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7" r:id="rId3"/>
    <p:sldId id="257" r:id="rId4"/>
    <p:sldId id="268" r:id="rId5"/>
    <p:sldId id="263" r:id="rId6"/>
    <p:sldId id="269" r:id="rId7"/>
    <p:sldId id="271" r:id="rId8"/>
    <p:sldId id="270" r:id="rId9"/>
    <p:sldId id="27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3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03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2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03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7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40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0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1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3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0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3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2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E73D54-8CD1-452B-A9BA-F503928F4E73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7DA0F55-D901-4983-AA51-D9AB1B3B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2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mu.edu/honors/people/staff-profile-davies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s.fulbrightonline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0463" y="2690688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Tips for Consulting on </a:t>
            </a:r>
            <a:br>
              <a:rPr lang="en-US" dirty="0" smtClean="0"/>
            </a:br>
            <a:r>
              <a:rPr lang="en-US" dirty="0" smtClean="0"/>
              <a:t>Fulbright Application Statements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358189" y="5078288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Fall 2018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99" y="583640"/>
            <a:ext cx="5577696" cy="184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914400"/>
            <a:ext cx="10018713" cy="1752599"/>
          </a:xfrm>
        </p:spPr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consider </a:t>
            </a:r>
            <a:r>
              <a:rPr lang="en-US" dirty="0"/>
              <a:t>Applying to the Fulbright and other </a:t>
            </a:r>
            <a:r>
              <a:rPr lang="en-US" dirty="0" smtClean="0"/>
              <a:t>fellowships </a:t>
            </a:r>
            <a:r>
              <a:rPr lang="en-US" dirty="0"/>
              <a:t>y</a:t>
            </a:r>
            <a:r>
              <a:rPr lang="en-US" dirty="0" smtClean="0"/>
              <a:t>ourselves!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Talk to Kurt! 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www.jmu.edu/honors/people/staff-profile-davies.shtml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Fulbright?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44731" y="1864893"/>
            <a:ext cx="10018713" cy="4584033"/>
          </a:xfrm>
        </p:spPr>
        <p:txBody>
          <a:bodyPr>
            <a:normAutofit/>
          </a:bodyPr>
          <a:lstStyle/>
          <a:p>
            <a:r>
              <a:rPr lang="en-US" dirty="0" smtClean="0"/>
              <a:t>Created by US Congress in 1947.</a:t>
            </a:r>
          </a:p>
          <a:p>
            <a:r>
              <a:rPr lang="en-US" dirty="0" smtClean="0"/>
              <a:t>Prestigious grant opportunity that funds living and travel overseas for teaching, research, art, and study.</a:t>
            </a:r>
          </a:p>
          <a:p>
            <a:r>
              <a:rPr lang="en-US" dirty="0" smtClean="0"/>
              <a:t>Mutual cultural exchange program. </a:t>
            </a:r>
          </a:p>
          <a:p>
            <a:r>
              <a:rPr lang="en-US" dirty="0" smtClean="0"/>
              <a:t>U.S. Student Program offers over 2000 awards for programs in &gt;150 countries.</a:t>
            </a:r>
          </a:p>
          <a:p>
            <a:r>
              <a:rPr lang="en-US" dirty="0" smtClean="0"/>
              <a:t>Open to: graduating seniors, recent grads, grad students, and early career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20868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5363" y="2438399"/>
            <a:ext cx="4258764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For the Applicants:</a:t>
            </a:r>
            <a:endParaRPr lang="en-US" dirty="0" smtClean="0"/>
          </a:p>
          <a:p>
            <a:r>
              <a:rPr lang="en-US" dirty="0" smtClean="0"/>
              <a:t>Fulfilling cultural/professional experience.</a:t>
            </a:r>
          </a:p>
          <a:p>
            <a:r>
              <a:rPr lang="en-US" dirty="0"/>
              <a:t>Grant durations are typically one year or </a:t>
            </a:r>
            <a:r>
              <a:rPr lang="en-US" dirty="0" smtClean="0"/>
              <a:t>longer.</a:t>
            </a:r>
          </a:p>
          <a:p>
            <a:r>
              <a:rPr lang="en-US" dirty="0" smtClean="0"/>
              <a:t>The acceptance rate is 20%.</a:t>
            </a:r>
          </a:p>
          <a:p>
            <a:r>
              <a:rPr lang="en-US" dirty="0" smtClean="0"/>
              <a:t>Being a Fulbright alumnus is a distinction.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27164" y="2546683"/>
            <a:ext cx="4915657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smtClean="0"/>
              <a:t>For the UWC:</a:t>
            </a:r>
            <a:endParaRPr lang="en-US" sz="2200" dirty="0" smtClean="0"/>
          </a:p>
          <a:p>
            <a:r>
              <a:rPr lang="en-US" sz="2200" dirty="0" smtClean="0"/>
              <a:t>Better serve specific needs of our constituents.</a:t>
            </a:r>
          </a:p>
          <a:p>
            <a:r>
              <a:rPr lang="en-US" sz="2200" dirty="0" smtClean="0"/>
              <a:t>Personal Statements  were the #1 writing topic in consultations last fall.</a:t>
            </a:r>
          </a:p>
          <a:p>
            <a:r>
              <a:rPr lang="en-US" sz="2200" dirty="0"/>
              <a:t>JMU is producing more and more prestigious scholarship </a:t>
            </a:r>
            <a:r>
              <a:rPr lang="en-US" sz="2200" dirty="0" smtClean="0"/>
              <a:t>applicants (12 Fulbright applicants last year, 43 this year).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974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Written Materials for the Fulbright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666999"/>
            <a:ext cx="4578286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/>
              <a:t>Statement of Grant Purpose</a:t>
            </a:r>
          </a:p>
          <a:p>
            <a:r>
              <a:rPr lang="en-US" sz="1800" dirty="0" smtClean="0"/>
              <a:t>Technical, “job interview-like” document.</a:t>
            </a:r>
          </a:p>
          <a:p>
            <a:r>
              <a:rPr lang="en-US" sz="1800" dirty="0" smtClean="0"/>
              <a:t>Explains professional interest in program.</a:t>
            </a:r>
          </a:p>
          <a:p>
            <a:r>
              <a:rPr lang="en-US" sz="1800" dirty="0" smtClean="0"/>
              <a:t>Highlights relevant work/academic experience.</a:t>
            </a:r>
          </a:p>
          <a:p>
            <a:r>
              <a:rPr lang="en-US" sz="1800" dirty="0" smtClean="0"/>
              <a:t>Explains applicants’ future goals and their connection </a:t>
            </a:r>
            <a:r>
              <a:rPr lang="en-US" sz="1800" dirty="0"/>
              <a:t>t</a:t>
            </a:r>
            <a:r>
              <a:rPr lang="en-US" sz="1800" dirty="0" smtClean="0"/>
              <a:t>o the Fulbright program.</a:t>
            </a:r>
          </a:p>
          <a:p>
            <a:r>
              <a:rPr lang="en-US" sz="1800" dirty="0" smtClean="0"/>
              <a:t>Pitches a community engagement project.</a:t>
            </a:r>
          </a:p>
          <a:p>
            <a:r>
              <a:rPr lang="en-US" sz="1800" dirty="0" smtClean="0"/>
              <a:t>Describes the in-country art, research, or study plan if applicable.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93667" y="2438399"/>
            <a:ext cx="422653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Personal Statement</a:t>
            </a:r>
          </a:p>
          <a:p>
            <a:r>
              <a:rPr lang="en-US" dirty="0" smtClean="0"/>
              <a:t>Narrative, “fluffier” document</a:t>
            </a:r>
          </a:p>
          <a:p>
            <a:r>
              <a:rPr lang="en-US" dirty="0" smtClean="0"/>
              <a:t>Gives reviewers a picture of applicants as individuals.</a:t>
            </a:r>
          </a:p>
          <a:p>
            <a:r>
              <a:rPr lang="en-US" dirty="0" smtClean="0"/>
              <a:t>Provide personal stories to explain their impact on the applicant as individual and how those stories led to the Fulbright.</a:t>
            </a:r>
          </a:p>
        </p:txBody>
      </p:sp>
    </p:spTree>
    <p:extLst>
      <p:ext uri="{BB962C8B-B14F-4D97-AF65-F5344CB8AC3E}">
        <p14:creationId xmlns:p14="http://schemas.microsoft.com/office/powerpoint/2010/main" val="30658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Fulbright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554704"/>
            <a:ext cx="10018713" cy="312420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English Teaching Assistantships (24 applicants)</a:t>
            </a:r>
          </a:p>
          <a:p>
            <a:r>
              <a:rPr lang="en-US" sz="3600" dirty="0" smtClean="0"/>
              <a:t>Research (12 applicants)</a:t>
            </a:r>
          </a:p>
          <a:p>
            <a:r>
              <a:rPr lang="en-US" sz="3600" dirty="0" smtClean="0"/>
              <a:t>Study (4 applicants)</a:t>
            </a:r>
          </a:p>
          <a:p>
            <a:r>
              <a:rPr lang="en-US" sz="3600" dirty="0" smtClean="0"/>
              <a:t>Arts (1 applicant)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67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Changes Depending on Type of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626" y="2438399"/>
            <a:ext cx="5253374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Research</a:t>
            </a:r>
          </a:p>
          <a:p>
            <a:r>
              <a:rPr lang="en-US" dirty="0" smtClean="0"/>
              <a:t>2-page </a:t>
            </a:r>
            <a:r>
              <a:rPr lang="en-US" dirty="0"/>
              <a:t>Statement of Grant Purpose and 1</a:t>
            </a:r>
            <a:r>
              <a:rPr lang="en-US" dirty="0" smtClean="0"/>
              <a:t>-page </a:t>
            </a:r>
            <a:r>
              <a:rPr lang="en-US" dirty="0"/>
              <a:t>Personal </a:t>
            </a:r>
            <a:r>
              <a:rPr lang="en-US" dirty="0" smtClean="0"/>
              <a:t>Statement.</a:t>
            </a:r>
          </a:p>
          <a:p>
            <a:r>
              <a:rPr lang="en-US" dirty="0" smtClean="0"/>
              <a:t>Part personal statement, part research proposal—SOGP should explain a research plan (research question, hypothesis, methodologies, relevance to the field) in addition to showcasing previous technical experience.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84311" y="2438398"/>
            <a:ext cx="525337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English Teaching Assistantships </a:t>
            </a:r>
          </a:p>
          <a:p>
            <a:r>
              <a:rPr lang="en-US" dirty="0" smtClean="0"/>
              <a:t>1-page Statement of Grant Purpose and 1-page Personal Statement.</a:t>
            </a:r>
          </a:p>
          <a:p>
            <a:r>
              <a:rPr lang="en-US" dirty="0" smtClean="0"/>
              <a:t>Extreme language pedagogy focus—SOGP should deal with ELL instruction and other relevant work experiences, and argue for qualifications and preparedness to teach overseas.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Changes Depending on Type of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626" y="2438399"/>
            <a:ext cx="5253374" cy="3124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Art</a:t>
            </a:r>
          </a:p>
          <a:p>
            <a:r>
              <a:rPr lang="en-US" dirty="0" smtClean="0"/>
              <a:t>2-page </a:t>
            </a:r>
            <a:r>
              <a:rPr lang="en-US" dirty="0"/>
              <a:t>Statement of Grant Purpose and 1</a:t>
            </a:r>
            <a:r>
              <a:rPr lang="en-US" dirty="0" smtClean="0"/>
              <a:t>-page </a:t>
            </a:r>
            <a:r>
              <a:rPr lang="en-US" dirty="0"/>
              <a:t>Personal </a:t>
            </a:r>
            <a:r>
              <a:rPr lang="en-US" dirty="0" smtClean="0"/>
              <a:t>Statement.</a:t>
            </a:r>
          </a:p>
          <a:p>
            <a:r>
              <a:rPr lang="en-US" dirty="0" smtClean="0"/>
              <a:t>Similar to research plan but with artistic focus should explain what piece of art will be created, the value of said art, and why it should be pursued in-country.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84311" y="2438398"/>
            <a:ext cx="525337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Study</a:t>
            </a:r>
          </a:p>
          <a:p>
            <a:r>
              <a:rPr lang="en-US" dirty="0" smtClean="0"/>
              <a:t>2-page Statement of Grant Purpose and 1-page Personal Statement.</a:t>
            </a:r>
          </a:p>
          <a:p>
            <a:r>
              <a:rPr lang="en-US" dirty="0" smtClean="0"/>
              <a:t>Highly specific to program.</a:t>
            </a:r>
          </a:p>
          <a:p>
            <a:r>
              <a:rPr lang="en-US" dirty="0" smtClean="0"/>
              <a:t>Close to traditional Grad School application, in many ways that’s what it is.</a:t>
            </a:r>
          </a:p>
        </p:txBody>
      </p:sp>
    </p:spTree>
    <p:extLst>
      <p:ext uri="{BB962C8B-B14F-4D97-AF65-F5344CB8AC3E}">
        <p14:creationId xmlns:p14="http://schemas.microsoft.com/office/powerpoint/2010/main" val="391756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Consider in Consultations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573380"/>
          </a:xfrm>
        </p:spPr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dirty="0" smtClean="0"/>
              <a:t>resources, read country profiles: </a:t>
            </a:r>
            <a:r>
              <a:rPr lang="en-US" dirty="0">
                <a:hlinkClick r:id="rId2"/>
              </a:rPr>
              <a:t>https://us.fulbrightonline.org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Focus on economy of </a:t>
            </a:r>
            <a:r>
              <a:rPr lang="en-US" dirty="0" smtClean="0"/>
              <a:t>language—use all allotted space, eliminate wordiness.</a:t>
            </a:r>
            <a:endParaRPr lang="en-US" dirty="0" smtClean="0"/>
          </a:p>
          <a:p>
            <a:r>
              <a:rPr lang="en-US" dirty="0" smtClean="0"/>
              <a:t>Some amount of choppiness is necessary; ETAs must discuss all of this in one page: career goals, teaching philosophy, professional experiences and skills gained through them, why they chose their country, what they will do in-country for community engagement.</a:t>
            </a:r>
          </a:p>
          <a:p>
            <a:r>
              <a:rPr lang="en-US" dirty="0" smtClean="0"/>
              <a:t>Be an outside reader: make sure the stories make sense, the claims are supported, and gauge what you feel is convincing or persuasive.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Consider in Consultations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573380"/>
          </a:xfrm>
        </p:spPr>
        <p:txBody>
          <a:bodyPr>
            <a:normAutofit/>
          </a:bodyPr>
          <a:lstStyle/>
          <a:p>
            <a:r>
              <a:rPr lang="en-US" dirty="0" smtClean="0"/>
              <a:t>A committee reads these in both the U.S. and in-country—keep an eye out for concepts that don’t translate cleanly.</a:t>
            </a:r>
          </a:p>
          <a:p>
            <a:r>
              <a:rPr lang="en-US" dirty="0" smtClean="0"/>
              <a:t>Be encouraging and mindful of tutee stress levels—the application process is long and grueling and many folks are highly invested in their apps.</a:t>
            </a:r>
          </a:p>
          <a:p>
            <a:r>
              <a:rPr lang="en-US" dirty="0" smtClean="0"/>
              <a:t>You are a late-stage-reader: Bring up HOCs as you can, but it’s okay to focus on LOCs, </a:t>
            </a:r>
            <a:r>
              <a:rPr lang="en-US" dirty="0"/>
              <a:t>y</a:t>
            </a:r>
            <a:r>
              <a:rPr lang="en-US" dirty="0" smtClean="0"/>
              <a:t>ou may even be addressing written feedback and helping them implement edits.</a:t>
            </a:r>
          </a:p>
          <a:p>
            <a:r>
              <a:rPr lang="en-US" dirty="0" smtClean="0"/>
              <a:t>Don’t worry about formatting, advisers catch that before submission.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3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414</TotalTime>
  <Words>662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Tips for Consulting on  Fulbright Application Statements</vt:lpstr>
      <vt:lpstr>What is the Fulbright?</vt:lpstr>
      <vt:lpstr>Significance</vt:lpstr>
      <vt:lpstr>Written Materials for the Fulbright Application</vt:lpstr>
      <vt:lpstr>Types of Fulbright Programs</vt:lpstr>
      <vt:lpstr>Focus Changes Depending on Type of Program</vt:lpstr>
      <vt:lpstr>Focus Changes Depending on Type of Program</vt:lpstr>
      <vt:lpstr>Things to Consider in Consultations</vt:lpstr>
      <vt:lpstr>Things to Consider in Consultations</vt:lpstr>
      <vt:lpstr>Any Questions?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Tutoring for Fulbright Application Statements</dc:title>
  <dc:creator>Barrett, Rodolfo L - barretrl</dc:creator>
  <cp:lastModifiedBy>Barrett, Rodolfo L - barretrl</cp:lastModifiedBy>
  <cp:revision>18</cp:revision>
  <dcterms:created xsi:type="dcterms:W3CDTF">2018-08-29T19:28:51Z</dcterms:created>
  <dcterms:modified xsi:type="dcterms:W3CDTF">2018-08-31T17:34:51Z</dcterms:modified>
</cp:coreProperties>
</file>