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7" r:id="rId3"/>
    <p:sldId id="257" r:id="rId4"/>
    <p:sldId id="263" r:id="rId5"/>
    <p:sldId id="268" r:id="rId6"/>
    <p:sldId id="269" r:id="rId7"/>
    <p:sldId id="271" r:id="rId8"/>
    <p:sldId id="270" r:id="rId9"/>
    <p:sldId id="27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A8BC11-CEE2-64D1-E433-D8BB968653D0}" v="230" dt="2023-09-28T14:54:41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3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03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24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03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7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40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0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1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3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0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3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2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2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E73D54-8CD1-452B-A9BA-F503928F4E7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2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mu.edu/research/student/index.s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us.fulbrightonline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0463" y="2690688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Tips for Consulting on </a:t>
            </a:r>
            <a:br>
              <a:rPr lang="en-US" dirty="0"/>
            </a:br>
            <a:r>
              <a:rPr lang="en-US" dirty="0"/>
              <a:t>Fulbright Application Statements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358189" y="5078288"/>
            <a:ext cx="9334499" cy="16557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2018</a:t>
            </a:r>
            <a:br>
              <a:rPr lang="en-US" dirty="0"/>
            </a:br>
            <a:r>
              <a:rPr lang="en-US" dirty="0"/>
              <a:t>     Updated Fall 2023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599" y="583640"/>
            <a:ext cx="5577696" cy="184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02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914400"/>
            <a:ext cx="10018713" cy="1752599"/>
          </a:xfrm>
        </p:spPr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Also consider Applying to the Fulbright and other fellowships yourselves! </a:t>
            </a:r>
          </a:p>
          <a:p>
            <a:pPr marL="0" indent="0">
              <a:buNone/>
            </a:pPr>
            <a:r>
              <a:rPr lang="en-US" dirty="0"/>
              <a:t>Talk to advisers in the Office of Students Awards Initiatives and Research for more information on applying! </a:t>
            </a:r>
            <a:r>
              <a:rPr lang="en-US" dirty="0">
                <a:ea typeface="+mn-lt"/>
                <a:cs typeface="+mn-lt"/>
                <a:hlinkClick r:id="rId2"/>
              </a:rPr>
              <a:t>https://www.jmu.edu/research/student/index.shtml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72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Fulbright?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44731" y="1864893"/>
            <a:ext cx="10018713" cy="4584033"/>
          </a:xfrm>
        </p:spPr>
        <p:txBody>
          <a:bodyPr>
            <a:normAutofit/>
          </a:bodyPr>
          <a:lstStyle/>
          <a:p>
            <a:r>
              <a:rPr lang="en-US" dirty="0"/>
              <a:t>Created by US Congress in 1947.</a:t>
            </a:r>
          </a:p>
          <a:p>
            <a:r>
              <a:rPr lang="en-US" dirty="0"/>
              <a:t>Prestigious grant opportunity that funds living and travel overseas for teaching, research, art, or study.</a:t>
            </a:r>
          </a:p>
          <a:p>
            <a:r>
              <a:rPr lang="en-US" dirty="0"/>
              <a:t>Focus on mutual cultural exchange. </a:t>
            </a:r>
          </a:p>
          <a:p>
            <a:r>
              <a:rPr lang="en-US" dirty="0"/>
              <a:t>U.S. Student Program offers over 2000 awards for programs in &gt;150 countries.</a:t>
            </a:r>
          </a:p>
          <a:p>
            <a:r>
              <a:rPr lang="en-US" dirty="0"/>
              <a:t>Open to: graduating seniors, recent grads, grad students, and early career professionals without a terminal degree.</a:t>
            </a:r>
          </a:p>
        </p:txBody>
      </p:sp>
    </p:spTree>
    <p:extLst>
      <p:ext uri="{BB962C8B-B14F-4D97-AF65-F5344CB8AC3E}">
        <p14:creationId xmlns:p14="http://schemas.microsoft.com/office/powerpoint/2010/main" val="2086801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5363" y="2438399"/>
            <a:ext cx="4258764" cy="3124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For the Applicants:</a:t>
            </a:r>
            <a:endParaRPr lang="en-US" dirty="0"/>
          </a:p>
          <a:p>
            <a:r>
              <a:rPr lang="en-US" dirty="0"/>
              <a:t>Fulfilling cultural/professional experience.</a:t>
            </a:r>
          </a:p>
          <a:p>
            <a:r>
              <a:rPr lang="en-US" dirty="0"/>
              <a:t>Grant durations are typically one year or longer.</a:t>
            </a:r>
          </a:p>
          <a:p>
            <a:r>
              <a:rPr lang="en-US" dirty="0"/>
              <a:t>The acceptance rate is 20%.</a:t>
            </a:r>
          </a:p>
          <a:p>
            <a:r>
              <a:rPr lang="en-US" dirty="0"/>
              <a:t>Being a Fulbright alumnus is a distinction.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27164" y="2546683"/>
            <a:ext cx="4915657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/>
              <a:t>For the UWC:</a:t>
            </a:r>
            <a:endParaRPr lang="en-US" sz="2200" dirty="0"/>
          </a:p>
          <a:p>
            <a:r>
              <a:rPr lang="en-US" sz="2200" dirty="0"/>
              <a:t>Better serve specific needs of our constituents.</a:t>
            </a:r>
          </a:p>
          <a:p>
            <a:r>
              <a:rPr lang="en-US" sz="2200" dirty="0"/>
              <a:t>Personal Statements continue to be our #1 writing task for consultations.</a:t>
            </a:r>
          </a:p>
          <a:p>
            <a:r>
              <a:rPr lang="en-US" sz="2200" dirty="0"/>
              <a:t>JMU is producing more and more prestigious scholarship applicants </a:t>
            </a:r>
          </a:p>
        </p:txBody>
      </p:sp>
    </p:spTree>
    <p:extLst>
      <p:ext uri="{BB962C8B-B14F-4D97-AF65-F5344CB8AC3E}">
        <p14:creationId xmlns:p14="http://schemas.microsoft.com/office/powerpoint/2010/main" val="3839743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Fulbright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554704"/>
            <a:ext cx="10018713" cy="3124201"/>
          </a:xfrm>
        </p:spPr>
        <p:txBody>
          <a:bodyPr>
            <a:normAutofit fontScale="62500" lnSpcReduction="20000"/>
          </a:bodyPr>
          <a:lstStyle/>
          <a:p>
            <a:r>
              <a:rPr lang="en-US" sz="3600" dirty="0"/>
              <a:t>English Teaching Assistantships </a:t>
            </a:r>
            <a:endParaRPr lang="en-US" dirty="0"/>
          </a:p>
          <a:p>
            <a:pPr lvl="1">
              <a:buClr>
                <a:srgbClr val="1287C3"/>
              </a:buClr>
            </a:pPr>
            <a:r>
              <a:rPr lang="en-US" sz="3200" dirty="0"/>
              <a:t>Funded to teach English abroad for a year with hosting teacher in a classroom either k-12 or higher ed</a:t>
            </a:r>
          </a:p>
          <a:p>
            <a:pPr>
              <a:buClr>
                <a:srgbClr val="1287C3"/>
              </a:buClr>
            </a:pPr>
            <a:r>
              <a:rPr lang="en-US" sz="3600" dirty="0"/>
              <a:t>Research </a:t>
            </a:r>
            <a:endParaRPr lang="en-US" dirty="0"/>
          </a:p>
          <a:p>
            <a:pPr lvl="1">
              <a:buClr>
                <a:srgbClr val="1287C3"/>
              </a:buClr>
            </a:pPr>
            <a:r>
              <a:rPr lang="en-US" sz="3200" dirty="0"/>
              <a:t>Funded to pursue a graduate degree in country</a:t>
            </a:r>
          </a:p>
          <a:p>
            <a:pPr>
              <a:buClr>
                <a:srgbClr val="1287C3"/>
              </a:buClr>
            </a:pPr>
            <a:r>
              <a:rPr lang="en-US" sz="3600" dirty="0"/>
              <a:t>Study/Arts</a:t>
            </a:r>
          </a:p>
          <a:p>
            <a:pPr>
              <a:buClr>
                <a:srgbClr val="1287C3"/>
              </a:buClr>
            </a:pPr>
            <a:r>
              <a:rPr lang="en-US" sz="3200" dirty="0"/>
              <a:t>Funded for a year to conduct an independent research project or a fine art piece/exhibition with a university or professional affiliation in country.</a:t>
            </a:r>
            <a:endParaRPr lang="en-US" sz="3600" dirty="0"/>
          </a:p>
          <a:p>
            <a:pPr marL="0" indent="0">
              <a:buClr>
                <a:srgbClr val="1287C3"/>
              </a:buClr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676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Materials for the Fulbright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666999"/>
            <a:ext cx="4578286" cy="3124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Statement of Grant Purpose</a:t>
            </a:r>
          </a:p>
          <a:p>
            <a:r>
              <a:rPr lang="en-US" sz="1800" dirty="0"/>
              <a:t>Technical, “job interview-like” document.</a:t>
            </a:r>
          </a:p>
          <a:p>
            <a:r>
              <a:rPr lang="en-US" sz="1800" dirty="0"/>
              <a:t>Explains professional interest in program.</a:t>
            </a:r>
          </a:p>
          <a:p>
            <a:r>
              <a:rPr lang="en-US" sz="1800" dirty="0"/>
              <a:t>Highlights relevant work/academic experience.</a:t>
            </a:r>
          </a:p>
          <a:p>
            <a:r>
              <a:rPr lang="en-US" sz="1800" dirty="0"/>
              <a:t>Explains applicants’ future goals and their connection to the Fulbright program.</a:t>
            </a:r>
          </a:p>
          <a:p>
            <a:r>
              <a:rPr lang="en-US" sz="1800" dirty="0"/>
              <a:t>Pitches a community engagement project.</a:t>
            </a:r>
          </a:p>
          <a:p>
            <a:r>
              <a:rPr lang="en-US" sz="1800" dirty="0"/>
              <a:t>Describes the in-country art, research, or study plan if applicable.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93667" y="2438399"/>
            <a:ext cx="422653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Personal Statement</a:t>
            </a:r>
          </a:p>
          <a:p>
            <a:r>
              <a:rPr lang="en-US" dirty="0"/>
              <a:t>Narrative, “fluffier” document</a:t>
            </a:r>
          </a:p>
          <a:p>
            <a:r>
              <a:rPr lang="en-US" dirty="0"/>
              <a:t>Gives reviewers a picture of applicants as individuals.</a:t>
            </a:r>
          </a:p>
          <a:p>
            <a:r>
              <a:rPr lang="en-US" dirty="0"/>
              <a:t>Provide personal stories to explain their impact on the applicant as individual and how those stories led to the Fulbright.</a:t>
            </a:r>
          </a:p>
        </p:txBody>
      </p:sp>
    </p:spTree>
    <p:extLst>
      <p:ext uri="{BB962C8B-B14F-4D97-AF65-F5344CB8AC3E}">
        <p14:creationId xmlns:p14="http://schemas.microsoft.com/office/powerpoint/2010/main" val="3065831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Changes Depending on Type of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8626" y="2438399"/>
            <a:ext cx="5253374" cy="3124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Research</a:t>
            </a:r>
          </a:p>
          <a:p>
            <a:r>
              <a:rPr lang="en-US" dirty="0"/>
              <a:t>2-page Statement of Grant Purpose and 1-page Personal Statement.</a:t>
            </a:r>
          </a:p>
          <a:p>
            <a:r>
              <a:rPr lang="en-US" dirty="0"/>
              <a:t>Part personal statement, part research proposal—SOGP should explain a research plan (research question, hypothesis, methodologies, relevance to the field) in addition to showcasing previous technical experience.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84311" y="2438398"/>
            <a:ext cx="525337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English Teaching Assistantships </a:t>
            </a:r>
          </a:p>
          <a:p>
            <a:r>
              <a:rPr lang="en-US" dirty="0"/>
              <a:t>1-page Statement of Grant Purpose and 1-page Personal Statement.</a:t>
            </a:r>
          </a:p>
          <a:p>
            <a:r>
              <a:rPr lang="en-US" dirty="0"/>
              <a:t>Language pedagogy focus—SOGP should deal with ELL instruction and other relevant work experiences, and argue for qualifications and preparedness to teach overseas.</a:t>
            </a:r>
          </a:p>
        </p:txBody>
      </p:sp>
    </p:spTree>
    <p:extLst>
      <p:ext uri="{BB962C8B-B14F-4D97-AF65-F5344CB8AC3E}">
        <p14:creationId xmlns:p14="http://schemas.microsoft.com/office/powerpoint/2010/main" val="55674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Changes Depending on Type of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8626" y="2438399"/>
            <a:ext cx="5253374" cy="3124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Art</a:t>
            </a:r>
          </a:p>
          <a:p>
            <a:r>
              <a:rPr lang="en-US" dirty="0"/>
              <a:t>2-page Statement of Grant Purpose and 1-page Personal Statement.</a:t>
            </a:r>
          </a:p>
          <a:p>
            <a:r>
              <a:rPr lang="en-US" dirty="0"/>
              <a:t>Similar to research plan but with artistic focus should explain what piece of art will be created, the value of said art, and why it should be pursued in-country.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84311" y="2438398"/>
            <a:ext cx="525337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Study</a:t>
            </a:r>
          </a:p>
          <a:p>
            <a:r>
              <a:rPr lang="en-US" dirty="0"/>
              <a:t>2-page Statement of Grant Purpose and 1-page Personal Statement.</a:t>
            </a:r>
          </a:p>
          <a:p>
            <a:r>
              <a:rPr lang="en-US" dirty="0"/>
              <a:t>Highly specific to program.</a:t>
            </a:r>
          </a:p>
          <a:p>
            <a:r>
              <a:rPr lang="en-US" dirty="0"/>
              <a:t>Close to traditional Grad School application--in many ways that’s what it is.</a:t>
            </a:r>
          </a:p>
        </p:txBody>
      </p:sp>
    </p:spTree>
    <p:extLst>
      <p:ext uri="{BB962C8B-B14F-4D97-AF65-F5344CB8AC3E}">
        <p14:creationId xmlns:p14="http://schemas.microsoft.com/office/powerpoint/2010/main" val="3917566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 in Consultations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573380"/>
          </a:xfrm>
        </p:spPr>
        <p:txBody>
          <a:bodyPr>
            <a:normAutofit/>
          </a:bodyPr>
          <a:lstStyle/>
          <a:p>
            <a:r>
              <a:rPr lang="en-US" dirty="0"/>
              <a:t>Use resources, read country profiles: </a:t>
            </a:r>
            <a:r>
              <a:rPr lang="en-US" dirty="0">
                <a:hlinkClick r:id="rId2"/>
              </a:rPr>
              <a:t>https://us.fulbrightonline.org/</a:t>
            </a:r>
            <a:r>
              <a:rPr lang="en-US" dirty="0"/>
              <a:t> </a:t>
            </a:r>
          </a:p>
          <a:p>
            <a:r>
              <a:rPr lang="en-US" dirty="0"/>
              <a:t>Focus on economy of language—use all allotted space, eliminate wordiness.</a:t>
            </a:r>
          </a:p>
          <a:p>
            <a:r>
              <a:rPr lang="en-US" dirty="0"/>
              <a:t>Some amount of choppiness is necessary; ETAs must discuss all of this in one page: career goals, teaching philosophy, professional experiences and skills gained through them, why they chose their country, what they will do in-country for community engagement.</a:t>
            </a:r>
          </a:p>
          <a:p>
            <a:r>
              <a:rPr lang="en-US" dirty="0"/>
              <a:t>Be an outside reader: make sure the stories make sense, the claims are supported, and gauge what you feel is convincing or persuasive.</a:t>
            </a:r>
          </a:p>
        </p:txBody>
      </p:sp>
    </p:spTree>
    <p:extLst>
      <p:ext uri="{BB962C8B-B14F-4D97-AF65-F5344CB8AC3E}">
        <p14:creationId xmlns:p14="http://schemas.microsoft.com/office/powerpoint/2010/main" val="15130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 in Consultations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573380"/>
          </a:xfrm>
        </p:spPr>
        <p:txBody>
          <a:bodyPr>
            <a:normAutofit/>
          </a:bodyPr>
          <a:lstStyle/>
          <a:p>
            <a:r>
              <a:rPr lang="en-US" dirty="0"/>
              <a:t>A committee reads these in both the U.S. and in-country—keep an eye out for concepts that don’t translate cleanly.</a:t>
            </a:r>
          </a:p>
          <a:p>
            <a:r>
              <a:rPr lang="en-US" dirty="0"/>
              <a:t>Be encouraging and mindful of client stress levels—the application process is long and grueling and many folks are highly invested in their apps.</a:t>
            </a:r>
          </a:p>
          <a:p>
            <a:r>
              <a:rPr lang="en-US" dirty="0"/>
              <a:t>You are a late-stage-reader: Bring up HOCs as you can, but it’s okay to focus on LOCs, you may even be addressing written feedback and helping them implement edits.</a:t>
            </a:r>
          </a:p>
        </p:txBody>
      </p:sp>
    </p:spTree>
    <p:extLst>
      <p:ext uri="{BB962C8B-B14F-4D97-AF65-F5344CB8AC3E}">
        <p14:creationId xmlns:p14="http://schemas.microsoft.com/office/powerpoint/2010/main" val="1891036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414</TotalTime>
  <Words>662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Parallax</vt:lpstr>
      <vt:lpstr>Tips for Consulting on  Fulbright Application Statements</vt:lpstr>
      <vt:lpstr>What is the Fulbright?</vt:lpstr>
      <vt:lpstr>Significance</vt:lpstr>
      <vt:lpstr>Types of Fulbright Programs</vt:lpstr>
      <vt:lpstr>Written Materials for the Fulbright Application</vt:lpstr>
      <vt:lpstr>Focus Changes Depending on Type of Program</vt:lpstr>
      <vt:lpstr>Focus Changes Depending on Type of Program</vt:lpstr>
      <vt:lpstr>Things to Consider in Consultations</vt:lpstr>
      <vt:lpstr>Things to Consider in Consultations</vt:lpstr>
      <vt:lpstr>Any Questions?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Tutoring for Fulbright Application Statements</dc:title>
  <dc:creator>Barrett, Rodolfo L - barretrl</dc:creator>
  <cp:lastModifiedBy>Barrett, Rodolfo L - barretrl</cp:lastModifiedBy>
  <cp:revision>68</cp:revision>
  <dcterms:created xsi:type="dcterms:W3CDTF">2018-08-29T19:28:51Z</dcterms:created>
  <dcterms:modified xsi:type="dcterms:W3CDTF">2023-09-28T14:54:56Z</dcterms:modified>
</cp:coreProperties>
</file>