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09" r:id="rId2"/>
    <p:sldId id="329" r:id="rId3"/>
    <p:sldId id="335" r:id="rId4"/>
    <p:sldId id="338" r:id="rId5"/>
    <p:sldId id="323" r:id="rId6"/>
    <p:sldId id="328" r:id="rId7"/>
    <p:sldId id="311" r:id="rId8"/>
    <p:sldId id="322" r:id="rId9"/>
    <p:sldId id="324" r:id="rId10"/>
    <p:sldId id="313" r:id="rId11"/>
    <p:sldId id="318" r:id="rId12"/>
    <p:sldId id="314" r:id="rId13"/>
    <p:sldId id="337" r:id="rId14"/>
    <p:sldId id="339" r:id="rId15"/>
    <p:sldId id="333" r:id="rId16"/>
    <p:sldId id="336" r:id="rId17"/>
    <p:sldId id="342" r:id="rId18"/>
    <p:sldId id="315" r:id="rId19"/>
    <p:sldId id="319" r:id="rId20"/>
    <p:sldId id="316" r:id="rId21"/>
    <p:sldId id="343" r:id="rId22"/>
    <p:sldId id="317" r:id="rId23"/>
    <p:sldId id="321" r:id="rId24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3"/>
    <a:srgbClr val="852E00"/>
    <a:srgbClr val="0000FF"/>
    <a:srgbClr val="990000"/>
    <a:srgbClr val="440184"/>
    <a:srgbClr val="3333FF"/>
    <a:srgbClr val="0066FF"/>
    <a:srgbClr val="0A0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1" autoAdjust="0"/>
    <p:restoredTop sz="79041" autoAdjust="0"/>
  </p:normalViewPr>
  <p:slideViewPr>
    <p:cSldViewPr>
      <p:cViewPr>
        <p:scale>
          <a:sx n="99" d="100"/>
          <a:sy n="99" d="100"/>
        </p:scale>
        <p:origin x="-14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13551A-6966-457B-8771-4507A4989C31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ABDDC0-4852-469D-8BB3-FEDE9B43E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2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100" y="0"/>
            <a:ext cx="3043238" cy="46513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5E4CA988-8987-4586-B0C4-0C0E93089E08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21188"/>
            <a:ext cx="5613400" cy="4187825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3238" cy="465138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100" y="8839200"/>
            <a:ext cx="3043238" cy="465138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8DBF85E1-8E8A-48DD-8CD0-FAA322293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58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Developed in 2002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rgbClr val="852E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Continuous mobility </a:t>
            </a:r>
            <a:r>
              <a:rPr lang="en-US" baseline="0" dirty="0" smtClean="0">
                <a:solidFill>
                  <a:srgbClr val="852E00"/>
                </a:solidFill>
                <a:latin typeface="Arial" charset="0"/>
              </a:rPr>
              <a:t> meant how to get grades from Student Information System; today it’s how to get the information from my mobile device, </a:t>
            </a:r>
            <a:r>
              <a:rPr lang="en-US" baseline="0" dirty="0" err="1" smtClean="0">
                <a:solidFill>
                  <a:srgbClr val="852E00"/>
                </a:solidFill>
                <a:latin typeface="Arial" charset="0"/>
              </a:rPr>
              <a:t>iPads</a:t>
            </a:r>
            <a:r>
              <a:rPr lang="en-US" baseline="0" dirty="0" smtClean="0">
                <a:solidFill>
                  <a:srgbClr val="852E00"/>
                </a:solidFill>
                <a:latin typeface="Arial" charset="0"/>
              </a:rPr>
              <a:t>, and laptops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solidFill>
                  <a:srgbClr val="852E00"/>
                </a:solidFill>
                <a:latin typeface="Arial" charset="0"/>
              </a:rPr>
              <a:t>We have programs all over the world so the “Always-on” still applies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solidFill>
                <a:srgbClr val="852E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987A2EC-341F-4D29-9EA0-214E42E80926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1C84DEB-5035-4649-AC21-411E82C19E7A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6E0D831-7DF7-4554-B976-A53E02E4D783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82A34B9-E087-4B93-8DA0-13E61597E22F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4359B73-A696-4A92-A87B-6F1D5E606009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5DA3926-998E-4942-A4CE-BC173827FA65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E5006ED-F20B-4636-915D-CB2E9A509890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BB87A49-9380-4C8D-9BB7-8CADD0DE20EB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6A10B5A-D7D3-46A7-A4D1-C6CD0F740DC6}" type="slidenum">
              <a:rPr lang="en-US" sz="1200" smtClean="0"/>
              <a:pPr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EB56D98-7EC2-4290-A312-CB1205581C96}" type="slidenum">
              <a:rPr lang="en-US" sz="1200" smtClean="0"/>
              <a:pPr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5FA305C-34EB-4377-B3A5-C7A5B0FDD62A}" type="slidenum">
              <a:rPr lang="en-US" sz="1200" smtClean="0"/>
              <a:pPr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Trying to make it easier</a:t>
            </a:r>
            <a:r>
              <a:rPr lang="en-US" baseline="0" dirty="0" smtClean="0">
                <a:solidFill>
                  <a:srgbClr val="852E00"/>
                </a:solidFill>
                <a:latin typeface="Arial" charset="0"/>
              </a:rPr>
              <a:t> for the end-user</a:t>
            </a:r>
          </a:p>
          <a:p>
            <a:pPr eaLnBrk="1" hangingPunct="1">
              <a:spcBef>
                <a:spcPct val="0"/>
              </a:spcBef>
            </a:pPr>
            <a:endParaRPr lang="en-US" baseline="0" smtClean="0">
              <a:solidFill>
                <a:srgbClr val="852E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852E00"/>
                </a:solidFill>
                <a:latin typeface="Arial" charset="0"/>
              </a:rPr>
              <a:t>Dell</a:t>
            </a: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, MS, Apple, Cisco, Oracle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rgbClr val="852E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048C87D-C27D-4DF8-8548-F15F5D23B7D7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92CCB50-CE35-40E2-8B6C-D21DD33AC3FA}" type="slidenum">
              <a:rPr lang="en-US" sz="1200" smtClean="0"/>
              <a:pPr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7E49BE2-B124-467B-A5A1-2CE228924151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852E00"/>
                </a:solidFill>
                <a:latin typeface="Arial" charset="0"/>
              </a:rPr>
              <a:t>Dell, MS, Apple, Cisco, Oracle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852E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6C0A118-694F-4269-BF05-B223F6D613B0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852E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852E00"/>
                </a:solidFill>
                <a:latin typeface="Arial" charset="0"/>
              </a:rPr>
              <a:t>Within last 12 months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3DCD184-E5E4-4960-887D-489B6673C03A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97DCD80-A349-48B0-856D-DCA0BA67D177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852E00"/>
                </a:solidFill>
                <a:latin typeface="Arial" charset="0"/>
              </a:rPr>
              <a:t>GAL – directory, rooms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i="1" dirty="0" smtClean="0">
              <a:solidFill>
                <a:srgbClr val="852E00"/>
              </a:solidFill>
              <a:latin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852E00"/>
                </a:solidFill>
                <a:latin typeface="Arial" charset="0"/>
              </a:rPr>
              <a:t>Exchange for Faculty and Staff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rgbClr val="852E00"/>
              </a:solidFill>
              <a:latin typeface="Arial" charset="0"/>
            </a:endParaRPr>
          </a:p>
          <a:p>
            <a:pPr marL="343277" indent="-343277" eaLnBrk="1" fontAlgn="auto" hangingPunct="1">
              <a:spcBef>
                <a:spcPts val="12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Increased 1.5 GB Storage</a:t>
            </a:r>
          </a:p>
          <a:p>
            <a:pPr marL="343277" indent="-343277" eaLnBrk="1" fontAlgn="auto" hangingPunct="1">
              <a:spcBef>
                <a:spcPts val="12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Global address list for faculty, staff and students</a:t>
            </a:r>
          </a:p>
          <a:p>
            <a:pPr marL="343277" indent="-343277" eaLnBrk="1" fontAlgn="auto" hangingPunct="1">
              <a:spcBef>
                <a:spcPts val="12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Managed folders (for better clean up)</a:t>
            </a:r>
          </a:p>
          <a:p>
            <a:pPr marL="343277" indent="-343277" eaLnBrk="1" fontAlgn="auto" hangingPunct="1">
              <a:spcBef>
                <a:spcPts val="12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Shadow recovery</a:t>
            </a:r>
          </a:p>
          <a:p>
            <a:pPr marL="343277" indent="-343277" eaLnBrk="1" fontAlgn="auto" hangingPunct="1">
              <a:spcBef>
                <a:spcPts val="12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Message recall</a:t>
            </a:r>
          </a:p>
          <a:p>
            <a:pPr marL="343277" indent="-343277" eaLnBrk="1" fontAlgn="auto" hangingPunct="1">
              <a:spcBef>
                <a:spcPts val="12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852E00"/>
                </a:solidFill>
                <a:latin typeface="Arial" charset="0"/>
              </a:rPr>
              <a:t>MS Outlook client and web for PC and Macintosh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D4F206A-9428-44A3-98F0-087C18CE8C70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30A2620-CF2A-49EB-A305-C248273F6A83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852E00"/>
                </a:solidFill>
                <a:latin typeface="Arial" charset="0"/>
              </a:rPr>
              <a:t> </a:t>
            </a: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A2BEBD9-7532-4575-B204-9033A5A0B09C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A0367-0DD1-4FE1-AC7D-FE47AC0EA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7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79E96-9DEB-4B1F-B079-90F08A55A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8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AA9D-E987-4909-993D-9695DCCB5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6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C5AB-C02E-4754-B9EF-F701E4ABB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71AB-6CEF-461B-AE25-77BD6B734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21EFA-6FB7-4DE3-822F-0FCC7CD53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6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23AFF-F056-4EFB-9539-1C67E16AF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6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7004D-6B0D-408B-AA6F-11D6D2333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2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4A62D-9198-4999-9BB6-1505383B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7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A0C1-4A9F-4340-B458-C3FF11FFC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C3398-C936-411E-B6AC-24006523F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2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/>
              </a:defRPr>
            </a:lvl1pPr>
          </a:lstStyle>
          <a:p>
            <a:pPr>
              <a:defRPr/>
            </a:pPr>
            <a:fld id="{279B4D61-74F0-4217-844E-DFAB63D7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13"/>
          <p:cNvSpPr txBox="1">
            <a:spLocks noChangeArrowheads="1"/>
          </p:cNvSpPr>
          <p:nvPr/>
        </p:nvSpPr>
        <p:spPr bwMode="auto">
          <a:xfrm>
            <a:off x="4175125" y="3089275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657600" y="1600200"/>
            <a:ext cx="36576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n-US" sz="4800" dirty="0">
                <a:solidFill>
                  <a:srgbClr val="852E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Advances in 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4800" dirty="0">
                <a:solidFill>
                  <a:srgbClr val="852E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Information Technology 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4800" dirty="0">
                <a:solidFill>
                  <a:srgbClr val="852E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at </a:t>
            </a:r>
            <a:r>
              <a:rPr lang="en-US" sz="4800" dirty="0" smtClean="0">
                <a:solidFill>
                  <a:srgbClr val="852E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JMU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1800" dirty="0" smtClean="0">
                <a:solidFill>
                  <a:srgbClr val="852E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Dale Hulvey, AVP Information Technology</a:t>
            </a:r>
            <a:endParaRPr lang="en-US" sz="1800" dirty="0">
              <a:solidFill>
                <a:srgbClr val="852E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391400" cy="9255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Fall 2011 - Office 365 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914400" y="1611313"/>
            <a:ext cx="7315200" cy="517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Large 25 GB mailboxes and ability to send attachments up to 25 MB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Works even better with the programs students know and use most – Microsoft Outlook, Word, Excel, PowerPoint, and OneNote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Student access to Office Web Apps for viewing, sharing and light editing of documents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Team sites to share documents, task lists, and schedules to keep workgroups in sync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Always up-to-date anti-virus and anti-spam solutions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Collaboration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255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Spring 2012 - Office 365 - SharePoint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4400" y="1611313"/>
            <a:ext cx="73152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Manage and share personal documents and insights with colleagues using </a:t>
            </a:r>
            <a:r>
              <a:rPr lang="en-US" sz="2000" dirty="0" err="1" smtClean="0">
                <a:solidFill>
                  <a:srgbClr val="852E00"/>
                </a:solidFill>
                <a:latin typeface="Arial" charset="0"/>
              </a:rPr>
              <a:t>MySites</a:t>
            </a: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Keep teams in sync with shared document libraries, task lists and calendars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Create office documents and save directly to SharePoint Online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Access important documents offline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Enable real-time communication with colleagues right from within SharePoint Online</a:t>
            </a:r>
            <a:endParaRPr lang="en-US" sz="2000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  <a:p>
            <a:pPr>
              <a:spcBef>
                <a:spcPts val="1200"/>
              </a:spcBef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  <a:p>
            <a:pPr>
              <a:defRPr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Collaboration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255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Spring 2012 - Office 365 - Lync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914400" y="1611313"/>
            <a:ext cx="731520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Connects students in a new way, anytime, from anywhere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Provides intuitive communications capabilities 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Presence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Instant messaging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Rich online meeting experience including audio, video and web conferencing</a:t>
            </a:r>
          </a:p>
          <a:p>
            <a:pPr>
              <a:spcBef>
                <a:spcPct val="50000"/>
              </a:spcBef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Collaboration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3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4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662" y="4114800"/>
            <a:ext cx="3093525" cy="20141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143000"/>
          </a:xfrm>
        </p:spPr>
        <p:txBody>
          <a:bodyPr/>
          <a:lstStyle/>
          <a:p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Faculty, Staff and Students </a:t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Collaborating and Working Seamlessly</a:t>
            </a:r>
            <a:r>
              <a:rPr lang="en-US" smtClean="0">
                <a:solidFill>
                  <a:srgbClr val="852E00"/>
                </a:solidFill>
                <a:latin typeface="Arial" charset="0"/>
              </a:rPr>
              <a:t/>
            </a:r>
            <a:br>
              <a:rPr lang="en-US" smtClean="0">
                <a:solidFill>
                  <a:srgbClr val="852E00"/>
                </a:solidFill>
                <a:latin typeface="Arial" charset="0"/>
              </a:rPr>
            </a:br>
            <a:endParaRPr lang="en-US" smtClean="0"/>
          </a:p>
        </p:txBody>
      </p:sp>
      <p:pic>
        <p:nvPicPr>
          <p:cNvPr id="6" name="Picture 4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714" y="2438400"/>
            <a:ext cx="3093525" cy="20141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4" y="2438398"/>
            <a:ext cx="2816446" cy="20141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94444E-6 -4.81481E-6 L -0.04045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38889E-6 -4.81481E-6 L 0.06962 -0.00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" y="-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 2.3641E-6 L 0 -0.057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C000"/>
          </a:solidFill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1333500" y="1447800"/>
            <a:ext cx="6400800" cy="4724400"/>
            <a:chOff x="1447800" y="1371600"/>
            <a:chExt cx="6172200" cy="4800600"/>
          </a:xfrm>
        </p:grpSpPr>
        <p:sp>
          <p:nvSpPr>
            <p:cNvPr id="17420" name="Oval 14"/>
            <p:cNvSpPr>
              <a:spLocks noChangeArrowheads="1"/>
            </p:cNvSpPr>
            <p:nvPr/>
          </p:nvSpPr>
          <p:spPr bwMode="auto">
            <a:xfrm>
              <a:off x="1447800" y="1371600"/>
              <a:ext cx="6172200" cy="4800600"/>
            </a:xfrm>
            <a:prstGeom prst="ellipse">
              <a:avLst/>
            </a:prstGeom>
            <a:solidFill>
              <a:srgbClr val="FFC000">
                <a:alpha val="47842"/>
              </a:srgbClr>
            </a:solidFill>
            <a:ln w="50800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330063"/>
                </a:solidFill>
              </a:endParaRPr>
            </a:p>
          </p:txBody>
        </p:sp>
        <p:sp>
          <p:nvSpPr>
            <p:cNvPr id="17421" name="TextBox 1"/>
            <p:cNvSpPr txBox="1">
              <a:spLocks noChangeArrowheads="1"/>
            </p:cNvSpPr>
            <p:nvPr/>
          </p:nvSpPr>
          <p:spPr bwMode="auto">
            <a:xfrm>
              <a:off x="3762375" y="1526458"/>
              <a:ext cx="1524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800">
                  <a:solidFill>
                    <a:srgbClr val="7030A0"/>
                  </a:solidFill>
                  <a:latin typeface="Arial" charset="0"/>
                </a:rPr>
                <a:t>Security</a:t>
              </a:r>
            </a:p>
          </p:txBody>
        </p:sp>
      </p:grpSp>
      <p:grpSp>
        <p:nvGrpSpPr>
          <p:cNvPr id="17413" name="Group 3"/>
          <p:cNvGrpSpPr>
            <a:grpSpLocks/>
          </p:cNvGrpSpPr>
          <p:nvPr/>
        </p:nvGrpSpPr>
        <p:grpSpPr bwMode="auto">
          <a:xfrm>
            <a:off x="4432300" y="1971675"/>
            <a:ext cx="2667000" cy="2209800"/>
            <a:chOff x="1543050" y="1571762"/>
            <a:chExt cx="2667000" cy="2209800"/>
          </a:xfrm>
        </p:grpSpPr>
        <p:sp>
          <p:nvSpPr>
            <p:cNvPr id="17418" name="Oval 5"/>
            <p:cNvSpPr>
              <a:spLocks noChangeArrowheads="1"/>
            </p:cNvSpPr>
            <p:nvPr/>
          </p:nvSpPr>
          <p:spPr bwMode="auto">
            <a:xfrm>
              <a:off x="1543050" y="1571762"/>
              <a:ext cx="2667000" cy="2209800"/>
            </a:xfrm>
            <a:prstGeom prst="ellipse">
              <a:avLst/>
            </a:prstGeom>
            <a:solidFill>
              <a:srgbClr val="7030A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TextBox 6"/>
            <p:cNvSpPr txBox="1">
              <a:spLocks noChangeArrowheads="1"/>
            </p:cNvSpPr>
            <p:nvPr/>
          </p:nvSpPr>
          <p:spPr bwMode="auto">
            <a:xfrm>
              <a:off x="1638300" y="2276018"/>
              <a:ext cx="2476500" cy="52322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FFC000"/>
                  </a:solidFill>
                  <a:latin typeface="Arial" charset="0"/>
                </a:rPr>
                <a:t>Mobility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43100" y="1981200"/>
            <a:ext cx="2667000" cy="2209800"/>
            <a:chOff x="5105400" y="3525672"/>
            <a:chExt cx="2667000" cy="2209800"/>
          </a:xfrm>
          <a:solidFill>
            <a:srgbClr val="7030A0"/>
          </a:solidFill>
        </p:grpSpPr>
        <p:sp>
          <p:nvSpPr>
            <p:cNvPr id="12" name="Oval 11"/>
            <p:cNvSpPr/>
            <p:nvPr/>
          </p:nvSpPr>
          <p:spPr bwMode="auto">
            <a:xfrm>
              <a:off x="5105400" y="3525672"/>
              <a:ext cx="2667000" cy="22098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81600" y="4267200"/>
              <a:ext cx="2514600" cy="5232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C000"/>
                  </a:solidFill>
                  <a:latin typeface="Arial" charset="0"/>
                </a:rPr>
                <a:t>Collaboration</a:t>
              </a:r>
            </a:p>
          </p:txBody>
        </p:sp>
      </p:grpSp>
      <p:grpSp>
        <p:nvGrpSpPr>
          <p:cNvPr id="17415" name="Group 2"/>
          <p:cNvGrpSpPr>
            <a:grpSpLocks/>
          </p:cNvGrpSpPr>
          <p:nvPr/>
        </p:nvGrpSpPr>
        <p:grpSpPr bwMode="auto">
          <a:xfrm>
            <a:off x="3276600" y="3810000"/>
            <a:ext cx="2667000" cy="2209800"/>
            <a:chOff x="1703416" y="4046678"/>
            <a:chExt cx="2667000" cy="2209800"/>
          </a:xfrm>
        </p:grpSpPr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1703416" y="4046678"/>
              <a:ext cx="2667000" cy="2209800"/>
            </a:xfrm>
            <a:prstGeom prst="ellipse">
              <a:avLst/>
            </a:prstGeom>
            <a:solidFill>
              <a:srgbClr val="7030A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TextBox 9"/>
            <p:cNvSpPr txBox="1">
              <a:spLocks noChangeArrowheads="1"/>
            </p:cNvSpPr>
            <p:nvPr/>
          </p:nvSpPr>
          <p:spPr bwMode="auto">
            <a:xfrm>
              <a:off x="1905000" y="4808678"/>
              <a:ext cx="2288078" cy="52322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FFC000"/>
                  </a:solidFill>
                  <a:latin typeface="Arial" charset="0"/>
                </a:rPr>
                <a:t>Connectivity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Mobility</a:t>
            </a:r>
          </a:p>
        </p:txBody>
      </p:sp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838200" y="685800"/>
            <a:ext cx="7391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/>
            <a:endParaRPr lang="en-US" b="1">
              <a:solidFill>
                <a:srgbClr val="852E00"/>
              </a:solidFill>
              <a:latin typeface="Arial Unicode MS" pitchFamily="34" charset="-128"/>
            </a:endParaRPr>
          </a:p>
          <a:p>
            <a:pPr algn="ctr" eaLnBrk="1" hangingPunct="1"/>
            <a:r>
              <a:rPr lang="en-US" b="1">
                <a:solidFill>
                  <a:srgbClr val="852E00"/>
                </a:solidFill>
                <a:latin typeface="Arial Unicode MS" pitchFamily="34" charset="-128"/>
              </a:rPr>
              <a:t>JMU’s Wireless Resources - Current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73152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1085850" indent="-3429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Located in 89 buildings</a:t>
            </a: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345 access points</a:t>
            </a: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Designated areas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Academic buildings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Group study areas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Libraries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Study lounges in residence halls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Administrative buildings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Dining locations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Quad</a:t>
            </a:r>
          </a:p>
          <a:p>
            <a:pPr marL="742950" lvl="1" indent="0">
              <a:spcBef>
                <a:spcPts val="0"/>
              </a:spcBef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  <a:p>
            <a:pPr marL="742950" lvl="1" indent="0">
              <a:spcBef>
                <a:spcPts val="0"/>
              </a:spcBef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5875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255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JMU’s Wireless Resources - Future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914400" y="1611313"/>
            <a:ext cx="73152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1085850" indent="-3429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Demand for ubiquitous wireless access increasing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Laptops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Smart Phones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iPad/tablet devices</a:t>
            </a:r>
          </a:p>
          <a:p>
            <a:pPr lvl="1"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Academic and Administrative Buildings</a:t>
            </a:r>
          </a:p>
          <a:p>
            <a:pPr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Residence Halls</a:t>
            </a:r>
          </a:p>
          <a:p>
            <a:pPr lvl="1"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Developing a master plan for a wireless campus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Mobility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C000"/>
          </a:solidFill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pSp>
        <p:nvGrpSpPr>
          <p:cNvPr id="20484" name="Group 3"/>
          <p:cNvGrpSpPr>
            <a:grpSpLocks/>
          </p:cNvGrpSpPr>
          <p:nvPr/>
        </p:nvGrpSpPr>
        <p:grpSpPr bwMode="auto">
          <a:xfrm>
            <a:off x="1333500" y="1447800"/>
            <a:ext cx="6400800" cy="4724400"/>
            <a:chOff x="1447800" y="1371600"/>
            <a:chExt cx="6172200" cy="4800600"/>
          </a:xfrm>
        </p:grpSpPr>
        <p:sp>
          <p:nvSpPr>
            <p:cNvPr id="20492" name="Oval 14"/>
            <p:cNvSpPr>
              <a:spLocks noChangeArrowheads="1"/>
            </p:cNvSpPr>
            <p:nvPr/>
          </p:nvSpPr>
          <p:spPr bwMode="auto">
            <a:xfrm>
              <a:off x="1447800" y="1371600"/>
              <a:ext cx="6172200" cy="4800600"/>
            </a:xfrm>
            <a:prstGeom prst="ellipse">
              <a:avLst/>
            </a:prstGeom>
            <a:solidFill>
              <a:srgbClr val="FFC000">
                <a:alpha val="47842"/>
              </a:srgbClr>
            </a:solidFill>
            <a:ln w="50800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330063"/>
                </a:solidFill>
              </a:endParaRPr>
            </a:p>
          </p:txBody>
        </p:sp>
        <p:sp>
          <p:nvSpPr>
            <p:cNvPr id="20493" name="TextBox 1"/>
            <p:cNvSpPr txBox="1">
              <a:spLocks noChangeArrowheads="1"/>
            </p:cNvSpPr>
            <p:nvPr/>
          </p:nvSpPr>
          <p:spPr bwMode="auto">
            <a:xfrm>
              <a:off x="3762375" y="1526458"/>
              <a:ext cx="1524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800">
                  <a:solidFill>
                    <a:srgbClr val="7030A0"/>
                  </a:solidFill>
                  <a:latin typeface="Arial" charset="0"/>
                </a:rPr>
                <a:t>Security</a:t>
              </a:r>
            </a:p>
          </p:txBody>
        </p:sp>
      </p:grpSp>
      <p:grpSp>
        <p:nvGrpSpPr>
          <p:cNvPr id="20485" name="Group 3"/>
          <p:cNvGrpSpPr>
            <a:grpSpLocks/>
          </p:cNvGrpSpPr>
          <p:nvPr/>
        </p:nvGrpSpPr>
        <p:grpSpPr bwMode="auto">
          <a:xfrm>
            <a:off x="4432300" y="1971675"/>
            <a:ext cx="2667000" cy="2209800"/>
            <a:chOff x="1543050" y="1571762"/>
            <a:chExt cx="2667000" cy="2209800"/>
          </a:xfrm>
        </p:grpSpPr>
        <p:sp>
          <p:nvSpPr>
            <p:cNvPr id="20490" name="Oval 5"/>
            <p:cNvSpPr>
              <a:spLocks noChangeArrowheads="1"/>
            </p:cNvSpPr>
            <p:nvPr/>
          </p:nvSpPr>
          <p:spPr bwMode="auto">
            <a:xfrm>
              <a:off x="1543050" y="1571762"/>
              <a:ext cx="2667000" cy="2209800"/>
            </a:xfrm>
            <a:prstGeom prst="ellipse">
              <a:avLst/>
            </a:prstGeom>
            <a:solidFill>
              <a:srgbClr val="7030A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TextBox 6"/>
            <p:cNvSpPr txBox="1">
              <a:spLocks noChangeArrowheads="1"/>
            </p:cNvSpPr>
            <p:nvPr/>
          </p:nvSpPr>
          <p:spPr bwMode="auto">
            <a:xfrm>
              <a:off x="1638300" y="2276018"/>
              <a:ext cx="2476500" cy="52322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FFC000"/>
                  </a:solidFill>
                  <a:latin typeface="Arial" charset="0"/>
                </a:rPr>
                <a:t>Mobility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43100" y="1981200"/>
            <a:ext cx="2667000" cy="2209800"/>
            <a:chOff x="5105400" y="3525672"/>
            <a:chExt cx="2667000" cy="2209800"/>
          </a:xfrm>
          <a:solidFill>
            <a:srgbClr val="7030A0"/>
          </a:solidFill>
        </p:grpSpPr>
        <p:sp>
          <p:nvSpPr>
            <p:cNvPr id="12" name="Oval 11"/>
            <p:cNvSpPr/>
            <p:nvPr/>
          </p:nvSpPr>
          <p:spPr bwMode="auto">
            <a:xfrm>
              <a:off x="5105400" y="3525672"/>
              <a:ext cx="2667000" cy="22098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81600" y="4267200"/>
              <a:ext cx="2514600" cy="5232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C000"/>
                  </a:solidFill>
                  <a:latin typeface="Arial" charset="0"/>
                </a:rPr>
                <a:t>Collaboration</a:t>
              </a:r>
            </a:p>
          </p:txBody>
        </p:sp>
      </p:grpSp>
      <p:grpSp>
        <p:nvGrpSpPr>
          <p:cNvPr id="20487" name="Group 2"/>
          <p:cNvGrpSpPr>
            <a:grpSpLocks/>
          </p:cNvGrpSpPr>
          <p:nvPr/>
        </p:nvGrpSpPr>
        <p:grpSpPr bwMode="auto">
          <a:xfrm>
            <a:off x="3276600" y="3810000"/>
            <a:ext cx="2667000" cy="2209800"/>
            <a:chOff x="1703416" y="4046678"/>
            <a:chExt cx="2667000" cy="2209800"/>
          </a:xfrm>
        </p:grpSpPr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1703416" y="4046678"/>
              <a:ext cx="2667000" cy="2209800"/>
            </a:xfrm>
            <a:prstGeom prst="ellipse">
              <a:avLst/>
            </a:prstGeom>
            <a:solidFill>
              <a:srgbClr val="7030A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TextBox 9"/>
            <p:cNvSpPr txBox="1">
              <a:spLocks noChangeArrowheads="1"/>
            </p:cNvSpPr>
            <p:nvPr/>
          </p:nvSpPr>
          <p:spPr bwMode="auto">
            <a:xfrm>
              <a:off x="1905000" y="4808678"/>
              <a:ext cx="2288078" cy="52322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FFC000"/>
                  </a:solidFill>
                  <a:latin typeface="Arial" charset="0"/>
                </a:rPr>
                <a:t>Connectivity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255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JMU’s Internet Resources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4400" y="1611313"/>
            <a:ext cx="7315200" cy="48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Teaching, learning, research, collaboration, university business operations all depend on a reliable network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Bandwidth management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University entered into a 15 year agreement with </a:t>
            </a:r>
            <a:r>
              <a:rPr lang="en-US" sz="2000" dirty="0" err="1" smtClean="0">
                <a:solidFill>
                  <a:srgbClr val="852E00"/>
                </a:solidFill>
                <a:latin typeface="Arial" charset="0"/>
              </a:rPr>
              <a:t>nTelos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 which includes Internet bandwidth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Includes twice the amount of our current Internet bandwidth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Will allow for 100% failover capabilities to meet service requirements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Fault tolerant local ring that can be rerouted automatically from two diverse geographic fiber paths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Will allow provisioning additional bandwidth within 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days</a:t>
            </a:r>
          </a:p>
          <a:p>
            <a:pPr>
              <a:spcBef>
                <a:spcPct val="50000"/>
              </a:spcBef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Connectivity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255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JMU Internet Resources - Future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914400" y="1611313"/>
            <a:ext cx="73152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1085850" indent="-3429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Additional bandwidth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High capacity network equipment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High capacity security devices</a:t>
            </a:r>
          </a:p>
          <a:p>
            <a:pPr lvl="1"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Akamai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A specially-equipped server that helps the university Internet connection withstand the crush of daily requests for rich, dynamic, and interactive content, transactions, and applications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Server detects and avoids Internet problem spots and vulnerabilities to ensure Websites perform optimally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Connectivity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About Information Technology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14400" y="1611313"/>
            <a:ext cx="731520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Mission statement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To create and sustain an </a:t>
            </a:r>
            <a:r>
              <a:rPr lang="en-US" sz="2000" b="1" i="1" dirty="0" smtClean="0">
                <a:solidFill>
                  <a:srgbClr val="852E00"/>
                </a:solidFill>
                <a:latin typeface="Arial" charset="0"/>
              </a:rPr>
              <a:t>intuitive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, </a:t>
            </a:r>
            <a:r>
              <a:rPr lang="en-US" sz="2000" b="1" i="1" dirty="0" smtClean="0">
                <a:solidFill>
                  <a:srgbClr val="852E00"/>
                </a:solidFill>
                <a:latin typeface="Arial" charset="0"/>
              </a:rPr>
              <a:t>personalized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, </a:t>
            </a:r>
            <a:r>
              <a:rPr lang="en-US" sz="2000" b="1" i="1" dirty="0" smtClean="0">
                <a:solidFill>
                  <a:srgbClr val="852E00"/>
                </a:solidFill>
                <a:latin typeface="Arial" charset="0"/>
              </a:rPr>
              <a:t>seamless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, and </a:t>
            </a:r>
            <a:r>
              <a:rPr lang="en-US" sz="2000" b="1" i="1" dirty="0" smtClean="0">
                <a:solidFill>
                  <a:srgbClr val="852E00"/>
                </a:solidFill>
                <a:latin typeface="Arial" charset="0"/>
              </a:rPr>
              <a:t>secure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 environment that provides </a:t>
            </a:r>
            <a:r>
              <a:rPr lang="en-US" sz="2000" b="1" i="1" dirty="0" smtClean="0">
                <a:solidFill>
                  <a:srgbClr val="852E00"/>
                </a:solidFill>
                <a:latin typeface="Arial" charset="0"/>
              </a:rPr>
              <a:t>positive identification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, </a:t>
            </a:r>
            <a:r>
              <a:rPr lang="en-US" sz="2000" b="1" i="1" dirty="0" smtClean="0">
                <a:solidFill>
                  <a:srgbClr val="852E00"/>
                </a:solidFill>
                <a:latin typeface="Arial" charset="0"/>
              </a:rPr>
              <a:t>continuous mobility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, and is </a:t>
            </a:r>
            <a:r>
              <a:rPr lang="en-US" sz="2000" b="1" i="1" dirty="0" smtClean="0">
                <a:solidFill>
                  <a:srgbClr val="852E00"/>
                </a:solidFill>
                <a:latin typeface="Arial" charset="0"/>
              </a:rPr>
              <a:t>‘always-on’ 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to enable innovation and superior customer service </a:t>
            </a:r>
          </a:p>
          <a:p>
            <a:pPr>
              <a:defRPr/>
            </a:pPr>
            <a:endParaRPr lang="en-US" sz="2000" i="1" dirty="0" smtClean="0">
              <a:solidFill>
                <a:srgbClr val="852E00"/>
              </a:solidFill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Work closely with Libraries &amp; Educational Technologies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255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National LambdaRail -- Internet2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914400" y="1611313"/>
            <a:ext cx="7315200" cy="48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National LambdaRail (NLR)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Innovative network for research and education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Over 280 participating universities and federal labs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No restrictions on usage or bandwidth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Unlimited capacity, speeds of up to 100 GBPS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Opportunities for collaboration</a:t>
            </a:r>
          </a:p>
          <a:p>
            <a:pPr lvl="1"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Internet2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Sponsored membership with Virginia Tech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Over 300 participating members including universities, corporations, research agencies, and non-profit network organizations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Connectivity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C000"/>
          </a:solidFill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1333500" y="1447800"/>
            <a:ext cx="6400800" cy="4724400"/>
            <a:chOff x="1447800" y="1371600"/>
            <a:chExt cx="6172200" cy="4800600"/>
          </a:xfrm>
        </p:grpSpPr>
        <p:sp>
          <p:nvSpPr>
            <p:cNvPr id="24588" name="Oval 14"/>
            <p:cNvSpPr>
              <a:spLocks noChangeArrowheads="1"/>
            </p:cNvSpPr>
            <p:nvPr/>
          </p:nvSpPr>
          <p:spPr bwMode="auto">
            <a:xfrm>
              <a:off x="1447800" y="1371600"/>
              <a:ext cx="6172200" cy="4800600"/>
            </a:xfrm>
            <a:prstGeom prst="ellipse">
              <a:avLst/>
            </a:prstGeom>
            <a:solidFill>
              <a:srgbClr val="FFC000">
                <a:alpha val="47842"/>
              </a:srgbClr>
            </a:solidFill>
            <a:ln w="50800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330063"/>
                </a:solidFill>
              </a:endParaRPr>
            </a:p>
          </p:txBody>
        </p:sp>
        <p:sp>
          <p:nvSpPr>
            <p:cNvPr id="24589" name="TextBox 1"/>
            <p:cNvSpPr txBox="1">
              <a:spLocks noChangeArrowheads="1"/>
            </p:cNvSpPr>
            <p:nvPr/>
          </p:nvSpPr>
          <p:spPr bwMode="auto">
            <a:xfrm>
              <a:off x="3762375" y="1526458"/>
              <a:ext cx="1524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800">
                  <a:solidFill>
                    <a:srgbClr val="7030A0"/>
                  </a:solidFill>
                  <a:latin typeface="Arial" charset="0"/>
                </a:rPr>
                <a:t>Security</a:t>
              </a:r>
            </a:p>
          </p:txBody>
        </p:sp>
      </p:grpSp>
      <p:grpSp>
        <p:nvGrpSpPr>
          <p:cNvPr id="24581" name="Group 3"/>
          <p:cNvGrpSpPr>
            <a:grpSpLocks/>
          </p:cNvGrpSpPr>
          <p:nvPr/>
        </p:nvGrpSpPr>
        <p:grpSpPr bwMode="auto">
          <a:xfrm>
            <a:off x="4432300" y="1971675"/>
            <a:ext cx="2667000" cy="2209800"/>
            <a:chOff x="1543050" y="1571762"/>
            <a:chExt cx="2667000" cy="2209800"/>
          </a:xfrm>
        </p:grpSpPr>
        <p:sp>
          <p:nvSpPr>
            <p:cNvPr id="24586" name="Oval 5"/>
            <p:cNvSpPr>
              <a:spLocks noChangeArrowheads="1"/>
            </p:cNvSpPr>
            <p:nvPr/>
          </p:nvSpPr>
          <p:spPr bwMode="auto">
            <a:xfrm>
              <a:off x="1543050" y="1571762"/>
              <a:ext cx="2667000" cy="2209800"/>
            </a:xfrm>
            <a:prstGeom prst="ellipse">
              <a:avLst/>
            </a:prstGeom>
            <a:solidFill>
              <a:srgbClr val="7030A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TextBox 6"/>
            <p:cNvSpPr txBox="1">
              <a:spLocks noChangeArrowheads="1"/>
            </p:cNvSpPr>
            <p:nvPr/>
          </p:nvSpPr>
          <p:spPr bwMode="auto">
            <a:xfrm>
              <a:off x="1638300" y="2276018"/>
              <a:ext cx="2476500" cy="52322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FFC000"/>
                  </a:solidFill>
                  <a:latin typeface="Arial" charset="0"/>
                </a:rPr>
                <a:t>Mobility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43100" y="1981200"/>
            <a:ext cx="2667000" cy="2209800"/>
            <a:chOff x="5105400" y="3525672"/>
            <a:chExt cx="2667000" cy="2209800"/>
          </a:xfrm>
          <a:solidFill>
            <a:srgbClr val="7030A0"/>
          </a:solidFill>
        </p:grpSpPr>
        <p:sp>
          <p:nvSpPr>
            <p:cNvPr id="12" name="Oval 11"/>
            <p:cNvSpPr/>
            <p:nvPr/>
          </p:nvSpPr>
          <p:spPr bwMode="auto">
            <a:xfrm>
              <a:off x="5105400" y="3525672"/>
              <a:ext cx="2667000" cy="22098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81600" y="4267200"/>
              <a:ext cx="2514600" cy="5232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C000"/>
                  </a:solidFill>
                  <a:latin typeface="Arial" charset="0"/>
                </a:rPr>
                <a:t>Collaboration</a:t>
              </a:r>
            </a:p>
          </p:txBody>
        </p:sp>
      </p:grpSp>
      <p:grpSp>
        <p:nvGrpSpPr>
          <p:cNvPr id="24583" name="Group 2"/>
          <p:cNvGrpSpPr>
            <a:grpSpLocks/>
          </p:cNvGrpSpPr>
          <p:nvPr/>
        </p:nvGrpSpPr>
        <p:grpSpPr bwMode="auto">
          <a:xfrm>
            <a:off x="3276600" y="3810000"/>
            <a:ext cx="2667000" cy="2209800"/>
            <a:chOff x="1703416" y="4046678"/>
            <a:chExt cx="2667000" cy="2209800"/>
          </a:xfrm>
        </p:grpSpPr>
        <p:sp>
          <p:nvSpPr>
            <p:cNvPr id="24584" name="Oval 8"/>
            <p:cNvSpPr>
              <a:spLocks noChangeArrowheads="1"/>
            </p:cNvSpPr>
            <p:nvPr/>
          </p:nvSpPr>
          <p:spPr bwMode="auto">
            <a:xfrm>
              <a:off x="1703416" y="4046678"/>
              <a:ext cx="2667000" cy="2209800"/>
            </a:xfrm>
            <a:prstGeom prst="ellipse">
              <a:avLst/>
            </a:prstGeom>
            <a:solidFill>
              <a:srgbClr val="7030A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TextBox 9"/>
            <p:cNvSpPr txBox="1">
              <a:spLocks noChangeArrowheads="1"/>
            </p:cNvSpPr>
            <p:nvPr/>
          </p:nvSpPr>
          <p:spPr bwMode="auto">
            <a:xfrm>
              <a:off x="1905000" y="4808678"/>
              <a:ext cx="2288078" cy="52322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FFC000"/>
                  </a:solidFill>
                  <a:latin typeface="Arial" charset="0"/>
                </a:rPr>
                <a:t>Connectivity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13"/>
          <p:cNvSpPr txBox="1">
            <a:spLocks noChangeArrowheads="1"/>
          </p:cNvSpPr>
          <p:nvPr/>
        </p:nvSpPr>
        <p:spPr bwMode="auto">
          <a:xfrm>
            <a:off x="4175125" y="3089275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57600" y="2286000"/>
            <a:ext cx="36576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852E00"/>
                </a:solidFill>
                <a:latin typeface="Arial Unicode MS" pitchFamily="34" charset="-128"/>
                <a:ea typeface="+mj-ea"/>
                <a:cs typeface="+mj-cs"/>
              </a:rPr>
              <a:t>Questions?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13"/>
          <p:cNvSpPr txBox="1">
            <a:spLocks noChangeArrowheads="1"/>
          </p:cNvSpPr>
          <p:nvPr/>
        </p:nvSpPr>
        <p:spPr bwMode="auto">
          <a:xfrm>
            <a:off x="4175125" y="3089275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57600" y="2286000"/>
            <a:ext cx="36576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852E00"/>
                </a:solidFill>
                <a:latin typeface="Arial Unicode MS" pitchFamily="34" charset="-128"/>
                <a:ea typeface="+mj-ea"/>
                <a:cs typeface="+mj-cs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What’s happening today?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914400" y="1552575"/>
            <a:ext cx="73152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Technology is always changing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Technology is complex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How do we stay ahead of evolving technologies in higher education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Vendor relationships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Other institutional relationships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Conferences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  <a:p>
            <a:pPr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C000"/>
          </a:solidFill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33500" y="1447800"/>
            <a:ext cx="6400800" cy="4724400"/>
            <a:chOff x="1447800" y="1371600"/>
            <a:chExt cx="6172200" cy="4800600"/>
          </a:xfrm>
        </p:grpSpPr>
        <p:sp>
          <p:nvSpPr>
            <p:cNvPr id="7180" name="Oval 14"/>
            <p:cNvSpPr>
              <a:spLocks noChangeArrowheads="1"/>
            </p:cNvSpPr>
            <p:nvPr/>
          </p:nvSpPr>
          <p:spPr bwMode="auto">
            <a:xfrm>
              <a:off x="1447800" y="1371600"/>
              <a:ext cx="6172200" cy="4800600"/>
            </a:xfrm>
            <a:prstGeom prst="ellipse">
              <a:avLst/>
            </a:prstGeom>
            <a:solidFill>
              <a:srgbClr val="FFC000">
                <a:alpha val="47842"/>
              </a:srgbClr>
            </a:solidFill>
            <a:ln w="50800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330063"/>
                </a:solidFill>
              </a:endParaRPr>
            </a:p>
          </p:txBody>
        </p:sp>
        <p:sp>
          <p:nvSpPr>
            <p:cNvPr id="7181" name="TextBox 1"/>
            <p:cNvSpPr txBox="1">
              <a:spLocks noChangeArrowheads="1"/>
            </p:cNvSpPr>
            <p:nvPr/>
          </p:nvSpPr>
          <p:spPr bwMode="auto">
            <a:xfrm>
              <a:off x="3762375" y="1526458"/>
              <a:ext cx="1524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r>
                <a:rPr lang="en-US" sz="2800">
                  <a:solidFill>
                    <a:srgbClr val="7030A0"/>
                  </a:solidFill>
                  <a:latin typeface="Arial" charset="0"/>
                </a:rPr>
                <a:t>Security</a:t>
              </a:r>
            </a:p>
          </p:txBody>
        </p:sp>
      </p:grp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4432300" y="1971675"/>
            <a:ext cx="2667000" cy="2209800"/>
            <a:chOff x="1543050" y="1571762"/>
            <a:chExt cx="2667000" cy="2209800"/>
          </a:xfrm>
        </p:grpSpPr>
        <p:sp>
          <p:nvSpPr>
            <p:cNvPr id="7178" name="Oval 5"/>
            <p:cNvSpPr>
              <a:spLocks noChangeArrowheads="1"/>
            </p:cNvSpPr>
            <p:nvPr/>
          </p:nvSpPr>
          <p:spPr bwMode="auto">
            <a:xfrm>
              <a:off x="1543050" y="1571762"/>
              <a:ext cx="2667000" cy="2209800"/>
            </a:xfrm>
            <a:prstGeom prst="ellipse">
              <a:avLst/>
            </a:prstGeom>
            <a:solidFill>
              <a:srgbClr val="7030A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TextBox 6"/>
            <p:cNvSpPr txBox="1">
              <a:spLocks noChangeArrowheads="1"/>
            </p:cNvSpPr>
            <p:nvPr/>
          </p:nvSpPr>
          <p:spPr bwMode="auto">
            <a:xfrm>
              <a:off x="1638300" y="2276018"/>
              <a:ext cx="2476500" cy="52322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FFC000"/>
                  </a:solidFill>
                  <a:latin typeface="Arial" charset="0"/>
                </a:rPr>
                <a:t>Mobility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43100" y="1981200"/>
            <a:ext cx="2667000" cy="2209800"/>
            <a:chOff x="5105400" y="3525672"/>
            <a:chExt cx="2667000" cy="2209800"/>
          </a:xfrm>
          <a:solidFill>
            <a:srgbClr val="7030A0"/>
          </a:solidFill>
        </p:grpSpPr>
        <p:sp>
          <p:nvSpPr>
            <p:cNvPr id="12" name="Oval 11"/>
            <p:cNvSpPr/>
            <p:nvPr/>
          </p:nvSpPr>
          <p:spPr bwMode="auto">
            <a:xfrm>
              <a:off x="5105400" y="3525672"/>
              <a:ext cx="2667000" cy="22098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81600" y="4267200"/>
              <a:ext cx="2514600" cy="5232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C000"/>
                  </a:solidFill>
                  <a:latin typeface="Arial" charset="0"/>
                </a:rPr>
                <a:t>Collaboration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276600" y="3810000"/>
            <a:ext cx="2667000" cy="2209800"/>
            <a:chOff x="1703416" y="4046678"/>
            <a:chExt cx="2667000" cy="2209800"/>
          </a:xfrm>
        </p:grpSpPr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1703416" y="4046678"/>
              <a:ext cx="2667000" cy="2209800"/>
            </a:xfrm>
            <a:prstGeom prst="ellipse">
              <a:avLst/>
            </a:prstGeom>
            <a:solidFill>
              <a:srgbClr val="7030A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TextBox 9"/>
            <p:cNvSpPr txBox="1">
              <a:spLocks noChangeArrowheads="1"/>
            </p:cNvSpPr>
            <p:nvPr/>
          </p:nvSpPr>
          <p:spPr bwMode="auto">
            <a:xfrm>
              <a:off x="1905000" y="4808678"/>
              <a:ext cx="2288078" cy="52322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FFC000"/>
                  </a:solidFill>
                  <a:latin typeface="Arial" charset="0"/>
                </a:rPr>
                <a:t>Connectivity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704850"/>
            <a:ext cx="7315200" cy="89535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What’s happening today?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73152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What is Collaboration 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Sharing documents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Sharing calendars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Team projects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Instant messaging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Video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Wireless Access</a:t>
            </a:r>
          </a:p>
          <a:p>
            <a:pPr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Collaboration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What’s happening today?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73152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Collaboration Solutions available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rgbClr val="852E00"/>
                </a:solidFill>
                <a:latin typeface="Arial" charset="0"/>
              </a:rPr>
              <a:t>Live@edu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 – students 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MS Exchange – faculty/staff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Continued </a:t>
            </a:r>
            <a:r>
              <a:rPr lang="en-US" sz="2000" dirty="0">
                <a:solidFill>
                  <a:srgbClr val="852E00"/>
                </a:solidFill>
                <a:latin typeface="Arial" charset="0"/>
              </a:rPr>
              <a:t>increases to our wireless environment</a:t>
            </a:r>
          </a:p>
          <a:p>
            <a:pPr>
              <a:defRPr/>
            </a:pPr>
            <a:endParaRPr lang="en-US" sz="2000" i="1" dirty="0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Collaboration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25513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Current Environment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914400" y="1611313"/>
            <a:ext cx="7315200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1085850" indent="-3429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Microsoft Live@edu for Students – “Benefits”</a:t>
            </a:r>
            <a:endParaRPr lang="en-US" sz="2000"/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Increase in e-mail storage -- 10GB as compared to previous 10MB 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25GB of SkyDrive space 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5GB of Office Live Workspace storage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Calendar feature for personal, academic and student use 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Ability to use a variety of mobile devices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Keep the account for life!</a:t>
            </a:r>
          </a:p>
          <a:p>
            <a:pPr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  <a:p>
            <a:pPr>
              <a:spcBef>
                <a:spcPts val="1200"/>
              </a:spcBef>
              <a:buFont typeface="Arial" charset="0"/>
              <a:buChar char="•"/>
            </a:pPr>
            <a:endParaRPr lang="en-US" sz="200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Collaboration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Current Environment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73152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3429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Microsoft Exchange for Faculty and Staff -- “Benefits”</a:t>
            </a:r>
          </a:p>
          <a:p>
            <a:pPr lvl="2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Increased 1.5 GB Storage</a:t>
            </a:r>
          </a:p>
          <a:p>
            <a:pPr lvl="2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Global address list for faculty, staff and students</a:t>
            </a:r>
          </a:p>
          <a:p>
            <a:pPr lvl="2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MS Outlook client and web for PC and Macintosh</a:t>
            </a:r>
          </a:p>
          <a:p>
            <a:pPr lvl="2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Mobile device access</a:t>
            </a:r>
          </a:p>
          <a:p>
            <a:pPr lvl="2">
              <a:buFont typeface="Arial" charset="0"/>
              <a:buChar char="•"/>
            </a:pPr>
            <a:r>
              <a:rPr lang="en-US" sz="2000">
                <a:solidFill>
                  <a:srgbClr val="852E00"/>
                </a:solidFill>
                <a:latin typeface="Arial" charset="0"/>
              </a:rPr>
              <a:t>Ability to share calendars between faculty, staff, and students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Collaboration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543800" cy="9144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/>
            </a:r>
            <a:b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rgbClr val="852E00"/>
                </a:solidFill>
                <a:latin typeface="Arial Unicode MS" pitchFamily="34" charset="-128"/>
              </a:rPr>
              <a:t>Next steps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73152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Add additional collaboration technologies for faculty and 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staff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SharePoint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Presence </a:t>
            </a:r>
            <a:r>
              <a:rPr lang="en-US" sz="2000" dirty="0">
                <a:solidFill>
                  <a:srgbClr val="852E00"/>
                </a:solidFill>
                <a:latin typeface="Arial" charset="0"/>
              </a:rPr>
              <a:t>information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Instant messaging for faculty</a:t>
            </a:r>
          </a:p>
          <a:p>
            <a:pPr marL="1085850" lvl="1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852E00"/>
                </a:solidFill>
                <a:latin typeface="Arial" charset="0"/>
              </a:rPr>
              <a:t>Web conferencing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rgbClr val="852E00"/>
                </a:solidFill>
                <a:latin typeface="Arial" charset="0"/>
              </a:rPr>
              <a:t>Live@edu</a:t>
            </a:r>
            <a:r>
              <a:rPr lang="en-US" sz="2000" dirty="0" smtClean="0">
                <a:solidFill>
                  <a:srgbClr val="852E00"/>
                </a:solidFill>
                <a:latin typeface="Arial" charset="0"/>
              </a:rPr>
              <a:t> transitions to Office 365 for students</a:t>
            </a:r>
          </a:p>
          <a:p>
            <a:pPr>
              <a:spcBef>
                <a:spcPts val="1200"/>
              </a:spcBef>
              <a:defRPr/>
            </a:pPr>
            <a:endParaRPr lang="en-US" sz="2000" dirty="0" smtClean="0">
              <a:solidFill>
                <a:srgbClr val="852E00"/>
              </a:solidFill>
              <a:latin typeface="Arial" charset="0"/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228600" y="60960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sz="2000" b="1" i="1">
                <a:solidFill>
                  <a:srgbClr val="852E00"/>
                </a:solidFill>
              </a:rPr>
              <a:t>Collaboration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rningPageofBook.p3d 0"/>
  <p:tag name="POWER3D OPTIONS" val="Slow 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794</Words>
  <Application>Microsoft Office PowerPoint</Application>
  <PresentationFormat>On-screen Show (4:3)</PresentationFormat>
  <Paragraphs>200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PowerPoint Presentation</vt:lpstr>
      <vt:lpstr> About Information Technology</vt:lpstr>
      <vt:lpstr> What’s happening today?</vt:lpstr>
      <vt:lpstr>PowerPoint Presentation</vt:lpstr>
      <vt:lpstr> What’s happening today?</vt:lpstr>
      <vt:lpstr> What’s happening today?</vt:lpstr>
      <vt:lpstr> Current Environment</vt:lpstr>
      <vt:lpstr> Current Environment</vt:lpstr>
      <vt:lpstr> Next steps</vt:lpstr>
      <vt:lpstr> Fall 2011 - Office 365 </vt:lpstr>
      <vt:lpstr> Spring 2012 - Office 365 - SharePoint</vt:lpstr>
      <vt:lpstr> Spring 2012 - Office 365 - Lync</vt:lpstr>
      <vt:lpstr>   Faculty, Staff and Students  Collaborating and Working Seamlessly </vt:lpstr>
      <vt:lpstr>PowerPoint Presentation</vt:lpstr>
      <vt:lpstr>PowerPoint Presentation</vt:lpstr>
      <vt:lpstr> JMU’s Wireless Resources - Future</vt:lpstr>
      <vt:lpstr>PowerPoint Presentation</vt:lpstr>
      <vt:lpstr> JMU’s Internet Resources</vt:lpstr>
      <vt:lpstr> JMU Internet Resources - Future</vt:lpstr>
      <vt:lpstr> National LambdaRail -- Internet2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Swinehart</dc:creator>
  <cp:lastModifiedBy>Desktop Services</cp:lastModifiedBy>
  <cp:revision>299</cp:revision>
  <cp:lastPrinted>2011-04-08T20:21:18Z</cp:lastPrinted>
  <dcterms:created xsi:type="dcterms:W3CDTF">2002-09-02T13:36:04Z</dcterms:created>
  <dcterms:modified xsi:type="dcterms:W3CDTF">2012-09-24T20:36:35Z</dcterms:modified>
</cp:coreProperties>
</file>