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4"/>
  </p:notesMasterIdLst>
  <p:sldIdLst>
    <p:sldId id="256" r:id="rId2"/>
    <p:sldId id="283" r:id="rId3"/>
    <p:sldId id="284" r:id="rId4"/>
    <p:sldId id="271" r:id="rId5"/>
    <p:sldId id="274" r:id="rId6"/>
    <p:sldId id="276" r:id="rId7"/>
    <p:sldId id="273" r:id="rId8"/>
    <p:sldId id="277" r:id="rId9"/>
    <p:sldId id="279" r:id="rId10"/>
    <p:sldId id="289" r:id="rId11"/>
    <p:sldId id="290" r:id="rId12"/>
    <p:sldId id="291" r:id="rId13"/>
    <p:sldId id="272" r:id="rId14"/>
    <p:sldId id="275" r:id="rId15"/>
    <p:sldId id="278" r:id="rId16"/>
    <p:sldId id="292" r:id="rId17"/>
    <p:sldId id="293" r:id="rId18"/>
    <p:sldId id="294" r:id="rId19"/>
    <p:sldId id="282" r:id="rId20"/>
    <p:sldId id="281" r:id="rId21"/>
    <p:sldId id="280" r:id="rId22"/>
    <p:sldId id="333" r:id="rId23"/>
    <p:sldId id="295" r:id="rId24"/>
    <p:sldId id="296" r:id="rId25"/>
    <p:sldId id="482" r:id="rId26"/>
    <p:sldId id="299" r:id="rId27"/>
    <p:sldId id="297" r:id="rId28"/>
    <p:sldId id="298" r:id="rId29"/>
    <p:sldId id="301" r:id="rId30"/>
    <p:sldId id="302" r:id="rId31"/>
    <p:sldId id="303" r:id="rId32"/>
    <p:sldId id="305" r:id="rId33"/>
    <p:sldId id="306" r:id="rId34"/>
    <p:sldId id="313" r:id="rId35"/>
    <p:sldId id="314" r:id="rId36"/>
    <p:sldId id="317" r:id="rId37"/>
    <p:sldId id="315" r:id="rId38"/>
    <p:sldId id="316" r:id="rId39"/>
    <p:sldId id="312" r:id="rId40"/>
    <p:sldId id="331" r:id="rId41"/>
    <p:sldId id="288" r:id="rId42"/>
    <p:sldId id="323" r:id="rId43"/>
    <p:sldId id="325" r:id="rId44"/>
    <p:sldId id="329" r:id="rId45"/>
    <p:sldId id="326" r:id="rId46"/>
    <p:sldId id="327" r:id="rId47"/>
    <p:sldId id="330" r:id="rId48"/>
    <p:sldId id="334" r:id="rId49"/>
    <p:sldId id="332" r:id="rId50"/>
    <p:sldId id="335" r:id="rId51"/>
    <p:sldId id="336" r:id="rId52"/>
    <p:sldId id="337" r:id="rId53"/>
    <p:sldId id="339" r:id="rId54"/>
    <p:sldId id="338" r:id="rId55"/>
    <p:sldId id="340" r:id="rId56"/>
    <p:sldId id="341" r:id="rId57"/>
    <p:sldId id="342" r:id="rId58"/>
    <p:sldId id="343" r:id="rId59"/>
    <p:sldId id="344" r:id="rId60"/>
    <p:sldId id="481" r:id="rId61"/>
    <p:sldId id="480" r:id="rId62"/>
    <p:sldId id="478"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0084"/>
    <a:srgbClr val="FF9300"/>
    <a:srgbClr val="CBB6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18" autoAdjust="0"/>
    <p:restoredTop sz="81769" autoAdjust="0"/>
  </p:normalViewPr>
  <p:slideViewPr>
    <p:cSldViewPr snapToGrid="0">
      <p:cViewPr varScale="1">
        <p:scale>
          <a:sx n="99" d="100"/>
          <a:sy n="99" d="100"/>
        </p:scale>
        <p:origin x="968" y="17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9A66A-4C51-48F6-B43F-37DC09A39876}" type="datetimeFigureOut">
              <a:rPr lang="en-US" smtClean="0"/>
              <a:t>4/21/20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B8B6D6-A847-4293-95F8-86D0FA00C782}" type="slidenum">
              <a:rPr lang="en-US" smtClean="0"/>
              <a:t>‹#›</a:t>
            </a:fld>
            <a:endParaRPr lang="en-US"/>
          </a:p>
        </p:txBody>
      </p:sp>
    </p:spTree>
    <p:extLst>
      <p:ext uri="{BB962C8B-B14F-4D97-AF65-F5344CB8AC3E}">
        <p14:creationId xmlns:p14="http://schemas.microsoft.com/office/powerpoint/2010/main" val="2516146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1</a:t>
            </a:fld>
            <a:endParaRPr lang="en-US"/>
          </a:p>
        </p:txBody>
      </p:sp>
    </p:spTree>
    <p:extLst>
      <p:ext uri="{BB962C8B-B14F-4D97-AF65-F5344CB8AC3E}">
        <p14:creationId xmlns:p14="http://schemas.microsoft.com/office/powerpoint/2010/main" val="1949698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3B8B6D6-A847-4293-95F8-86D0FA00C782}" type="slidenum">
              <a:rPr lang="en-US" smtClean="0"/>
              <a:t>10</a:t>
            </a:fld>
            <a:endParaRPr lang="en-US"/>
          </a:p>
        </p:txBody>
      </p:sp>
    </p:spTree>
    <p:extLst>
      <p:ext uri="{BB962C8B-B14F-4D97-AF65-F5344CB8AC3E}">
        <p14:creationId xmlns:p14="http://schemas.microsoft.com/office/powerpoint/2010/main" val="3810768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11</a:t>
            </a:fld>
            <a:endParaRPr lang="en-US"/>
          </a:p>
        </p:txBody>
      </p:sp>
    </p:spTree>
    <p:extLst>
      <p:ext uri="{BB962C8B-B14F-4D97-AF65-F5344CB8AC3E}">
        <p14:creationId xmlns:p14="http://schemas.microsoft.com/office/powerpoint/2010/main" val="1934500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3B8B6D6-A847-4293-95F8-86D0FA00C782}" type="slidenum">
              <a:rPr lang="en-US" smtClean="0"/>
              <a:t>12</a:t>
            </a:fld>
            <a:endParaRPr lang="en-US"/>
          </a:p>
        </p:txBody>
      </p:sp>
    </p:spTree>
    <p:extLst>
      <p:ext uri="{BB962C8B-B14F-4D97-AF65-F5344CB8AC3E}">
        <p14:creationId xmlns:p14="http://schemas.microsoft.com/office/powerpoint/2010/main" val="16058286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EIP Knowledge. Summarize Chris presentation. Refer to module.</a:t>
            </a:r>
          </a:p>
          <a:p>
            <a:endParaRPr lang="en-US" i="0" dirty="0"/>
          </a:p>
          <a:p>
            <a:r>
              <a:rPr lang="en-US" i="0" dirty="0"/>
              <a:t>Finding Evidence. Summarize Sara discussion of evidence hierarchy. Refer to module. What’s nice about systematic reviews and meta-analyses is that they evaluate the quality of the research for you. If these things don’t exist for your construct, may have to search for individual studies. If you do that, you will have to evaluate their quality on your own.</a:t>
            </a:r>
          </a:p>
          <a:p>
            <a:endParaRPr lang="en-US" i="0" dirty="0"/>
          </a:p>
          <a:p>
            <a:r>
              <a:rPr lang="en-US" i="0" dirty="0"/>
              <a:t>Evaluating Evidence. That’s why in this video, we’re going to be discussing how to evaluate the quality and applicability of research evidence. Because this will be a critical skill whenever you find yourself digesting primary research. </a:t>
            </a:r>
          </a:p>
          <a:p>
            <a:endParaRPr lang="en-US" i="0" dirty="0"/>
          </a:p>
          <a:p>
            <a:r>
              <a:rPr lang="en-US" i="0" dirty="0"/>
              <a:t>In just a second, going to talk more about why it is so important to be able to evaluate research, but before we get there, the last skill needed is the ability to be able to apply research. If you’re able to find an existing program supported by literature, that’s great.</a:t>
            </a:r>
          </a:p>
        </p:txBody>
      </p:sp>
      <p:sp>
        <p:nvSpPr>
          <p:cNvPr id="4" name="Slide Number Placeholder 3"/>
          <p:cNvSpPr>
            <a:spLocks noGrp="1"/>
          </p:cNvSpPr>
          <p:nvPr>
            <p:ph type="sldNum" sz="quarter" idx="5"/>
          </p:nvPr>
        </p:nvSpPr>
        <p:spPr/>
        <p:txBody>
          <a:bodyPr/>
          <a:lstStyle/>
          <a:p>
            <a:fld id="{C3B8B6D6-A847-4293-95F8-86D0FA00C782}" type="slidenum">
              <a:rPr lang="en-US" smtClean="0"/>
              <a:t>13</a:t>
            </a:fld>
            <a:endParaRPr lang="en-US"/>
          </a:p>
        </p:txBody>
      </p:sp>
    </p:spTree>
    <p:extLst>
      <p:ext uri="{BB962C8B-B14F-4D97-AF65-F5344CB8AC3E}">
        <p14:creationId xmlns:p14="http://schemas.microsoft.com/office/powerpoint/2010/main" val="2096114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EIP Knowledge. Summarize Chris presentation. Refer to module.</a:t>
            </a:r>
          </a:p>
          <a:p>
            <a:endParaRPr lang="en-US" i="0" dirty="0"/>
          </a:p>
          <a:p>
            <a:r>
              <a:rPr lang="en-US" i="0" dirty="0"/>
              <a:t>Finding Evidence. Summarize Sara discussion of evidence hierarchy. Refer to module. What’s nice about systematic reviews and meta-analyses is that they evaluate the quality of the research for you. If these things don’t exist for your construct, may have to search for individual studies. If you do that, you will have to evaluate their quality on your own.</a:t>
            </a:r>
          </a:p>
          <a:p>
            <a:endParaRPr lang="en-US" i="0" dirty="0"/>
          </a:p>
          <a:p>
            <a:r>
              <a:rPr lang="en-US" i="0" dirty="0"/>
              <a:t>Evaluating Evidence. That’s why in this video, we’re going to be discussing how to evaluate the quality and applicability of research evidence. Because this will be a critical skill whenever you find yourself digesting primary research. </a:t>
            </a:r>
          </a:p>
          <a:p>
            <a:endParaRPr lang="en-US" i="0" dirty="0"/>
          </a:p>
          <a:p>
            <a:r>
              <a:rPr lang="en-US" i="0" dirty="0"/>
              <a:t>In just a second, going to talk more about why it is so important to be able to evaluate research, but before we get there, the last skill needed is the ability to be able to apply research. If you’re able to find an existing program supported by literature, that’s great.</a:t>
            </a:r>
          </a:p>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14</a:t>
            </a:fld>
            <a:endParaRPr lang="en-US"/>
          </a:p>
        </p:txBody>
      </p:sp>
    </p:spTree>
    <p:extLst>
      <p:ext uri="{BB962C8B-B14F-4D97-AF65-F5344CB8AC3E}">
        <p14:creationId xmlns:p14="http://schemas.microsoft.com/office/powerpoint/2010/main" val="305365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theory/research to specify intermediate SLOs linked to distal outcome. And use theory/research to specify programming linked to intermediate SLOs. If you’re lucky, you may find a program that’s already done this work for you and all you have to do is adopt and assess the program. If not, you will have to think more critically about how to articulate outcomes informed by research and </a:t>
            </a:r>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15</a:t>
            </a:fld>
            <a:endParaRPr lang="en-US"/>
          </a:p>
        </p:txBody>
      </p:sp>
    </p:spTree>
    <p:extLst>
      <p:ext uri="{BB962C8B-B14F-4D97-AF65-F5344CB8AC3E}">
        <p14:creationId xmlns:p14="http://schemas.microsoft.com/office/powerpoint/2010/main" val="358280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theory/research to specify intermediate SLOs linked to distal outcome. And use theory/research to specify programming linked to intermediate SLOs. If you’re lucky, you may find a program that’s already done this work for you and all you have to do is adopt and assess the program. If not, you will have to think more critically about how to articulate outcomes informed by research and </a:t>
            </a:r>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16</a:t>
            </a:fld>
            <a:endParaRPr lang="en-US"/>
          </a:p>
        </p:txBody>
      </p:sp>
    </p:spTree>
    <p:extLst>
      <p:ext uri="{BB962C8B-B14F-4D97-AF65-F5344CB8AC3E}">
        <p14:creationId xmlns:p14="http://schemas.microsoft.com/office/powerpoint/2010/main" val="15162093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17</a:t>
            </a:fld>
            <a:endParaRPr lang="en-US"/>
          </a:p>
        </p:txBody>
      </p:sp>
    </p:spTree>
    <p:extLst>
      <p:ext uri="{BB962C8B-B14F-4D97-AF65-F5344CB8AC3E}">
        <p14:creationId xmlns:p14="http://schemas.microsoft.com/office/powerpoint/2010/main" val="14982704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18</a:t>
            </a:fld>
            <a:endParaRPr lang="en-US"/>
          </a:p>
        </p:txBody>
      </p:sp>
    </p:spTree>
    <p:extLst>
      <p:ext uri="{BB962C8B-B14F-4D97-AF65-F5344CB8AC3E}">
        <p14:creationId xmlns:p14="http://schemas.microsoft.com/office/powerpoint/2010/main" val="3733514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19</a:t>
            </a:fld>
            <a:endParaRPr lang="en-US"/>
          </a:p>
        </p:txBody>
      </p:sp>
    </p:spTree>
    <p:extLst>
      <p:ext uri="{BB962C8B-B14F-4D97-AF65-F5344CB8AC3E}">
        <p14:creationId xmlns:p14="http://schemas.microsoft.com/office/powerpoint/2010/main" val="3185923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primary ways we can think about using evidence to inform practice in HESA, specifically when talking about programming. First we can use theory to inform development. I will refer to this as EIP. Using existing evidence about what works to inform how we build our programs.</a:t>
            </a:r>
            <a:endParaRPr lang="en-US" i="0" dirty="0"/>
          </a:p>
          <a:p>
            <a:endParaRPr lang="en-US" i="0" dirty="0"/>
          </a:p>
          <a:p>
            <a:r>
              <a:rPr lang="en-US" i="0" dirty="0"/>
              <a:t>Once our programs are designed, though, we can also gather new evidence about the effectiveness of those programs. And then use that information to make informed changes to the program that hopefully improve outcomes for students.</a:t>
            </a:r>
          </a:p>
          <a:p>
            <a:endParaRPr lang="en-US" i="0" dirty="0"/>
          </a:p>
          <a:p>
            <a:r>
              <a:rPr lang="en-US" i="0" dirty="0"/>
              <a:t>Over the past couple of decades, there has been a lot of focus on the latter use of evidence in higher education--so outcomes assessment. But there has been much less conversation about the former, which is what we're going to be focusing on in this presentation.</a:t>
            </a:r>
          </a:p>
        </p:txBody>
      </p:sp>
      <p:sp>
        <p:nvSpPr>
          <p:cNvPr id="4" name="Slide Number Placeholder 3"/>
          <p:cNvSpPr>
            <a:spLocks noGrp="1"/>
          </p:cNvSpPr>
          <p:nvPr>
            <p:ph type="sldNum" sz="quarter" idx="5"/>
          </p:nvPr>
        </p:nvSpPr>
        <p:spPr/>
        <p:txBody>
          <a:bodyPr/>
          <a:lstStyle/>
          <a:p>
            <a:fld id="{C3B8B6D6-A847-4293-95F8-86D0FA00C782}" type="slidenum">
              <a:rPr lang="en-US" smtClean="0"/>
              <a:t>2</a:t>
            </a:fld>
            <a:endParaRPr lang="en-US"/>
          </a:p>
        </p:txBody>
      </p:sp>
    </p:spTree>
    <p:extLst>
      <p:ext uri="{BB962C8B-B14F-4D97-AF65-F5344CB8AC3E}">
        <p14:creationId xmlns:p14="http://schemas.microsoft.com/office/powerpoint/2010/main" val="29218965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20</a:t>
            </a:fld>
            <a:endParaRPr lang="en-US"/>
          </a:p>
        </p:txBody>
      </p:sp>
    </p:spTree>
    <p:extLst>
      <p:ext uri="{BB962C8B-B14F-4D97-AF65-F5344CB8AC3E}">
        <p14:creationId xmlns:p14="http://schemas.microsoft.com/office/powerpoint/2010/main" val="237745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21</a:t>
            </a:fld>
            <a:endParaRPr lang="en-US"/>
          </a:p>
        </p:txBody>
      </p:sp>
    </p:spTree>
    <p:extLst>
      <p:ext uri="{BB962C8B-B14F-4D97-AF65-F5344CB8AC3E}">
        <p14:creationId xmlns:p14="http://schemas.microsoft.com/office/powerpoint/2010/main" val="3012734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23</a:t>
            </a:fld>
            <a:endParaRPr lang="en-US"/>
          </a:p>
        </p:txBody>
      </p:sp>
    </p:spTree>
    <p:extLst>
      <p:ext uri="{BB962C8B-B14F-4D97-AF65-F5344CB8AC3E}">
        <p14:creationId xmlns:p14="http://schemas.microsoft.com/office/powerpoint/2010/main" val="3748107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24</a:t>
            </a:fld>
            <a:endParaRPr lang="en-US"/>
          </a:p>
        </p:txBody>
      </p:sp>
    </p:spTree>
    <p:extLst>
      <p:ext uri="{BB962C8B-B14F-4D97-AF65-F5344CB8AC3E}">
        <p14:creationId xmlns:p14="http://schemas.microsoft.com/office/powerpoint/2010/main" val="462306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25</a:t>
            </a:fld>
            <a:endParaRPr lang="en-US"/>
          </a:p>
        </p:txBody>
      </p:sp>
    </p:spTree>
    <p:extLst>
      <p:ext uri="{BB962C8B-B14F-4D97-AF65-F5344CB8AC3E}">
        <p14:creationId xmlns:p14="http://schemas.microsoft.com/office/powerpoint/2010/main" val="29979082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26</a:t>
            </a:fld>
            <a:endParaRPr lang="en-US"/>
          </a:p>
        </p:txBody>
      </p:sp>
    </p:spTree>
    <p:extLst>
      <p:ext uri="{BB962C8B-B14F-4D97-AF65-F5344CB8AC3E}">
        <p14:creationId xmlns:p14="http://schemas.microsoft.com/office/powerpoint/2010/main" val="317536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32</a:t>
            </a:fld>
            <a:endParaRPr lang="en-US"/>
          </a:p>
        </p:txBody>
      </p:sp>
    </p:spTree>
    <p:extLst>
      <p:ext uri="{BB962C8B-B14F-4D97-AF65-F5344CB8AC3E}">
        <p14:creationId xmlns:p14="http://schemas.microsoft.com/office/powerpoint/2010/main" val="6021994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33</a:t>
            </a:fld>
            <a:endParaRPr lang="en-US"/>
          </a:p>
        </p:txBody>
      </p:sp>
    </p:spTree>
    <p:extLst>
      <p:ext uri="{BB962C8B-B14F-4D97-AF65-F5344CB8AC3E}">
        <p14:creationId xmlns:p14="http://schemas.microsoft.com/office/powerpoint/2010/main" val="35915725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34</a:t>
            </a:fld>
            <a:endParaRPr lang="en-US"/>
          </a:p>
        </p:txBody>
      </p:sp>
    </p:spTree>
    <p:extLst>
      <p:ext uri="{BB962C8B-B14F-4D97-AF65-F5344CB8AC3E}">
        <p14:creationId xmlns:p14="http://schemas.microsoft.com/office/powerpoint/2010/main" val="36427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35</a:t>
            </a:fld>
            <a:endParaRPr lang="en-US"/>
          </a:p>
        </p:txBody>
      </p:sp>
    </p:spTree>
    <p:extLst>
      <p:ext uri="{BB962C8B-B14F-4D97-AF65-F5344CB8AC3E}">
        <p14:creationId xmlns:p14="http://schemas.microsoft.com/office/powerpoint/2010/main" val="2721688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EIP or using </a:t>
            </a:r>
            <a:r>
              <a:rPr lang="en-US" dirty="0" err="1"/>
              <a:t>TandR</a:t>
            </a:r>
            <a:r>
              <a:rPr lang="en-US" dirty="0"/>
              <a:t>...is something that's expected of student affairs professionals.</a:t>
            </a:r>
          </a:p>
          <a:p>
            <a:endParaRPr lang="en-US" i="0" dirty="0"/>
          </a:p>
          <a:p>
            <a:r>
              <a:rPr lang="en-US" i="0" dirty="0"/>
              <a:t>What you're looking at right now are all of the student affairs professional standards related to EIP.</a:t>
            </a:r>
          </a:p>
          <a:p>
            <a:endParaRPr lang="en-US" i="0" dirty="0"/>
          </a:p>
          <a:p>
            <a:r>
              <a:rPr lang="en-US" i="0" dirty="0"/>
              <a:t>I don't expect you to read them all but wanted to highlight a few.</a:t>
            </a:r>
          </a:p>
          <a:p>
            <a:endParaRPr lang="en-US" i="0" dirty="0"/>
          </a:p>
          <a:p>
            <a:r>
              <a:rPr lang="en-US" i="0" dirty="0"/>
              <a:t>If look at CAS Standards.</a:t>
            </a:r>
          </a:p>
          <a:p>
            <a:endParaRPr lang="en-US" i="0" dirty="0"/>
          </a:p>
          <a:p>
            <a:r>
              <a:rPr lang="en-US" i="0" dirty="0"/>
              <a:t>Design programs and services that are based on current research.</a:t>
            </a:r>
          </a:p>
          <a:p>
            <a:endParaRPr lang="en-US" i="0" dirty="0"/>
          </a:p>
          <a:p>
            <a:r>
              <a:rPr lang="en-US" i="0" dirty="0"/>
              <a:t>So we know EIP is an expectation, but how do we actually do it?</a:t>
            </a:r>
          </a:p>
        </p:txBody>
      </p:sp>
      <p:sp>
        <p:nvSpPr>
          <p:cNvPr id="4" name="Slide Number Placeholder 3"/>
          <p:cNvSpPr>
            <a:spLocks noGrp="1"/>
          </p:cNvSpPr>
          <p:nvPr>
            <p:ph type="sldNum" sz="quarter" idx="5"/>
          </p:nvPr>
        </p:nvSpPr>
        <p:spPr/>
        <p:txBody>
          <a:bodyPr/>
          <a:lstStyle/>
          <a:p>
            <a:fld id="{C3B8B6D6-A847-4293-95F8-86D0FA00C782}" type="slidenum">
              <a:rPr lang="en-US" smtClean="0"/>
              <a:t>3</a:t>
            </a:fld>
            <a:endParaRPr lang="en-US"/>
          </a:p>
        </p:txBody>
      </p:sp>
    </p:spTree>
    <p:extLst>
      <p:ext uri="{BB962C8B-B14F-4D97-AF65-F5344CB8AC3E}">
        <p14:creationId xmlns:p14="http://schemas.microsoft.com/office/powerpoint/2010/main" val="24896175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36</a:t>
            </a:fld>
            <a:endParaRPr lang="en-US"/>
          </a:p>
        </p:txBody>
      </p:sp>
    </p:spTree>
    <p:extLst>
      <p:ext uri="{BB962C8B-B14F-4D97-AF65-F5344CB8AC3E}">
        <p14:creationId xmlns:p14="http://schemas.microsoft.com/office/powerpoint/2010/main" val="28289099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37</a:t>
            </a:fld>
            <a:endParaRPr lang="en-US"/>
          </a:p>
        </p:txBody>
      </p:sp>
    </p:spTree>
    <p:extLst>
      <p:ext uri="{BB962C8B-B14F-4D97-AF65-F5344CB8AC3E}">
        <p14:creationId xmlns:p14="http://schemas.microsoft.com/office/powerpoint/2010/main" val="1077372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38</a:t>
            </a:fld>
            <a:endParaRPr lang="en-US"/>
          </a:p>
        </p:txBody>
      </p:sp>
    </p:spTree>
    <p:extLst>
      <p:ext uri="{BB962C8B-B14F-4D97-AF65-F5344CB8AC3E}">
        <p14:creationId xmlns:p14="http://schemas.microsoft.com/office/powerpoint/2010/main" val="8722817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39</a:t>
            </a:fld>
            <a:endParaRPr lang="en-US"/>
          </a:p>
        </p:txBody>
      </p:sp>
    </p:spTree>
    <p:extLst>
      <p:ext uri="{BB962C8B-B14F-4D97-AF65-F5344CB8AC3E}">
        <p14:creationId xmlns:p14="http://schemas.microsoft.com/office/powerpoint/2010/main" val="15433337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40</a:t>
            </a:fld>
            <a:endParaRPr lang="en-US"/>
          </a:p>
        </p:txBody>
      </p:sp>
    </p:spTree>
    <p:extLst>
      <p:ext uri="{BB962C8B-B14F-4D97-AF65-F5344CB8AC3E}">
        <p14:creationId xmlns:p14="http://schemas.microsoft.com/office/powerpoint/2010/main" val="6623361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41</a:t>
            </a:fld>
            <a:endParaRPr lang="en-US"/>
          </a:p>
        </p:txBody>
      </p:sp>
    </p:spTree>
    <p:extLst>
      <p:ext uri="{BB962C8B-B14F-4D97-AF65-F5344CB8AC3E}">
        <p14:creationId xmlns:p14="http://schemas.microsoft.com/office/powerpoint/2010/main" val="24927162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42</a:t>
            </a:fld>
            <a:endParaRPr lang="en-US"/>
          </a:p>
        </p:txBody>
      </p:sp>
    </p:spTree>
    <p:extLst>
      <p:ext uri="{BB962C8B-B14F-4D97-AF65-F5344CB8AC3E}">
        <p14:creationId xmlns:p14="http://schemas.microsoft.com/office/powerpoint/2010/main" val="37912361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43</a:t>
            </a:fld>
            <a:endParaRPr lang="en-US"/>
          </a:p>
        </p:txBody>
      </p:sp>
    </p:spTree>
    <p:extLst>
      <p:ext uri="{BB962C8B-B14F-4D97-AF65-F5344CB8AC3E}">
        <p14:creationId xmlns:p14="http://schemas.microsoft.com/office/powerpoint/2010/main" val="790269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44</a:t>
            </a:fld>
            <a:endParaRPr lang="en-US"/>
          </a:p>
        </p:txBody>
      </p:sp>
    </p:spTree>
    <p:extLst>
      <p:ext uri="{BB962C8B-B14F-4D97-AF65-F5344CB8AC3E}">
        <p14:creationId xmlns:p14="http://schemas.microsoft.com/office/powerpoint/2010/main" val="279422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45</a:t>
            </a:fld>
            <a:endParaRPr lang="en-US"/>
          </a:p>
        </p:txBody>
      </p:sp>
    </p:spTree>
    <p:extLst>
      <p:ext uri="{BB962C8B-B14F-4D97-AF65-F5344CB8AC3E}">
        <p14:creationId xmlns:p14="http://schemas.microsoft.com/office/powerpoint/2010/main" val="2957383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Turns out that in order to engage in EIP, we actually need quite a bit of knowledge and several sets of skills.</a:t>
            </a:r>
          </a:p>
          <a:p>
            <a:endParaRPr lang="en-US" i="0" dirty="0"/>
          </a:p>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4</a:t>
            </a:fld>
            <a:endParaRPr lang="en-US"/>
          </a:p>
        </p:txBody>
      </p:sp>
    </p:spTree>
    <p:extLst>
      <p:ext uri="{BB962C8B-B14F-4D97-AF65-F5344CB8AC3E}">
        <p14:creationId xmlns:p14="http://schemas.microsoft.com/office/powerpoint/2010/main" val="5481451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46</a:t>
            </a:fld>
            <a:endParaRPr lang="en-US"/>
          </a:p>
        </p:txBody>
      </p:sp>
    </p:spTree>
    <p:extLst>
      <p:ext uri="{BB962C8B-B14F-4D97-AF65-F5344CB8AC3E}">
        <p14:creationId xmlns:p14="http://schemas.microsoft.com/office/powerpoint/2010/main" val="3374405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7A5E82-9B13-4499-9197-08D33D108640}" type="slidenum">
              <a:rPr lang="en-US" smtClean="0"/>
              <a:t>47</a:t>
            </a:fld>
            <a:endParaRPr lang="en-US"/>
          </a:p>
        </p:txBody>
      </p:sp>
    </p:spTree>
    <p:extLst>
      <p:ext uri="{BB962C8B-B14F-4D97-AF65-F5344CB8AC3E}">
        <p14:creationId xmlns:p14="http://schemas.microsoft.com/office/powerpoint/2010/main" val="6899930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49</a:t>
            </a:fld>
            <a:endParaRPr lang="en-US"/>
          </a:p>
        </p:txBody>
      </p:sp>
    </p:spTree>
    <p:extLst>
      <p:ext uri="{BB962C8B-B14F-4D97-AF65-F5344CB8AC3E}">
        <p14:creationId xmlns:p14="http://schemas.microsoft.com/office/powerpoint/2010/main" val="25850250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50</a:t>
            </a:fld>
            <a:endParaRPr lang="en-US"/>
          </a:p>
        </p:txBody>
      </p:sp>
    </p:spTree>
    <p:extLst>
      <p:ext uri="{BB962C8B-B14F-4D97-AF65-F5344CB8AC3E}">
        <p14:creationId xmlns:p14="http://schemas.microsoft.com/office/powerpoint/2010/main" val="26119632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3B8B6D6-A847-4293-95F8-86D0FA00C782}" type="slidenum">
              <a:rPr lang="en-US" smtClean="0"/>
              <a:t>51</a:t>
            </a:fld>
            <a:endParaRPr lang="en-US"/>
          </a:p>
        </p:txBody>
      </p:sp>
    </p:spTree>
    <p:extLst>
      <p:ext uri="{BB962C8B-B14F-4D97-AF65-F5344CB8AC3E}">
        <p14:creationId xmlns:p14="http://schemas.microsoft.com/office/powerpoint/2010/main" val="19802219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52</a:t>
            </a:fld>
            <a:endParaRPr lang="en-US"/>
          </a:p>
        </p:txBody>
      </p:sp>
    </p:spTree>
    <p:extLst>
      <p:ext uri="{BB962C8B-B14F-4D97-AF65-F5344CB8AC3E}">
        <p14:creationId xmlns:p14="http://schemas.microsoft.com/office/powerpoint/2010/main" val="31519939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53</a:t>
            </a:fld>
            <a:endParaRPr lang="en-US"/>
          </a:p>
        </p:txBody>
      </p:sp>
    </p:spTree>
    <p:extLst>
      <p:ext uri="{BB962C8B-B14F-4D97-AF65-F5344CB8AC3E}">
        <p14:creationId xmlns:p14="http://schemas.microsoft.com/office/powerpoint/2010/main" val="35276548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54</a:t>
            </a:fld>
            <a:endParaRPr lang="en-US"/>
          </a:p>
        </p:txBody>
      </p:sp>
    </p:spTree>
    <p:extLst>
      <p:ext uri="{BB962C8B-B14F-4D97-AF65-F5344CB8AC3E}">
        <p14:creationId xmlns:p14="http://schemas.microsoft.com/office/powerpoint/2010/main" val="519262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55</a:t>
            </a:fld>
            <a:endParaRPr lang="en-US"/>
          </a:p>
        </p:txBody>
      </p:sp>
    </p:spTree>
    <p:extLst>
      <p:ext uri="{BB962C8B-B14F-4D97-AF65-F5344CB8AC3E}">
        <p14:creationId xmlns:p14="http://schemas.microsoft.com/office/powerpoint/2010/main" val="703720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56</a:t>
            </a:fld>
            <a:endParaRPr lang="en-US"/>
          </a:p>
        </p:txBody>
      </p:sp>
    </p:spTree>
    <p:extLst>
      <p:ext uri="{BB962C8B-B14F-4D97-AF65-F5344CB8AC3E}">
        <p14:creationId xmlns:p14="http://schemas.microsoft.com/office/powerpoint/2010/main" val="240873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First, with respect to knowledge we need to know what EIP is and and why...</a:t>
            </a:r>
          </a:p>
          <a:p>
            <a:endParaRPr lang="en-US" i="0" dirty="0"/>
          </a:p>
          <a:p>
            <a:r>
              <a:rPr lang="en-US" i="0" dirty="0"/>
              <a:t>We've already talked a bit about that first piece, what is EIP, but why is it so important?</a:t>
            </a:r>
          </a:p>
          <a:p>
            <a:endParaRPr lang="en-US" i="0" dirty="0"/>
          </a:p>
          <a:p>
            <a:endParaRPr lang="en-US" i="0" dirty="0"/>
          </a:p>
          <a:p>
            <a:endParaRPr lang="en-US" i="0" dirty="0"/>
          </a:p>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5</a:t>
            </a:fld>
            <a:endParaRPr lang="en-US"/>
          </a:p>
        </p:txBody>
      </p:sp>
    </p:spTree>
    <p:extLst>
      <p:ext uri="{BB962C8B-B14F-4D97-AF65-F5344CB8AC3E}">
        <p14:creationId xmlns:p14="http://schemas.microsoft.com/office/powerpoint/2010/main" val="222029265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57</a:t>
            </a:fld>
            <a:endParaRPr lang="en-US"/>
          </a:p>
        </p:txBody>
      </p:sp>
    </p:spTree>
    <p:extLst>
      <p:ext uri="{BB962C8B-B14F-4D97-AF65-F5344CB8AC3E}">
        <p14:creationId xmlns:p14="http://schemas.microsoft.com/office/powerpoint/2010/main" val="28661296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58</a:t>
            </a:fld>
            <a:endParaRPr lang="en-US"/>
          </a:p>
        </p:txBody>
      </p:sp>
    </p:spTree>
    <p:extLst>
      <p:ext uri="{BB962C8B-B14F-4D97-AF65-F5344CB8AC3E}">
        <p14:creationId xmlns:p14="http://schemas.microsoft.com/office/powerpoint/2010/main" val="7560067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Instrumentation – CV and SCV</a:t>
            </a:r>
          </a:p>
          <a:p>
            <a:endParaRPr lang="en-US" i="0" dirty="0"/>
          </a:p>
          <a:p>
            <a:r>
              <a:rPr lang="en-US" i="0" dirty="0"/>
              <a:t>Sampling – EV</a:t>
            </a:r>
          </a:p>
          <a:p>
            <a:endParaRPr lang="en-US" i="0" dirty="0"/>
          </a:p>
          <a:p>
            <a:r>
              <a:rPr lang="en-US" i="0" dirty="0"/>
              <a:t>Research Design – </a:t>
            </a:r>
            <a:r>
              <a:rPr lang="en-US" i="0" dirty="0" err="1"/>
              <a:t>InV</a:t>
            </a:r>
            <a:endParaRPr lang="en-US" i="0" dirty="0"/>
          </a:p>
          <a:p>
            <a:endParaRPr lang="en-US" i="0" dirty="0"/>
          </a:p>
          <a:p>
            <a:r>
              <a:rPr lang="en-US" i="0" dirty="0"/>
              <a:t>Analyses/Results - SCV</a:t>
            </a:r>
          </a:p>
        </p:txBody>
      </p:sp>
      <p:sp>
        <p:nvSpPr>
          <p:cNvPr id="4" name="Slide Number Placeholder 3"/>
          <p:cNvSpPr>
            <a:spLocks noGrp="1"/>
          </p:cNvSpPr>
          <p:nvPr>
            <p:ph type="sldNum" sz="quarter" idx="5"/>
          </p:nvPr>
        </p:nvSpPr>
        <p:spPr/>
        <p:txBody>
          <a:bodyPr/>
          <a:lstStyle/>
          <a:p>
            <a:fld id="{C3B8B6D6-A847-4293-95F8-86D0FA00C782}" type="slidenum">
              <a:rPr lang="en-US" smtClean="0"/>
              <a:t>59</a:t>
            </a:fld>
            <a:endParaRPr lang="en-US"/>
          </a:p>
        </p:txBody>
      </p:sp>
    </p:spTree>
    <p:extLst>
      <p:ext uri="{BB962C8B-B14F-4D97-AF65-F5344CB8AC3E}">
        <p14:creationId xmlns:p14="http://schemas.microsoft.com/office/powerpoint/2010/main" val="40979778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Turns out that in order to engage in EIP, we actually need quite a bit of knowledge and several sets of skills.</a:t>
            </a:r>
          </a:p>
          <a:p>
            <a:endParaRPr lang="en-US" i="0" dirty="0"/>
          </a:p>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60</a:t>
            </a:fld>
            <a:endParaRPr lang="en-US"/>
          </a:p>
        </p:txBody>
      </p:sp>
    </p:spTree>
    <p:extLst>
      <p:ext uri="{BB962C8B-B14F-4D97-AF65-F5344CB8AC3E}">
        <p14:creationId xmlns:p14="http://schemas.microsoft.com/office/powerpoint/2010/main" val="5634772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61</a:t>
            </a:fld>
            <a:endParaRPr lang="en-US"/>
          </a:p>
        </p:txBody>
      </p:sp>
    </p:spTree>
    <p:extLst>
      <p:ext uri="{BB962C8B-B14F-4D97-AF65-F5344CB8AC3E}">
        <p14:creationId xmlns:p14="http://schemas.microsoft.com/office/powerpoint/2010/main" val="33494940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E0696A-9811-A749-9D4B-648488DFF908}" type="slidenum">
              <a:rPr lang="en-US" smtClean="0"/>
              <a:t>62</a:t>
            </a:fld>
            <a:endParaRPr lang="en-US"/>
          </a:p>
        </p:txBody>
      </p:sp>
    </p:spTree>
    <p:extLst>
      <p:ext uri="{BB962C8B-B14F-4D97-AF65-F5344CB8AC3E}">
        <p14:creationId xmlns:p14="http://schemas.microsoft.com/office/powerpoint/2010/main" val="3888915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The biggest reason leaders in the field advocate for EIP. When we build programs informed by current evidence about what’s effective, more likely to impact students in positive and lasting ways. That’s critical for SA Pros who are considered educators and are responsible for contributing to students’ learning and growth outside of the classroom. </a:t>
            </a:r>
          </a:p>
          <a:p>
            <a:endParaRPr lang="en-US" i="0" dirty="0"/>
          </a:p>
          <a:p>
            <a:r>
              <a:rPr lang="en-US" i="0" dirty="0"/>
              <a:t>With that said, EIP isn’t common. Student affairs professionals often rely on other sources of information to inform program development, such as the advice and experiences of colleagues, or their own professional experience. And while there is absolutely value to these types of information and they should be incorporated into the program development process, it can be dangerous to rely exclusively or primarily on professional judgment and experience when building programs.</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humans, our perceptions are fallible. When you go to put on a program and think to yourself, I’m going to do this activity because it “worked” the last time. Or, implement this program because my colleague did it at her old institution and said it ”Worked”. What we have to realize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is very difficult for us to determine, just through implementing or observing a program, whether it “worked”, whether it helped students achieve desired learning outcomes.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Some of the reasons for that is that as humans, we are susceptible to inattentional blindness, which refers to the fact that because we are unable to see and process everything around us, we tend to notice the things we expect to see, while the things we don’t expect to see slip our attention. With respect to programming, this means that if you expect a program to work (which we often do after we’ve put a ton of time and resources into them), you will be more likely to notice things that confirm that belief, and you will also be more likely to overlook things that might disconfirm that belief. And none of that’s intentional, it’s just how the human brain works.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Similarly, as humans, we are susceptible to illusory causation, which is a natural tendency for us to see cause and effect relationships, even when they don’t exist. Essentially, we believe, falsely, that one thing causes another b</a:t>
            </a:r>
            <a:r>
              <a:rPr lang="en-US" sz="1200" b="0" i="0" u="none" strike="noStrike" kern="1200" dirty="0">
                <a:solidFill>
                  <a:schemeClr val="tx1"/>
                </a:solidFill>
                <a:effectLst/>
                <a:latin typeface="+mn-lt"/>
                <a:ea typeface="+mn-ea"/>
                <a:cs typeface="+mn-cs"/>
              </a:rPr>
              <a:t>ecause we expect the casual relationship to be there. And in fact, going back to the concept of inattentional blindness, </a:t>
            </a:r>
            <a:r>
              <a:rPr lang="en-US" sz="1200" b="0" i="0" u="none" strike="noStrike" kern="1200" dirty="0" err="1">
                <a:solidFill>
                  <a:schemeClr val="tx1"/>
                </a:solidFill>
                <a:effectLst/>
                <a:latin typeface="+mn-lt"/>
                <a:ea typeface="+mn-ea"/>
                <a:cs typeface="+mn-cs"/>
              </a:rPr>
              <a:t>bc</a:t>
            </a:r>
            <a:r>
              <a:rPr lang="en-US" sz="1200" b="0" i="0" u="none" strike="noStrike" kern="1200" dirty="0">
                <a:solidFill>
                  <a:schemeClr val="tx1"/>
                </a:solidFill>
                <a:effectLst/>
                <a:latin typeface="+mn-lt"/>
                <a:ea typeface="+mn-ea"/>
                <a:cs typeface="+mn-cs"/>
              </a:rPr>
              <a:t> we expect to see the causal relationship, we will be more likely to see evidence that supports our belief that a casual relationship exists while overlooking evidence that doesn’t. With respect to student affairs programming, this means that when we implement or observe a program, if we expect it to work, we will likely try to attribute any and all positive outcomes to the program, whether or not the program is actually responsible for those outcomes. Also, we may be less aware of any negative outcomes of the program, or evidence the program didn’t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The last thing I want to talk about is the power of testimonials. When a student tells you they liked a program, that they were transformed by a program, that they learned a lot, essentially what they're doing is providing their testimonial. The problem with testimonials, is they are not very reliable. For almost any drug, treatment, program, intervention, you can find someone who says it works. In addition to the fact that the unsolicited testimonials we receive from a small number of students may not be representative of the experience of all or most students, we also have to keep in mind that, just like us, our students are also susceptible to inattentional bias and illusory causation. If you’ve ever heard of the placebo effect, that is essentially illusory causation in action. Because someone expects a drug to work, after they take it they feel better, even though they’ve only been given a sugar pill. Similarly, in student affairs, students may incorrectly attribute their learning or development to a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What’s dangerous about testimonials is that even though they are not a reliable source of information, research has shown that they can be much more memorable, and thus, much more influential than other more reliable sources of evidence....which means that a year or 2 or 5 after implementing a program, you’re much more likely to remember the one student telling you they were transformed by the program than the assessment results suggesting most students didn’t learn much.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So to bring us back to EIP, when building programs, we cannot rely exclusively on our experience and the experiences of others, because those experiences are influenced by our biased perceptions. Whenever possible, we should seek to consult theory and, even better, empirical research, which is collected in a systematic way so as to eliminate as many biases as possible.</a:t>
            </a:r>
          </a:p>
        </p:txBody>
      </p:sp>
      <p:sp>
        <p:nvSpPr>
          <p:cNvPr id="4" name="Slide Number Placeholder 3"/>
          <p:cNvSpPr>
            <a:spLocks noGrp="1"/>
          </p:cNvSpPr>
          <p:nvPr>
            <p:ph type="sldNum" sz="quarter" idx="5"/>
          </p:nvPr>
        </p:nvSpPr>
        <p:spPr/>
        <p:txBody>
          <a:bodyPr/>
          <a:lstStyle/>
          <a:p>
            <a:fld id="{C3B8B6D6-A847-4293-95F8-86D0FA00C782}" type="slidenum">
              <a:rPr lang="en-US" smtClean="0"/>
              <a:t>6</a:t>
            </a:fld>
            <a:endParaRPr lang="en-US"/>
          </a:p>
        </p:txBody>
      </p:sp>
    </p:spTree>
    <p:extLst>
      <p:ext uri="{BB962C8B-B14F-4D97-AF65-F5344CB8AC3E}">
        <p14:creationId xmlns:p14="http://schemas.microsoft.com/office/powerpoint/2010/main" val="1331882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7</a:t>
            </a:fld>
            <a:endParaRPr lang="en-US"/>
          </a:p>
        </p:txBody>
      </p:sp>
    </p:spTree>
    <p:extLst>
      <p:ext uri="{BB962C8B-B14F-4D97-AF65-F5344CB8AC3E}">
        <p14:creationId xmlns:p14="http://schemas.microsoft.com/office/powerpoint/2010/main" val="789809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8</a:t>
            </a:fld>
            <a:endParaRPr lang="en-US"/>
          </a:p>
        </p:txBody>
      </p:sp>
    </p:spTree>
    <p:extLst>
      <p:ext uri="{BB962C8B-B14F-4D97-AF65-F5344CB8AC3E}">
        <p14:creationId xmlns:p14="http://schemas.microsoft.com/office/powerpoint/2010/main" val="1655364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C3B8B6D6-A847-4293-95F8-86D0FA00C782}" type="slidenum">
              <a:rPr lang="en-US" smtClean="0"/>
              <a:t>9</a:t>
            </a:fld>
            <a:endParaRPr lang="en-US"/>
          </a:p>
        </p:txBody>
      </p:sp>
    </p:spTree>
    <p:extLst>
      <p:ext uri="{BB962C8B-B14F-4D97-AF65-F5344CB8AC3E}">
        <p14:creationId xmlns:p14="http://schemas.microsoft.com/office/powerpoint/2010/main" val="13409564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2" name="Rectangle 11"/>
          <p:cNvSpPr/>
          <p:nvPr userDrawn="1"/>
        </p:nvSpPr>
        <p:spPr>
          <a:xfrm>
            <a:off x="0" y="6413746"/>
            <a:ext cx="12192000" cy="457200"/>
          </a:xfrm>
          <a:prstGeom prst="rect">
            <a:avLst/>
          </a:prstGeom>
          <a:solidFill>
            <a:srgbClr val="482A7F"/>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userDrawn="1"/>
        </p:nvSpPr>
        <p:spPr>
          <a:xfrm>
            <a:off x="13" y="634994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6800" y="1373333"/>
            <a:ext cx="10058400" cy="2549617"/>
          </a:xfrm>
        </p:spPr>
        <p:txBody>
          <a:bodyPr anchor="b">
            <a:normAutofit/>
          </a:bodyPr>
          <a:lstStyle>
            <a:lvl1pPr algn="l">
              <a:lnSpc>
                <a:spcPct val="85000"/>
              </a:lnSpc>
              <a:defRPr sz="6400" spc="-51" baseline="0">
                <a:solidFill>
                  <a:schemeClr val="tx1">
                    <a:lumMod val="85000"/>
                    <a:lumOff val="15000"/>
                  </a:schemeClr>
                </a:solidFill>
                <a:latin typeface="Century Gothic" panose="020B0502020202020204" pitchFamily="34" charset="0"/>
              </a:defRPr>
            </a:lvl1pPr>
          </a:lstStyle>
          <a:p>
            <a:r>
              <a:rPr lang="en-US" dirty="0"/>
              <a:t>Click to edit Master title style</a:t>
            </a:r>
          </a:p>
        </p:txBody>
      </p:sp>
      <p:sp>
        <p:nvSpPr>
          <p:cNvPr id="3" name="Subtitle 2"/>
          <p:cNvSpPr>
            <a:spLocks noGrp="1"/>
          </p:cNvSpPr>
          <p:nvPr>
            <p:ph type="subTitle" idx="1"/>
          </p:nvPr>
        </p:nvSpPr>
        <p:spPr>
          <a:xfrm>
            <a:off x="1066800" y="4053458"/>
            <a:ext cx="10058400" cy="1606054"/>
          </a:xfrm>
        </p:spPr>
        <p:txBody>
          <a:bodyPr lIns="68580" rIns="68580">
            <a:normAutofit/>
          </a:bodyPr>
          <a:lstStyle>
            <a:lvl1pPr marL="0" indent="0" algn="l">
              <a:buNone/>
              <a:defRPr sz="2400" cap="all" spc="200" baseline="0">
                <a:solidFill>
                  <a:schemeClr val="tx2"/>
                </a:solidFill>
                <a:latin typeface="Century Gothic" panose="020B0502020202020204" pitchFamily="34" charset="0"/>
              </a:defRPr>
            </a:lvl1pPr>
            <a:lvl2pPr marL="457189" indent="0" algn="ctr">
              <a:buNone/>
              <a:defRPr sz="2400"/>
            </a:lvl2pPr>
            <a:lvl3pPr marL="914377" indent="0" algn="ctr">
              <a:buNone/>
              <a:defRPr sz="2400"/>
            </a:lvl3pPr>
            <a:lvl4pPr marL="1371566" indent="0" algn="ctr">
              <a:buNone/>
              <a:defRPr sz="2000"/>
            </a:lvl4pPr>
            <a:lvl5pPr marL="1828754" indent="0" algn="ctr">
              <a:buNone/>
              <a:defRPr sz="2000"/>
            </a:lvl5pPr>
            <a:lvl6pPr marL="2285943" indent="0" algn="ctr">
              <a:buNone/>
              <a:defRPr sz="2000"/>
            </a:lvl6pPr>
            <a:lvl7pPr marL="2743131" indent="0" algn="ctr">
              <a:buNone/>
              <a:defRPr sz="2000"/>
            </a:lvl7pPr>
            <a:lvl8pPr marL="3200320" indent="0" algn="ctr">
              <a:buNone/>
              <a:defRPr sz="2000"/>
            </a:lvl8pPr>
            <a:lvl9pPr marL="3657509" indent="0" algn="ctr">
              <a:buNone/>
              <a:defRPr sz="2000"/>
            </a:lvl9pPr>
          </a:lstStyle>
          <a:p>
            <a:r>
              <a:rPr lang="en-US" dirty="0"/>
              <a:t>Click to edit Master subtitle style</a:t>
            </a:r>
          </a:p>
        </p:txBody>
      </p:sp>
      <p:cxnSp>
        <p:nvCxnSpPr>
          <p:cNvPr id="9" name="Straight Connector 8"/>
          <p:cNvCxnSpPr/>
          <p:nvPr/>
        </p:nvCxnSpPr>
        <p:spPr>
          <a:xfrm>
            <a:off x="1066800" y="3935895"/>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325AADBC-C5ED-D44F-B568-FCABF870FC9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040880" y="0"/>
            <a:ext cx="5151120" cy="1307797"/>
          </a:xfrm>
          <a:prstGeom prst="rect">
            <a:avLst/>
          </a:prstGeom>
        </p:spPr>
      </p:pic>
    </p:spTree>
    <p:extLst>
      <p:ext uri="{BB962C8B-B14F-4D97-AF65-F5344CB8AC3E}">
        <p14:creationId xmlns:p14="http://schemas.microsoft.com/office/powerpoint/2010/main" val="2265166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lIns="34290" tIns="0" rIns="3429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7" name="Footer Placeholder 4"/>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2892973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412301"/>
            <a:ext cx="2628900" cy="5759899"/>
          </a:xfrm>
        </p:spPr>
        <p:txBody>
          <a:bodyPr vert="eaVert"/>
          <a:lstStyle>
            <a:lvl1pPr>
              <a:defRPr>
                <a:latin typeface="Century Gothic" panose="020B050202020202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838201" y="412301"/>
            <a:ext cx="7734300" cy="5759899"/>
          </a:xfrm>
        </p:spPr>
        <p:txBody>
          <a:bodyPr vert="eaVert" lIns="34290" tIns="0" rIns="3429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9" name="Rectangle 8"/>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Footer Placeholder 4"/>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
        <p:nvSpPr>
          <p:cNvPr id="12" name="Slide Number Placeholder 5"/>
          <p:cNvSpPr txBox="1">
            <a:spLocks/>
          </p:cNvSpPr>
          <p:nvPr userDrawn="1"/>
        </p:nvSpPr>
        <p:spPr>
          <a:xfrm>
            <a:off x="10052860" y="6462762"/>
            <a:ext cx="1312025" cy="365125"/>
          </a:xfrm>
          <a:prstGeom prst="rect">
            <a:avLst/>
          </a:prstGeom>
        </p:spPr>
        <p:txBody>
          <a:bodyPr vert="horz" lIns="91440" tIns="45720" rIns="91440" bIns="45720" rtlCol="0" anchor="ctr"/>
          <a:lstStyle>
            <a:defPPr>
              <a:defRPr lang="en-US"/>
            </a:defPPr>
            <a:lvl1pPr marL="0" algn="r" defTabSz="914400" rtl="0" eaLnBrk="1" latinLnBrk="0" hangingPunct="1">
              <a:defRPr sz="105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98B3DDF-55FD-42E7-8027-CE601EFF49C5}" type="slidenum">
              <a:rPr lang="en-US" sz="1400" smtClean="0"/>
              <a:pPr/>
              <a:t>‹#›</a:t>
            </a:fld>
            <a:endParaRPr lang="en-US" sz="1400"/>
          </a:p>
        </p:txBody>
      </p:sp>
    </p:spTree>
    <p:extLst>
      <p:ext uri="{BB962C8B-B14F-4D97-AF65-F5344CB8AC3E}">
        <p14:creationId xmlns:p14="http://schemas.microsoft.com/office/powerpoint/2010/main" val="944218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003852" y="381000"/>
            <a:ext cx="10118035" cy="762000"/>
          </a:xfrm>
        </p:spPr>
        <p:txBody>
          <a:bodyPr/>
          <a:lstStyle/>
          <a:p>
            <a:r>
              <a:rPr lang="en-US"/>
              <a:t>Click to edit Master title style</a:t>
            </a:r>
          </a:p>
        </p:txBody>
      </p:sp>
      <p:sp>
        <p:nvSpPr>
          <p:cNvPr id="3" name="Content Placeholder 2"/>
          <p:cNvSpPr>
            <a:spLocks noGrp="1"/>
          </p:cNvSpPr>
          <p:nvPr>
            <p:ph sz="half" idx="1"/>
          </p:nvPr>
        </p:nvSpPr>
        <p:spPr>
          <a:xfrm>
            <a:off x="406400" y="1371600"/>
            <a:ext cx="5638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48400" y="1371600"/>
            <a:ext cx="5638800"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2"/>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2324723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18795" y="1"/>
            <a:ext cx="10058400" cy="1033670"/>
          </a:xfrm>
        </p:spPr>
        <p:txBody>
          <a:bodyPr/>
          <a:lstStyle>
            <a:lvl1pPr>
              <a:defRPr>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1118795" y="1272209"/>
            <a:ext cx="10058400" cy="4913438"/>
          </a:xfrm>
        </p:spPr>
        <p:txBody>
          <a:bodyPr>
            <a:normAutofit/>
          </a:bodyPr>
          <a:lstStyle>
            <a:lvl1pPr>
              <a:defRPr sz="3200"/>
            </a:lvl1pPr>
            <a:lvl2pPr>
              <a:defRPr sz="3200"/>
            </a:lvl2pPr>
            <a:lvl3pPr>
              <a:defRPr sz="2400"/>
            </a:lvl3pPr>
            <a:lvl4pPr>
              <a:defRPr sz="2400"/>
            </a:lvl4pPr>
            <a:lvl5pP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sp>
        <p:nvSpPr>
          <p:cNvPr id="5" name="Footer Placeholder 4"/>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22343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6400" b="0">
                <a:solidFill>
                  <a:schemeClr val="tx1">
                    <a:lumMod val="85000"/>
                    <a:lumOff val="15000"/>
                  </a:schemeClr>
                </a:solidFill>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68580" rIns="68580" anchor="t" anchorCtr="0">
            <a:normAutofit/>
          </a:bodyPr>
          <a:lstStyle>
            <a:lvl1pPr marL="0" indent="0">
              <a:buNone/>
              <a:defRPr sz="2400" cap="all" spc="200" baseline="0">
                <a:solidFill>
                  <a:schemeClr val="tx2"/>
                </a:solidFill>
                <a:latin typeface="Century Gothic" panose="020B0502020202020204" pitchFamily="34" charset="0"/>
              </a:defRPr>
            </a:lvl1pPr>
            <a:lvl2pPr marL="457189" indent="0">
              <a:buNone/>
              <a:defRPr sz="1867">
                <a:solidFill>
                  <a:schemeClr val="tx1">
                    <a:tint val="75000"/>
                  </a:schemeClr>
                </a:solidFill>
              </a:defRPr>
            </a:lvl2pPr>
            <a:lvl3pPr marL="914377" indent="0">
              <a:buNone/>
              <a:defRPr sz="1600">
                <a:solidFill>
                  <a:schemeClr val="tx1">
                    <a:tint val="75000"/>
                  </a:schemeClr>
                </a:solidFill>
              </a:defRPr>
            </a:lvl3pPr>
            <a:lvl4pPr marL="1371566" indent="0">
              <a:buNone/>
              <a:defRPr sz="1467">
                <a:solidFill>
                  <a:schemeClr val="tx1">
                    <a:tint val="75000"/>
                  </a:schemeClr>
                </a:solidFill>
              </a:defRPr>
            </a:lvl4pPr>
            <a:lvl5pPr marL="1828754" indent="0">
              <a:buNone/>
              <a:defRPr sz="1467">
                <a:solidFill>
                  <a:schemeClr val="tx1">
                    <a:tint val="75000"/>
                  </a:schemeClr>
                </a:solidFill>
              </a:defRPr>
            </a:lvl5pPr>
            <a:lvl6pPr marL="2285943" indent="0">
              <a:buNone/>
              <a:defRPr sz="1467">
                <a:solidFill>
                  <a:schemeClr val="tx1">
                    <a:tint val="75000"/>
                  </a:schemeClr>
                </a:solidFill>
              </a:defRPr>
            </a:lvl6pPr>
            <a:lvl7pPr marL="2743131" indent="0">
              <a:buNone/>
              <a:defRPr sz="1467">
                <a:solidFill>
                  <a:schemeClr val="tx1">
                    <a:tint val="75000"/>
                  </a:schemeClr>
                </a:solidFill>
              </a:defRPr>
            </a:lvl7pPr>
            <a:lvl8pPr marL="3200320" indent="0">
              <a:buNone/>
              <a:defRPr sz="1467">
                <a:solidFill>
                  <a:schemeClr val="tx1">
                    <a:tint val="75000"/>
                  </a:schemeClr>
                </a:solidFill>
              </a:defRPr>
            </a:lvl8pPr>
            <a:lvl9pPr marL="3657509" indent="0">
              <a:buNone/>
              <a:defRPr sz="1467">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098B3DDF-55FD-42E7-8027-CE601EFF49C5}" type="slidenum">
              <a:rPr lang="en-US" smtClean="0"/>
              <a:t>‹#›</a:t>
            </a:fld>
            <a:endParaRPr lang="en-US"/>
          </a:p>
        </p:txBody>
      </p:sp>
      <p:cxnSp>
        <p:nvCxnSpPr>
          <p:cNvPr id="9" name="Straight Connector 8"/>
          <p:cNvCxnSpPr/>
          <p:nvPr/>
        </p:nvCxnSpPr>
        <p:spPr>
          <a:xfrm>
            <a:off x="1188720"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ooter Placeholder 4"/>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3813858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747066"/>
          </a:xfrm>
        </p:spPr>
        <p:txBody>
          <a:bodyPr/>
          <a:lstStyle>
            <a:lvl1pPr>
              <a:defRPr>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1097279" y="1351722"/>
            <a:ext cx="4937760" cy="45173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351722"/>
            <a:ext cx="4937760" cy="45173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98B3DDF-55FD-42E7-8027-CE601EFF49C5}" type="slidenum">
              <a:rPr lang="en-US" smtClean="0"/>
              <a:t>‹#›</a:t>
            </a:fld>
            <a:endParaRPr lang="en-US"/>
          </a:p>
        </p:txBody>
      </p:sp>
      <p:sp>
        <p:nvSpPr>
          <p:cNvPr id="9" name="Footer Placeholder 4"/>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4252724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747066"/>
          </a:xfrm>
        </p:spPr>
        <p:txBody>
          <a:bodyPr/>
          <a:lstStyle>
            <a:lvl1pPr>
              <a:defRPr>
                <a:latin typeface="Century Gothic" panose="020B0502020202020204" pitchFamily="34" charset="0"/>
              </a:defRPr>
            </a:lvl1pPr>
          </a:lstStyle>
          <a:p>
            <a:r>
              <a:rPr lang="en-US" dirty="0"/>
              <a:t>Click to edit Master title style</a:t>
            </a:r>
          </a:p>
        </p:txBody>
      </p:sp>
      <p:sp>
        <p:nvSpPr>
          <p:cNvPr id="3" name="Text Placeholder 2"/>
          <p:cNvSpPr>
            <a:spLocks noGrp="1"/>
          </p:cNvSpPr>
          <p:nvPr>
            <p:ph type="body" idx="1"/>
          </p:nvPr>
        </p:nvSpPr>
        <p:spPr>
          <a:xfrm>
            <a:off x="1097280" y="1846052"/>
            <a:ext cx="4937760" cy="736283"/>
          </a:xfrm>
        </p:spPr>
        <p:txBody>
          <a:bodyPr lIns="68580" rIns="68580" anchor="ctr">
            <a:normAutofit/>
          </a:bodyPr>
          <a:lstStyle>
            <a:lvl1pPr marL="0" indent="0">
              <a:buNone/>
              <a:defRPr sz="2000" b="0" cap="all" baseline="0">
                <a:solidFill>
                  <a:schemeClr val="tx2"/>
                </a:solidFill>
              </a:defRPr>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3"/>
          </a:xfrm>
        </p:spPr>
        <p:txBody>
          <a:bodyPr lIns="68580" rIns="68580" anchor="ctr">
            <a:normAutofit/>
          </a:bodyPr>
          <a:lstStyle>
            <a:lvl1pPr marL="0" indent="0">
              <a:buNone/>
              <a:defRPr sz="2000" b="0" cap="all" baseline="0">
                <a:solidFill>
                  <a:schemeClr val="tx2"/>
                </a:solidFill>
              </a:defRPr>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5"/>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098B3DDF-55FD-42E7-8027-CE601EFF49C5}" type="slidenum">
              <a:rPr lang="en-US" smtClean="0"/>
              <a:t>‹#›</a:t>
            </a:fld>
            <a:endParaRPr lang="en-US"/>
          </a:p>
        </p:txBody>
      </p:sp>
      <p:sp>
        <p:nvSpPr>
          <p:cNvPr id="11" name="Footer Placeholder 4"/>
          <p:cNvSpPr>
            <a:spLocks noGrp="1"/>
          </p:cNvSpPr>
          <p:nvPr>
            <p:ph type="ftr" sz="quarter" idx="1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1099047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entury Gothic" panose="020B0502020202020204" pitchFamily="34" charset="0"/>
              </a:defRPr>
            </a:lvl1pPr>
          </a:lstStyle>
          <a:p>
            <a:r>
              <a:rPr lang="en-US" dirty="0"/>
              <a:t>Click to edit Master title style</a:t>
            </a:r>
          </a:p>
        </p:txBody>
      </p:sp>
      <p:sp>
        <p:nvSpPr>
          <p:cNvPr id="5" name="Slide Number Placeholder 4"/>
          <p:cNvSpPr>
            <a:spLocks noGrp="1"/>
          </p:cNvSpPr>
          <p:nvPr>
            <p:ph type="sldNum" sz="quarter" idx="12"/>
          </p:nvPr>
        </p:nvSpPr>
        <p:spPr/>
        <p:txBody>
          <a:bodyPr/>
          <a:lstStyle/>
          <a:p>
            <a:fld id="{098B3DDF-55FD-42E7-8027-CE601EFF49C5}" type="slidenum">
              <a:rPr lang="en-US" smtClean="0"/>
              <a:t>‹#›</a:t>
            </a:fld>
            <a:endParaRPr lang="en-US"/>
          </a:p>
        </p:txBody>
      </p:sp>
      <p:sp>
        <p:nvSpPr>
          <p:cNvPr id="6" name="Footer Placeholder 4"/>
          <p:cNvSpPr>
            <a:spLocks noGrp="1"/>
          </p:cNvSpPr>
          <p:nvPr>
            <p:ph type="ftr" sz="quarter" idx="3"/>
          </p:nvPr>
        </p:nvSpPr>
        <p:spPr>
          <a:xfrm>
            <a:off x="1" y="6459784"/>
            <a:ext cx="7259983" cy="365125"/>
          </a:xfrm>
        </p:spPr>
        <p:txBody>
          <a:bodyPr/>
          <a:lstStyle/>
          <a:p>
            <a:r>
              <a:rPr lang="en-US" sz="1600" dirty="0"/>
              <a:t>The Center for Assessment and Research Studies, James Madison University</a:t>
            </a:r>
          </a:p>
        </p:txBody>
      </p:sp>
    </p:spTree>
    <p:extLst>
      <p:ext uri="{BB962C8B-B14F-4D97-AF65-F5344CB8AC3E}">
        <p14:creationId xmlns:p14="http://schemas.microsoft.com/office/powerpoint/2010/main" val="3818959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Rectangle 9"/>
          <p:cNvSpPr/>
          <p:nvPr userDrawn="1"/>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userDrawn="1"/>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Slide Number Placeholder 8"/>
          <p:cNvSpPr>
            <a:spLocks noGrp="1"/>
          </p:cNvSpPr>
          <p:nvPr>
            <p:ph type="sldNum" sz="quarter" idx="12"/>
          </p:nvPr>
        </p:nvSpPr>
        <p:spPr/>
        <p:txBody>
          <a:bodyPr/>
          <a:lstStyle/>
          <a:p>
            <a:fld id="{098B3DDF-55FD-42E7-8027-CE601EFF49C5}" type="slidenum">
              <a:rPr lang="en-US" smtClean="0"/>
              <a:t>‹#›</a:t>
            </a:fld>
            <a:endParaRPr lang="en-US"/>
          </a:p>
        </p:txBody>
      </p:sp>
      <p:sp>
        <p:nvSpPr>
          <p:cNvPr id="12" name="Footer Placeholder 3"/>
          <p:cNvSpPr>
            <a:spLocks noGrp="1"/>
          </p:cNvSpPr>
          <p:nvPr>
            <p:ph type="ftr" sz="quarter" idx="3"/>
          </p:nvPr>
        </p:nvSpPr>
        <p:spPr>
          <a:xfrm>
            <a:off x="1" y="6459784"/>
            <a:ext cx="7259983" cy="365125"/>
          </a:xfrm>
          <a:prstGeom prst="rect">
            <a:avLst/>
          </a:prstGeom>
        </p:spPr>
        <p:txBody>
          <a:bodyPr/>
          <a:lstStyle>
            <a:lvl1pPr>
              <a:defRPr>
                <a:solidFill>
                  <a:schemeClr val="bg1"/>
                </a:solidFill>
              </a:defRPr>
            </a:lvl1pPr>
          </a:lstStyle>
          <a:p>
            <a:r>
              <a:rPr lang="en-US" sz="1600" dirty="0"/>
              <a:t>The Center for Assessment and Research Studies, James Madison University</a:t>
            </a:r>
          </a:p>
        </p:txBody>
      </p:sp>
    </p:spTree>
    <p:extLst>
      <p:ext uri="{BB962C8B-B14F-4D97-AF65-F5344CB8AC3E}">
        <p14:creationId xmlns:p14="http://schemas.microsoft.com/office/powerpoint/2010/main" val="2012968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1"/>
            <a:ext cx="3200400" cy="3379124"/>
          </a:xfrm>
        </p:spPr>
        <p:txBody>
          <a:bodyPr lIns="68580" rIns="68580">
            <a:normAutofit/>
          </a:bodyPr>
          <a:lstStyle>
            <a:lvl1pPr marL="0" indent="0">
              <a:buNone/>
              <a:defRPr sz="1467">
                <a:solidFill>
                  <a:srgbClr val="FFFFFF"/>
                </a:solidFill>
              </a:defRPr>
            </a:lvl1pPr>
            <a:lvl2pPr marL="457189" indent="0">
              <a:buNone/>
              <a:defRPr sz="1200"/>
            </a:lvl2pPr>
            <a:lvl3pPr marL="914377" indent="0">
              <a:buNone/>
              <a:defRPr sz="1067"/>
            </a:lvl3pPr>
            <a:lvl4pPr marL="1371566" indent="0">
              <a:buNone/>
              <a:defRPr sz="933"/>
            </a:lvl4pPr>
            <a:lvl5pPr marL="1828754" indent="0">
              <a:buNone/>
              <a:defRPr sz="933"/>
            </a:lvl5pPr>
            <a:lvl6pPr marL="2285943" indent="0">
              <a:buNone/>
              <a:defRPr sz="933"/>
            </a:lvl6pPr>
            <a:lvl7pPr marL="2743131" indent="0">
              <a:buNone/>
              <a:defRPr sz="933"/>
            </a:lvl7pPr>
            <a:lvl8pPr marL="3200320" indent="0">
              <a:buNone/>
              <a:defRPr sz="933"/>
            </a:lvl8pPr>
            <a:lvl9pPr marL="3657509" indent="0">
              <a:buNone/>
              <a:defRPr sz="933"/>
            </a:lvl9pPr>
          </a:lstStyle>
          <a:p>
            <a:pPr lvl="0"/>
            <a:r>
              <a:rPr lang="en-US" dirty="0"/>
              <a:t>Click to edit Master text styles</a:t>
            </a:r>
          </a:p>
        </p:txBody>
      </p:sp>
      <p:sp>
        <p:nvSpPr>
          <p:cNvPr id="5" name="Date Placeholder 4"/>
          <p:cNvSpPr>
            <a:spLocks noGrp="1"/>
          </p:cNvSpPr>
          <p:nvPr>
            <p:ph type="dt" sz="half" idx="10"/>
          </p:nvPr>
        </p:nvSpPr>
        <p:spPr>
          <a:xfrm>
            <a:off x="465513" y="6459786"/>
            <a:ext cx="2618511" cy="365125"/>
          </a:xfrm>
          <a:prstGeom prst="rect">
            <a:avLst/>
          </a:prstGeom>
        </p:spPr>
        <p:txBody>
          <a:bodyPr lIns="68580" tIns="34290" rIns="68580" bIns="34290"/>
          <a:lstStyle>
            <a:lvl1pPr algn="l">
              <a:defRPr/>
            </a:lvl1pPr>
          </a:lstStyle>
          <a:p>
            <a:endParaRPr lang="en-US"/>
          </a:p>
        </p:txBody>
      </p:sp>
      <p:sp>
        <p:nvSpPr>
          <p:cNvPr id="6" name="Footer Placeholder 5"/>
          <p:cNvSpPr>
            <a:spLocks noGrp="1"/>
          </p:cNvSpPr>
          <p:nvPr>
            <p:ph type="ftr" sz="quarter" idx="11"/>
          </p:nvPr>
        </p:nvSpPr>
        <p:spPr>
          <a:xfrm>
            <a:off x="4176584" y="6459786"/>
            <a:ext cx="5723875" cy="365125"/>
          </a:xfrm>
          <a:prstGeom prst="rect">
            <a:avLst/>
          </a:prstGeom>
        </p:spPr>
        <p:txBody>
          <a:bodyPr/>
          <a:lstStyle>
            <a:lvl1pPr algn="l">
              <a:defRPr sz="1400">
                <a:solidFill>
                  <a:schemeClr val="tx2"/>
                </a:solidFill>
              </a:defRPr>
            </a:lvl1pPr>
          </a:lstStyle>
          <a:p>
            <a:r>
              <a:rPr lang="en-US" dirty="0"/>
              <a:t>The Center for Assessment and Research Studies, James Madison University</a:t>
            </a:r>
          </a:p>
        </p:txBody>
      </p:sp>
      <p:sp>
        <p:nvSpPr>
          <p:cNvPr id="7" name="Slide Number Placeholder 6"/>
          <p:cNvSpPr>
            <a:spLocks noGrp="1"/>
          </p:cNvSpPr>
          <p:nvPr>
            <p:ph type="sldNum" sz="quarter" idx="12"/>
          </p:nvPr>
        </p:nvSpPr>
        <p:spPr>
          <a:xfrm>
            <a:off x="9980816" y="6459786"/>
            <a:ext cx="1312025" cy="365125"/>
          </a:xfrm>
        </p:spPr>
        <p:txBody>
          <a:bodyPr/>
          <a:lstStyle>
            <a:lvl1pPr>
              <a:defRPr>
                <a:solidFill>
                  <a:schemeClr val="tx2"/>
                </a:solidFill>
              </a:defRPr>
            </a:lvl1pPr>
          </a:lstStyle>
          <a:p>
            <a:fld id="{098B3DDF-55FD-42E7-8027-CE601EFF49C5}" type="slidenum">
              <a:rPr lang="en-US" smtClean="0"/>
              <a:t>‹#›</a:t>
            </a:fld>
            <a:endParaRPr lang="en-US"/>
          </a:p>
        </p:txBody>
      </p:sp>
    </p:spTree>
    <p:extLst>
      <p:ext uri="{BB962C8B-B14F-4D97-AF65-F5344CB8AC3E}">
        <p14:creationId xmlns:p14="http://schemas.microsoft.com/office/powerpoint/2010/main" val="976862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1" y="4953000"/>
            <a:ext cx="12188825" cy="19050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txBody>
          <a:bodyPr lIns="68580" tIns="0" rIns="68580" bIns="0" anchor="b">
            <a:noAutofit/>
          </a:bodyPr>
          <a:lstStyle>
            <a:lvl1pPr>
              <a:defRPr sz="3600" b="0">
                <a:solidFill>
                  <a:srgbClr val="FFFFFF"/>
                </a:solidFill>
              </a:defRPr>
            </a:lvl1pPr>
          </a:lstStyle>
          <a:p>
            <a:r>
              <a:rPr lang="en-US" dirty="0"/>
              <a:t>Click to edit Master title style</a:t>
            </a:r>
          </a:p>
        </p:txBody>
      </p:sp>
      <p:sp>
        <p:nvSpPr>
          <p:cNvPr id="3" name="Picture Placeholder 2"/>
          <p:cNvSpPr>
            <a:spLocks noGrp="1" noChangeAspect="1"/>
          </p:cNvSpPr>
          <p:nvPr>
            <p:ph type="pic" idx="1"/>
          </p:nvPr>
        </p:nvSpPr>
        <p:spPr>
          <a:xfrm>
            <a:off x="17" y="1"/>
            <a:ext cx="12191985" cy="4915076"/>
          </a:xfrm>
          <a:solidFill>
            <a:schemeClr val="bg2">
              <a:lumMod val="90000"/>
            </a:schemeClr>
          </a:solidFill>
        </p:spPr>
        <p:txBody>
          <a:bodyPr lIns="342900" tIns="342900"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097280" y="5907024"/>
            <a:ext cx="10113264" cy="594360"/>
          </a:xfrm>
        </p:spPr>
        <p:txBody>
          <a:bodyPr lIns="68580" tIns="0" rIns="68580" bIns="0">
            <a:normAutofit/>
          </a:bodyPr>
          <a:lstStyle>
            <a:lvl1pPr marL="0" indent="0">
              <a:spcBef>
                <a:spcPts val="0"/>
              </a:spcBef>
              <a:spcAft>
                <a:spcPts val="600"/>
              </a:spcAft>
              <a:buNone/>
              <a:defRPr sz="1467">
                <a:solidFill>
                  <a:srgbClr val="FFFFFF"/>
                </a:solidFill>
              </a:defRPr>
            </a:lvl1pPr>
            <a:lvl2pPr marL="457189" indent="0">
              <a:buNone/>
              <a:defRPr sz="1200"/>
            </a:lvl2pPr>
            <a:lvl3pPr marL="914377" indent="0">
              <a:buNone/>
              <a:defRPr sz="1067"/>
            </a:lvl3pPr>
            <a:lvl4pPr marL="1371566" indent="0">
              <a:buNone/>
              <a:defRPr sz="933"/>
            </a:lvl4pPr>
            <a:lvl5pPr marL="1828754" indent="0">
              <a:buNone/>
              <a:defRPr sz="933"/>
            </a:lvl5pPr>
            <a:lvl6pPr marL="2285943" indent="0">
              <a:buNone/>
              <a:defRPr sz="933"/>
            </a:lvl6pPr>
            <a:lvl7pPr marL="2743131" indent="0">
              <a:buNone/>
              <a:defRPr sz="933"/>
            </a:lvl7pPr>
            <a:lvl8pPr marL="3200320" indent="0">
              <a:buNone/>
              <a:defRPr sz="933"/>
            </a:lvl8pPr>
            <a:lvl9pPr marL="3657509" indent="0">
              <a:buNone/>
              <a:defRPr sz="933"/>
            </a:lvl9pPr>
          </a:lstStyle>
          <a:p>
            <a:pPr lvl="0"/>
            <a:r>
              <a:rPr lang="en-US"/>
              <a:t>Click to edit Master text styles</a:t>
            </a:r>
          </a:p>
        </p:txBody>
      </p:sp>
      <p:sp>
        <p:nvSpPr>
          <p:cNvPr id="6" name="Footer Placeholder 5"/>
          <p:cNvSpPr>
            <a:spLocks noGrp="1"/>
          </p:cNvSpPr>
          <p:nvPr>
            <p:ph type="ftr" sz="quarter" idx="11"/>
          </p:nvPr>
        </p:nvSpPr>
        <p:spPr>
          <a:xfrm>
            <a:off x="1095341" y="6459786"/>
            <a:ext cx="8188703" cy="365125"/>
          </a:xfrm>
          <a:prstGeom prst="rect">
            <a:avLst/>
          </a:prstGeom>
        </p:spPr>
        <p:txBody>
          <a:bodyPr/>
          <a:lstStyle>
            <a:lvl1pPr>
              <a:defRPr sz="1867"/>
            </a:lvl1pPr>
          </a:lstStyle>
          <a:p>
            <a:r>
              <a:rPr lang="en-US" dirty="0"/>
              <a:t>The Center for Assessment and Research Studies, James Madison University</a:t>
            </a:r>
          </a:p>
        </p:txBody>
      </p:sp>
      <p:sp>
        <p:nvSpPr>
          <p:cNvPr id="7" name="Slide Number Placeholder 6"/>
          <p:cNvSpPr>
            <a:spLocks noGrp="1"/>
          </p:cNvSpPr>
          <p:nvPr>
            <p:ph type="sldNum" sz="quarter" idx="12"/>
          </p:nvPr>
        </p:nvSpPr>
        <p:spPr/>
        <p:txBody>
          <a:bodyPr/>
          <a:lstStyle/>
          <a:p>
            <a:fld id="{098B3DDF-55FD-42E7-8027-CE601EFF49C5}" type="slidenum">
              <a:rPr lang="en-US" smtClean="0"/>
              <a:t>‹#›</a:t>
            </a:fld>
            <a:endParaRPr lang="en-US"/>
          </a:p>
        </p:txBody>
      </p:sp>
    </p:spTree>
    <p:extLst>
      <p:ext uri="{BB962C8B-B14F-4D97-AF65-F5344CB8AC3E}">
        <p14:creationId xmlns:p14="http://schemas.microsoft.com/office/powerpoint/2010/main" val="21340138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rgbClr val="450084"/>
          </a:solidFill>
          <a:ln>
            <a:solidFill>
              <a:srgbClr val="450084"/>
            </a:solid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3" y="6334317"/>
            <a:ext cx="12210275" cy="66484"/>
          </a:xfrm>
          <a:prstGeom prst="rect">
            <a:avLst/>
          </a:prstGeom>
          <a:solidFill>
            <a:srgbClr val="CBB677"/>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1"/>
            <a:ext cx="10058400" cy="1032756"/>
          </a:xfrm>
          <a:prstGeom prst="rect">
            <a:avLst/>
          </a:prstGeom>
        </p:spPr>
        <p:txBody>
          <a:bodyPr vert="horz" lIns="68580" tIns="34290" rIns="68580" bIns="34290" rtlCol="0" anchor="b">
            <a:normAutofit/>
          </a:bodyPr>
          <a:lstStyle/>
          <a:p>
            <a:r>
              <a:rPr lang="en-US" dirty="0"/>
              <a:t>Click to edit Master title style</a:t>
            </a:r>
          </a:p>
        </p:txBody>
      </p:sp>
      <p:sp>
        <p:nvSpPr>
          <p:cNvPr id="3" name="Text Placeholder 2"/>
          <p:cNvSpPr>
            <a:spLocks noGrp="1"/>
          </p:cNvSpPr>
          <p:nvPr>
            <p:ph type="body" idx="1"/>
          </p:nvPr>
        </p:nvSpPr>
        <p:spPr>
          <a:xfrm>
            <a:off x="1097280" y="1252330"/>
            <a:ext cx="10058400" cy="4942282"/>
          </a:xfrm>
          <a:prstGeom prst="rect">
            <a:avLst/>
          </a:prstGeom>
        </p:spPr>
        <p:txBody>
          <a:bodyPr vert="horz" lIns="0" tIns="34290" rIns="0" bIns="3429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9900460" y="6459786"/>
            <a:ext cx="1312025" cy="365125"/>
          </a:xfrm>
          <a:prstGeom prst="rect">
            <a:avLst/>
          </a:prstGeom>
        </p:spPr>
        <p:txBody>
          <a:bodyPr vert="horz" lIns="68580" tIns="34290" rIns="68580" bIns="34290" rtlCol="0" anchor="ctr"/>
          <a:lstStyle>
            <a:lvl1pPr algn="r">
              <a:defRPr sz="1067">
                <a:solidFill>
                  <a:srgbClr val="FFFFFF"/>
                </a:solidFill>
              </a:defRPr>
            </a:lvl1pPr>
          </a:lstStyle>
          <a:p>
            <a:fld id="{098B3DDF-55FD-42E7-8027-CE601EFF49C5}" type="slidenum">
              <a:rPr lang="en-US" smtClean="0"/>
              <a:t>‹#›</a:t>
            </a:fld>
            <a:endParaRPr lang="en-US"/>
          </a:p>
        </p:txBody>
      </p:sp>
      <p:cxnSp>
        <p:nvCxnSpPr>
          <p:cNvPr id="10" name="Straight Connector 9"/>
          <p:cNvCxnSpPr/>
          <p:nvPr/>
        </p:nvCxnSpPr>
        <p:spPr>
          <a:xfrm>
            <a:off x="1097280" y="1032757"/>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Footer Placeholder 3"/>
          <p:cNvSpPr>
            <a:spLocks noGrp="1"/>
          </p:cNvSpPr>
          <p:nvPr>
            <p:ph type="ftr" sz="quarter" idx="3"/>
          </p:nvPr>
        </p:nvSpPr>
        <p:spPr>
          <a:xfrm>
            <a:off x="1" y="6459784"/>
            <a:ext cx="7259983" cy="365125"/>
          </a:xfrm>
          <a:prstGeom prst="rect">
            <a:avLst/>
          </a:prstGeom>
        </p:spPr>
        <p:txBody>
          <a:bodyPr lIns="68580" tIns="34290" rIns="68580" bIns="34290"/>
          <a:lstStyle>
            <a:lvl1pPr>
              <a:defRPr>
                <a:solidFill>
                  <a:schemeClr val="bg1"/>
                </a:solidFill>
              </a:defRPr>
            </a:lvl1pPr>
          </a:lstStyle>
          <a:p>
            <a:r>
              <a:rPr lang="en-US" sz="1600" dirty="0"/>
              <a:t>The Center for Assessment and Research Studies, James Madison University</a:t>
            </a:r>
          </a:p>
        </p:txBody>
      </p:sp>
    </p:spTree>
    <p:extLst>
      <p:ext uri="{BB962C8B-B14F-4D97-AF65-F5344CB8AC3E}">
        <p14:creationId xmlns:p14="http://schemas.microsoft.com/office/powerpoint/2010/main" val="29532302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p:titleStyle>
    <p:bodyStyle>
      <a:lvl1pPr marL="91438" indent="-91438"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733" kern="1200">
          <a:solidFill>
            <a:schemeClr val="tx1">
              <a:lumMod val="75000"/>
              <a:lumOff val="25000"/>
            </a:schemeClr>
          </a:solidFill>
          <a:latin typeface="+mn-lt"/>
          <a:ea typeface="+mn-ea"/>
          <a:cs typeface="+mn-cs"/>
        </a:defRPr>
      </a:lvl1pPr>
      <a:lvl2pPr marL="384038" indent="-182875" algn="l" defTabSz="914377" rtl="0" eaLnBrk="1" latinLnBrk="0" hangingPunct="1">
        <a:lnSpc>
          <a:spcPct val="90000"/>
        </a:lnSpc>
        <a:spcBef>
          <a:spcPts val="200"/>
        </a:spcBef>
        <a:spcAft>
          <a:spcPts val="400"/>
        </a:spcAft>
        <a:buClr>
          <a:schemeClr val="accent1"/>
        </a:buClr>
        <a:buFont typeface="Calibri" pitchFamily="34" charset="0"/>
        <a:buChar char="◦"/>
        <a:defRPr sz="3733" kern="1200">
          <a:solidFill>
            <a:schemeClr val="tx1">
              <a:lumMod val="75000"/>
              <a:lumOff val="25000"/>
            </a:schemeClr>
          </a:solidFill>
          <a:latin typeface="+mn-lt"/>
          <a:ea typeface="+mn-ea"/>
          <a:cs typeface="+mn-cs"/>
        </a:defRPr>
      </a:lvl2pPr>
      <a:lvl3pPr marL="566914" indent="-182875" algn="l" defTabSz="914377"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3pPr>
      <a:lvl4pPr marL="749789" indent="-182875" algn="l" defTabSz="914377"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4pPr>
      <a:lvl5pPr marL="932665" indent="-182875" algn="l" defTabSz="914377" rtl="0" eaLnBrk="1" latinLnBrk="0" hangingPunct="1">
        <a:lnSpc>
          <a:spcPct val="90000"/>
        </a:lnSpc>
        <a:spcBef>
          <a:spcPts val="200"/>
        </a:spcBef>
        <a:spcAft>
          <a:spcPts val="400"/>
        </a:spcAft>
        <a:buClr>
          <a:schemeClr val="accent1"/>
        </a:buClr>
        <a:buFont typeface="Calibri" pitchFamily="34" charset="0"/>
        <a:buChar char="◦"/>
        <a:defRPr sz="2667" kern="1200">
          <a:solidFill>
            <a:schemeClr val="tx1">
              <a:lumMod val="75000"/>
              <a:lumOff val="25000"/>
            </a:schemeClr>
          </a:solidFill>
          <a:latin typeface="+mn-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2.xml"/><Relationship Id="rId4" Type="http://schemas.openxmlformats.org/officeDocument/2006/relationships/image" Target="../media/image7.tiff"/></Relationships>
</file>

<file path=ppt/slides/_rels/slide2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hyperlink" Target="mailto:POPEAM@JMU.EDU"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58F4E-1168-43F2-A6CD-AE78EAE5C418}"/>
              </a:ext>
            </a:extLst>
          </p:cNvPr>
          <p:cNvSpPr>
            <a:spLocks noGrp="1"/>
          </p:cNvSpPr>
          <p:nvPr>
            <p:ph type="ctrTitle"/>
          </p:nvPr>
        </p:nvSpPr>
        <p:spPr/>
        <p:txBody>
          <a:bodyPr>
            <a:normAutofit/>
          </a:bodyPr>
          <a:lstStyle/>
          <a:p>
            <a:r>
              <a:rPr lang="en-US" dirty="0"/>
              <a:t>Evaluating the Quality of Research</a:t>
            </a:r>
          </a:p>
        </p:txBody>
      </p:sp>
      <p:sp>
        <p:nvSpPr>
          <p:cNvPr id="3" name="Subtitle 2">
            <a:extLst>
              <a:ext uri="{FF2B5EF4-FFF2-40B4-BE49-F238E27FC236}">
                <a16:creationId xmlns:a16="http://schemas.microsoft.com/office/drawing/2014/main" id="{15DCAFAB-B3CC-454C-93DA-0057E2767B42}"/>
              </a:ext>
            </a:extLst>
          </p:cNvPr>
          <p:cNvSpPr>
            <a:spLocks noGrp="1"/>
          </p:cNvSpPr>
          <p:nvPr>
            <p:ph type="subTitle" idx="1"/>
          </p:nvPr>
        </p:nvSpPr>
        <p:spPr/>
        <p:txBody>
          <a:bodyPr/>
          <a:lstStyle/>
          <a:p>
            <a:r>
              <a:rPr lang="en-US" dirty="0"/>
              <a:t>Andrea Pope, PhD</a:t>
            </a:r>
          </a:p>
        </p:txBody>
      </p:sp>
    </p:spTree>
    <p:extLst>
      <p:ext uri="{BB962C8B-B14F-4D97-AF65-F5344CB8AC3E}">
        <p14:creationId xmlns:p14="http://schemas.microsoft.com/office/powerpoint/2010/main" val="1804347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Locating the Best Available Evidence</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Autofit/>
          </a:bodyPr>
          <a:lstStyle/>
          <a:p>
            <a:pPr marL="0" indent="0">
              <a:buNone/>
            </a:pPr>
            <a:r>
              <a:rPr lang="en-US" sz="2700" dirty="0"/>
              <a:t>Systematic Reviews (most trustworthy)</a:t>
            </a:r>
          </a:p>
          <a:p>
            <a:pPr lvl="1"/>
            <a:r>
              <a:rPr lang="en-US" sz="2300" dirty="0"/>
              <a:t>Systematic reviews “sum up” the best available research on a specific question (e.g., what is the effect of Program X on Outcome Y) </a:t>
            </a:r>
          </a:p>
          <a:p>
            <a:pPr lvl="1"/>
            <a:r>
              <a:rPr lang="en-US" sz="2300" b="1" dirty="0"/>
              <a:t>Individual studies are evaluated for quality &amp; only included in overall summary if of a particular (high) quality</a:t>
            </a:r>
          </a:p>
          <a:p>
            <a:pPr lvl="1">
              <a:spcAft>
                <a:spcPts val="2400"/>
              </a:spcAft>
            </a:pPr>
            <a:r>
              <a:rPr lang="en-US" sz="2300" dirty="0"/>
              <a:t>Can be found in searchable online databases (Campbell Collaboration, What Works Clearinghouse)</a:t>
            </a:r>
          </a:p>
          <a:p>
            <a:pPr marL="0" indent="-91437">
              <a:spcBef>
                <a:spcPts val="0"/>
              </a:spcBef>
              <a:buNone/>
            </a:pPr>
            <a:r>
              <a:rPr lang="en-US" sz="2700" dirty="0"/>
              <a:t>Meta-Analyses</a:t>
            </a:r>
          </a:p>
          <a:p>
            <a:pPr lvl="1"/>
            <a:r>
              <a:rPr lang="en-US" sz="2300" dirty="0"/>
              <a:t>Meta-analyses provide a pooled estimate of effect across studies; typically include studies that range in quality</a:t>
            </a:r>
          </a:p>
          <a:p>
            <a:pPr lvl="1"/>
            <a:r>
              <a:rPr lang="en-US" sz="2300" dirty="0"/>
              <a:t>May vary in quality; not all researchers follow a systematic &amp; transparent process for identifying &amp; selecting which studies to include in analysis.</a:t>
            </a:r>
          </a:p>
          <a:p>
            <a:pPr lvl="1"/>
            <a:r>
              <a:rPr lang="en-US" sz="2300" dirty="0"/>
              <a:t>Can be found in peer-reviewed journals</a:t>
            </a:r>
          </a:p>
          <a:p>
            <a:pPr lvl="1"/>
            <a:endParaRPr lang="en-US" sz="2400" dirty="0"/>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10</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610300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Locating the Best Available Evidence</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11</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6" name="Picture 5">
            <a:extLst>
              <a:ext uri="{FF2B5EF4-FFF2-40B4-BE49-F238E27FC236}">
                <a16:creationId xmlns:a16="http://schemas.microsoft.com/office/drawing/2014/main" id="{1E90DC82-C231-9146-B7FD-BE1FFBB8CE6E}"/>
              </a:ext>
            </a:extLst>
          </p:cNvPr>
          <p:cNvPicPr>
            <a:picLocks noChangeAspect="1"/>
          </p:cNvPicPr>
          <p:nvPr/>
        </p:nvPicPr>
        <p:blipFill rotWithShape="1">
          <a:blip r:embed="rId3">
            <a:extLst>
              <a:ext uri="{28A0092B-C50C-407E-A947-70E740481C1C}">
                <a14:useLocalDpi xmlns:a14="http://schemas.microsoft.com/office/drawing/2010/main" val="0"/>
              </a:ext>
            </a:extLst>
          </a:blip>
          <a:srcRect l="14995" t="24218" r="17387" b="13880"/>
          <a:stretch/>
        </p:blipFill>
        <p:spPr>
          <a:xfrm>
            <a:off x="1846288" y="1153124"/>
            <a:ext cx="8499423" cy="5187205"/>
          </a:xfrm>
          <a:prstGeom prst="rect">
            <a:avLst/>
          </a:prstGeom>
        </p:spPr>
      </p:pic>
      <p:sp>
        <p:nvSpPr>
          <p:cNvPr id="3" name="Left Bracket 2">
            <a:extLst>
              <a:ext uri="{FF2B5EF4-FFF2-40B4-BE49-F238E27FC236}">
                <a16:creationId xmlns:a16="http://schemas.microsoft.com/office/drawing/2014/main" id="{CB5345B8-B0E0-1041-89F6-34583FB53777}"/>
              </a:ext>
            </a:extLst>
          </p:cNvPr>
          <p:cNvSpPr/>
          <p:nvPr/>
        </p:nvSpPr>
        <p:spPr>
          <a:xfrm rot="10800000">
            <a:off x="10345711" y="2396836"/>
            <a:ext cx="349998" cy="2493818"/>
          </a:xfrm>
          <a:prstGeom prst="leftBracket">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313F7D18-3BCE-9C49-A74E-CF5FC1D7898A}"/>
              </a:ext>
            </a:extLst>
          </p:cNvPr>
          <p:cNvSpPr txBox="1"/>
          <p:nvPr/>
        </p:nvSpPr>
        <p:spPr>
          <a:xfrm>
            <a:off x="10726062" y="3320578"/>
            <a:ext cx="1114637" cy="646331"/>
          </a:xfrm>
          <a:prstGeom prst="rect">
            <a:avLst/>
          </a:prstGeom>
          <a:noFill/>
        </p:spPr>
        <p:txBody>
          <a:bodyPr wrap="square" rtlCol="0">
            <a:spAutoFit/>
          </a:bodyPr>
          <a:lstStyle/>
          <a:p>
            <a:pPr algn="ctr"/>
            <a:r>
              <a:rPr lang="en-US" dirty="0"/>
              <a:t>Individual Studies</a:t>
            </a:r>
          </a:p>
        </p:txBody>
      </p:sp>
      <p:cxnSp>
        <p:nvCxnSpPr>
          <p:cNvPr id="9" name="Straight Arrow Connector 8">
            <a:extLst>
              <a:ext uri="{FF2B5EF4-FFF2-40B4-BE49-F238E27FC236}">
                <a16:creationId xmlns:a16="http://schemas.microsoft.com/office/drawing/2014/main" id="{688CE177-BB30-7C48-AB36-FCC70F2FBDAF}"/>
              </a:ext>
            </a:extLst>
          </p:cNvPr>
          <p:cNvCxnSpPr>
            <a:cxnSpLocks/>
          </p:cNvCxnSpPr>
          <p:nvPr/>
        </p:nvCxnSpPr>
        <p:spPr>
          <a:xfrm flipH="1" flipV="1">
            <a:off x="10345711" y="1759528"/>
            <a:ext cx="1330037"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571B0DC2-FC9F-8D42-A044-7700ABAF713B}"/>
              </a:ext>
            </a:extLst>
          </p:cNvPr>
          <p:cNvSpPr/>
          <p:nvPr/>
        </p:nvSpPr>
        <p:spPr>
          <a:xfrm>
            <a:off x="351300" y="1297863"/>
            <a:ext cx="2989975" cy="923330"/>
          </a:xfrm>
          <a:prstGeom prst="rect">
            <a:avLst/>
          </a:prstGeom>
        </p:spPr>
        <p:txBody>
          <a:bodyPr wrap="square">
            <a:spAutoFit/>
          </a:bodyPr>
          <a:lstStyle/>
          <a:p>
            <a:pPr algn="ctr"/>
            <a:r>
              <a:rPr lang="en-US" b="1" i="1" dirty="0"/>
              <a:t>Always</a:t>
            </a:r>
            <a:r>
              <a:rPr lang="en-US" dirty="0"/>
              <a:t> start your search at the top &amp; move down </a:t>
            </a:r>
            <a:r>
              <a:rPr lang="en-US" i="1" dirty="0"/>
              <a:t>if necessary</a:t>
            </a:r>
          </a:p>
        </p:txBody>
      </p:sp>
    </p:spTree>
    <p:extLst>
      <p:ext uri="{BB962C8B-B14F-4D97-AF65-F5344CB8AC3E}">
        <p14:creationId xmlns:p14="http://schemas.microsoft.com/office/powerpoint/2010/main" val="857979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Locating the Best Available Evidence</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Autofit/>
          </a:bodyPr>
          <a:lstStyle/>
          <a:p>
            <a:pPr marL="0" indent="-91437">
              <a:buNone/>
            </a:pPr>
            <a:r>
              <a:rPr lang="en-US" sz="2700" dirty="0"/>
              <a:t>Individual Studies</a:t>
            </a:r>
          </a:p>
          <a:p>
            <a:pPr marL="544063" lvl="1" indent="-342900"/>
            <a:r>
              <a:rPr lang="en-US" sz="2400" dirty="0"/>
              <a:t>May not find existing systematic reviews or meta-analyses aligned with intended outcomes or programming</a:t>
            </a:r>
          </a:p>
          <a:p>
            <a:pPr marL="544063" lvl="1" indent="-342900"/>
            <a:r>
              <a:rPr lang="en-US" sz="2400" dirty="0"/>
              <a:t>If this happens, professionals must locate individual program effectiveness studies &amp; summarize the findings on their own</a:t>
            </a:r>
          </a:p>
          <a:p>
            <a:pPr marL="544063" lvl="1" indent="-342900"/>
            <a:r>
              <a:rPr lang="en-US" sz="2400" dirty="0"/>
              <a:t>Program effectiveness studies can be found in peer-reviewed journals</a:t>
            </a:r>
          </a:p>
          <a:p>
            <a:pPr marL="544063" lvl="1" indent="-342900"/>
            <a:r>
              <a:rPr lang="en-US" sz="2400" b="1" dirty="0"/>
              <a:t>Being published does not indicate a study is high-quality or that the results can be trusted</a:t>
            </a:r>
          </a:p>
          <a:p>
            <a:pPr marL="544063" lvl="1" indent="-342900"/>
            <a:r>
              <a:rPr lang="en-US" sz="2400" dirty="0"/>
              <a:t>The quality of the studies/trustworthiness their conclusions needs to be evaluated by those consuming the research</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12</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325242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13</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sp>
        <p:nvSpPr>
          <p:cNvPr id="12" name="Rounded Rectangle 11">
            <a:extLst>
              <a:ext uri="{FF2B5EF4-FFF2-40B4-BE49-F238E27FC236}">
                <a16:creationId xmlns:a16="http://schemas.microsoft.com/office/drawing/2014/main" id="{5C9DADC9-1791-8844-98EB-EB8EC15C38AD}"/>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824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14</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C2A98619-6A42-0F4C-A14E-B5F6E141AE0F}"/>
              </a:ext>
            </a:extLst>
          </p:cNvPr>
          <p:cNvSpPr/>
          <p:nvPr/>
        </p:nvSpPr>
        <p:spPr>
          <a:xfrm>
            <a:off x="8562008" y="2521759"/>
            <a:ext cx="3079954"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spTree>
    <p:extLst>
      <p:ext uri="{BB962C8B-B14F-4D97-AF65-F5344CB8AC3E}">
        <p14:creationId xmlns:p14="http://schemas.microsoft.com/office/powerpoint/2010/main" val="479140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Building an Evidence-Informed Program</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buNone/>
            </a:pPr>
            <a:r>
              <a:rPr lang="en-US" sz="2700" b="1" kern="0" dirty="0">
                <a:solidFill>
                  <a:schemeClr val="tx1"/>
                </a:solidFill>
                <a:ea typeface="Source Sans Pro"/>
                <a:sym typeface="Source Sans Pro"/>
              </a:rPr>
              <a:t>1. Identify an Appropriate Distal Outcome</a:t>
            </a:r>
          </a:p>
          <a:p>
            <a:pPr lvl="1"/>
            <a:r>
              <a:rPr lang="en-US" sz="2300" kern="0" dirty="0">
                <a:solidFill>
                  <a:schemeClr val="tx1"/>
                </a:solidFill>
                <a:ea typeface="Source Sans Pro"/>
                <a:sym typeface="Source Sans Pro"/>
              </a:rPr>
              <a:t>A </a:t>
            </a:r>
            <a:r>
              <a:rPr lang="en-US" sz="2300" i="1" kern="0" dirty="0">
                <a:solidFill>
                  <a:schemeClr val="tx1"/>
                </a:solidFill>
                <a:ea typeface="Source Sans Pro"/>
                <a:sym typeface="Source Sans Pro"/>
              </a:rPr>
              <a:t>distal outcome </a:t>
            </a:r>
            <a:r>
              <a:rPr lang="en-US" sz="2300" kern="0" dirty="0">
                <a:solidFill>
                  <a:schemeClr val="tx1"/>
                </a:solidFill>
                <a:ea typeface="Source Sans Pro"/>
                <a:sym typeface="Source Sans Pro"/>
              </a:rPr>
              <a:t>articulates </a:t>
            </a:r>
            <a:r>
              <a:rPr lang="en-US" sz="2300" b="1" kern="0" dirty="0">
                <a:solidFill>
                  <a:schemeClr val="tx1"/>
                </a:solidFill>
                <a:ea typeface="Source Sans Pro"/>
                <a:sym typeface="Source Sans Pro"/>
              </a:rPr>
              <a:t>the ultimate goal of your program</a:t>
            </a:r>
            <a:r>
              <a:rPr lang="en-US" sz="2300" kern="0" dirty="0">
                <a:solidFill>
                  <a:schemeClr val="tx1"/>
                </a:solidFill>
                <a:ea typeface="Source Sans Pro"/>
                <a:sym typeface="Source Sans Pro"/>
              </a:rPr>
              <a:t>. It answers the question: if the program were successful, what would be the mid- to long-term impact(s) on students/the university/other relevant stakeholders?</a:t>
            </a:r>
          </a:p>
          <a:p>
            <a:pPr lvl="2">
              <a:spcAft>
                <a:spcPts val="1200"/>
              </a:spcAft>
            </a:pPr>
            <a:r>
              <a:rPr lang="en-US" sz="2100" kern="0" dirty="0">
                <a:solidFill>
                  <a:schemeClr val="tx1"/>
                </a:solidFill>
                <a:ea typeface="Source Sans Pro"/>
                <a:sym typeface="Source Sans Pro"/>
              </a:rPr>
              <a:t>Use theory/research to specify distal outcomes that are malleable and feasible</a:t>
            </a:r>
            <a:endParaRPr lang="en-US" sz="2100" kern="0" dirty="0">
              <a:solidFill>
                <a:schemeClr val="tx1"/>
              </a:solidFill>
              <a:latin typeface="Source Sans Pro"/>
              <a:ea typeface="Source Sans Pro"/>
              <a:sym typeface="Source Sans Pro"/>
            </a:endParaRPr>
          </a:p>
          <a:p>
            <a:pPr lvl="1"/>
            <a:endParaRPr lang="en-US" sz="2400" kern="0" dirty="0">
              <a:solidFill>
                <a:schemeClr val="tx1"/>
              </a:solidFill>
              <a:latin typeface="Source Sans Pro"/>
              <a:ea typeface="Source Sans Pro"/>
              <a:sym typeface="Source Sans Pro"/>
            </a:endParaRPr>
          </a:p>
          <a:p>
            <a:pPr lvl="1"/>
            <a:endParaRPr lang="en-US" kern="0" dirty="0">
              <a:solidFill>
                <a:schemeClr val="tx1"/>
              </a:solidFill>
              <a:ea typeface="Source Sans Pro"/>
            </a:endParaRP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15</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18" name="Rounded Rectangle 17">
            <a:extLst>
              <a:ext uri="{FF2B5EF4-FFF2-40B4-BE49-F238E27FC236}">
                <a16:creationId xmlns:a16="http://schemas.microsoft.com/office/drawing/2014/main" id="{FB74A357-AABA-294E-8C8B-D7FF6C9309AF}"/>
              </a:ext>
            </a:extLst>
          </p:cNvPr>
          <p:cNvSpPr/>
          <p:nvPr/>
        </p:nvSpPr>
        <p:spPr>
          <a:xfrm>
            <a:off x="8316306" y="4421179"/>
            <a:ext cx="2499705" cy="1039943"/>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Distal Outcome</a:t>
            </a:r>
          </a:p>
        </p:txBody>
      </p:sp>
      <p:grpSp>
        <p:nvGrpSpPr>
          <p:cNvPr id="30" name="Group 29">
            <a:extLst>
              <a:ext uri="{FF2B5EF4-FFF2-40B4-BE49-F238E27FC236}">
                <a16:creationId xmlns:a16="http://schemas.microsoft.com/office/drawing/2014/main" id="{42DDFFDB-4E5A-B848-A579-23E24777A110}"/>
              </a:ext>
            </a:extLst>
          </p:cNvPr>
          <p:cNvGrpSpPr/>
          <p:nvPr/>
        </p:nvGrpSpPr>
        <p:grpSpPr>
          <a:xfrm>
            <a:off x="8571986" y="5532926"/>
            <a:ext cx="1991512" cy="701823"/>
            <a:chOff x="8571986" y="5532926"/>
            <a:chExt cx="1991512" cy="701823"/>
          </a:xfrm>
        </p:grpSpPr>
        <p:sp>
          <p:nvSpPr>
            <p:cNvPr id="26" name="TextBox 25">
              <a:extLst>
                <a:ext uri="{FF2B5EF4-FFF2-40B4-BE49-F238E27FC236}">
                  <a16:creationId xmlns:a16="http://schemas.microsoft.com/office/drawing/2014/main" id="{117405DB-AC6C-4F4C-90F2-FF5F24BF02AC}"/>
                </a:ext>
              </a:extLst>
            </p:cNvPr>
            <p:cNvSpPr txBox="1"/>
            <p:nvPr/>
          </p:nvSpPr>
          <p:spPr>
            <a:xfrm>
              <a:off x="8571986" y="5865418"/>
              <a:ext cx="1991512" cy="369331"/>
            </a:xfrm>
            <a:prstGeom prst="rect">
              <a:avLst/>
            </a:prstGeom>
            <a:solidFill>
              <a:schemeClr val="bg1"/>
            </a:solidFill>
            <a:ln>
              <a:solidFill>
                <a:schemeClr val="tx1"/>
              </a:solidFill>
            </a:ln>
          </p:spPr>
          <p:txBody>
            <a:bodyPr wrap="square" rtlCol="0">
              <a:spAutoFit/>
            </a:bodyPr>
            <a:lstStyle/>
            <a:p>
              <a:pPr algn="ctr"/>
              <a:r>
                <a:rPr lang="en-US" b="1" dirty="0"/>
                <a:t>Theory/Research</a:t>
              </a:r>
            </a:p>
          </p:txBody>
        </p:sp>
        <p:cxnSp>
          <p:nvCxnSpPr>
            <p:cNvPr id="28" name="Straight Arrow Connector 27">
              <a:extLst>
                <a:ext uri="{FF2B5EF4-FFF2-40B4-BE49-F238E27FC236}">
                  <a16:creationId xmlns:a16="http://schemas.microsoft.com/office/drawing/2014/main" id="{40FC9FDD-C803-324D-8195-D641477D47AE}"/>
                </a:ext>
              </a:extLst>
            </p:cNvPr>
            <p:cNvCxnSpPr>
              <a:cxnSpLocks/>
            </p:cNvCxnSpPr>
            <p:nvPr/>
          </p:nvCxnSpPr>
          <p:spPr>
            <a:xfrm flipH="1" flipV="1">
              <a:off x="9566158" y="5532926"/>
              <a:ext cx="1584" cy="2569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54441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Building an Evidence-Informed Program</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buNone/>
            </a:pPr>
            <a:r>
              <a:rPr lang="en-US" sz="2700" b="1" kern="0" dirty="0">
                <a:solidFill>
                  <a:schemeClr val="tx1"/>
                </a:solidFill>
                <a:ea typeface="Source Sans Pro"/>
              </a:rPr>
              <a:t>2. Specify Intermediate Student Learning Outcomes</a:t>
            </a:r>
          </a:p>
          <a:p>
            <a:pPr lvl="1"/>
            <a:r>
              <a:rPr lang="en-US" sz="2300" kern="0" dirty="0">
                <a:solidFill>
                  <a:schemeClr val="tx1"/>
                </a:solidFill>
                <a:latin typeface="Source Sans Pro"/>
                <a:ea typeface="Source Sans Pro"/>
                <a:sym typeface="Source Sans Pro"/>
              </a:rPr>
              <a:t>Intermediate</a:t>
            </a:r>
            <a:r>
              <a:rPr lang="en-US" sz="2300" i="1" kern="0" dirty="0">
                <a:solidFill>
                  <a:schemeClr val="tx1"/>
                </a:solidFill>
                <a:latin typeface="Source Sans Pro"/>
                <a:ea typeface="Source Sans Pro"/>
                <a:sym typeface="Source Sans Pro"/>
              </a:rPr>
              <a:t> </a:t>
            </a:r>
            <a:r>
              <a:rPr lang="en-US" sz="2300" kern="0" dirty="0">
                <a:solidFill>
                  <a:schemeClr val="tx1"/>
                </a:solidFill>
                <a:latin typeface="Source Sans Pro"/>
                <a:ea typeface="Source Sans Pro"/>
                <a:sym typeface="Source Sans Pro"/>
              </a:rPr>
              <a:t>SLOs articulate </a:t>
            </a:r>
            <a:r>
              <a:rPr lang="en-US" sz="2300" b="1" i="1" kern="0" dirty="0">
                <a:solidFill>
                  <a:schemeClr val="tx1"/>
                </a:solidFill>
                <a:latin typeface="Source Sans Pro"/>
                <a:ea typeface="Source Sans Pro"/>
                <a:sym typeface="Source Sans Pro"/>
              </a:rPr>
              <a:t>how </a:t>
            </a:r>
            <a:r>
              <a:rPr lang="en-US" sz="2300" b="1" kern="0" dirty="0">
                <a:solidFill>
                  <a:schemeClr val="tx1"/>
                </a:solidFill>
                <a:latin typeface="Source Sans Pro"/>
                <a:ea typeface="Source Sans Pro"/>
                <a:sym typeface="Source Sans Pro"/>
              </a:rPr>
              <a:t>your program will achieve the distal outcome</a:t>
            </a:r>
            <a:r>
              <a:rPr lang="en-US" sz="2300" kern="0" dirty="0">
                <a:solidFill>
                  <a:schemeClr val="tx1"/>
                </a:solidFill>
                <a:latin typeface="Source Sans Pro"/>
                <a:ea typeface="Source Sans Pro"/>
                <a:sym typeface="Source Sans Pro"/>
              </a:rPr>
              <a:t>. They answer the question: what specific knowledge, attitudes, skills, and/or behaviors will the program cultivate to help achieve the distal outcome identified in Step 1?</a:t>
            </a:r>
          </a:p>
          <a:p>
            <a:pPr lvl="2">
              <a:spcAft>
                <a:spcPts val="1200"/>
              </a:spcAft>
            </a:pPr>
            <a:r>
              <a:rPr lang="en-US" sz="2100" dirty="0">
                <a:solidFill>
                  <a:schemeClr val="tx1"/>
                </a:solidFill>
              </a:rPr>
              <a:t>Use theory/research to specify intermediate outcomes that theoretically </a:t>
            </a:r>
            <a:r>
              <a:rPr lang="en-US" sz="2100" i="1" dirty="0">
                <a:solidFill>
                  <a:schemeClr val="tx1"/>
                </a:solidFill>
              </a:rPr>
              <a:t>should</a:t>
            </a:r>
            <a:r>
              <a:rPr lang="en-US" sz="2100" dirty="0">
                <a:solidFill>
                  <a:schemeClr val="tx1"/>
                </a:solidFill>
              </a:rPr>
              <a:t> lead to the achievement of the distal outcome and make sense for your program given contextual factors such as the students you serve and the resources you have.</a:t>
            </a:r>
            <a:endParaRPr lang="en-US" sz="2100" kern="0" dirty="0">
              <a:solidFill>
                <a:schemeClr val="tx1"/>
              </a:solidFill>
              <a:latin typeface="Source Sans Pro"/>
              <a:ea typeface="Source Sans Pro"/>
              <a:sym typeface="Source Sans Pro"/>
            </a:endParaRP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16</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28" name="Rounded Rectangle 27">
            <a:extLst>
              <a:ext uri="{FF2B5EF4-FFF2-40B4-BE49-F238E27FC236}">
                <a16:creationId xmlns:a16="http://schemas.microsoft.com/office/drawing/2014/main" id="{6EFB88C2-0119-644B-AFCC-3D1FEC00DC5D}"/>
              </a:ext>
            </a:extLst>
          </p:cNvPr>
          <p:cNvSpPr/>
          <p:nvPr/>
        </p:nvSpPr>
        <p:spPr>
          <a:xfrm>
            <a:off x="8316307" y="4421178"/>
            <a:ext cx="2499705" cy="1039943"/>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Distal Outcome</a:t>
            </a:r>
          </a:p>
        </p:txBody>
      </p:sp>
      <p:sp>
        <p:nvSpPr>
          <p:cNvPr id="29" name="Rounded Rectangle 28">
            <a:extLst>
              <a:ext uri="{FF2B5EF4-FFF2-40B4-BE49-F238E27FC236}">
                <a16:creationId xmlns:a16="http://schemas.microsoft.com/office/drawing/2014/main" id="{A7B4A224-D58A-C34C-8FEA-1A6E3AC7E945}"/>
              </a:ext>
            </a:extLst>
          </p:cNvPr>
          <p:cNvSpPr/>
          <p:nvPr/>
        </p:nvSpPr>
        <p:spPr>
          <a:xfrm>
            <a:off x="4846149" y="4414255"/>
            <a:ext cx="2499705" cy="1039943"/>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Intermediate SLOS</a:t>
            </a:r>
          </a:p>
        </p:txBody>
      </p:sp>
      <p:grpSp>
        <p:nvGrpSpPr>
          <p:cNvPr id="30" name="Group 29">
            <a:extLst>
              <a:ext uri="{FF2B5EF4-FFF2-40B4-BE49-F238E27FC236}">
                <a16:creationId xmlns:a16="http://schemas.microsoft.com/office/drawing/2014/main" id="{DB2D8823-5D3F-D344-A833-C60586199F60}"/>
              </a:ext>
            </a:extLst>
          </p:cNvPr>
          <p:cNvGrpSpPr/>
          <p:nvPr/>
        </p:nvGrpSpPr>
        <p:grpSpPr>
          <a:xfrm>
            <a:off x="5139569" y="5583491"/>
            <a:ext cx="2755629" cy="657573"/>
            <a:chOff x="4120801" y="4707192"/>
            <a:chExt cx="5645088" cy="1440642"/>
          </a:xfrm>
        </p:grpSpPr>
        <p:cxnSp>
          <p:nvCxnSpPr>
            <p:cNvPr id="33" name="Elbow Connector 32">
              <a:extLst>
                <a:ext uri="{FF2B5EF4-FFF2-40B4-BE49-F238E27FC236}">
                  <a16:creationId xmlns:a16="http://schemas.microsoft.com/office/drawing/2014/main" id="{91B7F4E5-5963-2F42-9398-13687431A781}"/>
                </a:ext>
              </a:extLst>
            </p:cNvPr>
            <p:cNvCxnSpPr/>
            <p:nvPr/>
          </p:nvCxnSpPr>
          <p:spPr bwMode="auto">
            <a:xfrm rot="10800000" flipH="1">
              <a:off x="7820649" y="4707192"/>
              <a:ext cx="1945240" cy="967601"/>
            </a:xfrm>
            <a:prstGeom prst="bentConnector3">
              <a:avLst>
                <a:gd name="adj1" fmla="val 100092"/>
              </a:avLst>
            </a:prstGeom>
            <a:solidFill>
              <a:schemeClr val="accent1"/>
            </a:solidFill>
            <a:ln w="9525"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0C6A1B0F-B1A0-2143-B830-793E745287BC}"/>
                </a:ext>
              </a:extLst>
            </p:cNvPr>
            <p:cNvSpPr txBox="1"/>
            <p:nvPr/>
          </p:nvSpPr>
          <p:spPr>
            <a:xfrm>
              <a:off x="4120801" y="5338684"/>
              <a:ext cx="4079744" cy="809150"/>
            </a:xfrm>
            <a:prstGeom prst="rect">
              <a:avLst/>
            </a:prstGeom>
            <a:solidFill>
              <a:schemeClr val="bg1"/>
            </a:solidFill>
            <a:ln>
              <a:solidFill>
                <a:schemeClr val="tx1"/>
              </a:solidFill>
            </a:ln>
          </p:spPr>
          <p:txBody>
            <a:bodyPr wrap="square" rtlCol="0">
              <a:spAutoFit/>
            </a:bodyPr>
            <a:lstStyle/>
            <a:p>
              <a:pPr algn="ctr"/>
              <a:r>
                <a:rPr lang="en-US" b="1" dirty="0"/>
                <a:t>Theory/Research</a:t>
              </a:r>
            </a:p>
          </p:txBody>
        </p:sp>
      </p:grpSp>
      <p:cxnSp>
        <p:nvCxnSpPr>
          <p:cNvPr id="31" name="Straight Arrow Connector 30">
            <a:extLst>
              <a:ext uri="{FF2B5EF4-FFF2-40B4-BE49-F238E27FC236}">
                <a16:creationId xmlns:a16="http://schemas.microsoft.com/office/drawing/2014/main" id="{6F764E75-6C04-DC42-8953-53563ED56703}"/>
              </a:ext>
            </a:extLst>
          </p:cNvPr>
          <p:cNvCxnSpPr>
            <a:cxnSpLocks/>
          </p:cNvCxnSpPr>
          <p:nvPr/>
        </p:nvCxnSpPr>
        <p:spPr>
          <a:xfrm>
            <a:off x="7571012" y="4981751"/>
            <a:ext cx="522594" cy="0"/>
          </a:xfrm>
          <a:prstGeom prst="straightConnector1">
            <a:avLst/>
          </a:prstGeom>
          <a:ln w="1270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FE1A3424-714B-D049-8C33-67E018D46EE6}"/>
              </a:ext>
            </a:extLst>
          </p:cNvPr>
          <p:cNvSpPr txBox="1"/>
          <p:nvPr/>
        </p:nvSpPr>
        <p:spPr>
          <a:xfrm>
            <a:off x="8571986" y="5865418"/>
            <a:ext cx="1991512" cy="369331"/>
          </a:xfrm>
          <a:prstGeom prst="rect">
            <a:avLst/>
          </a:prstGeom>
          <a:solidFill>
            <a:schemeClr val="bg1"/>
          </a:solidFill>
          <a:ln>
            <a:solidFill>
              <a:schemeClr val="tx1"/>
            </a:solidFill>
          </a:ln>
        </p:spPr>
        <p:txBody>
          <a:bodyPr wrap="square" rtlCol="0">
            <a:spAutoFit/>
          </a:bodyPr>
          <a:lstStyle/>
          <a:p>
            <a:pPr algn="ctr"/>
            <a:r>
              <a:rPr lang="en-US" b="1" dirty="0"/>
              <a:t>Theory/Research</a:t>
            </a:r>
          </a:p>
        </p:txBody>
      </p:sp>
      <p:cxnSp>
        <p:nvCxnSpPr>
          <p:cNvPr id="37" name="Straight Arrow Connector 36">
            <a:extLst>
              <a:ext uri="{FF2B5EF4-FFF2-40B4-BE49-F238E27FC236}">
                <a16:creationId xmlns:a16="http://schemas.microsoft.com/office/drawing/2014/main" id="{5B1347C4-8D3D-FB47-BC1C-68DF20B73E08}"/>
              </a:ext>
            </a:extLst>
          </p:cNvPr>
          <p:cNvCxnSpPr>
            <a:cxnSpLocks/>
          </p:cNvCxnSpPr>
          <p:nvPr/>
        </p:nvCxnSpPr>
        <p:spPr>
          <a:xfrm flipH="1" flipV="1">
            <a:off x="9566158" y="5532926"/>
            <a:ext cx="1584" cy="2569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513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Building an Evidence-Informed Program</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buNone/>
            </a:pPr>
            <a:r>
              <a:rPr lang="en-US" sz="2700" b="1" dirty="0">
                <a:solidFill>
                  <a:schemeClr val="tx1"/>
                </a:solidFill>
              </a:rPr>
              <a:t>3. Develop Specific Program Components</a:t>
            </a:r>
          </a:p>
          <a:p>
            <a:pPr lvl="1"/>
            <a:r>
              <a:rPr lang="en-US" sz="2300" kern="0" dirty="0">
                <a:solidFill>
                  <a:schemeClr val="tx1"/>
                </a:solidFill>
                <a:latin typeface="Source Sans Pro"/>
                <a:ea typeface="Source Sans Pro"/>
                <a:sym typeface="Source Sans Pro"/>
              </a:rPr>
              <a:t>Program components are the activities, discussions, presentations, materials, etc. that comprise your program. Each component should be </a:t>
            </a:r>
            <a:r>
              <a:rPr lang="en-US" sz="2300" b="1" i="1" kern="0" dirty="0">
                <a:solidFill>
                  <a:schemeClr val="tx1"/>
                </a:solidFill>
                <a:latin typeface="Source Sans Pro"/>
                <a:ea typeface="Source Sans Pro"/>
                <a:sym typeface="Source Sans Pro"/>
              </a:rPr>
              <a:t>intentionally designed to help students achieve the intermediate SLOs </a:t>
            </a:r>
            <a:r>
              <a:rPr lang="en-US" sz="2300" kern="0" dirty="0">
                <a:solidFill>
                  <a:schemeClr val="tx1"/>
                </a:solidFill>
                <a:latin typeface="Source Sans Pro"/>
                <a:ea typeface="Source Sans Pro"/>
                <a:sym typeface="Source Sans Pro"/>
              </a:rPr>
              <a:t>specified in Step 2.</a:t>
            </a:r>
          </a:p>
          <a:p>
            <a:pPr lvl="2"/>
            <a:r>
              <a:rPr lang="en-US" sz="2100" kern="0" dirty="0">
                <a:solidFill>
                  <a:schemeClr val="tx1"/>
                </a:solidFill>
                <a:latin typeface="Source Sans Pro"/>
                <a:ea typeface="Source Sans Pro"/>
                <a:sym typeface="Source Sans Pro"/>
              </a:rPr>
              <a:t>Use systematic reviews, meta-analyses, or individual program effectiveness studies to see what others have done that has/hasn’t worked</a:t>
            </a:r>
          </a:p>
          <a:p>
            <a:pPr lvl="2"/>
            <a:r>
              <a:rPr lang="en-US" sz="2100" kern="0" dirty="0">
                <a:solidFill>
                  <a:schemeClr val="tx1"/>
                </a:solidFill>
                <a:latin typeface="Source Sans Pro"/>
                <a:ea typeface="Source Sans Pro"/>
                <a:sym typeface="Source Sans Pro"/>
              </a:rPr>
              <a:t>Use theory/research create program components that theoretically </a:t>
            </a:r>
            <a:r>
              <a:rPr lang="en-US" sz="2100" i="1" kern="0" dirty="0">
                <a:solidFill>
                  <a:schemeClr val="tx1"/>
                </a:solidFill>
                <a:latin typeface="Source Sans Pro"/>
                <a:ea typeface="Source Sans Pro"/>
                <a:sym typeface="Source Sans Pro"/>
              </a:rPr>
              <a:t>should</a:t>
            </a:r>
            <a:r>
              <a:rPr lang="en-US" sz="2100" kern="0" dirty="0">
                <a:solidFill>
                  <a:schemeClr val="tx1"/>
                </a:solidFill>
                <a:latin typeface="Source Sans Pro"/>
                <a:ea typeface="Source Sans Pro"/>
                <a:sym typeface="Source Sans Pro"/>
              </a:rPr>
              <a:t> lead to the achievement of your intermediate SLOs.</a:t>
            </a:r>
          </a:p>
          <a:p>
            <a:pPr lvl="1"/>
            <a:endParaRPr lang="en-US" sz="2100" kern="0" dirty="0">
              <a:solidFill>
                <a:schemeClr val="tx1"/>
              </a:solidFill>
              <a:latin typeface="Source Sans Pro"/>
              <a:ea typeface="Source Sans Pro"/>
              <a:sym typeface="Source Sans Pro"/>
            </a:endParaRPr>
          </a:p>
          <a:p>
            <a:pPr lvl="1"/>
            <a:endParaRPr lang="en-US" sz="2400" kern="0" dirty="0">
              <a:solidFill>
                <a:schemeClr val="tx1"/>
              </a:solidFill>
              <a:latin typeface="Source Sans Pro"/>
              <a:ea typeface="Source Sans Pro"/>
              <a:sym typeface="Source Sans Pro"/>
            </a:endParaRPr>
          </a:p>
          <a:p>
            <a:pPr lvl="1"/>
            <a:endParaRPr lang="en-US" kern="0" dirty="0">
              <a:solidFill>
                <a:schemeClr val="tx1"/>
              </a:solidFill>
              <a:ea typeface="Source Sans Pro"/>
            </a:endParaRP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17</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58" name="Rounded Rectangle 57">
            <a:extLst>
              <a:ext uri="{FF2B5EF4-FFF2-40B4-BE49-F238E27FC236}">
                <a16:creationId xmlns:a16="http://schemas.microsoft.com/office/drawing/2014/main" id="{005CB909-A683-5F41-8410-9F109002D989}"/>
              </a:ext>
            </a:extLst>
          </p:cNvPr>
          <p:cNvSpPr/>
          <p:nvPr/>
        </p:nvSpPr>
        <p:spPr>
          <a:xfrm>
            <a:off x="1375990" y="4413792"/>
            <a:ext cx="2499705" cy="1041218"/>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Program Components</a:t>
            </a:r>
          </a:p>
        </p:txBody>
      </p:sp>
      <p:sp>
        <p:nvSpPr>
          <p:cNvPr id="59" name="Rounded Rectangle 58">
            <a:extLst>
              <a:ext uri="{FF2B5EF4-FFF2-40B4-BE49-F238E27FC236}">
                <a16:creationId xmlns:a16="http://schemas.microsoft.com/office/drawing/2014/main" id="{60E0CB8F-3A45-6241-8A81-C4AC9D2E3EB0}"/>
              </a:ext>
            </a:extLst>
          </p:cNvPr>
          <p:cNvSpPr/>
          <p:nvPr/>
        </p:nvSpPr>
        <p:spPr>
          <a:xfrm>
            <a:off x="8316306" y="4421179"/>
            <a:ext cx="2499705" cy="1039943"/>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Distal Outcome</a:t>
            </a:r>
          </a:p>
        </p:txBody>
      </p:sp>
      <p:sp>
        <p:nvSpPr>
          <p:cNvPr id="60" name="Rounded Rectangle 59">
            <a:extLst>
              <a:ext uri="{FF2B5EF4-FFF2-40B4-BE49-F238E27FC236}">
                <a16:creationId xmlns:a16="http://schemas.microsoft.com/office/drawing/2014/main" id="{004278A4-3423-4B45-A593-D2717FFC783A}"/>
              </a:ext>
            </a:extLst>
          </p:cNvPr>
          <p:cNvSpPr/>
          <p:nvPr/>
        </p:nvSpPr>
        <p:spPr>
          <a:xfrm>
            <a:off x="4846148" y="4414256"/>
            <a:ext cx="2499705" cy="1039943"/>
          </a:xfrm>
          <a:prstGeom prst="roundRect">
            <a:avLst/>
          </a:prstGeom>
          <a:solidFill>
            <a:srgbClr val="450084"/>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600" b="1" dirty="0">
                <a:solidFill>
                  <a:schemeClr val="bg1"/>
                </a:solidFill>
              </a:rPr>
              <a:t>Intermediate SLOS</a:t>
            </a:r>
          </a:p>
        </p:txBody>
      </p:sp>
      <p:cxnSp>
        <p:nvCxnSpPr>
          <p:cNvPr id="64" name="Elbow Connector 63">
            <a:extLst>
              <a:ext uri="{FF2B5EF4-FFF2-40B4-BE49-F238E27FC236}">
                <a16:creationId xmlns:a16="http://schemas.microsoft.com/office/drawing/2014/main" id="{40CC4AEB-85DD-3044-A8DA-1F4025FE228C}"/>
              </a:ext>
            </a:extLst>
          </p:cNvPr>
          <p:cNvCxnSpPr/>
          <p:nvPr/>
        </p:nvCxnSpPr>
        <p:spPr bwMode="auto">
          <a:xfrm rot="10800000" flipH="1">
            <a:off x="6945636" y="5583492"/>
            <a:ext cx="949562" cy="441656"/>
          </a:xfrm>
          <a:prstGeom prst="bentConnector3">
            <a:avLst>
              <a:gd name="adj1" fmla="val 100092"/>
            </a:avLst>
          </a:prstGeom>
          <a:solidFill>
            <a:schemeClr val="accent1"/>
          </a:solidFill>
          <a:ln w="9525" cap="flat" cmpd="sng" algn="ctr">
            <a:solidFill>
              <a:schemeClr val="tx1"/>
            </a:solidFill>
            <a:prstDash val="solid"/>
            <a:round/>
            <a:headEnd type="none" w="med" len="med"/>
            <a:tailEnd type="triangle"/>
          </a:ln>
          <a:effectLst/>
        </p:spPr>
      </p:cxnSp>
      <p:cxnSp>
        <p:nvCxnSpPr>
          <p:cNvPr id="65" name="Elbow Connector 64">
            <a:extLst>
              <a:ext uri="{FF2B5EF4-FFF2-40B4-BE49-F238E27FC236}">
                <a16:creationId xmlns:a16="http://schemas.microsoft.com/office/drawing/2014/main" id="{7E4297E4-21EF-DD41-B34B-9018905974A3}"/>
              </a:ext>
            </a:extLst>
          </p:cNvPr>
          <p:cNvCxnSpPr/>
          <p:nvPr/>
        </p:nvCxnSpPr>
        <p:spPr bwMode="auto">
          <a:xfrm rot="10800000">
            <a:off x="4341160" y="5583492"/>
            <a:ext cx="949562" cy="441656"/>
          </a:xfrm>
          <a:prstGeom prst="bentConnector3">
            <a:avLst>
              <a:gd name="adj1" fmla="val 100092"/>
            </a:avLst>
          </a:prstGeom>
          <a:solidFill>
            <a:schemeClr val="accent1"/>
          </a:solidFill>
          <a:ln w="9525" cap="flat" cmpd="sng" algn="ctr">
            <a:solidFill>
              <a:schemeClr val="tx1"/>
            </a:solidFill>
            <a:prstDash val="solid"/>
            <a:round/>
            <a:headEnd type="none" w="med" len="med"/>
            <a:tailEnd type="triangle"/>
          </a:ln>
          <a:effectLst/>
        </p:spPr>
      </p:cxnSp>
      <p:sp>
        <p:nvSpPr>
          <p:cNvPr id="66" name="TextBox 65">
            <a:extLst>
              <a:ext uri="{FF2B5EF4-FFF2-40B4-BE49-F238E27FC236}">
                <a16:creationId xmlns:a16="http://schemas.microsoft.com/office/drawing/2014/main" id="{977EB14F-4C77-E04C-8207-8AC7EFB227D6}"/>
              </a:ext>
            </a:extLst>
          </p:cNvPr>
          <p:cNvSpPr txBox="1"/>
          <p:nvPr/>
        </p:nvSpPr>
        <p:spPr>
          <a:xfrm>
            <a:off x="5139569" y="5871733"/>
            <a:ext cx="1991512" cy="369332"/>
          </a:xfrm>
          <a:prstGeom prst="rect">
            <a:avLst/>
          </a:prstGeom>
          <a:solidFill>
            <a:schemeClr val="bg1"/>
          </a:solidFill>
          <a:ln>
            <a:solidFill>
              <a:schemeClr val="tx1"/>
            </a:solidFill>
          </a:ln>
        </p:spPr>
        <p:txBody>
          <a:bodyPr wrap="square" rtlCol="0">
            <a:spAutoFit/>
          </a:bodyPr>
          <a:lstStyle/>
          <a:p>
            <a:pPr algn="ctr"/>
            <a:r>
              <a:rPr lang="en-US" b="1" dirty="0"/>
              <a:t>Theory/Research</a:t>
            </a:r>
          </a:p>
        </p:txBody>
      </p:sp>
      <p:cxnSp>
        <p:nvCxnSpPr>
          <p:cNvPr id="62" name="Straight Arrow Connector 61">
            <a:extLst>
              <a:ext uri="{FF2B5EF4-FFF2-40B4-BE49-F238E27FC236}">
                <a16:creationId xmlns:a16="http://schemas.microsoft.com/office/drawing/2014/main" id="{DB9207A6-F255-D44B-AED3-BAC214F26387}"/>
              </a:ext>
            </a:extLst>
          </p:cNvPr>
          <p:cNvCxnSpPr>
            <a:cxnSpLocks/>
          </p:cNvCxnSpPr>
          <p:nvPr/>
        </p:nvCxnSpPr>
        <p:spPr>
          <a:xfrm>
            <a:off x="7571012" y="4981752"/>
            <a:ext cx="522594" cy="0"/>
          </a:xfrm>
          <a:prstGeom prst="straightConnector1">
            <a:avLst/>
          </a:prstGeom>
          <a:ln w="1270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9CA6846-121E-404B-A566-363D6548E1FE}"/>
              </a:ext>
            </a:extLst>
          </p:cNvPr>
          <p:cNvCxnSpPr>
            <a:cxnSpLocks/>
          </p:cNvCxnSpPr>
          <p:nvPr/>
        </p:nvCxnSpPr>
        <p:spPr>
          <a:xfrm>
            <a:off x="4079862" y="4979683"/>
            <a:ext cx="522594" cy="0"/>
          </a:xfrm>
          <a:prstGeom prst="straightConnector1">
            <a:avLst/>
          </a:prstGeom>
          <a:ln w="1270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5A8B0EB5-6D02-C343-BD4A-AEF63D4134B3}"/>
              </a:ext>
            </a:extLst>
          </p:cNvPr>
          <p:cNvSpPr txBox="1"/>
          <p:nvPr/>
        </p:nvSpPr>
        <p:spPr>
          <a:xfrm>
            <a:off x="8571986" y="5865418"/>
            <a:ext cx="1991512" cy="369331"/>
          </a:xfrm>
          <a:prstGeom prst="rect">
            <a:avLst/>
          </a:prstGeom>
          <a:solidFill>
            <a:schemeClr val="bg1"/>
          </a:solidFill>
          <a:ln>
            <a:solidFill>
              <a:schemeClr val="tx1"/>
            </a:solidFill>
          </a:ln>
        </p:spPr>
        <p:txBody>
          <a:bodyPr wrap="square" rtlCol="0">
            <a:spAutoFit/>
          </a:bodyPr>
          <a:lstStyle/>
          <a:p>
            <a:pPr algn="ctr"/>
            <a:r>
              <a:rPr lang="en-US" b="1" dirty="0"/>
              <a:t>Theory/Research</a:t>
            </a:r>
          </a:p>
        </p:txBody>
      </p:sp>
      <p:cxnSp>
        <p:nvCxnSpPr>
          <p:cNvPr id="68" name="Straight Arrow Connector 67">
            <a:extLst>
              <a:ext uri="{FF2B5EF4-FFF2-40B4-BE49-F238E27FC236}">
                <a16:creationId xmlns:a16="http://schemas.microsoft.com/office/drawing/2014/main" id="{7FB2BD2A-F685-6C45-AE8B-AF1F599064AD}"/>
              </a:ext>
            </a:extLst>
          </p:cNvPr>
          <p:cNvCxnSpPr>
            <a:cxnSpLocks/>
          </p:cNvCxnSpPr>
          <p:nvPr/>
        </p:nvCxnSpPr>
        <p:spPr>
          <a:xfrm flipH="1" flipV="1">
            <a:off x="9566158" y="5532926"/>
            <a:ext cx="1584" cy="25698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9" name="Rounded Rectangle 68">
            <a:extLst>
              <a:ext uri="{FF2B5EF4-FFF2-40B4-BE49-F238E27FC236}">
                <a16:creationId xmlns:a16="http://schemas.microsoft.com/office/drawing/2014/main" id="{6299650F-69C0-5843-A7CB-D0FA44AAA256}"/>
              </a:ext>
            </a:extLst>
          </p:cNvPr>
          <p:cNvSpPr/>
          <p:nvPr/>
        </p:nvSpPr>
        <p:spPr>
          <a:xfrm>
            <a:off x="1283101" y="1582415"/>
            <a:ext cx="9729787" cy="2130194"/>
          </a:xfrm>
          <a:prstGeom prst="roundRect">
            <a:avLst/>
          </a:prstGeom>
          <a:solidFill>
            <a:srgbClr val="CBB67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lvl="0" algn="ctr">
              <a:defRPr/>
            </a:pPr>
            <a:r>
              <a:rPr lang="en-US" sz="2400" b="1" dirty="0">
                <a:solidFill>
                  <a:schemeClr val="tx1"/>
                </a:solidFill>
              </a:rPr>
              <a:t>The Essential Role of Program Theory</a:t>
            </a:r>
          </a:p>
          <a:p>
            <a:pPr lvl="0" algn="ctr">
              <a:defRPr/>
            </a:pPr>
            <a:r>
              <a:rPr lang="en-US" sz="2400" dirty="0">
                <a:solidFill>
                  <a:schemeClr val="tx1"/>
                </a:solidFill>
              </a:rPr>
              <a:t>Pope, A. M., Finney, S. J., &amp; Bare, A. K. (2019). The essential role of program theory: Fostering theory-driven practice and high-quality outcomes assessment in student affairs. </a:t>
            </a:r>
            <a:r>
              <a:rPr lang="en-US" sz="2400" i="1" dirty="0">
                <a:solidFill>
                  <a:schemeClr val="tx1"/>
                </a:solidFill>
              </a:rPr>
              <a:t>Research &amp; Practice in Assessment, 14</a:t>
            </a:r>
            <a:r>
              <a:rPr lang="en-US" sz="2400" dirty="0">
                <a:solidFill>
                  <a:schemeClr val="tx1"/>
                </a:solidFill>
              </a:rPr>
              <a:t>, 5–17.</a:t>
            </a:r>
          </a:p>
        </p:txBody>
      </p:sp>
    </p:spTree>
    <p:extLst>
      <p:ext uri="{BB962C8B-B14F-4D97-AF65-F5344CB8AC3E}">
        <p14:creationId xmlns:p14="http://schemas.microsoft.com/office/powerpoint/2010/main" val="277069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300" fill="hold"/>
                                        <p:tgtEl>
                                          <p:spTgt spid="69"/>
                                        </p:tgtEl>
                                        <p:attrNameLst>
                                          <p:attrName>ppt_w</p:attrName>
                                        </p:attrNameLst>
                                      </p:cBhvr>
                                      <p:tavLst>
                                        <p:tav tm="0">
                                          <p:val>
                                            <p:fltVal val="0"/>
                                          </p:val>
                                        </p:tav>
                                        <p:tav tm="100000">
                                          <p:val>
                                            <p:strVal val="#ppt_w"/>
                                          </p:val>
                                        </p:tav>
                                      </p:tavLst>
                                    </p:anim>
                                    <p:anim calcmode="lin" valueType="num">
                                      <p:cBhvr>
                                        <p:cTn id="18" dur="300" fill="hold"/>
                                        <p:tgtEl>
                                          <p:spTgt spid="69"/>
                                        </p:tgtEl>
                                        <p:attrNameLst>
                                          <p:attrName>ppt_h</p:attrName>
                                        </p:attrNameLst>
                                      </p:cBhvr>
                                      <p:tavLst>
                                        <p:tav tm="0">
                                          <p:val>
                                            <p:fltVal val="0"/>
                                          </p:val>
                                        </p:tav>
                                        <p:tav tm="100000">
                                          <p:val>
                                            <p:strVal val="#ppt_h"/>
                                          </p:val>
                                        </p:tav>
                                      </p:tavLst>
                                    </p:anim>
                                    <p:animEffect transition="in" filter="fade">
                                      <p:cBhvr>
                                        <p:cTn id="19" dur="3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18</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sp>
        <p:nvSpPr>
          <p:cNvPr id="12" name="Rounded Rectangle 11">
            <a:extLst>
              <a:ext uri="{FF2B5EF4-FFF2-40B4-BE49-F238E27FC236}">
                <a16:creationId xmlns:a16="http://schemas.microsoft.com/office/drawing/2014/main" id="{5C9DADC9-1791-8844-98EB-EB8EC15C38AD}"/>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2763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A32A1-8524-7640-8845-83420C348C4C}"/>
              </a:ext>
            </a:extLst>
          </p:cNvPr>
          <p:cNvSpPr>
            <a:spLocks noGrp="1"/>
          </p:cNvSpPr>
          <p:nvPr>
            <p:ph type="title"/>
          </p:nvPr>
        </p:nvSpPr>
        <p:spPr/>
        <p:txBody>
          <a:bodyPr/>
          <a:lstStyle/>
          <a:p>
            <a:r>
              <a:rPr lang="en-US" dirty="0"/>
              <a:t>Evaluating Program Effectiveness (PE) Studies</a:t>
            </a:r>
          </a:p>
        </p:txBody>
      </p:sp>
      <p:sp>
        <p:nvSpPr>
          <p:cNvPr id="3" name="Text Placeholder 2">
            <a:extLst>
              <a:ext uri="{FF2B5EF4-FFF2-40B4-BE49-F238E27FC236}">
                <a16:creationId xmlns:a16="http://schemas.microsoft.com/office/drawing/2014/main" id="{81DAA12E-15DE-D24E-96A3-1544AE5B70EC}"/>
              </a:ext>
            </a:extLst>
          </p:cNvPr>
          <p:cNvSpPr>
            <a:spLocks noGrp="1"/>
          </p:cNvSpPr>
          <p:nvPr>
            <p:ph type="body" idx="1"/>
          </p:nvPr>
        </p:nvSpPr>
        <p:spPr/>
        <p:txBody>
          <a:bodyPr/>
          <a:lstStyle/>
          <a:p>
            <a:r>
              <a:rPr lang="en-US" dirty="0"/>
              <a:t>Evaluating inferences about causality and generalizability</a:t>
            </a:r>
          </a:p>
        </p:txBody>
      </p:sp>
      <p:sp>
        <p:nvSpPr>
          <p:cNvPr id="4" name="Slide Number Placeholder 3">
            <a:extLst>
              <a:ext uri="{FF2B5EF4-FFF2-40B4-BE49-F238E27FC236}">
                <a16:creationId xmlns:a16="http://schemas.microsoft.com/office/drawing/2014/main" id="{FEAC71CA-D2C3-1947-8202-D37F2A16FB17}"/>
              </a:ext>
            </a:extLst>
          </p:cNvPr>
          <p:cNvSpPr>
            <a:spLocks noGrp="1"/>
          </p:cNvSpPr>
          <p:nvPr>
            <p:ph type="sldNum" sz="quarter" idx="12"/>
          </p:nvPr>
        </p:nvSpPr>
        <p:spPr/>
        <p:txBody>
          <a:bodyPr/>
          <a:lstStyle/>
          <a:p>
            <a:fld id="{098B3DDF-55FD-42E7-8027-CE601EFF49C5}" type="slidenum">
              <a:rPr lang="en-US" smtClean="0"/>
              <a:t>19</a:t>
            </a:fld>
            <a:endParaRPr lang="en-US"/>
          </a:p>
        </p:txBody>
      </p:sp>
      <p:sp>
        <p:nvSpPr>
          <p:cNvPr id="5" name="Footer Placeholder 4">
            <a:extLst>
              <a:ext uri="{FF2B5EF4-FFF2-40B4-BE49-F238E27FC236}">
                <a16:creationId xmlns:a16="http://schemas.microsoft.com/office/drawing/2014/main" id="{A83F3E49-AB48-154C-B027-2EB6D4770BBC}"/>
              </a:ext>
            </a:extLst>
          </p:cNvPr>
          <p:cNvSpPr>
            <a:spLocks noGrp="1"/>
          </p:cNvSpPr>
          <p:nvPr>
            <p:ph type="ftr" sz="quarter" idx="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892981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Uses of Evidence in Student Affairs</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buNone/>
            </a:pPr>
            <a:r>
              <a:rPr lang="en-US" dirty="0"/>
              <a:t>Incorporate Existing Evidence</a:t>
            </a:r>
          </a:p>
          <a:p>
            <a:pPr lvl="1"/>
            <a:r>
              <a:rPr lang="en-US" sz="2800" dirty="0"/>
              <a:t>Use theory and/or empirical research to inform the development of programs that </a:t>
            </a:r>
            <a:r>
              <a:rPr lang="en-US" sz="2800" i="1" dirty="0"/>
              <a:t>should </a:t>
            </a:r>
            <a:r>
              <a:rPr lang="en-US" sz="2800" dirty="0"/>
              <a:t>be effective</a:t>
            </a:r>
          </a:p>
          <a:p>
            <a:pPr marL="384039" lvl="2" indent="0">
              <a:spcAft>
                <a:spcPts val="2400"/>
              </a:spcAft>
              <a:buNone/>
            </a:pPr>
            <a:r>
              <a:rPr lang="en-US" sz="2800" b="1" dirty="0"/>
              <a:t>(Evidence-Informed Programming)</a:t>
            </a:r>
            <a:endParaRPr lang="en-US" dirty="0"/>
          </a:p>
          <a:p>
            <a:pPr marL="0" indent="0">
              <a:spcBef>
                <a:spcPts val="0"/>
              </a:spcBef>
              <a:buNone/>
            </a:pPr>
            <a:r>
              <a:rPr lang="en-US" dirty="0"/>
              <a:t>Gather and Use New Evidence</a:t>
            </a:r>
          </a:p>
          <a:p>
            <a:pPr lvl="1"/>
            <a:r>
              <a:rPr lang="en-US" sz="2800" dirty="0"/>
              <a:t>Evaluate the extent to which students achieve desired learning outcomes as a result of their participation in a program; use results for program improvement.</a:t>
            </a:r>
          </a:p>
          <a:p>
            <a:pPr marL="384039" lvl="2" indent="0">
              <a:buNone/>
            </a:pPr>
            <a:r>
              <a:rPr lang="en-US" sz="2800" b="1" dirty="0"/>
              <a:t>(Student Learning Outcomes Assessment)</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2</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46795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7BC70-4863-F942-AABA-690AD4F6CF8C}"/>
              </a:ext>
            </a:extLst>
          </p:cNvPr>
          <p:cNvSpPr>
            <a:spLocks noGrp="1"/>
          </p:cNvSpPr>
          <p:nvPr>
            <p:ph type="title"/>
          </p:nvPr>
        </p:nvSpPr>
        <p:spPr/>
        <p:txBody>
          <a:bodyPr/>
          <a:lstStyle/>
          <a:p>
            <a:r>
              <a:rPr lang="en-US" dirty="0"/>
              <a:t> The Search for Credible Evidence</a:t>
            </a:r>
          </a:p>
        </p:txBody>
      </p:sp>
      <p:sp>
        <p:nvSpPr>
          <p:cNvPr id="3" name="Content Placeholder 2">
            <a:extLst>
              <a:ext uri="{FF2B5EF4-FFF2-40B4-BE49-F238E27FC236}">
                <a16:creationId xmlns:a16="http://schemas.microsoft.com/office/drawing/2014/main" id="{CD1BBE85-C69D-ED48-99B8-9C345AED9121}"/>
              </a:ext>
            </a:extLst>
          </p:cNvPr>
          <p:cNvSpPr>
            <a:spLocks noGrp="1"/>
          </p:cNvSpPr>
          <p:nvPr>
            <p:ph idx="1"/>
          </p:nvPr>
        </p:nvSpPr>
        <p:spPr/>
        <p:txBody>
          <a:bodyPr>
            <a:normAutofit/>
          </a:bodyPr>
          <a:lstStyle/>
          <a:p>
            <a:pPr marL="0" indent="0">
              <a:spcAft>
                <a:spcPts val="2400"/>
              </a:spcAft>
              <a:buNone/>
            </a:pPr>
            <a:r>
              <a:rPr lang="en-US" sz="3000" dirty="0"/>
              <a:t>Before using studies to inform program development, must evaluate whether the results and conclusions are trustworthy</a:t>
            </a:r>
          </a:p>
          <a:p>
            <a:pPr marL="0" indent="0">
              <a:buNone/>
            </a:pPr>
            <a:r>
              <a:rPr lang="en-US" sz="3000" dirty="0"/>
              <a:t>Not all studies published in peer-reviewed journal are high quality</a:t>
            </a:r>
          </a:p>
          <a:p>
            <a:pPr lvl="1"/>
            <a:r>
              <a:rPr lang="en-US" sz="2700" dirty="0"/>
              <a:t>82% of the PE studies published in four top student affairs journals in the last 5 years included some form of inappropriate causal claim</a:t>
            </a:r>
          </a:p>
          <a:p>
            <a:pPr lvl="1"/>
            <a:endParaRPr lang="en-US" sz="2700" dirty="0"/>
          </a:p>
          <a:p>
            <a:pPr marL="201163" lvl="1" indent="0">
              <a:buNone/>
            </a:pPr>
            <a:endParaRPr lang="en-US" sz="2700" dirty="0"/>
          </a:p>
        </p:txBody>
      </p:sp>
      <p:sp>
        <p:nvSpPr>
          <p:cNvPr id="4" name="Slide Number Placeholder 3">
            <a:extLst>
              <a:ext uri="{FF2B5EF4-FFF2-40B4-BE49-F238E27FC236}">
                <a16:creationId xmlns:a16="http://schemas.microsoft.com/office/drawing/2014/main" id="{D17FF202-EAD1-F24D-B614-3C195D05206C}"/>
              </a:ext>
            </a:extLst>
          </p:cNvPr>
          <p:cNvSpPr>
            <a:spLocks noGrp="1"/>
          </p:cNvSpPr>
          <p:nvPr>
            <p:ph type="sldNum" sz="quarter" idx="12"/>
          </p:nvPr>
        </p:nvSpPr>
        <p:spPr/>
        <p:txBody>
          <a:bodyPr/>
          <a:lstStyle/>
          <a:p>
            <a:fld id="{098B3DDF-55FD-42E7-8027-CE601EFF49C5}" type="slidenum">
              <a:rPr lang="en-US" smtClean="0"/>
              <a:t>20</a:t>
            </a:fld>
            <a:endParaRPr lang="en-US"/>
          </a:p>
        </p:txBody>
      </p:sp>
      <p:sp>
        <p:nvSpPr>
          <p:cNvPr id="5" name="Footer Placeholder 4">
            <a:extLst>
              <a:ext uri="{FF2B5EF4-FFF2-40B4-BE49-F238E27FC236}">
                <a16:creationId xmlns:a16="http://schemas.microsoft.com/office/drawing/2014/main" id="{6F3D1A9E-18CF-F34A-AA36-00B1E0FB6F4D}"/>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00379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Important Validity Considerations</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Aft>
                <a:spcPts val="1000"/>
              </a:spcAft>
              <a:buNone/>
            </a:pPr>
            <a:r>
              <a:rPr lang="en-US" dirty="0"/>
              <a:t>Related to Establishing Causality</a:t>
            </a:r>
          </a:p>
          <a:p>
            <a:pPr lvl="1"/>
            <a:r>
              <a:rPr lang="en-US" sz="3000" dirty="0"/>
              <a:t>Statistical Conclusion Validity</a:t>
            </a:r>
          </a:p>
          <a:p>
            <a:pPr lvl="1"/>
            <a:r>
              <a:rPr lang="en-US" sz="3000" b="1" dirty="0"/>
              <a:t>Internal Validity</a:t>
            </a:r>
          </a:p>
          <a:p>
            <a:pPr lvl="1"/>
            <a:endParaRPr lang="en-US" dirty="0"/>
          </a:p>
          <a:p>
            <a:pPr marL="0" indent="0">
              <a:spcAft>
                <a:spcPts val="1000"/>
              </a:spcAft>
              <a:buNone/>
            </a:pPr>
            <a:r>
              <a:rPr lang="en-US" dirty="0"/>
              <a:t>Related to Examining Generalizability</a:t>
            </a:r>
          </a:p>
          <a:p>
            <a:pPr lvl="1"/>
            <a:r>
              <a:rPr lang="en-US" sz="3000" dirty="0"/>
              <a:t>Construct Validity</a:t>
            </a:r>
          </a:p>
          <a:p>
            <a:pPr lvl="1"/>
            <a:r>
              <a:rPr lang="en-US" sz="3000" b="1" dirty="0"/>
              <a:t>External Validity</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21</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401098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B307C-B4AC-B141-9400-6B89D0218589}"/>
              </a:ext>
            </a:extLst>
          </p:cNvPr>
          <p:cNvSpPr>
            <a:spLocks noGrp="1"/>
          </p:cNvSpPr>
          <p:nvPr>
            <p:ph type="title"/>
          </p:nvPr>
        </p:nvSpPr>
        <p:spPr/>
        <p:txBody>
          <a:bodyPr/>
          <a:lstStyle/>
          <a:p>
            <a:r>
              <a:rPr lang="en-US" dirty="0"/>
              <a:t>Establishing Causality</a:t>
            </a:r>
          </a:p>
        </p:txBody>
      </p:sp>
      <p:sp>
        <p:nvSpPr>
          <p:cNvPr id="3" name="Text Placeholder 2">
            <a:extLst>
              <a:ext uri="{FF2B5EF4-FFF2-40B4-BE49-F238E27FC236}">
                <a16:creationId xmlns:a16="http://schemas.microsoft.com/office/drawing/2014/main" id="{C593D016-706E-794F-B42C-164BFE916AD2}"/>
              </a:ext>
            </a:extLst>
          </p:cNvPr>
          <p:cNvSpPr>
            <a:spLocks noGrp="1"/>
          </p:cNvSpPr>
          <p:nvPr>
            <p:ph type="body" idx="1"/>
          </p:nvPr>
        </p:nvSpPr>
        <p:spPr/>
        <p:txBody>
          <a:bodyPr/>
          <a:lstStyle/>
          <a:p>
            <a:r>
              <a:rPr lang="en-US" dirty="0"/>
              <a:t>Statistical Conclusion Validity &amp; Internal Validity</a:t>
            </a:r>
          </a:p>
        </p:txBody>
      </p:sp>
      <p:sp>
        <p:nvSpPr>
          <p:cNvPr id="4" name="Slide Number Placeholder 3">
            <a:extLst>
              <a:ext uri="{FF2B5EF4-FFF2-40B4-BE49-F238E27FC236}">
                <a16:creationId xmlns:a16="http://schemas.microsoft.com/office/drawing/2014/main" id="{7C3F5D89-5E4C-2344-82B0-884220DF3366}"/>
              </a:ext>
            </a:extLst>
          </p:cNvPr>
          <p:cNvSpPr>
            <a:spLocks noGrp="1"/>
          </p:cNvSpPr>
          <p:nvPr>
            <p:ph type="sldNum" sz="quarter" idx="12"/>
          </p:nvPr>
        </p:nvSpPr>
        <p:spPr/>
        <p:txBody>
          <a:bodyPr/>
          <a:lstStyle/>
          <a:p>
            <a:fld id="{098B3DDF-55FD-42E7-8027-CE601EFF49C5}" type="slidenum">
              <a:rPr lang="en-US" smtClean="0"/>
              <a:t>22</a:t>
            </a:fld>
            <a:endParaRPr lang="en-US"/>
          </a:p>
        </p:txBody>
      </p:sp>
      <p:sp>
        <p:nvSpPr>
          <p:cNvPr id="5" name="Footer Placeholder 4">
            <a:extLst>
              <a:ext uri="{FF2B5EF4-FFF2-40B4-BE49-F238E27FC236}">
                <a16:creationId xmlns:a16="http://schemas.microsoft.com/office/drawing/2014/main" id="{DDB4E42C-1818-FC40-8DA1-5560F4F1EF14}"/>
              </a:ext>
            </a:extLst>
          </p:cNvPr>
          <p:cNvSpPr>
            <a:spLocks noGrp="1"/>
          </p:cNvSpPr>
          <p:nvPr>
            <p:ph type="ftr" sz="quarter" idx="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457697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7BC70-4863-F942-AABA-690AD4F6CF8C}"/>
              </a:ext>
            </a:extLst>
          </p:cNvPr>
          <p:cNvSpPr>
            <a:spLocks noGrp="1"/>
          </p:cNvSpPr>
          <p:nvPr>
            <p:ph type="title"/>
          </p:nvPr>
        </p:nvSpPr>
        <p:spPr/>
        <p:txBody>
          <a:bodyPr>
            <a:normAutofit fontScale="90000"/>
          </a:bodyPr>
          <a:lstStyle/>
          <a:p>
            <a:r>
              <a:rPr lang="en-US" dirty="0"/>
              <a:t>Statistical Conclusion Validity (SCV)</a:t>
            </a:r>
          </a:p>
        </p:txBody>
      </p:sp>
      <p:sp>
        <p:nvSpPr>
          <p:cNvPr id="3" name="Content Placeholder 2">
            <a:extLst>
              <a:ext uri="{FF2B5EF4-FFF2-40B4-BE49-F238E27FC236}">
                <a16:creationId xmlns:a16="http://schemas.microsoft.com/office/drawing/2014/main" id="{CD1BBE85-C69D-ED48-99B8-9C345AED9121}"/>
              </a:ext>
            </a:extLst>
          </p:cNvPr>
          <p:cNvSpPr>
            <a:spLocks noGrp="1"/>
          </p:cNvSpPr>
          <p:nvPr>
            <p:ph idx="1"/>
          </p:nvPr>
        </p:nvSpPr>
        <p:spPr/>
        <p:txBody>
          <a:bodyPr>
            <a:noAutofit/>
          </a:bodyPr>
          <a:lstStyle/>
          <a:p>
            <a:pPr marL="0" indent="0">
              <a:lnSpc>
                <a:spcPct val="100000"/>
              </a:lnSpc>
              <a:spcAft>
                <a:spcPts val="2400"/>
              </a:spcAft>
              <a:buNone/>
            </a:pPr>
            <a:r>
              <a:rPr lang="en-US" sz="3000" dirty="0"/>
              <a:t>Statistical conclusion validity “refers to the appropriate use of statistical tests to determine whether purported relationships are a reflection of actual relationships” (McMillan &amp; Schumacher, 2010, p. 105)</a:t>
            </a:r>
          </a:p>
        </p:txBody>
      </p:sp>
      <p:sp>
        <p:nvSpPr>
          <p:cNvPr id="4" name="Slide Number Placeholder 3">
            <a:extLst>
              <a:ext uri="{FF2B5EF4-FFF2-40B4-BE49-F238E27FC236}">
                <a16:creationId xmlns:a16="http://schemas.microsoft.com/office/drawing/2014/main" id="{D17FF202-EAD1-F24D-B614-3C195D05206C}"/>
              </a:ext>
            </a:extLst>
          </p:cNvPr>
          <p:cNvSpPr>
            <a:spLocks noGrp="1"/>
          </p:cNvSpPr>
          <p:nvPr>
            <p:ph type="sldNum" sz="quarter" idx="12"/>
          </p:nvPr>
        </p:nvSpPr>
        <p:spPr/>
        <p:txBody>
          <a:bodyPr/>
          <a:lstStyle/>
          <a:p>
            <a:fld id="{098B3DDF-55FD-42E7-8027-CE601EFF49C5}" type="slidenum">
              <a:rPr lang="en-US" smtClean="0"/>
              <a:t>23</a:t>
            </a:fld>
            <a:endParaRPr lang="en-US"/>
          </a:p>
        </p:txBody>
      </p:sp>
      <p:sp>
        <p:nvSpPr>
          <p:cNvPr id="5" name="Footer Placeholder 4">
            <a:extLst>
              <a:ext uri="{FF2B5EF4-FFF2-40B4-BE49-F238E27FC236}">
                <a16:creationId xmlns:a16="http://schemas.microsoft.com/office/drawing/2014/main" id="{6F3D1A9E-18CF-F34A-AA36-00B1E0FB6F4D}"/>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70738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021-BBF2-C243-8BB8-7B6C79DDAE11}"/>
              </a:ext>
            </a:extLst>
          </p:cNvPr>
          <p:cNvSpPr>
            <a:spLocks noGrp="1"/>
          </p:cNvSpPr>
          <p:nvPr>
            <p:ph type="title"/>
          </p:nvPr>
        </p:nvSpPr>
        <p:spPr/>
        <p:txBody>
          <a:bodyPr/>
          <a:lstStyle/>
          <a:p>
            <a:r>
              <a:rPr lang="en-US" dirty="0"/>
              <a:t>PE Research Questions</a:t>
            </a:r>
          </a:p>
        </p:txBody>
      </p:sp>
      <p:sp>
        <p:nvSpPr>
          <p:cNvPr id="3" name="Content Placeholder 2">
            <a:extLst>
              <a:ext uri="{FF2B5EF4-FFF2-40B4-BE49-F238E27FC236}">
                <a16:creationId xmlns:a16="http://schemas.microsoft.com/office/drawing/2014/main" id="{BC7EA359-7B7B-9D48-95AD-D2A3FC8B830A}"/>
              </a:ext>
            </a:extLst>
          </p:cNvPr>
          <p:cNvSpPr>
            <a:spLocks noGrp="1"/>
          </p:cNvSpPr>
          <p:nvPr>
            <p:ph idx="1"/>
          </p:nvPr>
        </p:nvSpPr>
        <p:spPr/>
        <p:txBody>
          <a:bodyPr>
            <a:normAutofit/>
          </a:bodyPr>
          <a:lstStyle/>
          <a:p>
            <a:pPr lvl="0"/>
            <a:r>
              <a:rPr lang="en-US" sz="3000" dirty="0"/>
              <a:t>Group Comparison</a:t>
            </a:r>
          </a:p>
          <a:p>
            <a:pPr lvl="1"/>
            <a:r>
              <a:rPr lang="en-US" sz="2400" dirty="0"/>
              <a:t>Example: Did students who participated in a study abroad program (i.e., treatment group) differ </a:t>
            </a:r>
            <a:r>
              <a:rPr lang="en-US" sz="2400" i="1" dirty="0"/>
              <a:t>significantly</a:t>
            </a:r>
            <a:r>
              <a:rPr lang="en-US" sz="2400" dirty="0"/>
              <a:t> with respect to their multicultural competence from students who did not participate in study abroad (i.e., control/comparison group)?</a:t>
            </a:r>
          </a:p>
          <a:p>
            <a:pPr lvl="1">
              <a:spcAft>
                <a:spcPts val="2400"/>
              </a:spcAft>
            </a:pPr>
            <a:r>
              <a:rPr lang="en-US" sz="2400" dirty="0"/>
              <a:t>DV: Multicultural competence | IV: Group membership</a:t>
            </a:r>
          </a:p>
          <a:p>
            <a:pPr lvl="0"/>
            <a:r>
              <a:rPr lang="en-US" sz="3000" dirty="0"/>
              <a:t>Longitudinal</a:t>
            </a:r>
          </a:p>
          <a:p>
            <a:pPr lvl="1"/>
            <a:r>
              <a:rPr lang="en-US" sz="2400" dirty="0"/>
              <a:t>Example: Did students score </a:t>
            </a:r>
            <a:r>
              <a:rPr lang="en-US" sz="2400" i="1" dirty="0"/>
              <a:t>significantly</a:t>
            </a:r>
            <a:r>
              <a:rPr lang="en-US" sz="2400" dirty="0"/>
              <a:t> higher on a measure of sense of belonging after participating in Orientation (i.e., at post-test) as compared to before the Orientation (i.e., at pre-test)?</a:t>
            </a:r>
          </a:p>
          <a:p>
            <a:pPr lvl="1">
              <a:buClr>
                <a:srgbClr val="FFC000"/>
              </a:buClr>
            </a:pPr>
            <a:r>
              <a:rPr lang="en-US" sz="2400" dirty="0">
                <a:solidFill>
                  <a:prstClr val="black">
                    <a:lumMod val="75000"/>
                    <a:lumOff val="25000"/>
                  </a:prstClr>
                </a:solidFill>
              </a:rPr>
              <a:t>DV: Sense of belonging| IV: Time</a:t>
            </a:r>
          </a:p>
          <a:p>
            <a:pPr lvl="0"/>
            <a:endParaRPr lang="en-US" sz="3000" dirty="0"/>
          </a:p>
          <a:p>
            <a:endParaRPr lang="en-US" dirty="0"/>
          </a:p>
        </p:txBody>
      </p:sp>
      <p:sp>
        <p:nvSpPr>
          <p:cNvPr id="4" name="Slide Number Placeholder 3">
            <a:extLst>
              <a:ext uri="{FF2B5EF4-FFF2-40B4-BE49-F238E27FC236}">
                <a16:creationId xmlns:a16="http://schemas.microsoft.com/office/drawing/2014/main" id="{57ECF7F6-43B6-234E-AA2E-1C2D43339FAE}"/>
              </a:ext>
            </a:extLst>
          </p:cNvPr>
          <p:cNvSpPr>
            <a:spLocks noGrp="1"/>
          </p:cNvSpPr>
          <p:nvPr>
            <p:ph type="sldNum" sz="quarter" idx="12"/>
          </p:nvPr>
        </p:nvSpPr>
        <p:spPr/>
        <p:txBody>
          <a:bodyPr/>
          <a:lstStyle/>
          <a:p>
            <a:fld id="{098B3DDF-55FD-42E7-8027-CE601EFF49C5}" type="slidenum">
              <a:rPr lang="en-US" smtClean="0"/>
              <a:t>24</a:t>
            </a:fld>
            <a:endParaRPr lang="en-US"/>
          </a:p>
        </p:txBody>
      </p:sp>
      <p:sp>
        <p:nvSpPr>
          <p:cNvPr id="5" name="Footer Placeholder 4">
            <a:extLst>
              <a:ext uri="{FF2B5EF4-FFF2-40B4-BE49-F238E27FC236}">
                <a16:creationId xmlns:a16="http://schemas.microsoft.com/office/drawing/2014/main" id="{1AEF6920-5B48-9642-96CA-90ECBAB36BA1}"/>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265717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7BC70-4863-F942-AABA-690AD4F6CF8C}"/>
              </a:ext>
            </a:extLst>
          </p:cNvPr>
          <p:cNvSpPr>
            <a:spLocks noGrp="1"/>
          </p:cNvSpPr>
          <p:nvPr>
            <p:ph type="title"/>
          </p:nvPr>
        </p:nvSpPr>
        <p:spPr/>
        <p:txBody>
          <a:bodyPr>
            <a:normAutofit/>
          </a:bodyPr>
          <a:lstStyle/>
          <a:p>
            <a:r>
              <a:rPr lang="en-US" dirty="0"/>
              <a:t>Why do we care about SCV?</a:t>
            </a:r>
          </a:p>
        </p:txBody>
      </p:sp>
      <p:sp>
        <p:nvSpPr>
          <p:cNvPr id="3" name="Content Placeholder 2">
            <a:extLst>
              <a:ext uri="{FF2B5EF4-FFF2-40B4-BE49-F238E27FC236}">
                <a16:creationId xmlns:a16="http://schemas.microsoft.com/office/drawing/2014/main" id="{CD1BBE85-C69D-ED48-99B8-9C345AED9121}"/>
              </a:ext>
            </a:extLst>
          </p:cNvPr>
          <p:cNvSpPr>
            <a:spLocks noGrp="1"/>
          </p:cNvSpPr>
          <p:nvPr>
            <p:ph idx="1"/>
          </p:nvPr>
        </p:nvSpPr>
        <p:spPr/>
        <p:txBody>
          <a:bodyPr anchor="ctr">
            <a:noAutofit/>
          </a:bodyPr>
          <a:lstStyle/>
          <a:p>
            <a:pPr marL="0" indent="0" algn="ctr">
              <a:lnSpc>
                <a:spcPts val="3380"/>
              </a:lnSpc>
              <a:buNone/>
            </a:pPr>
            <a:r>
              <a:rPr lang="en-US" sz="2700" dirty="0"/>
              <a:t>“When conducting evaluative research on the effectiveness of [an] intervention, a defining moment comes when the statistical analysis reveals whether the differences between treatment and control groups on the key outcome variables are statistically significant...If statistical significance is not found...any claim that the evidence shows intervention effects is judged to be suspicious.” </a:t>
            </a:r>
          </a:p>
          <a:p>
            <a:pPr marL="0" indent="0" algn="r">
              <a:lnSpc>
                <a:spcPts val="3280"/>
              </a:lnSpc>
              <a:spcAft>
                <a:spcPts val="2400"/>
              </a:spcAft>
              <a:buNone/>
            </a:pPr>
            <a:r>
              <a:rPr lang="en-US" sz="2400" dirty="0"/>
              <a:t>-Lipsey (2000) p. 101</a:t>
            </a:r>
            <a:endParaRPr lang="en-US" sz="2700" dirty="0"/>
          </a:p>
        </p:txBody>
      </p:sp>
      <p:sp>
        <p:nvSpPr>
          <p:cNvPr id="4" name="Slide Number Placeholder 3">
            <a:extLst>
              <a:ext uri="{FF2B5EF4-FFF2-40B4-BE49-F238E27FC236}">
                <a16:creationId xmlns:a16="http://schemas.microsoft.com/office/drawing/2014/main" id="{D17FF202-EAD1-F24D-B614-3C195D05206C}"/>
              </a:ext>
            </a:extLst>
          </p:cNvPr>
          <p:cNvSpPr>
            <a:spLocks noGrp="1"/>
          </p:cNvSpPr>
          <p:nvPr>
            <p:ph type="sldNum" sz="quarter" idx="12"/>
          </p:nvPr>
        </p:nvSpPr>
        <p:spPr/>
        <p:txBody>
          <a:bodyPr/>
          <a:lstStyle/>
          <a:p>
            <a:fld id="{098B3DDF-55FD-42E7-8027-CE601EFF49C5}" type="slidenum">
              <a:rPr lang="en-US" smtClean="0"/>
              <a:t>25</a:t>
            </a:fld>
            <a:endParaRPr lang="en-US"/>
          </a:p>
        </p:txBody>
      </p:sp>
      <p:sp>
        <p:nvSpPr>
          <p:cNvPr id="5" name="Footer Placeholder 4">
            <a:extLst>
              <a:ext uri="{FF2B5EF4-FFF2-40B4-BE49-F238E27FC236}">
                <a16:creationId xmlns:a16="http://schemas.microsoft.com/office/drawing/2014/main" id="{6F3D1A9E-18CF-F34A-AA36-00B1E0FB6F4D}"/>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60608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Low Statistical Power</a:t>
            </a:r>
          </a:p>
          <a:p>
            <a:pPr lvl="1"/>
            <a:r>
              <a:rPr lang="en-US" sz="2400" dirty="0"/>
              <a:t>Power refers to the ability to detect a difference if one exists</a:t>
            </a:r>
          </a:p>
          <a:p>
            <a:pPr lvl="1"/>
            <a:r>
              <a:rPr lang="en-US" sz="2400" dirty="0"/>
              <a:t>If power is low, researchers are more likely to make Type II errors (i.e., conclude there is no difference or effect when a difference does exist)</a:t>
            </a:r>
          </a:p>
          <a:p>
            <a:pPr lvl="2"/>
            <a:r>
              <a:rPr lang="en-US" dirty="0"/>
              <a:t>Larger Samples = Greater Power</a:t>
            </a:r>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26</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grpSp>
        <p:nvGrpSpPr>
          <p:cNvPr id="8" name="Group 7">
            <a:extLst>
              <a:ext uri="{FF2B5EF4-FFF2-40B4-BE49-F238E27FC236}">
                <a16:creationId xmlns:a16="http://schemas.microsoft.com/office/drawing/2014/main" id="{2DB8A18E-E022-5044-895F-DF958FC73373}"/>
              </a:ext>
            </a:extLst>
          </p:cNvPr>
          <p:cNvGrpSpPr/>
          <p:nvPr/>
        </p:nvGrpSpPr>
        <p:grpSpPr>
          <a:xfrm>
            <a:off x="3370445" y="4196860"/>
            <a:ext cx="5451110" cy="1988785"/>
            <a:chOff x="3264154" y="4196860"/>
            <a:chExt cx="5451110" cy="1988785"/>
          </a:xfrm>
        </p:grpSpPr>
        <p:pic>
          <p:nvPicPr>
            <p:cNvPr id="6" name="Content Placeholder 3">
              <a:extLst>
                <a:ext uri="{FF2B5EF4-FFF2-40B4-BE49-F238E27FC236}">
                  <a16:creationId xmlns:a16="http://schemas.microsoft.com/office/drawing/2014/main" id="{2AB57EEA-F8D0-DD40-9155-703D58233FE4}"/>
                </a:ext>
              </a:extLst>
            </p:cNvPr>
            <p:cNvPicPr>
              <a:picLocks noChangeAspect="1"/>
            </p:cNvPicPr>
            <p:nvPr/>
          </p:nvPicPr>
          <p:blipFill rotWithShape="1">
            <a:blip r:embed="rId3"/>
            <a:srcRect r="49266"/>
            <a:stretch/>
          </p:blipFill>
          <p:spPr>
            <a:xfrm>
              <a:off x="3264154" y="4196860"/>
              <a:ext cx="1455280" cy="1988785"/>
            </a:xfrm>
            <a:prstGeom prst="rect">
              <a:avLst/>
            </a:prstGeom>
          </p:spPr>
        </p:pic>
        <p:pic>
          <p:nvPicPr>
            <p:cNvPr id="7" name="Content Placeholder 3">
              <a:extLst>
                <a:ext uri="{FF2B5EF4-FFF2-40B4-BE49-F238E27FC236}">
                  <a16:creationId xmlns:a16="http://schemas.microsoft.com/office/drawing/2014/main" id="{25F5AEAD-9781-5C41-B32A-029BF5BE0698}"/>
                </a:ext>
              </a:extLst>
            </p:cNvPr>
            <p:cNvPicPr>
              <a:picLocks noChangeAspect="1"/>
            </p:cNvPicPr>
            <p:nvPr/>
          </p:nvPicPr>
          <p:blipFill rotWithShape="1">
            <a:blip r:embed="rId3"/>
            <a:srcRect l="49975" t="2412" r="-709" b="-2412"/>
            <a:stretch/>
          </p:blipFill>
          <p:spPr>
            <a:xfrm flipH="1">
              <a:off x="7259984" y="4196860"/>
              <a:ext cx="1455280" cy="1988785"/>
            </a:xfrm>
            <a:prstGeom prst="rect">
              <a:avLst/>
            </a:prstGeom>
          </p:spPr>
        </p:pic>
      </p:grpSp>
      <p:sp>
        <p:nvSpPr>
          <p:cNvPr id="9" name="Rounded Rectangle 8">
            <a:extLst>
              <a:ext uri="{FF2B5EF4-FFF2-40B4-BE49-F238E27FC236}">
                <a16:creationId xmlns:a16="http://schemas.microsoft.com/office/drawing/2014/main" id="{79699B63-77CA-794A-BD48-8FEC1C43DA75}"/>
              </a:ext>
            </a:extLst>
          </p:cNvPr>
          <p:cNvSpPr/>
          <p:nvPr/>
        </p:nvSpPr>
        <p:spPr>
          <a:xfrm>
            <a:off x="4760896" y="3424124"/>
            <a:ext cx="1944703" cy="772734"/>
          </a:xfrm>
          <a:prstGeom prst="roundRect">
            <a:avLst/>
          </a:prstGeom>
          <a:solidFill>
            <a:srgbClr val="CBB6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I study 10 hours per week!</a:t>
            </a:r>
          </a:p>
        </p:txBody>
      </p:sp>
      <p:sp>
        <p:nvSpPr>
          <p:cNvPr id="15" name="Rounded Rectangle 14">
            <a:extLst>
              <a:ext uri="{FF2B5EF4-FFF2-40B4-BE49-F238E27FC236}">
                <a16:creationId xmlns:a16="http://schemas.microsoft.com/office/drawing/2014/main" id="{DCE8B282-9326-B14D-9D34-B7C9FBAF3131}"/>
              </a:ext>
            </a:extLst>
          </p:cNvPr>
          <p:cNvSpPr/>
          <p:nvPr/>
        </p:nvSpPr>
        <p:spPr>
          <a:xfrm>
            <a:off x="8467826" y="3424124"/>
            <a:ext cx="1944703" cy="772734"/>
          </a:xfrm>
          <a:prstGeom prst="roundRect">
            <a:avLst/>
          </a:prstGeom>
          <a:solidFill>
            <a:srgbClr val="CBB6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 study 14 hours per week!</a:t>
            </a:r>
          </a:p>
        </p:txBody>
      </p:sp>
    </p:spTree>
    <p:extLst>
      <p:ext uri="{BB962C8B-B14F-4D97-AF65-F5344CB8AC3E}">
        <p14:creationId xmlns:p14="http://schemas.microsoft.com/office/powerpoint/2010/main" val="11279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Low Statistical Power</a:t>
            </a:r>
          </a:p>
          <a:p>
            <a:pPr lvl="1"/>
            <a:r>
              <a:rPr lang="en-US" sz="2400" dirty="0"/>
              <a:t>Power refers to the ability to detect a difference if one exists</a:t>
            </a:r>
          </a:p>
          <a:p>
            <a:pPr lvl="1"/>
            <a:r>
              <a:rPr lang="en-US" sz="2400" dirty="0"/>
              <a:t>If power is low, researchers are more likely to make Type II errors (i.e., conclude there is no difference or effect when a difference does exist)</a:t>
            </a:r>
          </a:p>
          <a:p>
            <a:pPr lvl="2"/>
            <a:r>
              <a:rPr lang="en-US" dirty="0"/>
              <a:t>Larger Samples = Greater Power</a:t>
            </a:r>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27</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grpSp>
        <p:nvGrpSpPr>
          <p:cNvPr id="8" name="Group 7">
            <a:extLst>
              <a:ext uri="{FF2B5EF4-FFF2-40B4-BE49-F238E27FC236}">
                <a16:creationId xmlns:a16="http://schemas.microsoft.com/office/drawing/2014/main" id="{2DB8A18E-E022-5044-895F-DF958FC73373}"/>
              </a:ext>
            </a:extLst>
          </p:cNvPr>
          <p:cNvGrpSpPr/>
          <p:nvPr/>
        </p:nvGrpSpPr>
        <p:grpSpPr>
          <a:xfrm>
            <a:off x="3370445" y="4196860"/>
            <a:ext cx="5451110" cy="1988785"/>
            <a:chOff x="3264154" y="4196860"/>
            <a:chExt cx="5451110" cy="1988785"/>
          </a:xfrm>
        </p:grpSpPr>
        <p:pic>
          <p:nvPicPr>
            <p:cNvPr id="6" name="Content Placeholder 3">
              <a:extLst>
                <a:ext uri="{FF2B5EF4-FFF2-40B4-BE49-F238E27FC236}">
                  <a16:creationId xmlns:a16="http://schemas.microsoft.com/office/drawing/2014/main" id="{2AB57EEA-F8D0-DD40-9155-703D58233FE4}"/>
                </a:ext>
              </a:extLst>
            </p:cNvPr>
            <p:cNvPicPr>
              <a:picLocks noChangeAspect="1"/>
            </p:cNvPicPr>
            <p:nvPr/>
          </p:nvPicPr>
          <p:blipFill rotWithShape="1">
            <a:blip r:embed="rId2"/>
            <a:srcRect r="49266"/>
            <a:stretch/>
          </p:blipFill>
          <p:spPr>
            <a:xfrm>
              <a:off x="3264154" y="4196860"/>
              <a:ext cx="1455280" cy="1988785"/>
            </a:xfrm>
            <a:prstGeom prst="rect">
              <a:avLst/>
            </a:prstGeom>
          </p:spPr>
        </p:pic>
        <p:pic>
          <p:nvPicPr>
            <p:cNvPr id="7" name="Content Placeholder 3">
              <a:extLst>
                <a:ext uri="{FF2B5EF4-FFF2-40B4-BE49-F238E27FC236}">
                  <a16:creationId xmlns:a16="http://schemas.microsoft.com/office/drawing/2014/main" id="{25F5AEAD-9781-5C41-B32A-029BF5BE0698}"/>
                </a:ext>
              </a:extLst>
            </p:cNvPr>
            <p:cNvPicPr>
              <a:picLocks noChangeAspect="1"/>
            </p:cNvPicPr>
            <p:nvPr/>
          </p:nvPicPr>
          <p:blipFill rotWithShape="1">
            <a:blip r:embed="rId2"/>
            <a:srcRect l="49975" t="2412" r="-709" b="-2412"/>
            <a:stretch/>
          </p:blipFill>
          <p:spPr>
            <a:xfrm flipH="1">
              <a:off x="7259984" y="4196860"/>
              <a:ext cx="1455280" cy="1988785"/>
            </a:xfrm>
            <a:prstGeom prst="rect">
              <a:avLst/>
            </a:prstGeom>
          </p:spPr>
        </p:pic>
      </p:grpSp>
      <p:sp>
        <p:nvSpPr>
          <p:cNvPr id="9" name="Rounded Rectangle 8">
            <a:extLst>
              <a:ext uri="{FF2B5EF4-FFF2-40B4-BE49-F238E27FC236}">
                <a16:creationId xmlns:a16="http://schemas.microsoft.com/office/drawing/2014/main" id="{79699B63-77CA-794A-BD48-8FEC1C43DA75}"/>
              </a:ext>
            </a:extLst>
          </p:cNvPr>
          <p:cNvSpPr/>
          <p:nvPr/>
        </p:nvSpPr>
        <p:spPr>
          <a:xfrm>
            <a:off x="4760896" y="3424123"/>
            <a:ext cx="2108827" cy="936861"/>
          </a:xfrm>
          <a:prstGeom prst="roundRect">
            <a:avLst/>
          </a:prstGeom>
          <a:solidFill>
            <a:srgbClr val="CBB6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On average, women studied 10 hours per week.</a:t>
            </a:r>
          </a:p>
        </p:txBody>
      </p:sp>
      <p:sp>
        <p:nvSpPr>
          <p:cNvPr id="15" name="Rounded Rectangle 14">
            <a:extLst>
              <a:ext uri="{FF2B5EF4-FFF2-40B4-BE49-F238E27FC236}">
                <a16:creationId xmlns:a16="http://schemas.microsoft.com/office/drawing/2014/main" id="{DCE8B282-9326-B14D-9D34-B7C9FBAF3131}"/>
              </a:ext>
            </a:extLst>
          </p:cNvPr>
          <p:cNvSpPr/>
          <p:nvPr/>
        </p:nvSpPr>
        <p:spPr>
          <a:xfrm>
            <a:off x="8467826" y="3424124"/>
            <a:ext cx="2108827" cy="936860"/>
          </a:xfrm>
          <a:prstGeom prst="roundRect">
            <a:avLst/>
          </a:prstGeom>
          <a:solidFill>
            <a:srgbClr val="CBB67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On average, men studied 14 hours per week.</a:t>
            </a:r>
          </a:p>
        </p:txBody>
      </p:sp>
      <p:sp>
        <p:nvSpPr>
          <p:cNvPr id="10" name="TextBox 9">
            <a:extLst>
              <a:ext uri="{FF2B5EF4-FFF2-40B4-BE49-F238E27FC236}">
                <a16:creationId xmlns:a16="http://schemas.microsoft.com/office/drawing/2014/main" id="{E52FB366-1B7D-CD46-AF9A-6364B80C09B7}"/>
              </a:ext>
            </a:extLst>
          </p:cNvPr>
          <p:cNvSpPr txBox="1"/>
          <p:nvPr/>
        </p:nvSpPr>
        <p:spPr>
          <a:xfrm>
            <a:off x="4856083" y="5631647"/>
            <a:ext cx="1260636" cy="553998"/>
          </a:xfrm>
          <a:prstGeom prst="rect">
            <a:avLst/>
          </a:prstGeom>
          <a:noFill/>
        </p:spPr>
        <p:txBody>
          <a:bodyPr wrap="square" rtlCol="0">
            <a:spAutoFit/>
          </a:bodyPr>
          <a:lstStyle/>
          <a:p>
            <a:r>
              <a:rPr lang="en-US" sz="3000" b="1" dirty="0"/>
              <a:t>X 100</a:t>
            </a:r>
          </a:p>
        </p:txBody>
      </p:sp>
      <p:sp>
        <p:nvSpPr>
          <p:cNvPr id="17" name="TextBox 16">
            <a:extLst>
              <a:ext uri="{FF2B5EF4-FFF2-40B4-BE49-F238E27FC236}">
                <a16:creationId xmlns:a16="http://schemas.microsoft.com/office/drawing/2014/main" id="{38D07186-BF8F-EA4E-BB0C-606A5DC76142}"/>
              </a:ext>
            </a:extLst>
          </p:cNvPr>
          <p:cNvSpPr txBox="1"/>
          <p:nvPr/>
        </p:nvSpPr>
        <p:spPr>
          <a:xfrm>
            <a:off x="8851913" y="5631647"/>
            <a:ext cx="1260636" cy="553998"/>
          </a:xfrm>
          <a:prstGeom prst="rect">
            <a:avLst/>
          </a:prstGeom>
          <a:noFill/>
        </p:spPr>
        <p:txBody>
          <a:bodyPr wrap="square" rtlCol="0">
            <a:spAutoFit/>
          </a:bodyPr>
          <a:lstStyle/>
          <a:p>
            <a:r>
              <a:rPr lang="en-US" sz="3000" b="1" dirty="0"/>
              <a:t>X 100</a:t>
            </a:r>
          </a:p>
        </p:txBody>
      </p:sp>
    </p:spTree>
    <p:extLst>
      <p:ext uri="{BB962C8B-B14F-4D97-AF65-F5344CB8AC3E}">
        <p14:creationId xmlns:p14="http://schemas.microsoft.com/office/powerpoint/2010/main" val="13231390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Low Statistical Power</a:t>
            </a:r>
          </a:p>
          <a:p>
            <a:pPr lvl="1"/>
            <a:r>
              <a:rPr lang="en-US" sz="2400" dirty="0"/>
              <a:t>Power refers to the ability to detect a difference if one exists</a:t>
            </a:r>
          </a:p>
          <a:p>
            <a:pPr lvl="1"/>
            <a:r>
              <a:rPr lang="en-US" sz="2400" dirty="0"/>
              <a:t>If power is low, researchers are more likely to make Type II errors (i.e., conclude there is no difference or effect when a difference does exist)</a:t>
            </a:r>
          </a:p>
          <a:p>
            <a:pPr lvl="2"/>
            <a:r>
              <a:rPr lang="en-US" dirty="0"/>
              <a:t>Larger Samples = Greater Power</a:t>
            </a:r>
          </a:p>
          <a:p>
            <a:pPr lvl="2"/>
            <a:r>
              <a:rPr lang="en-US" dirty="0"/>
              <a:t>To detect small differences, more power is needed</a:t>
            </a:r>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28</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7" name="Picture 6">
            <a:extLst>
              <a:ext uri="{FF2B5EF4-FFF2-40B4-BE49-F238E27FC236}">
                <a16:creationId xmlns:a16="http://schemas.microsoft.com/office/drawing/2014/main" id="{3E327635-3AB7-6D43-83FB-4C18B28A554C}"/>
              </a:ext>
            </a:extLst>
          </p:cNvPr>
          <p:cNvPicPr>
            <a:picLocks noChangeAspect="1"/>
          </p:cNvPicPr>
          <p:nvPr/>
        </p:nvPicPr>
        <p:blipFill rotWithShape="1">
          <a:blip r:embed="rId2"/>
          <a:srcRect b="11247"/>
          <a:stretch/>
        </p:blipFill>
        <p:spPr>
          <a:xfrm>
            <a:off x="1118795" y="4644606"/>
            <a:ext cx="1352131" cy="1200052"/>
          </a:xfrm>
          <a:prstGeom prst="rect">
            <a:avLst/>
          </a:prstGeom>
        </p:spPr>
      </p:pic>
      <p:pic>
        <p:nvPicPr>
          <p:cNvPr id="12" name="Picture 11">
            <a:extLst>
              <a:ext uri="{FF2B5EF4-FFF2-40B4-BE49-F238E27FC236}">
                <a16:creationId xmlns:a16="http://schemas.microsoft.com/office/drawing/2014/main" id="{14F9548F-CE1D-3640-980D-884560C31603}"/>
              </a:ext>
            </a:extLst>
          </p:cNvPr>
          <p:cNvPicPr>
            <a:picLocks noChangeAspect="1"/>
          </p:cNvPicPr>
          <p:nvPr/>
        </p:nvPicPr>
        <p:blipFill>
          <a:blip r:embed="rId3"/>
          <a:stretch>
            <a:fillRect/>
          </a:stretch>
        </p:blipFill>
        <p:spPr>
          <a:xfrm>
            <a:off x="8326525" y="2759137"/>
            <a:ext cx="4459894" cy="3344920"/>
          </a:xfrm>
          <a:prstGeom prst="rect">
            <a:avLst/>
          </a:prstGeom>
        </p:spPr>
      </p:pic>
      <p:pic>
        <p:nvPicPr>
          <p:cNvPr id="10" name="Picture 9">
            <a:extLst>
              <a:ext uri="{FF2B5EF4-FFF2-40B4-BE49-F238E27FC236}">
                <a16:creationId xmlns:a16="http://schemas.microsoft.com/office/drawing/2014/main" id="{79EF4878-5F64-964F-BB92-76333723708A}"/>
              </a:ext>
            </a:extLst>
          </p:cNvPr>
          <p:cNvPicPr>
            <a:picLocks noChangeAspect="1"/>
          </p:cNvPicPr>
          <p:nvPr/>
        </p:nvPicPr>
        <p:blipFill>
          <a:blip r:embed="rId4"/>
          <a:stretch>
            <a:fillRect/>
          </a:stretch>
        </p:blipFill>
        <p:spPr>
          <a:xfrm>
            <a:off x="7131104" y="3493750"/>
            <a:ext cx="2390842" cy="2289978"/>
          </a:xfrm>
          <a:prstGeom prst="rect">
            <a:avLst/>
          </a:prstGeom>
        </p:spPr>
      </p:pic>
      <p:sp>
        <p:nvSpPr>
          <p:cNvPr id="13" name="TextBox 12">
            <a:extLst>
              <a:ext uri="{FF2B5EF4-FFF2-40B4-BE49-F238E27FC236}">
                <a16:creationId xmlns:a16="http://schemas.microsoft.com/office/drawing/2014/main" id="{944B470D-A111-B845-BDFF-B04D309D58CF}"/>
              </a:ext>
            </a:extLst>
          </p:cNvPr>
          <p:cNvSpPr txBox="1"/>
          <p:nvPr/>
        </p:nvSpPr>
        <p:spPr>
          <a:xfrm>
            <a:off x="924302" y="5834895"/>
            <a:ext cx="1459764" cy="553998"/>
          </a:xfrm>
          <a:prstGeom prst="rect">
            <a:avLst/>
          </a:prstGeom>
          <a:noFill/>
        </p:spPr>
        <p:txBody>
          <a:bodyPr wrap="square" rtlCol="0">
            <a:spAutoFit/>
          </a:bodyPr>
          <a:lstStyle/>
          <a:p>
            <a:pPr algn="ctr"/>
            <a:r>
              <a:rPr lang="en-US" sz="3000" b="1" dirty="0"/>
              <a:t>20 mins</a:t>
            </a:r>
          </a:p>
        </p:txBody>
      </p:sp>
      <p:sp>
        <p:nvSpPr>
          <p:cNvPr id="14" name="TextBox 13">
            <a:extLst>
              <a:ext uri="{FF2B5EF4-FFF2-40B4-BE49-F238E27FC236}">
                <a16:creationId xmlns:a16="http://schemas.microsoft.com/office/drawing/2014/main" id="{9EAD82DA-6A03-7947-BEF3-FDF3EC9E3B71}"/>
              </a:ext>
            </a:extLst>
          </p:cNvPr>
          <p:cNvSpPr txBox="1"/>
          <p:nvPr/>
        </p:nvSpPr>
        <p:spPr>
          <a:xfrm>
            <a:off x="7338736" y="5844658"/>
            <a:ext cx="1591903" cy="553998"/>
          </a:xfrm>
          <a:prstGeom prst="rect">
            <a:avLst/>
          </a:prstGeom>
          <a:noFill/>
        </p:spPr>
        <p:txBody>
          <a:bodyPr wrap="square" rtlCol="0">
            <a:spAutoFit/>
          </a:bodyPr>
          <a:lstStyle/>
          <a:p>
            <a:pPr algn="ctr"/>
            <a:r>
              <a:rPr lang="en-US" sz="3000" b="1" dirty="0"/>
              <a:t>120 secs</a:t>
            </a:r>
          </a:p>
        </p:txBody>
      </p:sp>
    </p:spTree>
    <p:extLst>
      <p:ext uri="{BB962C8B-B14F-4D97-AF65-F5344CB8AC3E}">
        <p14:creationId xmlns:p14="http://schemas.microsoft.com/office/powerpoint/2010/main" val="3396551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4F9548F-CE1D-3640-980D-884560C31603}"/>
              </a:ext>
            </a:extLst>
          </p:cNvPr>
          <p:cNvPicPr>
            <a:picLocks noChangeAspect="1"/>
          </p:cNvPicPr>
          <p:nvPr/>
        </p:nvPicPr>
        <p:blipFill>
          <a:blip r:embed="rId2"/>
          <a:stretch>
            <a:fillRect/>
          </a:stretch>
        </p:blipFill>
        <p:spPr>
          <a:xfrm>
            <a:off x="8326525" y="2759137"/>
            <a:ext cx="4459894" cy="3344920"/>
          </a:xfrm>
          <a:prstGeom prst="rect">
            <a:avLst/>
          </a:prstGeom>
        </p:spPr>
      </p:pic>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Low Statistical Power</a:t>
            </a:r>
          </a:p>
          <a:p>
            <a:pPr lvl="1"/>
            <a:r>
              <a:rPr lang="en-US" sz="2400" dirty="0"/>
              <a:t>Power refers to the ability to detect a difference if one exists</a:t>
            </a:r>
          </a:p>
          <a:p>
            <a:pPr lvl="1"/>
            <a:r>
              <a:rPr lang="en-US" sz="2400" dirty="0"/>
              <a:t>If power is low, researchers are more likely to make Type II errors (i.e., conclude there is no difference or effect when a difference does exist)</a:t>
            </a:r>
          </a:p>
          <a:p>
            <a:pPr lvl="2"/>
            <a:r>
              <a:rPr lang="en-US" dirty="0"/>
              <a:t>Larger Samples = Greater Power</a:t>
            </a:r>
          </a:p>
          <a:p>
            <a:pPr lvl="2"/>
            <a:r>
              <a:rPr lang="en-US" dirty="0"/>
              <a:t>To detect small differences, more power is needed</a:t>
            </a:r>
          </a:p>
          <a:p>
            <a:pPr lvl="2"/>
            <a:endParaRPr lang="en-US" dirty="0"/>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29</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10" name="Picture 9">
            <a:extLst>
              <a:ext uri="{FF2B5EF4-FFF2-40B4-BE49-F238E27FC236}">
                <a16:creationId xmlns:a16="http://schemas.microsoft.com/office/drawing/2014/main" id="{79EF4878-5F64-964F-BB92-76333723708A}"/>
              </a:ext>
            </a:extLst>
          </p:cNvPr>
          <p:cNvPicPr>
            <a:picLocks noChangeAspect="1"/>
          </p:cNvPicPr>
          <p:nvPr/>
        </p:nvPicPr>
        <p:blipFill>
          <a:blip r:embed="rId3"/>
          <a:stretch>
            <a:fillRect/>
          </a:stretch>
        </p:blipFill>
        <p:spPr>
          <a:xfrm>
            <a:off x="7131104" y="3493750"/>
            <a:ext cx="2390842" cy="2289978"/>
          </a:xfrm>
          <a:prstGeom prst="rect">
            <a:avLst/>
          </a:prstGeom>
        </p:spPr>
      </p:pic>
      <p:sp>
        <p:nvSpPr>
          <p:cNvPr id="13" name="TextBox 12">
            <a:extLst>
              <a:ext uri="{FF2B5EF4-FFF2-40B4-BE49-F238E27FC236}">
                <a16:creationId xmlns:a16="http://schemas.microsoft.com/office/drawing/2014/main" id="{944B470D-A111-B845-BDFF-B04D309D58CF}"/>
              </a:ext>
            </a:extLst>
          </p:cNvPr>
          <p:cNvSpPr txBox="1"/>
          <p:nvPr/>
        </p:nvSpPr>
        <p:spPr>
          <a:xfrm>
            <a:off x="6096000" y="5834698"/>
            <a:ext cx="1594534" cy="553998"/>
          </a:xfrm>
          <a:prstGeom prst="rect">
            <a:avLst/>
          </a:prstGeom>
          <a:noFill/>
        </p:spPr>
        <p:txBody>
          <a:bodyPr wrap="square" rtlCol="0">
            <a:spAutoFit/>
          </a:bodyPr>
          <a:lstStyle/>
          <a:p>
            <a:pPr algn="ctr"/>
            <a:r>
              <a:rPr lang="en-US" sz="3000" b="1" dirty="0">
                <a:solidFill>
                  <a:srgbClr val="CBB677"/>
                </a:solidFill>
              </a:rPr>
              <a:t>125 secs</a:t>
            </a:r>
          </a:p>
        </p:txBody>
      </p:sp>
      <p:sp>
        <p:nvSpPr>
          <p:cNvPr id="14" name="TextBox 13">
            <a:extLst>
              <a:ext uri="{FF2B5EF4-FFF2-40B4-BE49-F238E27FC236}">
                <a16:creationId xmlns:a16="http://schemas.microsoft.com/office/drawing/2014/main" id="{9EAD82DA-6A03-7947-BEF3-FDF3EC9E3B71}"/>
              </a:ext>
            </a:extLst>
          </p:cNvPr>
          <p:cNvSpPr txBox="1"/>
          <p:nvPr/>
        </p:nvSpPr>
        <p:spPr>
          <a:xfrm>
            <a:off x="7571310" y="5847804"/>
            <a:ext cx="1594534" cy="553998"/>
          </a:xfrm>
          <a:prstGeom prst="rect">
            <a:avLst/>
          </a:prstGeom>
          <a:noFill/>
        </p:spPr>
        <p:txBody>
          <a:bodyPr wrap="square" rtlCol="0">
            <a:spAutoFit/>
          </a:bodyPr>
          <a:lstStyle/>
          <a:p>
            <a:pPr algn="ctr"/>
            <a:r>
              <a:rPr lang="en-US" sz="3000" b="1" dirty="0"/>
              <a:t>120 secs</a:t>
            </a:r>
          </a:p>
        </p:txBody>
      </p:sp>
      <p:pic>
        <p:nvPicPr>
          <p:cNvPr id="11" name="Picture 10">
            <a:extLst>
              <a:ext uri="{FF2B5EF4-FFF2-40B4-BE49-F238E27FC236}">
                <a16:creationId xmlns:a16="http://schemas.microsoft.com/office/drawing/2014/main" id="{EFA85727-3A12-7747-86C2-D6388ED0F926}"/>
              </a:ext>
            </a:extLst>
          </p:cNvPr>
          <p:cNvPicPr>
            <a:picLocks noChangeAspect="1"/>
          </p:cNvPicPr>
          <p:nvPr/>
        </p:nvPicPr>
        <p:blipFill>
          <a:blip r:embed="rId3">
            <a:duotone>
              <a:schemeClr val="accent1">
                <a:shade val="45000"/>
                <a:satMod val="135000"/>
              </a:schemeClr>
              <a:prstClr val="white"/>
            </a:duotone>
          </a:blip>
          <a:stretch>
            <a:fillRect/>
          </a:stretch>
        </p:blipFill>
        <p:spPr>
          <a:xfrm>
            <a:off x="6375889" y="3519235"/>
            <a:ext cx="2390842" cy="2289978"/>
          </a:xfrm>
          <a:prstGeom prst="rect">
            <a:avLst/>
          </a:prstGeom>
        </p:spPr>
      </p:pic>
    </p:spTree>
    <p:extLst>
      <p:ext uri="{BB962C8B-B14F-4D97-AF65-F5344CB8AC3E}">
        <p14:creationId xmlns:p14="http://schemas.microsoft.com/office/powerpoint/2010/main" val="931622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Evidence-Informed Programming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3</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graphicFrame>
        <p:nvGraphicFramePr>
          <p:cNvPr id="10" name="Content Placeholder 5">
            <a:extLst>
              <a:ext uri="{FF2B5EF4-FFF2-40B4-BE49-F238E27FC236}">
                <a16:creationId xmlns:a16="http://schemas.microsoft.com/office/drawing/2014/main" id="{C7552955-495D-DB45-8D52-81F157E1088C}"/>
              </a:ext>
            </a:extLst>
          </p:cNvPr>
          <p:cNvGraphicFramePr>
            <a:graphicFrameLocks/>
          </p:cNvGraphicFramePr>
          <p:nvPr>
            <p:extLst>
              <p:ext uri="{D42A27DB-BD31-4B8C-83A1-F6EECF244321}">
                <p14:modId xmlns:p14="http://schemas.microsoft.com/office/powerpoint/2010/main" val="3400570790"/>
              </p:ext>
            </p:extLst>
          </p:nvPr>
        </p:nvGraphicFramePr>
        <p:xfrm>
          <a:off x="581192" y="1436899"/>
          <a:ext cx="11029615" cy="4619656"/>
        </p:xfrm>
        <a:graphic>
          <a:graphicData uri="http://schemas.openxmlformats.org/drawingml/2006/table">
            <a:tbl>
              <a:tblPr firstRow="1" firstCol="1" bandRow="1"/>
              <a:tblGrid>
                <a:gridCol w="2112787">
                  <a:extLst>
                    <a:ext uri="{9D8B030D-6E8A-4147-A177-3AD203B41FA5}">
                      <a16:colId xmlns:a16="http://schemas.microsoft.com/office/drawing/2014/main" val="929308658"/>
                    </a:ext>
                  </a:extLst>
                </a:gridCol>
                <a:gridCol w="3710853">
                  <a:extLst>
                    <a:ext uri="{9D8B030D-6E8A-4147-A177-3AD203B41FA5}">
                      <a16:colId xmlns:a16="http://schemas.microsoft.com/office/drawing/2014/main" val="3813434232"/>
                    </a:ext>
                  </a:extLst>
                </a:gridCol>
                <a:gridCol w="2470633">
                  <a:extLst>
                    <a:ext uri="{9D8B030D-6E8A-4147-A177-3AD203B41FA5}">
                      <a16:colId xmlns:a16="http://schemas.microsoft.com/office/drawing/2014/main" val="378135652"/>
                    </a:ext>
                  </a:extLst>
                </a:gridCol>
                <a:gridCol w="2735342">
                  <a:extLst>
                    <a:ext uri="{9D8B030D-6E8A-4147-A177-3AD203B41FA5}">
                      <a16:colId xmlns:a16="http://schemas.microsoft.com/office/drawing/2014/main" val="3041651728"/>
                    </a:ext>
                  </a:extLst>
                </a:gridCol>
              </a:tblGrid>
              <a:tr h="236090">
                <a:tc>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CAS Standards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tc gridSpan="2">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ACPA-NASPA Professional Competencies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tc hMerge="1">
                  <a:txBody>
                    <a:bodyPr/>
                    <a:lstStyle/>
                    <a:p>
                      <a:endParaRPr lang="en-US"/>
                    </a:p>
                  </a:txBody>
                  <a:tcPr/>
                </a:tc>
                <a:tc>
                  <a:txBody>
                    <a:bodyPr/>
                    <a:lstStyle>
                      <a:lvl1pPr marL="0" algn="l" defTabSz="914377" rtl="0" eaLnBrk="1" latinLnBrk="0" hangingPunct="1">
                        <a:defRPr sz="1867" b="1" kern="1200">
                          <a:solidFill>
                            <a:schemeClr val="lt1"/>
                          </a:solidFill>
                          <a:latin typeface="Calibri" panose="020F0502020204030204"/>
                        </a:defRPr>
                      </a:lvl1pPr>
                      <a:lvl2pPr marL="457189" algn="l" defTabSz="914377" rtl="0" eaLnBrk="1" latinLnBrk="0" hangingPunct="1">
                        <a:defRPr sz="1867" b="1" kern="1200">
                          <a:solidFill>
                            <a:schemeClr val="lt1"/>
                          </a:solidFill>
                          <a:latin typeface="Calibri" panose="020F0502020204030204"/>
                        </a:defRPr>
                      </a:lvl2pPr>
                      <a:lvl3pPr marL="914377" algn="l" defTabSz="914377" rtl="0" eaLnBrk="1" latinLnBrk="0" hangingPunct="1">
                        <a:defRPr sz="1867" b="1" kern="1200">
                          <a:solidFill>
                            <a:schemeClr val="lt1"/>
                          </a:solidFill>
                          <a:latin typeface="Calibri" panose="020F0502020204030204"/>
                        </a:defRPr>
                      </a:lvl3pPr>
                      <a:lvl4pPr marL="1371566" algn="l" defTabSz="914377" rtl="0" eaLnBrk="1" latinLnBrk="0" hangingPunct="1">
                        <a:defRPr sz="1867" b="1" kern="1200">
                          <a:solidFill>
                            <a:schemeClr val="lt1"/>
                          </a:solidFill>
                          <a:latin typeface="Calibri" panose="020F0502020204030204"/>
                        </a:defRPr>
                      </a:lvl4pPr>
                      <a:lvl5pPr marL="1828754" algn="l" defTabSz="914377" rtl="0" eaLnBrk="1" latinLnBrk="0" hangingPunct="1">
                        <a:defRPr sz="1867" b="1" kern="1200">
                          <a:solidFill>
                            <a:schemeClr val="lt1"/>
                          </a:solidFill>
                          <a:latin typeface="Calibri" panose="020F0502020204030204"/>
                        </a:defRPr>
                      </a:lvl5pPr>
                      <a:lvl6pPr marL="2285943" algn="l" defTabSz="914377" rtl="0" eaLnBrk="1" latinLnBrk="0" hangingPunct="1">
                        <a:defRPr sz="1867" b="1" kern="1200">
                          <a:solidFill>
                            <a:schemeClr val="lt1"/>
                          </a:solidFill>
                          <a:latin typeface="Calibri" panose="020F0502020204030204"/>
                        </a:defRPr>
                      </a:lvl6pPr>
                      <a:lvl7pPr marL="2743131" algn="l" defTabSz="914377" rtl="0" eaLnBrk="1" latinLnBrk="0" hangingPunct="1">
                        <a:defRPr sz="1867" b="1" kern="1200">
                          <a:solidFill>
                            <a:schemeClr val="lt1"/>
                          </a:solidFill>
                          <a:latin typeface="Calibri" panose="020F0502020204030204"/>
                        </a:defRPr>
                      </a:lvl7pPr>
                      <a:lvl8pPr marL="3200320" algn="l" defTabSz="914377" rtl="0" eaLnBrk="1" latinLnBrk="0" hangingPunct="1">
                        <a:defRPr sz="1867" b="1" kern="1200">
                          <a:solidFill>
                            <a:schemeClr val="lt1"/>
                          </a:solidFill>
                          <a:latin typeface="Calibri" panose="020F0502020204030204"/>
                        </a:defRPr>
                      </a:lvl8pPr>
                      <a:lvl9pPr marL="3657509" algn="l" defTabSz="914377" rtl="0" eaLnBrk="1" latinLnBrk="0" hangingPunct="1">
                        <a:defRPr sz="1867" b="1" kern="1200">
                          <a:solidFill>
                            <a:schemeClr val="lt1"/>
                          </a:solidFill>
                          <a:latin typeface="Calibri" panose="020F0502020204030204"/>
                        </a:defRPr>
                      </a:lvl9pPr>
                    </a:lstStyle>
                    <a:p>
                      <a:pPr marL="0" marR="0" algn="ctr">
                        <a:spcBef>
                          <a:spcPts val="0"/>
                        </a:spcBef>
                        <a:spcAft>
                          <a:spcPts val="0"/>
                        </a:spcAft>
                      </a:pPr>
                      <a:r>
                        <a:rPr lang="en-US" sz="1000" b="1" dirty="0">
                          <a:solidFill>
                            <a:schemeClr val="tx1"/>
                          </a:solidFill>
                          <a:effectLst/>
                          <a:latin typeface="+mn-lt"/>
                        </a:rPr>
                        <a:t>ASK Professional Standards</a:t>
                      </a:r>
                      <a:endParaRPr lang="en-US" sz="1000" b="1"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solidFill>
                  </a:tcPr>
                </a:tc>
                <a:extLst>
                  <a:ext uri="{0D108BD9-81ED-4DB2-BD59-A6C34878D82A}">
                    <a16:rowId xmlns:a16="http://schemas.microsoft.com/office/drawing/2014/main" val="3817585559"/>
                  </a:ext>
                </a:extLst>
              </a:tr>
              <a:tr h="422088">
                <a:tc>
                  <a:txBody>
                    <a:bodyPr/>
                    <a:lstStyle>
                      <a:lvl1pPr marL="0" algn="l" defTabSz="914377" rtl="0" eaLnBrk="1" latinLnBrk="0" hangingPunct="1">
                        <a:defRPr sz="1867" b="1" kern="1200">
                          <a:solidFill>
                            <a:schemeClr val="dk1"/>
                          </a:solidFill>
                          <a:latin typeface="Calibri" panose="020F0502020204030204"/>
                        </a:defRPr>
                      </a:lvl1pPr>
                      <a:lvl2pPr marL="457189" algn="l" defTabSz="914377" rtl="0" eaLnBrk="1" latinLnBrk="0" hangingPunct="1">
                        <a:defRPr sz="1867" b="1" kern="1200">
                          <a:solidFill>
                            <a:schemeClr val="dk1"/>
                          </a:solidFill>
                          <a:latin typeface="Calibri" panose="020F0502020204030204"/>
                        </a:defRPr>
                      </a:lvl2pPr>
                      <a:lvl3pPr marL="914377" algn="l" defTabSz="914377" rtl="0" eaLnBrk="1" latinLnBrk="0" hangingPunct="1">
                        <a:defRPr sz="1867" b="1" kern="1200">
                          <a:solidFill>
                            <a:schemeClr val="dk1"/>
                          </a:solidFill>
                          <a:latin typeface="Calibri" panose="020F0502020204030204"/>
                        </a:defRPr>
                      </a:lvl3pPr>
                      <a:lvl4pPr marL="1371566" algn="l" defTabSz="914377" rtl="0" eaLnBrk="1" latinLnBrk="0" hangingPunct="1">
                        <a:defRPr sz="1867" b="1" kern="1200">
                          <a:solidFill>
                            <a:schemeClr val="dk1"/>
                          </a:solidFill>
                          <a:latin typeface="Calibri" panose="020F0502020204030204"/>
                        </a:defRPr>
                      </a:lvl4pPr>
                      <a:lvl5pPr marL="1828754" algn="l" defTabSz="914377" rtl="0" eaLnBrk="1" latinLnBrk="0" hangingPunct="1">
                        <a:defRPr sz="1867" b="1" kern="1200">
                          <a:solidFill>
                            <a:schemeClr val="dk1"/>
                          </a:solidFill>
                          <a:latin typeface="Calibri" panose="020F0502020204030204"/>
                        </a:defRPr>
                      </a:lvl5pPr>
                      <a:lvl6pPr marL="2285943" algn="l" defTabSz="914377" rtl="0" eaLnBrk="1" latinLnBrk="0" hangingPunct="1">
                        <a:defRPr sz="1867" b="1" kern="1200">
                          <a:solidFill>
                            <a:schemeClr val="dk1"/>
                          </a:solidFill>
                          <a:latin typeface="Calibri" panose="020F0502020204030204"/>
                        </a:defRPr>
                      </a:lvl6pPr>
                      <a:lvl7pPr marL="2743131" algn="l" defTabSz="914377" rtl="0" eaLnBrk="1" latinLnBrk="0" hangingPunct="1">
                        <a:defRPr sz="1867" b="1" kern="1200">
                          <a:solidFill>
                            <a:schemeClr val="dk1"/>
                          </a:solidFill>
                          <a:latin typeface="Calibri" panose="020F0502020204030204"/>
                        </a:defRPr>
                      </a:lvl7pPr>
                      <a:lvl8pPr marL="3200320" algn="l" defTabSz="914377" rtl="0" eaLnBrk="1" latinLnBrk="0" hangingPunct="1">
                        <a:defRPr sz="1867" b="1" kern="1200">
                          <a:solidFill>
                            <a:schemeClr val="dk1"/>
                          </a:solidFill>
                          <a:latin typeface="Calibri" panose="020F0502020204030204"/>
                        </a:defRPr>
                      </a:lvl8pPr>
                      <a:lvl9pPr marL="3657509" algn="l" defTabSz="914377" rtl="0" eaLnBrk="1" latinLnBrk="0" hangingPunct="1">
                        <a:defRPr sz="1867" b="1"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Program</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Student Learning &amp; Development </a:t>
                      </a:r>
                    </a:p>
                    <a:p>
                      <a:pPr marL="0" marR="0" algn="ctr">
                        <a:spcBef>
                          <a:spcPts val="0"/>
                        </a:spcBef>
                        <a:spcAft>
                          <a:spcPts val="0"/>
                        </a:spcAft>
                      </a:pPr>
                      <a:r>
                        <a:rPr lang="en-US" sz="1000" b="0" dirty="0">
                          <a:solidFill>
                            <a:schemeClr val="tx1"/>
                          </a:solidFill>
                          <a:effectLst/>
                          <a:latin typeface="+mn-lt"/>
                        </a:rPr>
                        <a:t>(SLD) Competency</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Assessment, Evaluation &amp; Research (AER) Competency</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lgn="ctr">
                        <a:spcBef>
                          <a:spcPts val="0"/>
                        </a:spcBef>
                        <a:spcAft>
                          <a:spcPts val="0"/>
                        </a:spcAft>
                      </a:pPr>
                      <a:r>
                        <a:rPr lang="en-US" sz="1000" b="0" dirty="0">
                          <a:solidFill>
                            <a:schemeClr val="tx1"/>
                          </a:solidFill>
                          <a:effectLst/>
                          <a:latin typeface="+mn-lt"/>
                        </a:rPr>
                        <a:t>Standard 2: Articulating Learning &amp; Development Outcomes</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nchor="ctr">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AD9C65">
                        <a:tint val="20000"/>
                      </a:srgbClr>
                    </a:solidFill>
                  </a:tcPr>
                </a:tc>
                <a:extLst>
                  <a:ext uri="{0D108BD9-81ED-4DB2-BD59-A6C34878D82A}">
                    <a16:rowId xmlns:a16="http://schemas.microsoft.com/office/drawing/2014/main" val="4190142338"/>
                  </a:ext>
                </a:extLst>
              </a:tr>
              <a:tr h="3961478">
                <a:tc>
                  <a:txBody>
                    <a:bodyPr/>
                    <a:lstStyle>
                      <a:lvl1pPr marL="0" algn="l" defTabSz="914377" rtl="0" eaLnBrk="1" latinLnBrk="0" hangingPunct="1">
                        <a:defRPr sz="1867" b="1" kern="1200">
                          <a:solidFill>
                            <a:schemeClr val="dk1"/>
                          </a:solidFill>
                          <a:latin typeface="Calibri" panose="020F0502020204030204"/>
                        </a:defRPr>
                      </a:lvl1pPr>
                      <a:lvl2pPr marL="457189" algn="l" defTabSz="914377" rtl="0" eaLnBrk="1" latinLnBrk="0" hangingPunct="1">
                        <a:defRPr sz="1867" b="1" kern="1200">
                          <a:solidFill>
                            <a:schemeClr val="dk1"/>
                          </a:solidFill>
                          <a:latin typeface="Calibri" panose="020F0502020204030204"/>
                        </a:defRPr>
                      </a:lvl2pPr>
                      <a:lvl3pPr marL="914377" algn="l" defTabSz="914377" rtl="0" eaLnBrk="1" latinLnBrk="0" hangingPunct="1">
                        <a:defRPr sz="1867" b="1" kern="1200">
                          <a:solidFill>
                            <a:schemeClr val="dk1"/>
                          </a:solidFill>
                          <a:latin typeface="Calibri" panose="020F0502020204030204"/>
                        </a:defRPr>
                      </a:lvl3pPr>
                      <a:lvl4pPr marL="1371566" algn="l" defTabSz="914377" rtl="0" eaLnBrk="1" latinLnBrk="0" hangingPunct="1">
                        <a:defRPr sz="1867" b="1" kern="1200">
                          <a:solidFill>
                            <a:schemeClr val="dk1"/>
                          </a:solidFill>
                          <a:latin typeface="Calibri" panose="020F0502020204030204"/>
                        </a:defRPr>
                      </a:lvl4pPr>
                      <a:lvl5pPr marL="1828754" algn="l" defTabSz="914377" rtl="0" eaLnBrk="1" latinLnBrk="0" hangingPunct="1">
                        <a:defRPr sz="1867" b="1" kern="1200">
                          <a:solidFill>
                            <a:schemeClr val="dk1"/>
                          </a:solidFill>
                          <a:latin typeface="Calibri" panose="020F0502020204030204"/>
                        </a:defRPr>
                      </a:lvl5pPr>
                      <a:lvl6pPr marL="2285943" algn="l" defTabSz="914377" rtl="0" eaLnBrk="1" latinLnBrk="0" hangingPunct="1">
                        <a:defRPr sz="1867" b="1" kern="1200">
                          <a:solidFill>
                            <a:schemeClr val="dk1"/>
                          </a:solidFill>
                          <a:latin typeface="Calibri" panose="020F0502020204030204"/>
                        </a:defRPr>
                      </a:lvl6pPr>
                      <a:lvl7pPr marL="2743131" algn="l" defTabSz="914377" rtl="0" eaLnBrk="1" latinLnBrk="0" hangingPunct="1">
                        <a:defRPr sz="1867" b="1" kern="1200">
                          <a:solidFill>
                            <a:schemeClr val="dk1"/>
                          </a:solidFill>
                          <a:latin typeface="Calibri" panose="020F0502020204030204"/>
                        </a:defRPr>
                      </a:lvl7pPr>
                      <a:lvl8pPr marL="3200320" algn="l" defTabSz="914377" rtl="0" eaLnBrk="1" latinLnBrk="0" hangingPunct="1">
                        <a:defRPr sz="1867" b="1" kern="1200">
                          <a:solidFill>
                            <a:schemeClr val="dk1"/>
                          </a:solidFill>
                          <a:latin typeface="Calibri" panose="020F0502020204030204"/>
                        </a:defRPr>
                      </a:lvl8pPr>
                      <a:lvl9pPr marL="3657509" algn="l" defTabSz="914377" rtl="0" eaLnBrk="1" latinLnBrk="0" hangingPunct="1">
                        <a:defRPr sz="1867" b="1" kern="1200">
                          <a:solidFill>
                            <a:schemeClr val="dk1"/>
                          </a:solidFill>
                          <a:latin typeface="Calibri" panose="020F0502020204030204"/>
                        </a:defRPr>
                      </a:lvl9pPr>
                    </a:lstStyle>
                    <a:p>
                      <a:pPr marL="342900" marR="0" lvl="0" indent="-342900">
                        <a:spcBef>
                          <a:spcPts val="0"/>
                        </a:spcBef>
                        <a:spcAft>
                          <a:spcPts val="0"/>
                        </a:spcAft>
                        <a:buFont typeface="Symbol" pitchFamily="2" charset="2"/>
                        <a:buChar char=""/>
                      </a:pPr>
                      <a:r>
                        <a:rPr lang="en-US" sz="1000" b="0" dirty="0">
                          <a:solidFill>
                            <a:schemeClr val="tx1"/>
                          </a:solidFill>
                          <a:effectLst/>
                          <a:latin typeface="+mn-lt"/>
                        </a:rPr>
                        <a:t>“Programs and services must be guided by theories and knowledge of learning and development.”</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“Personnel must engage in continuing professional development activities to keep abreast of the research, theories, legislation, policies, and developments that affect their programs and services.”</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w="12700" cmpd="sng">
                      <a:solidFill>
                        <a:srgbClr val="AD9C65"/>
                      </a:solid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spcBef>
                          <a:spcPts val="0"/>
                        </a:spcBef>
                        <a:spcAft>
                          <a:spcPts val="0"/>
                        </a:spcAft>
                      </a:pPr>
                      <a:r>
                        <a:rPr lang="en-US" sz="1000" b="0" dirty="0">
                          <a:solidFill>
                            <a:schemeClr val="tx1"/>
                          </a:solidFill>
                          <a:effectLst/>
                          <a:latin typeface="+mn-lt"/>
                        </a:rPr>
                        <a:t>Foundational Level: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“Articulate theories and models that describe the development of college students and the conditions and practices that facilitate holistic development”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“Identify one’s own informal theories of student development (‘theories in use’) and how they can be informed by formal theories to enhance work with students.”</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“Assess learning outcomes from programs and services and use theory to improve practice.” </a:t>
                      </a:r>
                    </a:p>
                    <a:p>
                      <a:pPr marL="0" marR="0">
                        <a:spcBef>
                          <a:spcPts val="0"/>
                        </a:spcBef>
                        <a:spcAft>
                          <a:spcPts val="0"/>
                        </a:spcAft>
                      </a:pPr>
                      <a:r>
                        <a:rPr lang="en-US" sz="1000" b="0" dirty="0">
                          <a:solidFill>
                            <a:schemeClr val="tx1"/>
                          </a:solidFill>
                          <a:effectLst/>
                          <a:latin typeface="+mn-lt"/>
                        </a:rPr>
                        <a:t>Intermediate Level:</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“Design programs and services to promote student learning and development that are based on current research on student learning and development theories.” </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“Utilize theory-to-practice models to inform individual or unit practice.” </a:t>
                      </a:r>
                    </a:p>
                    <a:p>
                      <a:pPr marL="342900" marR="0" lvl="0" indent="-342900">
                        <a:spcBef>
                          <a:spcPts val="0"/>
                        </a:spcBef>
                        <a:spcAft>
                          <a:spcPts val="150"/>
                        </a:spcAft>
                        <a:buFont typeface="Symbol" pitchFamily="2" charset="2"/>
                        <a:buChar char=""/>
                      </a:pPr>
                      <a:r>
                        <a:rPr lang="en-US" sz="1000" b="0" dirty="0">
                          <a:solidFill>
                            <a:schemeClr val="tx1"/>
                          </a:solidFill>
                          <a:effectLst/>
                          <a:latin typeface="+mn-lt"/>
                        </a:rPr>
                        <a:t>“Justify using learning theory to create learning opportunities.”</a:t>
                      </a:r>
                    </a:p>
                    <a:p>
                      <a:pPr marL="0" marR="0">
                        <a:spcBef>
                          <a:spcPts val="0"/>
                        </a:spcBef>
                        <a:spcAft>
                          <a:spcPts val="0"/>
                        </a:spcAft>
                      </a:pPr>
                      <a:r>
                        <a:rPr lang="en-US" sz="1000" b="0" dirty="0">
                          <a:solidFill>
                            <a:schemeClr val="tx1"/>
                          </a:solidFill>
                          <a:effectLst/>
                          <a:latin typeface="+mn-lt"/>
                        </a:rPr>
                        <a:t>Advanced Level:</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“Utilize theory to inform divisional and institutional policy and practice.”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“Translate theory to diverse audiences (e.g., colleagues, faculty, students, parents, policy-makers) and use it effectively to enhance understanding of the work of student affairs.”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“Analyze and critique prevailing theory for improved unit, division, or campus practice.” </a:t>
                      </a:r>
                      <a:endParaRPr lang="en-US" sz="1000" b="0" dirty="0">
                        <a:solidFill>
                          <a:schemeClr val="tx1"/>
                        </a:solidFill>
                        <a:effectLst/>
                        <a:latin typeface="+mn-lt"/>
                        <a:cs typeface="Calibri" panose="020F0502020204030204" pitchFamily="34" charset="0"/>
                      </a:endParaRPr>
                    </a:p>
                  </a:txBody>
                  <a:tcPr marL="27811" marR="27811" marT="0" marB="0">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0" marR="0">
                        <a:spcBef>
                          <a:spcPts val="0"/>
                        </a:spcBef>
                        <a:spcAft>
                          <a:spcPts val="0"/>
                        </a:spcAft>
                      </a:pPr>
                      <a:r>
                        <a:rPr lang="en-US" sz="1000" b="0" dirty="0">
                          <a:solidFill>
                            <a:schemeClr val="tx1"/>
                          </a:solidFill>
                          <a:effectLst/>
                          <a:latin typeface="+mn-lt"/>
                        </a:rPr>
                        <a:t>Foundational Level:</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“Design program and learning outcomes that are appropriately clear, specific, and measurable, that are informed by theoretical frameworks and that align with organizational outcomes, goals, and values.” </a:t>
                      </a:r>
                    </a:p>
                    <a:p>
                      <a:pPr marL="0" marR="0">
                        <a:spcBef>
                          <a:spcPts val="0"/>
                        </a:spcBef>
                        <a:spcAft>
                          <a:spcPts val="0"/>
                        </a:spcAft>
                      </a:pPr>
                      <a:r>
                        <a:rPr lang="en-US" sz="1000" b="0" dirty="0">
                          <a:solidFill>
                            <a:schemeClr val="tx1"/>
                          </a:solidFill>
                          <a:effectLst/>
                          <a:latin typeface="+mn-lt"/>
                        </a:rPr>
                        <a:t>Intermediate Level: </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“Utilize formal student learning and development theories as well as scholarly literature to inform the content and design of individual and program level outcomes as well as assessment tools such as rubrics.”</a:t>
                      </a:r>
                    </a:p>
                    <a:p>
                      <a:pPr marL="0" marR="0">
                        <a:spcBef>
                          <a:spcPts val="0"/>
                        </a:spcBef>
                        <a:spcAft>
                          <a:spcPts val="0"/>
                        </a:spcAft>
                      </a:pPr>
                      <a:r>
                        <a:rPr lang="en-US" sz="1000" b="0" dirty="0">
                          <a:solidFill>
                            <a:schemeClr val="tx1"/>
                          </a:solidFill>
                          <a:effectLst/>
                          <a:latin typeface="+mn-lt"/>
                        </a:rPr>
                        <a:t> </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a:noFill/>
                    </a:lnL>
                    <a:lnR>
                      <a:no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tc>
                  <a:txBody>
                    <a:bodyPr/>
                    <a:lstStyle>
                      <a:lvl1pPr marL="0" algn="l" defTabSz="914377" rtl="0" eaLnBrk="1" latinLnBrk="0" hangingPunct="1">
                        <a:defRPr sz="1867" kern="1200">
                          <a:solidFill>
                            <a:schemeClr val="dk1"/>
                          </a:solidFill>
                          <a:latin typeface="Calibri" panose="020F0502020204030204"/>
                        </a:defRPr>
                      </a:lvl1pPr>
                      <a:lvl2pPr marL="457189" algn="l" defTabSz="914377" rtl="0" eaLnBrk="1" latinLnBrk="0" hangingPunct="1">
                        <a:defRPr sz="1867" kern="1200">
                          <a:solidFill>
                            <a:schemeClr val="dk1"/>
                          </a:solidFill>
                          <a:latin typeface="Calibri" panose="020F0502020204030204"/>
                        </a:defRPr>
                      </a:lvl2pPr>
                      <a:lvl3pPr marL="914377" algn="l" defTabSz="914377" rtl="0" eaLnBrk="1" latinLnBrk="0" hangingPunct="1">
                        <a:defRPr sz="1867" kern="1200">
                          <a:solidFill>
                            <a:schemeClr val="dk1"/>
                          </a:solidFill>
                          <a:latin typeface="Calibri" panose="020F0502020204030204"/>
                        </a:defRPr>
                      </a:lvl3pPr>
                      <a:lvl4pPr marL="1371566" algn="l" defTabSz="914377" rtl="0" eaLnBrk="1" latinLnBrk="0" hangingPunct="1">
                        <a:defRPr sz="1867" kern="1200">
                          <a:solidFill>
                            <a:schemeClr val="dk1"/>
                          </a:solidFill>
                          <a:latin typeface="Calibri" panose="020F0502020204030204"/>
                        </a:defRPr>
                      </a:lvl4pPr>
                      <a:lvl5pPr marL="1828754" algn="l" defTabSz="914377" rtl="0" eaLnBrk="1" latinLnBrk="0" hangingPunct="1">
                        <a:defRPr sz="1867" kern="1200">
                          <a:solidFill>
                            <a:schemeClr val="dk1"/>
                          </a:solidFill>
                          <a:latin typeface="Calibri" panose="020F0502020204030204"/>
                        </a:defRPr>
                      </a:lvl5pPr>
                      <a:lvl6pPr marL="2285943" algn="l" defTabSz="914377" rtl="0" eaLnBrk="1" latinLnBrk="0" hangingPunct="1">
                        <a:defRPr sz="1867" kern="1200">
                          <a:solidFill>
                            <a:schemeClr val="dk1"/>
                          </a:solidFill>
                          <a:latin typeface="Calibri" panose="020F0502020204030204"/>
                        </a:defRPr>
                      </a:lvl6pPr>
                      <a:lvl7pPr marL="2743131" algn="l" defTabSz="914377" rtl="0" eaLnBrk="1" latinLnBrk="0" hangingPunct="1">
                        <a:defRPr sz="1867" kern="1200">
                          <a:solidFill>
                            <a:schemeClr val="dk1"/>
                          </a:solidFill>
                          <a:latin typeface="Calibri" panose="020F0502020204030204"/>
                        </a:defRPr>
                      </a:lvl7pPr>
                      <a:lvl8pPr marL="3200320" algn="l" defTabSz="914377" rtl="0" eaLnBrk="1" latinLnBrk="0" hangingPunct="1">
                        <a:defRPr sz="1867" kern="1200">
                          <a:solidFill>
                            <a:schemeClr val="dk1"/>
                          </a:solidFill>
                          <a:latin typeface="Calibri" panose="020F0502020204030204"/>
                        </a:defRPr>
                      </a:lvl8pPr>
                      <a:lvl9pPr marL="3657509" algn="l" defTabSz="914377" rtl="0" eaLnBrk="1" latinLnBrk="0" hangingPunct="1">
                        <a:defRPr sz="1867" kern="1200">
                          <a:solidFill>
                            <a:schemeClr val="dk1"/>
                          </a:solidFill>
                          <a:latin typeface="Calibri" panose="020F0502020204030204"/>
                        </a:defRPr>
                      </a:lvl9pPr>
                    </a:lstStyle>
                    <a:p>
                      <a:pPr marL="342900" marR="0" lvl="0" indent="-342900">
                        <a:spcBef>
                          <a:spcPts val="0"/>
                        </a:spcBef>
                        <a:spcAft>
                          <a:spcPts val="0"/>
                        </a:spcAft>
                        <a:buFont typeface="Symbol" pitchFamily="2" charset="2"/>
                        <a:buChar char=""/>
                      </a:pPr>
                      <a:r>
                        <a:rPr lang="en-US" sz="1000" b="0" dirty="0">
                          <a:solidFill>
                            <a:schemeClr val="tx1"/>
                          </a:solidFill>
                          <a:effectLst/>
                          <a:latin typeface="+mn-lt"/>
                        </a:rPr>
                        <a:t>“Ability to articulate intentional student learning and development goals and their related outcomes. In establishing those goals, the ability to use cognitive and psychosocial development theories germane to the student populations (e.g., traditional age, cultural background, adult education, and so on) as well as an awareness that different subpopulations may have different patterns of development (Love and Guthrie, 1999).”</a:t>
                      </a:r>
                    </a:p>
                    <a:p>
                      <a:pPr marL="342900" marR="0" lvl="0" indent="-342900">
                        <a:spcBef>
                          <a:spcPts val="0"/>
                        </a:spcBef>
                        <a:spcAft>
                          <a:spcPts val="0"/>
                        </a:spcAft>
                        <a:buFont typeface="Symbol" pitchFamily="2" charset="2"/>
                        <a:buChar char=""/>
                      </a:pPr>
                      <a:r>
                        <a:rPr lang="en-US" sz="1000" b="0" dirty="0">
                          <a:solidFill>
                            <a:schemeClr val="tx1"/>
                          </a:solidFill>
                          <a:effectLst/>
                          <a:latin typeface="+mn-lt"/>
                        </a:rPr>
                        <a:t>“Ability to identify the appropriate philosophical or research underpinnings (such as positivist, constructivist, critical theory, and so on) for the articulation of outcomes, dependent on the outcomes themselves.”</a:t>
                      </a:r>
                    </a:p>
                    <a:p>
                      <a:pPr marL="0" marR="0">
                        <a:spcBef>
                          <a:spcPts val="0"/>
                        </a:spcBef>
                        <a:spcAft>
                          <a:spcPts val="0"/>
                        </a:spcAft>
                      </a:pPr>
                      <a:r>
                        <a:rPr lang="en-US" sz="1000" b="0" dirty="0">
                          <a:solidFill>
                            <a:schemeClr val="tx1"/>
                          </a:solidFill>
                          <a:effectLst/>
                          <a:latin typeface="+mn-lt"/>
                        </a:rPr>
                        <a:t> </a:t>
                      </a:r>
                      <a:endParaRPr lang="en-US" sz="1000" b="0" dirty="0">
                        <a:solidFill>
                          <a:schemeClr val="tx1"/>
                        </a:solidFill>
                        <a:effectLst/>
                        <a:latin typeface="+mn-lt"/>
                        <a:ea typeface="Times New Roman" panose="02020603050405020304" pitchFamily="18" charset="0"/>
                        <a:cs typeface="Calibri" panose="020F0502020204030204" pitchFamily="34" charset="0"/>
                      </a:endParaRPr>
                    </a:p>
                  </a:txBody>
                  <a:tcPr marL="27811" marR="27811" marT="0" marB="0">
                    <a:lnL>
                      <a:noFill/>
                    </a:lnL>
                    <a:lnR w="12700" cmpd="sng">
                      <a:solidFill>
                        <a:srgbClr val="AD9C65"/>
                      </a:solidFill>
                    </a:lnR>
                    <a:lnT w="12700" cmpd="sng">
                      <a:solidFill>
                        <a:srgbClr val="AD9C65"/>
                      </a:solidFill>
                    </a:lnT>
                    <a:lnB w="12700" cmpd="sng">
                      <a:solidFill>
                        <a:srgbClr val="AD9C65"/>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13188342"/>
                  </a:ext>
                </a:extLst>
              </a:tr>
            </a:tbl>
          </a:graphicData>
        </a:graphic>
      </p:graphicFrame>
      <p:sp>
        <p:nvSpPr>
          <p:cNvPr id="11" name="Rounded Rectangle 10">
            <a:extLst>
              <a:ext uri="{FF2B5EF4-FFF2-40B4-BE49-F238E27FC236}">
                <a16:creationId xmlns:a16="http://schemas.microsoft.com/office/drawing/2014/main" id="{9F3473C3-6BEB-BB45-B2DE-874C4D09C072}"/>
              </a:ext>
            </a:extLst>
          </p:cNvPr>
          <p:cNvSpPr/>
          <p:nvPr/>
        </p:nvSpPr>
        <p:spPr>
          <a:xfrm>
            <a:off x="1231105" y="2457280"/>
            <a:ext cx="9729787" cy="2578894"/>
          </a:xfrm>
          <a:prstGeom prst="roundRect">
            <a:avLst/>
          </a:prstGeom>
          <a:solidFill>
            <a:srgbClr val="CBB67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R="0" lvl="0" algn="ctr">
              <a:spcBef>
                <a:spcPts val="0"/>
              </a:spcBef>
              <a:spcAft>
                <a:spcPts val="0"/>
              </a:spcAft>
            </a:pPr>
            <a:r>
              <a:rPr lang="en-US" sz="2200" dirty="0">
                <a:solidFill>
                  <a:schemeClr val="tx1"/>
                </a:solidFill>
              </a:rPr>
              <a:t>“Programs and services must be guided by theories and knowledge of learning and development.” – CAS Standards</a:t>
            </a:r>
          </a:p>
          <a:p>
            <a:pPr marR="0" lvl="0" algn="ctr">
              <a:spcBef>
                <a:spcPts val="0"/>
              </a:spcBef>
              <a:spcAft>
                <a:spcPts val="0"/>
              </a:spcAft>
            </a:pPr>
            <a:endParaRPr lang="en-US" sz="2200" dirty="0">
              <a:solidFill>
                <a:schemeClr val="tx1"/>
              </a:solidFill>
            </a:endParaRPr>
          </a:p>
          <a:p>
            <a:pPr algn="ctr"/>
            <a:r>
              <a:rPr lang="en-US" sz="2200" dirty="0">
                <a:solidFill>
                  <a:schemeClr val="tx1"/>
                </a:solidFill>
              </a:rPr>
              <a:t>“Design programs and services to promote student learning and development that are based on current research on student learning and development theories.” – ACPA-NASPA SLD Professional Competencies</a:t>
            </a:r>
          </a:p>
        </p:txBody>
      </p:sp>
    </p:spTree>
    <p:extLst>
      <p:ext uri="{BB962C8B-B14F-4D97-AF65-F5344CB8AC3E}">
        <p14:creationId xmlns:p14="http://schemas.microsoft.com/office/powerpoint/2010/main" val="1294865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Low Statistical Power</a:t>
            </a:r>
          </a:p>
          <a:p>
            <a:pPr lvl="1"/>
            <a:r>
              <a:rPr lang="en-US" sz="2400" dirty="0"/>
              <a:t>Power refers to the ability to detect a difference if one exists</a:t>
            </a:r>
          </a:p>
          <a:p>
            <a:pPr lvl="1"/>
            <a:r>
              <a:rPr lang="en-US" sz="2400" dirty="0"/>
              <a:t>If power is low, researchers are more likely to make Type II errors (i.e., conclude there is no difference or effect when a difference does exist)</a:t>
            </a:r>
          </a:p>
          <a:p>
            <a:pPr lvl="2"/>
            <a:r>
              <a:rPr lang="en-US" dirty="0"/>
              <a:t>Larger Samples = Greater Power</a:t>
            </a:r>
          </a:p>
          <a:p>
            <a:pPr lvl="2"/>
            <a:r>
              <a:rPr lang="en-US" dirty="0"/>
              <a:t>To detect small differences, more power is needed</a:t>
            </a:r>
          </a:p>
          <a:p>
            <a:pPr lvl="1"/>
            <a:r>
              <a:rPr lang="en-US" sz="2400" b="1" dirty="0"/>
              <a:t>Studies may also be overpowered</a:t>
            </a:r>
          </a:p>
          <a:p>
            <a:pPr lvl="2"/>
            <a:r>
              <a:rPr lang="en-US" dirty="0"/>
              <a:t>With a large enough sample, any size difference can be found statistically significant</a:t>
            </a:r>
          </a:p>
          <a:p>
            <a:pPr lvl="2"/>
            <a:r>
              <a:rPr lang="en-US" dirty="0"/>
              <a:t>In addition to examining </a:t>
            </a:r>
            <a:r>
              <a:rPr lang="en-US" i="1" dirty="0"/>
              <a:t>statistical </a:t>
            </a:r>
            <a:r>
              <a:rPr lang="en-US" dirty="0"/>
              <a:t>significance, it is important to consider </a:t>
            </a:r>
            <a:r>
              <a:rPr lang="en-US" i="1" dirty="0"/>
              <a:t>practical </a:t>
            </a:r>
            <a:r>
              <a:rPr lang="en-US" dirty="0"/>
              <a:t>significance</a:t>
            </a:r>
          </a:p>
          <a:p>
            <a:pPr lvl="2"/>
            <a:endParaRPr lang="en-US" dirty="0"/>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30</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76073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Threats to SCV </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lstStyle/>
          <a:p>
            <a:r>
              <a:rPr lang="en-US" sz="3000" dirty="0"/>
              <a:t>Lack of Variability</a:t>
            </a:r>
          </a:p>
          <a:p>
            <a:pPr lvl="1"/>
            <a:r>
              <a:rPr lang="en-US" sz="2400" dirty="0"/>
              <a:t>When the variability of scores on the DV is restricted, relationships or effects will be underestimated</a:t>
            </a:r>
          </a:p>
          <a:p>
            <a:pPr lvl="1"/>
            <a:r>
              <a:rPr lang="en-US" sz="2400" dirty="0"/>
              <a:t>E.g., restriction of range, floor/ceiling effects</a:t>
            </a:r>
          </a:p>
          <a:p>
            <a:pPr lvl="1"/>
            <a:endParaRPr lang="en-US" sz="2400" dirty="0"/>
          </a:p>
          <a:p>
            <a:pPr marL="201163" lvl="1" indent="0">
              <a:buNone/>
            </a:pPr>
            <a:endParaRPr lang="en-US" sz="2400" dirty="0"/>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31</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6" name="TextBox 5">
            <a:extLst>
              <a:ext uri="{FF2B5EF4-FFF2-40B4-BE49-F238E27FC236}">
                <a16:creationId xmlns:a16="http://schemas.microsoft.com/office/drawing/2014/main" id="{68C37A29-0CB1-2049-B87A-AA62CC6ACA9F}"/>
              </a:ext>
            </a:extLst>
          </p:cNvPr>
          <p:cNvSpPr txBox="1"/>
          <p:nvPr/>
        </p:nvSpPr>
        <p:spPr>
          <a:xfrm>
            <a:off x="1118795" y="3013501"/>
            <a:ext cx="10058400" cy="923330"/>
          </a:xfrm>
          <a:prstGeom prst="rect">
            <a:avLst/>
          </a:prstGeom>
          <a:noFill/>
        </p:spPr>
        <p:txBody>
          <a:bodyPr wrap="square" rtlCol="0">
            <a:spAutoFit/>
          </a:bodyPr>
          <a:lstStyle/>
          <a:p>
            <a:pPr algn="ctr"/>
            <a:r>
              <a:rPr lang="en-US" sz="3000" b="1" dirty="0"/>
              <a:t>Political Knowledge</a:t>
            </a:r>
          </a:p>
          <a:p>
            <a:pPr algn="ctr"/>
            <a:r>
              <a:rPr lang="en-US" sz="2400" dirty="0"/>
              <a:t>Who is the current president of the United States of America?</a:t>
            </a:r>
          </a:p>
        </p:txBody>
      </p:sp>
      <p:pic>
        <p:nvPicPr>
          <p:cNvPr id="8" name="Picture 7">
            <a:extLst>
              <a:ext uri="{FF2B5EF4-FFF2-40B4-BE49-F238E27FC236}">
                <a16:creationId xmlns:a16="http://schemas.microsoft.com/office/drawing/2014/main" id="{52C13C03-2BD1-2C47-A8FD-3FB85E992B96}"/>
              </a:ext>
            </a:extLst>
          </p:cNvPr>
          <p:cNvPicPr>
            <a:picLocks noChangeAspect="1"/>
          </p:cNvPicPr>
          <p:nvPr/>
        </p:nvPicPr>
        <p:blipFill>
          <a:blip r:embed="rId2"/>
          <a:stretch>
            <a:fillRect/>
          </a:stretch>
        </p:blipFill>
        <p:spPr>
          <a:xfrm>
            <a:off x="2407907" y="4049879"/>
            <a:ext cx="2614500" cy="1797469"/>
          </a:xfrm>
          <a:prstGeom prst="rect">
            <a:avLst/>
          </a:prstGeom>
        </p:spPr>
      </p:pic>
      <p:sp>
        <p:nvSpPr>
          <p:cNvPr id="15" name="TextBox 14">
            <a:extLst>
              <a:ext uri="{FF2B5EF4-FFF2-40B4-BE49-F238E27FC236}">
                <a16:creationId xmlns:a16="http://schemas.microsoft.com/office/drawing/2014/main" id="{61B53236-5593-4648-9AEB-F12F12617FF1}"/>
              </a:ext>
            </a:extLst>
          </p:cNvPr>
          <p:cNvSpPr txBox="1"/>
          <p:nvPr/>
        </p:nvSpPr>
        <p:spPr>
          <a:xfrm>
            <a:off x="1226554" y="5792739"/>
            <a:ext cx="4977205" cy="553998"/>
          </a:xfrm>
          <a:prstGeom prst="rect">
            <a:avLst/>
          </a:prstGeom>
          <a:noFill/>
        </p:spPr>
        <p:txBody>
          <a:bodyPr wrap="square" rtlCol="0">
            <a:spAutoFit/>
          </a:bodyPr>
          <a:lstStyle/>
          <a:p>
            <a:pPr algn="ctr"/>
            <a:r>
              <a:rPr lang="en-US" sz="3000" b="1" dirty="0"/>
              <a:t>Program Participants </a:t>
            </a:r>
          </a:p>
        </p:txBody>
      </p:sp>
      <p:pic>
        <p:nvPicPr>
          <p:cNvPr id="16" name="Picture 15">
            <a:extLst>
              <a:ext uri="{FF2B5EF4-FFF2-40B4-BE49-F238E27FC236}">
                <a16:creationId xmlns:a16="http://schemas.microsoft.com/office/drawing/2014/main" id="{5B396375-2704-1048-95A2-E7C14B362AC2}"/>
              </a:ext>
            </a:extLst>
          </p:cNvPr>
          <p:cNvPicPr>
            <a:picLocks noChangeAspect="1"/>
          </p:cNvPicPr>
          <p:nvPr/>
        </p:nvPicPr>
        <p:blipFill>
          <a:blip r:embed="rId2"/>
          <a:stretch>
            <a:fillRect/>
          </a:stretch>
        </p:blipFill>
        <p:spPr>
          <a:xfrm>
            <a:off x="7169595" y="4049878"/>
            <a:ext cx="2614500" cy="1797469"/>
          </a:xfrm>
          <a:prstGeom prst="rect">
            <a:avLst/>
          </a:prstGeom>
        </p:spPr>
      </p:pic>
      <p:sp>
        <p:nvSpPr>
          <p:cNvPr id="17" name="TextBox 16">
            <a:extLst>
              <a:ext uri="{FF2B5EF4-FFF2-40B4-BE49-F238E27FC236}">
                <a16:creationId xmlns:a16="http://schemas.microsoft.com/office/drawing/2014/main" id="{113D89DA-F647-1B43-AE9B-6A18EFD2006C}"/>
              </a:ext>
            </a:extLst>
          </p:cNvPr>
          <p:cNvSpPr txBox="1"/>
          <p:nvPr/>
        </p:nvSpPr>
        <p:spPr>
          <a:xfrm>
            <a:off x="5988242" y="5792738"/>
            <a:ext cx="4977205" cy="553998"/>
          </a:xfrm>
          <a:prstGeom prst="rect">
            <a:avLst/>
          </a:prstGeom>
          <a:noFill/>
        </p:spPr>
        <p:txBody>
          <a:bodyPr wrap="square" rtlCol="0">
            <a:spAutoFit/>
          </a:bodyPr>
          <a:lstStyle/>
          <a:p>
            <a:pPr algn="ctr"/>
            <a:r>
              <a:rPr lang="en-US" sz="3000" b="1" dirty="0"/>
              <a:t>Control Group</a:t>
            </a:r>
          </a:p>
        </p:txBody>
      </p:sp>
      <p:sp>
        <p:nvSpPr>
          <p:cNvPr id="18" name="TextBox 17">
            <a:extLst>
              <a:ext uri="{FF2B5EF4-FFF2-40B4-BE49-F238E27FC236}">
                <a16:creationId xmlns:a16="http://schemas.microsoft.com/office/drawing/2014/main" id="{7D342D1C-EFC2-D84B-A730-194FC49168C9}"/>
              </a:ext>
            </a:extLst>
          </p:cNvPr>
          <p:cNvSpPr txBox="1"/>
          <p:nvPr/>
        </p:nvSpPr>
        <p:spPr>
          <a:xfrm>
            <a:off x="5285745" y="4686930"/>
            <a:ext cx="1620509" cy="553998"/>
          </a:xfrm>
          <a:prstGeom prst="rect">
            <a:avLst/>
          </a:prstGeom>
          <a:noFill/>
        </p:spPr>
        <p:txBody>
          <a:bodyPr wrap="square" rtlCol="0">
            <a:spAutoFit/>
          </a:bodyPr>
          <a:lstStyle/>
          <a:p>
            <a:pPr algn="ctr"/>
            <a:r>
              <a:rPr lang="en-US" sz="3000" b="1" dirty="0"/>
              <a:t>98-100%</a:t>
            </a:r>
          </a:p>
        </p:txBody>
      </p:sp>
    </p:spTree>
    <p:extLst>
      <p:ext uri="{BB962C8B-B14F-4D97-AF65-F5344CB8AC3E}">
        <p14:creationId xmlns:p14="http://schemas.microsoft.com/office/powerpoint/2010/main" val="225444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Internal Validity (</a:t>
            </a:r>
            <a:r>
              <a:rPr lang="en-US" dirty="0" err="1"/>
              <a:t>InV</a:t>
            </a:r>
            <a:r>
              <a:rPr lang="en-US" dirty="0"/>
              <a:t>)</a:t>
            </a:r>
          </a:p>
        </p:txBody>
      </p:sp>
      <p:sp>
        <p:nvSpPr>
          <p:cNvPr id="3" name="Content Placeholder 2"/>
          <p:cNvSpPr>
            <a:spLocks noGrp="1"/>
          </p:cNvSpPr>
          <p:nvPr>
            <p:ph idx="1"/>
          </p:nvPr>
        </p:nvSpPr>
        <p:spPr>
          <a:xfrm>
            <a:off x="1097280" y="1263223"/>
            <a:ext cx="10058400" cy="4106015"/>
          </a:xfrm>
        </p:spPr>
        <p:txBody>
          <a:bodyPr>
            <a:noAutofit/>
          </a:bodyPr>
          <a:lstStyle/>
          <a:p>
            <a:pPr marL="0" indent="-91432">
              <a:spcAft>
                <a:spcPts val="2400"/>
              </a:spcAft>
              <a:buNone/>
            </a:pPr>
            <a:r>
              <a:rPr lang="en-US" sz="2700" dirty="0"/>
              <a:t>Making statements about causality is </a:t>
            </a:r>
            <a:r>
              <a:rPr lang="en-US" sz="2700" i="1" dirty="0"/>
              <a:t>hard</a:t>
            </a:r>
            <a:r>
              <a:rPr lang="en-US" sz="2700" dirty="0"/>
              <a:t>. It requires eliminating all other reasonable explanations for student growth/achievement</a:t>
            </a:r>
          </a:p>
          <a:p>
            <a:pPr marL="0" indent="-91432">
              <a:buNone/>
            </a:pPr>
            <a:r>
              <a:rPr lang="en-US" sz="2700" dirty="0"/>
              <a:t>Some of the most common threats to the validity of causal inferences (i.e., inferences about program effectiveness) are</a:t>
            </a:r>
          </a:p>
          <a:p>
            <a:pPr marL="0" indent="-91432">
              <a:buNone/>
            </a:pPr>
            <a:endParaRPr lang="en-US" sz="2700" dirty="0"/>
          </a:p>
          <a:p>
            <a:pPr marL="0" indent="-91432">
              <a:buNone/>
            </a:pPr>
            <a:endParaRPr lang="en-US" sz="2700" dirty="0"/>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32</a:t>
            </a:fld>
            <a:endParaRPr lang="en-US"/>
          </a:p>
        </p:txBody>
      </p:sp>
      <p:sp>
        <p:nvSpPr>
          <p:cNvPr id="10" name="Content Placeholder 2">
            <a:extLst>
              <a:ext uri="{FF2B5EF4-FFF2-40B4-BE49-F238E27FC236}">
                <a16:creationId xmlns:a16="http://schemas.microsoft.com/office/drawing/2014/main" id="{967608C6-6C82-454F-AF95-DB19938B2351}"/>
              </a:ext>
            </a:extLst>
          </p:cNvPr>
          <p:cNvSpPr txBox="1">
            <a:spLocks/>
          </p:cNvSpPr>
          <p:nvPr/>
        </p:nvSpPr>
        <p:spPr>
          <a:xfrm>
            <a:off x="1154085" y="3527244"/>
            <a:ext cx="10058400" cy="1374471"/>
          </a:xfrm>
          <a:prstGeom prst="rect">
            <a:avLst/>
          </a:prstGeom>
        </p:spPr>
        <p:txBody>
          <a:bodyPr vert="horz" lIns="0" tIns="34290" rIns="0" bIns="34290" numCol="2" rtlCol="0">
            <a:noAutofit/>
          </a:bodyPr>
          <a:lstStyle>
            <a:lvl1pPr marL="91438" indent="-91438"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38" indent="-182875" algn="l" defTabSz="914377" rtl="0" eaLnBrk="1" latinLnBrk="0" hangingPunct="1">
              <a:lnSpc>
                <a:spcPct val="90000"/>
              </a:lnSpc>
              <a:spcBef>
                <a:spcPts val="200"/>
              </a:spcBef>
              <a:spcAft>
                <a:spcPts val="400"/>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566914"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3pPr>
            <a:lvl4pPr marL="749789"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4pPr>
            <a:lvl5pPr marL="932665"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9pPr>
          </a:lstStyle>
          <a:p>
            <a:pPr marL="658368" lvl="1" indent="-457200">
              <a:spcAft>
                <a:spcPts val="200"/>
              </a:spcAft>
            </a:pPr>
            <a:r>
              <a:rPr lang="en-US" sz="2700" dirty="0"/>
              <a:t>History</a:t>
            </a:r>
          </a:p>
          <a:p>
            <a:pPr marL="658368" lvl="1" indent="-457200">
              <a:spcAft>
                <a:spcPts val="200"/>
              </a:spcAft>
            </a:pPr>
            <a:r>
              <a:rPr lang="en-US" sz="2700" dirty="0"/>
              <a:t>Maturation</a:t>
            </a:r>
          </a:p>
          <a:p>
            <a:pPr marL="658368" lvl="1" indent="-457200">
              <a:spcAft>
                <a:spcPts val="200"/>
              </a:spcAft>
            </a:pPr>
            <a:r>
              <a:rPr lang="en-US" sz="2700" dirty="0"/>
              <a:t>Selection Bias</a:t>
            </a:r>
          </a:p>
          <a:p>
            <a:pPr marL="658368" lvl="1" indent="-457200">
              <a:spcAft>
                <a:spcPts val="200"/>
              </a:spcAft>
            </a:pPr>
            <a:r>
              <a:rPr lang="en-US" sz="2700" dirty="0"/>
              <a:t>Testing</a:t>
            </a:r>
          </a:p>
          <a:p>
            <a:pPr marL="658368" lvl="1" indent="-457200">
              <a:spcAft>
                <a:spcPts val="200"/>
              </a:spcAft>
            </a:pPr>
            <a:r>
              <a:rPr lang="en-US" sz="2700" dirty="0"/>
              <a:t>Instrumentation</a:t>
            </a:r>
          </a:p>
          <a:p>
            <a:pPr marL="658368" lvl="1" indent="-457200">
              <a:spcAft>
                <a:spcPts val="2400"/>
              </a:spcAft>
            </a:pPr>
            <a:r>
              <a:rPr lang="en-US" sz="2700" dirty="0"/>
              <a:t>Attrition</a:t>
            </a:r>
          </a:p>
        </p:txBody>
      </p:sp>
    </p:spTree>
    <p:extLst>
      <p:ext uri="{BB962C8B-B14F-4D97-AF65-F5344CB8AC3E}">
        <p14:creationId xmlns:p14="http://schemas.microsoft.com/office/powerpoint/2010/main" val="266027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History</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33</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216331"/>
            <a:ext cx="10058400" cy="4106015"/>
          </a:xfrm>
        </p:spPr>
        <p:txBody>
          <a:bodyPr>
            <a:noAutofit/>
          </a:bodyPr>
          <a:lstStyle/>
          <a:p>
            <a:pPr>
              <a:spcAft>
                <a:spcPts val="2400"/>
              </a:spcAft>
            </a:pPr>
            <a:r>
              <a:rPr lang="en-US" sz="3000" b="1" dirty="0"/>
              <a:t>History Effect</a:t>
            </a:r>
            <a:r>
              <a:rPr lang="en-US" sz="3000" dirty="0"/>
              <a:t>: The observed effect is not due to the program, but to some other event that occurred at the same time.</a:t>
            </a:r>
          </a:p>
          <a:p>
            <a:pPr lvl="0">
              <a:lnSpc>
                <a:spcPts val="3280"/>
              </a:lnSpc>
              <a:spcBef>
                <a:spcPts val="0"/>
              </a:spcBef>
            </a:pPr>
            <a:r>
              <a:rPr lang="en-US" sz="2700" i="1" dirty="0"/>
              <a:t>Example: </a:t>
            </a:r>
            <a:r>
              <a:rPr lang="en-US" sz="2700" dirty="0"/>
              <a:t>Program A claims to have reduced instances of sexual assault on campus. However, sexual assault prevention is a university-wide initiative and upon further investigation, the facilitators of Program A realize their participants also received programming related to sexual assault prevention in their residence halls. Could the reduction in instances of sexual assault be due to this residence life program instead?</a:t>
            </a:r>
          </a:p>
        </p:txBody>
      </p:sp>
    </p:spTree>
    <p:extLst>
      <p:ext uri="{BB962C8B-B14F-4D97-AF65-F5344CB8AC3E}">
        <p14:creationId xmlns:p14="http://schemas.microsoft.com/office/powerpoint/2010/main" val="230900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Maturation</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34</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192885"/>
            <a:ext cx="10058400" cy="4106015"/>
          </a:xfrm>
        </p:spPr>
        <p:txBody>
          <a:bodyPr>
            <a:noAutofit/>
          </a:bodyPr>
          <a:lstStyle/>
          <a:p>
            <a:pPr>
              <a:spcAft>
                <a:spcPts val="2400"/>
              </a:spcAft>
            </a:pPr>
            <a:r>
              <a:rPr lang="en-US" sz="3000" b="1" dirty="0"/>
              <a:t>Maturation Effect</a:t>
            </a:r>
            <a:r>
              <a:rPr lang="en-US" sz="3000" dirty="0"/>
              <a:t>: The observed effect is due to normal developmental processes or changes over time, not the program.</a:t>
            </a:r>
          </a:p>
          <a:p>
            <a:pPr>
              <a:lnSpc>
                <a:spcPts val="3280"/>
              </a:lnSpc>
              <a:spcBef>
                <a:spcPts val="0"/>
              </a:spcBef>
            </a:pPr>
            <a:r>
              <a:rPr lang="en-US" sz="2700" i="1" dirty="0"/>
              <a:t>Example: </a:t>
            </a:r>
            <a:r>
              <a:rPr lang="en-US" sz="2700" dirty="0"/>
              <a:t>Program B (implemented during the first semester of college) claims to have increased students’ sense of independence. However, studies show students naturally gain more independence during their first semester of college even without an intervention.</a:t>
            </a:r>
          </a:p>
          <a:p>
            <a:pPr>
              <a:lnSpc>
                <a:spcPts val="3280"/>
              </a:lnSpc>
              <a:spcBef>
                <a:spcPts val="0"/>
              </a:spcBef>
            </a:pPr>
            <a:endParaRPr lang="en-US" sz="2700" dirty="0"/>
          </a:p>
        </p:txBody>
      </p:sp>
    </p:spTree>
    <p:extLst>
      <p:ext uri="{BB962C8B-B14F-4D97-AF65-F5344CB8AC3E}">
        <p14:creationId xmlns:p14="http://schemas.microsoft.com/office/powerpoint/2010/main" val="2971111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Selection Bias</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35</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192885"/>
            <a:ext cx="10058400" cy="4106015"/>
          </a:xfrm>
        </p:spPr>
        <p:txBody>
          <a:bodyPr>
            <a:noAutofit/>
          </a:bodyPr>
          <a:lstStyle/>
          <a:p>
            <a:pPr>
              <a:spcAft>
                <a:spcPts val="2400"/>
              </a:spcAft>
            </a:pPr>
            <a:r>
              <a:rPr lang="en-US" sz="3000" b="1" dirty="0"/>
              <a:t>Selection Bias</a:t>
            </a:r>
            <a:r>
              <a:rPr lang="en-US" sz="3000" dirty="0"/>
              <a:t>: The observed difference between two groups at post-test is due to preexisting differences between the groups, not the program.</a:t>
            </a:r>
          </a:p>
          <a:p>
            <a:pPr>
              <a:lnSpc>
                <a:spcPts val="3280"/>
              </a:lnSpc>
              <a:spcBef>
                <a:spcPts val="0"/>
              </a:spcBef>
              <a:spcAft>
                <a:spcPts val="2400"/>
              </a:spcAft>
            </a:pPr>
            <a:r>
              <a:rPr lang="en-US" sz="2700" i="1" dirty="0"/>
              <a:t>Example: </a:t>
            </a:r>
            <a:r>
              <a:rPr lang="en-US" sz="2700" dirty="0"/>
              <a:t>Facilitators of Program C compare students who participated in their service-learning program to students who did not and are pleased to find that their students are higher in civic engagement—clear evidence that the program works! Upon further investigation, however, they discover that students who were high in civic engagement were more likely to participate in their program in the first place. Thus, the difference between the groups was due to self-selection into the program, not the program’s effectiveness.</a:t>
            </a:r>
          </a:p>
          <a:p>
            <a:pPr>
              <a:spcAft>
                <a:spcPts val="2400"/>
              </a:spcAft>
            </a:pPr>
            <a:endParaRPr lang="en-US" sz="2700" dirty="0"/>
          </a:p>
        </p:txBody>
      </p:sp>
    </p:spTree>
    <p:extLst>
      <p:ext uri="{BB962C8B-B14F-4D97-AF65-F5344CB8AC3E}">
        <p14:creationId xmlns:p14="http://schemas.microsoft.com/office/powerpoint/2010/main" val="1862015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Testing</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36</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192885"/>
            <a:ext cx="10058400" cy="4735475"/>
          </a:xfrm>
        </p:spPr>
        <p:txBody>
          <a:bodyPr>
            <a:noAutofit/>
          </a:bodyPr>
          <a:lstStyle/>
          <a:p>
            <a:pPr>
              <a:spcAft>
                <a:spcPts val="2400"/>
              </a:spcAft>
            </a:pPr>
            <a:r>
              <a:rPr lang="en-US" sz="3000" b="1" dirty="0"/>
              <a:t>Testing Effect</a:t>
            </a:r>
            <a:r>
              <a:rPr lang="en-US" sz="3000" dirty="0"/>
              <a:t>: The observed effect is due to students’ completion of the outcome measure at pre-test, not the program.</a:t>
            </a:r>
          </a:p>
          <a:p>
            <a:pPr>
              <a:lnSpc>
                <a:spcPts val="3280"/>
              </a:lnSpc>
              <a:spcBef>
                <a:spcPts val="0"/>
              </a:spcBef>
            </a:pPr>
            <a:r>
              <a:rPr lang="en-US" sz="2700" i="1" dirty="0"/>
              <a:t>Example: </a:t>
            </a:r>
            <a:r>
              <a:rPr lang="en-US" sz="2700" dirty="0"/>
              <a:t>Prior to participating in an Orientation workshop on responsible alcohol consumption, students complete a pre-test that measures their knowledge of the campus alcohol policy. Primed by the pre-test measure, students are more attentive when the answers to the pre-test questions are covered during the workshop. As a result, students score higher at post-test than they would have if a pre-test had not been given. Thus, the “intervention” includes both the workshop and the pre-test.</a:t>
            </a:r>
          </a:p>
          <a:p>
            <a:pPr>
              <a:lnSpc>
                <a:spcPts val="3280"/>
              </a:lnSpc>
              <a:spcBef>
                <a:spcPts val="0"/>
              </a:spcBef>
            </a:pPr>
            <a:endParaRPr lang="en-US" sz="2700" dirty="0"/>
          </a:p>
        </p:txBody>
      </p:sp>
    </p:spTree>
    <p:extLst>
      <p:ext uri="{BB962C8B-B14F-4D97-AF65-F5344CB8AC3E}">
        <p14:creationId xmlns:p14="http://schemas.microsoft.com/office/powerpoint/2010/main" val="14453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Instrumentation</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37</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192885"/>
            <a:ext cx="10058400" cy="4106015"/>
          </a:xfrm>
        </p:spPr>
        <p:txBody>
          <a:bodyPr>
            <a:noAutofit/>
          </a:bodyPr>
          <a:lstStyle/>
          <a:p>
            <a:pPr>
              <a:spcAft>
                <a:spcPts val="2400"/>
              </a:spcAft>
            </a:pPr>
            <a:r>
              <a:rPr lang="en-US" sz="3000" b="1" dirty="0"/>
              <a:t>Instrumentation Effect</a:t>
            </a:r>
            <a:r>
              <a:rPr lang="en-US" sz="3000" dirty="0"/>
              <a:t>: The observed effect is due to changes in the instrument (or interpretation of scores), not the program.</a:t>
            </a:r>
          </a:p>
          <a:p>
            <a:pPr>
              <a:lnSpc>
                <a:spcPts val="3280"/>
              </a:lnSpc>
              <a:spcBef>
                <a:spcPts val="0"/>
              </a:spcBef>
            </a:pPr>
            <a:r>
              <a:rPr lang="en-US" sz="2700" i="1" dirty="0"/>
              <a:t>Example: </a:t>
            </a:r>
            <a:r>
              <a:rPr lang="en-US" sz="2700" dirty="0"/>
              <a:t>Program E recruits several raters to review ethical reasoning essays before and after a month-long ethical reasoning program. Shockingly, it seems students performed worse after the intervention. Upon further investigation, however, it becomes clear that the problem was with the raters. They became more critical over time, thus evaluating the post-test essays more harshly than the pre-test essays.</a:t>
            </a:r>
          </a:p>
          <a:p>
            <a:pPr>
              <a:lnSpc>
                <a:spcPts val="3280"/>
              </a:lnSpc>
              <a:spcBef>
                <a:spcPts val="0"/>
              </a:spcBef>
            </a:pPr>
            <a:endParaRPr lang="en-US" sz="2700" dirty="0"/>
          </a:p>
        </p:txBody>
      </p:sp>
    </p:spTree>
    <p:extLst>
      <p:ext uri="{BB962C8B-B14F-4D97-AF65-F5344CB8AC3E}">
        <p14:creationId xmlns:p14="http://schemas.microsoft.com/office/powerpoint/2010/main" val="208482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Threats to </a:t>
            </a:r>
            <a:r>
              <a:rPr lang="en-US" dirty="0" err="1"/>
              <a:t>InV</a:t>
            </a:r>
            <a:r>
              <a:rPr lang="en-US" dirty="0"/>
              <a:t> - Attrition</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38</a:t>
            </a:fld>
            <a:endParaRPr lang="en-US"/>
          </a:p>
        </p:txBody>
      </p:sp>
      <p:sp>
        <p:nvSpPr>
          <p:cNvPr id="8" name="Content Placeholder 2">
            <a:extLst>
              <a:ext uri="{FF2B5EF4-FFF2-40B4-BE49-F238E27FC236}">
                <a16:creationId xmlns:a16="http://schemas.microsoft.com/office/drawing/2014/main" id="{81E54900-0A33-2445-B1A3-EA788A10524C}"/>
              </a:ext>
            </a:extLst>
          </p:cNvPr>
          <p:cNvSpPr>
            <a:spLocks noGrp="1"/>
          </p:cNvSpPr>
          <p:nvPr>
            <p:ph idx="1"/>
          </p:nvPr>
        </p:nvSpPr>
        <p:spPr>
          <a:xfrm>
            <a:off x="1097280" y="1192885"/>
            <a:ext cx="10058400" cy="4106015"/>
          </a:xfrm>
        </p:spPr>
        <p:txBody>
          <a:bodyPr>
            <a:noAutofit/>
          </a:bodyPr>
          <a:lstStyle/>
          <a:p>
            <a:pPr>
              <a:spcAft>
                <a:spcPts val="2400"/>
              </a:spcAft>
            </a:pPr>
            <a:r>
              <a:rPr lang="en-US" sz="3000" b="1" dirty="0"/>
              <a:t>Attrition</a:t>
            </a:r>
            <a:r>
              <a:rPr lang="en-US" sz="3000" dirty="0"/>
              <a:t>: The observed effect may be biased due to a substantial amount of missing data (i.e., students failing to complete the program or take the post-test).</a:t>
            </a:r>
          </a:p>
          <a:p>
            <a:pPr>
              <a:spcAft>
                <a:spcPts val="2400"/>
              </a:spcAft>
            </a:pPr>
            <a:r>
              <a:rPr lang="en-US" sz="2700" i="1" dirty="0"/>
              <a:t>Example: </a:t>
            </a:r>
            <a:r>
              <a:rPr lang="en-US" sz="2700" dirty="0"/>
              <a:t>Program F is designed to increase sense of belonging. Facilitators finds that students’ sense of belonging increased drastically from pre-test to post-test—a major success! Upon further investigation, however, it becomes clear that students who felt lower sense of belonging dropped out of the program and, thus, did not take the post-test. As such, the post-test results were artificially inflated.</a:t>
            </a:r>
          </a:p>
          <a:p>
            <a:pPr>
              <a:lnSpc>
                <a:spcPts val="3280"/>
              </a:lnSpc>
              <a:spcBef>
                <a:spcPts val="0"/>
              </a:spcBef>
            </a:pPr>
            <a:endParaRPr lang="en-US" sz="2700" dirty="0"/>
          </a:p>
        </p:txBody>
      </p:sp>
    </p:spTree>
    <p:extLst>
      <p:ext uri="{BB962C8B-B14F-4D97-AF65-F5344CB8AC3E}">
        <p14:creationId xmlns:p14="http://schemas.microsoft.com/office/powerpoint/2010/main" val="1152620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Addressing Common Threats</a:t>
            </a:r>
          </a:p>
        </p:txBody>
      </p:sp>
      <p:sp>
        <p:nvSpPr>
          <p:cNvPr id="3" name="Content Placeholder 2"/>
          <p:cNvSpPr>
            <a:spLocks noGrp="1"/>
          </p:cNvSpPr>
          <p:nvPr>
            <p:ph idx="1"/>
          </p:nvPr>
        </p:nvSpPr>
        <p:spPr>
          <a:xfrm>
            <a:off x="1097280" y="1192885"/>
            <a:ext cx="10058400" cy="4976963"/>
          </a:xfrm>
        </p:spPr>
        <p:txBody>
          <a:bodyPr>
            <a:noAutofit/>
          </a:bodyPr>
          <a:lstStyle/>
          <a:p>
            <a:pPr marL="0" indent="-91432">
              <a:spcAft>
                <a:spcPts val="2400"/>
              </a:spcAft>
              <a:buNone/>
            </a:pPr>
            <a:r>
              <a:rPr lang="en-US" sz="2700" dirty="0"/>
              <a:t>Fortunately, we can eliminate many of the most common alternative explanations for student achievement using strong data collection designs</a:t>
            </a:r>
          </a:p>
          <a:p>
            <a:pPr marL="0" indent="-91432">
              <a:spcAft>
                <a:spcPts val="400"/>
              </a:spcAft>
              <a:buNone/>
            </a:pPr>
            <a:r>
              <a:rPr lang="en-US" sz="2700" dirty="0"/>
              <a:t>Elements of the ideal data collection design:</a:t>
            </a:r>
          </a:p>
          <a:p>
            <a:pPr marL="658368" lvl="1" indent="-457200"/>
            <a:r>
              <a:rPr lang="en-US" sz="2400" dirty="0"/>
              <a:t>Multiple Time Points (Pre-test and Post-test)</a:t>
            </a:r>
          </a:p>
          <a:p>
            <a:pPr marL="841244" lvl="2" indent="-457200">
              <a:spcAft>
                <a:spcPts val="1200"/>
              </a:spcAft>
            </a:pPr>
            <a:r>
              <a:rPr lang="en-US" sz="2200" dirty="0"/>
              <a:t>Make inferences about growth</a:t>
            </a:r>
          </a:p>
          <a:p>
            <a:pPr marL="658368" lvl="1" indent="-457200">
              <a:spcBef>
                <a:spcPts val="0"/>
              </a:spcBef>
            </a:pPr>
            <a:r>
              <a:rPr lang="en-US" sz="2400" dirty="0"/>
              <a:t>Comparison Group</a:t>
            </a:r>
          </a:p>
          <a:p>
            <a:pPr marL="841244" lvl="2" indent="-457200">
              <a:spcBef>
                <a:spcPts val="0"/>
              </a:spcBef>
            </a:pPr>
            <a:r>
              <a:rPr lang="en-US" sz="2200" dirty="0"/>
              <a:t>Make inferences about group differences</a:t>
            </a:r>
          </a:p>
          <a:p>
            <a:pPr marL="841244" lvl="2" indent="-457200">
              <a:spcBef>
                <a:spcPts val="0"/>
              </a:spcBef>
              <a:spcAft>
                <a:spcPts val="1200"/>
              </a:spcAft>
            </a:pPr>
            <a:r>
              <a:rPr lang="en-US" sz="2200" dirty="0"/>
              <a:t>Provide some protection against history, maturation, testing, and instrumentation effects</a:t>
            </a:r>
          </a:p>
          <a:p>
            <a:pPr marL="658368" lvl="1" indent="-457200"/>
            <a:r>
              <a:rPr lang="en-US" sz="2400" dirty="0"/>
              <a:t>Random Assignment</a:t>
            </a:r>
          </a:p>
          <a:p>
            <a:pPr marL="841244" lvl="2" indent="-457200"/>
            <a:r>
              <a:rPr lang="en-US" sz="2200" dirty="0"/>
              <a:t>Provide some protection against selection bias</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39</a:t>
            </a:fld>
            <a:endParaRPr lang="en-US"/>
          </a:p>
        </p:txBody>
      </p:sp>
    </p:spTree>
    <p:extLst>
      <p:ext uri="{BB962C8B-B14F-4D97-AF65-F5344CB8AC3E}">
        <p14:creationId xmlns:p14="http://schemas.microsoft.com/office/powerpoint/2010/main" val="154154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4</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C2A98619-6A42-0F4C-A14E-B5F6E141AE0F}"/>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spTree>
    <p:extLst>
      <p:ext uri="{BB962C8B-B14F-4D97-AF65-F5344CB8AC3E}">
        <p14:creationId xmlns:p14="http://schemas.microsoft.com/office/powerpoint/2010/main" val="34410032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Plausibility of Threats</a:t>
            </a:r>
          </a:p>
        </p:txBody>
      </p:sp>
      <p:sp>
        <p:nvSpPr>
          <p:cNvPr id="3" name="Content Placeholder 2"/>
          <p:cNvSpPr>
            <a:spLocks noGrp="1"/>
          </p:cNvSpPr>
          <p:nvPr>
            <p:ph idx="1"/>
          </p:nvPr>
        </p:nvSpPr>
        <p:spPr>
          <a:xfrm>
            <a:off x="1097280" y="1192885"/>
            <a:ext cx="10058400" cy="4976963"/>
          </a:xfrm>
        </p:spPr>
        <p:txBody>
          <a:bodyPr>
            <a:noAutofit/>
          </a:bodyPr>
          <a:lstStyle/>
          <a:p>
            <a:pPr marL="0" indent="-91432">
              <a:spcAft>
                <a:spcPts val="2400"/>
              </a:spcAft>
              <a:buNone/>
            </a:pPr>
            <a:r>
              <a:rPr lang="en-US" sz="2700" dirty="0"/>
              <a:t>Unfortunately, the ideal data collection design is often infeasible for educators—whether due to time, money, logistics, or ethics</a:t>
            </a:r>
          </a:p>
        </p:txBody>
      </p:sp>
      <p:sp>
        <p:nvSpPr>
          <p:cNvPr id="4" name="Footer Placeholder 3"/>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dirty="0"/>
              <a:t>The Center for Assessment and Research Studies | James Madison University</a:t>
            </a:r>
          </a:p>
        </p:txBody>
      </p:sp>
      <p:sp>
        <p:nvSpPr>
          <p:cNvPr id="5" name="Slide Number Placeholder 4"/>
          <p:cNvSpPr>
            <a:spLocks noGrp="1"/>
          </p:cNvSpPr>
          <p:nvPr>
            <p:ph type="sldNum" sz="quarter" idx="12"/>
          </p:nvPr>
        </p:nvSpPr>
        <p:spPr/>
        <p:txBody>
          <a:bodyPr/>
          <a:lstStyle/>
          <a:p>
            <a:fld id="{D94A8BC0-4FBE-4B5D-9A35-C751CEA2A497}" type="slidenum">
              <a:rPr lang="en-US" smtClean="0"/>
              <a:t>40</a:t>
            </a:fld>
            <a:endParaRPr lang="en-US"/>
          </a:p>
        </p:txBody>
      </p:sp>
      <p:grpSp>
        <p:nvGrpSpPr>
          <p:cNvPr id="42" name="Group 41">
            <a:extLst>
              <a:ext uri="{FF2B5EF4-FFF2-40B4-BE49-F238E27FC236}">
                <a16:creationId xmlns:a16="http://schemas.microsoft.com/office/drawing/2014/main" id="{3CEE257A-C4B8-7D41-B301-4819F4C485F4}"/>
              </a:ext>
            </a:extLst>
          </p:cNvPr>
          <p:cNvGrpSpPr/>
          <p:nvPr/>
        </p:nvGrpSpPr>
        <p:grpSpPr>
          <a:xfrm>
            <a:off x="1473356" y="2149930"/>
            <a:ext cx="10064192" cy="3874186"/>
            <a:chOff x="1473356" y="2149930"/>
            <a:chExt cx="10064192" cy="3874186"/>
          </a:xfrm>
        </p:grpSpPr>
        <p:sp>
          <p:nvSpPr>
            <p:cNvPr id="7" name="Rectangle 6">
              <a:extLst>
                <a:ext uri="{FF2B5EF4-FFF2-40B4-BE49-F238E27FC236}">
                  <a16:creationId xmlns:a16="http://schemas.microsoft.com/office/drawing/2014/main" id="{468E5288-E8F7-9742-AA14-121986805F4A}"/>
                </a:ext>
              </a:extLst>
            </p:cNvPr>
            <p:cNvSpPr/>
            <p:nvPr/>
          </p:nvSpPr>
          <p:spPr>
            <a:xfrm>
              <a:off x="1473356" y="3024908"/>
              <a:ext cx="1847855" cy="779585"/>
            </a:xfrm>
            <a:prstGeom prst="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Design</a:t>
              </a:r>
            </a:p>
          </p:txBody>
        </p:sp>
        <p:cxnSp>
          <p:nvCxnSpPr>
            <p:cNvPr id="9" name="Straight Arrow Connector 8">
              <a:extLst>
                <a:ext uri="{FF2B5EF4-FFF2-40B4-BE49-F238E27FC236}">
                  <a16:creationId xmlns:a16="http://schemas.microsoft.com/office/drawing/2014/main" id="{B44C026D-CA19-1E40-954C-13DD7224254E}"/>
                </a:ext>
              </a:extLst>
            </p:cNvPr>
            <p:cNvCxnSpPr>
              <a:stCxn id="7" idx="3"/>
            </p:cNvCxnSpPr>
            <p:nvPr/>
          </p:nvCxnSpPr>
          <p:spPr>
            <a:xfrm flipV="1">
              <a:off x="3321211" y="3414700"/>
              <a:ext cx="878519"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FE74D98-1234-7044-A4B5-03E13B6A44C0}"/>
                </a:ext>
              </a:extLst>
            </p:cNvPr>
            <p:cNvSpPr txBox="1"/>
            <p:nvPr/>
          </p:nvSpPr>
          <p:spPr>
            <a:xfrm>
              <a:off x="4164783" y="3115160"/>
              <a:ext cx="1570893" cy="646331"/>
            </a:xfrm>
            <a:prstGeom prst="rect">
              <a:avLst/>
            </a:prstGeom>
            <a:noFill/>
            <a:ln>
              <a:noFill/>
            </a:ln>
          </p:spPr>
          <p:txBody>
            <a:bodyPr wrap="square" rtlCol="0">
              <a:spAutoFit/>
            </a:bodyPr>
            <a:lstStyle/>
            <a:p>
              <a:pPr algn="ctr"/>
              <a:r>
                <a:rPr lang="en-US" dirty="0"/>
                <a:t>Threat Possible?</a:t>
              </a:r>
            </a:p>
          </p:txBody>
        </p:sp>
        <p:sp>
          <p:nvSpPr>
            <p:cNvPr id="11" name="TextBox 10">
              <a:extLst>
                <a:ext uri="{FF2B5EF4-FFF2-40B4-BE49-F238E27FC236}">
                  <a16:creationId xmlns:a16="http://schemas.microsoft.com/office/drawing/2014/main" id="{F37996B6-8967-A74A-9B00-52ACA66320AE}"/>
                </a:ext>
              </a:extLst>
            </p:cNvPr>
            <p:cNvSpPr txBox="1"/>
            <p:nvPr/>
          </p:nvSpPr>
          <p:spPr>
            <a:xfrm>
              <a:off x="6466371" y="3115158"/>
              <a:ext cx="2179781" cy="646331"/>
            </a:xfrm>
            <a:prstGeom prst="rect">
              <a:avLst/>
            </a:prstGeom>
            <a:noFill/>
            <a:ln>
              <a:noFill/>
            </a:ln>
          </p:spPr>
          <p:txBody>
            <a:bodyPr wrap="square" rtlCol="0">
              <a:spAutoFit/>
            </a:bodyPr>
            <a:lstStyle/>
            <a:p>
              <a:pPr algn="ctr"/>
              <a:r>
                <a:rPr lang="en-US" dirty="0"/>
                <a:t>Threat Plausible/ Probable?</a:t>
              </a:r>
            </a:p>
          </p:txBody>
        </p:sp>
        <p:sp>
          <p:nvSpPr>
            <p:cNvPr id="12" name="TextBox 11">
              <a:extLst>
                <a:ext uri="{FF2B5EF4-FFF2-40B4-BE49-F238E27FC236}">
                  <a16:creationId xmlns:a16="http://schemas.microsoft.com/office/drawing/2014/main" id="{8152D3A8-B8EE-6C46-A5B6-F0EFED93BC11}"/>
                </a:ext>
              </a:extLst>
            </p:cNvPr>
            <p:cNvSpPr txBox="1"/>
            <p:nvPr/>
          </p:nvSpPr>
          <p:spPr>
            <a:xfrm>
              <a:off x="9171837" y="3115159"/>
              <a:ext cx="1987135" cy="646331"/>
            </a:xfrm>
            <a:prstGeom prst="rect">
              <a:avLst/>
            </a:prstGeom>
            <a:noFill/>
            <a:ln>
              <a:noFill/>
            </a:ln>
          </p:spPr>
          <p:txBody>
            <a:bodyPr wrap="square" rtlCol="0">
              <a:spAutoFit/>
            </a:bodyPr>
            <a:lstStyle/>
            <a:p>
              <a:pPr algn="ctr"/>
              <a:r>
                <a:rPr lang="en-US" dirty="0"/>
                <a:t>Threat a Fatal Flaw?</a:t>
              </a:r>
            </a:p>
          </p:txBody>
        </p:sp>
        <p:cxnSp>
          <p:nvCxnSpPr>
            <p:cNvPr id="13" name="Straight Arrow Connector 12">
              <a:extLst>
                <a:ext uri="{FF2B5EF4-FFF2-40B4-BE49-F238E27FC236}">
                  <a16:creationId xmlns:a16="http://schemas.microsoft.com/office/drawing/2014/main" id="{6340A62E-CE84-7843-9455-2CCF9F67D192}"/>
                </a:ext>
              </a:extLst>
            </p:cNvPr>
            <p:cNvCxnSpPr>
              <a:cxnSpLocks/>
            </p:cNvCxnSpPr>
            <p:nvPr/>
          </p:nvCxnSpPr>
          <p:spPr>
            <a:xfrm flipV="1">
              <a:off x="4950229" y="2401805"/>
              <a:ext cx="785447" cy="5789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2314836B-6B69-AF4A-AE96-4512F98D4C90}"/>
                </a:ext>
              </a:extLst>
            </p:cNvPr>
            <p:cNvCxnSpPr>
              <a:cxnSpLocks/>
            </p:cNvCxnSpPr>
            <p:nvPr/>
          </p:nvCxnSpPr>
          <p:spPr>
            <a:xfrm flipV="1">
              <a:off x="7802119" y="2445972"/>
              <a:ext cx="785447" cy="5789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35966618-E834-CD48-A3AB-A216AEBAAAB7}"/>
                </a:ext>
              </a:extLst>
            </p:cNvPr>
            <p:cNvSpPr txBox="1"/>
            <p:nvPr/>
          </p:nvSpPr>
          <p:spPr>
            <a:xfrm>
              <a:off x="5362548" y="2149930"/>
              <a:ext cx="1570893" cy="369332"/>
            </a:xfrm>
            <a:prstGeom prst="rect">
              <a:avLst/>
            </a:prstGeom>
            <a:noFill/>
            <a:ln>
              <a:noFill/>
            </a:ln>
          </p:spPr>
          <p:txBody>
            <a:bodyPr wrap="square" rtlCol="0">
              <a:spAutoFit/>
            </a:bodyPr>
            <a:lstStyle/>
            <a:p>
              <a:pPr algn="ctr"/>
              <a:r>
                <a:rPr lang="en-US" dirty="0"/>
                <a:t>Yes</a:t>
              </a:r>
            </a:p>
          </p:txBody>
        </p:sp>
        <p:sp>
          <p:nvSpPr>
            <p:cNvPr id="17" name="TextBox 16">
              <a:extLst>
                <a:ext uri="{FF2B5EF4-FFF2-40B4-BE49-F238E27FC236}">
                  <a16:creationId xmlns:a16="http://schemas.microsoft.com/office/drawing/2014/main" id="{5E7A0ADF-4430-5146-9E40-ADF24F47D873}"/>
                </a:ext>
              </a:extLst>
            </p:cNvPr>
            <p:cNvSpPr txBox="1"/>
            <p:nvPr/>
          </p:nvSpPr>
          <p:spPr>
            <a:xfrm>
              <a:off x="8259114" y="2154196"/>
              <a:ext cx="1570893" cy="369332"/>
            </a:xfrm>
            <a:prstGeom prst="rect">
              <a:avLst/>
            </a:prstGeom>
            <a:noFill/>
            <a:ln>
              <a:noFill/>
            </a:ln>
          </p:spPr>
          <p:txBody>
            <a:bodyPr wrap="square" rtlCol="0">
              <a:spAutoFit/>
            </a:bodyPr>
            <a:lstStyle/>
            <a:p>
              <a:pPr algn="ctr"/>
              <a:r>
                <a:rPr lang="en-US" dirty="0"/>
                <a:t>Yes</a:t>
              </a:r>
            </a:p>
          </p:txBody>
        </p:sp>
        <p:cxnSp>
          <p:nvCxnSpPr>
            <p:cNvPr id="18" name="Straight Arrow Connector 17">
              <a:extLst>
                <a:ext uri="{FF2B5EF4-FFF2-40B4-BE49-F238E27FC236}">
                  <a16:creationId xmlns:a16="http://schemas.microsoft.com/office/drawing/2014/main" id="{AE9559C2-F0F5-9542-8D32-5272035B563C}"/>
                </a:ext>
              </a:extLst>
            </p:cNvPr>
            <p:cNvCxnSpPr>
              <a:cxnSpLocks/>
            </p:cNvCxnSpPr>
            <p:nvPr/>
          </p:nvCxnSpPr>
          <p:spPr>
            <a:xfrm>
              <a:off x="6540289" y="2445972"/>
              <a:ext cx="785447" cy="5789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BFE34E12-C3D6-F742-8021-725302F9563E}"/>
                </a:ext>
              </a:extLst>
            </p:cNvPr>
            <p:cNvCxnSpPr>
              <a:cxnSpLocks/>
            </p:cNvCxnSpPr>
            <p:nvPr/>
          </p:nvCxnSpPr>
          <p:spPr>
            <a:xfrm>
              <a:off x="9438930" y="2445972"/>
              <a:ext cx="785447" cy="57893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4A73686C-017C-DC45-BB7F-39F649CA86B3}"/>
                </a:ext>
              </a:extLst>
            </p:cNvPr>
            <p:cNvCxnSpPr>
              <a:cxnSpLocks/>
            </p:cNvCxnSpPr>
            <p:nvPr/>
          </p:nvCxnSpPr>
          <p:spPr>
            <a:xfrm>
              <a:off x="4929872" y="3761489"/>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ABBE6951-CFFB-E74A-808E-0D0FBDCCAEE3}"/>
                </a:ext>
              </a:extLst>
            </p:cNvPr>
            <p:cNvCxnSpPr>
              <a:cxnSpLocks/>
            </p:cNvCxnSpPr>
            <p:nvPr/>
          </p:nvCxnSpPr>
          <p:spPr>
            <a:xfrm>
              <a:off x="7556261" y="3761489"/>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91062EA7-C59D-454E-80DC-92EB53BF796B}"/>
                </a:ext>
              </a:extLst>
            </p:cNvPr>
            <p:cNvCxnSpPr>
              <a:cxnSpLocks/>
              <a:endCxn id="26" idx="0"/>
            </p:cNvCxnSpPr>
            <p:nvPr/>
          </p:nvCxnSpPr>
          <p:spPr>
            <a:xfrm flipH="1">
              <a:off x="9633535" y="3762161"/>
              <a:ext cx="322170" cy="5845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AC28F7B1-9128-004E-8E72-954EDC245868}"/>
                </a:ext>
              </a:extLst>
            </p:cNvPr>
            <p:cNvSpPr txBox="1"/>
            <p:nvPr/>
          </p:nvSpPr>
          <p:spPr>
            <a:xfrm>
              <a:off x="4144424" y="4349490"/>
              <a:ext cx="1570893" cy="369332"/>
            </a:xfrm>
            <a:prstGeom prst="rect">
              <a:avLst/>
            </a:prstGeom>
            <a:noFill/>
            <a:ln>
              <a:noFill/>
            </a:ln>
          </p:spPr>
          <p:txBody>
            <a:bodyPr wrap="square" rtlCol="0">
              <a:spAutoFit/>
            </a:bodyPr>
            <a:lstStyle/>
            <a:p>
              <a:pPr algn="ctr"/>
              <a:r>
                <a:rPr lang="en-US" dirty="0"/>
                <a:t>No</a:t>
              </a:r>
            </a:p>
          </p:txBody>
        </p:sp>
        <p:sp>
          <p:nvSpPr>
            <p:cNvPr id="25" name="TextBox 24">
              <a:extLst>
                <a:ext uri="{FF2B5EF4-FFF2-40B4-BE49-F238E27FC236}">
                  <a16:creationId xmlns:a16="http://schemas.microsoft.com/office/drawing/2014/main" id="{62CC1CCD-4AE6-E94D-92CD-E1C05E693E39}"/>
                </a:ext>
              </a:extLst>
            </p:cNvPr>
            <p:cNvSpPr txBox="1"/>
            <p:nvPr/>
          </p:nvSpPr>
          <p:spPr>
            <a:xfrm>
              <a:off x="6770814" y="4336095"/>
              <a:ext cx="1570893" cy="369332"/>
            </a:xfrm>
            <a:prstGeom prst="rect">
              <a:avLst/>
            </a:prstGeom>
            <a:noFill/>
            <a:ln>
              <a:noFill/>
            </a:ln>
          </p:spPr>
          <p:txBody>
            <a:bodyPr wrap="square" rtlCol="0">
              <a:spAutoFit/>
            </a:bodyPr>
            <a:lstStyle/>
            <a:p>
              <a:pPr algn="ctr"/>
              <a:r>
                <a:rPr lang="en-US" dirty="0"/>
                <a:t>No</a:t>
              </a:r>
            </a:p>
          </p:txBody>
        </p:sp>
        <p:sp>
          <p:nvSpPr>
            <p:cNvPr id="26" name="TextBox 25">
              <a:extLst>
                <a:ext uri="{FF2B5EF4-FFF2-40B4-BE49-F238E27FC236}">
                  <a16:creationId xmlns:a16="http://schemas.microsoft.com/office/drawing/2014/main" id="{CAB114D5-3305-DB49-BD5B-679C42EFA13C}"/>
                </a:ext>
              </a:extLst>
            </p:cNvPr>
            <p:cNvSpPr txBox="1"/>
            <p:nvPr/>
          </p:nvSpPr>
          <p:spPr>
            <a:xfrm>
              <a:off x="8848088" y="4346692"/>
              <a:ext cx="1570893" cy="369332"/>
            </a:xfrm>
            <a:prstGeom prst="rect">
              <a:avLst/>
            </a:prstGeom>
            <a:noFill/>
            <a:ln>
              <a:noFill/>
            </a:ln>
          </p:spPr>
          <p:txBody>
            <a:bodyPr wrap="square" rtlCol="0">
              <a:spAutoFit/>
            </a:bodyPr>
            <a:lstStyle/>
            <a:p>
              <a:pPr algn="ctr"/>
              <a:r>
                <a:rPr lang="en-US" dirty="0"/>
                <a:t>No</a:t>
              </a:r>
            </a:p>
          </p:txBody>
        </p:sp>
        <p:cxnSp>
          <p:nvCxnSpPr>
            <p:cNvPr id="27" name="Straight Arrow Connector 26">
              <a:extLst>
                <a:ext uri="{FF2B5EF4-FFF2-40B4-BE49-F238E27FC236}">
                  <a16:creationId xmlns:a16="http://schemas.microsoft.com/office/drawing/2014/main" id="{E7AD5B93-095E-1A4C-833C-4613132C5884}"/>
                </a:ext>
              </a:extLst>
            </p:cNvPr>
            <p:cNvCxnSpPr>
              <a:cxnSpLocks/>
              <a:endCxn id="28" idx="0"/>
            </p:cNvCxnSpPr>
            <p:nvPr/>
          </p:nvCxnSpPr>
          <p:spPr>
            <a:xfrm>
              <a:off x="10327093" y="3762161"/>
              <a:ext cx="425009" cy="58984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D4C288E8-1E4B-DF49-BF2C-1D6B532BDB21}"/>
                </a:ext>
              </a:extLst>
            </p:cNvPr>
            <p:cNvSpPr txBox="1"/>
            <p:nvPr/>
          </p:nvSpPr>
          <p:spPr>
            <a:xfrm>
              <a:off x="9966655" y="4352010"/>
              <a:ext cx="1570893" cy="369332"/>
            </a:xfrm>
            <a:prstGeom prst="rect">
              <a:avLst/>
            </a:prstGeom>
            <a:noFill/>
            <a:ln>
              <a:noFill/>
            </a:ln>
          </p:spPr>
          <p:txBody>
            <a:bodyPr wrap="square" rtlCol="0">
              <a:spAutoFit/>
            </a:bodyPr>
            <a:lstStyle/>
            <a:p>
              <a:pPr algn="ctr"/>
              <a:r>
                <a:rPr lang="en-US" dirty="0"/>
                <a:t>Yes</a:t>
              </a:r>
            </a:p>
          </p:txBody>
        </p:sp>
        <p:cxnSp>
          <p:nvCxnSpPr>
            <p:cNvPr id="29" name="Straight Arrow Connector 28">
              <a:extLst>
                <a:ext uri="{FF2B5EF4-FFF2-40B4-BE49-F238E27FC236}">
                  <a16:creationId xmlns:a16="http://schemas.microsoft.com/office/drawing/2014/main" id="{A3C81680-66D5-F147-8F42-C15E3375C434}"/>
                </a:ext>
              </a:extLst>
            </p:cNvPr>
            <p:cNvCxnSpPr>
              <a:cxnSpLocks/>
            </p:cNvCxnSpPr>
            <p:nvPr/>
          </p:nvCxnSpPr>
          <p:spPr>
            <a:xfrm>
              <a:off x="4929871" y="4732861"/>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576F695D-6124-CA42-A467-B1502745EBC9}"/>
                </a:ext>
              </a:extLst>
            </p:cNvPr>
            <p:cNvCxnSpPr>
              <a:cxnSpLocks/>
            </p:cNvCxnSpPr>
            <p:nvPr/>
          </p:nvCxnSpPr>
          <p:spPr>
            <a:xfrm>
              <a:off x="7560693" y="4705427"/>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93CC9345-C616-0E44-A2AF-C9C32ABAC4AD}"/>
                </a:ext>
              </a:extLst>
            </p:cNvPr>
            <p:cNvCxnSpPr>
              <a:cxnSpLocks/>
            </p:cNvCxnSpPr>
            <p:nvPr/>
          </p:nvCxnSpPr>
          <p:spPr>
            <a:xfrm>
              <a:off x="9633535" y="4732861"/>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12125FF8-F88F-4147-807B-A3DE10B6DDA5}"/>
                </a:ext>
              </a:extLst>
            </p:cNvPr>
            <p:cNvCxnSpPr>
              <a:cxnSpLocks/>
            </p:cNvCxnSpPr>
            <p:nvPr/>
          </p:nvCxnSpPr>
          <p:spPr>
            <a:xfrm>
              <a:off x="10775989" y="4732861"/>
              <a:ext cx="0" cy="5915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1490B9CF-FB4B-9D42-8A3C-9DE548F6B6B8}"/>
                </a:ext>
              </a:extLst>
            </p:cNvPr>
            <p:cNvSpPr txBox="1"/>
            <p:nvPr/>
          </p:nvSpPr>
          <p:spPr>
            <a:xfrm>
              <a:off x="9117498" y="5377785"/>
              <a:ext cx="1032072" cy="646331"/>
            </a:xfrm>
            <a:prstGeom prst="rect">
              <a:avLst/>
            </a:prstGeom>
            <a:noFill/>
            <a:ln>
              <a:noFill/>
            </a:ln>
          </p:spPr>
          <p:txBody>
            <a:bodyPr wrap="square" rtlCol="0">
              <a:spAutoFit/>
            </a:bodyPr>
            <a:lstStyle/>
            <a:p>
              <a:pPr algn="ctr"/>
              <a:r>
                <a:rPr lang="en-US" dirty="0">
                  <a:solidFill>
                    <a:srgbClr val="FF9300"/>
                  </a:solidFill>
                </a:rPr>
                <a:t>Likely Problem</a:t>
              </a:r>
            </a:p>
          </p:txBody>
        </p:sp>
        <p:sp>
          <p:nvSpPr>
            <p:cNvPr id="39" name="TextBox 38">
              <a:extLst>
                <a:ext uri="{FF2B5EF4-FFF2-40B4-BE49-F238E27FC236}">
                  <a16:creationId xmlns:a16="http://schemas.microsoft.com/office/drawing/2014/main" id="{7A879066-6A20-384E-8F1F-003A42E1F067}"/>
                </a:ext>
              </a:extLst>
            </p:cNvPr>
            <p:cNvSpPr txBox="1"/>
            <p:nvPr/>
          </p:nvSpPr>
          <p:spPr>
            <a:xfrm>
              <a:off x="10259953" y="5377785"/>
              <a:ext cx="1032072" cy="646331"/>
            </a:xfrm>
            <a:prstGeom prst="rect">
              <a:avLst/>
            </a:prstGeom>
            <a:noFill/>
            <a:ln>
              <a:noFill/>
            </a:ln>
          </p:spPr>
          <p:txBody>
            <a:bodyPr wrap="square" rtlCol="0">
              <a:spAutoFit/>
            </a:bodyPr>
            <a:lstStyle/>
            <a:p>
              <a:pPr algn="ctr"/>
              <a:r>
                <a:rPr lang="en-US" dirty="0">
                  <a:solidFill>
                    <a:srgbClr val="C00000"/>
                  </a:solidFill>
                </a:rPr>
                <a:t>Big Problem</a:t>
              </a:r>
            </a:p>
          </p:txBody>
        </p:sp>
        <p:sp>
          <p:nvSpPr>
            <p:cNvPr id="40" name="TextBox 39">
              <a:extLst>
                <a:ext uri="{FF2B5EF4-FFF2-40B4-BE49-F238E27FC236}">
                  <a16:creationId xmlns:a16="http://schemas.microsoft.com/office/drawing/2014/main" id="{2B133AB1-BB8E-9844-9A18-D1039B146726}"/>
                </a:ext>
              </a:extLst>
            </p:cNvPr>
            <p:cNvSpPr txBox="1"/>
            <p:nvPr/>
          </p:nvSpPr>
          <p:spPr>
            <a:xfrm>
              <a:off x="7040224" y="5360600"/>
              <a:ext cx="1032072" cy="646331"/>
            </a:xfrm>
            <a:prstGeom prst="rect">
              <a:avLst/>
            </a:prstGeom>
            <a:noFill/>
            <a:ln>
              <a:noFill/>
            </a:ln>
          </p:spPr>
          <p:txBody>
            <a:bodyPr wrap="square" rtlCol="0">
              <a:spAutoFit/>
            </a:bodyPr>
            <a:lstStyle/>
            <a:p>
              <a:pPr algn="ctr"/>
              <a:r>
                <a:rPr lang="en-US" dirty="0">
                  <a:solidFill>
                    <a:srgbClr val="FFC000"/>
                  </a:solidFill>
                </a:rPr>
                <a:t>Possible Problem</a:t>
              </a:r>
            </a:p>
          </p:txBody>
        </p:sp>
        <p:sp>
          <p:nvSpPr>
            <p:cNvPr id="41" name="TextBox 40">
              <a:extLst>
                <a:ext uri="{FF2B5EF4-FFF2-40B4-BE49-F238E27FC236}">
                  <a16:creationId xmlns:a16="http://schemas.microsoft.com/office/drawing/2014/main" id="{293D91D2-5101-E941-9D72-69CAD97032C8}"/>
                </a:ext>
              </a:extLst>
            </p:cNvPr>
            <p:cNvSpPr txBox="1"/>
            <p:nvPr/>
          </p:nvSpPr>
          <p:spPr>
            <a:xfrm>
              <a:off x="4413834" y="5360600"/>
              <a:ext cx="1032072" cy="646331"/>
            </a:xfrm>
            <a:prstGeom prst="rect">
              <a:avLst/>
            </a:prstGeom>
            <a:noFill/>
            <a:ln>
              <a:noFill/>
            </a:ln>
          </p:spPr>
          <p:txBody>
            <a:bodyPr wrap="square" rtlCol="0">
              <a:spAutoFit/>
            </a:bodyPr>
            <a:lstStyle/>
            <a:p>
              <a:pPr algn="ctr"/>
              <a:r>
                <a:rPr lang="en-US" dirty="0">
                  <a:solidFill>
                    <a:srgbClr val="00B050"/>
                  </a:solidFill>
                </a:rPr>
                <a:t>No Problem</a:t>
              </a:r>
            </a:p>
          </p:txBody>
        </p:sp>
      </p:grpSp>
    </p:spTree>
    <p:extLst>
      <p:ext uri="{BB962C8B-B14F-4D97-AF65-F5344CB8AC3E}">
        <p14:creationId xmlns:p14="http://schemas.microsoft.com/office/powerpoint/2010/main" val="322739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spcAft>
                <a:spcPts val="600"/>
              </a:spcAft>
              <a:buFont typeface="Wingdings 2" pitchFamily="18" charset="2"/>
              <a:buNone/>
            </a:pPr>
            <a:r>
              <a:rPr lang="en-US" b="1" dirty="0">
                <a:solidFill>
                  <a:schemeClr val="tx1"/>
                </a:solidFill>
              </a:rPr>
              <a:t>What is the design? </a:t>
            </a:r>
          </a:p>
          <a:p>
            <a:pPr marL="457200" lvl="1" indent="0">
              <a:buFont typeface="Wingdings 2" pitchFamily="18" charset="2"/>
              <a:buNone/>
            </a:pPr>
            <a:r>
              <a:rPr lang="en-US" sz="2000" dirty="0">
                <a:solidFill>
                  <a:schemeClr val="tx1"/>
                </a:solidFill>
              </a:rPr>
              <a:t>single time point 		or	multiple time points </a:t>
            </a:r>
          </a:p>
          <a:p>
            <a:pPr marL="457200" lvl="1" indent="0">
              <a:buFont typeface="Wingdings 2" pitchFamily="18" charset="2"/>
              <a:buNone/>
            </a:pPr>
            <a:r>
              <a:rPr lang="en-US" sz="2000" dirty="0">
                <a:solidFill>
                  <a:schemeClr val="tx1"/>
                </a:solidFill>
              </a:rPr>
              <a:t>no comparison group		or 	comparison group </a:t>
            </a:r>
          </a:p>
          <a:p>
            <a:pPr marL="457200" lvl="1" indent="0">
              <a:buFont typeface="Wingdings 2" pitchFamily="18" charset="2"/>
              <a:buNone/>
            </a:pPr>
            <a:r>
              <a:rPr lang="en-US" sz="2000" dirty="0">
                <a:solidFill>
                  <a:schemeClr val="tx1"/>
                </a:solidFill>
              </a:rPr>
              <a:t>no random assignment	or	random assignment </a:t>
            </a:r>
          </a:p>
          <a:p>
            <a:pPr marL="0" indent="0">
              <a:buFont typeface="Wingdings 2" pitchFamily="18" charset="2"/>
              <a:buNone/>
            </a:pPr>
            <a:endParaRPr lang="en-US" sz="2200"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10" name="Title 1">
            <a:extLst>
              <a:ext uri="{FF2B5EF4-FFF2-40B4-BE49-F238E27FC236}">
                <a16:creationId xmlns:a16="http://schemas.microsoft.com/office/drawing/2014/main" id="{DC6DD056-5550-5647-9E1C-70258D39F6AF}"/>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
        <p:nvSpPr>
          <p:cNvPr id="11" name="Slide Number Placeholder 4">
            <a:extLst>
              <a:ext uri="{FF2B5EF4-FFF2-40B4-BE49-F238E27FC236}">
                <a16:creationId xmlns:a16="http://schemas.microsoft.com/office/drawing/2014/main" id="{0DBEB7A0-85D4-C041-8B15-6A701F0A6CA2}"/>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41</a:t>
            </a:fld>
            <a:endParaRPr lang="en-US" dirty="0"/>
          </a:p>
        </p:txBody>
      </p:sp>
    </p:spTree>
    <p:extLst>
      <p:ext uri="{BB962C8B-B14F-4D97-AF65-F5344CB8AC3E}">
        <p14:creationId xmlns:p14="http://schemas.microsoft.com/office/powerpoint/2010/main" val="1805661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spcAft>
                <a:spcPts val="600"/>
              </a:spcAft>
              <a:buFont typeface="Wingdings 2" pitchFamily="18" charset="2"/>
              <a:buNone/>
            </a:pPr>
            <a:r>
              <a:rPr lang="en-US" b="1" dirty="0">
                <a:solidFill>
                  <a:schemeClr val="tx1"/>
                </a:solidFill>
              </a:rPr>
              <a:t>What is the design? </a:t>
            </a:r>
          </a:p>
          <a:p>
            <a:pPr marL="457200" lvl="1" indent="0">
              <a:buFont typeface="Wingdings 2" pitchFamily="18" charset="2"/>
              <a:buNone/>
            </a:pPr>
            <a:r>
              <a:rPr lang="en-US" sz="2000" dirty="0">
                <a:solidFill>
                  <a:schemeClr val="tx1"/>
                </a:solidFill>
              </a:rPr>
              <a:t>single time point 		or	</a:t>
            </a:r>
            <a:r>
              <a:rPr lang="en-US" sz="2000" b="1" dirty="0">
                <a:solidFill>
                  <a:srgbClr val="450084"/>
                </a:solidFill>
              </a:rPr>
              <a:t>multiple time points </a:t>
            </a:r>
          </a:p>
          <a:p>
            <a:pPr marL="457200" lvl="1" indent="0">
              <a:buFont typeface="Wingdings 2" pitchFamily="18" charset="2"/>
              <a:buNone/>
            </a:pPr>
            <a:r>
              <a:rPr lang="en-US" sz="2000" b="1" dirty="0">
                <a:solidFill>
                  <a:srgbClr val="450084"/>
                </a:solidFill>
              </a:rPr>
              <a:t>no comparison group</a:t>
            </a:r>
            <a:r>
              <a:rPr lang="en-US" sz="2000" b="1" dirty="0">
                <a:solidFill>
                  <a:schemeClr val="tx1"/>
                </a:solidFill>
              </a:rPr>
              <a:t>		</a:t>
            </a:r>
            <a:r>
              <a:rPr lang="en-US" sz="2000" dirty="0">
                <a:solidFill>
                  <a:schemeClr val="tx1"/>
                </a:solidFill>
              </a:rPr>
              <a:t>or</a:t>
            </a:r>
            <a:r>
              <a:rPr lang="en-US" sz="2000" b="1" dirty="0">
                <a:solidFill>
                  <a:schemeClr val="tx1"/>
                </a:solidFill>
              </a:rPr>
              <a:t>	</a:t>
            </a:r>
            <a:r>
              <a:rPr lang="en-US" sz="2000" dirty="0">
                <a:solidFill>
                  <a:schemeClr val="tx1"/>
                </a:solidFill>
              </a:rPr>
              <a:t>comparison group </a:t>
            </a:r>
          </a:p>
          <a:p>
            <a:pPr marL="457200" lvl="1" indent="0">
              <a:buFont typeface="Wingdings 2" pitchFamily="18" charset="2"/>
              <a:buNone/>
            </a:pPr>
            <a:r>
              <a:rPr lang="en-US" sz="2000" b="1" dirty="0">
                <a:solidFill>
                  <a:srgbClr val="450084"/>
                </a:solidFill>
              </a:rPr>
              <a:t>no random assignment</a:t>
            </a:r>
            <a:r>
              <a:rPr lang="en-US" sz="2000" dirty="0">
                <a:solidFill>
                  <a:schemeClr val="tx1"/>
                </a:solidFill>
              </a:rPr>
              <a:t>	or	random assignment </a:t>
            </a:r>
          </a:p>
          <a:p>
            <a:pPr marL="0" indent="0">
              <a:buFont typeface="Wingdings 2" pitchFamily="18" charset="2"/>
              <a:buNone/>
            </a:pPr>
            <a:endParaRPr lang="en-US" sz="2200"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42</a:t>
            </a:fld>
            <a:endParaRPr lang="en-US" dirty="0"/>
          </a:p>
        </p:txBody>
      </p:sp>
      <p:sp>
        <p:nvSpPr>
          <p:cNvPr id="10" name="Title 1">
            <a:extLst>
              <a:ext uri="{FF2B5EF4-FFF2-40B4-BE49-F238E27FC236}">
                <a16:creationId xmlns:a16="http://schemas.microsoft.com/office/drawing/2014/main" id="{D54F1098-411C-6F4C-83D9-8F344C017D0D}"/>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27831097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spcAft>
                <a:spcPts val="600"/>
              </a:spcAft>
              <a:buNone/>
            </a:pPr>
            <a:r>
              <a:rPr lang="en-US" b="1" dirty="0">
                <a:solidFill>
                  <a:schemeClr val="tx1"/>
                </a:solidFill>
              </a:rPr>
              <a:t>Which of these threats is </a:t>
            </a:r>
            <a:r>
              <a:rPr lang="en-US" b="1" u="sng" dirty="0">
                <a:solidFill>
                  <a:schemeClr val="tx1"/>
                </a:solidFill>
              </a:rPr>
              <a:t>possible</a:t>
            </a:r>
            <a:r>
              <a:rPr lang="en-US" b="1" dirty="0">
                <a:solidFill>
                  <a:schemeClr val="tx1"/>
                </a:solidFill>
              </a:rPr>
              <a:t> given the research design and information</a:t>
            </a:r>
            <a:r>
              <a:rPr lang="en-US" b="1" i="1" dirty="0">
                <a:solidFill>
                  <a:schemeClr val="tx1"/>
                </a:solidFill>
              </a:rPr>
              <a:t> </a:t>
            </a:r>
            <a:r>
              <a:rPr lang="en-US" b="1" dirty="0">
                <a:solidFill>
                  <a:schemeClr val="tx1"/>
                </a:solidFill>
              </a:rPr>
              <a:t>provided?</a:t>
            </a:r>
          </a:p>
          <a:p>
            <a:pPr marL="0" indent="0" algn="ctr">
              <a:spcAft>
                <a:spcPts val="600"/>
              </a:spcAft>
              <a:buNone/>
            </a:pPr>
            <a:r>
              <a:rPr lang="en-US" dirty="0">
                <a:solidFill>
                  <a:schemeClr val="tx1"/>
                </a:solidFill>
              </a:rPr>
              <a:t> history     maturation     selection bias     testing    </a:t>
            </a:r>
          </a:p>
          <a:p>
            <a:pPr marL="0" indent="0" algn="ctr">
              <a:spcAft>
                <a:spcPts val="600"/>
              </a:spcAft>
              <a:buNone/>
            </a:pPr>
            <a:r>
              <a:rPr lang="en-US" dirty="0">
                <a:solidFill>
                  <a:schemeClr val="tx1"/>
                </a:solidFill>
              </a:rPr>
              <a:t> instrumentation     attrition</a:t>
            </a:r>
          </a:p>
          <a:p>
            <a:pPr marL="0" indent="0">
              <a:buFont typeface="Wingdings 2" pitchFamily="18" charset="2"/>
              <a:buNone/>
            </a:pPr>
            <a:endParaRPr lang="en-US" sz="2200" dirty="0"/>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43</a:t>
            </a:fld>
            <a:endParaRPr lang="en-US"/>
          </a:p>
        </p:txBody>
      </p:sp>
      <p:sp>
        <p:nvSpPr>
          <p:cNvPr id="9" name="Title 1">
            <a:extLst>
              <a:ext uri="{FF2B5EF4-FFF2-40B4-BE49-F238E27FC236}">
                <a16:creationId xmlns:a16="http://schemas.microsoft.com/office/drawing/2014/main" id="{C56CA82C-F389-3A4E-9A7E-5AB58D91B548}"/>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20238004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spcAft>
                <a:spcPts val="600"/>
              </a:spcAft>
              <a:buNone/>
            </a:pPr>
            <a:r>
              <a:rPr lang="en-US" b="1" dirty="0">
                <a:solidFill>
                  <a:schemeClr val="tx1"/>
                </a:solidFill>
              </a:rPr>
              <a:t>Which of these threats is </a:t>
            </a:r>
            <a:r>
              <a:rPr lang="en-US" b="1" u="sng" dirty="0">
                <a:solidFill>
                  <a:schemeClr val="tx1"/>
                </a:solidFill>
              </a:rPr>
              <a:t>possible</a:t>
            </a:r>
            <a:r>
              <a:rPr lang="en-US" b="1" dirty="0">
                <a:solidFill>
                  <a:schemeClr val="tx1"/>
                </a:solidFill>
              </a:rPr>
              <a:t> given the research design and information</a:t>
            </a:r>
            <a:r>
              <a:rPr lang="en-US" b="1" i="1" dirty="0">
                <a:solidFill>
                  <a:schemeClr val="tx1"/>
                </a:solidFill>
              </a:rPr>
              <a:t> </a:t>
            </a:r>
            <a:r>
              <a:rPr lang="en-US" b="1" dirty="0">
                <a:solidFill>
                  <a:schemeClr val="tx1"/>
                </a:solidFill>
              </a:rPr>
              <a:t>provided?</a:t>
            </a:r>
          </a:p>
          <a:p>
            <a:pPr marL="0" indent="0" algn="ctr">
              <a:spcAft>
                <a:spcPts val="600"/>
              </a:spcAft>
              <a:buNone/>
            </a:pPr>
            <a:r>
              <a:rPr lang="en-US" b="1" dirty="0">
                <a:solidFill>
                  <a:schemeClr val="accent2"/>
                </a:solidFill>
              </a:rPr>
              <a:t> </a:t>
            </a:r>
            <a:r>
              <a:rPr lang="en-US" b="1" dirty="0">
                <a:solidFill>
                  <a:srgbClr val="450084"/>
                </a:solidFill>
              </a:rPr>
              <a:t>history     maturation     </a:t>
            </a:r>
            <a:r>
              <a:rPr lang="en-US" dirty="0">
                <a:solidFill>
                  <a:schemeClr val="tx1"/>
                </a:solidFill>
              </a:rPr>
              <a:t>selection bias     </a:t>
            </a:r>
            <a:r>
              <a:rPr lang="en-US" b="1" dirty="0">
                <a:solidFill>
                  <a:srgbClr val="450084"/>
                </a:solidFill>
              </a:rPr>
              <a:t>testing    </a:t>
            </a:r>
          </a:p>
          <a:p>
            <a:pPr marL="0" indent="0" algn="ctr">
              <a:spcAft>
                <a:spcPts val="600"/>
              </a:spcAft>
              <a:buNone/>
            </a:pPr>
            <a:r>
              <a:rPr lang="en-US" b="1" dirty="0">
                <a:solidFill>
                  <a:srgbClr val="450084"/>
                </a:solidFill>
              </a:rPr>
              <a:t> </a:t>
            </a:r>
            <a:r>
              <a:rPr lang="en-US" dirty="0">
                <a:solidFill>
                  <a:schemeClr val="tx1"/>
                </a:solidFill>
              </a:rPr>
              <a:t>instrumentation</a:t>
            </a:r>
            <a:r>
              <a:rPr lang="en-US" b="1" dirty="0">
                <a:solidFill>
                  <a:srgbClr val="450084"/>
                </a:solidFill>
              </a:rPr>
              <a:t>     </a:t>
            </a:r>
            <a:r>
              <a:rPr lang="en-US" dirty="0">
                <a:solidFill>
                  <a:schemeClr val="tx1"/>
                </a:solidFill>
              </a:rPr>
              <a:t>attrition</a:t>
            </a:r>
          </a:p>
          <a:p>
            <a:pPr marL="0" indent="0">
              <a:buFont typeface="Wingdings 2" pitchFamily="18" charset="2"/>
              <a:buNone/>
            </a:pPr>
            <a:endParaRPr lang="en-US" sz="2200" dirty="0"/>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44</a:t>
            </a:fld>
            <a:endParaRPr lang="en-US"/>
          </a:p>
        </p:txBody>
      </p:sp>
      <p:sp>
        <p:nvSpPr>
          <p:cNvPr id="9" name="Title 1">
            <a:extLst>
              <a:ext uri="{FF2B5EF4-FFF2-40B4-BE49-F238E27FC236}">
                <a16:creationId xmlns:a16="http://schemas.microsoft.com/office/drawing/2014/main" id="{3B64D53C-6E5E-5640-B58D-206EED632711}"/>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1069495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buNone/>
            </a:pPr>
            <a:r>
              <a:rPr lang="en-US" dirty="0">
                <a:solidFill>
                  <a:schemeClr val="tx1"/>
                </a:solidFill>
              </a:rPr>
              <a:t>Do </a:t>
            </a:r>
            <a:r>
              <a:rPr lang="en-US" b="1" dirty="0">
                <a:solidFill>
                  <a:srgbClr val="450084"/>
                </a:solidFill>
              </a:rPr>
              <a:t>history</a:t>
            </a:r>
            <a:r>
              <a:rPr lang="en-US" dirty="0">
                <a:solidFill>
                  <a:schemeClr val="tx1"/>
                </a:solidFill>
              </a:rPr>
              <a:t> </a:t>
            </a:r>
            <a:r>
              <a:rPr lang="en-US" b="1" dirty="0">
                <a:solidFill>
                  <a:srgbClr val="450084"/>
                </a:solidFill>
              </a:rPr>
              <a:t>effects</a:t>
            </a:r>
            <a:r>
              <a:rPr lang="en-US" dirty="0">
                <a:solidFill>
                  <a:schemeClr val="tx1"/>
                </a:solidFill>
              </a:rPr>
              <a:t> seem </a:t>
            </a:r>
            <a:r>
              <a:rPr lang="en-US" u="sng" dirty="0">
                <a:solidFill>
                  <a:schemeClr val="tx1"/>
                </a:solidFill>
              </a:rPr>
              <a:t>plausible</a:t>
            </a:r>
            <a:r>
              <a:rPr lang="en-US" dirty="0">
                <a:solidFill>
                  <a:schemeClr val="tx1"/>
                </a:solidFill>
              </a:rPr>
              <a:t> here?</a:t>
            </a:r>
          </a:p>
          <a:p>
            <a:pPr marL="0" indent="0">
              <a:buNone/>
            </a:pPr>
            <a:endParaRPr lang="en-US" dirty="0">
              <a:solidFill>
                <a:schemeClr val="tx1"/>
              </a:solidFill>
            </a:endParaRPr>
          </a:p>
          <a:p>
            <a:pPr marL="0" indent="0">
              <a:buNone/>
            </a:pPr>
            <a:endParaRPr lang="en-US" dirty="0">
              <a:solidFill>
                <a:schemeClr val="tx1"/>
              </a:solidFill>
            </a:endParaRPr>
          </a:p>
          <a:p>
            <a:pPr marL="0" indent="0">
              <a:buNone/>
            </a:pPr>
            <a:r>
              <a:rPr lang="en-US" dirty="0">
                <a:solidFill>
                  <a:schemeClr val="tx1"/>
                </a:solidFill>
              </a:rPr>
              <a:t>Why or why not?</a:t>
            </a:r>
          </a:p>
          <a:p>
            <a:pPr marL="0" indent="0">
              <a:buNone/>
            </a:pPr>
            <a:endParaRPr lang="en-US"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45</a:t>
            </a:fld>
            <a:endParaRPr lang="en-US"/>
          </a:p>
        </p:txBody>
      </p:sp>
      <p:sp>
        <p:nvSpPr>
          <p:cNvPr id="9" name="Title 1">
            <a:extLst>
              <a:ext uri="{FF2B5EF4-FFF2-40B4-BE49-F238E27FC236}">
                <a16:creationId xmlns:a16="http://schemas.microsoft.com/office/drawing/2014/main" id="{086B95F9-CB7E-0245-8AC0-27426CCF00ED}"/>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1589574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buNone/>
            </a:pPr>
            <a:r>
              <a:rPr lang="en-US" dirty="0">
                <a:solidFill>
                  <a:schemeClr val="tx1"/>
                </a:solidFill>
              </a:rPr>
              <a:t>Do history effects seem </a:t>
            </a:r>
            <a:r>
              <a:rPr lang="en-US" u="sng" dirty="0">
                <a:solidFill>
                  <a:schemeClr val="tx1"/>
                </a:solidFill>
              </a:rPr>
              <a:t>plausible</a:t>
            </a:r>
            <a:r>
              <a:rPr lang="en-US" dirty="0">
                <a:solidFill>
                  <a:schemeClr val="tx1"/>
                </a:solidFill>
              </a:rPr>
              <a:t> here?</a:t>
            </a:r>
          </a:p>
          <a:p>
            <a:pPr marL="0" indent="0">
              <a:buNone/>
            </a:pPr>
            <a:r>
              <a:rPr lang="en-US" dirty="0">
                <a:solidFill>
                  <a:schemeClr val="tx1"/>
                </a:solidFill>
              </a:rPr>
              <a:t>Do </a:t>
            </a:r>
            <a:r>
              <a:rPr lang="en-US" b="1" dirty="0">
                <a:solidFill>
                  <a:srgbClr val="450084"/>
                </a:solidFill>
              </a:rPr>
              <a:t>maturation</a:t>
            </a:r>
            <a:r>
              <a:rPr lang="en-US" dirty="0">
                <a:solidFill>
                  <a:schemeClr val="tx1"/>
                </a:solidFill>
              </a:rPr>
              <a:t> </a:t>
            </a:r>
            <a:r>
              <a:rPr lang="en-US" b="1" dirty="0">
                <a:solidFill>
                  <a:srgbClr val="450084"/>
                </a:solidFill>
              </a:rPr>
              <a:t>effects</a:t>
            </a:r>
            <a:r>
              <a:rPr lang="en-US" dirty="0">
                <a:solidFill>
                  <a:schemeClr val="tx1"/>
                </a:solidFill>
              </a:rPr>
              <a:t> seem </a:t>
            </a:r>
            <a:r>
              <a:rPr lang="en-US" u="sng" dirty="0">
                <a:solidFill>
                  <a:schemeClr val="tx1"/>
                </a:solidFill>
              </a:rPr>
              <a:t>plausible</a:t>
            </a:r>
            <a:r>
              <a:rPr lang="en-US" dirty="0">
                <a:solidFill>
                  <a:schemeClr val="tx1"/>
                </a:solidFill>
              </a:rPr>
              <a:t> here?</a:t>
            </a:r>
          </a:p>
          <a:p>
            <a:pPr marL="0" indent="0">
              <a:buNone/>
            </a:pPr>
            <a:endParaRPr lang="en-US" dirty="0">
              <a:solidFill>
                <a:schemeClr val="tx1"/>
              </a:solidFill>
            </a:endParaRPr>
          </a:p>
          <a:p>
            <a:pPr marL="0" indent="0">
              <a:buNone/>
            </a:pPr>
            <a:r>
              <a:rPr lang="en-US" dirty="0">
                <a:solidFill>
                  <a:schemeClr val="tx1"/>
                </a:solidFill>
              </a:rPr>
              <a:t>Why or why not?</a:t>
            </a:r>
          </a:p>
          <a:p>
            <a:pPr marL="0" indent="0">
              <a:buNone/>
            </a:pPr>
            <a:endParaRPr lang="en-US"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46</a:t>
            </a:fld>
            <a:endParaRPr lang="en-US"/>
          </a:p>
        </p:txBody>
      </p:sp>
      <p:sp>
        <p:nvSpPr>
          <p:cNvPr id="9" name="Title 1">
            <a:extLst>
              <a:ext uri="{FF2B5EF4-FFF2-40B4-BE49-F238E27FC236}">
                <a16:creationId xmlns:a16="http://schemas.microsoft.com/office/drawing/2014/main" id="{21478427-B528-6D4E-9557-7DD198454C45}"/>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10817555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txBox="1">
            <a:spLocks/>
          </p:cNvSpPr>
          <p:nvPr/>
        </p:nvSpPr>
        <p:spPr>
          <a:xfrm>
            <a:off x="4882043" y="1369863"/>
            <a:ext cx="6969987" cy="5148167"/>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indent="0">
              <a:lnSpc>
                <a:spcPct val="110000"/>
              </a:lnSpc>
              <a:spcAft>
                <a:spcPts val="1000"/>
              </a:spcAft>
              <a:buNone/>
            </a:pPr>
            <a:r>
              <a:rPr lang="en-US" dirty="0">
                <a:solidFill>
                  <a:schemeClr val="tx1"/>
                </a:solidFill>
              </a:rPr>
              <a:t>Your university decides to add a new program targeting knowledge about campus alcohol policies to August Orientation. All first-year students complete the new program. Additionally, all students complete a multiple choice pre-test at the beginning of the week and a post-test at the end of the week. You find that scores on a measure of knowledge about campus alcohol policies rise considerably from pre-test to post-test. </a:t>
            </a:r>
          </a:p>
          <a:p>
            <a:pPr marL="0" indent="0">
              <a:buNone/>
            </a:pPr>
            <a:r>
              <a:rPr lang="en-US" dirty="0">
                <a:solidFill>
                  <a:schemeClr val="tx1"/>
                </a:solidFill>
              </a:rPr>
              <a:t>Do history effects seem </a:t>
            </a:r>
            <a:r>
              <a:rPr lang="en-US" u="sng" dirty="0">
                <a:solidFill>
                  <a:schemeClr val="tx1"/>
                </a:solidFill>
              </a:rPr>
              <a:t>plausible</a:t>
            </a:r>
            <a:r>
              <a:rPr lang="en-US" dirty="0">
                <a:solidFill>
                  <a:schemeClr val="tx1"/>
                </a:solidFill>
              </a:rPr>
              <a:t> here?</a:t>
            </a:r>
          </a:p>
          <a:p>
            <a:pPr marL="0" indent="0">
              <a:buNone/>
            </a:pPr>
            <a:r>
              <a:rPr lang="en-US" dirty="0">
                <a:solidFill>
                  <a:schemeClr val="tx1"/>
                </a:solidFill>
              </a:rPr>
              <a:t>Do maturation effects seem </a:t>
            </a:r>
            <a:r>
              <a:rPr lang="en-US" u="sng" dirty="0">
                <a:solidFill>
                  <a:schemeClr val="tx1"/>
                </a:solidFill>
              </a:rPr>
              <a:t>plausible</a:t>
            </a:r>
            <a:r>
              <a:rPr lang="en-US" dirty="0">
                <a:solidFill>
                  <a:schemeClr val="tx1"/>
                </a:solidFill>
              </a:rPr>
              <a:t> here?</a:t>
            </a:r>
          </a:p>
          <a:p>
            <a:pPr marL="0" indent="0">
              <a:buNone/>
            </a:pPr>
            <a:r>
              <a:rPr lang="en-US" dirty="0">
                <a:solidFill>
                  <a:schemeClr val="tx1"/>
                </a:solidFill>
              </a:rPr>
              <a:t>Do </a:t>
            </a:r>
            <a:r>
              <a:rPr lang="en-US" b="1" dirty="0">
                <a:solidFill>
                  <a:srgbClr val="450084"/>
                </a:solidFill>
              </a:rPr>
              <a:t>testing</a:t>
            </a:r>
            <a:r>
              <a:rPr lang="en-US" dirty="0">
                <a:solidFill>
                  <a:schemeClr val="tx1"/>
                </a:solidFill>
              </a:rPr>
              <a:t> </a:t>
            </a:r>
            <a:r>
              <a:rPr lang="en-US" b="1" dirty="0">
                <a:solidFill>
                  <a:srgbClr val="450084"/>
                </a:solidFill>
              </a:rPr>
              <a:t>effects</a:t>
            </a:r>
            <a:r>
              <a:rPr lang="en-US" dirty="0">
                <a:solidFill>
                  <a:schemeClr val="tx1"/>
                </a:solidFill>
              </a:rPr>
              <a:t> seem </a:t>
            </a:r>
            <a:r>
              <a:rPr lang="en-US" u="sng" dirty="0">
                <a:solidFill>
                  <a:schemeClr val="tx1"/>
                </a:solidFill>
              </a:rPr>
              <a:t>plausible</a:t>
            </a:r>
            <a:r>
              <a:rPr lang="en-US" dirty="0">
                <a:solidFill>
                  <a:schemeClr val="tx1"/>
                </a:solidFill>
              </a:rPr>
              <a:t> here?</a:t>
            </a:r>
          </a:p>
          <a:p>
            <a:pPr marL="0" indent="0">
              <a:buNone/>
            </a:pPr>
            <a:r>
              <a:rPr lang="en-US" dirty="0">
                <a:solidFill>
                  <a:schemeClr val="tx1"/>
                </a:solidFill>
              </a:rPr>
              <a:t>Why or why not?</a:t>
            </a:r>
          </a:p>
          <a:p>
            <a:pPr marL="0" indent="0">
              <a:buNone/>
            </a:pPr>
            <a:endParaRPr lang="en-US" dirty="0">
              <a:solidFill>
                <a:schemeClr val="tx1"/>
              </a:solidFill>
            </a:endParaRP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l="3080" r="29400"/>
          <a:stretch/>
        </p:blipFill>
        <p:spPr>
          <a:xfrm>
            <a:off x="562707" y="1369864"/>
            <a:ext cx="4319336" cy="4489704"/>
          </a:xfrm>
          <a:prstGeom prst="rect">
            <a:avLst/>
          </a:prstGeom>
        </p:spPr>
      </p:pic>
      <p:sp>
        <p:nvSpPr>
          <p:cNvPr id="6" name="Footer Placeholder 3">
            <a:extLst>
              <a:ext uri="{FF2B5EF4-FFF2-40B4-BE49-F238E27FC236}">
                <a16:creationId xmlns:a16="http://schemas.microsoft.com/office/drawing/2014/main" id="{A77333C1-4342-754E-8795-5E222B66EB38}"/>
              </a:ext>
            </a:extLst>
          </p:cNvPr>
          <p:cNvSpPr>
            <a:spLocks noGrp="1"/>
          </p:cNvSpPr>
          <p:nvPr>
            <p:ph type="ftr" sz="quarter" idx="11"/>
          </p:nvPr>
        </p:nvSpPr>
        <p:spPr>
          <a:xfrm>
            <a:off x="127426" y="6451200"/>
            <a:ext cx="4822804" cy="365125"/>
          </a:xfrm>
          <a:prstGeom prst="rect">
            <a:avLst/>
          </a:prstGeom>
        </p:spPr>
        <p:txBody>
          <a:bodyPr vert="horz" lIns="91440" tIns="45720" rIns="91440" bIns="45720" rtlCol="0" anchor="ctr"/>
          <a:lstStyle>
            <a:defPPr>
              <a:defRPr lang="en-US"/>
            </a:defPPr>
            <a:lvl1pPr marL="0" algn="l" defTabSz="457200" rtl="0" eaLnBrk="1" latinLnBrk="0" hangingPunct="1">
              <a:defRPr sz="900" kern="1200" cap="all" baseline="0">
                <a:solidFill>
                  <a:srgbClr val="FFFFFF"/>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a:t>The Center for Assessment and Research Studies | James Madison University</a:t>
            </a:r>
            <a:endParaRPr lang="en-US" dirty="0"/>
          </a:p>
        </p:txBody>
      </p:sp>
      <p:sp>
        <p:nvSpPr>
          <p:cNvPr id="8" name="Slide Number Placeholder 4">
            <a:extLst>
              <a:ext uri="{FF2B5EF4-FFF2-40B4-BE49-F238E27FC236}">
                <a16:creationId xmlns:a16="http://schemas.microsoft.com/office/drawing/2014/main" id="{24CCE503-6882-6648-9620-F6840F64E6D8}"/>
              </a:ext>
            </a:extLst>
          </p:cNvPr>
          <p:cNvSpPr>
            <a:spLocks noGrp="1"/>
          </p:cNvSpPr>
          <p:nvPr>
            <p:ph type="sldNum" sz="quarter" idx="12"/>
          </p:nvPr>
        </p:nvSpPr>
        <p:spPr>
          <a:xfrm>
            <a:off x="9900458" y="6459785"/>
            <a:ext cx="1312025" cy="365125"/>
          </a:xfrm>
        </p:spPr>
        <p:txBody>
          <a:bodyPr/>
          <a:lstStyle/>
          <a:p>
            <a:fld id="{D94A8BC0-4FBE-4B5D-9A35-C751CEA2A497}" type="slidenum">
              <a:rPr lang="en-US" smtClean="0"/>
              <a:t>47</a:t>
            </a:fld>
            <a:endParaRPr lang="en-US"/>
          </a:p>
        </p:txBody>
      </p:sp>
      <p:sp>
        <p:nvSpPr>
          <p:cNvPr id="9" name="Title 1">
            <a:extLst>
              <a:ext uri="{FF2B5EF4-FFF2-40B4-BE49-F238E27FC236}">
                <a16:creationId xmlns:a16="http://schemas.microsoft.com/office/drawing/2014/main" id="{C8D563DD-FD9E-1243-BB68-50CA7A3EE671}"/>
              </a:ext>
            </a:extLst>
          </p:cNvPr>
          <p:cNvSpPr txBox="1">
            <a:spLocks/>
          </p:cNvSpPr>
          <p:nvPr/>
        </p:nvSpPr>
        <p:spPr>
          <a:xfrm>
            <a:off x="1118795" y="1"/>
            <a:ext cx="10058400" cy="1033670"/>
          </a:xfrm>
          <a:prstGeom prst="rect">
            <a:avLst/>
          </a:prstGeom>
        </p:spPr>
        <p:txBody>
          <a:bodyPr anchor="b">
            <a:normAutofit/>
          </a:bodyPr>
          <a:lstStyle>
            <a:lvl1pPr algn="l" defTabSz="914377" rtl="0" eaLnBrk="1" latinLnBrk="0" hangingPunct="1">
              <a:lnSpc>
                <a:spcPct val="85000"/>
              </a:lnSpc>
              <a:spcBef>
                <a:spcPct val="0"/>
              </a:spcBef>
              <a:buNone/>
              <a:defRPr sz="4800" kern="1200" spc="-51" baseline="0">
                <a:solidFill>
                  <a:schemeClr val="tx1">
                    <a:lumMod val="75000"/>
                    <a:lumOff val="25000"/>
                  </a:schemeClr>
                </a:solidFill>
                <a:latin typeface="Century Gothic" panose="020B0502020202020204" pitchFamily="34" charset="0"/>
                <a:ea typeface="+mj-ea"/>
                <a:cs typeface="+mj-cs"/>
              </a:defRPr>
            </a:lvl1pPr>
          </a:lstStyle>
          <a:p>
            <a:r>
              <a:rPr lang="en-US" dirty="0"/>
              <a:t>Your Turn</a:t>
            </a:r>
          </a:p>
        </p:txBody>
      </p:sp>
    </p:spTree>
    <p:extLst>
      <p:ext uri="{BB962C8B-B14F-4D97-AF65-F5344CB8AC3E}">
        <p14:creationId xmlns:p14="http://schemas.microsoft.com/office/powerpoint/2010/main" val="5244191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B307C-B4AC-B141-9400-6B89D0218589}"/>
              </a:ext>
            </a:extLst>
          </p:cNvPr>
          <p:cNvSpPr>
            <a:spLocks noGrp="1"/>
          </p:cNvSpPr>
          <p:nvPr>
            <p:ph type="title"/>
          </p:nvPr>
        </p:nvSpPr>
        <p:spPr/>
        <p:txBody>
          <a:bodyPr/>
          <a:lstStyle/>
          <a:p>
            <a:r>
              <a:rPr lang="en-US" dirty="0"/>
              <a:t>Examining Generalizability</a:t>
            </a:r>
          </a:p>
        </p:txBody>
      </p:sp>
      <p:sp>
        <p:nvSpPr>
          <p:cNvPr id="3" name="Text Placeholder 2">
            <a:extLst>
              <a:ext uri="{FF2B5EF4-FFF2-40B4-BE49-F238E27FC236}">
                <a16:creationId xmlns:a16="http://schemas.microsoft.com/office/drawing/2014/main" id="{C593D016-706E-794F-B42C-164BFE916AD2}"/>
              </a:ext>
            </a:extLst>
          </p:cNvPr>
          <p:cNvSpPr>
            <a:spLocks noGrp="1"/>
          </p:cNvSpPr>
          <p:nvPr>
            <p:ph type="body" idx="1"/>
          </p:nvPr>
        </p:nvSpPr>
        <p:spPr/>
        <p:txBody>
          <a:bodyPr/>
          <a:lstStyle/>
          <a:p>
            <a:r>
              <a:rPr lang="en-US" dirty="0"/>
              <a:t>Construct Validity &amp; External Validity</a:t>
            </a:r>
          </a:p>
        </p:txBody>
      </p:sp>
      <p:sp>
        <p:nvSpPr>
          <p:cNvPr id="4" name="Slide Number Placeholder 3">
            <a:extLst>
              <a:ext uri="{FF2B5EF4-FFF2-40B4-BE49-F238E27FC236}">
                <a16:creationId xmlns:a16="http://schemas.microsoft.com/office/drawing/2014/main" id="{7C3F5D89-5E4C-2344-82B0-884220DF3366}"/>
              </a:ext>
            </a:extLst>
          </p:cNvPr>
          <p:cNvSpPr>
            <a:spLocks noGrp="1"/>
          </p:cNvSpPr>
          <p:nvPr>
            <p:ph type="sldNum" sz="quarter" idx="12"/>
          </p:nvPr>
        </p:nvSpPr>
        <p:spPr/>
        <p:txBody>
          <a:bodyPr/>
          <a:lstStyle/>
          <a:p>
            <a:fld id="{098B3DDF-55FD-42E7-8027-CE601EFF49C5}" type="slidenum">
              <a:rPr lang="en-US" smtClean="0"/>
              <a:t>48</a:t>
            </a:fld>
            <a:endParaRPr lang="en-US"/>
          </a:p>
        </p:txBody>
      </p:sp>
      <p:sp>
        <p:nvSpPr>
          <p:cNvPr id="5" name="Footer Placeholder 4">
            <a:extLst>
              <a:ext uri="{FF2B5EF4-FFF2-40B4-BE49-F238E27FC236}">
                <a16:creationId xmlns:a16="http://schemas.microsoft.com/office/drawing/2014/main" id="{DDB4E42C-1818-FC40-8DA1-5560F4F1EF14}"/>
              </a:ext>
            </a:extLst>
          </p:cNvPr>
          <p:cNvSpPr>
            <a:spLocks noGrp="1"/>
          </p:cNvSpPr>
          <p:nvPr>
            <p:ph type="ftr" sz="quarter" idx="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9753376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8AEF6-ECEB-2140-A32C-71DDDC2CA79A}"/>
              </a:ext>
            </a:extLst>
          </p:cNvPr>
          <p:cNvSpPr>
            <a:spLocks noGrp="1"/>
          </p:cNvSpPr>
          <p:nvPr>
            <p:ph type="title"/>
          </p:nvPr>
        </p:nvSpPr>
        <p:spPr/>
        <p:txBody>
          <a:bodyPr/>
          <a:lstStyle/>
          <a:p>
            <a:r>
              <a:rPr lang="en-US" dirty="0"/>
              <a:t>Construct Validity (CV)</a:t>
            </a:r>
          </a:p>
        </p:txBody>
      </p:sp>
      <p:sp>
        <p:nvSpPr>
          <p:cNvPr id="3" name="Content Placeholder 2">
            <a:extLst>
              <a:ext uri="{FF2B5EF4-FFF2-40B4-BE49-F238E27FC236}">
                <a16:creationId xmlns:a16="http://schemas.microsoft.com/office/drawing/2014/main" id="{B430F243-7BF4-9842-BFF0-62113FAB1E47}"/>
              </a:ext>
            </a:extLst>
          </p:cNvPr>
          <p:cNvSpPr>
            <a:spLocks noGrp="1"/>
          </p:cNvSpPr>
          <p:nvPr>
            <p:ph idx="1"/>
          </p:nvPr>
        </p:nvSpPr>
        <p:spPr/>
        <p:txBody>
          <a:bodyPr>
            <a:normAutofit/>
          </a:bodyPr>
          <a:lstStyle/>
          <a:p>
            <a:pPr marL="0" indent="0">
              <a:buNone/>
            </a:pPr>
            <a:r>
              <a:rPr lang="en-US" sz="3000" dirty="0"/>
              <a:t>Construct validity concerns the alignment between the “units [people], treatments [interventions], observations [measures] and settings on which data are collected” and “the higher order constructs these instances represent” (</a:t>
            </a:r>
            <a:r>
              <a:rPr lang="en-US" sz="3000" dirty="0" err="1"/>
              <a:t>Shadish</a:t>
            </a:r>
            <a:r>
              <a:rPr lang="en-US" sz="3000" dirty="0"/>
              <a:t>, Cook, &amp; Campbell, 2002, p. 20)</a:t>
            </a:r>
          </a:p>
        </p:txBody>
      </p:sp>
      <p:sp>
        <p:nvSpPr>
          <p:cNvPr id="4" name="Slide Number Placeholder 3">
            <a:extLst>
              <a:ext uri="{FF2B5EF4-FFF2-40B4-BE49-F238E27FC236}">
                <a16:creationId xmlns:a16="http://schemas.microsoft.com/office/drawing/2014/main" id="{683C4B20-73BE-C949-B0A0-FA87E626B5F0}"/>
              </a:ext>
            </a:extLst>
          </p:cNvPr>
          <p:cNvSpPr>
            <a:spLocks noGrp="1"/>
          </p:cNvSpPr>
          <p:nvPr>
            <p:ph type="sldNum" sz="quarter" idx="12"/>
          </p:nvPr>
        </p:nvSpPr>
        <p:spPr/>
        <p:txBody>
          <a:bodyPr/>
          <a:lstStyle/>
          <a:p>
            <a:fld id="{098B3DDF-55FD-42E7-8027-CE601EFF49C5}" type="slidenum">
              <a:rPr lang="en-US" smtClean="0"/>
              <a:t>49</a:t>
            </a:fld>
            <a:endParaRPr lang="en-US"/>
          </a:p>
        </p:txBody>
      </p:sp>
      <p:sp>
        <p:nvSpPr>
          <p:cNvPr id="5" name="Footer Placeholder 4">
            <a:extLst>
              <a:ext uri="{FF2B5EF4-FFF2-40B4-BE49-F238E27FC236}">
                <a16:creationId xmlns:a16="http://schemas.microsoft.com/office/drawing/2014/main" id="{80FB7C9D-FCF5-9F44-BCDA-4F459B58AA3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7" name="Picture 6">
            <a:extLst>
              <a:ext uri="{FF2B5EF4-FFF2-40B4-BE49-F238E27FC236}">
                <a16:creationId xmlns:a16="http://schemas.microsoft.com/office/drawing/2014/main" id="{6ECB77E9-ACD4-DB44-971D-7F17F763C094}"/>
              </a:ext>
            </a:extLst>
          </p:cNvPr>
          <p:cNvPicPr>
            <a:picLocks noChangeAspect="1"/>
          </p:cNvPicPr>
          <p:nvPr/>
        </p:nvPicPr>
        <p:blipFill>
          <a:blip r:embed="rId3"/>
          <a:stretch>
            <a:fillRect/>
          </a:stretch>
        </p:blipFill>
        <p:spPr>
          <a:xfrm>
            <a:off x="5333999" y="3117587"/>
            <a:ext cx="1508555" cy="2824128"/>
          </a:xfrm>
          <a:prstGeom prst="rect">
            <a:avLst/>
          </a:prstGeom>
        </p:spPr>
      </p:pic>
      <p:pic>
        <p:nvPicPr>
          <p:cNvPr id="9" name="Picture 8">
            <a:extLst>
              <a:ext uri="{FF2B5EF4-FFF2-40B4-BE49-F238E27FC236}">
                <a16:creationId xmlns:a16="http://schemas.microsoft.com/office/drawing/2014/main" id="{20A95D1B-95EC-3A4D-8484-6AD21B48EC52}"/>
              </a:ext>
            </a:extLst>
          </p:cNvPr>
          <p:cNvPicPr>
            <a:picLocks noChangeAspect="1"/>
          </p:cNvPicPr>
          <p:nvPr/>
        </p:nvPicPr>
        <p:blipFill>
          <a:blip r:embed="rId4"/>
          <a:stretch>
            <a:fillRect/>
          </a:stretch>
        </p:blipFill>
        <p:spPr>
          <a:xfrm>
            <a:off x="8811817" y="3049211"/>
            <a:ext cx="2892504" cy="2892504"/>
          </a:xfrm>
          <a:prstGeom prst="rect">
            <a:avLst/>
          </a:prstGeom>
        </p:spPr>
      </p:pic>
      <p:sp>
        <p:nvSpPr>
          <p:cNvPr id="14" name="Rounded Rectangle 13">
            <a:extLst>
              <a:ext uri="{FF2B5EF4-FFF2-40B4-BE49-F238E27FC236}">
                <a16:creationId xmlns:a16="http://schemas.microsoft.com/office/drawing/2014/main" id="{23595272-4B4F-DB44-80D4-1A523A8992E9}"/>
              </a:ext>
            </a:extLst>
          </p:cNvPr>
          <p:cNvSpPr/>
          <p:nvPr/>
        </p:nvSpPr>
        <p:spPr>
          <a:xfrm>
            <a:off x="1223382" y="2316864"/>
            <a:ext cx="9729787" cy="2824127"/>
          </a:xfrm>
          <a:prstGeom prst="roundRect">
            <a:avLst/>
          </a:prstGeom>
          <a:solidFill>
            <a:srgbClr val="CBB67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lvl="0" algn="ctr">
              <a:defRPr/>
            </a:pPr>
            <a:r>
              <a:rPr lang="en-US" sz="2400" b="1" dirty="0">
                <a:solidFill>
                  <a:schemeClr val="tx1"/>
                </a:solidFill>
              </a:rPr>
              <a:t>The Standards for Educational and Psychological Testing</a:t>
            </a:r>
          </a:p>
          <a:p>
            <a:pPr algn="ctr"/>
            <a:r>
              <a:rPr lang="en-US" sz="2400" dirty="0">
                <a:solidFill>
                  <a:schemeClr val="tx1"/>
                </a:solidFill>
              </a:rPr>
              <a:t>American Educational Research Association, American Psychological Association, National Council on Measurement in Education, Joint Committee on Standards for Educational and Psychological Testing (U.S.). (2014). </a:t>
            </a:r>
            <a:r>
              <a:rPr lang="en-US" sz="2400" i="1" dirty="0">
                <a:solidFill>
                  <a:schemeClr val="tx1"/>
                </a:solidFill>
              </a:rPr>
              <a:t>Standards for educational and psychological testing. </a:t>
            </a:r>
            <a:r>
              <a:rPr lang="en-US" sz="2400" dirty="0">
                <a:solidFill>
                  <a:schemeClr val="tx1"/>
                </a:solidFill>
              </a:rPr>
              <a:t>Washington, DC: AERA. </a:t>
            </a:r>
          </a:p>
        </p:txBody>
      </p:sp>
    </p:spTree>
    <p:extLst>
      <p:ext uri="{BB962C8B-B14F-4D97-AF65-F5344CB8AC3E}">
        <p14:creationId xmlns:p14="http://schemas.microsoft.com/office/powerpoint/2010/main" val="110016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Effect transition="in" filter="fade">
                                      <p:cBhvr>
                                        <p:cTn id="21"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a:extLst>
              <a:ext uri="{FF2B5EF4-FFF2-40B4-BE49-F238E27FC236}">
                <a16:creationId xmlns:a16="http://schemas.microsoft.com/office/drawing/2014/main" id="{1C5DF441-88F6-274B-BCB4-D4B263F300F8}"/>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spTree>
    <p:extLst>
      <p:ext uri="{BB962C8B-B14F-4D97-AF65-F5344CB8AC3E}">
        <p14:creationId xmlns:p14="http://schemas.microsoft.com/office/powerpoint/2010/main" val="5028201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External Validity (EV)</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normAutofit/>
          </a:bodyPr>
          <a:lstStyle/>
          <a:p>
            <a:pPr>
              <a:spcAft>
                <a:spcPts val="2400"/>
              </a:spcAft>
            </a:pPr>
            <a:r>
              <a:rPr lang="en-US" sz="3000" dirty="0"/>
              <a:t>The extent to which results can be generalized to other people (population EV) and conditions (ecological EV)</a:t>
            </a:r>
          </a:p>
          <a:p>
            <a:pPr>
              <a:spcAft>
                <a:spcPts val="2400"/>
              </a:spcAft>
            </a:pPr>
            <a:r>
              <a:rPr lang="en-US" sz="3000" dirty="0"/>
              <a:t>Strictly speaking, the results of a study can only be generalized to people with the same or similar characteristics to those in the study, and only under similar conditions to those studied</a:t>
            </a:r>
          </a:p>
          <a:p>
            <a:pPr>
              <a:spcAft>
                <a:spcPts val="2400"/>
              </a:spcAft>
            </a:pPr>
            <a:r>
              <a:rPr lang="en-US" sz="3000" dirty="0"/>
              <a:t>Less strictly speaking, the greater the alignment between the population/conditions of the study and the population/conditions of the program, the more confident one can be that the results will generalize</a:t>
            </a:r>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50</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4052993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D133C-1783-0541-969C-6D8A106DD883}"/>
              </a:ext>
            </a:extLst>
          </p:cNvPr>
          <p:cNvSpPr>
            <a:spLocks noGrp="1"/>
          </p:cNvSpPr>
          <p:nvPr>
            <p:ph type="title"/>
          </p:nvPr>
        </p:nvSpPr>
        <p:spPr/>
        <p:txBody>
          <a:bodyPr/>
          <a:lstStyle/>
          <a:p>
            <a:r>
              <a:rPr lang="en-US" dirty="0"/>
              <a:t>External Validity (EV)</a:t>
            </a:r>
          </a:p>
        </p:txBody>
      </p:sp>
      <p:sp>
        <p:nvSpPr>
          <p:cNvPr id="3" name="Content Placeholder 2">
            <a:extLst>
              <a:ext uri="{FF2B5EF4-FFF2-40B4-BE49-F238E27FC236}">
                <a16:creationId xmlns:a16="http://schemas.microsoft.com/office/drawing/2014/main" id="{B94DB8D2-CFFD-484E-B9CD-BC0A07701D13}"/>
              </a:ext>
            </a:extLst>
          </p:cNvPr>
          <p:cNvSpPr>
            <a:spLocks noGrp="1"/>
          </p:cNvSpPr>
          <p:nvPr>
            <p:ph idx="1"/>
          </p:nvPr>
        </p:nvSpPr>
        <p:spPr/>
        <p:txBody>
          <a:bodyPr>
            <a:normAutofit lnSpcReduction="10000"/>
          </a:bodyPr>
          <a:lstStyle/>
          <a:p>
            <a:pPr marL="201163" lvl="1" indent="0">
              <a:buNone/>
            </a:pPr>
            <a:r>
              <a:rPr lang="en-US" sz="3000" dirty="0"/>
              <a:t>Can examine generalizability across </a:t>
            </a:r>
          </a:p>
          <a:p>
            <a:pPr lvl="1"/>
            <a:r>
              <a:rPr lang="en-US" sz="2700" dirty="0"/>
              <a:t>People</a:t>
            </a:r>
          </a:p>
          <a:p>
            <a:pPr lvl="1"/>
            <a:r>
              <a:rPr lang="en-US" sz="2700" dirty="0"/>
              <a:t>Treatments/interventions</a:t>
            </a:r>
          </a:p>
          <a:p>
            <a:pPr lvl="1"/>
            <a:r>
              <a:rPr lang="en-US" sz="2700" dirty="0"/>
              <a:t>Outcomes</a:t>
            </a:r>
          </a:p>
          <a:p>
            <a:pPr lvl="1"/>
            <a:r>
              <a:rPr lang="en-US" sz="2700" dirty="0"/>
              <a:t>Settings</a:t>
            </a:r>
          </a:p>
          <a:p>
            <a:pPr lvl="1"/>
            <a:endParaRPr lang="en-US" sz="2700" dirty="0"/>
          </a:p>
          <a:p>
            <a:pPr marL="201163" lvl="1" indent="0" algn="ctr">
              <a:lnSpc>
                <a:spcPts val="3380"/>
              </a:lnSpc>
              <a:buNone/>
            </a:pPr>
            <a:r>
              <a:rPr lang="en-US" sz="2700" dirty="0"/>
              <a:t>“It is possible to be so strict with respect to external validity that practically all research is useful only in specific cases. Although it is necessary to consider the external validity of studies, we need to be reasonable, not strict, in interpreting the results.”</a:t>
            </a:r>
          </a:p>
          <a:p>
            <a:pPr marL="201163" lvl="1" indent="0" algn="r">
              <a:lnSpc>
                <a:spcPts val="3380"/>
              </a:lnSpc>
              <a:buNone/>
            </a:pPr>
            <a:r>
              <a:rPr lang="en-US" sz="2700" dirty="0"/>
              <a:t>- McMillan &amp; Schumacher (2010) p. 117</a:t>
            </a:r>
          </a:p>
          <a:p>
            <a:pPr lvl="2"/>
            <a:endParaRPr lang="en-US" dirty="0"/>
          </a:p>
        </p:txBody>
      </p:sp>
      <p:sp>
        <p:nvSpPr>
          <p:cNvPr id="4" name="Slide Number Placeholder 3">
            <a:extLst>
              <a:ext uri="{FF2B5EF4-FFF2-40B4-BE49-F238E27FC236}">
                <a16:creationId xmlns:a16="http://schemas.microsoft.com/office/drawing/2014/main" id="{2B70497F-63F0-E74E-A32B-16BE661D13F3}"/>
              </a:ext>
            </a:extLst>
          </p:cNvPr>
          <p:cNvSpPr>
            <a:spLocks noGrp="1"/>
          </p:cNvSpPr>
          <p:nvPr>
            <p:ph type="sldNum" sz="quarter" idx="12"/>
          </p:nvPr>
        </p:nvSpPr>
        <p:spPr/>
        <p:txBody>
          <a:bodyPr/>
          <a:lstStyle/>
          <a:p>
            <a:fld id="{098B3DDF-55FD-42E7-8027-CE601EFF49C5}" type="slidenum">
              <a:rPr lang="en-US" smtClean="0"/>
              <a:t>51</a:t>
            </a:fld>
            <a:endParaRPr lang="en-US"/>
          </a:p>
        </p:txBody>
      </p:sp>
      <p:sp>
        <p:nvSpPr>
          <p:cNvPr id="5" name="Footer Placeholder 4">
            <a:extLst>
              <a:ext uri="{FF2B5EF4-FFF2-40B4-BE49-F238E27FC236}">
                <a16:creationId xmlns:a16="http://schemas.microsoft.com/office/drawing/2014/main" id="{4962A376-5CDE-D648-A9AB-9CFE0CE8774E}"/>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53655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Important Validity Considerations</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Aft>
                <a:spcPts val="1000"/>
              </a:spcAft>
              <a:buNone/>
            </a:pPr>
            <a:r>
              <a:rPr lang="en-US" sz="3000" dirty="0"/>
              <a:t>Related to Establishing Causality</a:t>
            </a:r>
          </a:p>
          <a:p>
            <a:pPr lvl="1"/>
            <a:r>
              <a:rPr lang="en-US" sz="2700" dirty="0"/>
              <a:t>Statistical Conclusion Validity</a:t>
            </a:r>
          </a:p>
          <a:p>
            <a:pPr lvl="1"/>
            <a:r>
              <a:rPr lang="en-US" sz="2700" dirty="0"/>
              <a:t>Internal Validity</a:t>
            </a:r>
          </a:p>
          <a:p>
            <a:pPr lvl="1"/>
            <a:endParaRPr lang="en-US" dirty="0"/>
          </a:p>
          <a:p>
            <a:pPr marL="0" indent="0">
              <a:spcAft>
                <a:spcPts val="1000"/>
              </a:spcAft>
              <a:buNone/>
            </a:pPr>
            <a:r>
              <a:rPr lang="en-US" sz="3000" dirty="0"/>
              <a:t>Related to Examining Generalizability</a:t>
            </a:r>
          </a:p>
          <a:p>
            <a:pPr lvl="1"/>
            <a:r>
              <a:rPr lang="en-US" sz="2700" dirty="0"/>
              <a:t>Construct Validity</a:t>
            </a:r>
          </a:p>
          <a:p>
            <a:pPr lvl="1"/>
            <a:r>
              <a:rPr lang="en-US" sz="2700" dirty="0"/>
              <a:t>External Validity</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52</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29697787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Evaluating a PE Study</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Aft>
                <a:spcPts val="1000"/>
              </a:spcAft>
              <a:buNone/>
            </a:pPr>
            <a:r>
              <a:rPr lang="en-US" sz="3000" dirty="0"/>
              <a:t>Parts of a Research Article:</a:t>
            </a:r>
          </a:p>
          <a:p>
            <a:pPr lvl="1"/>
            <a:r>
              <a:rPr lang="en-US" sz="2700" dirty="0"/>
              <a:t>Introduction</a:t>
            </a:r>
          </a:p>
          <a:p>
            <a:pPr lvl="2">
              <a:spcAft>
                <a:spcPts val="2400"/>
              </a:spcAft>
            </a:pPr>
            <a:r>
              <a:rPr lang="en-US" dirty="0"/>
              <a:t>Purpose of Study, RQs, Program Description</a:t>
            </a:r>
          </a:p>
          <a:p>
            <a:pPr lvl="1"/>
            <a:r>
              <a:rPr lang="en-US" sz="2700" dirty="0"/>
              <a:t>Methods</a:t>
            </a:r>
          </a:p>
          <a:p>
            <a:pPr lvl="2">
              <a:spcAft>
                <a:spcPts val="2400"/>
              </a:spcAft>
            </a:pPr>
            <a:r>
              <a:rPr lang="en-US" dirty="0"/>
              <a:t>Sampling, Instrumentation, Research Design</a:t>
            </a:r>
          </a:p>
          <a:p>
            <a:pPr lvl="1"/>
            <a:r>
              <a:rPr lang="en-US" sz="2700" dirty="0"/>
              <a:t>Analyses/Results</a:t>
            </a:r>
          </a:p>
          <a:p>
            <a:pPr lvl="2">
              <a:spcAft>
                <a:spcPts val="2400"/>
              </a:spcAft>
            </a:pPr>
            <a:r>
              <a:rPr lang="en-US" dirty="0"/>
              <a:t>Descriptive &amp; Inferential Statistics</a:t>
            </a:r>
          </a:p>
          <a:p>
            <a:pPr lvl="1"/>
            <a:r>
              <a:rPr lang="en-US" sz="2700" dirty="0"/>
              <a:t>Discussion</a:t>
            </a:r>
          </a:p>
          <a:p>
            <a:pPr lvl="2"/>
            <a:r>
              <a:rPr lang="en-US" dirty="0"/>
              <a:t>Conclusions &amp; Limitations</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53</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492841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Purpose, RQs, &amp; Program (</a:t>
            </a:r>
            <a:r>
              <a:rPr lang="en-US" dirty="0" err="1"/>
              <a:t>InV</a:t>
            </a:r>
            <a:r>
              <a:rPr lang="en-US" dirty="0"/>
              <a:t>, EV)</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Bef>
                <a:spcPts val="0"/>
              </a:spcBef>
              <a:spcAft>
                <a:spcPts val="400"/>
              </a:spcAft>
              <a:buNone/>
            </a:pPr>
            <a:r>
              <a:rPr lang="en-US" sz="3000" dirty="0"/>
              <a:t>What is the program/intervention?</a:t>
            </a:r>
          </a:p>
          <a:p>
            <a:pPr lvl="1">
              <a:spcBef>
                <a:spcPts val="0"/>
              </a:spcBef>
              <a:spcAft>
                <a:spcPts val="2400"/>
              </a:spcAft>
            </a:pPr>
            <a:r>
              <a:rPr lang="en-US" sz="2700" dirty="0">
                <a:latin typeface="Calibri" panose="020F0502020204030204" pitchFamily="34" charset="0"/>
                <a:cs typeface="Calibri" panose="020F0502020204030204" pitchFamily="34" charset="0"/>
              </a:rPr>
              <a:t>How was the intervention implemented? Is the study’s intervention similar to your intended intervention?</a:t>
            </a:r>
            <a:endParaRPr lang="en-US" sz="2700" dirty="0"/>
          </a:p>
          <a:p>
            <a:pPr marL="0" indent="0">
              <a:spcBef>
                <a:spcPts val="0"/>
              </a:spcBef>
              <a:spcAft>
                <a:spcPts val="2400"/>
              </a:spcAft>
              <a:buNone/>
            </a:pPr>
            <a:r>
              <a:rPr lang="en-US" sz="3000" dirty="0"/>
              <a:t>What are the outcomes of interest?</a:t>
            </a:r>
          </a:p>
          <a:p>
            <a:pPr marL="0" indent="0">
              <a:spcBef>
                <a:spcPts val="0"/>
              </a:spcBef>
              <a:spcAft>
                <a:spcPts val="2400"/>
              </a:spcAft>
              <a:buNone/>
            </a:pPr>
            <a:r>
              <a:rPr lang="en-US" sz="3000" dirty="0"/>
              <a:t>Are the researchers trying to make causal inferences?</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54</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763071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Sampling (EV)</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Bef>
                <a:spcPts val="0"/>
              </a:spcBef>
              <a:spcAft>
                <a:spcPts val="400"/>
              </a:spcAft>
              <a:buNone/>
            </a:pPr>
            <a:r>
              <a:rPr lang="en-US" sz="3000" dirty="0"/>
              <a:t>To whom do the researchers want to generalize their results?</a:t>
            </a:r>
          </a:p>
          <a:p>
            <a:pPr lvl="1">
              <a:spcBef>
                <a:spcPts val="0"/>
              </a:spcBef>
              <a:spcAft>
                <a:spcPts val="2400"/>
              </a:spcAft>
            </a:pPr>
            <a:r>
              <a:rPr lang="en-US" sz="2700" dirty="0"/>
              <a:t>Is the sample representative of the population to which researchers want to generalize?</a:t>
            </a:r>
          </a:p>
          <a:p>
            <a:pPr marL="0" indent="0">
              <a:spcBef>
                <a:spcPts val="0"/>
              </a:spcBef>
              <a:spcAft>
                <a:spcPts val="400"/>
              </a:spcAft>
              <a:buNone/>
            </a:pPr>
            <a:r>
              <a:rPr lang="en-US" sz="3000" dirty="0"/>
              <a:t>How were participants sampled?</a:t>
            </a:r>
          </a:p>
          <a:p>
            <a:pPr lvl="1">
              <a:spcBef>
                <a:spcPts val="0"/>
              </a:spcBef>
              <a:spcAft>
                <a:spcPts val="2400"/>
              </a:spcAft>
            </a:pPr>
            <a:r>
              <a:rPr lang="en-US" sz="2700" dirty="0"/>
              <a:t>Is the study’s sample similar to your intended sample?</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55</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03115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Instrumentation (CV, SCV, EV)</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spcBef>
                <a:spcPts val="0"/>
              </a:spcBef>
              <a:spcAft>
                <a:spcPts val="400"/>
              </a:spcAft>
              <a:buNone/>
            </a:pPr>
            <a:r>
              <a:rPr lang="en-US" sz="3000" dirty="0"/>
              <a:t>How are the outcomes operationalized?</a:t>
            </a:r>
          </a:p>
          <a:p>
            <a:pPr lvl="1">
              <a:spcBef>
                <a:spcPts val="0"/>
              </a:spcBef>
              <a:spcAft>
                <a:spcPts val="2400"/>
              </a:spcAft>
            </a:pPr>
            <a:r>
              <a:rPr lang="en-US" sz="2700" dirty="0"/>
              <a:t>Are the study’s outcome measures similar to your intended outcome measures?</a:t>
            </a:r>
          </a:p>
          <a:p>
            <a:pPr marL="0" indent="0">
              <a:spcBef>
                <a:spcPts val="0"/>
              </a:spcBef>
              <a:spcAft>
                <a:spcPts val="400"/>
              </a:spcAft>
              <a:buNone/>
            </a:pPr>
            <a:r>
              <a:rPr lang="en-US" sz="3000" dirty="0"/>
              <a:t>What type of instrument(s) was/were used?</a:t>
            </a:r>
          </a:p>
          <a:p>
            <a:pPr lvl="1">
              <a:spcBef>
                <a:spcPts val="0"/>
              </a:spcBef>
            </a:pPr>
            <a:r>
              <a:rPr lang="en-US" sz="2700" dirty="0"/>
              <a:t>Non-cognitive? Performance assessment? Selected response?</a:t>
            </a:r>
          </a:p>
          <a:p>
            <a:pPr lvl="1">
              <a:spcBef>
                <a:spcPts val="0"/>
              </a:spcBef>
              <a:spcAft>
                <a:spcPts val="2400"/>
              </a:spcAft>
            </a:pPr>
            <a:r>
              <a:rPr lang="en-US" sz="2700" dirty="0"/>
              <a:t>What is the degree of alignment between the instrument(s) used and the outcome(s) being evaluated?</a:t>
            </a:r>
          </a:p>
          <a:p>
            <a:pPr marL="0" indent="0">
              <a:spcBef>
                <a:spcPts val="0"/>
              </a:spcBef>
              <a:spcAft>
                <a:spcPts val="2400"/>
              </a:spcAft>
              <a:buNone/>
            </a:pPr>
            <a:r>
              <a:rPr lang="en-US" sz="3000" dirty="0"/>
              <a:t>Do the authors provide information about the quality of the instrument (i.e., reliability/validity information)?</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56</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98232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Research Design (</a:t>
            </a:r>
            <a:r>
              <a:rPr lang="en-US" dirty="0" err="1"/>
              <a:t>InV</a:t>
            </a:r>
            <a:r>
              <a:rPr lang="en-US" dirty="0"/>
              <a:t>)</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marL="0" indent="0">
              <a:buNone/>
            </a:pPr>
            <a:r>
              <a:rPr lang="en-US" sz="3000" dirty="0">
                <a:latin typeface="Calibri" panose="020F0502020204030204" pitchFamily="34" charset="0"/>
                <a:cs typeface="Calibri" panose="020F0502020204030204" pitchFamily="34" charset="0"/>
              </a:rPr>
              <a:t>What is the research design of the study?</a:t>
            </a:r>
          </a:p>
          <a:p>
            <a:pPr lvl="1"/>
            <a:r>
              <a:rPr lang="en-US" sz="2700" dirty="0">
                <a:latin typeface="Calibri" panose="020F0502020204030204" pitchFamily="34" charset="0"/>
                <a:cs typeface="Calibri" panose="020F0502020204030204" pitchFamily="34" charset="0"/>
              </a:rPr>
              <a:t>Multiple timepoints (pre/post)? Comparison group? Random assignment?</a:t>
            </a:r>
          </a:p>
          <a:p>
            <a:pPr marL="0" indent="0">
              <a:buNone/>
            </a:pPr>
            <a:r>
              <a:rPr lang="en-US" sz="3000" dirty="0">
                <a:latin typeface="Calibri" panose="020F0502020204030204" pitchFamily="34" charset="0"/>
                <a:cs typeface="Calibri" panose="020F0502020204030204" pitchFamily="34" charset="0"/>
              </a:rPr>
              <a:t>Given the study’s research design, are the following common threats possible, plausible, or fatal flaws?</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57</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6" name="Content Placeholder 2">
            <a:extLst>
              <a:ext uri="{FF2B5EF4-FFF2-40B4-BE49-F238E27FC236}">
                <a16:creationId xmlns:a16="http://schemas.microsoft.com/office/drawing/2014/main" id="{B90DAB39-68F5-0C48-8DB7-6EC9233A9357}"/>
              </a:ext>
            </a:extLst>
          </p:cNvPr>
          <p:cNvSpPr txBox="1">
            <a:spLocks/>
          </p:cNvSpPr>
          <p:nvPr/>
        </p:nvSpPr>
        <p:spPr>
          <a:xfrm>
            <a:off x="1154085" y="3527244"/>
            <a:ext cx="10058400" cy="1374471"/>
          </a:xfrm>
          <a:prstGeom prst="rect">
            <a:avLst/>
          </a:prstGeom>
        </p:spPr>
        <p:txBody>
          <a:bodyPr vert="horz" lIns="0" tIns="34290" rIns="0" bIns="34290" numCol="2" rtlCol="0">
            <a:noAutofit/>
          </a:bodyPr>
          <a:lstStyle>
            <a:lvl1pPr marL="91438" indent="-91438" algn="l" defTabSz="914377"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3200" kern="1200">
                <a:solidFill>
                  <a:schemeClr val="tx1">
                    <a:lumMod val="75000"/>
                    <a:lumOff val="25000"/>
                  </a:schemeClr>
                </a:solidFill>
                <a:latin typeface="+mn-lt"/>
                <a:ea typeface="+mn-ea"/>
                <a:cs typeface="+mn-cs"/>
              </a:defRPr>
            </a:lvl1pPr>
            <a:lvl2pPr marL="384038" indent="-182875" algn="l" defTabSz="914377" rtl="0" eaLnBrk="1" latinLnBrk="0" hangingPunct="1">
              <a:lnSpc>
                <a:spcPct val="90000"/>
              </a:lnSpc>
              <a:spcBef>
                <a:spcPts val="200"/>
              </a:spcBef>
              <a:spcAft>
                <a:spcPts val="400"/>
              </a:spcAft>
              <a:buClr>
                <a:schemeClr val="accent1"/>
              </a:buClr>
              <a:buFont typeface="Calibri" pitchFamily="34" charset="0"/>
              <a:buChar char="◦"/>
              <a:defRPr sz="3200" kern="1200">
                <a:solidFill>
                  <a:schemeClr val="tx1">
                    <a:lumMod val="75000"/>
                    <a:lumOff val="25000"/>
                  </a:schemeClr>
                </a:solidFill>
                <a:latin typeface="+mn-lt"/>
                <a:ea typeface="+mn-ea"/>
                <a:cs typeface="+mn-cs"/>
              </a:defRPr>
            </a:lvl2pPr>
            <a:lvl3pPr marL="566914"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3pPr>
            <a:lvl4pPr marL="749789"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4pPr>
            <a:lvl5pPr marL="932665" indent="-182875" algn="l" defTabSz="914377" rtl="0" eaLnBrk="1" latinLnBrk="0" hangingPunct="1">
              <a:lnSpc>
                <a:spcPct val="90000"/>
              </a:lnSpc>
              <a:spcBef>
                <a:spcPts val="200"/>
              </a:spcBef>
              <a:spcAft>
                <a:spcPts val="400"/>
              </a:spcAft>
              <a:buClr>
                <a:schemeClr val="accent1"/>
              </a:buClr>
              <a:buFont typeface="Calibri" pitchFamily="34" charset="0"/>
              <a:buChar char="◦"/>
              <a:defRPr sz="2400" kern="1200">
                <a:solidFill>
                  <a:schemeClr val="tx1">
                    <a:lumMod val="75000"/>
                    <a:lumOff val="25000"/>
                  </a:schemeClr>
                </a:solidFill>
                <a:latin typeface="+mn-lt"/>
                <a:ea typeface="+mn-ea"/>
                <a:cs typeface="+mn-cs"/>
              </a:defRPr>
            </a:lvl5pPr>
            <a:lvl6pPr marL="109997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6pPr>
            <a:lvl7pPr marL="129996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7pPr>
            <a:lvl8pPr marL="1499963"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8pPr>
            <a:lvl9pPr marL="1699958" indent="-228594" algn="l" defTabSz="914377" rtl="0" eaLnBrk="1" latinLnBrk="0" hangingPunct="1">
              <a:lnSpc>
                <a:spcPct val="90000"/>
              </a:lnSpc>
              <a:spcBef>
                <a:spcPts val="200"/>
              </a:spcBef>
              <a:spcAft>
                <a:spcPts val="400"/>
              </a:spcAft>
              <a:buClr>
                <a:schemeClr val="accent1"/>
              </a:buClr>
              <a:buFont typeface="Calibri" pitchFamily="34" charset="0"/>
              <a:buChar char="◦"/>
              <a:defRPr sz="1467" kern="1200">
                <a:solidFill>
                  <a:schemeClr val="tx1">
                    <a:lumMod val="75000"/>
                    <a:lumOff val="25000"/>
                  </a:schemeClr>
                </a:solidFill>
                <a:latin typeface="+mn-lt"/>
                <a:ea typeface="+mn-ea"/>
                <a:cs typeface="+mn-cs"/>
              </a:defRPr>
            </a:lvl9pPr>
          </a:lstStyle>
          <a:p>
            <a:pPr marL="658368" lvl="1" indent="-457200">
              <a:spcAft>
                <a:spcPts val="200"/>
              </a:spcAft>
            </a:pPr>
            <a:r>
              <a:rPr lang="en-US" sz="2700" dirty="0"/>
              <a:t>History</a:t>
            </a:r>
          </a:p>
          <a:p>
            <a:pPr marL="658368" lvl="1" indent="-457200">
              <a:spcAft>
                <a:spcPts val="200"/>
              </a:spcAft>
            </a:pPr>
            <a:r>
              <a:rPr lang="en-US" sz="2700" dirty="0"/>
              <a:t>Maturation</a:t>
            </a:r>
          </a:p>
          <a:p>
            <a:pPr marL="658368" lvl="1" indent="-457200">
              <a:spcAft>
                <a:spcPts val="200"/>
              </a:spcAft>
            </a:pPr>
            <a:r>
              <a:rPr lang="en-US" sz="2700" dirty="0"/>
              <a:t>Selection Bias</a:t>
            </a:r>
          </a:p>
          <a:p>
            <a:pPr marL="658368" lvl="1" indent="-457200">
              <a:spcAft>
                <a:spcPts val="200"/>
              </a:spcAft>
            </a:pPr>
            <a:r>
              <a:rPr lang="en-US" sz="2700" dirty="0"/>
              <a:t>Testing</a:t>
            </a:r>
          </a:p>
          <a:p>
            <a:pPr marL="658368" lvl="1" indent="-457200">
              <a:spcAft>
                <a:spcPts val="200"/>
              </a:spcAft>
            </a:pPr>
            <a:r>
              <a:rPr lang="en-US" sz="2700" dirty="0"/>
              <a:t>Instrumentation</a:t>
            </a:r>
          </a:p>
          <a:p>
            <a:pPr marL="658368" lvl="1" indent="-457200">
              <a:spcAft>
                <a:spcPts val="2400"/>
              </a:spcAft>
            </a:pPr>
            <a:r>
              <a:rPr lang="en-US" sz="2700" dirty="0"/>
              <a:t>Attrition</a:t>
            </a:r>
          </a:p>
        </p:txBody>
      </p:sp>
    </p:spTree>
    <p:extLst>
      <p:ext uri="{BB962C8B-B14F-4D97-AF65-F5344CB8AC3E}">
        <p14:creationId xmlns:p14="http://schemas.microsoft.com/office/powerpoint/2010/main" val="2542340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Analyses/Results (SCV)</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r>
              <a:rPr lang="en-US" sz="3000" dirty="0">
                <a:latin typeface="Calibri" panose="020F0502020204030204" pitchFamily="34" charset="0"/>
                <a:cs typeface="Calibri" panose="020F0502020204030204" pitchFamily="34" charset="0"/>
              </a:rPr>
              <a:t>Inferential Statistics</a:t>
            </a:r>
          </a:p>
          <a:p>
            <a:pPr lvl="1"/>
            <a:r>
              <a:rPr lang="en-US" sz="2700" dirty="0">
                <a:latin typeface="Calibri" panose="020F0502020204030204" pitchFamily="34" charset="0"/>
                <a:cs typeface="Calibri" panose="020F0502020204030204" pitchFamily="34" charset="0"/>
              </a:rPr>
              <a:t>Are the results statistically significant?</a:t>
            </a:r>
          </a:p>
          <a:p>
            <a:pPr lvl="1">
              <a:spcAft>
                <a:spcPts val="2400"/>
              </a:spcAft>
            </a:pPr>
            <a:r>
              <a:rPr lang="en-US" sz="2700" dirty="0">
                <a:latin typeface="Calibri" panose="020F0502020204030204" pitchFamily="34" charset="0"/>
                <a:cs typeface="Calibri" panose="020F0502020204030204" pitchFamily="34" charset="0"/>
              </a:rPr>
              <a:t>What is the sample size (is the study over/underpowered)?</a:t>
            </a:r>
          </a:p>
          <a:p>
            <a:pPr>
              <a:spcBef>
                <a:spcPts val="0"/>
              </a:spcBef>
            </a:pPr>
            <a:r>
              <a:rPr lang="en-US" sz="3000" dirty="0">
                <a:latin typeface="Calibri" panose="020F0502020204030204" pitchFamily="34" charset="0"/>
                <a:cs typeface="Calibri" panose="020F0502020204030204" pitchFamily="34" charset="0"/>
              </a:rPr>
              <a:t>Descriptive Statistics</a:t>
            </a:r>
          </a:p>
          <a:p>
            <a:pPr lvl="1"/>
            <a:r>
              <a:rPr lang="en-US" sz="2700" dirty="0">
                <a:latin typeface="Calibri" panose="020F0502020204030204" pitchFamily="34" charset="0"/>
                <a:cs typeface="Calibri" panose="020F0502020204030204" pitchFamily="34" charset="0"/>
              </a:rPr>
              <a:t>Are the results practically significant?</a:t>
            </a:r>
          </a:p>
          <a:p>
            <a:pPr lvl="1"/>
            <a:r>
              <a:rPr lang="en-US" sz="2700" dirty="0">
                <a:latin typeface="Calibri" panose="020F0502020204030204" pitchFamily="34" charset="0"/>
                <a:cs typeface="Calibri" panose="020F0502020204030204" pitchFamily="34" charset="0"/>
              </a:rPr>
              <a:t>How much variability is there in the sample?</a:t>
            </a:r>
          </a:p>
          <a:p>
            <a:pPr lvl="1"/>
            <a:r>
              <a:rPr lang="en-US" sz="2700" dirty="0">
                <a:latin typeface="Calibri" panose="020F0502020204030204" pitchFamily="34" charset="0"/>
                <a:cs typeface="Calibri" panose="020F0502020204030204" pitchFamily="34" charset="0"/>
              </a:rPr>
              <a:t>Are there any potential floor/ceiling effects?</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58</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772170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Conclusions &amp; Limitations</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rmAutofit/>
          </a:bodyPr>
          <a:lstStyle/>
          <a:p>
            <a:pPr>
              <a:spcAft>
                <a:spcPts val="2400"/>
              </a:spcAft>
            </a:pPr>
            <a:r>
              <a:rPr lang="en-US" sz="3000" dirty="0">
                <a:latin typeface="Calibri" panose="020F0502020204030204" pitchFamily="34" charset="0"/>
                <a:cs typeface="Calibri" panose="020F0502020204030204" pitchFamily="34" charset="0"/>
              </a:rPr>
              <a:t>What conclusions do the researchers draw about program effectiveness? Do they note any limitations?</a:t>
            </a:r>
          </a:p>
          <a:p>
            <a:pPr>
              <a:spcBef>
                <a:spcPts val="0"/>
              </a:spcBef>
            </a:pPr>
            <a:r>
              <a:rPr lang="en-US" sz="3000" dirty="0">
                <a:latin typeface="Calibri" panose="020F0502020204030204" pitchFamily="34" charset="0"/>
                <a:cs typeface="Calibri" panose="020F0502020204030204" pitchFamily="34" charset="0"/>
              </a:rPr>
              <a:t>Given the purpose of the study, the methodology (sampling, instrumentation, research design), and the analyses conducted, are the researchers’ conclusions justified?</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59</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3230831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The Value of EIP</a:t>
            </a:r>
          </a:p>
        </p:txBody>
      </p:sp>
      <p:sp>
        <p:nvSpPr>
          <p:cNvPr id="3" name="Content Placeholder 2">
            <a:extLst>
              <a:ext uri="{FF2B5EF4-FFF2-40B4-BE49-F238E27FC236}">
                <a16:creationId xmlns:a16="http://schemas.microsoft.com/office/drawing/2014/main" id="{B74A4C24-93B6-40AD-BE20-E5CBBCC18CCB}"/>
              </a:ext>
            </a:extLst>
          </p:cNvPr>
          <p:cNvSpPr>
            <a:spLocks noGrp="1"/>
          </p:cNvSpPr>
          <p:nvPr>
            <p:ph idx="1"/>
          </p:nvPr>
        </p:nvSpPr>
        <p:spPr/>
        <p:txBody>
          <a:bodyPr>
            <a:noAutofit/>
          </a:bodyPr>
          <a:lstStyle/>
          <a:p>
            <a:pPr marL="0" indent="0">
              <a:buNone/>
            </a:pPr>
            <a:r>
              <a:rPr lang="en-US" dirty="0"/>
              <a:t>EIP is necessary for high-quality student affairs practice</a:t>
            </a:r>
          </a:p>
          <a:p>
            <a:pPr lvl="1">
              <a:spcBef>
                <a:spcPts val="0"/>
              </a:spcBef>
              <a:spcAft>
                <a:spcPts val="2400"/>
              </a:spcAft>
            </a:pPr>
            <a:r>
              <a:rPr lang="en-US" sz="2800" dirty="0"/>
              <a:t>Programs informed by current evidence about what is effective are more likely to positively impact student learning and development</a:t>
            </a:r>
            <a:endParaRPr lang="en-US" dirty="0"/>
          </a:p>
          <a:p>
            <a:pPr marL="0" indent="0">
              <a:spcBef>
                <a:spcPts val="0"/>
              </a:spcBef>
              <a:spcAft>
                <a:spcPts val="2400"/>
              </a:spcAft>
              <a:buNone/>
            </a:pPr>
            <a:r>
              <a:rPr lang="en-US" dirty="0"/>
              <a:t>As humans, our perceptions are fallible—we cannot determine “what works”</a:t>
            </a:r>
          </a:p>
          <a:p>
            <a:pPr marL="0" indent="0">
              <a:spcBef>
                <a:spcPts val="0"/>
              </a:spcBef>
              <a:buNone/>
            </a:pPr>
            <a:r>
              <a:rPr lang="en-US" dirty="0"/>
              <a:t>Our beliefs about what “works” are often influenced by the following:</a:t>
            </a:r>
          </a:p>
          <a:p>
            <a:pPr lvl="1"/>
            <a:r>
              <a:rPr lang="en-US" sz="2800" dirty="0"/>
              <a:t>Inattentional Bias</a:t>
            </a:r>
          </a:p>
          <a:p>
            <a:pPr lvl="1"/>
            <a:r>
              <a:rPr lang="en-US" sz="2800" dirty="0"/>
              <a:t>Illusory Causation</a:t>
            </a:r>
          </a:p>
          <a:p>
            <a:pPr lvl="1"/>
            <a:r>
              <a:rPr lang="en-US" sz="2800" dirty="0"/>
              <a:t>Testimonials</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6</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Tree>
    <p:extLst>
      <p:ext uri="{BB962C8B-B14F-4D97-AF65-F5344CB8AC3E}">
        <p14:creationId xmlns:p14="http://schemas.microsoft.com/office/powerpoint/2010/main" val="1738692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60</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9" name="Rounded Rectangle 18">
            <a:extLst>
              <a:ext uri="{FF2B5EF4-FFF2-40B4-BE49-F238E27FC236}">
                <a16:creationId xmlns:a16="http://schemas.microsoft.com/office/drawing/2014/main" id="{C2A98619-6A42-0F4C-A14E-B5F6E141AE0F}"/>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spTree>
    <p:extLst>
      <p:ext uri="{BB962C8B-B14F-4D97-AF65-F5344CB8AC3E}">
        <p14:creationId xmlns:p14="http://schemas.microsoft.com/office/powerpoint/2010/main" val="27679036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dirty="0"/>
              <a:t>In Summary</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61</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sp>
        <p:nvSpPr>
          <p:cNvPr id="12" name="Rounded Rectangle 11">
            <a:extLst>
              <a:ext uri="{FF2B5EF4-FFF2-40B4-BE49-F238E27FC236}">
                <a16:creationId xmlns:a16="http://schemas.microsoft.com/office/drawing/2014/main" id="{5C9DADC9-1791-8844-98EB-EB8EC15C38AD}"/>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8" name="Rounded Rectangle 17">
            <a:extLst>
              <a:ext uri="{FF2B5EF4-FFF2-40B4-BE49-F238E27FC236}">
                <a16:creationId xmlns:a16="http://schemas.microsoft.com/office/drawing/2014/main" id="{B332860F-BD08-1941-95B7-227C7FED5816}"/>
              </a:ext>
            </a:extLst>
          </p:cNvPr>
          <p:cNvSpPr/>
          <p:nvPr/>
        </p:nvSpPr>
        <p:spPr>
          <a:xfrm>
            <a:off x="1231105" y="2363903"/>
            <a:ext cx="9729787" cy="2130194"/>
          </a:xfrm>
          <a:prstGeom prst="roundRect">
            <a:avLst/>
          </a:prstGeom>
          <a:solidFill>
            <a:srgbClr val="CBB67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lvl="0" algn="ctr">
              <a:defRPr/>
            </a:pPr>
            <a:r>
              <a:rPr lang="en-US" sz="2400" b="1" dirty="0">
                <a:solidFill>
                  <a:schemeClr val="tx1"/>
                </a:solidFill>
              </a:rPr>
              <a:t>Experimental and Quasi-Experimental Designs</a:t>
            </a:r>
          </a:p>
          <a:p>
            <a:pPr lvl="0" algn="ctr">
              <a:defRPr/>
            </a:pPr>
            <a:r>
              <a:rPr lang="en-US" sz="2400" dirty="0" err="1">
                <a:solidFill>
                  <a:schemeClr val="tx1"/>
                </a:solidFill>
                <a:latin typeface="Calibri" panose="020F0502020204030204" pitchFamily="34" charset="0"/>
                <a:ea typeface="Times New Roman" panose="02020603050405020304" pitchFamily="18" charset="0"/>
                <a:cs typeface="Times New Roman" panose="02020603050405020304" pitchFamily="18" charset="0"/>
              </a:rPr>
              <a:t>Shadish</a:t>
            </a:r>
            <a:r>
              <a:rPr lang="en-US"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W. R., Cook, T. D., &amp; Campbell, D. T. (2002). </a:t>
            </a:r>
            <a:r>
              <a:rPr lang="en-US" sz="2400" i="1"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Experimental and quasi-experimental designs for generalized causal inference.</a:t>
            </a:r>
            <a:r>
              <a:rPr lang="en-US" sz="2400" dirty="0">
                <a:solidFill>
                  <a:schemeClr val="tx1"/>
                </a:solidFill>
                <a:latin typeface="Calibri" panose="020F0502020204030204" pitchFamily="34" charset="0"/>
                <a:ea typeface="Times New Roman" panose="02020603050405020304" pitchFamily="18" charset="0"/>
                <a:cs typeface="Times New Roman" panose="02020603050405020304" pitchFamily="18" charset="0"/>
              </a:rPr>
              <a:t>  New York, NY: Houghton Mifflin Company.</a:t>
            </a:r>
            <a:endParaRPr lang="en-US" sz="24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2612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300" fill="hold"/>
                                        <p:tgtEl>
                                          <p:spTgt spid="18"/>
                                        </p:tgtEl>
                                        <p:attrNameLst>
                                          <p:attrName>ppt_w</p:attrName>
                                        </p:attrNameLst>
                                      </p:cBhvr>
                                      <p:tavLst>
                                        <p:tav tm="0">
                                          <p:val>
                                            <p:fltVal val="0"/>
                                          </p:val>
                                        </p:tav>
                                        <p:tav tm="100000">
                                          <p:val>
                                            <p:strVal val="#ppt_w"/>
                                          </p:val>
                                        </p:tav>
                                      </p:tavLst>
                                    </p:anim>
                                    <p:anim calcmode="lin" valueType="num">
                                      <p:cBhvr>
                                        <p:cTn id="8" dur="300" fill="hold"/>
                                        <p:tgtEl>
                                          <p:spTgt spid="18"/>
                                        </p:tgtEl>
                                        <p:attrNameLst>
                                          <p:attrName>ppt_h</p:attrName>
                                        </p:attrNameLst>
                                      </p:cBhvr>
                                      <p:tavLst>
                                        <p:tav tm="0">
                                          <p:val>
                                            <p:fltVal val="0"/>
                                          </p:val>
                                        </p:tav>
                                        <p:tav tm="100000">
                                          <p:val>
                                            <p:strVal val="#ppt_h"/>
                                          </p:val>
                                        </p:tav>
                                      </p:tavLst>
                                    </p:anim>
                                    <p:animEffect transition="in" filter="fade">
                                      <p:cBhvr>
                                        <p:cTn id="9"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5" name="Picture 4" descr="A path with trees on the side of a road&#10;&#10;Description automatically generated">
            <a:extLst>
              <a:ext uri="{FF2B5EF4-FFF2-40B4-BE49-F238E27FC236}">
                <a16:creationId xmlns:a16="http://schemas.microsoft.com/office/drawing/2014/main" id="{6C2AEF97-63EA-4F4A-BFF5-ADCD4659420C}"/>
              </a:ext>
            </a:extLst>
          </p:cNvPr>
          <p:cNvPicPr>
            <a:picLocks noChangeAspect="1"/>
          </p:cNvPicPr>
          <p:nvPr/>
        </p:nvPicPr>
        <p:blipFill rotWithShape="1">
          <a:blip r:embed="rId3">
            <a:alphaModFix amt="70000"/>
          </a:blip>
          <a:srcRect t="9918" b="12072"/>
          <a:stretch/>
        </p:blipFill>
        <p:spPr>
          <a:xfrm>
            <a:off x="0" y="0"/>
            <a:ext cx="12192000" cy="6339840"/>
          </a:xfrm>
          <a:prstGeom prst="rect">
            <a:avLst/>
          </a:prstGeom>
        </p:spPr>
      </p:pic>
      <p:sp>
        <p:nvSpPr>
          <p:cNvPr id="2" name="Title 1">
            <a:extLst>
              <a:ext uri="{FF2B5EF4-FFF2-40B4-BE49-F238E27FC236}">
                <a16:creationId xmlns:a16="http://schemas.microsoft.com/office/drawing/2014/main" id="{90BE0B88-1BD2-DF4D-99C1-E39EBB51BF2B}"/>
              </a:ext>
            </a:extLst>
          </p:cNvPr>
          <p:cNvSpPr>
            <a:spLocks noGrp="1"/>
          </p:cNvSpPr>
          <p:nvPr>
            <p:ph type="title"/>
          </p:nvPr>
        </p:nvSpPr>
        <p:spPr>
          <a:xfrm>
            <a:off x="661670" y="719137"/>
            <a:ext cx="10058400" cy="3566160"/>
          </a:xfrm>
        </p:spPr>
        <p:txBody>
          <a:bodyPr>
            <a:noAutofit/>
          </a:bodyPr>
          <a:lstStyle/>
          <a:p>
            <a:pPr algn="l"/>
            <a:r>
              <a:rPr lang="en-US" b="1" dirty="0">
                <a:solidFill>
                  <a:schemeClr val="bg1"/>
                </a:solidFill>
                <a:latin typeface="+mn-lt"/>
                <a:cs typeface="Univers Condensed" panose="020F0502020204030204" pitchFamily="34" charset="0"/>
              </a:rPr>
              <a:t>Thank You!</a:t>
            </a:r>
          </a:p>
        </p:txBody>
      </p:sp>
      <p:sp>
        <p:nvSpPr>
          <p:cNvPr id="3" name="Subtitle 2">
            <a:extLst>
              <a:ext uri="{FF2B5EF4-FFF2-40B4-BE49-F238E27FC236}">
                <a16:creationId xmlns:a16="http://schemas.microsoft.com/office/drawing/2014/main" id="{5306F54C-39C1-FB4C-9B82-D7065D70FB3D}"/>
              </a:ext>
            </a:extLst>
          </p:cNvPr>
          <p:cNvSpPr>
            <a:spLocks noGrp="1"/>
          </p:cNvSpPr>
          <p:nvPr>
            <p:ph type="body" idx="1"/>
          </p:nvPr>
        </p:nvSpPr>
        <p:spPr>
          <a:xfrm>
            <a:off x="844550" y="4562475"/>
            <a:ext cx="10515600" cy="1500187"/>
          </a:xfrm>
        </p:spPr>
        <p:txBody>
          <a:bodyPr>
            <a:normAutofit/>
          </a:bodyPr>
          <a:lstStyle/>
          <a:p>
            <a:pPr algn="l"/>
            <a:r>
              <a:rPr lang="en-US" sz="2200" spc="300" dirty="0">
                <a:solidFill>
                  <a:schemeClr val="bg1"/>
                </a:solidFill>
                <a:latin typeface="+mj-lt"/>
              </a:rPr>
              <a:t>ANDREA POPE AT </a:t>
            </a:r>
            <a:r>
              <a:rPr lang="en-US" sz="2200" spc="300" dirty="0">
                <a:solidFill>
                  <a:schemeClr val="bg1"/>
                </a:solidFill>
                <a:latin typeface="+mj-lt"/>
                <a:hlinkClick r:id="rId4">
                  <a:extLst>
                    <a:ext uri="{A12FA001-AC4F-418D-AE19-62706E023703}">
                      <ahyp:hlinkClr xmlns:ahyp="http://schemas.microsoft.com/office/drawing/2018/hyperlinkcolor" val="tx"/>
                    </a:ext>
                  </a:extLst>
                </a:hlinkClick>
              </a:rPr>
              <a:t>POPEAM@JMU.EDU</a:t>
            </a:r>
            <a:endParaRPr lang="en-US" sz="2200" spc="300" dirty="0">
              <a:solidFill>
                <a:schemeClr val="bg1"/>
              </a:solidFill>
              <a:latin typeface="+mj-lt"/>
            </a:endParaRPr>
          </a:p>
          <a:p>
            <a:pPr algn="l"/>
            <a:r>
              <a:rPr lang="en-US" sz="2200" spc="300" dirty="0">
                <a:solidFill>
                  <a:schemeClr val="bg1"/>
                </a:solidFill>
                <a:latin typeface="+mj-lt"/>
              </a:rPr>
              <a:t>The Center for Assessment and Research Studies</a:t>
            </a:r>
          </a:p>
          <a:p>
            <a:pPr algn="l"/>
            <a:r>
              <a:rPr lang="en-US" sz="2200" spc="300" dirty="0">
                <a:solidFill>
                  <a:schemeClr val="bg1"/>
                </a:solidFill>
                <a:latin typeface="+mj-lt"/>
              </a:rPr>
              <a:t>James Madison University</a:t>
            </a:r>
          </a:p>
          <a:p>
            <a:pPr algn="l"/>
            <a:endParaRPr lang="en-US" sz="2200" spc="300" dirty="0">
              <a:solidFill>
                <a:schemeClr val="bg1"/>
              </a:solidFill>
              <a:latin typeface="Avenir Book" panose="02000503020000020003" pitchFamily="2" charset="0"/>
            </a:endParaRPr>
          </a:p>
        </p:txBody>
      </p:sp>
    </p:spTree>
    <p:extLst>
      <p:ext uri="{BB962C8B-B14F-4D97-AF65-F5344CB8AC3E}">
        <p14:creationId xmlns:p14="http://schemas.microsoft.com/office/powerpoint/2010/main" val="3751297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4000" dirty="0"/>
              <a:t>Necessary Knowledge/Skills for EIP</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7</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sp>
        <p:nvSpPr>
          <p:cNvPr id="8" name="Rounded Rectangle 7">
            <a:extLst>
              <a:ext uri="{FF2B5EF4-FFF2-40B4-BE49-F238E27FC236}">
                <a16:creationId xmlns:a16="http://schemas.microsoft.com/office/drawing/2014/main" id="{ABDB99E8-F6AD-5342-ADB8-F1FB98D6B5D0}"/>
              </a:ext>
            </a:extLst>
          </p:cNvPr>
          <p:cNvSpPr/>
          <p:nvPr/>
        </p:nvSpPr>
        <p:spPr>
          <a:xfrm>
            <a:off x="434715" y="1269908"/>
            <a:ext cx="3195277"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EIP Knowledge</a:t>
            </a:r>
          </a:p>
          <a:p>
            <a:pPr algn="ctr"/>
            <a:r>
              <a:rPr lang="en-US" dirty="0"/>
              <a:t>What is EIP? Why is it important for student affairs practice?</a:t>
            </a:r>
          </a:p>
        </p:txBody>
      </p:sp>
      <p:sp>
        <p:nvSpPr>
          <p:cNvPr id="10" name="Rounded Rectangle 9">
            <a:extLst>
              <a:ext uri="{FF2B5EF4-FFF2-40B4-BE49-F238E27FC236}">
                <a16:creationId xmlns:a16="http://schemas.microsoft.com/office/drawing/2014/main" id="{6C874F2B-B797-D641-8101-51E4CFC55427}"/>
              </a:ext>
            </a:extLst>
          </p:cNvPr>
          <p:cNvSpPr/>
          <p:nvPr/>
        </p:nvSpPr>
        <p:spPr>
          <a:xfrm>
            <a:off x="4556022" y="1269908"/>
            <a:ext cx="3195273" cy="1814482"/>
          </a:xfrm>
          <a:prstGeom prst="roundRect">
            <a:avLst/>
          </a:prstGeom>
          <a:solidFill>
            <a:srgbClr val="450084"/>
          </a:solidFill>
          <a:ln>
            <a:no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Finding Evidence</a:t>
            </a:r>
          </a:p>
          <a:p>
            <a:pPr algn="ctr"/>
            <a:r>
              <a:rPr lang="en-US" dirty="0"/>
              <a:t>What is the best available evidence to inform program development and where can I locate it?</a:t>
            </a:r>
          </a:p>
        </p:txBody>
      </p:sp>
      <p:sp>
        <p:nvSpPr>
          <p:cNvPr id="11" name="Rounded Rectangle 10">
            <a:extLst>
              <a:ext uri="{FF2B5EF4-FFF2-40B4-BE49-F238E27FC236}">
                <a16:creationId xmlns:a16="http://schemas.microsoft.com/office/drawing/2014/main" id="{8EBF3465-0095-464C-A523-CC215BF2520F}"/>
              </a:ext>
            </a:extLst>
          </p:cNvPr>
          <p:cNvSpPr/>
          <p:nvPr/>
        </p:nvSpPr>
        <p:spPr>
          <a:xfrm>
            <a:off x="4556024" y="4000920"/>
            <a:ext cx="3195270"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Evaluating Evidence</a:t>
            </a:r>
          </a:p>
          <a:p>
            <a:pPr algn="ctr"/>
            <a:r>
              <a:rPr lang="en-US" dirty="0"/>
              <a:t>How do I evaluate the quality and applicability of the research I consume?</a:t>
            </a:r>
          </a:p>
        </p:txBody>
      </p:sp>
      <p:cxnSp>
        <p:nvCxnSpPr>
          <p:cNvPr id="14" name="Straight Arrow Connector 13">
            <a:extLst>
              <a:ext uri="{FF2B5EF4-FFF2-40B4-BE49-F238E27FC236}">
                <a16:creationId xmlns:a16="http://schemas.microsoft.com/office/drawing/2014/main" id="{A99F7815-8B44-EE42-B8C3-F783B1E394C2}"/>
              </a:ext>
            </a:extLst>
          </p:cNvPr>
          <p:cNvCxnSpPr/>
          <p:nvPr/>
        </p:nvCxnSpPr>
        <p:spPr>
          <a:xfrm>
            <a:off x="3794114" y="217714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7C770AA-3309-A34F-8BCD-3EE688DA8847}"/>
              </a:ext>
            </a:extLst>
          </p:cNvPr>
          <p:cNvCxnSpPr>
            <a:cxnSpLocks/>
          </p:cNvCxnSpPr>
          <p:nvPr/>
        </p:nvCxnSpPr>
        <p:spPr>
          <a:xfrm rot="5400000">
            <a:off x="5788173" y="3557019"/>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7DA5D2C-8ABD-2C4E-B624-BC7C1474C2AA}"/>
              </a:ext>
            </a:extLst>
          </p:cNvPr>
          <p:cNvCxnSpPr>
            <a:cxnSpLocks/>
          </p:cNvCxnSpPr>
          <p:nvPr/>
        </p:nvCxnSpPr>
        <p:spPr>
          <a:xfrm rot="1320000">
            <a:off x="7866114" y="2517295"/>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723CFC3-4109-614B-9631-19B5821EADBF}"/>
              </a:ext>
            </a:extLst>
          </p:cNvPr>
          <p:cNvCxnSpPr>
            <a:cxnSpLocks/>
          </p:cNvCxnSpPr>
          <p:nvPr/>
        </p:nvCxnSpPr>
        <p:spPr>
          <a:xfrm rot="20280000" flipV="1">
            <a:off x="7866113" y="4355714"/>
            <a:ext cx="615654" cy="0"/>
          </a:xfrm>
          <a:prstGeom prst="straightConnector1">
            <a:avLst/>
          </a:prstGeom>
          <a:ln w="28575">
            <a:solidFill>
              <a:srgbClr val="450084"/>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a:extLst>
              <a:ext uri="{FF2B5EF4-FFF2-40B4-BE49-F238E27FC236}">
                <a16:creationId xmlns:a16="http://schemas.microsoft.com/office/drawing/2014/main" id="{0FC1D00B-1DCE-544A-AAAB-DB048A856B47}"/>
              </a:ext>
            </a:extLst>
          </p:cNvPr>
          <p:cNvSpPr/>
          <p:nvPr/>
        </p:nvSpPr>
        <p:spPr>
          <a:xfrm>
            <a:off x="8562008" y="2521759"/>
            <a:ext cx="3079954" cy="1814482"/>
          </a:xfrm>
          <a:prstGeom prst="roundRect">
            <a:avLst/>
          </a:prstGeom>
          <a:solidFill>
            <a:srgbClr val="450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500" b="1" dirty="0"/>
              <a:t>Applying Research</a:t>
            </a:r>
          </a:p>
          <a:p>
            <a:pPr algn="ctr"/>
            <a:r>
              <a:rPr lang="en-US" dirty="0"/>
              <a:t>How do I incorporate research findings into the development of a program?</a:t>
            </a:r>
          </a:p>
        </p:txBody>
      </p:sp>
    </p:spTree>
    <p:extLst>
      <p:ext uri="{BB962C8B-B14F-4D97-AF65-F5344CB8AC3E}">
        <p14:creationId xmlns:p14="http://schemas.microsoft.com/office/powerpoint/2010/main" val="3633154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Identifying the Best Available Evidence</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8</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8" name="Picture 7">
            <a:extLst>
              <a:ext uri="{FF2B5EF4-FFF2-40B4-BE49-F238E27FC236}">
                <a16:creationId xmlns:a16="http://schemas.microsoft.com/office/drawing/2014/main" id="{5D28CE54-2E87-C942-A6C1-FA41FBE01FC9}"/>
              </a:ext>
            </a:extLst>
          </p:cNvPr>
          <p:cNvPicPr>
            <a:picLocks noChangeAspect="1"/>
          </p:cNvPicPr>
          <p:nvPr/>
        </p:nvPicPr>
        <p:blipFill rotWithShape="1">
          <a:blip r:embed="rId3">
            <a:extLst>
              <a:ext uri="{28A0092B-C50C-407E-A947-70E740481C1C}">
                <a14:useLocalDpi xmlns:a14="http://schemas.microsoft.com/office/drawing/2010/main" val="0"/>
              </a:ext>
            </a:extLst>
          </a:blip>
          <a:srcRect l="2062" t="28001" r="6373" b="25404"/>
          <a:stretch/>
        </p:blipFill>
        <p:spPr>
          <a:xfrm>
            <a:off x="371884" y="1486460"/>
            <a:ext cx="11430649" cy="3877735"/>
          </a:xfrm>
          <a:prstGeom prst="rect">
            <a:avLst/>
          </a:prstGeom>
        </p:spPr>
      </p:pic>
      <p:sp>
        <p:nvSpPr>
          <p:cNvPr id="9" name="Rounded Rectangle 8">
            <a:extLst>
              <a:ext uri="{FF2B5EF4-FFF2-40B4-BE49-F238E27FC236}">
                <a16:creationId xmlns:a16="http://schemas.microsoft.com/office/drawing/2014/main" id="{7D71EA49-74A6-8746-97FF-CDE950ECB4F8}"/>
              </a:ext>
            </a:extLst>
          </p:cNvPr>
          <p:cNvSpPr/>
          <p:nvPr/>
        </p:nvSpPr>
        <p:spPr>
          <a:xfrm>
            <a:off x="9127067" y="4080935"/>
            <a:ext cx="2455334"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a:extLst>
              <a:ext uri="{FF2B5EF4-FFF2-40B4-BE49-F238E27FC236}">
                <a16:creationId xmlns:a16="http://schemas.microsoft.com/office/drawing/2014/main" id="{909CFBDF-DFCB-9947-AE65-3EE08ACC8805}"/>
              </a:ext>
            </a:extLst>
          </p:cNvPr>
          <p:cNvSpPr/>
          <p:nvPr/>
        </p:nvSpPr>
        <p:spPr>
          <a:xfrm>
            <a:off x="7365988" y="1417748"/>
            <a:ext cx="2534472"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7F620FC2-3D42-6546-AE30-D936AF284A14}"/>
              </a:ext>
            </a:extLst>
          </p:cNvPr>
          <p:cNvSpPr/>
          <p:nvPr/>
        </p:nvSpPr>
        <p:spPr>
          <a:xfrm>
            <a:off x="778922" y="1436926"/>
            <a:ext cx="2534472" cy="11176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45D2AC12-A15A-8649-86AC-848CE0BB0D77}"/>
              </a:ext>
            </a:extLst>
          </p:cNvPr>
          <p:cNvSpPr/>
          <p:nvPr/>
        </p:nvSpPr>
        <p:spPr>
          <a:xfrm>
            <a:off x="2912522" y="4068091"/>
            <a:ext cx="2534472" cy="129977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331BEA89-F7E1-8F4C-BAED-FA5FB45A1127}"/>
              </a:ext>
            </a:extLst>
          </p:cNvPr>
          <p:cNvSpPr/>
          <p:nvPr/>
        </p:nvSpPr>
        <p:spPr>
          <a:xfrm>
            <a:off x="4880759" y="2658253"/>
            <a:ext cx="2534472" cy="129977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2050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0"/>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1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17D53-25C7-40F5-8903-BD17299612FB}"/>
              </a:ext>
            </a:extLst>
          </p:cNvPr>
          <p:cNvSpPr>
            <a:spLocks noGrp="1"/>
          </p:cNvSpPr>
          <p:nvPr>
            <p:ph type="title"/>
          </p:nvPr>
        </p:nvSpPr>
        <p:spPr/>
        <p:txBody>
          <a:bodyPr>
            <a:noAutofit/>
          </a:bodyPr>
          <a:lstStyle/>
          <a:p>
            <a:r>
              <a:rPr lang="en-US" sz="3900" dirty="0"/>
              <a:t>Locating the Best Available Evidence</a:t>
            </a:r>
          </a:p>
        </p:txBody>
      </p:sp>
      <p:sp>
        <p:nvSpPr>
          <p:cNvPr id="4" name="Slide Number Placeholder 3">
            <a:extLst>
              <a:ext uri="{FF2B5EF4-FFF2-40B4-BE49-F238E27FC236}">
                <a16:creationId xmlns:a16="http://schemas.microsoft.com/office/drawing/2014/main" id="{D5DEE8B6-2CA8-427B-92A9-E0AAFE8602FF}"/>
              </a:ext>
            </a:extLst>
          </p:cNvPr>
          <p:cNvSpPr>
            <a:spLocks noGrp="1"/>
          </p:cNvSpPr>
          <p:nvPr>
            <p:ph type="sldNum" sz="quarter" idx="12"/>
          </p:nvPr>
        </p:nvSpPr>
        <p:spPr/>
        <p:txBody>
          <a:bodyPr/>
          <a:lstStyle/>
          <a:p>
            <a:fld id="{098B3DDF-55FD-42E7-8027-CE601EFF49C5}" type="slidenum">
              <a:rPr lang="en-US" smtClean="0"/>
              <a:t>9</a:t>
            </a:fld>
            <a:endParaRPr lang="en-US"/>
          </a:p>
        </p:txBody>
      </p:sp>
      <p:sp>
        <p:nvSpPr>
          <p:cNvPr id="5" name="Footer Placeholder 4">
            <a:extLst>
              <a:ext uri="{FF2B5EF4-FFF2-40B4-BE49-F238E27FC236}">
                <a16:creationId xmlns:a16="http://schemas.microsoft.com/office/drawing/2014/main" id="{C20C857C-C405-45AD-BCEC-72D4AFE52A3A}"/>
              </a:ext>
            </a:extLst>
          </p:cNvPr>
          <p:cNvSpPr>
            <a:spLocks noGrp="1"/>
          </p:cNvSpPr>
          <p:nvPr>
            <p:ph type="ftr" sz="quarter" idx="13"/>
          </p:nvPr>
        </p:nvSpPr>
        <p:spPr/>
        <p:txBody>
          <a:bodyPr/>
          <a:lstStyle/>
          <a:p>
            <a:r>
              <a:rPr lang="en-US" sz="1600"/>
              <a:t>The Center for Assessment and Research Studies, James Madison University</a:t>
            </a:r>
            <a:endParaRPr lang="en-US" sz="1600" dirty="0"/>
          </a:p>
        </p:txBody>
      </p:sp>
      <p:pic>
        <p:nvPicPr>
          <p:cNvPr id="6" name="Picture 5">
            <a:extLst>
              <a:ext uri="{FF2B5EF4-FFF2-40B4-BE49-F238E27FC236}">
                <a16:creationId xmlns:a16="http://schemas.microsoft.com/office/drawing/2014/main" id="{1E90DC82-C231-9146-B7FD-BE1FFBB8CE6E}"/>
              </a:ext>
            </a:extLst>
          </p:cNvPr>
          <p:cNvPicPr>
            <a:picLocks noChangeAspect="1"/>
          </p:cNvPicPr>
          <p:nvPr/>
        </p:nvPicPr>
        <p:blipFill rotWithShape="1">
          <a:blip r:embed="rId3">
            <a:extLst>
              <a:ext uri="{28A0092B-C50C-407E-A947-70E740481C1C}">
                <a14:useLocalDpi xmlns:a14="http://schemas.microsoft.com/office/drawing/2010/main" val="0"/>
              </a:ext>
            </a:extLst>
          </a:blip>
          <a:srcRect l="14995" t="24218" r="17387" b="13880"/>
          <a:stretch/>
        </p:blipFill>
        <p:spPr>
          <a:xfrm>
            <a:off x="1846288" y="1153124"/>
            <a:ext cx="8499423" cy="5187205"/>
          </a:xfrm>
          <a:prstGeom prst="rect">
            <a:avLst/>
          </a:prstGeom>
        </p:spPr>
      </p:pic>
      <p:cxnSp>
        <p:nvCxnSpPr>
          <p:cNvPr id="10" name="Straight Arrow Connector 9">
            <a:extLst>
              <a:ext uri="{FF2B5EF4-FFF2-40B4-BE49-F238E27FC236}">
                <a16:creationId xmlns:a16="http://schemas.microsoft.com/office/drawing/2014/main" id="{757D0B0A-0654-8143-AF68-980007D6EB24}"/>
              </a:ext>
            </a:extLst>
          </p:cNvPr>
          <p:cNvCxnSpPr>
            <a:cxnSpLocks/>
          </p:cNvCxnSpPr>
          <p:nvPr/>
        </p:nvCxnSpPr>
        <p:spPr>
          <a:xfrm flipH="1" flipV="1">
            <a:off x="10345711" y="1759528"/>
            <a:ext cx="1330037"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E113D958-E0D9-9A46-AF29-E74CE9CA4916}"/>
              </a:ext>
            </a:extLst>
          </p:cNvPr>
          <p:cNvSpPr/>
          <p:nvPr/>
        </p:nvSpPr>
        <p:spPr>
          <a:xfrm>
            <a:off x="351300" y="1297863"/>
            <a:ext cx="2989975" cy="923330"/>
          </a:xfrm>
          <a:prstGeom prst="rect">
            <a:avLst/>
          </a:prstGeom>
        </p:spPr>
        <p:txBody>
          <a:bodyPr wrap="square">
            <a:spAutoFit/>
          </a:bodyPr>
          <a:lstStyle/>
          <a:p>
            <a:pPr algn="ctr"/>
            <a:r>
              <a:rPr lang="en-US" b="1" i="1" dirty="0"/>
              <a:t>Always</a:t>
            </a:r>
            <a:r>
              <a:rPr lang="en-US" dirty="0"/>
              <a:t> start your search at the top &amp; move down </a:t>
            </a:r>
            <a:r>
              <a:rPr lang="en-US" i="1" dirty="0"/>
              <a:t>if necessary</a:t>
            </a:r>
          </a:p>
        </p:txBody>
      </p:sp>
    </p:spTree>
    <p:extLst>
      <p:ext uri="{BB962C8B-B14F-4D97-AF65-F5344CB8AC3E}">
        <p14:creationId xmlns:p14="http://schemas.microsoft.com/office/powerpoint/2010/main" val="3950084485"/>
      </p:ext>
    </p:extLst>
  </p:cSld>
  <p:clrMapOvr>
    <a:masterClrMapping/>
  </p:clrMapOvr>
</p:sld>
</file>

<file path=ppt/theme/theme1.xml><?xml version="1.0" encoding="utf-8"?>
<a:theme xmlns:a="http://schemas.openxmlformats.org/drawingml/2006/main" name="New CARS">
  <a:themeElements>
    <a:clrScheme name="Custom 1">
      <a:dk1>
        <a:sysClr val="windowText" lastClr="000000"/>
      </a:dk1>
      <a:lt1>
        <a:sysClr val="window" lastClr="FFFFFF"/>
      </a:lt1>
      <a:dk2>
        <a:srgbClr val="632E62"/>
      </a:dk2>
      <a:lt2>
        <a:srgbClr val="EAE5EB"/>
      </a:lt2>
      <a:accent1>
        <a:srgbClr val="FFC000"/>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19138</TotalTime>
  <Words>7350</Words>
  <Application>Microsoft Macintosh PowerPoint</Application>
  <PresentationFormat>Widescreen</PresentationFormat>
  <Paragraphs>705</Paragraphs>
  <Slides>62</Slides>
  <Notes>55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62</vt:i4>
      </vt:variant>
    </vt:vector>
  </HeadingPairs>
  <TitlesOfParts>
    <vt:vector size="70" baseType="lpstr">
      <vt:lpstr>Avenir Book</vt:lpstr>
      <vt:lpstr>Calibri</vt:lpstr>
      <vt:lpstr>Calibri Light</vt:lpstr>
      <vt:lpstr>Century Gothic</vt:lpstr>
      <vt:lpstr>Source Sans Pro</vt:lpstr>
      <vt:lpstr>Symbol</vt:lpstr>
      <vt:lpstr>Wingdings 2</vt:lpstr>
      <vt:lpstr>New CARS</vt:lpstr>
      <vt:lpstr>Evaluating the Quality of Research</vt:lpstr>
      <vt:lpstr>Uses of Evidence in Student Affairs</vt:lpstr>
      <vt:lpstr>Evidence-Informed Programming (EIP)</vt:lpstr>
      <vt:lpstr>Necessary Knowledge/Skills for EIP</vt:lpstr>
      <vt:lpstr>Necessary Knowledge/Skills for EIP</vt:lpstr>
      <vt:lpstr>The Value of EIP</vt:lpstr>
      <vt:lpstr>Necessary Knowledge/Skills for EIP</vt:lpstr>
      <vt:lpstr>Identifying the Best Available Evidence</vt:lpstr>
      <vt:lpstr>Locating the Best Available Evidence</vt:lpstr>
      <vt:lpstr>Locating the Best Available Evidence</vt:lpstr>
      <vt:lpstr>Locating the Best Available Evidence</vt:lpstr>
      <vt:lpstr>Locating the Best Available Evidence</vt:lpstr>
      <vt:lpstr>Necessary Knowledge/Skills for EIP</vt:lpstr>
      <vt:lpstr>Necessary Knowledge/Skills for EIP</vt:lpstr>
      <vt:lpstr>Building an Evidence-Informed Program</vt:lpstr>
      <vt:lpstr>Building an Evidence-Informed Program</vt:lpstr>
      <vt:lpstr>Building an Evidence-Informed Program</vt:lpstr>
      <vt:lpstr>Necessary Knowledge/Skills for EIP</vt:lpstr>
      <vt:lpstr>Evaluating Program Effectiveness (PE) Studies</vt:lpstr>
      <vt:lpstr> The Search for Credible Evidence</vt:lpstr>
      <vt:lpstr>Important Validity Considerations</vt:lpstr>
      <vt:lpstr>Establishing Causality</vt:lpstr>
      <vt:lpstr>Statistical Conclusion Validity (SCV)</vt:lpstr>
      <vt:lpstr>PE Research Questions</vt:lpstr>
      <vt:lpstr>Why do we care about SCV?</vt:lpstr>
      <vt:lpstr>Threats to SCV </vt:lpstr>
      <vt:lpstr>Threats to SCV </vt:lpstr>
      <vt:lpstr>Threats to SCV </vt:lpstr>
      <vt:lpstr>Threats to SCV </vt:lpstr>
      <vt:lpstr>Threats to SCV </vt:lpstr>
      <vt:lpstr>Threats to SCV </vt:lpstr>
      <vt:lpstr>Internal Validity (InV)</vt:lpstr>
      <vt:lpstr>Threats to InV - History</vt:lpstr>
      <vt:lpstr>Threats to InV - Maturation</vt:lpstr>
      <vt:lpstr>Threats to InV – Selection Bias</vt:lpstr>
      <vt:lpstr>Threats to InV - Testing</vt:lpstr>
      <vt:lpstr>Threats to InV - Instrumentation</vt:lpstr>
      <vt:lpstr>Threats to InV - Attrition</vt:lpstr>
      <vt:lpstr>Addressing Common Threats</vt:lpstr>
      <vt:lpstr>The Plausibility of Threats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Examining Generalizability</vt:lpstr>
      <vt:lpstr>Construct Validity (CV)</vt:lpstr>
      <vt:lpstr>External Validity (EV)</vt:lpstr>
      <vt:lpstr>External Validity (EV)</vt:lpstr>
      <vt:lpstr>Important Validity Considerations</vt:lpstr>
      <vt:lpstr>Evaluating a PE Study</vt:lpstr>
      <vt:lpstr>Purpose, RQs, &amp; Program (InV, EV)</vt:lpstr>
      <vt:lpstr>Sampling (EV)</vt:lpstr>
      <vt:lpstr>Instrumentation (CV, SCV, EV)</vt:lpstr>
      <vt:lpstr>Research Design (InV)</vt:lpstr>
      <vt:lpstr>Analyses/Results (SCV)</vt:lpstr>
      <vt:lpstr>Conclusions &amp; Limitations</vt:lpstr>
      <vt:lpstr>Necessary Knowledge/Skills for EIP</vt:lpstr>
      <vt:lpstr>In 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Patterson</dc:creator>
  <cp:lastModifiedBy>Pope, Andrea Marie - popeam</cp:lastModifiedBy>
  <cp:revision>217</cp:revision>
  <dcterms:created xsi:type="dcterms:W3CDTF">2020-03-21T23:04:34Z</dcterms:created>
  <dcterms:modified xsi:type="dcterms:W3CDTF">2020-04-21T15:39:55Z</dcterms:modified>
</cp:coreProperties>
</file>