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70"/>
  </p:notesMasterIdLst>
  <p:handoutMasterIdLst>
    <p:handoutMasterId r:id="rId71"/>
  </p:handoutMasterIdLst>
  <p:sldIdLst>
    <p:sldId id="257" r:id="rId2"/>
    <p:sldId id="395" r:id="rId3"/>
    <p:sldId id="396" r:id="rId4"/>
    <p:sldId id="397" r:id="rId5"/>
    <p:sldId id="394" r:id="rId6"/>
    <p:sldId id="423" r:id="rId7"/>
    <p:sldId id="422" r:id="rId8"/>
    <p:sldId id="424" r:id="rId9"/>
    <p:sldId id="399" r:id="rId10"/>
    <p:sldId id="401" r:id="rId11"/>
    <p:sldId id="378" r:id="rId12"/>
    <p:sldId id="412" r:id="rId13"/>
    <p:sldId id="400" r:id="rId14"/>
    <p:sldId id="403" r:id="rId15"/>
    <p:sldId id="402" r:id="rId16"/>
    <p:sldId id="407" r:id="rId17"/>
    <p:sldId id="413" r:id="rId18"/>
    <p:sldId id="415" r:id="rId19"/>
    <p:sldId id="414" r:id="rId20"/>
    <p:sldId id="416" r:id="rId21"/>
    <p:sldId id="385" r:id="rId22"/>
    <p:sldId id="408" r:id="rId23"/>
    <p:sldId id="417" r:id="rId24"/>
    <p:sldId id="418" r:id="rId25"/>
    <p:sldId id="419" r:id="rId26"/>
    <p:sldId id="421" r:id="rId27"/>
    <p:sldId id="406" r:id="rId28"/>
    <p:sldId id="420" r:id="rId29"/>
    <p:sldId id="404" r:id="rId30"/>
    <p:sldId id="425" r:id="rId31"/>
    <p:sldId id="410" r:id="rId32"/>
    <p:sldId id="398" r:id="rId33"/>
    <p:sldId id="382" r:id="rId34"/>
    <p:sldId id="440" r:id="rId35"/>
    <p:sldId id="441" r:id="rId36"/>
    <p:sldId id="383" r:id="rId37"/>
    <p:sldId id="442" r:id="rId38"/>
    <p:sldId id="439" r:id="rId39"/>
    <p:sldId id="438" r:id="rId40"/>
    <p:sldId id="380" r:id="rId41"/>
    <p:sldId id="381" r:id="rId42"/>
    <p:sldId id="444" r:id="rId43"/>
    <p:sldId id="445" r:id="rId44"/>
    <p:sldId id="443" r:id="rId45"/>
    <p:sldId id="447" r:id="rId46"/>
    <p:sldId id="411" r:id="rId47"/>
    <p:sldId id="448" r:id="rId48"/>
    <p:sldId id="449" r:id="rId49"/>
    <p:sldId id="450" r:id="rId50"/>
    <p:sldId id="426" r:id="rId51"/>
    <p:sldId id="431" r:id="rId52"/>
    <p:sldId id="384" r:id="rId53"/>
    <p:sldId id="427" r:id="rId54"/>
    <p:sldId id="428" r:id="rId55"/>
    <p:sldId id="430" r:id="rId56"/>
    <p:sldId id="429" r:id="rId57"/>
    <p:sldId id="433" r:id="rId58"/>
    <p:sldId id="432" r:id="rId59"/>
    <p:sldId id="435" r:id="rId60"/>
    <p:sldId id="436" r:id="rId61"/>
    <p:sldId id="437" r:id="rId62"/>
    <p:sldId id="389" r:id="rId63"/>
    <p:sldId id="390" r:id="rId64"/>
    <p:sldId id="391" r:id="rId65"/>
    <p:sldId id="392" r:id="rId66"/>
    <p:sldId id="393" r:id="rId67"/>
    <p:sldId id="405" r:id="rId68"/>
    <p:sldId id="358" r:id="rId6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es, Allison Jennifer - ames2aj" initials="AAJ-a" lastIdx="4" clrIdx="0">
    <p:extLst/>
  </p:cmAuthor>
  <p:cmAuthor id="2" name="Scott N Strickman" initials="SNS" lastIdx="0" clrIdx="1"/>
  <p:cmAuthor id="3" name="Finney, Sara - finneysj" initials="FS-f" lastIdx="0" clrIdx="2">
    <p:extLst>
      <p:ext uri="{19B8F6BF-5375-455C-9EA6-DF929625EA0E}">
        <p15:presenceInfo xmlns:p15="http://schemas.microsoft.com/office/powerpoint/2012/main" userId="S-1-5-21-1980385058-2169291792-3532307926-2254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0084"/>
    <a:srgbClr val="FFFF99"/>
    <a:srgbClr val="461784"/>
    <a:srgbClr val="B7B7B7"/>
    <a:srgbClr val="D9AFFF"/>
    <a:srgbClr val="CBB677"/>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83" autoAdjust="0"/>
    <p:restoredTop sz="95382" autoAdjust="0"/>
  </p:normalViewPr>
  <p:slideViewPr>
    <p:cSldViewPr snapToGrid="0">
      <p:cViewPr varScale="1">
        <p:scale>
          <a:sx n="87" d="100"/>
          <a:sy n="87" d="100"/>
        </p:scale>
        <p:origin x="192" y="5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11624"/>
    </p:cViewPr>
  </p:sorterViewPr>
  <p:notesViewPr>
    <p:cSldViewPr snapToGrid="0">
      <p:cViewPr varScale="1">
        <p:scale>
          <a:sx n="53" d="100"/>
          <a:sy n="53" d="100"/>
        </p:scale>
        <p:origin x="-2808" y="-9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F1AB88-1FB5-4B1A-BA0B-CE9401710070}" type="doc">
      <dgm:prSet loTypeId="urn:microsoft.com/office/officeart/2005/8/layout/cycle3" loCatId="cycle" qsTypeId="urn:microsoft.com/office/officeart/2005/8/quickstyle/simple5" qsCatId="simple" csTypeId="urn:microsoft.com/office/officeart/2005/8/colors/accent1_2" csCatId="accent1" phldr="1"/>
      <dgm:spPr/>
      <dgm:t>
        <a:bodyPr/>
        <a:lstStyle/>
        <a:p>
          <a:endParaRPr lang="en-US"/>
        </a:p>
      </dgm:t>
    </dgm:pt>
    <dgm:pt modelId="{8D276BB9-A459-45D7-A8F5-553EE168864D}">
      <dgm:prSet phldrT="[Text]" custT="1"/>
      <dgm:spPr>
        <a:solidFill>
          <a:schemeClr val="accent2"/>
        </a:solidFill>
      </dgm:spPr>
      <dgm:t>
        <a:bodyPr/>
        <a:lstStyle/>
        <a:p>
          <a:r>
            <a:rPr lang="en-US" sz="1200" dirty="0" smtClean="0"/>
            <a:t>Specify Student Learning Outcomes</a:t>
          </a:r>
          <a:endParaRPr lang="en-US" sz="1200" dirty="0"/>
        </a:p>
      </dgm:t>
    </dgm:pt>
    <dgm:pt modelId="{54358D00-23E1-43D5-ABFF-760BBB747776}" type="parTrans" cxnId="{E1F930D0-47D2-4DA3-A5FE-5046335F2108}">
      <dgm:prSet/>
      <dgm:spPr/>
      <dgm:t>
        <a:bodyPr/>
        <a:lstStyle/>
        <a:p>
          <a:endParaRPr lang="en-US" sz="3600"/>
        </a:p>
      </dgm:t>
    </dgm:pt>
    <dgm:pt modelId="{18C28C21-88D0-4709-B646-796697AEABCA}" type="sibTrans" cxnId="{E1F930D0-47D2-4DA3-A5FE-5046335F2108}">
      <dgm:prSet/>
      <dgm:spPr>
        <a:solidFill>
          <a:schemeClr val="accent1"/>
        </a:solidFill>
      </dgm:spPr>
      <dgm:t>
        <a:bodyPr/>
        <a:lstStyle/>
        <a:p>
          <a:endParaRPr lang="en-US" sz="3600" dirty="0"/>
        </a:p>
      </dgm:t>
    </dgm:pt>
    <dgm:pt modelId="{8F194E4B-7A1A-4489-A9EA-0C24A87021D7}">
      <dgm:prSet phldrT="[Text]" custT="1"/>
      <dgm:spPr>
        <a:solidFill>
          <a:schemeClr val="accent2"/>
        </a:solidFill>
      </dgm:spPr>
      <dgm:t>
        <a:bodyPr/>
        <a:lstStyle/>
        <a:p>
          <a:r>
            <a:rPr lang="en-US" sz="1200" b="1" dirty="0" smtClean="0"/>
            <a:t>Create Programming to Achieve Outcomes</a:t>
          </a:r>
          <a:endParaRPr lang="en-US" sz="1200" b="1" dirty="0"/>
        </a:p>
      </dgm:t>
    </dgm:pt>
    <dgm:pt modelId="{9201A6B5-1C5B-4051-9325-D7E8807F12D1}" type="parTrans" cxnId="{729AD37A-39F4-4150-9DF1-3580B836196A}">
      <dgm:prSet/>
      <dgm:spPr/>
      <dgm:t>
        <a:bodyPr/>
        <a:lstStyle/>
        <a:p>
          <a:endParaRPr lang="en-US" sz="3600"/>
        </a:p>
      </dgm:t>
    </dgm:pt>
    <dgm:pt modelId="{68B80D80-5354-44C1-8736-75F7BD078C99}" type="sibTrans" cxnId="{729AD37A-39F4-4150-9DF1-3580B836196A}">
      <dgm:prSet/>
      <dgm:spPr/>
      <dgm:t>
        <a:bodyPr/>
        <a:lstStyle/>
        <a:p>
          <a:endParaRPr lang="en-US" sz="3600"/>
        </a:p>
      </dgm:t>
    </dgm:pt>
    <dgm:pt modelId="{163DCE5E-9085-4D41-BB83-BCBDB24FDA28}">
      <dgm:prSet phldrT="[Text]" custT="1"/>
      <dgm:spPr>
        <a:solidFill>
          <a:schemeClr val="accent2"/>
        </a:solidFill>
      </dgm:spPr>
      <dgm:t>
        <a:bodyPr/>
        <a:lstStyle/>
        <a:p>
          <a:r>
            <a:rPr lang="en-US" sz="1200" dirty="0" smtClean="0"/>
            <a:t>Select/Design Instruments</a:t>
          </a:r>
          <a:endParaRPr lang="en-US" sz="1200" dirty="0"/>
        </a:p>
      </dgm:t>
    </dgm:pt>
    <dgm:pt modelId="{60512782-4F42-4EF1-AEE7-A4F7D89D3FA7}" type="parTrans" cxnId="{A118DCB3-8FDF-41C7-B7B3-C6CE28370DC8}">
      <dgm:prSet/>
      <dgm:spPr/>
      <dgm:t>
        <a:bodyPr/>
        <a:lstStyle/>
        <a:p>
          <a:endParaRPr lang="en-US" sz="3600"/>
        </a:p>
      </dgm:t>
    </dgm:pt>
    <dgm:pt modelId="{C01EBCF8-F820-4A9F-83EC-8B816654E35A}" type="sibTrans" cxnId="{A118DCB3-8FDF-41C7-B7B3-C6CE28370DC8}">
      <dgm:prSet/>
      <dgm:spPr/>
      <dgm:t>
        <a:bodyPr/>
        <a:lstStyle/>
        <a:p>
          <a:endParaRPr lang="en-US" sz="3600"/>
        </a:p>
      </dgm:t>
    </dgm:pt>
    <dgm:pt modelId="{BE431888-12EB-4BEC-A567-CE425917F532}">
      <dgm:prSet phldrT="[Text]" custT="1"/>
      <dgm:spPr>
        <a:solidFill>
          <a:schemeClr val="accent2"/>
        </a:solidFill>
      </dgm:spPr>
      <dgm:t>
        <a:bodyPr/>
        <a:lstStyle/>
        <a:p>
          <a:r>
            <a:rPr lang="en-US" sz="1200" dirty="0" smtClean="0"/>
            <a:t>Collect </a:t>
          </a:r>
        </a:p>
        <a:p>
          <a:r>
            <a:rPr lang="en-US" sz="1200" dirty="0" smtClean="0"/>
            <a:t>Outcomes Data</a:t>
          </a:r>
          <a:endParaRPr lang="en-US" sz="1200" dirty="0"/>
        </a:p>
      </dgm:t>
    </dgm:pt>
    <dgm:pt modelId="{107DF5CF-9271-4A17-B696-3EF97281A105}" type="parTrans" cxnId="{2CFE55F7-0F96-4290-941C-719EA888BAA3}">
      <dgm:prSet/>
      <dgm:spPr/>
      <dgm:t>
        <a:bodyPr/>
        <a:lstStyle/>
        <a:p>
          <a:endParaRPr lang="en-US" sz="3600"/>
        </a:p>
      </dgm:t>
    </dgm:pt>
    <dgm:pt modelId="{08D8A08B-D46F-43CA-9EF7-BBF2D3D9F91E}" type="sibTrans" cxnId="{2CFE55F7-0F96-4290-941C-719EA888BAA3}">
      <dgm:prSet/>
      <dgm:spPr/>
      <dgm:t>
        <a:bodyPr/>
        <a:lstStyle/>
        <a:p>
          <a:endParaRPr lang="en-US" sz="3600"/>
        </a:p>
      </dgm:t>
    </dgm:pt>
    <dgm:pt modelId="{11ECDB0C-2F21-4308-B9E4-01401FAE5BD1}">
      <dgm:prSet phldrT="[Text]" custT="1"/>
      <dgm:spPr>
        <a:solidFill>
          <a:schemeClr val="accent2"/>
        </a:solidFill>
      </dgm:spPr>
      <dgm:t>
        <a:bodyPr/>
        <a:lstStyle/>
        <a:p>
          <a:r>
            <a:rPr lang="en-US" sz="1200" dirty="0" smtClean="0"/>
            <a:t>Analyze &amp; Interpret Data, Report Results, &amp; Maintain Information</a:t>
          </a:r>
          <a:endParaRPr lang="en-US" sz="1200" dirty="0"/>
        </a:p>
      </dgm:t>
    </dgm:pt>
    <dgm:pt modelId="{E884B9B1-2BC3-48EF-B008-90DBB73EC4F5}" type="parTrans" cxnId="{8568C626-B79F-4282-852B-6F6754EC1ED9}">
      <dgm:prSet/>
      <dgm:spPr/>
      <dgm:t>
        <a:bodyPr/>
        <a:lstStyle/>
        <a:p>
          <a:endParaRPr lang="en-US" sz="3600"/>
        </a:p>
      </dgm:t>
    </dgm:pt>
    <dgm:pt modelId="{6EFDEA7A-75FC-4C6F-BB35-5288AE7E75C6}" type="sibTrans" cxnId="{8568C626-B79F-4282-852B-6F6754EC1ED9}">
      <dgm:prSet/>
      <dgm:spPr/>
      <dgm:t>
        <a:bodyPr/>
        <a:lstStyle/>
        <a:p>
          <a:endParaRPr lang="en-US" sz="3600"/>
        </a:p>
      </dgm:t>
    </dgm:pt>
    <dgm:pt modelId="{5B36E655-A0D9-4424-8CD0-0BF348E65082}">
      <dgm:prSet custT="1"/>
      <dgm:spPr>
        <a:solidFill>
          <a:schemeClr val="accent2"/>
        </a:solidFill>
      </dgm:spPr>
      <dgm:t>
        <a:bodyPr/>
        <a:lstStyle/>
        <a:p>
          <a:r>
            <a:rPr lang="en-US" sz="1200" dirty="0" smtClean="0"/>
            <a:t>Use Results for Program-Related Decisions</a:t>
          </a:r>
          <a:endParaRPr lang="en-US" sz="1200" dirty="0"/>
        </a:p>
      </dgm:t>
    </dgm:pt>
    <dgm:pt modelId="{ABD1EBB1-7B29-428B-886D-168E476F05BC}" type="parTrans" cxnId="{90720962-B34B-4045-A780-323F36FCC252}">
      <dgm:prSet/>
      <dgm:spPr/>
      <dgm:t>
        <a:bodyPr/>
        <a:lstStyle/>
        <a:p>
          <a:endParaRPr lang="en-US" sz="3600"/>
        </a:p>
      </dgm:t>
    </dgm:pt>
    <dgm:pt modelId="{9C47D0A8-BC00-4C7D-B290-43377493C8A9}" type="sibTrans" cxnId="{90720962-B34B-4045-A780-323F36FCC252}">
      <dgm:prSet/>
      <dgm:spPr/>
      <dgm:t>
        <a:bodyPr/>
        <a:lstStyle/>
        <a:p>
          <a:endParaRPr lang="en-US" sz="3600"/>
        </a:p>
      </dgm:t>
    </dgm:pt>
    <dgm:pt modelId="{E9A9B356-75F9-4605-BF4F-26BB5233D20C}">
      <dgm:prSet custT="1"/>
      <dgm:spPr>
        <a:solidFill>
          <a:schemeClr val="accent2"/>
        </a:solidFill>
      </dgm:spPr>
      <dgm:t>
        <a:bodyPr/>
        <a:lstStyle/>
        <a:p>
          <a:r>
            <a:rPr lang="en-US" sz="1200" dirty="0" smtClean="0"/>
            <a:t>Collect Implementation Fidelity Data</a:t>
          </a:r>
          <a:endParaRPr lang="en-US" sz="1200" dirty="0"/>
        </a:p>
      </dgm:t>
    </dgm:pt>
    <dgm:pt modelId="{D7D5B825-DC9E-43C6-B3A9-A9A1FA4B7386}" type="parTrans" cxnId="{F5DD8C8F-360C-4029-8193-EF9856074046}">
      <dgm:prSet/>
      <dgm:spPr/>
      <dgm:t>
        <a:bodyPr/>
        <a:lstStyle/>
        <a:p>
          <a:endParaRPr lang="en-US" sz="3600"/>
        </a:p>
      </dgm:t>
    </dgm:pt>
    <dgm:pt modelId="{B2C171FE-71D7-44FD-97DB-F03C4EB69328}" type="sibTrans" cxnId="{F5DD8C8F-360C-4029-8193-EF9856074046}">
      <dgm:prSet/>
      <dgm:spPr/>
      <dgm:t>
        <a:bodyPr/>
        <a:lstStyle/>
        <a:p>
          <a:endParaRPr lang="en-US" sz="3600"/>
        </a:p>
      </dgm:t>
    </dgm:pt>
    <dgm:pt modelId="{12B60E32-7A27-473B-9300-EC98850D20D6}" type="pres">
      <dgm:prSet presAssocID="{12F1AB88-1FB5-4B1A-BA0B-CE9401710070}" presName="Name0" presStyleCnt="0">
        <dgm:presLayoutVars>
          <dgm:dir/>
          <dgm:resizeHandles val="exact"/>
        </dgm:presLayoutVars>
      </dgm:prSet>
      <dgm:spPr/>
      <dgm:t>
        <a:bodyPr/>
        <a:lstStyle/>
        <a:p>
          <a:endParaRPr lang="en-US"/>
        </a:p>
      </dgm:t>
    </dgm:pt>
    <dgm:pt modelId="{2BDAF8E0-2A12-42A3-9F3D-910A42ADF873}" type="pres">
      <dgm:prSet presAssocID="{12F1AB88-1FB5-4B1A-BA0B-CE9401710070}" presName="cycle" presStyleCnt="0"/>
      <dgm:spPr/>
      <dgm:t>
        <a:bodyPr/>
        <a:lstStyle/>
        <a:p>
          <a:endParaRPr lang="en-US"/>
        </a:p>
      </dgm:t>
    </dgm:pt>
    <dgm:pt modelId="{4CD57CFE-E6F5-4297-8CD6-404A342F5F3A}" type="pres">
      <dgm:prSet presAssocID="{8D276BB9-A459-45D7-A8F5-553EE168864D}" presName="nodeFirstNode" presStyleLbl="node1" presStyleIdx="0" presStyleCnt="7">
        <dgm:presLayoutVars>
          <dgm:bulletEnabled val="1"/>
        </dgm:presLayoutVars>
      </dgm:prSet>
      <dgm:spPr/>
      <dgm:t>
        <a:bodyPr/>
        <a:lstStyle/>
        <a:p>
          <a:endParaRPr lang="en-US"/>
        </a:p>
      </dgm:t>
    </dgm:pt>
    <dgm:pt modelId="{165ED80D-B2DC-4DAD-A44A-3ACC052643D0}" type="pres">
      <dgm:prSet presAssocID="{18C28C21-88D0-4709-B646-796697AEABCA}" presName="sibTransFirstNode" presStyleLbl="bgShp" presStyleIdx="0" presStyleCnt="1"/>
      <dgm:spPr/>
      <dgm:t>
        <a:bodyPr/>
        <a:lstStyle/>
        <a:p>
          <a:endParaRPr lang="en-US"/>
        </a:p>
      </dgm:t>
    </dgm:pt>
    <dgm:pt modelId="{6B214C60-8709-4E32-97C5-80A20542CCFD}" type="pres">
      <dgm:prSet presAssocID="{8F194E4B-7A1A-4489-A9EA-0C24A87021D7}" presName="nodeFollowingNodes" presStyleLbl="node1" presStyleIdx="1" presStyleCnt="7">
        <dgm:presLayoutVars>
          <dgm:bulletEnabled val="1"/>
        </dgm:presLayoutVars>
      </dgm:prSet>
      <dgm:spPr/>
      <dgm:t>
        <a:bodyPr/>
        <a:lstStyle/>
        <a:p>
          <a:endParaRPr lang="en-US"/>
        </a:p>
      </dgm:t>
    </dgm:pt>
    <dgm:pt modelId="{FDD54175-F4B4-4082-9C97-C2EA8FF1A62E}" type="pres">
      <dgm:prSet presAssocID="{163DCE5E-9085-4D41-BB83-BCBDB24FDA28}" presName="nodeFollowingNodes" presStyleLbl="node1" presStyleIdx="2" presStyleCnt="7">
        <dgm:presLayoutVars>
          <dgm:bulletEnabled val="1"/>
        </dgm:presLayoutVars>
      </dgm:prSet>
      <dgm:spPr/>
      <dgm:t>
        <a:bodyPr/>
        <a:lstStyle/>
        <a:p>
          <a:endParaRPr lang="en-US"/>
        </a:p>
      </dgm:t>
    </dgm:pt>
    <dgm:pt modelId="{230EAF95-8A86-477D-81A2-3D082B48F9EE}" type="pres">
      <dgm:prSet presAssocID="{E9A9B356-75F9-4605-BF4F-26BB5233D20C}" presName="nodeFollowingNodes" presStyleLbl="node1" presStyleIdx="3" presStyleCnt="7">
        <dgm:presLayoutVars>
          <dgm:bulletEnabled val="1"/>
        </dgm:presLayoutVars>
      </dgm:prSet>
      <dgm:spPr/>
      <dgm:t>
        <a:bodyPr/>
        <a:lstStyle/>
        <a:p>
          <a:endParaRPr lang="en-US"/>
        </a:p>
      </dgm:t>
    </dgm:pt>
    <dgm:pt modelId="{534D8871-0724-4732-AE15-F1ED0E746EA1}" type="pres">
      <dgm:prSet presAssocID="{BE431888-12EB-4BEC-A567-CE425917F532}" presName="nodeFollowingNodes" presStyleLbl="node1" presStyleIdx="4" presStyleCnt="7">
        <dgm:presLayoutVars>
          <dgm:bulletEnabled val="1"/>
        </dgm:presLayoutVars>
      </dgm:prSet>
      <dgm:spPr/>
      <dgm:t>
        <a:bodyPr/>
        <a:lstStyle/>
        <a:p>
          <a:endParaRPr lang="en-US"/>
        </a:p>
      </dgm:t>
    </dgm:pt>
    <dgm:pt modelId="{A7B9FCBC-5608-4B35-A1D2-E2BD4B491F71}" type="pres">
      <dgm:prSet presAssocID="{11ECDB0C-2F21-4308-B9E4-01401FAE5BD1}" presName="nodeFollowingNodes" presStyleLbl="node1" presStyleIdx="5" presStyleCnt="7">
        <dgm:presLayoutVars>
          <dgm:bulletEnabled val="1"/>
        </dgm:presLayoutVars>
      </dgm:prSet>
      <dgm:spPr/>
      <dgm:t>
        <a:bodyPr/>
        <a:lstStyle/>
        <a:p>
          <a:endParaRPr lang="en-US"/>
        </a:p>
      </dgm:t>
    </dgm:pt>
    <dgm:pt modelId="{029E4F8F-9679-40B5-91F6-620E4AB4D80B}" type="pres">
      <dgm:prSet presAssocID="{5B36E655-A0D9-4424-8CD0-0BF348E65082}" presName="nodeFollowingNodes" presStyleLbl="node1" presStyleIdx="6" presStyleCnt="7">
        <dgm:presLayoutVars>
          <dgm:bulletEnabled val="1"/>
        </dgm:presLayoutVars>
      </dgm:prSet>
      <dgm:spPr/>
      <dgm:t>
        <a:bodyPr/>
        <a:lstStyle/>
        <a:p>
          <a:endParaRPr lang="en-US"/>
        </a:p>
      </dgm:t>
    </dgm:pt>
  </dgm:ptLst>
  <dgm:cxnLst>
    <dgm:cxn modelId="{2EACFC37-ED6A-48E1-A089-1236303A8B73}" type="presOf" srcId="{11ECDB0C-2F21-4308-B9E4-01401FAE5BD1}" destId="{A7B9FCBC-5608-4B35-A1D2-E2BD4B491F71}" srcOrd="0" destOrd="0" presId="urn:microsoft.com/office/officeart/2005/8/layout/cycle3"/>
    <dgm:cxn modelId="{B019FB04-09CE-4877-A744-A46756A3A7B9}" type="presOf" srcId="{163DCE5E-9085-4D41-BB83-BCBDB24FDA28}" destId="{FDD54175-F4B4-4082-9C97-C2EA8FF1A62E}" srcOrd="0" destOrd="0" presId="urn:microsoft.com/office/officeart/2005/8/layout/cycle3"/>
    <dgm:cxn modelId="{729AD37A-39F4-4150-9DF1-3580B836196A}" srcId="{12F1AB88-1FB5-4B1A-BA0B-CE9401710070}" destId="{8F194E4B-7A1A-4489-A9EA-0C24A87021D7}" srcOrd="1" destOrd="0" parTransId="{9201A6B5-1C5B-4051-9325-D7E8807F12D1}" sibTransId="{68B80D80-5354-44C1-8736-75F7BD078C99}"/>
    <dgm:cxn modelId="{C0CE92C2-D2BB-477B-B001-A67C704C50E4}" type="presOf" srcId="{E9A9B356-75F9-4605-BF4F-26BB5233D20C}" destId="{230EAF95-8A86-477D-81A2-3D082B48F9EE}" srcOrd="0" destOrd="0" presId="urn:microsoft.com/office/officeart/2005/8/layout/cycle3"/>
    <dgm:cxn modelId="{43BCA147-8079-4C99-AC08-EBA3DAA261F6}" type="presOf" srcId="{8D276BB9-A459-45D7-A8F5-553EE168864D}" destId="{4CD57CFE-E6F5-4297-8CD6-404A342F5F3A}" srcOrd="0" destOrd="0" presId="urn:microsoft.com/office/officeart/2005/8/layout/cycle3"/>
    <dgm:cxn modelId="{A118DCB3-8FDF-41C7-B7B3-C6CE28370DC8}" srcId="{12F1AB88-1FB5-4B1A-BA0B-CE9401710070}" destId="{163DCE5E-9085-4D41-BB83-BCBDB24FDA28}" srcOrd="2" destOrd="0" parTransId="{60512782-4F42-4EF1-AEE7-A4F7D89D3FA7}" sibTransId="{C01EBCF8-F820-4A9F-83EC-8B816654E35A}"/>
    <dgm:cxn modelId="{2CFE55F7-0F96-4290-941C-719EA888BAA3}" srcId="{12F1AB88-1FB5-4B1A-BA0B-CE9401710070}" destId="{BE431888-12EB-4BEC-A567-CE425917F532}" srcOrd="4" destOrd="0" parTransId="{107DF5CF-9271-4A17-B696-3EF97281A105}" sibTransId="{08D8A08B-D46F-43CA-9EF7-BBF2D3D9F91E}"/>
    <dgm:cxn modelId="{6D8FF958-90A0-4B2D-B458-1248B0C7C9F8}" type="presOf" srcId="{BE431888-12EB-4BEC-A567-CE425917F532}" destId="{534D8871-0724-4732-AE15-F1ED0E746EA1}" srcOrd="0" destOrd="0" presId="urn:microsoft.com/office/officeart/2005/8/layout/cycle3"/>
    <dgm:cxn modelId="{8568C626-B79F-4282-852B-6F6754EC1ED9}" srcId="{12F1AB88-1FB5-4B1A-BA0B-CE9401710070}" destId="{11ECDB0C-2F21-4308-B9E4-01401FAE5BD1}" srcOrd="5" destOrd="0" parTransId="{E884B9B1-2BC3-48EF-B008-90DBB73EC4F5}" sibTransId="{6EFDEA7A-75FC-4C6F-BB35-5288AE7E75C6}"/>
    <dgm:cxn modelId="{90720962-B34B-4045-A780-323F36FCC252}" srcId="{12F1AB88-1FB5-4B1A-BA0B-CE9401710070}" destId="{5B36E655-A0D9-4424-8CD0-0BF348E65082}" srcOrd="6" destOrd="0" parTransId="{ABD1EBB1-7B29-428B-886D-168E476F05BC}" sibTransId="{9C47D0A8-BC00-4C7D-B290-43377493C8A9}"/>
    <dgm:cxn modelId="{0610D3B1-DA95-4AC8-A33C-B947CB40AEC3}" type="presOf" srcId="{12F1AB88-1FB5-4B1A-BA0B-CE9401710070}" destId="{12B60E32-7A27-473B-9300-EC98850D20D6}" srcOrd="0" destOrd="0" presId="urn:microsoft.com/office/officeart/2005/8/layout/cycle3"/>
    <dgm:cxn modelId="{E10828CA-0D4C-4E85-B67C-ACAA0CAF0C7C}" type="presOf" srcId="{18C28C21-88D0-4709-B646-796697AEABCA}" destId="{165ED80D-B2DC-4DAD-A44A-3ACC052643D0}" srcOrd="0" destOrd="0" presId="urn:microsoft.com/office/officeart/2005/8/layout/cycle3"/>
    <dgm:cxn modelId="{F5DD8C8F-360C-4029-8193-EF9856074046}" srcId="{12F1AB88-1FB5-4B1A-BA0B-CE9401710070}" destId="{E9A9B356-75F9-4605-BF4F-26BB5233D20C}" srcOrd="3" destOrd="0" parTransId="{D7D5B825-DC9E-43C6-B3A9-A9A1FA4B7386}" sibTransId="{B2C171FE-71D7-44FD-97DB-F03C4EB69328}"/>
    <dgm:cxn modelId="{A066C104-4FBE-428D-9142-B70B9B9F3145}" type="presOf" srcId="{5B36E655-A0D9-4424-8CD0-0BF348E65082}" destId="{029E4F8F-9679-40B5-91F6-620E4AB4D80B}" srcOrd="0" destOrd="0" presId="urn:microsoft.com/office/officeart/2005/8/layout/cycle3"/>
    <dgm:cxn modelId="{FC43BC8E-106A-4F9A-BF32-9A7FAAFCBF01}" type="presOf" srcId="{8F194E4B-7A1A-4489-A9EA-0C24A87021D7}" destId="{6B214C60-8709-4E32-97C5-80A20542CCFD}" srcOrd="0" destOrd="0" presId="urn:microsoft.com/office/officeart/2005/8/layout/cycle3"/>
    <dgm:cxn modelId="{E1F930D0-47D2-4DA3-A5FE-5046335F2108}" srcId="{12F1AB88-1FB5-4B1A-BA0B-CE9401710070}" destId="{8D276BB9-A459-45D7-A8F5-553EE168864D}" srcOrd="0" destOrd="0" parTransId="{54358D00-23E1-43D5-ABFF-760BBB747776}" sibTransId="{18C28C21-88D0-4709-B646-796697AEABCA}"/>
    <dgm:cxn modelId="{5BDCBFD9-1662-4680-A920-0184EE09D78B}" type="presParOf" srcId="{12B60E32-7A27-473B-9300-EC98850D20D6}" destId="{2BDAF8E0-2A12-42A3-9F3D-910A42ADF873}" srcOrd="0" destOrd="0" presId="urn:microsoft.com/office/officeart/2005/8/layout/cycle3"/>
    <dgm:cxn modelId="{EA30614A-5D8F-4938-91A7-B638AA16977A}" type="presParOf" srcId="{2BDAF8E0-2A12-42A3-9F3D-910A42ADF873}" destId="{4CD57CFE-E6F5-4297-8CD6-404A342F5F3A}" srcOrd="0" destOrd="0" presId="urn:microsoft.com/office/officeart/2005/8/layout/cycle3"/>
    <dgm:cxn modelId="{8C6C9D76-4CA2-4FA1-B8E4-5C0889F36379}" type="presParOf" srcId="{2BDAF8E0-2A12-42A3-9F3D-910A42ADF873}" destId="{165ED80D-B2DC-4DAD-A44A-3ACC052643D0}" srcOrd="1" destOrd="0" presId="urn:microsoft.com/office/officeart/2005/8/layout/cycle3"/>
    <dgm:cxn modelId="{CEA8F004-4101-4CE4-95F7-6547BBAEE0F1}" type="presParOf" srcId="{2BDAF8E0-2A12-42A3-9F3D-910A42ADF873}" destId="{6B214C60-8709-4E32-97C5-80A20542CCFD}" srcOrd="2" destOrd="0" presId="urn:microsoft.com/office/officeart/2005/8/layout/cycle3"/>
    <dgm:cxn modelId="{C37E9B4D-ABE1-4127-A8E7-B7EFA04B4DAF}" type="presParOf" srcId="{2BDAF8E0-2A12-42A3-9F3D-910A42ADF873}" destId="{FDD54175-F4B4-4082-9C97-C2EA8FF1A62E}" srcOrd="3" destOrd="0" presId="urn:microsoft.com/office/officeart/2005/8/layout/cycle3"/>
    <dgm:cxn modelId="{09DC42BC-4017-413E-98DB-366457968721}" type="presParOf" srcId="{2BDAF8E0-2A12-42A3-9F3D-910A42ADF873}" destId="{230EAF95-8A86-477D-81A2-3D082B48F9EE}" srcOrd="4" destOrd="0" presId="urn:microsoft.com/office/officeart/2005/8/layout/cycle3"/>
    <dgm:cxn modelId="{8E7482FA-9C15-47F6-A8B5-902360823E97}" type="presParOf" srcId="{2BDAF8E0-2A12-42A3-9F3D-910A42ADF873}" destId="{534D8871-0724-4732-AE15-F1ED0E746EA1}" srcOrd="5" destOrd="0" presId="urn:microsoft.com/office/officeart/2005/8/layout/cycle3"/>
    <dgm:cxn modelId="{03BDCAE6-68DF-4876-AE64-B72111BC9A26}" type="presParOf" srcId="{2BDAF8E0-2A12-42A3-9F3D-910A42ADF873}" destId="{A7B9FCBC-5608-4B35-A1D2-E2BD4B491F71}" srcOrd="6" destOrd="0" presId="urn:microsoft.com/office/officeart/2005/8/layout/cycle3"/>
    <dgm:cxn modelId="{148C970D-2D69-408F-8FE4-FD42099EE1D8}" type="presParOf" srcId="{2BDAF8E0-2A12-42A3-9F3D-910A42ADF873}" destId="{029E4F8F-9679-40B5-91F6-620E4AB4D80B}" srcOrd="7"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F1AB88-1FB5-4B1A-BA0B-CE9401710070}" type="doc">
      <dgm:prSet loTypeId="urn:microsoft.com/office/officeart/2005/8/layout/cycle3" loCatId="cycle" qsTypeId="urn:microsoft.com/office/officeart/2005/8/quickstyle/simple5" qsCatId="simple" csTypeId="urn:microsoft.com/office/officeart/2005/8/colors/accent1_2" csCatId="accent1" phldr="1"/>
      <dgm:spPr/>
      <dgm:t>
        <a:bodyPr/>
        <a:lstStyle/>
        <a:p>
          <a:endParaRPr lang="en-US"/>
        </a:p>
      </dgm:t>
    </dgm:pt>
    <dgm:pt modelId="{8D276BB9-A459-45D7-A8F5-553EE168864D}">
      <dgm:prSet phldrT="[Text]" custT="1"/>
      <dgm:spPr>
        <a:solidFill>
          <a:schemeClr val="accent2"/>
        </a:solidFill>
      </dgm:spPr>
      <dgm:t>
        <a:bodyPr/>
        <a:lstStyle/>
        <a:p>
          <a:r>
            <a:rPr lang="en-US" sz="1200" dirty="0" smtClean="0"/>
            <a:t>Specify Student Learning Outcomes</a:t>
          </a:r>
          <a:endParaRPr lang="en-US" sz="1200" dirty="0"/>
        </a:p>
      </dgm:t>
    </dgm:pt>
    <dgm:pt modelId="{54358D00-23E1-43D5-ABFF-760BBB747776}" type="parTrans" cxnId="{E1F930D0-47D2-4DA3-A5FE-5046335F2108}">
      <dgm:prSet/>
      <dgm:spPr/>
      <dgm:t>
        <a:bodyPr/>
        <a:lstStyle/>
        <a:p>
          <a:endParaRPr lang="en-US" sz="3600"/>
        </a:p>
      </dgm:t>
    </dgm:pt>
    <dgm:pt modelId="{18C28C21-88D0-4709-B646-796697AEABCA}" type="sibTrans" cxnId="{E1F930D0-47D2-4DA3-A5FE-5046335F2108}">
      <dgm:prSet/>
      <dgm:spPr>
        <a:solidFill>
          <a:schemeClr val="accent1"/>
        </a:solidFill>
      </dgm:spPr>
      <dgm:t>
        <a:bodyPr/>
        <a:lstStyle/>
        <a:p>
          <a:endParaRPr lang="en-US" sz="3600" dirty="0"/>
        </a:p>
      </dgm:t>
    </dgm:pt>
    <dgm:pt modelId="{8F194E4B-7A1A-4489-A9EA-0C24A87021D7}">
      <dgm:prSet phldrT="[Text]" custT="1"/>
      <dgm:spPr>
        <a:solidFill>
          <a:schemeClr val="accent2"/>
        </a:solidFill>
      </dgm:spPr>
      <dgm:t>
        <a:bodyPr/>
        <a:lstStyle/>
        <a:p>
          <a:r>
            <a:rPr lang="en-US" sz="1200" b="1" dirty="0" smtClean="0"/>
            <a:t>Create Programming to Achieve Outcomes</a:t>
          </a:r>
          <a:endParaRPr lang="en-US" sz="1200" b="1" dirty="0"/>
        </a:p>
      </dgm:t>
    </dgm:pt>
    <dgm:pt modelId="{9201A6B5-1C5B-4051-9325-D7E8807F12D1}" type="parTrans" cxnId="{729AD37A-39F4-4150-9DF1-3580B836196A}">
      <dgm:prSet/>
      <dgm:spPr/>
      <dgm:t>
        <a:bodyPr/>
        <a:lstStyle/>
        <a:p>
          <a:endParaRPr lang="en-US" sz="3600"/>
        </a:p>
      </dgm:t>
    </dgm:pt>
    <dgm:pt modelId="{68B80D80-5354-44C1-8736-75F7BD078C99}" type="sibTrans" cxnId="{729AD37A-39F4-4150-9DF1-3580B836196A}">
      <dgm:prSet/>
      <dgm:spPr/>
      <dgm:t>
        <a:bodyPr/>
        <a:lstStyle/>
        <a:p>
          <a:endParaRPr lang="en-US" sz="3600"/>
        </a:p>
      </dgm:t>
    </dgm:pt>
    <dgm:pt modelId="{163DCE5E-9085-4D41-BB83-BCBDB24FDA28}">
      <dgm:prSet phldrT="[Text]" custT="1"/>
      <dgm:spPr>
        <a:solidFill>
          <a:schemeClr val="accent2"/>
        </a:solidFill>
      </dgm:spPr>
      <dgm:t>
        <a:bodyPr/>
        <a:lstStyle/>
        <a:p>
          <a:r>
            <a:rPr lang="en-US" sz="1200" dirty="0" smtClean="0"/>
            <a:t>Select/Design Instruments</a:t>
          </a:r>
          <a:endParaRPr lang="en-US" sz="1200" dirty="0"/>
        </a:p>
      </dgm:t>
    </dgm:pt>
    <dgm:pt modelId="{60512782-4F42-4EF1-AEE7-A4F7D89D3FA7}" type="parTrans" cxnId="{A118DCB3-8FDF-41C7-B7B3-C6CE28370DC8}">
      <dgm:prSet/>
      <dgm:spPr/>
      <dgm:t>
        <a:bodyPr/>
        <a:lstStyle/>
        <a:p>
          <a:endParaRPr lang="en-US" sz="3600"/>
        </a:p>
      </dgm:t>
    </dgm:pt>
    <dgm:pt modelId="{C01EBCF8-F820-4A9F-83EC-8B816654E35A}" type="sibTrans" cxnId="{A118DCB3-8FDF-41C7-B7B3-C6CE28370DC8}">
      <dgm:prSet/>
      <dgm:spPr/>
      <dgm:t>
        <a:bodyPr/>
        <a:lstStyle/>
        <a:p>
          <a:endParaRPr lang="en-US" sz="3600"/>
        </a:p>
      </dgm:t>
    </dgm:pt>
    <dgm:pt modelId="{BE431888-12EB-4BEC-A567-CE425917F532}">
      <dgm:prSet phldrT="[Text]" custT="1"/>
      <dgm:spPr>
        <a:solidFill>
          <a:schemeClr val="accent2"/>
        </a:solidFill>
      </dgm:spPr>
      <dgm:t>
        <a:bodyPr/>
        <a:lstStyle/>
        <a:p>
          <a:r>
            <a:rPr lang="en-US" sz="1200" dirty="0" smtClean="0"/>
            <a:t>Collect </a:t>
          </a:r>
        </a:p>
        <a:p>
          <a:r>
            <a:rPr lang="en-US" sz="1200" dirty="0" smtClean="0"/>
            <a:t>Outcomes Data</a:t>
          </a:r>
          <a:endParaRPr lang="en-US" sz="1200" dirty="0"/>
        </a:p>
      </dgm:t>
    </dgm:pt>
    <dgm:pt modelId="{107DF5CF-9271-4A17-B696-3EF97281A105}" type="parTrans" cxnId="{2CFE55F7-0F96-4290-941C-719EA888BAA3}">
      <dgm:prSet/>
      <dgm:spPr/>
      <dgm:t>
        <a:bodyPr/>
        <a:lstStyle/>
        <a:p>
          <a:endParaRPr lang="en-US" sz="3600"/>
        </a:p>
      </dgm:t>
    </dgm:pt>
    <dgm:pt modelId="{08D8A08B-D46F-43CA-9EF7-BBF2D3D9F91E}" type="sibTrans" cxnId="{2CFE55F7-0F96-4290-941C-719EA888BAA3}">
      <dgm:prSet/>
      <dgm:spPr/>
      <dgm:t>
        <a:bodyPr/>
        <a:lstStyle/>
        <a:p>
          <a:endParaRPr lang="en-US" sz="3600"/>
        </a:p>
      </dgm:t>
    </dgm:pt>
    <dgm:pt modelId="{11ECDB0C-2F21-4308-B9E4-01401FAE5BD1}">
      <dgm:prSet phldrT="[Text]" custT="1"/>
      <dgm:spPr>
        <a:solidFill>
          <a:schemeClr val="accent2"/>
        </a:solidFill>
      </dgm:spPr>
      <dgm:t>
        <a:bodyPr/>
        <a:lstStyle/>
        <a:p>
          <a:r>
            <a:rPr lang="en-US" sz="1200" dirty="0" smtClean="0"/>
            <a:t>Analyze &amp; Interpret Data, Report Results, &amp; Maintain Information</a:t>
          </a:r>
          <a:endParaRPr lang="en-US" sz="1200" dirty="0"/>
        </a:p>
      </dgm:t>
    </dgm:pt>
    <dgm:pt modelId="{E884B9B1-2BC3-48EF-B008-90DBB73EC4F5}" type="parTrans" cxnId="{8568C626-B79F-4282-852B-6F6754EC1ED9}">
      <dgm:prSet/>
      <dgm:spPr/>
      <dgm:t>
        <a:bodyPr/>
        <a:lstStyle/>
        <a:p>
          <a:endParaRPr lang="en-US" sz="3600"/>
        </a:p>
      </dgm:t>
    </dgm:pt>
    <dgm:pt modelId="{6EFDEA7A-75FC-4C6F-BB35-5288AE7E75C6}" type="sibTrans" cxnId="{8568C626-B79F-4282-852B-6F6754EC1ED9}">
      <dgm:prSet/>
      <dgm:spPr/>
      <dgm:t>
        <a:bodyPr/>
        <a:lstStyle/>
        <a:p>
          <a:endParaRPr lang="en-US" sz="3600"/>
        </a:p>
      </dgm:t>
    </dgm:pt>
    <dgm:pt modelId="{5B36E655-A0D9-4424-8CD0-0BF348E65082}">
      <dgm:prSet custT="1"/>
      <dgm:spPr>
        <a:solidFill>
          <a:schemeClr val="accent2"/>
        </a:solidFill>
      </dgm:spPr>
      <dgm:t>
        <a:bodyPr/>
        <a:lstStyle/>
        <a:p>
          <a:r>
            <a:rPr lang="en-US" sz="1200" b="1" dirty="0" smtClean="0"/>
            <a:t>Use Results for Program-Related Decisions</a:t>
          </a:r>
          <a:endParaRPr lang="en-US" sz="1200" b="1" dirty="0"/>
        </a:p>
      </dgm:t>
    </dgm:pt>
    <dgm:pt modelId="{ABD1EBB1-7B29-428B-886D-168E476F05BC}" type="parTrans" cxnId="{90720962-B34B-4045-A780-323F36FCC252}">
      <dgm:prSet/>
      <dgm:spPr/>
      <dgm:t>
        <a:bodyPr/>
        <a:lstStyle/>
        <a:p>
          <a:endParaRPr lang="en-US" sz="3600"/>
        </a:p>
      </dgm:t>
    </dgm:pt>
    <dgm:pt modelId="{9C47D0A8-BC00-4C7D-B290-43377493C8A9}" type="sibTrans" cxnId="{90720962-B34B-4045-A780-323F36FCC252}">
      <dgm:prSet/>
      <dgm:spPr/>
      <dgm:t>
        <a:bodyPr/>
        <a:lstStyle/>
        <a:p>
          <a:endParaRPr lang="en-US" sz="3600"/>
        </a:p>
      </dgm:t>
    </dgm:pt>
    <dgm:pt modelId="{E9A9B356-75F9-4605-BF4F-26BB5233D20C}">
      <dgm:prSet custT="1"/>
      <dgm:spPr>
        <a:solidFill>
          <a:schemeClr val="accent2"/>
        </a:solidFill>
      </dgm:spPr>
      <dgm:t>
        <a:bodyPr/>
        <a:lstStyle/>
        <a:p>
          <a:r>
            <a:rPr lang="en-US" sz="1200" dirty="0" smtClean="0"/>
            <a:t>Collect Implementation Fidelity Data</a:t>
          </a:r>
          <a:endParaRPr lang="en-US" sz="1200" dirty="0"/>
        </a:p>
      </dgm:t>
    </dgm:pt>
    <dgm:pt modelId="{D7D5B825-DC9E-43C6-B3A9-A9A1FA4B7386}" type="parTrans" cxnId="{F5DD8C8F-360C-4029-8193-EF9856074046}">
      <dgm:prSet/>
      <dgm:spPr/>
      <dgm:t>
        <a:bodyPr/>
        <a:lstStyle/>
        <a:p>
          <a:endParaRPr lang="en-US" sz="3600"/>
        </a:p>
      </dgm:t>
    </dgm:pt>
    <dgm:pt modelId="{B2C171FE-71D7-44FD-97DB-F03C4EB69328}" type="sibTrans" cxnId="{F5DD8C8F-360C-4029-8193-EF9856074046}">
      <dgm:prSet/>
      <dgm:spPr/>
      <dgm:t>
        <a:bodyPr/>
        <a:lstStyle/>
        <a:p>
          <a:endParaRPr lang="en-US" sz="3600"/>
        </a:p>
      </dgm:t>
    </dgm:pt>
    <dgm:pt modelId="{12B60E32-7A27-473B-9300-EC98850D20D6}" type="pres">
      <dgm:prSet presAssocID="{12F1AB88-1FB5-4B1A-BA0B-CE9401710070}" presName="Name0" presStyleCnt="0">
        <dgm:presLayoutVars>
          <dgm:dir/>
          <dgm:resizeHandles val="exact"/>
        </dgm:presLayoutVars>
      </dgm:prSet>
      <dgm:spPr/>
      <dgm:t>
        <a:bodyPr/>
        <a:lstStyle/>
        <a:p>
          <a:endParaRPr lang="en-US"/>
        </a:p>
      </dgm:t>
    </dgm:pt>
    <dgm:pt modelId="{2BDAF8E0-2A12-42A3-9F3D-910A42ADF873}" type="pres">
      <dgm:prSet presAssocID="{12F1AB88-1FB5-4B1A-BA0B-CE9401710070}" presName="cycle" presStyleCnt="0"/>
      <dgm:spPr/>
      <dgm:t>
        <a:bodyPr/>
        <a:lstStyle/>
        <a:p>
          <a:endParaRPr lang="en-US"/>
        </a:p>
      </dgm:t>
    </dgm:pt>
    <dgm:pt modelId="{4CD57CFE-E6F5-4297-8CD6-404A342F5F3A}" type="pres">
      <dgm:prSet presAssocID="{8D276BB9-A459-45D7-A8F5-553EE168864D}" presName="nodeFirstNode" presStyleLbl="node1" presStyleIdx="0" presStyleCnt="7">
        <dgm:presLayoutVars>
          <dgm:bulletEnabled val="1"/>
        </dgm:presLayoutVars>
      </dgm:prSet>
      <dgm:spPr/>
      <dgm:t>
        <a:bodyPr/>
        <a:lstStyle/>
        <a:p>
          <a:endParaRPr lang="en-US"/>
        </a:p>
      </dgm:t>
    </dgm:pt>
    <dgm:pt modelId="{165ED80D-B2DC-4DAD-A44A-3ACC052643D0}" type="pres">
      <dgm:prSet presAssocID="{18C28C21-88D0-4709-B646-796697AEABCA}" presName="sibTransFirstNode" presStyleLbl="bgShp" presStyleIdx="0" presStyleCnt="1"/>
      <dgm:spPr/>
      <dgm:t>
        <a:bodyPr/>
        <a:lstStyle/>
        <a:p>
          <a:endParaRPr lang="en-US"/>
        </a:p>
      </dgm:t>
    </dgm:pt>
    <dgm:pt modelId="{6B214C60-8709-4E32-97C5-80A20542CCFD}" type="pres">
      <dgm:prSet presAssocID="{8F194E4B-7A1A-4489-A9EA-0C24A87021D7}" presName="nodeFollowingNodes" presStyleLbl="node1" presStyleIdx="1" presStyleCnt="7">
        <dgm:presLayoutVars>
          <dgm:bulletEnabled val="1"/>
        </dgm:presLayoutVars>
      </dgm:prSet>
      <dgm:spPr/>
      <dgm:t>
        <a:bodyPr/>
        <a:lstStyle/>
        <a:p>
          <a:endParaRPr lang="en-US"/>
        </a:p>
      </dgm:t>
    </dgm:pt>
    <dgm:pt modelId="{FDD54175-F4B4-4082-9C97-C2EA8FF1A62E}" type="pres">
      <dgm:prSet presAssocID="{163DCE5E-9085-4D41-BB83-BCBDB24FDA28}" presName="nodeFollowingNodes" presStyleLbl="node1" presStyleIdx="2" presStyleCnt="7">
        <dgm:presLayoutVars>
          <dgm:bulletEnabled val="1"/>
        </dgm:presLayoutVars>
      </dgm:prSet>
      <dgm:spPr/>
      <dgm:t>
        <a:bodyPr/>
        <a:lstStyle/>
        <a:p>
          <a:endParaRPr lang="en-US"/>
        </a:p>
      </dgm:t>
    </dgm:pt>
    <dgm:pt modelId="{230EAF95-8A86-477D-81A2-3D082B48F9EE}" type="pres">
      <dgm:prSet presAssocID="{E9A9B356-75F9-4605-BF4F-26BB5233D20C}" presName="nodeFollowingNodes" presStyleLbl="node1" presStyleIdx="3" presStyleCnt="7">
        <dgm:presLayoutVars>
          <dgm:bulletEnabled val="1"/>
        </dgm:presLayoutVars>
      </dgm:prSet>
      <dgm:spPr/>
      <dgm:t>
        <a:bodyPr/>
        <a:lstStyle/>
        <a:p>
          <a:endParaRPr lang="en-US"/>
        </a:p>
      </dgm:t>
    </dgm:pt>
    <dgm:pt modelId="{534D8871-0724-4732-AE15-F1ED0E746EA1}" type="pres">
      <dgm:prSet presAssocID="{BE431888-12EB-4BEC-A567-CE425917F532}" presName="nodeFollowingNodes" presStyleLbl="node1" presStyleIdx="4" presStyleCnt="7">
        <dgm:presLayoutVars>
          <dgm:bulletEnabled val="1"/>
        </dgm:presLayoutVars>
      </dgm:prSet>
      <dgm:spPr/>
      <dgm:t>
        <a:bodyPr/>
        <a:lstStyle/>
        <a:p>
          <a:endParaRPr lang="en-US"/>
        </a:p>
      </dgm:t>
    </dgm:pt>
    <dgm:pt modelId="{A7B9FCBC-5608-4B35-A1D2-E2BD4B491F71}" type="pres">
      <dgm:prSet presAssocID="{11ECDB0C-2F21-4308-B9E4-01401FAE5BD1}" presName="nodeFollowingNodes" presStyleLbl="node1" presStyleIdx="5" presStyleCnt="7">
        <dgm:presLayoutVars>
          <dgm:bulletEnabled val="1"/>
        </dgm:presLayoutVars>
      </dgm:prSet>
      <dgm:spPr/>
      <dgm:t>
        <a:bodyPr/>
        <a:lstStyle/>
        <a:p>
          <a:endParaRPr lang="en-US"/>
        </a:p>
      </dgm:t>
    </dgm:pt>
    <dgm:pt modelId="{029E4F8F-9679-40B5-91F6-620E4AB4D80B}" type="pres">
      <dgm:prSet presAssocID="{5B36E655-A0D9-4424-8CD0-0BF348E65082}" presName="nodeFollowingNodes" presStyleLbl="node1" presStyleIdx="6" presStyleCnt="7">
        <dgm:presLayoutVars>
          <dgm:bulletEnabled val="1"/>
        </dgm:presLayoutVars>
      </dgm:prSet>
      <dgm:spPr/>
      <dgm:t>
        <a:bodyPr/>
        <a:lstStyle/>
        <a:p>
          <a:endParaRPr lang="en-US"/>
        </a:p>
      </dgm:t>
    </dgm:pt>
  </dgm:ptLst>
  <dgm:cxnLst>
    <dgm:cxn modelId="{2EACFC37-ED6A-48E1-A089-1236303A8B73}" type="presOf" srcId="{11ECDB0C-2F21-4308-B9E4-01401FAE5BD1}" destId="{A7B9FCBC-5608-4B35-A1D2-E2BD4B491F71}" srcOrd="0" destOrd="0" presId="urn:microsoft.com/office/officeart/2005/8/layout/cycle3"/>
    <dgm:cxn modelId="{B019FB04-09CE-4877-A744-A46756A3A7B9}" type="presOf" srcId="{163DCE5E-9085-4D41-BB83-BCBDB24FDA28}" destId="{FDD54175-F4B4-4082-9C97-C2EA8FF1A62E}" srcOrd="0" destOrd="0" presId="urn:microsoft.com/office/officeart/2005/8/layout/cycle3"/>
    <dgm:cxn modelId="{729AD37A-39F4-4150-9DF1-3580B836196A}" srcId="{12F1AB88-1FB5-4B1A-BA0B-CE9401710070}" destId="{8F194E4B-7A1A-4489-A9EA-0C24A87021D7}" srcOrd="1" destOrd="0" parTransId="{9201A6B5-1C5B-4051-9325-D7E8807F12D1}" sibTransId="{68B80D80-5354-44C1-8736-75F7BD078C99}"/>
    <dgm:cxn modelId="{C0CE92C2-D2BB-477B-B001-A67C704C50E4}" type="presOf" srcId="{E9A9B356-75F9-4605-BF4F-26BB5233D20C}" destId="{230EAF95-8A86-477D-81A2-3D082B48F9EE}" srcOrd="0" destOrd="0" presId="urn:microsoft.com/office/officeart/2005/8/layout/cycle3"/>
    <dgm:cxn modelId="{43BCA147-8079-4C99-AC08-EBA3DAA261F6}" type="presOf" srcId="{8D276BB9-A459-45D7-A8F5-553EE168864D}" destId="{4CD57CFE-E6F5-4297-8CD6-404A342F5F3A}" srcOrd="0" destOrd="0" presId="urn:microsoft.com/office/officeart/2005/8/layout/cycle3"/>
    <dgm:cxn modelId="{A118DCB3-8FDF-41C7-B7B3-C6CE28370DC8}" srcId="{12F1AB88-1FB5-4B1A-BA0B-CE9401710070}" destId="{163DCE5E-9085-4D41-BB83-BCBDB24FDA28}" srcOrd="2" destOrd="0" parTransId="{60512782-4F42-4EF1-AEE7-A4F7D89D3FA7}" sibTransId="{C01EBCF8-F820-4A9F-83EC-8B816654E35A}"/>
    <dgm:cxn modelId="{2CFE55F7-0F96-4290-941C-719EA888BAA3}" srcId="{12F1AB88-1FB5-4B1A-BA0B-CE9401710070}" destId="{BE431888-12EB-4BEC-A567-CE425917F532}" srcOrd="4" destOrd="0" parTransId="{107DF5CF-9271-4A17-B696-3EF97281A105}" sibTransId="{08D8A08B-D46F-43CA-9EF7-BBF2D3D9F91E}"/>
    <dgm:cxn modelId="{6D8FF958-90A0-4B2D-B458-1248B0C7C9F8}" type="presOf" srcId="{BE431888-12EB-4BEC-A567-CE425917F532}" destId="{534D8871-0724-4732-AE15-F1ED0E746EA1}" srcOrd="0" destOrd="0" presId="urn:microsoft.com/office/officeart/2005/8/layout/cycle3"/>
    <dgm:cxn modelId="{8568C626-B79F-4282-852B-6F6754EC1ED9}" srcId="{12F1AB88-1FB5-4B1A-BA0B-CE9401710070}" destId="{11ECDB0C-2F21-4308-B9E4-01401FAE5BD1}" srcOrd="5" destOrd="0" parTransId="{E884B9B1-2BC3-48EF-B008-90DBB73EC4F5}" sibTransId="{6EFDEA7A-75FC-4C6F-BB35-5288AE7E75C6}"/>
    <dgm:cxn modelId="{90720962-B34B-4045-A780-323F36FCC252}" srcId="{12F1AB88-1FB5-4B1A-BA0B-CE9401710070}" destId="{5B36E655-A0D9-4424-8CD0-0BF348E65082}" srcOrd="6" destOrd="0" parTransId="{ABD1EBB1-7B29-428B-886D-168E476F05BC}" sibTransId="{9C47D0A8-BC00-4C7D-B290-43377493C8A9}"/>
    <dgm:cxn modelId="{0610D3B1-DA95-4AC8-A33C-B947CB40AEC3}" type="presOf" srcId="{12F1AB88-1FB5-4B1A-BA0B-CE9401710070}" destId="{12B60E32-7A27-473B-9300-EC98850D20D6}" srcOrd="0" destOrd="0" presId="urn:microsoft.com/office/officeart/2005/8/layout/cycle3"/>
    <dgm:cxn modelId="{E10828CA-0D4C-4E85-B67C-ACAA0CAF0C7C}" type="presOf" srcId="{18C28C21-88D0-4709-B646-796697AEABCA}" destId="{165ED80D-B2DC-4DAD-A44A-3ACC052643D0}" srcOrd="0" destOrd="0" presId="urn:microsoft.com/office/officeart/2005/8/layout/cycle3"/>
    <dgm:cxn modelId="{F5DD8C8F-360C-4029-8193-EF9856074046}" srcId="{12F1AB88-1FB5-4B1A-BA0B-CE9401710070}" destId="{E9A9B356-75F9-4605-BF4F-26BB5233D20C}" srcOrd="3" destOrd="0" parTransId="{D7D5B825-DC9E-43C6-B3A9-A9A1FA4B7386}" sibTransId="{B2C171FE-71D7-44FD-97DB-F03C4EB69328}"/>
    <dgm:cxn modelId="{A066C104-4FBE-428D-9142-B70B9B9F3145}" type="presOf" srcId="{5B36E655-A0D9-4424-8CD0-0BF348E65082}" destId="{029E4F8F-9679-40B5-91F6-620E4AB4D80B}" srcOrd="0" destOrd="0" presId="urn:microsoft.com/office/officeart/2005/8/layout/cycle3"/>
    <dgm:cxn modelId="{FC43BC8E-106A-4F9A-BF32-9A7FAAFCBF01}" type="presOf" srcId="{8F194E4B-7A1A-4489-A9EA-0C24A87021D7}" destId="{6B214C60-8709-4E32-97C5-80A20542CCFD}" srcOrd="0" destOrd="0" presId="urn:microsoft.com/office/officeart/2005/8/layout/cycle3"/>
    <dgm:cxn modelId="{E1F930D0-47D2-4DA3-A5FE-5046335F2108}" srcId="{12F1AB88-1FB5-4B1A-BA0B-CE9401710070}" destId="{8D276BB9-A459-45D7-A8F5-553EE168864D}" srcOrd="0" destOrd="0" parTransId="{54358D00-23E1-43D5-ABFF-760BBB747776}" sibTransId="{18C28C21-88D0-4709-B646-796697AEABCA}"/>
    <dgm:cxn modelId="{5BDCBFD9-1662-4680-A920-0184EE09D78B}" type="presParOf" srcId="{12B60E32-7A27-473B-9300-EC98850D20D6}" destId="{2BDAF8E0-2A12-42A3-9F3D-910A42ADF873}" srcOrd="0" destOrd="0" presId="urn:microsoft.com/office/officeart/2005/8/layout/cycle3"/>
    <dgm:cxn modelId="{EA30614A-5D8F-4938-91A7-B638AA16977A}" type="presParOf" srcId="{2BDAF8E0-2A12-42A3-9F3D-910A42ADF873}" destId="{4CD57CFE-E6F5-4297-8CD6-404A342F5F3A}" srcOrd="0" destOrd="0" presId="urn:microsoft.com/office/officeart/2005/8/layout/cycle3"/>
    <dgm:cxn modelId="{8C6C9D76-4CA2-4FA1-B8E4-5C0889F36379}" type="presParOf" srcId="{2BDAF8E0-2A12-42A3-9F3D-910A42ADF873}" destId="{165ED80D-B2DC-4DAD-A44A-3ACC052643D0}" srcOrd="1" destOrd="0" presId="urn:microsoft.com/office/officeart/2005/8/layout/cycle3"/>
    <dgm:cxn modelId="{CEA8F004-4101-4CE4-95F7-6547BBAEE0F1}" type="presParOf" srcId="{2BDAF8E0-2A12-42A3-9F3D-910A42ADF873}" destId="{6B214C60-8709-4E32-97C5-80A20542CCFD}" srcOrd="2" destOrd="0" presId="urn:microsoft.com/office/officeart/2005/8/layout/cycle3"/>
    <dgm:cxn modelId="{C37E9B4D-ABE1-4127-A8E7-B7EFA04B4DAF}" type="presParOf" srcId="{2BDAF8E0-2A12-42A3-9F3D-910A42ADF873}" destId="{FDD54175-F4B4-4082-9C97-C2EA8FF1A62E}" srcOrd="3" destOrd="0" presId="urn:microsoft.com/office/officeart/2005/8/layout/cycle3"/>
    <dgm:cxn modelId="{09DC42BC-4017-413E-98DB-366457968721}" type="presParOf" srcId="{2BDAF8E0-2A12-42A3-9F3D-910A42ADF873}" destId="{230EAF95-8A86-477D-81A2-3D082B48F9EE}" srcOrd="4" destOrd="0" presId="urn:microsoft.com/office/officeart/2005/8/layout/cycle3"/>
    <dgm:cxn modelId="{8E7482FA-9C15-47F6-A8B5-902360823E97}" type="presParOf" srcId="{2BDAF8E0-2A12-42A3-9F3D-910A42ADF873}" destId="{534D8871-0724-4732-AE15-F1ED0E746EA1}" srcOrd="5" destOrd="0" presId="urn:microsoft.com/office/officeart/2005/8/layout/cycle3"/>
    <dgm:cxn modelId="{03BDCAE6-68DF-4876-AE64-B72111BC9A26}" type="presParOf" srcId="{2BDAF8E0-2A12-42A3-9F3D-910A42ADF873}" destId="{A7B9FCBC-5608-4B35-A1D2-E2BD4B491F71}" srcOrd="6" destOrd="0" presId="urn:microsoft.com/office/officeart/2005/8/layout/cycle3"/>
    <dgm:cxn modelId="{148C970D-2D69-408F-8FE4-FD42099EE1D8}" type="presParOf" srcId="{2BDAF8E0-2A12-42A3-9F3D-910A42ADF873}" destId="{029E4F8F-9679-40B5-91F6-620E4AB4D80B}" srcOrd="7"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F1AB88-1FB5-4B1A-BA0B-CE9401710070}" type="doc">
      <dgm:prSet loTypeId="urn:microsoft.com/office/officeart/2005/8/layout/cycle3" loCatId="cycle" qsTypeId="urn:microsoft.com/office/officeart/2005/8/quickstyle/simple5" qsCatId="simple" csTypeId="urn:microsoft.com/office/officeart/2005/8/colors/accent1_2" csCatId="accent1" phldr="1"/>
      <dgm:spPr/>
      <dgm:t>
        <a:bodyPr/>
        <a:lstStyle/>
        <a:p>
          <a:endParaRPr lang="en-US"/>
        </a:p>
      </dgm:t>
    </dgm:pt>
    <dgm:pt modelId="{8D276BB9-A459-45D7-A8F5-553EE168864D}">
      <dgm:prSet phldrT="[Text]" custT="1"/>
      <dgm:spPr>
        <a:solidFill>
          <a:schemeClr val="accent2"/>
        </a:solidFill>
      </dgm:spPr>
      <dgm:t>
        <a:bodyPr/>
        <a:lstStyle/>
        <a:p>
          <a:r>
            <a:rPr lang="en-US" sz="1200" dirty="0" smtClean="0"/>
            <a:t>Specify Student Learning Outcomes</a:t>
          </a:r>
          <a:endParaRPr lang="en-US" sz="1200" dirty="0"/>
        </a:p>
      </dgm:t>
    </dgm:pt>
    <dgm:pt modelId="{54358D00-23E1-43D5-ABFF-760BBB747776}" type="parTrans" cxnId="{E1F930D0-47D2-4DA3-A5FE-5046335F2108}">
      <dgm:prSet/>
      <dgm:spPr/>
      <dgm:t>
        <a:bodyPr/>
        <a:lstStyle/>
        <a:p>
          <a:endParaRPr lang="en-US" sz="3600"/>
        </a:p>
      </dgm:t>
    </dgm:pt>
    <dgm:pt modelId="{18C28C21-88D0-4709-B646-796697AEABCA}" type="sibTrans" cxnId="{E1F930D0-47D2-4DA3-A5FE-5046335F2108}">
      <dgm:prSet/>
      <dgm:spPr>
        <a:solidFill>
          <a:schemeClr val="accent1"/>
        </a:solidFill>
      </dgm:spPr>
      <dgm:t>
        <a:bodyPr/>
        <a:lstStyle/>
        <a:p>
          <a:endParaRPr lang="en-US" sz="3600" dirty="0"/>
        </a:p>
      </dgm:t>
    </dgm:pt>
    <dgm:pt modelId="{8F194E4B-7A1A-4489-A9EA-0C24A87021D7}">
      <dgm:prSet phldrT="[Text]" custT="1"/>
      <dgm:spPr>
        <a:solidFill>
          <a:schemeClr val="accent2"/>
        </a:solidFill>
      </dgm:spPr>
      <dgm:t>
        <a:bodyPr/>
        <a:lstStyle/>
        <a:p>
          <a:r>
            <a:rPr lang="en-US" sz="1200" b="1" dirty="0" smtClean="0"/>
            <a:t>Create Programming to Achieve Outcomes</a:t>
          </a:r>
          <a:endParaRPr lang="en-US" sz="1200" b="1" dirty="0"/>
        </a:p>
      </dgm:t>
    </dgm:pt>
    <dgm:pt modelId="{9201A6B5-1C5B-4051-9325-D7E8807F12D1}" type="parTrans" cxnId="{729AD37A-39F4-4150-9DF1-3580B836196A}">
      <dgm:prSet/>
      <dgm:spPr/>
      <dgm:t>
        <a:bodyPr/>
        <a:lstStyle/>
        <a:p>
          <a:endParaRPr lang="en-US" sz="3600"/>
        </a:p>
      </dgm:t>
    </dgm:pt>
    <dgm:pt modelId="{68B80D80-5354-44C1-8736-75F7BD078C99}" type="sibTrans" cxnId="{729AD37A-39F4-4150-9DF1-3580B836196A}">
      <dgm:prSet/>
      <dgm:spPr/>
      <dgm:t>
        <a:bodyPr/>
        <a:lstStyle/>
        <a:p>
          <a:endParaRPr lang="en-US" sz="3600"/>
        </a:p>
      </dgm:t>
    </dgm:pt>
    <dgm:pt modelId="{163DCE5E-9085-4D41-BB83-BCBDB24FDA28}">
      <dgm:prSet phldrT="[Text]" custT="1"/>
      <dgm:spPr>
        <a:solidFill>
          <a:schemeClr val="accent2"/>
        </a:solidFill>
      </dgm:spPr>
      <dgm:t>
        <a:bodyPr/>
        <a:lstStyle/>
        <a:p>
          <a:r>
            <a:rPr lang="en-US" sz="1200" dirty="0" smtClean="0"/>
            <a:t>Select/Design Instruments</a:t>
          </a:r>
          <a:endParaRPr lang="en-US" sz="1200" dirty="0"/>
        </a:p>
      </dgm:t>
    </dgm:pt>
    <dgm:pt modelId="{60512782-4F42-4EF1-AEE7-A4F7D89D3FA7}" type="parTrans" cxnId="{A118DCB3-8FDF-41C7-B7B3-C6CE28370DC8}">
      <dgm:prSet/>
      <dgm:spPr/>
      <dgm:t>
        <a:bodyPr/>
        <a:lstStyle/>
        <a:p>
          <a:endParaRPr lang="en-US" sz="3600"/>
        </a:p>
      </dgm:t>
    </dgm:pt>
    <dgm:pt modelId="{C01EBCF8-F820-4A9F-83EC-8B816654E35A}" type="sibTrans" cxnId="{A118DCB3-8FDF-41C7-B7B3-C6CE28370DC8}">
      <dgm:prSet/>
      <dgm:spPr/>
      <dgm:t>
        <a:bodyPr/>
        <a:lstStyle/>
        <a:p>
          <a:endParaRPr lang="en-US" sz="3600"/>
        </a:p>
      </dgm:t>
    </dgm:pt>
    <dgm:pt modelId="{BE431888-12EB-4BEC-A567-CE425917F532}">
      <dgm:prSet phldrT="[Text]" custT="1"/>
      <dgm:spPr>
        <a:solidFill>
          <a:schemeClr val="accent2"/>
        </a:solidFill>
      </dgm:spPr>
      <dgm:t>
        <a:bodyPr/>
        <a:lstStyle/>
        <a:p>
          <a:r>
            <a:rPr lang="en-US" sz="1200" dirty="0" smtClean="0"/>
            <a:t>Collect </a:t>
          </a:r>
        </a:p>
        <a:p>
          <a:r>
            <a:rPr lang="en-US" sz="1200" dirty="0" smtClean="0"/>
            <a:t>Outcomes Data</a:t>
          </a:r>
          <a:endParaRPr lang="en-US" sz="1200" dirty="0"/>
        </a:p>
      </dgm:t>
    </dgm:pt>
    <dgm:pt modelId="{107DF5CF-9271-4A17-B696-3EF97281A105}" type="parTrans" cxnId="{2CFE55F7-0F96-4290-941C-719EA888BAA3}">
      <dgm:prSet/>
      <dgm:spPr/>
      <dgm:t>
        <a:bodyPr/>
        <a:lstStyle/>
        <a:p>
          <a:endParaRPr lang="en-US" sz="3600"/>
        </a:p>
      </dgm:t>
    </dgm:pt>
    <dgm:pt modelId="{08D8A08B-D46F-43CA-9EF7-BBF2D3D9F91E}" type="sibTrans" cxnId="{2CFE55F7-0F96-4290-941C-719EA888BAA3}">
      <dgm:prSet/>
      <dgm:spPr/>
      <dgm:t>
        <a:bodyPr/>
        <a:lstStyle/>
        <a:p>
          <a:endParaRPr lang="en-US" sz="3600"/>
        </a:p>
      </dgm:t>
    </dgm:pt>
    <dgm:pt modelId="{11ECDB0C-2F21-4308-B9E4-01401FAE5BD1}">
      <dgm:prSet phldrT="[Text]" custT="1"/>
      <dgm:spPr>
        <a:solidFill>
          <a:schemeClr val="accent2"/>
        </a:solidFill>
      </dgm:spPr>
      <dgm:t>
        <a:bodyPr/>
        <a:lstStyle/>
        <a:p>
          <a:r>
            <a:rPr lang="en-US" sz="1200" dirty="0" smtClean="0"/>
            <a:t>Analyze &amp; Interpret Data, Report Results, &amp; Maintain Information</a:t>
          </a:r>
          <a:endParaRPr lang="en-US" sz="1200" dirty="0"/>
        </a:p>
      </dgm:t>
    </dgm:pt>
    <dgm:pt modelId="{E884B9B1-2BC3-48EF-B008-90DBB73EC4F5}" type="parTrans" cxnId="{8568C626-B79F-4282-852B-6F6754EC1ED9}">
      <dgm:prSet/>
      <dgm:spPr/>
      <dgm:t>
        <a:bodyPr/>
        <a:lstStyle/>
        <a:p>
          <a:endParaRPr lang="en-US" sz="3600"/>
        </a:p>
      </dgm:t>
    </dgm:pt>
    <dgm:pt modelId="{6EFDEA7A-75FC-4C6F-BB35-5288AE7E75C6}" type="sibTrans" cxnId="{8568C626-B79F-4282-852B-6F6754EC1ED9}">
      <dgm:prSet/>
      <dgm:spPr/>
      <dgm:t>
        <a:bodyPr/>
        <a:lstStyle/>
        <a:p>
          <a:endParaRPr lang="en-US" sz="3600"/>
        </a:p>
      </dgm:t>
    </dgm:pt>
    <dgm:pt modelId="{5B36E655-A0D9-4424-8CD0-0BF348E65082}">
      <dgm:prSet custT="1"/>
      <dgm:spPr>
        <a:solidFill>
          <a:schemeClr val="accent2"/>
        </a:solidFill>
      </dgm:spPr>
      <dgm:t>
        <a:bodyPr/>
        <a:lstStyle/>
        <a:p>
          <a:r>
            <a:rPr lang="en-US" sz="1200" dirty="0" smtClean="0"/>
            <a:t>Use Results for Program-Related Decisions</a:t>
          </a:r>
          <a:endParaRPr lang="en-US" sz="1200" dirty="0"/>
        </a:p>
      </dgm:t>
    </dgm:pt>
    <dgm:pt modelId="{ABD1EBB1-7B29-428B-886D-168E476F05BC}" type="parTrans" cxnId="{90720962-B34B-4045-A780-323F36FCC252}">
      <dgm:prSet/>
      <dgm:spPr/>
      <dgm:t>
        <a:bodyPr/>
        <a:lstStyle/>
        <a:p>
          <a:endParaRPr lang="en-US" sz="3600"/>
        </a:p>
      </dgm:t>
    </dgm:pt>
    <dgm:pt modelId="{9C47D0A8-BC00-4C7D-B290-43377493C8A9}" type="sibTrans" cxnId="{90720962-B34B-4045-A780-323F36FCC252}">
      <dgm:prSet/>
      <dgm:spPr/>
      <dgm:t>
        <a:bodyPr/>
        <a:lstStyle/>
        <a:p>
          <a:endParaRPr lang="en-US" sz="3600"/>
        </a:p>
      </dgm:t>
    </dgm:pt>
    <dgm:pt modelId="{E9A9B356-75F9-4605-BF4F-26BB5233D20C}">
      <dgm:prSet custT="1"/>
      <dgm:spPr>
        <a:solidFill>
          <a:schemeClr val="accent2"/>
        </a:solidFill>
      </dgm:spPr>
      <dgm:t>
        <a:bodyPr/>
        <a:lstStyle/>
        <a:p>
          <a:r>
            <a:rPr lang="en-US" sz="1200" dirty="0" smtClean="0"/>
            <a:t>Collect Implementation Fidelity Data</a:t>
          </a:r>
          <a:endParaRPr lang="en-US" sz="1200" dirty="0"/>
        </a:p>
      </dgm:t>
    </dgm:pt>
    <dgm:pt modelId="{D7D5B825-DC9E-43C6-B3A9-A9A1FA4B7386}" type="parTrans" cxnId="{F5DD8C8F-360C-4029-8193-EF9856074046}">
      <dgm:prSet/>
      <dgm:spPr/>
      <dgm:t>
        <a:bodyPr/>
        <a:lstStyle/>
        <a:p>
          <a:endParaRPr lang="en-US" sz="3600"/>
        </a:p>
      </dgm:t>
    </dgm:pt>
    <dgm:pt modelId="{B2C171FE-71D7-44FD-97DB-F03C4EB69328}" type="sibTrans" cxnId="{F5DD8C8F-360C-4029-8193-EF9856074046}">
      <dgm:prSet/>
      <dgm:spPr/>
      <dgm:t>
        <a:bodyPr/>
        <a:lstStyle/>
        <a:p>
          <a:endParaRPr lang="en-US" sz="3600"/>
        </a:p>
      </dgm:t>
    </dgm:pt>
    <dgm:pt modelId="{12B60E32-7A27-473B-9300-EC98850D20D6}" type="pres">
      <dgm:prSet presAssocID="{12F1AB88-1FB5-4B1A-BA0B-CE9401710070}" presName="Name0" presStyleCnt="0">
        <dgm:presLayoutVars>
          <dgm:dir/>
          <dgm:resizeHandles val="exact"/>
        </dgm:presLayoutVars>
      </dgm:prSet>
      <dgm:spPr/>
      <dgm:t>
        <a:bodyPr/>
        <a:lstStyle/>
        <a:p>
          <a:endParaRPr lang="en-US"/>
        </a:p>
      </dgm:t>
    </dgm:pt>
    <dgm:pt modelId="{2BDAF8E0-2A12-42A3-9F3D-910A42ADF873}" type="pres">
      <dgm:prSet presAssocID="{12F1AB88-1FB5-4B1A-BA0B-CE9401710070}" presName="cycle" presStyleCnt="0"/>
      <dgm:spPr/>
      <dgm:t>
        <a:bodyPr/>
        <a:lstStyle/>
        <a:p>
          <a:endParaRPr lang="en-US"/>
        </a:p>
      </dgm:t>
    </dgm:pt>
    <dgm:pt modelId="{4CD57CFE-E6F5-4297-8CD6-404A342F5F3A}" type="pres">
      <dgm:prSet presAssocID="{8D276BB9-A459-45D7-A8F5-553EE168864D}" presName="nodeFirstNode" presStyleLbl="node1" presStyleIdx="0" presStyleCnt="7">
        <dgm:presLayoutVars>
          <dgm:bulletEnabled val="1"/>
        </dgm:presLayoutVars>
      </dgm:prSet>
      <dgm:spPr/>
      <dgm:t>
        <a:bodyPr/>
        <a:lstStyle/>
        <a:p>
          <a:endParaRPr lang="en-US"/>
        </a:p>
      </dgm:t>
    </dgm:pt>
    <dgm:pt modelId="{165ED80D-B2DC-4DAD-A44A-3ACC052643D0}" type="pres">
      <dgm:prSet presAssocID="{18C28C21-88D0-4709-B646-796697AEABCA}" presName="sibTransFirstNode" presStyleLbl="bgShp" presStyleIdx="0" presStyleCnt="1"/>
      <dgm:spPr/>
      <dgm:t>
        <a:bodyPr/>
        <a:lstStyle/>
        <a:p>
          <a:endParaRPr lang="en-US"/>
        </a:p>
      </dgm:t>
    </dgm:pt>
    <dgm:pt modelId="{6B214C60-8709-4E32-97C5-80A20542CCFD}" type="pres">
      <dgm:prSet presAssocID="{8F194E4B-7A1A-4489-A9EA-0C24A87021D7}" presName="nodeFollowingNodes" presStyleLbl="node1" presStyleIdx="1" presStyleCnt="7">
        <dgm:presLayoutVars>
          <dgm:bulletEnabled val="1"/>
        </dgm:presLayoutVars>
      </dgm:prSet>
      <dgm:spPr/>
      <dgm:t>
        <a:bodyPr/>
        <a:lstStyle/>
        <a:p>
          <a:endParaRPr lang="en-US"/>
        </a:p>
      </dgm:t>
    </dgm:pt>
    <dgm:pt modelId="{FDD54175-F4B4-4082-9C97-C2EA8FF1A62E}" type="pres">
      <dgm:prSet presAssocID="{163DCE5E-9085-4D41-BB83-BCBDB24FDA28}" presName="nodeFollowingNodes" presStyleLbl="node1" presStyleIdx="2" presStyleCnt="7">
        <dgm:presLayoutVars>
          <dgm:bulletEnabled val="1"/>
        </dgm:presLayoutVars>
      </dgm:prSet>
      <dgm:spPr/>
      <dgm:t>
        <a:bodyPr/>
        <a:lstStyle/>
        <a:p>
          <a:endParaRPr lang="en-US"/>
        </a:p>
      </dgm:t>
    </dgm:pt>
    <dgm:pt modelId="{230EAF95-8A86-477D-81A2-3D082B48F9EE}" type="pres">
      <dgm:prSet presAssocID="{E9A9B356-75F9-4605-BF4F-26BB5233D20C}" presName="nodeFollowingNodes" presStyleLbl="node1" presStyleIdx="3" presStyleCnt="7">
        <dgm:presLayoutVars>
          <dgm:bulletEnabled val="1"/>
        </dgm:presLayoutVars>
      </dgm:prSet>
      <dgm:spPr/>
      <dgm:t>
        <a:bodyPr/>
        <a:lstStyle/>
        <a:p>
          <a:endParaRPr lang="en-US"/>
        </a:p>
      </dgm:t>
    </dgm:pt>
    <dgm:pt modelId="{534D8871-0724-4732-AE15-F1ED0E746EA1}" type="pres">
      <dgm:prSet presAssocID="{BE431888-12EB-4BEC-A567-CE425917F532}" presName="nodeFollowingNodes" presStyleLbl="node1" presStyleIdx="4" presStyleCnt="7">
        <dgm:presLayoutVars>
          <dgm:bulletEnabled val="1"/>
        </dgm:presLayoutVars>
      </dgm:prSet>
      <dgm:spPr/>
      <dgm:t>
        <a:bodyPr/>
        <a:lstStyle/>
        <a:p>
          <a:endParaRPr lang="en-US"/>
        </a:p>
      </dgm:t>
    </dgm:pt>
    <dgm:pt modelId="{A7B9FCBC-5608-4B35-A1D2-E2BD4B491F71}" type="pres">
      <dgm:prSet presAssocID="{11ECDB0C-2F21-4308-B9E4-01401FAE5BD1}" presName="nodeFollowingNodes" presStyleLbl="node1" presStyleIdx="5" presStyleCnt="7">
        <dgm:presLayoutVars>
          <dgm:bulletEnabled val="1"/>
        </dgm:presLayoutVars>
      </dgm:prSet>
      <dgm:spPr/>
      <dgm:t>
        <a:bodyPr/>
        <a:lstStyle/>
        <a:p>
          <a:endParaRPr lang="en-US"/>
        </a:p>
      </dgm:t>
    </dgm:pt>
    <dgm:pt modelId="{029E4F8F-9679-40B5-91F6-620E4AB4D80B}" type="pres">
      <dgm:prSet presAssocID="{5B36E655-A0D9-4424-8CD0-0BF348E65082}" presName="nodeFollowingNodes" presStyleLbl="node1" presStyleIdx="6" presStyleCnt="7">
        <dgm:presLayoutVars>
          <dgm:bulletEnabled val="1"/>
        </dgm:presLayoutVars>
      </dgm:prSet>
      <dgm:spPr/>
      <dgm:t>
        <a:bodyPr/>
        <a:lstStyle/>
        <a:p>
          <a:endParaRPr lang="en-US"/>
        </a:p>
      </dgm:t>
    </dgm:pt>
  </dgm:ptLst>
  <dgm:cxnLst>
    <dgm:cxn modelId="{2EACFC37-ED6A-48E1-A089-1236303A8B73}" type="presOf" srcId="{11ECDB0C-2F21-4308-B9E4-01401FAE5BD1}" destId="{A7B9FCBC-5608-4B35-A1D2-E2BD4B491F71}" srcOrd="0" destOrd="0" presId="urn:microsoft.com/office/officeart/2005/8/layout/cycle3"/>
    <dgm:cxn modelId="{B019FB04-09CE-4877-A744-A46756A3A7B9}" type="presOf" srcId="{163DCE5E-9085-4D41-BB83-BCBDB24FDA28}" destId="{FDD54175-F4B4-4082-9C97-C2EA8FF1A62E}" srcOrd="0" destOrd="0" presId="urn:microsoft.com/office/officeart/2005/8/layout/cycle3"/>
    <dgm:cxn modelId="{729AD37A-39F4-4150-9DF1-3580B836196A}" srcId="{12F1AB88-1FB5-4B1A-BA0B-CE9401710070}" destId="{8F194E4B-7A1A-4489-A9EA-0C24A87021D7}" srcOrd="1" destOrd="0" parTransId="{9201A6B5-1C5B-4051-9325-D7E8807F12D1}" sibTransId="{68B80D80-5354-44C1-8736-75F7BD078C99}"/>
    <dgm:cxn modelId="{C0CE92C2-D2BB-477B-B001-A67C704C50E4}" type="presOf" srcId="{E9A9B356-75F9-4605-BF4F-26BB5233D20C}" destId="{230EAF95-8A86-477D-81A2-3D082B48F9EE}" srcOrd="0" destOrd="0" presId="urn:microsoft.com/office/officeart/2005/8/layout/cycle3"/>
    <dgm:cxn modelId="{43BCA147-8079-4C99-AC08-EBA3DAA261F6}" type="presOf" srcId="{8D276BB9-A459-45D7-A8F5-553EE168864D}" destId="{4CD57CFE-E6F5-4297-8CD6-404A342F5F3A}" srcOrd="0" destOrd="0" presId="urn:microsoft.com/office/officeart/2005/8/layout/cycle3"/>
    <dgm:cxn modelId="{A118DCB3-8FDF-41C7-B7B3-C6CE28370DC8}" srcId="{12F1AB88-1FB5-4B1A-BA0B-CE9401710070}" destId="{163DCE5E-9085-4D41-BB83-BCBDB24FDA28}" srcOrd="2" destOrd="0" parTransId="{60512782-4F42-4EF1-AEE7-A4F7D89D3FA7}" sibTransId="{C01EBCF8-F820-4A9F-83EC-8B816654E35A}"/>
    <dgm:cxn modelId="{2CFE55F7-0F96-4290-941C-719EA888BAA3}" srcId="{12F1AB88-1FB5-4B1A-BA0B-CE9401710070}" destId="{BE431888-12EB-4BEC-A567-CE425917F532}" srcOrd="4" destOrd="0" parTransId="{107DF5CF-9271-4A17-B696-3EF97281A105}" sibTransId="{08D8A08B-D46F-43CA-9EF7-BBF2D3D9F91E}"/>
    <dgm:cxn modelId="{6D8FF958-90A0-4B2D-B458-1248B0C7C9F8}" type="presOf" srcId="{BE431888-12EB-4BEC-A567-CE425917F532}" destId="{534D8871-0724-4732-AE15-F1ED0E746EA1}" srcOrd="0" destOrd="0" presId="urn:microsoft.com/office/officeart/2005/8/layout/cycle3"/>
    <dgm:cxn modelId="{8568C626-B79F-4282-852B-6F6754EC1ED9}" srcId="{12F1AB88-1FB5-4B1A-BA0B-CE9401710070}" destId="{11ECDB0C-2F21-4308-B9E4-01401FAE5BD1}" srcOrd="5" destOrd="0" parTransId="{E884B9B1-2BC3-48EF-B008-90DBB73EC4F5}" sibTransId="{6EFDEA7A-75FC-4C6F-BB35-5288AE7E75C6}"/>
    <dgm:cxn modelId="{90720962-B34B-4045-A780-323F36FCC252}" srcId="{12F1AB88-1FB5-4B1A-BA0B-CE9401710070}" destId="{5B36E655-A0D9-4424-8CD0-0BF348E65082}" srcOrd="6" destOrd="0" parTransId="{ABD1EBB1-7B29-428B-886D-168E476F05BC}" sibTransId="{9C47D0A8-BC00-4C7D-B290-43377493C8A9}"/>
    <dgm:cxn modelId="{0610D3B1-DA95-4AC8-A33C-B947CB40AEC3}" type="presOf" srcId="{12F1AB88-1FB5-4B1A-BA0B-CE9401710070}" destId="{12B60E32-7A27-473B-9300-EC98850D20D6}" srcOrd="0" destOrd="0" presId="urn:microsoft.com/office/officeart/2005/8/layout/cycle3"/>
    <dgm:cxn modelId="{E10828CA-0D4C-4E85-B67C-ACAA0CAF0C7C}" type="presOf" srcId="{18C28C21-88D0-4709-B646-796697AEABCA}" destId="{165ED80D-B2DC-4DAD-A44A-3ACC052643D0}" srcOrd="0" destOrd="0" presId="urn:microsoft.com/office/officeart/2005/8/layout/cycle3"/>
    <dgm:cxn modelId="{F5DD8C8F-360C-4029-8193-EF9856074046}" srcId="{12F1AB88-1FB5-4B1A-BA0B-CE9401710070}" destId="{E9A9B356-75F9-4605-BF4F-26BB5233D20C}" srcOrd="3" destOrd="0" parTransId="{D7D5B825-DC9E-43C6-B3A9-A9A1FA4B7386}" sibTransId="{B2C171FE-71D7-44FD-97DB-F03C4EB69328}"/>
    <dgm:cxn modelId="{A066C104-4FBE-428D-9142-B70B9B9F3145}" type="presOf" srcId="{5B36E655-A0D9-4424-8CD0-0BF348E65082}" destId="{029E4F8F-9679-40B5-91F6-620E4AB4D80B}" srcOrd="0" destOrd="0" presId="urn:microsoft.com/office/officeart/2005/8/layout/cycle3"/>
    <dgm:cxn modelId="{FC43BC8E-106A-4F9A-BF32-9A7FAAFCBF01}" type="presOf" srcId="{8F194E4B-7A1A-4489-A9EA-0C24A87021D7}" destId="{6B214C60-8709-4E32-97C5-80A20542CCFD}" srcOrd="0" destOrd="0" presId="urn:microsoft.com/office/officeart/2005/8/layout/cycle3"/>
    <dgm:cxn modelId="{E1F930D0-47D2-4DA3-A5FE-5046335F2108}" srcId="{12F1AB88-1FB5-4B1A-BA0B-CE9401710070}" destId="{8D276BB9-A459-45D7-A8F5-553EE168864D}" srcOrd="0" destOrd="0" parTransId="{54358D00-23E1-43D5-ABFF-760BBB747776}" sibTransId="{18C28C21-88D0-4709-B646-796697AEABCA}"/>
    <dgm:cxn modelId="{5BDCBFD9-1662-4680-A920-0184EE09D78B}" type="presParOf" srcId="{12B60E32-7A27-473B-9300-EC98850D20D6}" destId="{2BDAF8E0-2A12-42A3-9F3D-910A42ADF873}" srcOrd="0" destOrd="0" presId="urn:microsoft.com/office/officeart/2005/8/layout/cycle3"/>
    <dgm:cxn modelId="{EA30614A-5D8F-4938-91A7-B638AA16977A}" type="presParOf" srcId="{2BDAF8E0-2A12-42A3-9F3D-910A42ADF873}" destId="{4CD57CFE-E6F5-4297-8CD6-404A342F5F3A}" srcOrd="0" destOrd="0" presId="urn:microsoft.com/office/officeart/2005/8/layout/cycle3"/>
    <dgm:cxn modelId="{8C6C9D76-4CA2-4FA1-B8E4-5C0889F36379}" type="presParOf" srcId="{2BDAF8E0-2A12-42A3-9F3D-910A42ADF873}" destId="{165ED80D-B2DC-4DAD-A44A-3ACC052643D0}" srcOrd="1" destOrd="0" presId="urn:microsoft.com/office/officeart/2005/8/layout/cycle3"/>
    <dgm:cxn modelId="{CEA8F004-4101-4CE4-95F7-6547BBAEE0F1}" type="presParOf" srcId="{2BDAF8E0-2A12-42A3-9F3D-910A42ADF873}" destId="{6B214C60-8709-4E32-97C5-80A20542CCFD}" srcOrd="2" destOrd="0" presId="urn:microsoft.com/office/officeart/2005/8/layout/cycle3"/>
    <dgm:cxn modelId="{C37E9B4D-ABE1-4127-A8E7-B7EFA04B4DAF}" type="presParOf" srcId="{2BDAF8E0-2A12-42A3-9F3D-910A42ADF873}" destId="{FDD54175-F4B4-4082-9C97-C2EA8FF1A62E}" srcOrd="3" destOrd="0" presId="urn:microsoft.com/office/officeart/2005/8/layout/cycle3"/>
    <dgm:cxn modelId="{09DC42BC-4017-413E-98DB-366457968721}" type="presParOf" srcId="{2BDAF8E0-2A12-42A3-9F3D-910A42ADF873}" destId="{230EAF95-8A86-477D-81A2-3D082B48F9EE}" srcOrd="4" destOrd="0" presId="urn:microsoft.com/office/officeart/2005/8/layout/cycle3"/>
    <dgm:cxn modelId="{8E7482FA-9C15-47F6-A8B5-902360823E97}" type="presParOf" srcId="{2BDAF8E0-2A12-42A3-9F3D-910A42ADF873}" destId="{534D8871-0724-4732-AE15-F1ED0E746EA1}" srcOrd="5" destOrd="0" presId="urn:microsoft.com/office/officeart/2005/8/layout/cycle3"/>
    <dgm:cxn modelId="{03BDCAE6-68DF-4876-AE64-B72111BC9A26}" type="presParOf" srcId="{2BDAF8E0-2A12-42A3-9F3D-910A42ADF873}" destId="{A7B9FCBC-5608-4B35-A1D2-E2BD4B491F71}" srcOrd="6" destOrd="0" presId="urn:microsoft.com/office/officeart/2005/8/layout/cycle3"/>
    <dgm:cxn modelId="{148C970D-2D69-408F-8FE4-FD42099EE1D8}" type="presParOf" srcId="{2BDAF8E0-2A12-42A3-9F3D-910A42ADF873}" destId="{029E4F8F-9679-40B5-91F6-620E4AB4D80B}" srcOrd="7"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2F1AB88-1FB5-4B1A-BA0B-CE9401710070}" type="doc">
      <dgm:prSet loTypeId="urn:microsoft.com/office/officeart/2005/8/layout/cycle3" loCatId="cycle" qsTypeId="urn:microsoft.com/office/officeart/2005/8/quickstyle/simple5" qsCatId="simple" csTypeId="urn:microsoft.com/office/officeart/2005/8/colors/accent1_2" csCatId="accent1" phldr="1"/>
      <dgm:spPr/>
      <dgm:t>
        <a:bodyPr/>
        <a:lstStyle/>
        <a:p>
          <a:endParaRPr lang="en-US"/>
        </a:p>
      </dgm:t>
    </dgm:pt>
    <dgm:pt modelId="{8D276BB9-A459-45D7-A8F5-553EE168864D}">
      <dgm:prSet phldrT="[Text]" custT="1"/>
      <dgm:spPr>
        <a:solidFill>
          <a:schemeClr val="accent2"/>
        </a:solidFill>
      </dgm:spPr>
      <dgm:t>
        <a:bodyPr/>
        <a:lstStyle/>
        <a:p>
          <a:r>
            <a:rPr lang="en-US" sz="1200" dirty="0" smtClean="0"/>
            <a:t>Specify Student Learning Outcomes</a:t>
          </a:r>
          <a:endParaRPr lang="en-US" sz="1200" dirty="0"/>
        </a:p>
      </dgm:t>
    </dgm:pt>
    <dgm:pt modelId="{54358D00-23E1-43D5-ABFF-760BBB747776}" type="parTrans" cxnId="{E1F930D0-47D2-4DA3-A5FE-5046335F2108}">
      <dgm:prSet/>
      <dgm:spPr/>
      <dgm:t>
        <a:bodyPr/>
        <a:lstStyle/>
        <a:p>
          <a:endParaRPr lang="en-US" sz="3600"/>
        </a:p>
      </dgm:t>
    </dgm:pt>
    <dgm:pt modelId="{18C28C21-88D0-4709-B646-796697AEABCA}" type="sibTrans" cxnId="{E1F930D0-47D2-4DA3-A5FE-5046335F2108}">
      <dgm:prSet/>
      <dgm:spPr>
        <a:solidFill>
          <a:schemeClr val="accent1"/>
        </a:solidFill>
      </dgm:spPr>
      <dgm:t>
        <a:bodyPr/>
        <a:lstStyle/>
        <a:p>
          <a:endParaRPr lang="en-US" sz="3600" dirty="0"/>
        </a:p>
      </dgm:t>
    </dgm:pt>
    <dgm:pt modelId="{8F194E4B-7A1A-4489-A9EA-0C24A87021D7}">
      <dgm:prSet phldrT="[Text]" custT="1"/>
      <dgm:spPr>
        <a:solidFill>
          <a:schemeClr val="accent2"/>
        </a:solidFill>
      </dgm:spPr>
      <dgm:t>
        <a:bodyPr/>
        <a:lstStyle/>
        <a:p>
          <a:r>
            <a:rPr lang="en-US" sz="1400" b="1" dirty="0" smtClean="0"/>
            <a:t>Create </a:t>
          </a:r>
        </a:p>
        <a:p>
          <a:r>
            <a:rPr lang="en-US" sz="1400" b="1" cap="all" baseline="0" dirty="0" smtClean="0">
              <a:solidFill>
                <a:schemeClr val="bg1"/>
              </a:solidFill>
            </a:rPr>
            <a:t>Evidence-</a:t>
          </a:r>
          <a:r>
            <a:rPr lang="en-US" sz="1400" b="1" cap="all" baseline="0" dirty="0" err="1" smtClean="0">
              <a:solidFill>
                <a:schemeClr val="bg1"/>
              </a:solidFill>
            </a:rPr>
            <a:t>INFORmED</a:t>
          </a:r>
          <a:r>
            <a:rPr lang="en-US" sz="1400" b="1" cap="all" baseline="0" dirty="0" smtClean="0">
              <a:solidFill>
                <a:schemeClr val="bg1"/>
              </a:solidFill>
            </a:rPr>
            <a:t> </a:t>
          </a:r>
          <a:r>
            <a:rPr lang="en-US" sz="1400" b="1" dirty="0" smtClean="0"/>
            <a:t>Programming to Achieve Outcomes</a:t>
          </a:r>
          <a:endParaRPr lang="en-US" sz="1400" b="1" dirty="0"/>
        </a:p>
      </dgm:t>
    </dgm:pt>
    <dgm:pt modelId="{9201A6B5-1C5B-4051-9325-D7E8807F12D1}" type="parTrans" cxnId="{729AD37A-39F4-4150-9DF1-3580B836196A}">
      <dgm:prSet/>
      <dgm:spPr/>
      <dgm:t>
        <a:bodyPr/>
        <a:lstStyle/>
        <a:p>
          <a:endParaRPr lang="en-US" sz="3600"/>
        </a:p>
      </dgm:t>
    </dgm:pt>
    <dgm:pt modelId="{68B80D80-5354-44C1-8736-75F7BD078C99}" type="sibTrans" cxnId="{729AD37A-39F4-4150-9DF1-3580B836196A}">
      <dgm:prSet/>
      <dgm:spPr/>
      <dgm:t>
        <a:bodyPr/>
        <a:lstStyle/>
        <a:p>
          <a:endParaRPr lang="en-US" sz="3600"/>
        </a:p>
      </dgm:t>
    </dgm:pt>
    <dgm:pt modelId="{163DCE5E-9085-4D41-BB83-BCBDB24FDA28}">
      <dgm:prSet phldrT="[Text]" custT="1"/>
      <dgm:spPr>
        <a:solidFill>
          <a:schemeClr val="accent2"/>
        </a:solidFill>
      </dgm:spPr>
      <dgm:t>
        <a:bodyPr/>
        <a:lstStyle/>
        <a:p>
          <a:r>
            <a:rPr lang="en-US" sz="1200" dirty="0" smtClean="0"/>
            <a:t>Select/Design Instruments</a:t>
          </a:r>
          <a:endParaRPr lang="en-US" sz="1200" dirty="0"/>
        </a:p>
      </dgm:t>
    </dgm:pt>
    <dgm:pt modelId="{60512782-4F42-4EF1-AEE7-A4F7D89D3FA7}" type="parTrans" cxnId="{A118DCB3-8FDF-41C7-B7B3-C6CE28370DC8}">
      <dgm:prSet/>
      <dgm:spPr/>
      <dgm:t>
        <a:bodyPr/>
        <a:lstStyle/>
        <a:p>
          <a:endParaRPr lang="en-US" sz="3600"/>
        </a:p>
      </dgm:t>
    </dgm:pt>
    <dgm:pt modelId="{C01EBCF8-F820-4A9F-83EC-8B816654E35A}" type="sibTrans" cxnId="{A118DCB3-8FDF-41C7-B7B3-C6CE28370DC8}">
      <dgm:prSet/>
      <dgm:spPr/>
      <dgm:t>
        <a:bodyPr/>
        <a:lstStyle/>
        <a:p>
          <a:endParaRPr lang="en-US" sz="3600"/>
        </a:p>
      </dgm:t>
    </dgm:pt>
    <dgm:pt modelId="{BE431888-12EB-4BEC-A567-CE425917F532}">
      <dgm:prSet phldrT="[Text]" custT="1"/>
      <dgm:spPr>
        <a:solidFill>
          <a:schemeClr val="accent2"/>
        </a:solidFill>
      </dgm:spPr>
      <dgm:t>
        <a:bodyPr/>
        <a:lstStyle/>
        <a:p>
          <a:r>
            <a:rPr lang="en-US" sz="1200" dirty="0" smtClean="0"/>
            <a:t>Collect </a:t>
          </a:r>
        </a:p>
        <a:p>
          <a:r>
            <a:rPr lang="en-US" sz="1200" dirty="0" smtClean="0"/>
            <a:t>Outcomes Data</a:t>
          </a:r>
          <a:endParaRPr lang="en-US" sz="1200" dirty="0"/>
        </a:p>
      </dgm:t>
    </dgm:pt>
    <dgm:pt modelId="{107DF5CF-9271-4A17-B696-3EF97281A105}" type="parTrans" cxnId="{2CFE55F7-0F96-4290-941C-719EA888BAA3}">
      <dgm:prSet/>
      <dgm:spPr/>
      <dgm:t>
        <a:bodyPr/>
        <a:lstStyle/>
        <a:p>
          <a:endParaRPr lang="en-US" sz="3600"/>
        </a:p>
      </dgm:t>
    </dgm:pt>
    <dgm:pt modelId="{08D8A08B-D46F-43CA-9EF7-BBF2D3D9F91E}" type="sibTrans" cxnId="{2CFE55F7-0F96-4290-941C-719EA888BAA3}">
      <dgm:prSet/>
      <dgm:spPr/>
      <dgm:t>
        <a:bodyPr/>
        <a:lstStyle/>
        <a:p>
          <a:endParaRPr lang="en-US" sz="3600"/>
        </a:p>
      </dgm:t>
    </dgm:pt>
    <dgm:pt modelId="{11ECDB0C-2F21-4308-B9E4-01401FAE5BD1}">
      <dgm:prSet phldrT="[Text]" custT="1"/>
      <dgm:spPr>
        <a:solidFill>
          <a:schemeClr val="accent2"/>
        </a:solidFill>
      </dgm:spPr>
      <dgm:t>
        <a:bodyPr/>
        <a:lstStyle/>
        <a:p>
          <a:r>
            <a:rPr lang="en-US" sz="1200" dirty="0" smtClean="0"/>
            <a:t>Analyze &amp; Interpret Data, Report Results, &amp; Maintain Information</a:t>
          </a:r>
          <a:endParaRPr lang="en-US" sz="1200" dirty="0"/>
        </a:p>
      </dgm:t>
    </dgm:pt>
    <dgm:pt modelId="{E884B9B1-2BC3-48EF-B008-90DBB73EC4F5}" type="parTrans" cxnId="{8568C626-B79F-4282-852B-6F6754EC1ED9}">
      <dgm:prSet/>
      <dgm:spPr/>
      <dgm:t>
        <a:bodyPr/>
        <a:lstStyle/>
        <a:p>
          <a:endParaRPr lang="en-US" sz="3600"/>
        </a:p>
      </dgm:t>
    </dgm:pt>
    <dgm:pt modelId="{6EFDEA7A-75FC-4C6F-BB35-5288AE7E75C6}" type="sibTrans" cxnId="{8568C626-B79F-4282-852B-6F6754EC1ED9}">
      <dgm:prSet/>
      <dgm:spPr/>
      <dgm:t>
        <a:bodyPr/>
        <a:lstStyle/>
        <a:p>
          <a:endParaRPr lang="en-US" sz="3600"/>
        </a:p>
      </dgm:t>
    </dgm:pt>
    <dgm:pt modelId="{5B36E655-A0D9-4424-8CD0-0BF348E65082}">
      <dgm:prSet custT="1"/>
      <dgm:spPr>
        <a:solidFill>
          <a:schemeClr val="accent2"/>
        </a:solidFill>
      </dgm:spPr>
      <dgm:t>
        <a:bodyPr/>
        <a:lstStyle/>
        <a:p>
          <a:r>
            <a:rPr lang="en-US" sz="1200" dirty="0" smtClean="0"/>
            <a:t>Use Results for Program-Related Decisions</a:t>
          </a:r>
          <a:endParaRPr lang="en-US" sz="1200" dirty="0"/>
        </a:p>
      </dgm:t>
    </dgm:pt>
    <dgm:pt modelId="{ABD1EBB1-7B29-428B-886D-168E476F05BC}" type="parTrans" cxnId="{90720962-B34B-4045-A780-323F36FCC252}">
      <dgm:prSet/>
      <dgm:spPr/>
      <dgm:t>
        <a:bodyPr/>
        <a:lstStyle/>
        <a:p>
          <a:endParaRPr lang="en-US" sz="3600"/>
        </a:p>
      </dgm:t>
    </dgm:pt>
    <dgm:pt modelId="{9C47D0A8-BC00-4C7D-B290-43377493C8A9}" type="sibTrans" cxnId="{90720962-B34B-4045-A780-323F36FCC252}">
      <dgm:prSet/>
      <dgm:spPr/>
      <dgm:t>
        <a:bodyPr/>
        <a:lstStyle/>
        <a:p>
          <a:endParaRPr lang="en-US" sz="3600"/>
        </a:p>
      </dgm:t>
    </dgm:pt>
    <dgm:pt modelId="{E9A9B356-75F9-4605-BF4F-26BB5233D20C}">
      <dgm:prSet custT="1"/>
      <dgm:spPr>
        <a:solidFill>
          <a:schemeClr val="accent2"/>
        </a:solidFill>
      </dgm:spPr>
      <dgm:t>
        <a:bodyPr/>
        <a:lstStyle/>
        <a:p>
          <a:r>
            <a:rPr lang="en-US" sz="1200" dirty="0" smtClean="0"/>
            <a:t>Collect Implementation Fidelity Data</a:t>
          </a:r>
          <a:endParaRPr lang="en-US" sz="1200" dirty="0"/>
        </a:p>
      </dgm:t>
    </dgm:pt>
    <dgm:pt modelId="{D7D5B825-DC9E-43C6-B3A9-A9A1FA4B7386}" type="parTrans" cxnId="{F5DD8C8F-360C-4029-8193-EF9856074046}">
      <dgm:prSet/>
      <dgm:spPr/>
      <dgm:t>
        <a:bodyPr/>
        <a:lstStyle/>
        <a:p>
          <a:endParaRPr lang="en-US" sz="3600"/>
        </a:p>
      </dgm:t>
    </dgm:pt>
    <dgm:pt modelId="{B2C171FE-71D7-44FD-97DB-F03C4EB69328}" type="sibTrans" cxnId="{F5DD8C8F-360C-4029-8193-EF9856074046}">
      <dgm:prSet/>
      <dgm:spPr/>
      <dgm:t>
        <a:bodyPr/>
        <a:lstStyle/>
        <a:p>
          <a:endParaRPr lang="en-US" sz="3600"/>
        </a:p>
      </dgm:t>
    </dgm:pt>
    <dgm:pt modelId="{12B60E32-7A27-473B-9300-EC98850D20D6}" type="pres">
      <dgm:prSet presAssocID="{12F1AB88-1FB5-4B1A-BA0B-CE9401710070}" presName="Name0" presStyleCnt="0">
        <dgm:presLayoutVars>
          <dgm:dir/>
          <dgm:resizeHandles val="exact"/>
        </dgm:presLayoutVars>
      </dgm:prSet>
      <dgm:spPr/>
      <dgm:t>
        <a:bodyPr/>
        <a:lstStyle/>
        <a:p>
          <a:endParaRPr lang="en-US"/>
        </a:p>
      </dgm:t>
    </dgm:pt>
    <dgm:pt modelId="{2BDAF8E0-2A12-42A3-9F3D-910A42ADF873}" type="pres">
      <dgm:prSet presAssocID="{12F1AB88-1FB5-4B1A-BA0B-CE9401710070}" presName="cycle" presStyleCnt="0"/>
      <dgm:spPr/>
      <dgm:t>
        <a:bodyPr/>
        <a:lstStyle/>
        <a:p>
          <a:endParaRPr lang="en-US"/>
        </a:p>
      </dgm:t>
    </dgm:pt>
    <dgm:pt modelId="{4CD57CFE-E6F5-4297-8CD6-404A342F5F3A}" type="pres">
      <dgm:prSet presAssocID="{8D276BB9-A459-45D7-A8F5-553EE168864D}" presName="nodeFirstNode" presStyleLbl="node1" presStyleIdx="0" presStyleCnt="7">
        <dgm:presLayoutVars>
          <dgm:bulletEnabled val="1"/>
        </dgm:presLayoutVars>
      </dgm:prSet>
      <dgm:spPr/>
      <dgm:t>
        <a:bodyPr/>
        <a:lstStyle/>
        <a:p>
          <a:endParaRPr lang="en-US"/>
        </a:p>
      </dgm:t>
    </dgm:pt>
    <dgm:pt modelId="{165ED80D-B2DC-4DAD-A44A-3ACC052643D0}" type="pres">
      <dgm:prSet presAssocID="{18C28C21-88D0-4709-B646-796697AEABCA}" presName="sibTransFirstNode" presStyleLbl="bgShp" presStyleIdx="0" presStyleCnt="1"/>
      <dgm:spPr/>
      <dgm:t>
        <a:bodyPr/>
        <a:lstStyle/>
        <a:p>
          <a:endParaRPr lang="en-US"/>
        </a:p>
      </dgm:t>
    </dgm:pt>
    <dgm:pt modelId="{6B214C60-8709-4E32-97C5-80A20542CCFD}" type="pres">
      <dgm:prSet presAssocID="{8F194E4B-7A1A-4489-A9EA-0C24A87021D7}" presName="nodeFollowingNodes" presStyleLbl="node1" presStyleIdx="1" presStyleCnt="7" custScaleY="137682">
        <dgm:presLayoutVars>
          <dgm:bulletEnabled val="1"/>
        </dgm:presLayoutVars>
      </dgm:prSet>
      <dgm:spPr/>
      <dgm:t>
        <a:bodyPr/>
        <a:lstStyle/>
        <a:p>
          <a:endParaRPr lang="en-US"/>
        </a:p>
      </dgm:t>
    </dgm:pt>
    <dgm:pt modelId="{FDD54175-F4B4-4082-9C97-C2EA8FF1A62E}" type="pres">
      <dgm:prSet presAssocID="{163DCE5E-9085-4D41-BB83-BCBDB24FDA28}" presName="nodeFollowingNodes" presStyleLbl="node1" presStyleIdx="2" presStyleCnt="7">
        <dgm:presLayoutVars>
          <dgm:bulletEnabled val="1"/>
        </dgm:presLayoutVars>
      </dgm:prSet>
      <dgm:spPr/>
      <dgm:t>
        <a:bodyPr/>
        <a:lstStyle/>
        <a:p>
          <a:endParaRPr lang="en-US"/>
        </a:p>
      </dgm:t>
    </dgm:pt>
    <dgm:pt modelId="{230EAF95-8A86-477D-81A2-3D082B48F9EE}" type="pres">
      <dgm:prSet presAssocID="{E9A9B356-75F9-4605-BF4F-26BB5233D20C}" presName="nodeFollowingNodes" presStyleLbl="node1" presStyleIdx="3" presStyleCnt="7">
        <dgm:presLayoutVars>
          <dgm:bulletEnabled val="1"/>
        </dgm:presLayoutVars>
      </dgm:prSet>
      <dgm:spPr/>
      <dgm:t>
        <a:bodyPr/>
        <a:lstStyle/>
        <a:p>
          <a:endParaRPr lang="en-US"/>
        </a:p>
      </dgm:t>
    </dgm:pt>
    <dgm:pt modelId="{534D8871-0724-4732-AE15-F1ED0E746EA1}" type="pres">
      <dgm:prSet presAssocID="{BE431888-12EB-4BEC-A567-CE425917F532}" presName="nodeFollowingNodes" presStyleLbl="node1" presStyleIdx="4" presStyleCnt="7">
        <dgm:presLayoutVars>
          <dgm:bulletEnabled val="1"/>
        </dgm:presLayoutVars>
      </dgm:prSet>
      <dgm:spPr/>
      <dgm:t>
        <a:bodyPr/>
        <a:lstStyle/>
        <a:p>
          <a:endParaRPr lang="en-US"/>
        </a:p>
      </dgm:t>
    </dgm:pt>
    <dgm:pt modelId="{A7B9FCBC-5608-4B35-A1D2-E2BD4B491F71}" type="pres">
      <dgm:prSet presAssocID="{11ECDB0C-2F21-4308-B9E4-01401FAE5BD1}" presName="nodeFollowingNodes" presStyleLbl="node1" presStyleIdx="5" presStyleCnt="7">
        <dgm:presLayoutVars>
          <dgm:bulletEnabled val="1"/>
        </dgm:presLayoutVars>
      </dgm:prSet>
      <dgm:spPr/>
      <dgm:t>
        <a:bodyPr/>
        <a:lstStyle/>
        <a:p>
          <a:endParaRPr lang="en-US"/>
        </a:p>
      </dgm:t>
    </dgm:pt>
    <dgm:pt modelId="{029E4F8F-9679-40B5-91F6-620E4AB4D80B}" type="pres">
      <dgm:prSet presAssocID="{5B36E655-A0D9-4424-8CD0-0BF348E65082}" presName="nodeFollowingNodes" presStyleLbl="node1" presStyleIdx="6" presStyleCnt="7">
        <dgm:presLayoutVars>
          <dgm:bulletEnabled val="1"/>
        </dgm:presLayoutVars>
      </dgm:prSet>
      <dgm:spPr/>
      <dgm:t>
        <a:bodyPr/>
        <a:lstStyle/>
        <a:p>
          <a:endParaRPr lang="en-US"/>
        </a:p>
      </dgm:t>
    </dgm:pt>
  </dgm:ptLst>
  <dgm:cxnLst>
    <dgm:cxn modelId="{2EACFC37-ED6A-48E1-A089-1236303A8B73}" type="presOf" srcId="{11ECDB0C-2F21-4308-B9E4-01401FAE5BD1}" destId="{A7B9FCBC-5608-4B35-A1D2-E2BD4B491F71}" srcOrd="0" destOrd="0" presId="urn:microsoft.com/office/officeart/2005/8/layout/cycle3"/>
    <dgm:cxn modelId="{B019FB04-09CE-4877-A744-A46756A3A7B9}" type="presOf" srcId="{163DCE5E-9085-4D41-BB83-BCBDB24FDA28}" destId="{FDD54175-F4B4-4082-9C97-C2EA8FF1A62E}" srcOrd="0" destOrd="0" presId="urn:microsoft.com/office/officeart/2005/8/layout/cycle3"/>
    <dgm:cxn modelId="{729AD37A-39F4-4150-9DF1-3580B836196A}" srcId="{12F1AB88-1FB5-4B1A-BA0B-CE9401710070}" destId="{8F194E4B-7A1A-4489-A9EA-0C24A87021D7}" srcOrd="1" destOrd="0" parTransId="{9201A6B5-1C5B-4051-9325-D7E8807F12D1}" sibTransId="{68B80D80-5354-44C1-8736-75F7BD078C99}"/>
    <dgm:cxn modelId="{C0CE92C2-D2BB-477B-B001-A67C704C50E4}" type="presOf" srcId="{E9A9B356-75F9-4605-BF4F-26BB5233D20C}" destId="{230EAF95-8A86-477D-81A2-3D082B48F9EE}" srcOrd="0" destOrd="0" presId="urn:microsoft.com/office/officeart/2005/8/layout/cycle3"/>
    <dgm:cxn modelId="{43BCA147-8079-4C99-AC08-EBA3DAA261F6}" type="presOf" srcId="{8D276BB9-A459-45D7-A8F5-553EE168864D}" destId="{4CD57CFE-E6F5-4297-8CD6-404A342F5F3A}" srcOrd="0" destOrd="0" presId="urn:microsoft.com/office/officeart/2005/8/layout/cycle3"/>
    <dgm:cxn modelId="{A118DCB3-8FDF-41C7-B7B3-C6CE28370DC8}" srcId="{12F1AB88-1FB5-4B1A-BA0B-CE9401710070}" destId="{163DCE5E-9085-4D41-BB83-BCBDB24FDA28}" srcOrd="2" destOrd="0" parTransId="{60512782-4F42-4EF1-AEE7-A4F7D89D3FA7}" sibTransId="{C01EBCF8-F820-4A9F-83EC-8B816654E35A}"/>
    <dgm:cxn modelId="{2CFE55F7-0F96-4290-941C-719EA888BAA3}" srcId="{12F1AB88-1FB5-4B1A-BA0B-CE9401710070}" destId="{BE431888-12EB-4BEC-A567-CE425917F532}" srcOrd="4" destOrd="0" parTransId="{107DF5CF-9271-4A17-B696-3EF97281A105}" sibTransId="{08D8A08B-D46F-43CA-9EF7-BBF2D3D9F91E}"/>
    <dgm:cxn modelId="{6D8FF958-90A0-4B2D-B458-1248B0C7C9F8}" type="presOf" srcId="{BE431888-12EB-4BEC-A567-CE425917F532}" destId="{534D8871-0724-4732-AE15-F1ED0E746EA1}" srcOrd="0" destOrd="0" presId="urn:microsoft.com/office/officeart/2005/8/layout/cycle3"/>
    <dgm:cxn modelId="{8568C626-B79F-4282-852B-6F6754EC1ED9}" srcId="{12F1AB88-1FB5-4B1A-BA0B-CE9401710070}" destId="{11ECDB0C-2F21-4308-B9E4-01401FAE5BD1}" srcOrd="5" destOrd="0" parTransId="{E884B9B1-2BC3-48EF-B008-90DBB73EC4F5}" sibTransId="{6EFDEA7A-75FC-4C6F-BB35-5288AE7E75C6}"/>
    <dgm:cxn modelId="{90720962-B34B-4045-A780-323F36FCC252}" srcId="{12F1AB88-1FB5-4B1A-BA0B-CE9401710070}" destId="{5B36E655-A0D9-4424-8CD0-0BF348E65082}" srcOrd="6" destOrd="0" parTransId="{ABD1EBB1-7B29-428B-886D-168E476F05BC}" sibTransId="{9C47D0A8-BC00-4C7D-B290-43377493C8A9}"/>
    <dgm:cxn modelId="{0610D3B1-DA95-4AC8-A33C-B947CB40AEC3}" type="presOf" srcId="{12F1AB88-1FB5-4B1A-BA0B-CE9401710070}" destId="{12B60E32-7A27-473B-9300-EC98850D20D6}" srcOrd="0" destOrd="0" presId="urn:microsoft.com/office/officeart/2005/8/layout/cycle3"/>
    <dgm:cxn modelId="{E10828CA-0D4C-4E85-B67C-ACAA0CAF0C7C}" type="presOf" srcId="{18C28C21-88D0-4709-B646-796697AEABCA}" destId="{165ED80D-B2DC-4DAD-A44A-3ACC052643D0}" srcOrd="0" destOrd="0" presId="urn:microsoft.com/office/officeart/2005/8/layout/cycle3"/>
    <dgm:cxn modelId="{F5DD8C8F-360C-4029-8193-EF9856074046}" srcId="{12F1AB88-1FB5-4B1A-BA0B-CE9401710070}" destId="{E9A9B356-75F9-4605-BF4F-26BB5233D20C}" srcOrd="3" destOrd="0" parTransId="{D7D5B825-DC9E-43C6-B3A9-A9A1FA4B7386}" sibTransId="{B2C171FE-71D7-44FD-97DB-F03C4EB69328}"/>
    <dgm:cxn modelId="{A066C104-4FBE-428D-9142-B70B9B9F3145}" type="presOf" srcId="{5B36E655-A0D9-4424-8CD0-0BF348E65082}" destId="{029E4F8F-9679-40B5-91F6-620E4AB4D80B}" srcOrd="0" destOrd="0" presId="urn:microsoft.com/office/officeart/2005/8/layout/cycle3"/>
    <dgm:cxn modelId="{FC43BC8E-106A-4F9A-BF32-9A7FAAFCBF01}" type="presOf" srcId="{8F194E4B-7A1A-4489-A9EA-0C24A87021D7}" destId="{6B214C60-8709-4E32-97C5-80A20542CCFD}" srcOrd="0" destOrd="0" presId="urn:microsoft.com/office/officeart/2005/8/layout/cycle3"/>
    <dgm:cxn modelId="{E1F930D0-47D2-4DA3-A5FE-5046335F2108}" srcId="{12F1AB88-1FB5-4B1A-BA0B-CE9401710070}" destId="{8D276BB9-A459-45D7-A8F5-553EE168864D}" srcOrd="0" destOrd="0" parTransId="{54358D00-23E1-43D5-ABFF-760BBB747776}" sibTransId="{18C28C21-88D0-4709-B646-796697AEABCA}"/>
    <dgm:cxn modelId="{5BDCBFD9-1662-4680-A920-0184EE09D78B}" type="presParOf" srcId="{12B60E32-7A27-473B-9300-EC98850D20D6}" destId="{2BDAF8E0-2A12-42A3-9F3D-910A42ADF873}" srcOrd="0" destOrd="0" presId="urn:microsoft.com/office/officeart/2005/8/layout/cycle3"/>
    <dgm:cxn modelId="{EA30614A-5D8F-4938-91A7-B638AA16977A}" type="presParOf" srcId="{2BDAF8E0-2A12-42A3-9F3D-910A42ADF873}" destId="{4CD57CFE-E6F5-4297-8CD6-404A342F5F3A}" srcOrd="0" destOrd="0" presId="urn:microsoft.com/office/officeart/2005/8/layout/cycle3"/>
    <dgm:cxn modelId="{8C6C9D76-4CA2-4FA1-B8E4-5C0889F36379}" type="presParOf" srcId="{2BDAF8E0-2A12-42A3-9F3D-910A42ADF873}" destId="{165ED80D-B2DC-4DAD-A44A-3ACC052643D0}" srcOrd="1" destOrd="0" presId="urn:microsoft.com/office/officeart/2005/8/layout/cycle3"/>
    <dgm:cxn modelId="{CEA8F004-4101-4CE4-95F7-6547BBAEE0F1}" type="presParOf" srcId="{2BDAF8E0-2A12-42A3-9F3D-910A42ADF873}" destId="{6B214C60-8709-4E32-97C5-80A20542CCFD}" srcOrd="2" destOrd="0" presId="urn:microsoft.com/office/officeart/2005/8/layout/cycle3"/>
    <dgm:cxn modelId="{C37E9B4D-ABE1-4127-A8E7-B7EFA04B4DAF}" type="presParOf" srcId="{2BDAF8E0-2A12-42A3-9F3D-910A42ADF873}" destId="{FDD54175-F4B4-4082-9C97-C2EA8FF1A62E}" srcOrd="3" destOrd="0" presId="urn:microsoft.com/office/officeart/2005/8/layout/cycle3"/>
    <dgm:cxn modelId="{09DC42BC-4017-413E-98DB-366457968721}" type="presParOf" srcId="{2BDAF8E0-2A12-42A3-9F3D-910A42ADF873}" destId="{230EAF95-8A86-477D-81A2-3D082B48F9EE}" srcOrd="4" destOrd="0" presId="urn:microsoft.com/office/officeart/2005/8/layout/cycle3"/>
    <dgm:cxn modelId="{8E7482FA-9C15-47F6-A8B5-902360823E97}" type="presParOf" srcId="{2BDAF8E0-2A12-42A3-9F3D-910A42ADF873}" destId="{534D8871-0724-4732-AE15-F1ED0E746EA1}" srcOrd="5" destOrd="0" presId="urn:microsoft.com/office/officeart/2005/8/layout/cycle3"/>
    <dgm:cxn modelId="{03BDCAE6-68DF-4876-AE64-B72111BC9A26}" type="presParOf" srcId="{2BDAF8E0-2A12-42A3-9F3D-910A42ADF873}" destId="{A7B9FCBC-5608-4B35-A1D2-E2BD4B491F71}" srcOrd="6" destOrd="0" presId="urn:microsoft.com/office/officeart/2005/8/layout/cycle3"/>
    <dgm:cxn modelId="{148C970D-2D69-408F-8FE4-FD42099EE1D8}" type="presParOf" srcId="{2BDAF8E0-2A12-42A3-9F3D-910A42ADF873}" destId="{029E4F8F-9679-40B5-91F6-620E4AB4D80B}" srcOrd="7"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2F1AB88-1FB5-4B1A-BA0B-CE9401710070}" type="doc">
      <dgm:prSet loTypeId="urn:microsoft.com/office/officeart/2005/8/layout/cycle3" loCatId="cycle" qsTypeId="urn:microsoft.com/office/officeart/2005/8/quickstyle/simple5" qsCatId="simple" csTypeId="urn:microsoft.com/office/officeart/2005/8/colors/accent1_2" csCatId="accent1" phldr="1"/>
      <dgm:spPr/>
      <dgm:t>
        <a:bodyPr/>
        <a:lstStyle/>
        <a:p>
          <a:endParaRPr lang="en-US"/>
        </a:p>
      </dgm:t>
    </dgm:pt>
    <dgm:pt modelId="{8D276BB9-A459-45D7-A8F5-553EE168864D}">
      <dgm:prSet phldrT="[Text]" custT="1"/>
      <dgm:spPr>
        <a:solidFill>
          <a:schemeClr val="accent2"/>
        </a:solidFill>
      </dgm:spPr>
      <dgm:t>
        <a:bodyPr/>
        <a:lstStyle/>
        <a:p>
          <a:r>
            <a:rPr lang="en-US" sz="1200" dirty="0" smtClean="0"/>
            <a:t>Specify Student Learning Outcomes</a:t>
          </a:r>
          <a:endParaRPr lang="en-US" sz="1200" dirty="0"/>
        </a:p>
      </dgm:t>
    </dgm:pt>
    <dgm:pt modelId="{54358D00-23E1-43D5-ABFF-760BBB747776}" type="parTrans" cxnId="{E1F930D0-47D2-4DA3-A5FE-5046335F2108}">
      <dgm:prSet/>
      <dgm:spPr/>
      <dgm:t>
        <a:bodyPr/>
        <a:lstStyle/>
        <a:p>
          <a:endParaRPr lang="en-US" sz="3600"/>
        </a:p>
      </dgm:t>
    </dgm:pt>
    <dgm:pt modelId="{18C28C21-88D0-4709-B646-796697AEABCA}" type="sibTrans" cxnId="{E1F930D0-47D2-4DA3-A5FE-5046335F2108}">
      <dgm:prSet/>
      <dgm:spPr>
        <a:solidFill>
          <a:schemeClr val="accent1"/>
        </a:solidFill>
      </dgm:spPr>
      <dgm:t>
        <a:bodyPr/>
        <a:lstStyle/>
        <a:p>
          <a:endParaRPr lang="en-US" sz="3600" dirty="0"/>
        </a:p>
      </dgm:t>
    </dgm:pt>
    <dgm:pt modelId="{8F194E4B-7A1A-4489-A9EA-0C24A87021D7}">
      <dgm:prSet phldrT="[Text]" custT="1"/>
      <dgm:spPr>
        <a:solidFill>
          <a:schemeClr val="accent2"/>
        </a:solidFill>
      </dgm:spPr>
      <dgm:t>
        <a:bodyPr/>
        <a:lstStyle/>
        <a:p>
          <a:r>
            <a:rPr lang="en-US" sz="1400" b="1" dirty="0" smtClean="0"/>
            <a:t>Create Programming to Achieve Outcomes</a:t>
          </a:r>
          <a:endParaRPr lang="en-US" sz="1400" b="1" dirty="0"/>
        </a:p>
      </dgm:t>
    </dgm:pt>
    <dgm:pt modelId="{9201A6B5-1C5B-4051-9325-D7E8807F12D1}" type="parTrans" cxnId="{729AD37A-39F4-4150-9DF1-3580B836196A}">
      <dgm:prSet/>
      <dgm:spPr/>
      <dgm:t>
        <a:bodyPr/>
        <a:lstStyle/>
        <a:p>
          <a:endParaRPr lang="en-US" sz="3600"/>
        </a:p>
      </dgm:t>
    </dgm:pt>
    <dgm:pt modelId="{68B80D80-5354-44C1-8736-75F7BD078C99}" type="sibTrans" cxnId="{729AD37A-39F4-4150-9DF1-3580B836196A}">
      <dgm:prSet/>
      <dgm:spPr/>
      <dgm:t>
        <a:bodyPr/>
        <a:lstStyle/>
        <a:p>
          <a:endParaRPr lang="en-US" sz="3600"/>
        </a:p>
      </dgm:t>
    </dgm:pt>
    <dgm:pt modelId="{163DCE5E-9085-4D41-BB83-BCBDB24FDA28}">
      <dgm:prSet phldrT="[Text]" custT="1"/>
      <dgm:spPr>
        <a:solidFill>
          <a:schemeClr val="accent2"/>
        </a:solidFill>
      </dgm:spPr>
      <dgm:t>
        <a:bodyPr/>
        <a:lstStyle/>
        <a:p>
          <a:r>
            <a:rPr lang="en-US" sz="1200" dirty="0" smtClean="0"/>
            <a:t>Select/Design Instruments</a:t>
          </a:r>
          <a:endParaRPr lang="en-US" sz="1200" dirty="0"/>
        </a:p>
      </dgm:t>
    </dgm:pt>
    <dgm:pt modelId="{60512782-4F42-4EF1-AEE7-A4F7D89D3FA7}" type="parTrans" cxnId="{A118DCB3-8FDF-41C7-B7B3-C6CE28370DC8}">
      <dgm:prSet/>
      <dgm:spPr/>
      <dgm:t>
        <a:bodyPr/>
        <a:lstStyle/>
        <a:p>
          <a:endParaRPr lang="en-US" sz="3600"/>
        </a:p>
      </dgm:t>
    </dgm:pt>
    <dgm:pt modelId="{C01EBCF8-F820-4A9F-83EC-8B816654E35A}" type="sibTrans" cxnId="{A118DCB3-8FDF-41C7-B7B3-C6CE28370DC8}">
      <dgm:prSet/>
      <dgm:spPr/>
      <dgm:t>
        <a:bodyPr/>
        <a:lstStyle/>
        <a:p>
          <a:endParaRPr lang="en-US" sz="3600"/>
        </a:p>
      </dgm:t>
    </dgm:pt>
    <dgm:pt modelId="{BE431888-12EB-4BEC-A567-CE425917F532}">
      <dgm:prSet phldrT="[Text]" custT="1"/>
      <dgm:spPr>
        <a:solidFill>
          <a:schemeClr val="accent2"/>
        </a:solidFill>
      </dgm:spPr>
      <dgm:t>
        <a:bodyPr/>
        <a:lstStyle/>
        <a:p>
          <a:r>
            <a:rPr lang="en-US" sz="1200" dirty="0" smtClean="0"/>
            <a:t>Collect </a:t>
          </a:r>
        </a:p>
        <a:p>
          <a:r>
            <a:rPr lang="en-US" sz="1200" dirty="0" smtClean="0"/>
            <a:t>Outcomes Data</a:t>
          </a:r>
          <a:endParaRPr lang="en-US" sz="1200" dirty="0"/>
        </a:p>
      </dgm:t>
    </dgm:pt>
    <dgm:pt modelId="{107DF5CF-9271-4A17-B696-3EF97281A105}" type="parTrans" cxnId="{2CFE55F7-0F96-4290-941C-719EA888BAA3}">
      <dgm:prSet/>
      <dgm:spPr/>
      <dgm:t>
        <a:bodyPr/>
        <a:lstStyle/>
        <a:p>
          <a:endParaRPr lang="en-US" sz="3600"/>
        </a:p>
      </dgm:t>
    </dgm:pt>
    <dgm:pt modelId="{08D8A08B-D46F-43CA-9EF7-BBF2D3D9F91E}" type="sibTrans" cxnId="{2CFE55F7-0F96-4290-941C-719EA888BAA3}">
      <dgm:prSet/>
      <dgm:spPr/>
      <dgm:t>
        <a:bodyPr/>
        <a:lstStyle/>
        <a:p>
          <a:endParaRPr lang="en-US" sz="3600"/>
        </a:p>
      </dgm:t>
    </dgm:pt>
    <dgm:pt modelId="{11ECDB0C-2F21-4308-B9E4-01401FAE5BD1}">
      <dgm:prSet phldrT="[Text]" custT="1"/>
      <dgm:spPr>
        <a:solidFill>
          <a:schemeClr val="accent2"/>
        </a:solidFill>
      </dgm:spPr>
      <dgm:t>
        <a:bodyPr/>
        <a:lstStyle/>
        <a:p>
          <a:r>
            <a:rPr lang="en-US" sz="1200" dirty="0" smtClean="0"/>
            <a:t>Analyze &amp; Interpret Data, Report Results, &amp; Maintain Information</a:t>
          </a:r>
          <a:endParaRPr lang="en-US" sz="1200" dirty="0"/>
        </a:p>
      </dgm:t>
    </dgm:pt>
    <dgm:pt modelId="{E884B9B1-2BC3-48EF-B008-90DBB73EC4F5}" type="parTrans" cxnId="{8568C626-B79F-4282-852B-6F6754EC1ED9}">
      <dgm:prSet/>
      <dgm:spPr/>
      <dgm:t>
        <a:bodyPr/>
        <a:lstStyle/>
        <a:p>
          <a:endParaRPr lang="en-US" sz="3600"/>
        </a:p>
      </dgm:t>
    </dgm:pt>
    <dgm:pt modelId="{6EFDEA7A-75FC-4C6F-BB35-5288AE7E75C6}" type="sibTrans" cxnId="{8568C626-B79F-4282-852B-6F6754EC1ED9}">
      <dgm:prSet/>
      <dgm:spPr/>
      <dgm:t>
        <a:bodyPr/>
        <a:lstStyle/>
        <a:p>
          <a:endParaRPr lang="en-US" sz="3600"/>
        </a:p>
      </dgm:t>
    </dgm:pt>
    <dgm:pt modelId="{5B36E655-A0D9-4424-8CD0-0BF348E65082}">
      <dgm:prSet custT="1"/>
      <dgm:spPr>
        <a:solidFill>
          <a:schemeClr val="accent2"/>
        </a:solidFill>
      </dgm:spPr>
      <dgm:t>
        <a:bodyPr/>
        <a:lstStyle/>
        <a:p>
          <a:r>
            <a:rPr lang="en-US" sz="1200" dirty="0" smtClean="0"/>
            <a:t>Use Results for Program-Related Decisions</a:t>
          </a:r>
          <a:endParaRPr lang="en-US" sz="1200" dirty="0"/>
        </a:p>
      </dgm:t>
    </dgm:pt>
    <dgm:pt modelId="{ABD1EBB1-7B29-428B-886D-168E476F05BC}" type="parTrans" cxnId="{90720962-B34B-4045-A780-323F36FCC252}">
      <dgm:prSet/>
      <dgm:spPr/>
      <dgm:t>
        <a:bodyPr/>
        <a:lstStyle/>
        <a:p>
          <a:endParaRPr lang="en-US" sz="3600"/>
        </a:p>
      </dgm:t>
    </dgm:pt>
    <dgm:pt modelId="{9C47D0A8-BC00-4C7D-B290-43377493C8A9}" type="sibTrans" cxnId="{90720962-B34B-4045-A780-323F36FCC252}">
      <dgm:prSet/>
      <dgm:spPr/>
      <dgm:t>
        <a:bodyPr/>
        <a:lstStyle/>
        <a:p>
          <a:endParaRPr lang="en-US" sz="3600"/>
        </a:p>
      </dgm:t>
    </dgm:pt>
    <dgm:pt modelId="{E9A9B356-75F9-4605-BF4F-26BB5233D20C}">
      <dgm:prSet custT="1"/>
      <dgm:spPr>
        <a:solidFill>
          <a:schemeClr val="accent2"/>
        </a:solidFill>
      </dgm:spPr>
      <dgm:t>
        <a:bodyPr/>
        <a:lstStyle/>
        <a:p>
          <a:r>
            <a:rPr lang="en-US" sz="1200" dirty="0" smtClean="0"/>
            <a:t>Collect Implementation Fidelity Data</a:t>
          </a:r>
          <a:endParaRPr lang="en-US" sz="1200" dirty="0"/>
        </a:p>
      </dgm:t>
    </dgm:pt>
    <dgm:pt modelId="{D7D5B825-DC9E-43C6-B3A9-A9A1FA4B7386}" type="parTrans" cxnId="{F5DD8C8F-360C-4029-8193-EF9856074046}">
      <dgm:prSet/>
      <dgm:spPr/>
      <dgm:t>
        <a:bodyPr/>
        <a:lstStyle/>
        <a:p>
          <a:endParaRPr lang="en-US" sz="3600"/>
        </a:p>
      </dgm:t>
    </dgm:pt>
    <dgm:pt modelId="{B2C171FE-71D7-44FD-97DB-F03C4EB69328}" type="sibTrans" cxnId="{F5DD8C8F-360C-4029-8193-EF9856074046}">
      <dgm:prSet/>
      <dgm:spPr/>
      <dgm:t>
        <a:bodyPr/>
        <a:lstStyle/>
        <a:p>
          <a:endParaRPr lang="en-US" sz="3600"/>
        </a:p>
      </dgm:t>
    </dgm:pt>
    <dgm:pt modelId="{12B60E32-7A27-473B-9300-EC98850D20D6}" type="pres">
      <dgm:prSet presAssocID="{12F1AB88-1FB5-4B1A-BA0B-CE9401710070}" presName="Name0" presStyleCnt="0">
        <dgm:presLayoutVars>
          <dgm:dir/>
          <dgm:resizeHandles val="exact"/>
        </dgm:presLayoutVars>
      </dgm:prSet>
      <dgm:spPr/>
      <dgm:t>
        <a:bodyPr/>
        <a:lstStyle/>
        <a:p>
          <a:endParaRPr lang="en-US"/>
        </a:p>
      </dgm:t>
    </dgm:pt>
    <dgm:pt modelId="{2BDAF8E0-2A12-42A3-9F3D-910A42ADF873}" type="pres">
      <dgm:prSet presAssocID="{12F1AB88-1FB5-4B1A-BA0B-CE9401710070}" presName="cycle" presStyleCnt="0"/>
      <dgm:spPr/>
      <dgm:t>
        <a:bodyPr/>
        <a:lstStyle/>
        <a:p>
          <a:endParaRPr lang="en-US"/>
        </a:p>
      </dgm:t>
    </dgm:pt>
    <dgm:pt modelId="{4CD57CFE-E6F5-4297-8CD6-404A342F5F3A}" type="pres">
      <dgm:prSet presAssocID="{8D276BB9-A459-45D7-A8F5-553EE168864D}" presName="nodeFirstNode" presStyleLbl="node1" presStyleIdx="0" presStyleCnt="7">
        <dgm:presLayoutVars>
          <dgm:bulletEnabled val="1"/>
        </dgm:presLayoutVars>
      </dgm:prSet>
      <dgm:spPr/>
      <dgm:t>
        <a:bodyPr/>
        <a:lstStyle/>
        <a:p>
          <a:endParaRPr lang="en-US"/>
        </a:p>
      </dgm:t>
    </dgm:pt>
    <dgm:pt modelId="{165ED80D-B2DC-4DAD-A44A-3ACC052643D0}" type="pres">
      <dgm:prSet presAssocID="{18C28C21-88D0-4709-B646-796697AEABCA}" presName="sibTransFirstNode" presStyleLbl="bgShp" presStyleIdx="0" presStyleCnt="1"/>
      <dgm:spPr/>
      <dgm:t>
        <a:bodyPr/>
        <a:lstStyle/>
        <a:p>
          <a:endParaRPr lang="en-US"/>
        </a:p>
      </dgm:t>
    </dgm:pt>
    <dgm:pt modelId="{6B214C60-8709-4E32-97C5-80A20542CCFD}" type="pres">
      <dgm:prSet presAssocID="{8F194E4B-7A1A-4489-A9EA-0C24A87021D7}" presName="nodeFollowingNodes" presStyleLbl="node1" presStyleIdx="1" presStyleCnt="7">
        <dgm:presLayoutVars>
          <dgm:bulletEnabled val="1"/>
        </dgm:presLayoutVars>
      </dgm:prSet>
      <dgm:spPr/>
      <dgm:t>
        <a:bodyPr/>
        <a:lstStyle/>
        <a:p>
          <a:endParaRPr lang="en-US"/>
        </a:p>
      </dgm:t>
    </dgm:pt>
    <dgm:pt modelId="{FDD54175-F4B4-4082-9C97-C2EA8FF1A62E}" type="pres">
      <dgm:prSet presAssocID="{163DCE5E-9085-4D41-BB83-BCBDB24FDA28}" presName="nodeFollowingNodes" presStyleLbl="node1" presStyleIdx="2" presStyleCnt="7">
        <dgm:presLayoutVars>
          <dgm:bulletEnabled val="1"/>
        </dgm:presLayoutVars>
      </dgm:prSet>
      <dgm:spPr/>
      <dgm:t>
        <a:bodyPr/>
        <a:lstStyle/>
        <a:p>
          <a:endParaRPr lang="en-US"/>
        </a:p>
      </dgm:t>
    </dgm:pt>
    <dgm:pt modelId="{230EAF95-8A86-477D-81A2-3D082B48F9EE}" type="pres">
      <dgm:prSet presAssocID="{E9A9B356-75F9-4605-BF4F-26BB5233D20C}" presName="nodeFollowingNodes" presStyleLbl="node1" presStyleIdx="3" presStyleCnt="7">
        <dgm:presLayoutVars>
          <dgm:bulletEnabled val="1"/>
        </dgm:presLayoutVars>
      </dgm:prSet>
      <dgm:spPr/>
      <dgm:t>
        <a:bodyPr/>
        <a:lstStyle/>
        <a:p>
          <a:endParaRPr lang="en-US"/>
        </a:p>
      </dgm:t>
    </dgm:pt>
    <dgm:pt modelId="{534D8871-0724-4732-AE15-F1ED0E746EA1}" type="pres">
      <dgm:prSet presAssocID="{BE431888-12EB-4BEC-A567-CE425917F532}" presName="nodeFollowingNodes" presStyleLbl="node1" presStyleIdx="4" presStyleCnt="7">
        <dgm:presLayoutVars>
          <dgm:bulletEnabled val="1"/>
        </dgm:presLayoutVars>
      </dgm:prSet>
      <dgm:spPr/>
      <dgm:t>
        <a:bodyPr/>
        <a:lstStyle/>
        <a:p>
          <a:endParaRPr lang="en-US"/>
        </a:p>
      </dgm:t>
    </dgm:pt>
    <dgm:pt modelId="{A7B9FCBC-5608-4B35-A1D2-E2BD4B491F71}" type="pres">
      <dgm:prSet presAssocID="{11ECDB0C-2F21-4308-B9E4-01401FAE5BD1}" presName="nodeFollowingNodes" presStyleLbl="node1" presStyleIdx="5" presStyleCnt="7">
        <dgm:presLayoutVars>
          <dgm:bulletEnabled val="1"/>
        </dgm:presLayoutVars>
      </dgm:prSet>
      <dgm:spPr/>
      <dgm:t>
        <a:bodyPr/>
        <a:lstStyle/>
        <a:p>
          <a:endParaRPr lang="en-US"/>
        </a:p>
      </dgm:t>
    </dgm:pt>
    <dgm:pt modelId="{029E4F8F-9679-40B5-91F6-620E4AB4D80B}" type="pres">
      <dgm:prSet presAssocID="{5B36E655-A0D9-4424-8CD0-0BF348E65082}" presName="nodeFollowingNodes" presStyleLbl="node1" presStyleIdx="6" presStyleCnt="7">
        <dgm:presLayoutVars>
          <dgm:bulletEnabled val="1"/>
        </dgm:presLayoutVars>
      </dgm:prSet>
      <dgm:spPr/>
      <dgm:t>
        <a:bodyPr/>
        <a:lstStyle/>
        <a:p>
          <a:endParaRPr lang="en-US"/>
        </a:p>
      </dgm:t>
    </dgm:pt>
  </dgm:ptLst>
  <dgm:cxnLst>
    <dgm:cxn modelId="{2EACFC37-ED6A-48E1-A089-1236303A8B73}" type="presOf" srcId="{11ECDB0C-2F21-4308-B9E4-01401FAE5BD1}" destId="{A7B9FCBC-5608-4B35-A1D2-E2BD4B491F71}" srcOrd="0" destOrd="0" presId="urn:microsoft.com/office/officeart/2005/8/layout/cycle3"/>
    <dgm:cxn modelId="{B019FB04-09CE-4877-A744-A46756A3A7B9}" type="presOf" srcId="{163DCE5E-9085-4D41-BB83-BCBDB24FDA28}" destId="{FDD54175-F4B4-4082-9C97-C2EA8FF1A62E}" srcOrd="0" destOrd="0" presId="urn:microsoft.com/office/officeart/2005/8/layout/cycle3"/>
    <dgm:cxn modelId="{729AD37A-39F4-4150-9DF1-3580B836196A}" srcId="{12F1AB88-1FB5-4B1A-BA0B-CE9401710070}" destId="{8F194E4B-7A1A-4489-A9EA-0C24A87021D7}" srcOrd="1" destOrd="0" parTransId="{9201A6B5-1C5B-4051-9325-D7E8807F12D1}" sibTransId="{68B80D80-5354-44C1-8736-75F7BD078C99}"/>
    <dgm:cxn modelId="{C0CE92C2-D2BB-477B-B001-A67C704C50E4}" type="presOf" srcId="{E9A9B356-75F9-4605-BF4F-26BB5233D20C}" destId="{230EAF95-8A86-477D-81A2-3D082B48F9EE}" srcOrd="0" destOrd="0" presId="urn:microsoft.com/office/officeart/2005/8/layout/cycle3"/>
    <dgm:cxn modelId="{43BCA147-8079-4C99-AC08-EBA3DAA261F6}" type="presOf" srcId="{8D276BB9-A459-45D7-A8F5-553EE168864D}" destId="{4CD57CFE-E6F5-4297-8CD6-404A342F5F3A}" srcOrd="0" destOrd="0" presId="urn:microsoft.com/office/officeart/2005/8/layout/cycle3"/>
    <dgm:cxn modelId="{A118DCB3-8FDF-41C7-B7B3-C6CE28370DC8}" srcId="{12F1AB88-1FB5-4B1A-BA0B-CE9401710070}" destId="{163DCE5E-9085-4D41-BB83-BCBDB24FDA28}" srcOrd="2" destOrd="0" parTransId="{60512782-4F42-4EF1-AEE7-A4F7D89D3FA7}" sibTransId="{C01EBCF8-F820-4A9F-83EC-8B816654E35A}"/>
    <dgm:cxn modelId="{2CFE55F7-0F96-4290-941C-719EA888BAA3}" srcId="{12F1AB88-1FB5-4B1A-BA0B-CE9401710070}" destId="{BE431888-12EB-4BEC-A567-CE425917F532}" srcOrd="4" destOrd="0" parTransId="{107DF5CF-9271-4A17-B696-3EF97281A105}" sibTransId="{08D8A08B-D46F-43CA-9EF7-BBF2D3D9F91E}"/>
    <dgm:cxn modelId="{6D8FF958-90A0-4B2D-B458-1248B0C7C9F8}" type="presOf" srcId="{BE431888-12EB-4BEC-A567-CE425917F532}" destId="{534D8871-0724-4732-AE15-F1ED0E746EA1}" srcOrd="0" destOrd="0" presId="urn:microsoft.com/office/officeart/2005/8/layout/cycle3"/>
    <dgm:cxn modelId="{8568C626-B79F-4282-852B-6F6754EC1ED9}" srcId="{12F1AB88-1FB5-4B1A-BA0B-CE9401710070}" destId="{11ECDB0C-2F21-4308-B9E4-01401FAE5BD1}" srcOrd="5" destOrd="0" parTransId="{E884B9B1-2BC3-48EF-B008-90DBB73EC4F5}" sibTransId="{6EFDEA7A-75FC-4C6F-BB35-5288AE7E75C6}"/>
    <dgm:cxn modelId="{90720962-B34B-4045-A780-323F36FCC252}" srcId="{12F1AB88-1FB5-4B1A-BA0B-CE9401710070}" destId="{5B36E655-A0D9-4424-8CD0-0BF348E65082}" srcOrd="6" destOrd="0" parTransId="{ABD1EBB1-7B29-428B-886D-168E476F05BC}" sibTransId="{9C47D0A8-BC00-4C7D-B290-43377493C8A9}"/>
    <dgm:cxn modelId="{0610D3B1-DA95-4AC8-A33C-B947CB40AEC3}" type="presOf" srcId="{12F1AB88-1FB5-4B1A-BA0B-CE9401710070}" destId="{12B60E32-7A27-473B-9300-EC98850D20D6}" srcOrd="0" destOrd="0" presId="urn:microsoft.com/office/officeart/2005/8/layout/cycle3"/>
    <dgm:cxn modelId="{E10828CA-0D4C-4E85-B67C-ACAA0CAF0C7C}" type="presOf" srcId="{18C28C21-88D0-4709-B646-796697AEABCA}" destId="{165ED80D-B2DC-4DAD-A44A-3ACC052643D0}" srcOrd="0" destOrd="0" presId="urn:microsoft.com/office/officeart/2005/8/layout/cycle3"/>
    <dgm:cxn modelId="{F5DD8C8F-360C-4029-8193-EF9856074046}" srcId="{12F1AB88-1FB5-4B1A-BA0B-CE9401710070}" destId="{E9A9B356-75F9-4605-BF4F-26BB5233D20C}" srcOrd="3" destOrd="0" parTransId="{D7D5B825-DC9E-43C6-B3A9-A9A1FA4B7386}" sibTransId="{B2C171FE-71D7-44FD-97DB-F03C4EB69328}"/>
    <dgm:cxn modelId="{A066C104-4FBE-428D-9142-B70B9B9F3145}" type="presOf" srcId="{5B36E655-A0D9-4424-8CD0-0BF348E65082}" destId="{029E4F8F-9679-40B5-91F6-620E4AB4D80B}" srcOrd="0" destOrd="0" presId="urn:microsoft.com/office/officeart/2005/8/layout/cycle3"/>
    <dgm:cxn modelId="{FC43BC8E-106A-4F9A-BF32-9A7FAAFCBF01}" type="presOf" srcId="{8F194E4B-7A1A-4489-A9EA-0C24A87021D7}" destId="{6B214C60-8709-4E32-97C5-80A20542CCFD}" srcOrd="0" destOrd="0" presId="urn:microsoft.com/office/officeart/2005/8/layout/cycle3"/>
    <dgm:cxn modelId="{E1F930D0-47D2-4DA3-A5FE-5046335F2108}" srcId="{12F1AB88-1FB5-4B1A-BA0B-CE9401710070}" destId="{8D276BB9-A459-45D7-A8F5-553EE168864D}" srcOrd="0" destOrd="0" parTransId="{54358D00-23E1-43D5-ABFF-760BBB747776}" sibTransId="{18C28C21-88D0-4709-B646-796697AEABCA}"/>
    <dgm:cxn modelId="{5BDCBFD9-1662-4680-A920-0184EE09D78B}" type="presParOf" srcId="{12B60E32-7A27-473B-9300-EC98850D20D6}" destId="{2BDAF8E0-2A12-42A3-9F3D-910A42ADF873}" srcOrd="0" destOrd="0" presId="urn:microsoft.com/office/officeart/2005/8/layout/cycle3"/>
    <dgm:cxn modelId="{EA30614A-5D8F-4938-91A7-B638AA16977A}" type="presParOf" srcId="{2BDAF8E0-2A12-42A3-9F3D-910A42ADF873}" destId="{4CD57CFE-E6F5-4297-8CD6-404A342F5F3A}" srcOrd="0" destOrd="0" presId="urn:microsoft.com/office/officeart/2005/8/layout/cycle3"/>
    <dgm:cxn modelId="{8C6C9D76-4CA2-4FA1-B8E4-5C0889F36379}" type="presParOf" srcId="{2BDAF8E0-2A12-42A3-9F3D-910A42ADF873}" destId="{165ED80D-B2DC-4DAD-A44A-3ACC052643D0}" srcOrd="1" destOrd="0" presId="urn:microsoft.com/office/officeart/2005/8/layout/cycle3"/>
    <dgm:cxn modelId="{CEA8F004-4101-4CE4-95F7-6547BBAEE0F1}" type="presParOf" srcId="{2BDAF8E0-2A12-42A3-9F3D-910A42ADF873}" destId="{6B214C60-8709-4E32-97C5-80A20542CCFD}" srcOrd="2" destOrd="0" presId="urn:microsoft.com/office/officeart/2005/8/layout/cycle3"/>
    <dgm:cxn modelId="{C37E9B4D-ABE1-4127-A8E7-B7EFA04B4DAF}" type="presParOf" srcId="{2BDAF8E0-2A12-42A3-9F3D-910A42ADF873}" destId="{FDD54175-F4B4-4082-9C97-C2EA8FF1A62E}" srcOrd="3" destOrd="0" presId="urn:microsoft.com/office/officeart/2005/8/layout/cycle3"/>
    <dgm:cxn modelId="{09DC42BC-4017-413E-98DB-366457968721}" type="presParOf" srcId="{2BDAF8E0-2A12-42A3-9F3D-910A42ADF873}" destId="{230EAF95-8A86-477D-81A2-3D082B48F9EE}" srcOrd="4" destOrd="0" presId="urn:microsoft.com/office/officeart/2005/8/layout/cycle3"/>
    <dgm:cxn modelId="{8E7482FA-9C15-47F6-A8B5-902360823E97}" type="presParOf" srcId="{2BDAF8E0-2A12-42A3-9F3D-910A42ADF873}" destId="{534D8871-0724-4732-AE15-F1ED0E746EA1}" srcOrd="5" destOrd="0" presId="urn:microsoft.com/office/officeart/2005/8/layout/cycle3"/>
    <dgm:cxn modelId="{03BDCAE6-68DF-4876-AE64-B72111BC9A26}" type="presParOf" srcId="{2BDAF8E0-2A12-42A3-9F3D-910A42ADF873}" destId="{A7B9FCBC-5608-4B35-A1D2-E2BD4B491F71}" srcOrd="6" destOrd="0" presId="urn:microsoft.com/office/officeart/2005/8/layout/cycle3"/>
    <dgm:cxn modelId="{148C970D-2D69-408F-8FE4-FD42099EE1D8}" type="presParOf" srcId="{2BDAF8E0-2A12-42A3-9F3D-910A42ADF873}" destId="{029E4F8F-9679-40B5-91F6-620E4AB4D80B}" srcOrd="7" destOrd="0" presId="urn:microsoft.com/office/officeart/2005/8/layout/cycle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5ED80D-B2DC-4DAD-A44A-3ACC052643D0}">
      <dsp:nvSpPr>
        <dsp:cNvPr id="0" name=""/>
        <dsp:cNvSpPr/>
      </dsp:nvSpPr>
      <dsp:spPr>
        <a:xfrm>
          <a:off x="366897" y="693468"/>
          <a:ext cx="5255524" cy="5255524"/>
        </a:xfrm>
        <a:prstGeom prst="circularArrow">
          <a:avLst>
            <a:gd name="adj1" fmla="val 5544"/>
            <a:gd name="adj2" fmla="val 330680"/>
            <a:gd name="adj3" fmla="val 14532093"/>
            <a:gd name="adj4" fmla="val 16940906"/>
            <a:gd name="adj5" fmla="val 5757"/>
          </a:avLst>
        </a:prstGeom>
        <a:solidFill>
          <a:schemeClr val="accent1"/>
        </a:solid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sp>
    <dsp:sp modelId="{4CD57CFE-E6F5-4297-8CD6-404A342F5F3A}">
      <dsp:nvSpPr>
        <dsp:cNvPr id="0" name=""/>
        <dsp:cNvSpPr/>
      </dsp:nvSpPr>
      <dsp:spPr>
        <a:xfrm>
          <a:off x="2186043" y="730873"/>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Specify Student Learning Outcomes</a:t>
          </a:r>
          <a:endParaRPr lang="en-US" sz="1200" kern="1200" dirty="0"/>
        </a:p>
      </dsp:txBody>
      <dsp:txXfrm>
        <a:off x="2225516" y="770346"/>
        <a:ext cx="1538287" cy="729670"/>
      </dsp:txXfrm>
    </dsp:sp>
    <dsp:sp modelId="{6B214C60-8709-4E32-97C5-80A20542CCFD}">
      <dsp:nvSpPr>
        <dsp:cNvPr id="0" name=""/>
        <dsp:cNvSpPr/>
      </dsp:nvSpPr>
      <dsp:spPr>
        <a:xfrm>
          <a:off x="3938254" y="1574694"/>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Create Programming to Achieve Outcomes</a:t>
          </a:r>
          <a:endParaRPr lang="en-US" sz="1200" b="1" kern="1200" dirty="0"/>
        </a:p>
      </dsp:txBody>
      <dsp:txXfrm>
        <a:off x="3977727" y="1614167"/>
        <a:ext cx="1538287" cy="729670"/>
      </dsp:txXfrm>
    </dsp:sp>
    <dsp:sp modelId="{FDD54175-F4B4-4082-9C97-C2EA8FF1A62E}">
      <dsp:nvSpPr>
        <dsp:cNvPr id="0" name=""/>
        <dsp:cNvSpPr/>
      </dsp:nvSpPr>
      <dsp:spPr>
        <a:xfrm>
          <a:off x="4371014" y="3470740"/>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Select/Design Instruments</a:t>
          </a:r>
          <a:endParaRPr lang="en-US" sz="1200" kern="1200" dirty="0"/>
        </a:p>
      </dsp:txBody>
      <dsp:txXfrm>
        <a:off x="4410487" y="3510213"/>
        <a:ext cx="1538287" cy="729670"/>
      </dsp:txXfrm>
    </dsp:sp>
    <dsp:sp modelId="{230EAF95-8A86-477D-81A2-3D082B48F9EE}">
      <dsp:nvSpPr>
        <dsp:cNvPr id="0" name=""/>
        <dsp:cNvSpPr/>
      </dsp:nvSpPr>
      <dsp:spPr>
        <a:xfrm>
          <a:off x="3158446" y="4991252"/>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Collect Implementation Fidelity Data</a:t>
          </a:r>
          <a:endParaRPr lang="en-US" sz="1200" kern="1200" dirty="0"/>
        </a:p>
      </dsp:txBody>
      <dsp:txXfrm>
        <a:off x="3197919" y="5030725"/>
        <a:ext cx="1538287" cy="729670"/>
      </dsp:txXfrm>
    </dsp:sp>
    <dsp:sp modelId="{534D8871-0724-4732-AE15-F1ED0E746EA1}">
      <dsp:nvSpPr>
        <dsp:cNvPr id="0" name=""/>
        <dsp:cNvSpPr/>
      </dsp:nvSpPr>
      <dsp:spPr>
        <a:xfrm>
          <a:off x="1213639" y="4991252"/>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Collect </a:t>
          </a:r>
        </a:p>
        <a:p>
          <a:pPr lvl="0" algn="ctr" defTabSz="533400">
            <a:lnSpc>
              <a:spcPct val="90000"/>
            </a:lnSpc>
            <a:spcBef>
              <a:spcPct val="0"/>
            </a:spcBef>
            <a:spcAft>
              <a:spcPct val="35000"/>
            </a:spcAft>
          </a:pPr>
          <a:r>
            <a:rPr lang="en-US" sz="1200" kern="1200" dirty="0" smtClean="0"/>
            <a:t>Outcomes Data</a:t>
          </a:r>
          <a:endParaRPr lang="en-US" sz="1200" kern="1200" dirty="0"/>
        </a:p>
      </dsp:txBody>
      <dsp:txXfrm>
        <a:off x="1253112" y="5030725"/>
        <a:ext cx="1538287" cy="729670"/>
      </dsp:txXfrm>
    </dsp:sp>
    <dsp:sp modelId="{A7B9FCBC-5608-4B35-A1D2-E2BD4B491F71}">
      <dsp:nvSpPr>
        <dsp:cNvPr id="0" name=""/>
        <dsp:cNvSpPr/>
      </dsp:nvSpPr>
      <dsp:spPr>
        <a:xfrm>
          <a:off x="1072" y="3470740"/>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Analyze &amp; Interpret Data, Report Results, &amp; Maintain Information</a:t>
          </a:r>
          <a:endParaRPr lang="en-US" sz="1200" kern="1200" dirty="0"/>
        </a:p>
      </dsp:txBody>
      <dsp:txXfrm>
        <a:off x="40545" y="3510213"/>
        <a:ext cx="1538287" cy="729670"/>
      </dsp:txXfrm>
    </dsp:sp>
    <dsp:sp modelId="{029E4F8F-9679-40B5-91F6-620E4AB4D80B}">
      <dsp:nvSpPr>
        <dsp:cNvPr id="0" name=""/>
        <dsp:cNvSpPr/>
      </dsp:nvSpPr>
      <dsp:spPr>
        <a:xfrm>
          <a:off x="433832" y="1574694"/>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Use Results for Program-Related Decisions</a:t>
          </a:r>
          <a:endParaRPr lang="en-US" sz="1200" kern="1200" dirty="0"/>
        </a:p>
      </dsp:txBody>
      <dsp:txXfrm>
        <a:off x="473305" y="1614167"/>
        <a:ext cx="1538287" cy="7296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5ED80D-B2DC-4DAD-A44A-3ACC052643D0}">
      <dsp:nvSpPr>
        <dsp:cNvPr id="0" name=""/>
        <dsp:cNvSpPr/>
      </dsp:nvSpPr>
      <dsp:spPr>
        <a:xfrm>
          <a:off x="366897" y="693468"/>
          <a:ext cx="5255524" cy="5255524"/>
        </a:xfrm>
        <a:prstGeom prst="circularArrow">
          <a:avLst>
            <a:gd name="adj1" fmla="val 5544"/>
            <a:gd name="adj2" fmla="val 330680"/>
            <a:gd name="adj3" fmla="val 14532093"/>
            <a:gd name="adj4" fmla="val 16940906"/>
            <a:gd name="adj5" fmla="val 5757"/>
          </a:avLst>
        </a:prstGeom>
        <a:solidFill>
          <a:schemeClr val="accent1"/>
        </a:solid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sp>
    <dsp:sp modelId="{4CD57CFE-E6F5-4297-8CD6-404A342F5F3A}">
      <dsp:nvSpPr>
        <dsp:cNvPr id="0" name=""/>
        <dsp:cNvSpPr/>
      </dsp:nvSpPr>
      <dsp:spPr>
        <a:xfrm>
          <a:off x="2186043" y="730873"/>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Specify Student Learning Outcomes</a:t>
          </a:r>
          <a:endParaRPr lang="en-US" sz="1200" kern="1200" dirty="0"/>
        </a:p>
      </dsp:txBody>
      <dsp:txXfrm>
        <a:off x="2225516" y="770346"/>
        <a:ext cx="1538287" cy="729670"/>
      </dsp:txXfrm>
    </dsp:sp>
    <dsp:sp modelId="{6B214C60-8709-4E32-97C5-80A20542CCFD}">
      <dsp:nvSpPr>
        <dsp:cNvPr id="0" name=""/>
        <dsp:cNvSpPr/>
      </dsp:nvSpPr>
      <dsp:spPr>
        <a:xfrm>
          <a:off x="3938254" y="1574694"/>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Create Programming to Achieve Outcomes</a:t>
          </a:r>
          <a:endParaRPr lang="en-US" sz="1200" b="1" kern="1200" dirty="0"/>
        </a:p>
      </dsp:txBody>
      <dsp:txXfrm>
        <a:off x="3977727" y="1614167"/>
        <a:ext cx="1538287" cy="729670"/>
      </dsp:txXfrm>
    </dsp:sp>
    <dsp:sp modelId="{FDD54175-F4B4-4082-9C97-C2EA8FF1A62E}">
      <dsp:nvSpPr>
        <dsp:cNvPr id="0" name=""/>
        <dsp:cNvSpPr/>
      </dsp:nvSpPr>
      <dsp:spPr>
        <a:xfrm>
          <a:off x="4371014" y="3470740"/>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Select/Design Instruments</a:t>
          </a:r>
          <a:endParaRPr lang="en-US" sz="1200" kern="1200" dirty="0"/>
        </a:p>
      </dsp:txBody>
      <dsp:txXfrm>
        <a:off x="4410487" y="3510213"/>
        <a:ext cx="1538287" cy="729670"/>
      </dsp:txXfrm>
    </dsp:sp>
    <dsp:sp modelId="{230EAF95-8A86-477D-81A2-3D082B48F9EE}">
      <dsp:nvSpPr>
        <dsp:cNvPr id="0" name=""/>
        <dsp:cNvSpPr/>
      </dsp:nvSpPr>
      <dsp:spPr>
        <a:xfrm>
          <a:off x="3158446" y="4991252"/>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Collect Implementation Fidelity Data</a:t>
          </a:r>
          <a:endParaRPr lang="en-US" sz="1200" kern="1200" dirty="0"/>
        </a:p>
      </dsp:txBody>
      <dsp:txXfrm>
        <a:off x="3197919" y="5030725"/>
        <a:ext cx="1538287" cy="729670"/>
      </dsp:txXfrm>
    </dsp:sp>
    <dsp:sp modelId="{534D8871-0724-4732-AE15-F1ED0E746EA1}">
      <dsp:nvSpPr>
        <dsp:cNvPr id="0" name=""/>
        <dsp:cNvSpPr/>
      </dsp:nvSpPr>
      <dsp:spPr>
        <a:xfrm>
          <a:off x="1213639" y="4991252"/>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Collect </a:t>
          </a:r>
        </a:p>
        <a:p>
          <a:pPr lvl="0" algn="ctr" defTabSz="533400">
            <a:lnSpc>
              <a:spcPct val="90000"/>
            </a:lnSpc>
            <a:spcBef>
              <a:spcPct val="0"/>
            </a:spcBef>
            <a:spcAft>
              <a:spcPct val="35000"/>
            </a:spcAft>
          </a:pPr>
          <a:r>
            <a:rPr lang="en-US" sz="1200" kern="1200" dirty="0" smtClean="0"/>
            <a:t>Outcomes Data</a:t>
          </a:r>
          <a:endParaRPr lang="en-US" sz="1200" kern="1200" dirty="0"/>
        </a:p>
      </dsp:txBody>
      <dsp:txXfrm>
        <a:off x="1253112" y="5030725"/>
        <a:ext cx="1538287" cy="729670"/>
      </dsp:txXfrm>
    </dsp:sp>
    <dsp:sp modelId="{A7B9FCBC-5608-4B35-A1D2-E2BD4B491F71}">
      <dsp:nvSpPr>
        <dsp:cNvPr id="0" name=""/>
        <dsp:cNvSpPr/>
      </dsp:nvSpPr>
      <dsp:spPr>
        <a:xfrm>
          <a:off x="1072" y="3470740"/>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Analyze &amp; Interpret Data, Report Results, &amp; Maintain Information</a:t>
          </a:r>
          <a:endParaRPr lang="en-US" sz="1200" kern="1200" dirty="0"/>
        </a:p>
      </dsp:txBody>
      <dsp:txXfrm>
        <a:off x="40545" y="3510213"/>
        <a:ext cx="1538287" cy="729670"/>
      </dsp:txXfrm>
    </dsp:sp>
    <dsp:sp modelId="{029E4F8F-9679-40B5-91F6-620E4AB4D80B}">
      <dsp:nvSpPr>
        <dsp:cNvPr id="0" name=""/>
        <dsp:cNvSpPr/>
      </dsp:nvSpPr>
      <dsp:spPr>
        <a:xfrm>
          <a:off x="433832" y="1574694"/>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Use Results for Program-Related Decisions</a:t>
          </a:r>
          <a:endParaRPr lang="en-US" sz="1200" b="1" kern="1200" dirty="0"/>
        </a:p>
      </dsp:txBody>
      <dsp:txXfrm>
        <a:off x="473305" y="1614167"/>
        <a:ext cx="1538287" cy="7296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5ED80D-B2DC-4DAD-A44A-3ACC052643D0}">
      <dsp:nvSpPr>
        <dsp:cNvPr id="0" name=""/>
        <dsp:cNvSpPr/>
      </dsp:nvSpPr>
      <dsp:spPr>
        <a:xfrm>
          <a:off x="366897" y="693468"/>
          <a:ext cx="5255524" cy="5255524"/>
        </a:xfrm>
        <a:prstGeom prst="circularArrow">
          <a:avLst>
            <a:gd name="adj1" fmla="val 5544"/>
            <a:gd name="adj2" fmla="val 330680"/>
            <a:gd name="adj3" fmla="val 14532093"/>
            <a:gd name="adj4" fmla="val 16940906"/>
            <a:gd name="adj5" fmla="val 5757"/>
          </a:avLst>
        </a:prstGeom>
        <a:solidFill>
          <a:schemeClr val="accent1"/>
        </a:solid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sp>
    <dsp:sp modelId="{4CD57CFE-E6F5-4297-8CD6-404A342F5F3A}">
      <dsp:nvSpPr>
        <dsp:cNvPr id="0" name=""/>
        <dsp:cNvSpPr/>
      </dsp:nvSpPr>
      <dsp:spPr>
        <a:xfrm>
          <a:off x="2186043" y="730873"/>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Specify Student Learning Outcomes</a:t>
          </a:r>
          <a:endParaRPr lang="en-US" sz="1200" kern="1200" dirty="0"/>
        </a:p>
      </dsp:txBody>
      <dsp:txXfrm>
        <a:off x="2225516" y="770346"/>
        <a:ext cx="1538287" cy="729670"/>
      </dsp:txXfrm>
    </dsp:sp>
    <dsp:sp modelId="{6B214C60-8709-4E32-97C5-80A20542CCFD}">
      <dsp:nvSpPr>
        <dsp:cNvPr id="0" name=""/>
        <dsp:cNvSpPr/>
      </dsp:nvSpPr>
      <dsp:spPr>
        <a:xfrm>
          <a:off x="3938254" y="1574694"/>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Create Programming to Achieve Outcomes</a:t>
          </a:r>
          <a:endParaRPr lang="en-US" sz="1200" b="1" kern="1200" dirty="0"/>
        </a:p>
      </dsp:txBody>
      <dsp:txXfrm>
        <a:off x="3977727" y="1614167"/>
        <a:ext cx="1538287" cy="729670"/>
      </dsp:txXfrm>
    </dsp:sp>
    <dsp:sp modelId="{FDD54175-F4B4-4082-9C97-C2EA8FF1A62E}">
      <dsp:nvSpPr>
        <dsp:cNvPr id="0" name=""/>
        <dsp:cNvSpPr/>
      </dsp:nvSpPr>
      <dsp:spPr>
        <a:xfrm>
          <a:off x="4371014" y="3470740"/>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Select/Design Instruments</a:t>
          </a:r>
          <a:endParaRPr lang="en-US" sz="1200" kern="1200" dirty="0"/>
        </a:p>
      </dsp:txBody>
      <dsp:txXfrm>
        <a:off x="4410487" y="3510213"/>
        <a:ext cx="1538287" cy="729670"/>
      </dsp:txXfrm>
    </dsp:sp>
    <dsp:sp modelId="{230EAF95-8A86-477D-81A2-3D082B48F9EE}">
      <dsp:nvSpPr>
        <dsp:cNvPr id="0" name=""/>
        <dsp:cNvSpPr/>
      </dsp:nvSpPr>
      <dsp:spPr>
        <a:xfrm>
          <a:off x="3158446" y="4991252"/>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Collect Implementation Fidelity Data</a:t>
          </a:r>
          <a:endParaRPr lang="en-US" sz="1200" kern="1200" dirty="0"/>
        </a:p>
      </dsp:txBody>
      <dsp:txXfrm>
        <a:off x="3197919" y="5030725"/>
        <a:ext cx="1538287" cy="729670"/>
      </dsp:txXfrm>
    </dsp:sp>
    <dsp:sp modelId="{534D8871-0724-4732-AE15-F1ED0E746EA1}">
      <dsp:nvSpPr>
        <dsp:cNvPr id="0" name=""/>
        <dsp:cNvSpPr/>
      </dsp:nvSpPr>
      <dsp:spPr>
        <a:xfrm>
          <a:off x="1213639" y="4991252"/>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Collect </a:t>
          </a:r>
        </a:p>
        <a:p>
          <a:pPr lvl="0" algn="ctr" defTabSz="533400">
            <a:lnSpc>
              <a:spcPct val="90000"/>
            </a:lnSpc>
            <a:spcBef>
              <a:spcPct val="0"/>
            </a:spcBef>
            <a:spcAft>
              <a:spcPct val="35000"/>
            </a:spcAft>
          </a:pPr>
          <a:r>
            <a:rPr lang="en-US" sz="1200" kern="1200" dirty="0" smtClean="0"/>
            <a:t>Outcomes Data</a:t>
          </a:r>
          <a:endParaRPr lang="en-US" sz="1200" kern="1200" dirty="0"/>
        </a:p>
      </dsp:txBody>
      <dsp:txXfrm>
        <a:off x="1253112" y="5030725"/>
        <a:ext cx="1538287" cy="729670"/>
      </dsp:txXfrm>
    </dsp:sp>
    <dsp:sp modelId="{A7B9FCBC-5608-4B35-A1D2-E2BD4B491F71}">
      <dsp:nvSpPr>
        <dsp:cNvPr id="0" name=""/>
        <dsp:cNvSpPr/>
      </dsp:nvSpPr>
      <dsp:spPr>
        <a:xfrm>
          <a:off x="1072" y="3470740"/>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Analyze &amp; Interpret Data, Report Results, &amp; Maintain Information</a:t>
          </a:r>
          <a:endParaRPr lang="en-US" sz="1200" kern="1200" dirty="0"/>
        </a:p>
      </dsp:txBody>
      <dsp:txXfrm>
        <a:off x="40545" y="3510213"/>
        <a:ext cx="1538287" cy="729670"/>
      </dsp:txXfrm>
    </dsp:sp>
    <dsp:sp modelId="{029E4F8F-9679-40B5-91F6-620E4AB4D80B}">
      <dsp:nvSpPr>
        <dsp:cNvPr id="0" name=""/>
        <dsp:cNvSpPr/>
      </dsp:nvSpPr>
      <dsp:spPr>
        <a:xfrm>
          <a:off x="433832" y="1574694"/>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Use Results for Program-Related Decisions</a:t>
          </a:r>
          <a:endParaRPr lang="en-US" sz="1200" kern="1200" dirty="0"/>
        </a:p>
      </dsp:txBody>
      <dsp:txXfrm>
        <a:off x="473305" y="1614167"/>
        <a:ext cx="1538287" cy="7296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5ED80D-B2DC-4DAD-A44A-3ACC052643D0}">
      <dsp:nvSpPr>
        <dsp:cNvPr id="0" name=""/>
        <dsp:cNvSpPr/>
      </dsp:nvSpPr>
      <dsp:spPr>
        <a:xfrm>
          <a:off x="366897" y="693468"/>
          <a:ext cx="5255524" cy="5255524"/>
        </a:xfrm>
        <a:prstGeom prst="circularArrow">
          <a:avLst>
            <a:gd name="adj1" fmla="val 5544"/>
            <a:gd name="adj2" fmla="val 330680"/>
            <a:gd name="adj3" fmla="val 14532093"/>
            <a:gd name="adj4" fmla="val 16940906"/>
            <a:gd name="adj5" fmla="val 5757"/>
          </a:avLst>
        </a:prstGeom>
        <a:solidFill>
          <a:schemeClr val="accent1"/>
        </a:solid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sp>
    <dsp:sp modelId="{4CD57CFE-E6F5-4297-8CD6-404A342F5F3A}">
      <dsp:nvSpPr>
        <dsp:cNvPr id="0" name=""/>
        <dsp:cNvSpPr/>
      </dsp:nvSpPr>
      <dsp:spPr>
        <a:xfrm>
          <a:off x="2186043" y="730873"/>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Specify Student Learning Outcomes</a:t>
          </a:r>
          <a:endParaRPr lang="en-US" sz="1200" kern="1200" dirty="0"/>
        </a:p>
      </dsp:txBody>
      <dsp:txXfrm>
        <a:off x="2225516" y="770346"/>
        <a:ext cx="1538287" cy="729670"/>
      </dsp:txXfrm>
    </dsp:sp>
    <dsp:sp modelId="{6B214C60-8709-4E32-97C5-80A20542CCFD}">
      <dsp:nvSpPr>
        <dsp:cNvPr id="0" name=""/>
        <dsp:cNvSpPr/>
      </dsp:nvSpPr>
      <dsp:spPr>
        <a:xfrm>
          <a:off x="3938254" y="1422342"/>
          <a:ext cx="1617233" cy="1113319"/>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Create </a:t>
          </a:r>
        </a:p>
        <a:p>
          <a:pPr lvl="0" algn="ctr" defTabSz="622300">
            <a:lnSpc>
              <a:spcPct val="90000"/>
            </a:lnSpc>
            <a:spcBef>
              <a:spcPct val="0"/>
            </a:spcBef>
            <a:spcAft>
              <a:spcPct val="35000"/>
            </a:spcAft>
          </a:pPr>
          <a:r>
            <a:rPr lang="en-US" sz="1400" b="1" kern="1200" cap="all" baseline="0" dirty="0" smtClean="0">
              <a:solidFill>
                <a:schemeClr val="bg1"/>
              </a:solidFill>
            </a:rPr>
            <a:t>Evidence-</a:t>
          </a:r>
          <a:r>
            <a:rPr lang="en-US" sz="1400" b="1" kern="1200" cap="all" baseline="0" dirty="0" err="1" smtClean="0">
              <a:solidFill>
                <a:schemeClr val="bg1"/>
              </a:solidFill>
            </a:rPr>
            <a:t>INFORmED</a:t>
          </a:r>
          <a:r>
            <a:rPr lang="en-US" sz="1400" b="1" kern="1200" cap="all" baseline="0" dirty="0" smtClean="0">
              <a:solidFill>
                <a:schemeClr val="bg1"/>
              </a:solidFill>
            </a:rPr>
            <a:t> </a:t>
          </a:r>
          <a:r>
            <a:rPr lang="en-US" sz="1400" b="1" kern="1200" dirty="0" smtClean="0"/>
            <a:t>Programming to Achieve Outcomes</a:t>
          </a:r>
          <a:endParaRPr lang="en-US" sz="1400" b="1" kern="1200" dirty="0"/>
        </a:p>
      </dsp:txBody>
      <dsp:txXfrm>
        <a:off x="3992602" y="1476690"/>
        <a:ext cx="1508537" cy="1004623"/>
      </dsp:txXfrm>
    </dsp:sp>
    <dsp:sp modelId="{FDD54175-F4B4-4082-9C97-C2EA8FF1A62E}">
      <dsp:nvSpPr>
        <dsp:cNvPr id="0" name=""/>
        <dsp:cNvSpPr/>
      </dsp:nvSpPr>
      <dsp:spPr>
        <a:xfrm>
          <a:off x="4371014" y="3470740"/>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Select/Design Instruments</a:t>
          </a:r>
          <a:endParaRPr lang="en-US" sz="1200" kern="1200" dirty="0"/>
        </a:p>
      </dsp:txBody>
      <dsp:txXfrm>
        <a:off x="4410487" y="3510213"/>
        <a:ext cx="1538287" cy="729670"/>
      </dsp:txXfrm>
    </dsp:sp>
    <dsp:sp modelId="{230EAF95-8A86-477D-81A2-3D082B48F9EE}">
      <dsp:nvSpPr>
        <dsp:cNvPr id="0" name=""/>
        <dsp:cNvSpPr/>
      </dsp:nvSpPr>
      <dsp:spPr>
        <a:xfrm>
          <a:off x="3158446" y="4991252"/>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Collect Implementation Fidelity Data</a:t>
          </a:r>
          <a:endParaRPr lang="en-US" sz="1200" kern="1200" dirty="0"/>
        </a:p>
      </dsp:txBody>
      <dsp:txXfrm>
        <a:off x="3197919" y="5030725"/>
        <a:ext cx="1538287" cy="729670"/>
      </dsp:txXfrm>
    </dsp:sp>
    <dsp:sp modelId="{534D8871-0724-4732-AE15-F1ED0E746EA1}">
      <dsp:nvSpPr>
        <dsp:cNvPr id="0" name=""/>
        <dsp:cNvSpPr/>
      </dsp:nvSpPr>
      <dsp:spPr>
        <a:xfrm>
          <a:off x="1213639" y="4991252"/>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Collect </a:t>
          </a:r>
        </a:p>
        <a:p>
          <a:pPr lvl="0" algn="ctr" defTabSz="533400">
            <a:lnSpc>
              <a:spcPct val="90000"/>
            </a:lnSpc>
            <a:spcBef>
              <a:spcPct val="0"/>
            </a:spcBef>
            <a:spcAft>
              <a:spcPct val="35000"/>
            </a:spcAft>
          </a:pPr>
          <a:r>
            <a:rPr lang="en-US" sz="1200" kern="1200" dirty="0" smtClean="0"/>
            <a:t>Outcomes Data</a:t>
          </a:r>
          <a:endParaRPr lang="en-US" sz="1200" kern="1200" dirty="0"/>
        </a:p>
      </dsp:txBody>
      <dsp:txXfrm>
        <a:off x="1253112" y="5030725"/>
        <a:ext cx="1538287" cy="729670"/>
      </dsp:txXfrm>
    </dsp:sp>
    <dsp:sp modelId="{A7B9FCBC-5608-4B35-A1D2-E2BD4B491F71}">
      <dsp:nvSpPr>
        <dsp:cNvPr id="0" name=""/>
        <dsp:cNvSpPr/>
      </dsp:nvSpPr>
      <dsp:spPr>
        <a:xfrm>
          <a:off x="1072" y="3470740"/>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Analyze &amp; Interpret Data, Report Results, &amp; Maintain Information</a:t>
          </a:r>
          <a:endParaRPr lang="en-US" sz="1200" kern="1200" dirty="0"/>
        </a:p>
      </dsp:txBody>
      <dsp:txXfrm>
        <a:off x="40545" y="3510213"/>
        <a:ext cx="1538287" cy="729670"/>
      </dsp:txXfrm>
    </dsp:sp>
    <dsp:sp modelId="{029E4F8F-9679-40B5-91F6-620E4AB4D80B}">
      <dsp:nvSpPr>
        <dsp:cNvPr id="0" name=""/>
        <dsp:cNvSpPr/>
      </dsp:nvSpPr>
      <dsp:spPr>
        <a:xfrm>
          <a:off x="433832" y="1574694"/>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Use Results for Program-Related Decisions</a:t>
          </a:r>
          <a:endParaRPr lang="en-US" sz="1200" kern="1200" dirty="0"/>
        </a:p>
      </dsp:txBody>
      <dsp:txXfrm>
        <a:off x="473305" y="1614167"/>
        <a:ext cx="1538287" cy="7296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5ED80D-B2DC-4DAD-A44A-3ACC052643D0}">
      <dsp:nvSpPr>
        <dsp:cNvPr id="0" name=""/>
        <dsp:cNvSpPr/>
      </dsp:nvSpPr>
      <dsp:spPr>
        <a:xfrm>
          <a:off x="366897" y="693468"/>
          <a:ext cx="5255524" cy="5255524"/>
        </a:xfrm>
        <a:prstGeom prst="circularArrow">
          <a:avLst>
            <a:gd name="adj1" fmla="val 5544"/>
            <a:gd name="adj2" fmla="val 330680"/>
            <a:gd name="adj3" fmla="val 14532093"/>
            <a:gd name="adj4" fmla="val 16940906"/>
            <a:gd name="adj5" fmla="val 5757"/>
          </a:avLst>
        </a:prstGeom>
        <a:solidFill>
          <a:schemeClr val="accent1"/>
        </a:solid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sp>
    <dsp:sp modelId="{4CD57CFE-E6F5-4297-8CD6-404A342F5F3A}">
      <dsp:nvSpPr>
        <dsp:cNvPr id="0" name=""/>
        <dsp:cNvSpPr/>
      </dsp:nvSpPr>
      <dsp:spPr>
        <a:xfrm>
          <a:off x="2186043" y="730873"/>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Specify Student Learning Outcomes</a:t>
          </a:r>
          <a:endParaRPr lang="en-US" sz="1200" kern="1200" dirty="0"/>
        </a:p>
      </dsp:txBody>
      <dsp:txXfrm>
        <a:off x="2225516" y="770346"/>
        <a:ext cx="1538287" cy="729670"/>
      </dsp:txXfrm>
    </dsp:sp>
    <dsp:sp modelId="{6B214C60-8709-4E32-97C5-80A20542CCFD}">
      <dsp:nvSpPr>
        <dsp:cNvPr id="0" name=""/>
        <dsp:cNvSpPr/>
      </dsp:nvSpPr>
      <dsp:spPr>
        <a:xfrm>
          <a:off x="3938254" y="1574694"/>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Create Programming to Achieve Outcomes</a:t>
          </a:r>
          <a:endParaRPr lang="en-US" sz="1400" b="1" kern="1200" dirty="0"/>
        </a:p>
      </dsp:txBody>
      <dsp:txXfrm>
        <a:off x="3977727" y="1614167"/>
        <a:ext cx="1538287" cy="729670"/>
      </dsp:txXfrm>
    </dsp:sp>
    <dsp:sp modelId="{FDD54175-F4B4-4082-9C97-C2EA8FF1A62E}">
      <dsp:nvSpPr>
        <dsp:cNvPr id="0" name=""/>
        <dsp:cNvSpPr/>
      </dsp:nvSpPr>
      <dsp:spPr>
        <a:xfrm>
          <a:off x="4371014" y="3470740"/>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Select/Design Instruments</a:t>
          </a:r>
          <a:endParaRPr lang="en-US" sz="1200" kern="1200" dirty="0"/>
        </a:p>
      </dsp:txBody>
      <dsp:txXfrm>
        <a:off x="4410487" y="3510213"/>
        <a:ext cx="1538287" cy="729670"/>
      </dsp:txXfrm>
    </dsp:sp>
    <dsp:sp modelId="{230EAF95-8A86-477D-81A2-3D082B48F9EE}">
      <dsp:nvSpPr>
        <dsp:cNvPr id="0" name=""/>
        <dsp:cNvSpPr/>
      </dsp:nvSpPr>
      <dsp:spPr>
        <a:xfrm>
          <a:off x="3158446" y="4991252"/>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Collect Implementation Fidelity Data</a:t>
          </a:r>
          <a:endParaRPr lang="en-US" sz="1200" kern="1200" dirty="0"/>
        </a:p>
      </dsp:txBody>
      <dsp:txXfrm>
        <a:off x="3197919" y="5030725"/>
        <a:ext cx="1538287" cy="729670"/>
      </dsp:txXfrm>
    </dsp:sp>
    <dsp:sp modelId="{534D8871-0724-4732-AE15-F1ED0E746EA1}">
      <dsp:nvSpPr>
        <dsp:cNvPr id="0" name=""/>
        <dsp:cNvSpPr/>
      </dsp:nvSpPr>
      <dsp:spPr>
        <a:xfrm>
          <a:off x="1213639" y="4991252"/>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Collect </a:t>
          </a:r>
        </a:p>
        <a:p>
          <a:pPr lvl="0" algn="ctr" defTabSz="533400">
            <a:lnSpc>
              <a:spcPct val="90000"/>
            </a:lnSpc>
            <a:spcBef>
              <a:spcPct val="0"/>
            </a:spcBef>
            <a:spcAft>
              <a:spcPct val="35000"/>
            </a:spcAft>
          </a:pPr>
          <a:r>
            <a:rPr lang="en-US" sz="1200" kern="1200" dirty="0" smtClean="0"/>
            <a:t>Outcomes Data</a:t>
          </a:r>
          <a:endParaRPr lang="en-US" sz="1200" kern="1200" dirty="0"/>
        </a:p>
      </dsp:txBody>
      <dsp:txXfrm>
        <a:off x="1253112" y="5030725"/>
        <a:ext cx="1538287" cy="729670"/>
      </dsp:txXfrm>
    </dsp:sp>
    <dsp:sp modelId="{A7B9FCBC-5608-4B35-A1D2-E2BD4B491F71}">
      <dsp:nvSpPr>
        <dsp:cNvPr id="0" name=""/>
        <dsp:cNvSpPr/>
      </dsp:nvSpPr>
      <dsp:spPr>
        <a:xfrm>
          <a:off x="1072" y="3470740"/>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Analyze &amp; Interpret Data, Report Results, &amp; Maintain Information</a:t>
          </a:r>
          <a:endParaRPr lang="en-US" sz="1200" kern="1200" dirty="0"/>
        </a:p>
      </dsp:txBody>
      <dsp:txXfrm>
        <a:off x="40545" y="3510213"/>
        <a:ext cx="1538287" cy="729670"/>
      </dsp:txXfrm>
    </dsp:sp>
    <dsp:sp modelId="{029E4F8F-9679-40B5-91F6-620E4AB4D80B}">
      <dsp:nvSpPr>
        <dsp:cNvPr id="0" name=""/>
        <dsp:cNvSpPr/>
      </dsp:nvSpPr>
      <dsp:spPr>
        <a:xfrm>
          <a:off x="433832" y="1574694"/>
          <a:ext cx="1617233" cy="808616"/>
        </a:xfrm>
        <a:prstGeom prst="roundRect">
          <a:avLst/>
        </a:prstGeom>
        <a:solidFill>
          <a:schemeClr val="accent2"/>
        </a:soli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Use Results for Program-Related Decisions</a:t>
          </a:r>
          <a:endParaRPr lang="en-US" sz="1200" kern="1200" dirty="0"/>
        </a:p>
      </dsp:txBody>
      <dsp:txXfrm>
        <a:off x="473305" y="1614167"/>
        <a:ext cx="1538287" cy="729670"/>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2"/>
            <a:ext cx="3037840" cy="466434"/>
          </a:xfrm>
          <a:prstGeom prst="rect">
            <a:avLst/>
          </a:prstGeom>
        </p:spPr>
        <p:txBody>
          <a:bodyPr vert="horz" lIns="93177" tIns="46589" rIns="93177" bIns="46589" rtlCol="0"/>
          <a:lstStyle>
            <a:lvl1pPr algn="r">
              <a:defRPr sz="1200"/>
            </a:lvl1pPr>
          </a:lstStyle>
          <a:p>
            <a:fld id="{18991E86-47D4-44A7-AA24-ED0C0EB25D1D}" type="datetimeFigureOut">
              <a:rPr lang="en-US" smtClean="0"/>
              <a:t>3/30/2020</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DE8BB99C-C871-4D86-B75C-8CEB0BB14836}" type="slidenum">
              <a:rPr lang="en-US" smtClean="0"/>
              <a:t>‹#›</a:t>
            </a:fld>
            <a:endParaRPr lang="en-US"/>
          </a:p>
        </p:txBody>
      </p:sp>
    </p:spTree>
    <p:extLst>
      <p:ext uri="{BB962C8B-B14F-4D97-AF65-F5344CB8AC3E}">
        <p14:creationId xmlns:p14="http://schemas.microsoft.com/office/powerpoint/2010/main" val="32511305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2"/>
            <a:ext cx="3037840" cy="466434"/>
          </a:xfrm>
          <a:prstGeom prst="rect">
            <a:avLst/>
          </a:prstGeom>
        </p:spPr>
        <p:txBody>
          <a:bodyPr vert="horz" lIns="93177" tIns="46589" rIns="93177" bIns="46589" rtlCol="0"/>
          <a:lstStyle>
            <a:lvl1pPr algn="r">
              <a:defRPr sz="1200"/>
            </a:lvl1pPr>
          </a:lstStyle>
          <a:p>
            <a:fld id="{4C3000F4-26FA-4C21-A863-618D57CB5F08}" type="datetimeFigureOut">
              <a:rPr lang="en-US" smtClean="0"/>
              <a:t>3/30/2020</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4"/>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A768051-9A73-4643-92C6-97FF805411AD}" type="slidenum">
              <a:rPr lang="en-US" smtClean="0"/>
              <a:t>‹#›</a:t>
            </a:fld>
            <a:endParaRPr lang="en-US"/>
          </a:p>
        </p:txBody>
      </p:sp>
    </p:spTree>
    <p:extLst>
      <p:ext uri="{BB962C8B-B14F-4D97-AF65-F5344CB8AC3E}">
        <p14:creationId xmlns:p14="http://schemas.microsoft.com/office/powerpoint/2010/main" val="3089945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episcenter.psu.edu/sites/default/files/What%20do%20we%20mean%20when%20we%20say%20a%20program%20is%20evidence%20based.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574536-26D5-47A1-9164-ACEB2AE3C7BF}" type="slidenum">
              <a:rPr lang="en-US" smtClean="0"/>
              <a:t>1</a:t>
            </a:fld>
            <a:endParaRPr lang="en-US"/>
          </a:p>
        </p:txBody>
      </p:sp>
    </p:spTree>
    <p:extLst>
      <p:ext uri="{BB962C8B-B14F-4D97-AF65-F5344CB8AC3E}">
        <p14:creationId xmlns:p14="http://schemas.microsoft.com/office/powerpoint/2010/main" val="524780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14</a:t>
            </a:fld>
            <a:endParaRPr lang="en-US"/>
          </a:p>
        </p:txBody>
      </p:sp>
    </p:spTree>
    <p:extLst>
      <p:ext uri="{BB962C8B-B14F-4D97-AF65-F5344CB8AC3E}">
        <p14:creationId xmlns:p14="http://schemas.microsoft.com/office/powerpoint/2010/main" val="1890902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15</a:t>
            </a:fld>
            <a:endParaRPr lang="en-US"/>
          </a:p>
        </p:txBody>
      </p:sp>
    </p:spTree>
    <p:extLst>
      <p:ext uri="{BB962C8B-B14F-4D97-AF65-F5344CB8AC3E}">
        <p14:creationId xmlns:p14="http://schemas.microsoft.com/office/powerpoint/2010/main" val="2042208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Diagram</a:t>
            </a:r>
            <a:r>
              <a:rPr lang="en-US" baseline="0" dirty="0" smtClean="0"/>
              <a:t> from link below but they took from </a:t>
            </a:r>
            <a:r>
              <a:rPr lang="en-US" baseline="0" dirty="0" err="1" smtClean="0"/>
              <a:t>Bumbarger</a:t>
            </a:r>
            <a:r>
              <a:rPr lang="en-US" baseline="0" dirty="0" smtClean="0"/>
              <a:t> &amp; Rhoades, 2012 </a:t>
            </a:r>
            <a:r>
              <a:rPr lang="en-US" dirty="0" smtClean="0">
                <a:hlinkClick r:id="rId3"/>
              </a:rPr>
              <a:t>http://www.episcenter.psu.edu/sites/default/files/What%20do%20we%20mean%20when%20we%20say%20a%20program%20is%20evidence%20based.pdf</a:t>
            </a:r>
            <a:r>
              <a:rPr lang="en-US" dirty="0" smtClean="0"/>
              <a:t> </a:t>
            </a:r>
            <a:endParaRPr lang="en-US" dirty="0"/>
          </a:p>
        </p:txBody>
      </p:sp>
      <p:sp>
        <p:nvSpPr>
          <p:cNvPr id="4" name="Slide Number Placeholder 3"/>
          <p:cNvSpPr>
            <a:spLocks noGrp="1"/>
          </p:cNvSpPr>
          <p:nvPr>
            <p:ph type="sldNum" sz="quarter" idx="10"/>
          </p:nvPr>
        </p:nvSpPr>
        <p:spPr/>
        <p:txBody>
          <a:bodyPr/>
          <a:lstStyle/>
          <a:p>
            <a:fld id="{FA768051-9A73-4643-92C6-97FF805411AD}" type="slidenum">
              <a:rPr lang="en-US" smtClean="0"/>
              <a:t>16</a:t>
            </a:fld>
            <a:endParaRPr lang="en-US"/>
          </a:p>
        </p:txBody>
      </p:sp>
    </p:spTree>
    <p:extLst>
      <p:ext uri="{BB962C8B-B14F-4D97-AF65-F5344CB8AC3E}">
        <p14:creationId xmlns:p14="http://schemas.microsoft.com/office/powerpoint/2010/main" val="215332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21</a:t>
            </a:fld>
            <a:endParaRPr lang="en-US"/>
          </a:p>
        </p:txBody>
      </p:sp>
    </p:spTree>
    <p:extLst>
      <p:ext uri="{BB962C8B-B14F-4D97-AF65-F5344CB8AC3E}">
        <p14:creationId xmlns:p14="http://schemas.microsoft.com/office/powerpoint/2010/main" val="171142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29</a:t>
            </a:fld>
            <a:endParaRPr lang="en-US"/>
          </a:p>
        </p:txBody>
      </p:sp>
    </p:spTree>
    <p:extLst>
      <p:ext uri="{BB962C8B-B14F-4D97-AF65-F5344CB8AC3E}">
        <p14:creationId xmlns:p14="http://schemas.microsoft.com/office/powerpoint/2010/main" val="14426337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768051-9A73-4643-92C6-97FF805411AD}" type="slidenum">
              <a:rPr lang="en-US" smtClean="0"/>
              <a:t>32</a:t>
            </a:fld>
            <a:endParaRPr lang="en-US"/>
          </a:p>
        </p:txBody>
      </p:sp>
    </p:spTree>
    <p:extLst>
      <p:ext uri="{BB962C8B-B14F-4D97-AF65-F5344CB8AC3E}">
        <p14:creationId xmlns:p14="http://schemas.microsoft.com/office/powerpoint/2010/main" val="1925113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81706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3" name="Google Shape;36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84618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3" name="Google Shape;343;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9969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2090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6331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768051-9A73-4643-92C6-97FF805411AD}" type="slidenum">
              <a:rPr lang="en-US" smtClean="0"/>
              <a:t>46</a:t>
            </a:fld>
            <a:endParaRPr lang="en-US"/>
          </a:p>
        </p:txBody>
      </p:sp>
    </p:spTree>
    <p:extLst>
      <p:ext uri="{BB962C8B-B14F-4D97-AF65-F5344CB8AC3E}">
        <p14:creationId xmlns:p14="http://schemas.microsoft.com/office/powerpoint/2010/main" val="210358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51</a:t>
            </a:fld>
            <a:endParaRPr lang="en-US"/>
          </a:p>
        </p:txBody>
      </p:sp>
    </p:spTree>
    <p:extLst>
      <p:ext uri="{BB962C8B-B14F-4D97-AF65-F5344CB8AC3E}">
        <p14:creationId xmlns:p14="http://schemas.microsoft.com/office/powerpoint/2010/main" val="3183639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52</a:t>
            </a:fld>
            <a:endParaRPr lang="en-US"/>
          </a:p>
        </p:txBody>
      </p:sp>
    </p:spTree>
    <p:extLst>
      <p:ext uri="{BB962C8B-B14F-4D97-AF65-F5344CB8AC3E}">
        <p14:creationId xmlns:p14="http://schemas.microsoft.com/office/powerpoint/2010/main" val="21570632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53</a:t>
            </a:fld>
            <a:endParaRPr lang="en-US"/>
          </a:p>
        </p:txBody>
      </p:sp>
    </p:spTree>
    <p:extLst>
      <p:ext uri="{BB962C8B-B14F-4D97-AF65-F5344CB8AC3E}">
        <p14:creationId xmlns:p14="http://schemas.microsoft.com/office/powerpoint/2010/main" val="2303470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54</a:t>
            </a:fld>
            <a:endParaRPr lang="en-US"/>
          </a:p>
        </p:txBody>
      </p:sp>
    </p:spTree>
    <p:extLst>
      <p:ext uri="{BB962C8B-B14F-4D97-AF65-F5344CB8AC3E}">
        <p14:creationId xmlns:p14="http://schemas.microsoft.com/office/powerpoint/2010/main" val="32047939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55</a:t>
            </a:fld>
            <a:endParaRPr lang="en-US"/>
          </a:p>
        </p:txBody>
      </p:sp>
    </p:spTree>
    <p:extLst>
      <p:ext uri="{BB962C8B-B14F-4D97-AF65-F5344CB8AC3E}">
        <p14:creationId xmlns:p14="http://schemas.microsoft.com/office/powerpoint/2010/main" val="10723624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56</a:t>
            </a:fld>
            <a:endParaRPr lang="en-US"/>
          </a:p>
        </p:txBody>
      </p:sp>
    </p:spTree>
    <p:extLst>
      <p:ext uri="{BB962C8B-B14F-4D97-AF65-F5344CB8AC3E}">
        <p14:creationId xmlns:p14="http://schemas.microsoft.com/office/powerpoint/2010/main" val="11019120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61</a:t>
            </a:fld>
            <a:endParaRPr lang="en-US"/>
          </a:p>
        </p:txBody>
      </p:sp>
    </p:spTree>
    <p:extLst>
      <p:ext uri="{BB962C8B-B14F-4D97-AF65-F5344CB8AC3E}">
        <p14:creationId xmlns:p14="http://schemas.microsoft.com/office/powerpoint/2010/main" val="16267299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D090F6-1F9F-774A-B435-A10651C2B8A3}" type="slidenum">
              <a:rPr lang="en-US" smtClean="0"/>
              <a:pPr/>
              <a:t>62</a:t>
            </a:fld>
            <a:endParaRPr lang="en-US"/>
          </a:p>
        </p:txBody>
      </p:sp>
    </p:spTree>
    <p:extLst>
      <p:ext uri="{BB962C8B-B14F-4D97-AF65-F5344CB8AC3E}">
        <p14:creationId xmlns:p14="http://schemas.microsoft.com/office/powerpoint/2010/main" val="6953405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768051-9A73-4643-92C6-97FF805411AD}" type="slidenum">
              <a:rPr lang="en-US" smtClean="0"/>
              <a:t>63</a:t>
            </a:fld>
            <a:endParaRPr lang="en-US"/>
          </a:p>
        </p:txBody>
      </p:sp>
    </p:spTree>
    <p:extLst>
      <p:ext uri="{BB962C8B-B14F-4D97-AF65-F5344CB8AC3E}">
        <p14:creationId xmlns:p14="http://schemas.microsoft.com/office/powerpoint/2010/main" val="1559168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42505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2574536-26D5-47A1-9164-ACEB2AE3C7BF}" type="slidenum">
              <a:rPr lang="en-US" smtClean="0"/>
              <a:t>68</a:t>
            </a:fld>
            <a:endParaRPr lang="en-US"/>
          </a:p>
        </p:txBody>
      </p:sp>
    </p:spTree>
    <p:extLst>
      <p:ext uri="{BB962C8B-B14F-4D97-AF65-F5344CB8AC3E}">
        <p14:creationId xmlns:p14="http://schemas.microsoft.com/office/powerpoint/2010/main" val="453464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2136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dirty="0" smtClean="0"/>
              <a:t>Value</a:t>
            </a:r>
            <a:r>
              <a:rPr lang="en-US" sz="800" baseline="0" dirty="0" smtClean="0"/>
              <a:t> of using best available research evidence:</a:t>
            </a:r>
          </a:p>
          <a:p>
            <a:pPr marL="228600" indent="-228600">
              <a:buAutoNum type="arabicParenR"/>
            </a:pPr>
            <a:r>
              <a:rPr lang="en-US" sz="800" baseline="0" dirty="0" smtClean="0"/>
              <a:t>Increased likelihood of implementing a program that will have desired effects</a:t>
            </a:r>
          </a:p>
          <a:p>
            <a:pPr marL="228600" indent="-228600">
              <a:buAutoNum type="arabicParenR"/>
            </a:pPr>
            <a:r>
              <a:rPr lang="en-US" sz="800" baseline="0" dirty="0" smtClean="0"/>
              <a:t>Avoid no effects on outcomes that waste resources and time (taking time away from potentially effective programming)</a:t>
            </a:r>
          </a:p>
          <a:p>
            <a:pPr marL="228600" indent="-228600">
              <a:buAutoNum type="arabicParenR"/>
            </a:pPr>
            <a:r>
              <a:rPr lang="en-US" sz="800" baseline="0" dirty="0" smtClean="0"/>
              <a:t>Avoid implementing harmful interventions</a:t>
            </a:r>
            <a:endParaRPr lang="en-US" sz="80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1992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9</a:t>
            </a:fld>
            <a:endParaRPr lang="en-US"/>
          </a:p>
        </p:txBody>
      </p:sp>
    </p:spTree>
    <p:extLst>
      <p:ext uri="{BB962C8B-B14F-4D97-AF65-F5344CB8AC3E}">
        <p14:creationId xmlns:p14="http://schemas.microsoft.com/office/powerpoint/2010/main" val="3868837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10</a:t>
            </a:fld>
            <a:endParaRPr lang="en-US"/>
          </a:p>
        </p:txBody>
      </p:sp>
    </p:spTree>
    <p:extLst>
      <p:ext uri="{BB962C8B-B14F-4D97-AF65-F5344CB8AC3E}">
        <p14:creationId xmlns:p14="http://schemas.microsoft.com/office/powerpoint/2010/main" val="1593660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r>
              <a:rPr lang="en-US" baseline="0" dirty="0" smtClean="0"/>
              <a:t>Second &amp; third bullets in 1 &amp; 2 are all about can the program be implemented, which is informed by practitioners on the ground and knowledge of the context (resources, funding, interest).</a:t>
            </a:r>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11</a:t>
            </a:fld>
            <a:endParaRPr lang="en-US"/>
          </a:p>
        </p:txBody>
      </p:sp>
    </p:spTree>
    <p:extLst>
      <p:ext uri="{BB962C8B-B14F-4D97-AF65-F5344CB8AC3E}">
        <p14:creationId xmlns:p14="http://schemas.microsoft.com/office/powerpoint/2010/main" val="1802332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2574536-26D5-47A1-9164-ACEB2AE3C7BF}" type="slidenum">
              <a:rPr lang="en-US" smtClean="0"/>
              <a:t>13</a:t>
            </a:fld>
            <a:endParaRPr lang="en-US"/>
          </a:p>
        </p:txBody>
      </p:sp>
    </p:spTree>
    <p:extLst>
      <p:ext uri="{BB962C8B-B14F-4D97-AF65-F5344CB8AC3E}">
        <p14:creationId xmlns:p14="http://schemas.microsoft.com/office/powerpoint/2010/main" val="14108194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Rectangle 11"/>
          <p:cNvSpPr/>
          <p:nvPr userDrawn="1"/>
        </p:nvSpPr>
        <p:spPr>
          <a:xfrm>
            <a:off x="0" y="6413746"/>
            <a:ext cx="12192000" cy="4572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userDrawn="1"/>
        </p:nvSpPr>
        <p:spPr>
          <a:xfrm>
            <a:off x="13" y="6334317"/>
            <a:ext cx="12210275" cy="66484"/>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6800" y="1373337"/>
            <a:ext cx="10058400" cy="2549617"/>
          </a:xfrm>
        </p:spPr>
        <p:txBody>
          <a:bodyPr anchor="b">
            <a:normAutofit/>
          </a:bodyPr>
          <a:lstStyle>
            <a:lvl1pPr algn="l">
              <a:lnSpc>
                <a:spcPct val="85000"/>
              </a:lnSpc>
              <a:defRPr sz="6400" spc="-51" baseline="0">
                <a:solidFill>
                  <a:schemeClr val="tx1">
                    <a:lumMod val="85000"/>
                    <a:lumOff val="15000"/>
                  </a:schemeClr>
                </a:solidFill>
                <a:latin typeface="Century Gothic" panose="020B0502020202020204" pitchFamily="34" charset="0"/>
              </a:defRPr>
            </a:lvl1pPr>
          </a:lstStyle>
          <a:p>
            <a:r>
              <a:rPr lang="en-US" dirty="0"/>
              <a:t>Click to edit Master title style</a:t>
            </a:r>
          </a:p>
        </p:txBody>
      </p:sp>
      <p:sp>
        <p:nvSpPr>
          <p:cNvPr id="3" name="Subtitle 2"/>
          <p:cNvSpPr>
            <a:spLocks noGrp="1"/>
          </p:cNvSpPr>
          <p:nvPr>
            <p:ph type="subTitle" idx="1"/>
          </p:nvPr>
        </p:nvSpPr>
        <p:spPr>
          <a:xfrm>
            <a:off x="1066800" y="4053458"/>
            <a:ext cx="10058400" cy="1606054"/>
          </a:xfrm>
        </p:spPr>
        <p:txBody>
          <a:bodyPr lIns="68580" rIns="68580">
            <a:normAutofit/>
          </a:bodyPr>
          <a:lstStyle>
            <a:lvl1pPr marL="0" indent="0" algn="l">
              <a:buNone/>
              <a:defRPr sz="2400" cap="all" spc="200" baseline="0">
                <a:solidFill>
                  <a:schemeClr val="tx2"/>
                </a:solidFill>
                <a:latin typeface="Century Gothic" panose="020B0502020202020204" pitchFamily="34"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dirty="0"/>
              <a:t>Click to edit Master subtitle style</a:t>
            </a:r>
          </a:p>
        </p:txBody>
      </p:sp>
      <p:cxnSp>
        <p:nvCxnSpPr>
          <p:cNvPr id="9" name="Straight Connector 8"/>
          <p:cNvCxnSpPr/>
          <p:nvPr/>
        </p:nvCxnSpPr>
        <p:spPr>
          <a:xfrm>
            <a:off x="1066800" y="3935895"/>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18767" y="202698"/>
            <a:ext cx="3075415" cy="1040131"/>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0294" y="-499329"/>
            <a:ext cx="3230620" cy="2496388"/>
          </a:xfrm>
          <a:prstGeom prst="rect">
            <a:avLst/>
          </a:prstGeom>
        </p:spPr>
      </p:pic>
    </p:spTree>
    <p:extLst>
      <p:ext uri="{BB962C8B-B14F-4D97-AF65-F5344CB8AC3E}">
        <p14:creationId xmlns:p14="http://schemas.microsoft.com/office/powerpoint/2010/main" val="1375648990"/>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entury Gothic" panose="020B0502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lIns="34290" tIns="0" rIns="3429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098B3DDF-55FD-42E7-8027-CE601EFF49C5}" type="slidenum">
              <a:rPr lang="en-US" smtClean="0"/>
              <a:t>‹#›</a:t>
            </a:fld>
            <a:endParaRPr lang="en-US"/>
          </a:p>
        </p:txBody>
      </p:sp>
      <p:sp>
        <p:nvSpPr>
          <p:cNvPr id="7" name="Footer Placeholder 4"/>
          <p:cNvSpPr>
            <a:spLocks noGrp="1"/>
          </p:cNvSpPr>
          <p:nvPr>
            <p:ph type="ftr" sz="quarter" idx="3"/>
          </p:nvPr>
        </p:nvSpPr>
        <p:spPr>
          <a:xfrm>
            <a:off x="3" y="6459788"/>
            <a:ext cx="7259983" cy="365125"/>
          </a:xfrm>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289743070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412305"/>
            <a:ext cx="2628900" cy="5759899"/>
          </a:xfrm>
        </p:spPr>
        <p:txBody>
          <a:bodyPr vert="eaVert"/>
          <a:lstStyle>
            <a:lvl1pPr>
              <a:defRPr>
                <a:latin typeface="Century Gothic" panose="020B0502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838203" y="412305"/>
            <a:ext cx="7734300" cy="5759899"/>
          </a:xfrm>
        </p:spPr>
        <p:txBody>
          <a:bodyPr vert="eaVert" lIns="34290" tIns="0" rIns="3429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098B3DDF-55FD-42E7-8027-CE601EFF49C5}" type="slidenum">
              <a:rPr lang="en-US" smtClean="0"/>
              <a:t>‹#›</a:t>
            </a:fld>
            <a:endParaRPr lang="en-US"/>
          </a:p>
        </p:txBody>
      </p:sp>
      <p:sp>
        <p:nvSpPr>
          <p:cNvPr id="9" name="Rectangle 8"/>
          <p:cNvSpPr/>
          <p:nvPr userDrawn="1"/>
        </p:nvSpPr>
        <p:spPr>
          <a:xfrm>
            <a:off x="1" y="6400800"/>
            <a:ext cx="12192000" cy="4572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userDrawn="1"/>
        </p:nvSpPr>
        <p:spPr>
          <a:xfrm>
            <a:off x="13" y="6334317"/>
            <a:ext cx="12210275" cy="66484"/>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ooter Placeholder 4"/>
          <p:cNvSpPr>
            <a:spLocks noGrp="1"/>
          </p:cNvSpPr>
          <p:nvPr>
            <p:ph type="ftr" sz="quarter" idx="3"/>
          </p:nvPr>
        </p:nvSpPr>
        <p:spPr>
          <a:xfrm>
            <a:off x="3" y="6459788"/>
            <a:ext cx="7259983" cy="365125"/>
          </a:xfrm>
        </p:spPr>
        <p:txBody>
          <a:bodyPr/>
          <a:lstStyle/>
          <a:p>
            <a:r>
              <a:rPr lang="en-US" sz="1600"/>
              <a:t>The Center for Assessment and Research Studies, James Madison University</a:t>
            </a:r>
            <a:endParaRPr lang="en-US" sz="1600" dirty="0"/>
          </a:p>
        </p:txBody>
      </p:sp>
      <p:sp>
        <p:nvSpPr>
          <p:cNvPr id="12" name="Slide Number Placeholder 5"/>
          <p:cNvSpPr txBox="1">
            <a:spLocks/>
          </p:cNvSpPr>
          <p:nvPr userDrawn="1"/>
        </p:nvSpPr>
        <p:spPr>
          <a:xfrm>
            <a:off x="10052862" y="6462766"/>
            <a:ext cx="1312025" cy="365125"/>
          </a:xfrm>
          <a:prstGeom prst="rect">
            <a:avLst/>
          </a:prstGeom>
        </p:spPr>
        <p:txBody>
          <a:bodyPr vert="horz" lIns="91440" tIns="45720" rIns="91440" bIns="45720" rtlCol="0" anchor="ctr"/>
          <a:lstStyle>
            <a:defPPr>
              <a:defRPr lang="en-US"/>
            </a:defPPr>
            <a:lvl1pPr marL="0" algn="r" defTabSz="914400" rtl="0" eaLnBrk="1" latinLnBrk="0" hangingPunct="1">
              <a:defRPr sz="105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98B3DDF-55FD-42E7-8027-CE601EFF49C5}" type="slidenum">
              <a:rPr lang="en-US" sz="1400" smtClean="0"/>
              <a:pPr/>
              <a:t>‹#›</a:t>
            </a:fld>
            <a:endParaRPr lang="en-US" sz="1400"/>
          </a:p>
        </p:txBody>
      </p:sp>
    </p:spTree>
    <p:extLst>
      <p:ext uri="{BB962C8B-B14F-4D97-AF65-F5344CB8AC3E}">
        <p14:creationId xmlns:p14="http://schemas.microsoft.com/office/powerpoint/2010/main" val="27007989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003853" y="381000"/>
            <a:ext cx="10118035" cy="762000"/>
          </a:xfrm>
        </p:spPr>
        <p:txBody>
          <a:bodyPr/>
          <a:lstStyle/>
          <a:p>
            <a:r>
              <a:rPr lang="en-US"/>
              <a:t>Click to edit Master title style</a:t>
            </a:r>
          </a:p>
        </p:txBody>
      </p:sp>
      <p:sp>
        <p:nvSpPr>
          <p:cNvPr id="3" name="Content Placeholder 2"/>
          <p:cNvSpPr>
            <a:spLocks noGrp="1"/>
          </p:cNvSpPr>
          <p:nvPr>
            <p:ph sz="half" idx="1"/>
          </p:nvPr>
        </p:nvSpPr>
        <p:spPr>
          <a:xfrm>
            <a:off x="406400" y="1371600"/>
            <a:ext cx="5638800"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48400" y="1371600"/>
            <a:ext cx="5638800"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3" y="6459788"/>
            <a:ext cx="7259983" cy="365125"/>
          </a:xfrm>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120254746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18795" y="1"/>
            <a:ext cx="10058400" cy="1033670"/>
          </a:xfrm>
        </p:spPr>
        <p:txBody>
          <a:bodyPr/>
          <a:lstStyle>
            <a:lvl1pPr>
              <a:defRPr>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1118795" y="1272209"/>
            <a:ext cx="10058400" cy="4913438"/>
          </a:xfrm>
        </p:spPr>
        <p:txBody>
          <a:bodyPr>
            <a:normAutofit/>
          </a:bodyPr>
          <a:lstStyle>
            <a:lvl1pPr>
              <a:defRPr sz="3200"/>
            </a:lvl1pPr>
            <a:lvl2pPr>
              <a:defRPr sz="3200"/>
            </a:lvl2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098B3DDF-55FD-42E7-8027-CE601EFF49C5}" type="slidenum">
              <a:rPr lang="en-US" smtClean="0"/>
              <a:t>‹#›</a:t>
            </a:fld>
            <a:endParaRPr lang="en-US"/>
          </a:p>
        </p:txBody>
      </p:sp>
      <p:sp>
        <p:nvSpPr>
          <p:cNvPr id="5" name="Footer Placeholder 4"/>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312730031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6400" b="0">
                <a:solidFill>
                  <a:schemeClr val="tx1">
                    <a:lumMod val="85000"/>
                    <a:lumOff val="15000"/>
                  </a:schemeClr>
                </a:solidFill>
                <a:latin typeface="Century Gothic" panose="020B0502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1097280" y="4453128"/>
            <a:ext cx="10058400" cy="1143000"/>
          </a:xfrm>
        </p:spPr>
        <p:txBody>
          <a:bodyPr lIns="68580" rIns="68580" anchor="t" anchorCtr="0">
            <a:normAutofit/>
          </a:bodyPr>
          <a:lstStyle>
            <a:lvl1pPr marL="0" indent="0">
              <a:buNone/>
              <a:defRPr sz="2400" cap="all" spc="200" baseline="0">
                <a:solidFill>
                  <a:schemeClr val="tx2"/>
                </a:solidFill>
                <a:latin typeface="Century Gothic" panose="020B0502020202020204" pitchFamily="34" charset="0"/>
              </a:defRPr>
            </a:lvl1pPr>
            <a:lvl2pPr marL="457178" indent="0">
              <a:buNone/>
              <a:defRPr sz="1867">
                <a:solidFill>
                  <a:schemeClr val="tx1">
                    <a:tint val="75000"/>
                  </a:schemeClr>
                </a:solidFill>
              </a:defRPr>
            </a:lvl2pPr>
            <a:lvl3pPr marL="914354" indent="0">
              <a:buNone/>
              <a:defRPr sz="1600">
                <a:solidFill>
                  <a:schemeClr val="tx1">
                    <a:tint val="75000"/>
                  </a:schemeClr>
                </a:solidFill>
              </a:defRPr>
            </a:lvl3pPr>
            <a:lvl4pPr marL="1371532" indent="0">
              <a:buNone/>
              <a:defRPr sz="1467">
                <a:solidFill>
                  <a:schemeClr val="tx1">
                    <a:tint val="75000"/>
                  </a:schemeClr>
                </a:solidFill>
              </a:defRPr>
            </a:lvl4pPr>
            <a:lvl5pPr marL="1828709" indent="0">
              <a:buNone/>
              <a:defRPr sz="1467">
                <a:solidFill>
                  <a:schemeClr val="tx1">
                    <a:tint val="75000"/>
                  </a:schemeClr>
                </a:solidFill>
              </a:defRPr>
            </a:lvl5pPr>
            <a:lvl6pPr marL="2285886" indent="0">
              <a:buNone/>
              <a:defRPr sz="1467">
                <a:solidFill>
                  <a:schemeClr val="tx1">
                    <a:tint val="75000"/>
                  </a:schemeClr>
                </a:solidFill>
              </a:defRPr>
            </a:lvl6pPr>
            <a:lvl7pPr marL="2743062" indent="0">
              <a:buNone/>
              <a:defRPr sz="1467">
                <a:solidFill>
                  <a:schemeClr val="tx1">
                    <a:tint val="75000"/>
                  </a:schemeClr>
                </a:solidFill>
              </a:defRPr>
            </a:lvl7pPr>
            <a:lvl8pPr marL="3200240" indent="0">
              <a:buNone/>
              <a:defRPr sz="1467">
                <a:solidFill>
                  <a:schemeClr val="tx1">
                    <a:tint val="75000"/>
                  </a:schemeClr>
                </a:solidFill>
              </a:defRPr>
            </a:lvl8pPr>
            <a:lvl9pPr marL="3657418" indent="0">
              <a:buNone/>
              <a:defRPr sz="1467">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098B3DDF-55FD-42E7-8027-CE601EFF49C5}" type="slidenum">
              <a:rPr lang="en-US" smtClean="0"/>
              <a:t>‹#›</a:t>
            </a:fld>
            <a:endParaRPr lang="en-US"/>
          </a:p>
        </p:txBody>
      </p:sp>
      <p:cxnSp>
        <p:nvCxnSpPr>
          <p:cNvPr id="9" name="Straight Connector 8"/>
          <p:cNvCxnSpPr/>
          <p:nvPr/>
        </p:nvCxnSpPr>
        <p:spPr>
          <a:xfrm>
            <a:off x="1188720"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 y="6400800"/>
            <a:ext cx="12192000" cy="4572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userDrawn="1"/>
        </p:nvSpPr>
        <p:spPr>
          <a:xfrm>
            <a:off x="13" y="6334317"/>
            <a:ext cx="12210275" cy="66484"/>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Footer Placeholder 4"/>
          <p:cNvSpPr>
            <a:spLocks noGrp="1"/>
          </p:cNvSpPr>
          <p:nvPr>
            <p:ph type="ftr" sz="quarter" idx="3"/>
          </p:nvPr>
        </p:nvSpPr>
        <p:spPr>
          <a:xfrm>
            <a:off x="3" y="6459788"/>
            <a:ext cx="7259983" cy="365125"/>
          </a:xfrm>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294877213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747066"/>
          </a:xfrm>
        </p:spPr>
        <p:txBody>
          <a:bodyPr/>
          <a:lstStyle>
            <a:lvl1pPr>
              <a:defRPr>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1097279" y="1351726"/>
            <a:ext cx="4937760" cy="45173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351726"/>
            <a:ext cx="4937760" cy="45173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098B3DDF-55FD-42E7-8027-CE601EFF49C5}" type="slidenum">
              <a:rPr lang="en-US" smtClean="0"/>
              <a:t>‹#›</a:t>
            </a:fld>
            <a:endParaRPr lang="en-US"/>
          </a:p>
        </p:txBody>
      </p:sp>
      <p:sp>
        <p:nvSpPr>
          <p:cNvPr id="9" name="Footer Placeholder 4"/>
          <p:cNvSpPr>
            <a:spLocks noGrp="1"/>
          </p:cNvSpPr>
          <p:nvPr>
            <p:ph type="ftr" sz="quarter" idx="3"/>
          </p:nvPr>
        </p:nvSpPr>
        <p:spPr>
          <a:xfrm>
            <a:off x="3" y="6459788"/>
            <a:ext cx="7259983" cy="365125"/>
          </a:xfrm>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24579018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747066"/>
          </a:xfrm>
        </p:spPr>
        <p:txBody>
          <a:bodyPr/>
          <a:lstStyle>
            <a:lvl1pPr>
              <a:defRPr>
                <a:latin typeface="Century Gothic" panose="020B0502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1097280" y="1846056"/>
            <a:ext cx="4937760" cy="736283"/>
          </a:xfrm>
        </p:spPr>
        <p:txBody>
          <a:bodyPr lIns="68580" rIns="68580" anchor="ctr">
            <a:normAutofit/>
          </a:bodyPr>
          <a:lstStyle>
            <a:lvl1pPr marL="0" indent="0">
              <a:buNone/>
              <a:defRPr sz="2000" b="0" cap="all" baseline="0">
                <a:solidFill>
                  <a:schemeClr val="tx2"/>
                </a:solidFill>
              </a:defRPr>
            </a:lvl1pPr>
            <a:lvl2pPr marL="457178" indent="0">
              <a:buNone/>
              <a:defRPr sz="2000" b="1"/>
            </a:lvl2pPr>
            <a:lvl3pPr marL="914354" indent="0">
              <a:buNone/>
              <a:defRPr sz="1867"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6"/>
            <a:ext cx="4937760" cy="736283"/>
          </a:xfrm>
        </p:spPr>
        <p:txBody>
          <a:bodyPr lIns="68580" rIns="68580" anchor="ctr">
            <a:normAutofit/>
          </a:bodyPr>
          <a:lstStyle>
            <a:lvl1pPr marL="0" indent="0">
              <a:buNone/>
              <a:defRPr sz="2000" b="0" cap="all" baseline="0">
                <a:solidFill>
                  <a:schemeClr val="tx2"/>
                </a:solidFill>
              </a:defRPr>
            </a:lvl1pPr>
            <a:lvl2pPr marL="457178" indent="0">
              <a:buNone/>
              <a:defRPr sz="2000" b="1"/>
            </a:lvl2pPr>
            <a:lvl3pPr marL="914354" indent="0">
              <a:buNone/>
              <a:defRPr sz="1867"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5"/>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lstStyle/>
          <a:p>
            <a:fld id="{098B3DDF-55FD-42E7-8027-CE601EFF49C5}" type="slidenum">
              <a:rPr lang="en-US" smtClean="0"/>
              <a:t>‹#›</a:t>
            </a:fld>
            <a:endParaRPr lang="en-US"/>
          </a:p>
        </p:txBody>
      </p:sp>
      <p:sp>
        <p:nvSpPr>
          <p:cNvPr id="11" name="Footer Placeholder 4"/>
          <p:cNvSpPr>
            <a:spLocks noGrp="1"/>
          </p:cNvSpPr>
          <p:nvPr>
            <p:ph type="ftr" sz="quarter" idx="13"/>
          </p:nvPr>
        </p:nvSpPr>
        <p:spPr>
          <a:xfrm>
            <a:off x="3" y="6459788"/>
            <a:ext cx="7259983" cy="365125"/>
          </a:xfrm>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105445372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entury Gothic" panose="020B0502020202020204" pitchFamily="34" charset="0"/>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098B3DDF-55FD-42E7-8027-CE601EFF49C5}" type="slidenum">
              <a:rPr lang="en-US" smtClean="0"/>
              <a:t>‹#›</a:t>
            </a:fld>
            <a:endParaRPr lang="en-US"/>
          </a:p>
        </p:txBody>
      </p:sp>
      <p:sp>
        <p:nvSpPr>
          <p:cNvPr id="6" name="Footer Placeholder 4"/>
          <p:cNvSpPr>
            <a:spLocks noGrp="1"/>
          </p:cNvSpPr>
          <p:nvPr>
            <p:ph type="ftr" sz="quarter" idx="3"/>
          </p:nvPr>
        </p:nvSpPr>
        <p:spPr>
          <a:xfrm>
            <a:off x="3" y="6459788"/>
            <a:ext cx="7259983" cy="365125"/>
          </a:xfrm>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83233361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p:cNvSpPr/>
          <p:nvPr userDrawn="1"/>
        </p:nvSpPr>
        <p:spPr>
          <a:xfrm>
            <a:off x="1" y="6400800"/>
            <a:ext cx="12192000" cy="4572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userDrawn="1"/>
        </p:nvSpPr>
        <p:spPr>
          <a:xfrm>
            <a:off x="13" y="6334317"/>
            <a:ext cx="12210275" cy="66484"/>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Slide Number Placeholder 8"/>
          <p:cNvSpPr>
            <a:spLocks noGrp="1"/>
          </p:cNvSpPr>
          <p:nvPr>
            <p:ph type="sldNum" sz="quarter" idx="12"/>
          </p:nvPr>
        </p:nvSpPr>
        <p:spPr/>
        <p:txBody>
          <a:bodyPr/>
          <a:lstStyle/>
          <a:p>
            <a:fld id="{098B3DDF-55FD-42E7-8027-CE601EFF49C5}" type="slidenum">
              <a:rPr lang="en-US" smtClean="0"/>
              <a:t>‹#›</a:t>
            </a:fld>
            <a:endParaRPr lang="en-US"/>
          </a:p>
        </p:txBody>
      </p:sp>
      <p:sp>
        <p:nvSpPr>
          <p:cNvPr id="12" name="Footer Placeholder 3"/>
          <p:cNvSpPr>
            <a:spLocks noGrp="1"/>
          </p:cNvSpPr>
          <p:nvPr>
            <p:ph type="ftr" sz="quarter" idx="3"/>
          </p:nvPr>
        </p:nvSpPr>
        <p:spPr>
          <a:xfrm>
            <a:off x="3" y="6459788"/>
            <a:ext cx="7259983" cy="365125"/>
          </a:xfrm>
          <a:prstGeom prst="rect">
            <a:avLst/>
          </a:prstGeom>
        </p:spPr>
        <p:txBody>
          <a:bodyPr/>
          <a:lstStyle>
            <a:lvl1pPr>
              <a:defRPr>
                <a:solidFill>
                  <a:schemeClr val="bg1"/>
                </a:solidFill>
              </a:defRPr>
            </a:lvl1p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44906242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21" y="0"/>
            <a:ext cx="4050791" cy="68580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1"/>
            <a:ext cx="3200400" cy="3379124"/>
          </a:xfrm>
        </p:spPr>
        <p:txBody>
          <a:bodyPr lIns="68580" rIns="68580">
            <a:normAutofit/>
          </a:bodyPr>
          <a:lstStyle>
            <a:lvl1pPr marL="0" indent="0">
              <a:buNone/>
              <a:defRPr sz="1467">
                <a:solidFill>
                  <a:srgbClr val="FFFFFF"/>
                </a:solidFill>
              </a:defRPr>
            </a:lvl1pPr>
            <a:lvl2pPr marL="457178" indent="0">
              <a:buNone/>
              <a:defRPr sz="1200"/>
            </a:lvl2pPr>
            <a:lvl3pPr marL="914354" indent="0">
              <a:buNone/>
              <a:defRPr sz="1067"/>
            </a:lvl3pPr>
            <a:lvl4pPr marL="1371532" indent="0">
              <a:buNone/>
              <a:defRPr sz="933"/>
            </a:lvl4pPr>
            <a:lvl5pPr marL="1828709" indent="0">
              <a:buNone/>
              <a:defRPr sz="933"/>
            </a:lvl5pPr>
            <a:lvl6pPr marL="2285886" indent="0">
              <a:buNone/>
              <a:defRPr sz="933"/>
            </a:lvl6pPr>
            <a:lvl7pPr marL="2743062" indent="0">
              <a:buNone/>
              <a:defRPr sz="933"/>
            </a:lvl7pPr>
            <a:lvl8pPr marL="3200240" indent="0">
              <a:buNone/>
              <a:defRPr sz="933"/>
            </a:lvl8pPr>
            <a:lvl9pPr marL="3657418" indent="0">
              <a:buNone/>
              <a:defRPr sz="933"/>
            </a:lvl9pPr>
          </a:lstStyle>
          <a:p>
            <a:pPr lvl="0"/>
            <a:r>
              <a:rPr lang="en-US" dirty="0"/>
              <a:t>Click to edit Master text styles</a:t>
            </a:r>
          </a:p>
        </p:txBody>
      </p:sp>
      <p:sp>
        <p:nvSpPr>
          <p:cNvPr id="5" name="Date Placeholder 4"/>
          <p:cNvSpPr>
            <a:spLocks noGrp="1"/>
          </p:cNvSpPr>
          <p:nvPr>
            <p:ph type="dt" sz="half" idx="10"/>
          </p:nvPr>
        </p:nvSpPr>
        <p:spPr>
          <a:xfrm>
            <a:off x="465515" y="6459790"/>
            <a:ext cx="2618511" cy="365125"/>
          </a:xfrm>
          <a:prstGeom prst="rect">
            <a:avLst/>
          </a:prstGeom>
        </p:spPr>
        <p:txBody>
          <a:bodyPr lIns="68580" tIns="34290" rIns="68580" bIns="34290"/>
          <a:lstStyle>
            <a:lvl1pPr algn="l">
              <a:defRPr/>
            </a:lvl1pPr>
          </a:lstStyle>
          <a:p>
            <a:endParaRPr lang="en-US"/>
          </a:p>
        </p:txBody>
      </p:sp>
      <p:sp>
        <p:nvSpPr>
          <p:cNvPr id="6" name="Footer Placeholder 5"/>
          <p:cNvSpPr>
            <a:spLocks noGrp="1"/>
          </p:cNvSpPr>
          <p:nvPr>
            <p:ph type="ftr" sz="quarter" idx="11"/>
          </p:nvPr>
        </p:nvSpPr>
        <p:spPr>
          <a:xfrm>
            <a:off x="4176585" y="6459790"/>
            <a:ext cx="5723875" cy="365125"/>
          </a:xfrm>
          <a:prstGeom prst="rect">
            <a:avLst/>
          </a:prstGeom>
        </p:spPr>
        <p:txBody>
          <a:bodyPr/>
          <a:lstStyle>
            <a:lvl1pPr algn="l">
              <a:defRPr sz="1400">
                <a:solidFill>
                  <a:schemeClr val="tx2"/>
                </a:solidFill>
              </a:defRPr>
            </a:lvl1pPr>
          </a:lstStyle>
          <a:p>
            <a:r>
              <a:rPr lang="en-US"/>
              <a:t>The Center for Assessment and Research Studies, James Madison University</a:t>
            </a:r>
            <a:endParaRPr lang="en-US" dirty="0"/>
          </a:p>
        </p:txBody>
      </p:sp>
      <p:sp>
        <p:nvSpPr>
          <p:cNvPr id="7" name="Slide Number Placeholder 6"/>
          <p:cNvSpPr>
            <a:spLocks noGrp="1"/>
          </p:cNvSpPr>
          <p:nvPr>
            <p:ph type="sldNum" sz="quarter" idx="12"/>
          </p:nvPr>
        </p:nvSpPr>
        <p:spPr>
          <a:xfrm>
            <a:off x="9980818" y="6459790"/>
            <a:ext cx="1312025" cy="365125"/>
          </a:xfrm>
        </p:spPr>
        <p:txBody>
          <a:bodyPr/>
          <a:lstStyle>
            <a:lvl1pPr>
              <a:defRPr>
                <a:solidFill>
                  <a:schemeClr val="tx2"/>
                </a:solidFill>
              </a:defRPr>
            </a:lvl1pPr>
          </a:lstStyle>
          <a:p>
            <a:fld id="{098B3DDF-55FD-42E7-8027-CE601EFF49C5}" type="slidenum">
              <a:rPr lang="en-US" smtClean="0"/>
              <a:t>‹#›</a:t>
            </a:fld>
            <a:endParaRPr lang="en-US"/>
          </a:p>
        </p:txBody>
      </p:sp>
    </p:spTree>
    <p:extLst>
      <p:ext uri="{BB962C8B-B14F-4D97-AF65-F5344CB8AC3E}">
        <p14:creationId xmlns:p14="http://schemas.microsoft.com/office/powerpoint/2010/main" val="89133371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4" y="4953000"/>
            <a:ext cx="12188825" cy="19050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20" y="4915076"/>
            <a:ext cx="12188825" cy="64008"/>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0" anchor="b">
            <a:noAutofit/>
          </a:bodyPr>
          <a:lstStyle>
            <a:lvl1pPr>
              <a:defRPr sz="3600" b="0">
                <a:solidFill>
                  <a:srgbClr val="FFFFFF"/>
                </a:solidFill>
              </a:defRPr>
            </a:lvl1pPr>
          </a:lstStyle>
          <a:p>
            <a:r>
              <a:rPr lang="en-US" dirty="0"/>
              <a:t>Click to edit Master title style</a:t>
            </a:r>
          </a:p>
        </p:txBody>
      </p:sp>
      <p:sp>
        <p:nvSpPr>
          <p:cNvPr id="3" name="Picture Placeholder 2"/>
          <p:cNvSpPr>
            <a:spLocks noGrp="1" noChangeAspect="1"/>
          </p:cNvSpPr>
          <p:nvPr>
            <p:ph type="pic" idx="1"/>
          </p:nvPr>
        </p:nvSpPr>
        <p:spPr>
          <a:xfrm>
            <a:off x="20" y="1"/>
            <a:ext cx="12191985" cy="4915076"/>
          </a:xfrm>
          <a:solidFill>
            <a:schemeClr val="bg2">
              <a:lumMod val="90000"/>
            </a:schemeClr>
          </a:solidFill>
        </p:spPr>
        <p:txBody>
          <a:bodyPr lIns="342900" tIns="342900" anchor="t"/>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097280" y="5907024"/>
            <a:ext cx="10113264" cy="594360"/>
          </a:xfrm>
        </p:spPr>
        <p:txBody>
          <a:bodyPr lIns="68580" tIns="0" rIns="68580" bIns="0">
            <a:normAutofit/>
          </a:bodyPr>
          <a:lstStyle>
            <a:lvl1pPr marL="0" indent="0">
              <a:spcBef>
                <a:spcPts val="0"/>
              </a:spcBef>
              <a:spcAft>
                <a:spcPts val="600"/>
              </a:spcAft>
              <a:buNone/>
              <a:defRPr sz="1467">
                <a:solidFill>
                  <a:srgbClr val="FFFFFF"/>
                </a:solidFill>
              </a:defRPr>
            </a:lvl1pPr>
            <a:lvl2pPr marL="457178" indent="0">
              <a:buNone/>
              <a:defRPr sz="1200"/>
            </a:lvl2pPr>
            <a:lvl3pPr marL="914354" indent="0">
              <a:buNone/>
              <a:defRPr sz="1067"/>
            </a:lvl3pPr>
            <a:lvl4pPr marL="1371532" indent="0">
              <a:buNone/>
              <a:defRPr sz="933"/>
            </a:lvl4pPr>
            <a:lvl5pPr marL="1828709" indent="0">
              <a:buNone/>
              <a:defRPr sz="933"/>
            </a:lvl5pPr>
            <a:lvl6pPr marL="2285886" indent="0">
              <a:buNone/>
              <a:defRPr sz="933"/>
            </a:lvl6pPr>
            <a:lvl7pPr marL="2743062" indent="0">
              <a:buNone/>
              <a:defRPr sz="933"/>
            </a:lvl7pPr>
            <a:lvl8pPr marL="3200240" indent="0">
              <a:buNone/>
              <a:defRPr sz="933"/>
            </a:lvl8pPr>
            <a:lvl9pPr marL="3657418" indent="0">
              <a:buNone/>
              <a:defRPr sz="933"/>
            </a:lvl9pPr>
          </a:lstStyle>
          <a:p>
            <a:pPr lvl="0"/>
            <a:r>
              <a:rPr lang="en-US"/>
              <a:t>Click to edit Master text styles</a:t>
            </a:r>
          </a:p>
        </p:txBody>
      </p:sp>
      <p:sp>
        <p:nvSpPr>
          <p:cNvPr id="6" name="Footer Placeholder 5"/>
          <p:cNvSpPr>
            <a:spLocks noGrp="1"/>
          </p:cNvSpPr>
          <p:nvPr>
            <p:ph type="ftr" sz="quarter" idx="11"/>
          </p:nvPr>
        </p:nvSpPr>
        <p:spPr>
          <a:xfrm>
            <a:off x="1095343" y="6459790"/>
            <a:ext cx="8188703" cy="365125"/>
          </a:xfrm>
          <a:prstGeom prst="rect">
            <a:avLst/>
          </a:prstGeom>
        </p:spPr>
        <p:txBody>
          <a:bodyPr/>
          <a:lstStyle>
            <a:lvl1pPr>
              <a:defRPr sz="1867"/>
            </a:lvl1pPr>
          </a:lstStyle>
          <a:p>
            <a:r>
              <a:rPr lang="en-US"/>
              <a:t>The Center for Assessment and Research Studies, James Madison University</a:t>
            </a:r>
            <a:endParaRPr lang="en-US" dirty="0"/>
          </a:p>
        </p:txBody>
      </p:sp>
      <p:sp>
        <p:nvSpPr>
          <p:cNvPr id="7" name="Slide Number Placeholder 6"/>
          <p:cNvSpPr>
            <a:spLocks noGrp="1"/>
          </p:cNvSpPr>
          <p:nvPr>
            <p:ph type="sldNum" sz="quarter" idx="12"/>
          </p:nvPr>
        </p:nvSpPr>
        <p:spPr/>
        <p:txBody>
          <a:bodyPr/>
          <a:lstStyle/>
          <a:p>
            <a:fld id="{098B3DDF-55FD-42E7-8027-CE601EFF49C5}" type="slidenum">
              <a:rPr lang="en-US" smtClean="0"/>
              <a:t>‹#›</a:t>
            </a:fld>
            <a:endParaRPr lang="en-US"/>
          </a:p>
        </p:txBody>
      </p:sp>
    </p:spTree>
    <p:extLst>
      <p:ext uri="{BB962C8B-B14F-4D97-AF65-F5344CB8AC3E}">
        <p14:creationId xmlns:p14="http://schemas.microsoft.com/office/powerpoint/2010/main" val="405874105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3" y="6334317"/>
            <a:ext cx="12210275" cy="66484"/>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1"/>
            <a:ext cx="10058400" cy="1032756"/>
          </a:xfrm>
          <a:prstGeom prst="rect">
            <a:avLst/>
          </a:prstGeom>
        </p:spPr>
        <p:txBody>
          <a:bodyPr vert="horz" lIns="68580" tIns="34290" rIns="68580" bIns="34290" rtlCol="0" anchor="b">
            <a:normAutofit/>
          </a:bodyPr>
          <a:lstStyle/>
          <a:p>
            <a:r>
              <a:rPr lang="en-US" dirty="0"/>
              <a:t>Click to edit Master title style</a:t>
            </a:r>
          </a:p>
        </p:txBody>
      </p:sp>
      <p:sp>
        <p:nvSpPr>
          <p:cNvPr id="3" name="Text Placeholder 2"/>
          <p:cNvSpPr>
            <a:spLocks noGrp="1"/>
          </p:cNvSpPr>
          <p:nvPr>
            <p:ph type="body" idx="1"/>
          </p:nvPr>
        </p:nvSpPr>
        <p:spPr>
          <a:xfrm>
            <a:off x="1097280" y="1252330"/>
            <a:ext cx="10058400" cy="4942282"/>
          </a:xfrm>
          <a:prstGeom prst="rect">
            <a:avLst/>
          </a:prstGeom>
        </p:spPr>
        <p:txBody>
          <a:bodyPr vert="horz" lIns="0" tIns="34290" rIns="0" bIns="3429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9900462" y="6459790"/>
            <a:ext cx="1312025" cy="365125"/>
          </a:xfrm>
          <a:prstGeom prst="rect">
            <a:avLst/>
          </a:prstGeom>
        </p:spPr>
        <p:txBody>
          <a:bodyPr vert="horz" lIns="68580" tIns="34290" rIns="68580" bIns="34290" rtlCol="0" anchor="ctr"/>
          <a:lstStyle>
            <a:lvl1pPr algn="r">
              <a:defRPr sz="1067">
                <a:solidFill>
                  <a:srgbClr val="FFFFFF"/>
                </a:solidFill>
              </a:defRPr>
            </a:lvl1pPr>
          </a:lstStyle>
          <a:p>
            <a:fld id="{098B3DDF-55FD-42E7-8027-CE601EFF49C5}" type="slidenum">
              <a:rPr lang="en-US" smtClean="0"/>
              <a:t>‹#›</a:t>
            </a:fld>
            <a:endParaRPr lang="en-US"/>
          </a:p>
        </p:txBody>
      </p:sp>
      <p:cxnSp>
        <p:nvCxnSpPr>
          <p:cNvPr id="10" name="Straight Connector 9"/>
          <p:cNvCxnSpPr/>
          <p:nvPr/>
        </p:nvCxnSpPr>
        <p:spPr>
          <a:xfrm>
            <a:off x="1097280" y="1032757"/>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 name="Footer Placeholder 3"/>
          <p:cNvSpPr>
            <a:spLocks noGrp="1"/>
          </p:cNvSpPr>
          <p:nvPr>
            <p:ph type="ftr" sz="quarter" idx="3"/>
          </p:nvPr>
        </p:nvSpPr>
        <p:spPr>
          <a:xfrm>
            <a:off x="3" y="6459788"/>
            <a:ext cx="7259983" cy="365125"/>
          </a:xfrm>
          <a:prstGeom prst="rect">
            <a:avLst/>
          </a:prstGeom>
        </p:spPr>
        <p:txBody>
          <a:bodyPr lIns="68580" tIns="34290" rIns="68580" bIns="34290"/>
          <a:lstStyle>
            <a:lvl1pPr>
              <a:defRPr>
                <a:solidFill>
                  <a:schemeClr val="bg1"/>
                </a:solidFill>
              </a:defRPr>
            </a:lvl1p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216882264"/>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transition>
    <p:fade/>
  </p:transition>
  <p:hf hdr="0" dt="0"/>
  <p:txStyles>
    <p:titleStyle>
      <a:lvl1pPr algn="l" defTabSz="914354" rtl="0" eaLnBrk="1" latinLnBrk="0" hangingPunct="1">
        <a:lnSpc>
          <a:spcPct val="85000"/>
        </a:lnSpc>
        <a:spcBef>
          <a:spcPct val="0"/>
        </a:spcBef>
        <a:buNone/>
        <a:defRPr sz="4800" kern="1200" spc="-51" baseline="0">
          <a:solidFill>
            <a:schemeClr val="tx1">
              <a:lumMod val="75000"/>
              <a:lumOff val="25000"/>
            </a:schemeClr>
          </a:solidFill>
          <a:latin typeface="Century Gothic" panose="020B0502020202020204" pitchFamily="34" charset="0"/>
          <a:ea typeface="+mj-ea"/>
          <a:cs typeface="+mj-cs"/>
        </a:defRPr>
      </a:lvl1pPr>
    </p:titleStyle>
    <p:bodyStyle>
      <a:lvl1pPr marL="91436" indent="-91436" algn="l" defTabSz="914354"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733" kern="1200">
          <a:solidFill>
            <a:schemeClr val="tx1">
              <a:lumMod val="75000"/>
              <a:lumOff val="25000"/>
            </a:schemeClr>
          </a:solidFill>
          <a:latin typeface="+mn-lt"/>
          <a:ea typeface="+mn-ea"/>
          <a:cs typeface="+mn-cs"/>
        </a:defRPr>
      </a:lvl1pPr>
      <a:lvl2pPr marL="384029" indent="-182870" algn="l" defTabSz="914354" rtl="0" eaLnBrk="1" latinLnBrk="0" hangingPunct="1">
        <a:lnSpc>
          <a:spcPct val="90000"/>
        </a:lnSpc>
        <a:spcBef>
          <a:spcPts val="200"/>
        </a:spcBef>
        <a:spcAft>
          <a:spcPts val="400"/>
        </a:spcAft>
        <a:buClr>
          <a:schemeClr val="accent1"/>
        </a:buClr>
        <a:buFont typeface="Calibri" pitchFamily="34" charset="0"/>
        <a:buChar char="◦"/>
        <a:defRPr sz="3733" kern="1200">
          <a:solidFill>
            <a:schemeClr val="tx1">
              <a:lumMod val="75000"/>
              <a:lumOff val="25000"/>
            </a:schemeClr>
          </a:solidFill>
          <a:latin typeface="+mn-lt"/>
          <a:ea typeface="+mn-ea"/>
          <a:cs typeface="+mn-cs"/>
        </a:defRPr>
      </a:lvl2pPr>
      <a:lvl3pPr marL="566900" indent="-182870" algn="l" defTabSz="914354" rtl="0" eaLnBrk="1" latinLnBrk="0" hangingPunct="1">
        <a:lnSpc>
          <a:spcPct val="90000"/>
        </a:lnSpc>
        <a:spcBef>
          <a:spcPts val="200"/>
        </a:spcBef>
        <a:spcAft>
          <a:spcPts val="400"/>
        </a:spcAft>
        <a:buClr>
          <a:schemeClr val="accent1"/>
        </a:buClr>
        <a:buFont typeface="Calibri" pitchFamily="34" charset="0"/>
        <a:buChar char="◦"/>
        <a:defRPr sz="2667" kern="1200">
          <a:solidFill>
            <a:schemeClr val="tx1">
              <a:lumMod val="75000"/>
              <a:lumOff val="25000"/>
            </a:schemeClr>
          </a:solidFill>
          <a:latin typeface="+mn-lt"/>
          <a:ea typeface="+mn-ea"/>
          <a:cs typeface="+mn-cs"/>
        </a:defRPr>
      </a:lvl3pPr>
      <a:lvl4pPr marL="749771" indent="-182870" algn="l" defTabSz="914354" rtl="0" eaLnBrk="1" latinLnBrk="0" hangingPunct="1">
        <a:lnSpc>
          <a:spcPct val="90000"/>
        </a:lnSpc>
        <a:spcBef>
          <a:spcPts val="200"/>
        </a:spcBef>
        <a:spcAft>
          <a:spcPts val="400"/>
        </a:spcAft>
        <a:buClr>
          <a:schemeClr val="accent1"/>
        </a:buClr>
        <a:buFont typeface="Calibri" pitchFamily="34" charset="0"/>
        <a:buChar char="◦"/>
        <a:defRPr sz="2667" kern="1200">
          <a:solidFill>
            <a:schemeClr val="tx1">
              <a:lumMod val="75000"/>
              <a:lumOff val="25000"/>
            </a:schemeClr>
          </a:solidFill>
          <a:latin typeface="+mn-lt"/>
          <a:ea typeface="+mn-ea"/>
          <a:cs typeface="+mn-cs"/>
        </a:defRPr>
      </a:lvl4pPr>
      <a:lvl5pPr marL="932642" indent="-182870" algn="l" defTabSz="914354" rtl="0" eaLnBrk="1" latinLnBrk="0" hangingPunct="1">
        <a:lnSpc>
          <a:spcPct val="90000"/>
        </a:lnSpc>
        <a:spcBef>
          <a:spcPts val="200"/>
        </a:spcBef>
        <a:spcAft>
          <a:spcPts val="400"/>
        </a:spcAft>
        <a:buClr>
          <a:schemeClr val="accent1"/>
        </a:buClr>
        <a:buFont typeface="Calibri" pitchFamily="34" charset="0"/>
        <a:buChar char="◦"/>
        <a:defRPr sz="2667" kern="1200">
          <a:solidFill>
            <a:schemeClr val="tx1">
              <a:lumMod val="75000"/>
              <a:lumOff val="25000"/>
            </a:schemeClr>
          </a:solidFill>
          <a:latin typeface="+mn-lt"/>
          <a:ea typeface="+mn-ea"/>
          <a:cs typeface="+mn-cs"/>
        </a:defRPr>
      </a:lvl5pPr>
      <a:lvl6pPr marL="1099946" indent="-228589" algn="l" defTabSz="914354"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6pPr>
      <a:lvl7pPr marL="1299936" indent="-228589" algn="l" defTabSz="914354"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7pPr>
      <a:lvl8pPr marL="1499925" indent="-228589" algn="l" defTabSz="914354"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8pPr>
      <a:lvl9pPr marL="1699916" indent="-228589" algn="l" defTabSz="914354"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9pPr>
    </p:bodyStyle>
    <p:otherStyle>
      <a:defPPr>
        <a:defRPr lang="en-US"/>
      </a:defPPr>
      <a:lvl1pPr marL="0" algn="l" defTabSz="914354" rtl="0" eaLnBrk="1" latinLnBrk="0" hangingPunct="1">
        <a:defRPr sz="1867" kern="1200">
          <a:solidFill>
            <a:schemeClr val="tx1"/>
          </a:solidFill>
          <a:latin typeface="+mn-lt"/>
          <a:ea typeface="+mn-ea"/>
          <a:cs typeface="+mn-cs"/>
        </a:defRPr>
      </a:lvl1pPr>
      <a:lvl2pPr marL="457178" algn="l" defTabSz="914354" rtl="0" eaLnBrk="1" latinLnBrk="0" hangingPunct="1">
        <a:defRPr sz="1867" kern="1200">
          <a:solidFill>
            <a:schemeClr val="tx1"/>
          </a:solidFill>
          <a:latin typeface="+mn-lt"/>
          <a:ea typeface="+mn-ea"/>
          <a:cs typeface="+mn-cs"/>
        </a:defRPr>
      </a:lvl2pPr>
      <a:lvl3pPr marL="914354" algn="l" defTabSz="914354" rtl="0" eaLnBrk="1" latinLnBrk="0" hangingPunct="1">
        <a:defRPr sz="1867" kern="1200">
          <a:solidFill>
            <a:schemeClr val="tx1"/>
          </a:solidFill>
          <a:latin typeface="+mn-lt"/>
          <a:ea typeface="+mn-ea"/>
          <a:cs typeface="+mn-cs"/>
        </a:defRPr>
      </a:lvl3pPr>
      <a:lvl4pPr marL="1371532" algn="l" defTabSz="914354" rtl="0" eaLnBrk="1" latinLnBrk="0" hangingPunct="1">
        <a:defRPr sz="1867" kern="1200">
          <a:solidFill>
            <a:schemeClr val="tx1"/>
          </a:solidFill>
          <a:latin typeface="+mn-lt"/>
          <a:ea typeface="+mn-ea"/>
          <a:cs typeface="+mn-cs"/>
        </a:defRPr>
      </a:lvl4pPr>
      <a:lvl5pPr marL="1828709" algn="l" defTabSz="914354" rtl="0" eaLnBrk="1" latinLnBrk="0" hangingPunct="1">
        <a:defRPr sz="1867" kern="1200">
          <a:solidFill>
            <a:schemeClr val="tx1"/>
          </a:solidFill>
          <a:latin typeface="+mn-lt"/>
          <a:ea typeface="+mn-ea"/>
          <a:cs typeface="+mn-cs"/>
        </a:defRPr>
      </a:lvl5pPr>
      <a:lvl6pPr marL="2285886" algn="l" defTabSz="914354" rtl="0" eaLnBrk="1" latinLnBrk="0" hangingPunct="1">
        <a:defRPr sz="1867" kern="1200">
          <a:solidFill>
            <a:schemeClr val="tx1"/>
          </a:solidFill>
          <a:latin typeface="+mn-lt"/>
          <a:ea typeface="+mn-ea"/>
          <a:cs typeface="+mn-cs"/>
        </a:defRPr>
      </a:lvl6pPr>
      <a:lvl7pPr marL="2743062" algn="l" defTabSz="914354" rtl="0" eaLnBrk="1" latinLnBrk="0" hangingPunct="1">
        <a:defRPr sz="1867" kern="1200">
          <a:solidFill>
            <a:schemeClr val="tx1"/>
          </a:solidFill>
          <a:latin typeface="+mn-lt"/>
          <a:ea typeface="+mn-ea"/>
          <a:cs typeface="+mn-cs"/>
        </a:defRPr>
      </a:lvl7pPr>
      <a:lvl8pPr marL="3200240" algn="l" defTabSz="914354" rtl="0" eaLnBrk="1" latinLnBrk="0" hangingPunct="1">
        <a:defRPr sz="1867" kern="1200">
          <a:solidFill>
            <a:schemeClr val="tx1"/>
          </a:solidFill>
          <a:latin typeface="+mn-lt"/>
          <a:ea typeface="+mn-ea"/>
          <a:cs typeface="+mn-cs"/>
        </a:defRPr>
      </a:lvl8pPr>
      <a:lvl9pPr marL="3657418" algn="l" defTabSz="914354" rtl="0" eaLnBrk="1" latinLnBrk="0" hangingPunct="1">
        <a:defRPr sz="18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s://www.campbellcollaboration.org/explore/what-is-a-systematic-review.html"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hyperlink" Target="https://ies.ed.gov/ncee/wwc/EvidenceSnapshot/630" TargetMode="External"/><Relationship Id="rId13" Type="http://schemas.openxmlformats.org/officeDocument/2006/relationships/hyperlink" Target="https://www.cochrane.org/CD006748/ADDICTN_social-norms-interventions-are-not-effective-enough-their-own-reduce-alcohol-use-or-misuse-among" TargetMode="External"/><Relationship Id="rId18" Type="http://schemas.openxmlformats.org/officeDocument/2006/relationships/hyperlink" Target="https://www.countyhealthrankings.org/take-action-to-improve-health/what-works-for-health/strategies/cultural-competence-training-for-health-care-professionals" TargetMode="External"/><Relationship Id="rId3" Type="http://schemas.openxmlformats.org/officeDocument/2006/relationships/hyperlink" Target="https://www.campbellcollaboration.org/better-evidence/mindfulness-stress-reduction-for-adults.html" TargetMode="External"/><Relationship Id="rId21" Type="http://schemas.openxmlformats.org/officeDocument/2006/relationships/hyperlink" Target="https://www.countyhealthrankings.org/take-action-to-improve-health/what-works-for-health/strategies/alcohol-brief-interventions" TargetMode="External"/><Relationship Id="rId7" Type="http://schemas.openxmlformats.org/officeDocument/2006/relationships/hyperlink" Target="https://ies.ed.gov/ncee/wwc/Docs/practiceguide/wwc-using-tech-postsecondary-summary.pdf" TargetMode="External"/><Relationship Id="rId12" Type="http://schemas.openxmlformats.org/officeDocument/2006/relationships/hyperlink" Target="https://ies.ed.gov/ncee/wwc/Docs/PracticeGuide/wwc_secwrit_summary_053117.pdf" TargetMode="External"/><Relationship Id="rId17" Type="http://schemas.openxmlformats.org/officeDocument/2006/relationships/hyperlink" Target="https://www.countyhealthrankings.org/take-action-to-improve-health/what-works-for-health/strategies/health-career-recruitment-for-minority-students" TargetMode="External"/><Relationship Id="rId2" Type="http://schemas.openxmlformats.org/officeDocument/2006/relationships/hyperlink" Target="https://www.campbellcollaboration.org/better-evidence/bystander-programs-sexual-assault-adolescents-college-students.html" TargetMode="External"/><Relationship Id="rId16" Type="http://schemas.openxmlformats.org/officeDocument/2006/relationships/hyperlink" Target="https://www.cochrane.org/CD001035/GYNAECA_interventions-for-encouraging-sexual-behaviours-intended-to-prevent-cervical-cancer" TargetMode="External"/><Relationship Id="rId20" Type="http://schemas.openxmlformats.org/officeDocument/2006/relationships/hyperlink" Target="https://www.countyhealthrankings.org/take-action-to-improve-health/what-works-for-health/strategies/summer-learning-programs" TargetMode="External"/><Relationship Id="rId1" Type="http://schemas.openxmlformats.org/officeDocument/2006/relationships/slideLayout" Target="../slideLayouts/slideLayout2.xml"/><Relationship Id="rId6" Type="http://schemas.openxmlformats.org/officeDocument/2006/relationships/hyperlink" Target="https://www.campbellcollaboration.org/better-evidence/advocacy-interventions-women-intimate-partner-abuse.html" TargetMode="External"/><Relationship Id="rId11" Type="http://schemas.openxmlformats.org/officeDocument/2006/relationships/hyperlink" Target="https://ies.ed.gov/ncee/wwc/Docs/practiceguide/wwc_dev_ed_summary_030617.pdf" TargetMode="External"/><Relationship Id="rId24" Type="http://schemas.openxmlformats.org/officeDocument/2006/relationships/hyperlink" Target="https://www.countyhealthrankings.org/take-action-to-improve-health/what-works-for-health/strategies/college-based-obesity-prevention-educational-interventions" TargetMode="External"/><Relationship Id="rId5" Type="http://schemas.openxmlformats.org/officeDocument/2006/relationships/hyperlink" Target="https://onlinelibrary.wiley.com/doi/10.4073/csr.2005.4" TargetMode="External"/><Relationship Id="rId15" Type="http://schemas.openxmlformats.org/officeDocument/2006/relationships/hyperlink" Target="https://www.cochrane.org/CD009439/INJ_prevention-of-suicide-in-university-and-other-post-secondary-educational-settings" TargetMode="External"/><Relationship Id="rId23" Type="http://schemas.openxmlformats.org/officeDocument/2006/relationships/hyperlink" Target="https://www.countyhealthrankings.org/take-action-to-improve-health/what-works-for-health/strategies/outdoor-experiential-education-wilderness-therapy" TargetMode="External"/><Relationship Id="rId10" Type="http://schemas.openxmlformats.org/officeDocument/2006/relationships/hyperlink" Target="https://ies.ed.gov/ncee/wwc/EvidenceSnapshot/662" TargetMode="External"/><Relationship Id="rId19" Type="http://schemas.openxmlformats.org/officeDocument/2006/relationships/hyperlink" Target="https://www.countyhealthrankings.org/take-action-to-improve-health/what-works-for-health/strategies/condom-availability-programs" TargetMode="External"/><Relationship Id="rId4" Type="http://schemas.openxmlformats.org/officeDocument/2006/relationships/hyperlink" Target="https://onlinelibrary.wiley.com/doi/10.4073/csr.2011.6" TargetMode="External"/><Relationship Id="rId9" Type="http://schemas.openxmlformats.org/officeDocument/2006/relationships/hyperlink" Target="https://ies.ed.gov/ncee/wwc/PracticeGuide/1" TargetMode="External"/><Relationship Id="rId14" Type="http://schemas.openxmlformats.org/officeDocument/2006/relationships/hyperlink" Target="https://www.cochrane.org/CD004191/DEPRESSN_self-help-and-guided-self-help-for-eating-disorders" TargetMode="External"/><Relationship Id="rId22" Type="http://schemas.openxmlformats.org/officeDocument/2006/relationships/hyperlink" Target="https://www.countyhealthrankings.org/take-action-to-improve-health/what-works-for-health/strategies/technology-enhanced-classroom-instruction"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8" Type="http://schemas.openxmlformats.org/officeDocument/2006/relationships/hyperlink" Target="https://ies.ed.gov/ncee/wwc/EvidenceSnapshot/630" TargetMode="External"/><Relationship Id="rId13" Type="http://schemas.openxmlformats.org/officeDocument/2006/relationships/hyperlink" Target="https://www.cochrane.org/CD006748/ADDICTN_social-norms-interventions-are-not-effective-enough-their-own-reduce-alcohol-use-or-misuse-among" TargetMode="External"/><Relationship Id="rId18" Type="http://schemas.openxmlformats.org/officeDocument/2006/relationships/hyperlink" Target="https://www.countyhealthrankings.org/take-action-to-improve-health/what-works-for-health/strategies/cultural-competence-training-for-health-care-professionals" TargetMode="External"/><Relationship Id="rId3" Type="http://schemas.openxmlformats.org/officeDocument/2006/relationships/hyperlink" Target="https://www.campbellcollaboration.org/better-evidence/mindfulness-stress-reduction-for-adults.html" TargetMode="External"/><Relationship Id="rId21" Type="http://schemas.openxmlformats.org/officeDocument/2006/relationships/hyperlink" Target="https://www.countyhealthrankings.org/take-action-to-improve-health/what-works-for-health/strategies/alcohol-brief-interventions" TargetMode="External"/><Relationship Id="rId7" Type="http://schemas.openxmlformats.org/officeDocument/2006/relationships/hyperlink" Target="https://ies.ed.gov/ncee/wwc/Docs/practiceguide/wwc-using-tech-postsecondary-summary.pdf" TargetMode="External"/><Relationship Id="rId12" Type="http://schemas.openxmlformats.org/officeDocument/2006/relationships/hyperlink" Target="https://ies.ed.gov/ncee/wwc/Docs/PracticeGuide/wwc_secwrit_summary_053117.pdf" TargetMode="External"/><Relationship Id="rId17" Type="http://schemas.openxmlformats.org/officeDocument/2006/relationships/hyperlink" Target="https://www.countyhealthrankings.org/take-action-to-improve-health/what-works-for-health/strategies/health-career-recruitment-for-minority-students" TargetMode="External"/><Relationship Id="rId2" Type="http://schemas.openxmlformats.org/officeDocument/2006/relationships/hyperlink" Target="https://www.campbellcollaboration.org/better-evidence/bystander-programs-sexual-assault-adolescents-college-students.html" TargetMode="External"/><Relationship Id="rId16" Type="http://schemas.openxmlformats.org/officeDocument/2006/relationships/hyperlink" Target="https://www.cochrane.org/CD001035/GYNAECA_interventions-for-encouraging-sexual-behaviours-intended-to-prevent-cervical-cancer" TargetMode="External"/><Relationship Id="rId20" Type="http://schemas.openxmlformats.org/officeDocument/2006/relationships/hyperlink" Target="https://www.countyhealthrankings.org/take-action-to-improve-health/what-works-for-health/strategies/summer-learning-programs" TargetMode="External"/><Relationship Id="rId1" Type="http://schemas.openxmlformats.org/officeDocument/2006/relationships/slideLayout" Target="../slideLayouts/slideLayout2.xml"/><Relationship Id="rId6" Type="http://schemas.openxmlformats.org/officeDocument/2006/relationships/hyperlink" Target="https://www.campbellcollaboration.org/better-evidence/advocacy-interventions-women-intimate-partner-abuse.html" TargetMode="External"/><Relationship Id="rId11" Type="http://schemas.openxmlformats.org/officeDocument/2006/relationships/hyperlink" Target="https://ies.ed.gov/ncee/wwc/Docs/practiceguide/wwc_dev_ed_summary_030617.pdf" TargetMode="External"/><Relationship Id="rId24" Type="http://schemas.openxmlformats.org/officeDocument/2006/relationships/hyperlink" Target="https://www.countyhealthrankings.org/take-action-to-improve-health/what-works-for-health/strategies/college-based-obesity-prevention-educational-interventions" TargetMode="External"/><Relationship Id="rId5" Type="http://schemas.openxmlformats.org/officeDocument/2006/relationships/hyperlink" Target="https://onlinelibrary.wiley.com/doi/10.4073/csr.2005.4" TargetMode="External"/><Relationship Id="rId15" Type="http://schemas.openxmlformats.org/officeDocument/2006/relationships/hyperlink" Target="https://www.cochrane.org/CD009439/INJ_prevention-of-suicide-in-university-and-other-post-secondary-educational-settings" TargetMode="External"/><Relationship Id="rId23" Type="http://schemas.openxmlformats.org/officeDocument/2006/relationships/hyperlink" Target="https://www.countyhealthrankings.org/take-action-to-improve-health/what-works-for-health/strategies/outdoor-experiential-education-wilderness-therapy" TargetMode="External"/><Relationship Id="rId10" Type="http://schemas.openxmlformats.org/officeDocument/2006/relationships/hyperlink" Target="https://ies.ed.gov/ncee/wwc/EvidenceSnapshot/662" TargetMode="External"/><Relationship Id="rId19" Type="http://schemas.openxmlformats.org/officeDocument/2006/relationships/hyperlink" Target="https://www.countyhealthrankings.org/take-action-to-improve-health/what-works-for-health/strategies/condom-availability-programs" TargetMode="External"/><Relationship Id="rId4" Type="http://schemas.openxmlformats.org/officeDocument/2006/relationships/hyperlink" Target="https://onlinelibrary.wiley.com/doi/10.4073/csr.2011.6" TargetMode="External"/><Relationship Id="rId9" Type="http://schemas.openxmlformats.org/officeDocument/2006/relationships/hyperlink" Target="https://ies.ed.gov/ncee/wwc/PracticeGuide/1" TargetMode="External"/><Relationship Id="rId14" Type="http://schemas.openxmlformats.org/officeDocument/2006/relationships/hyperlink" Target="https://www.cochrane.org/CD004191/DEPRESSN_self-help-and-guided-self-help-for-eating-disorders" TargetMode="External"/><Relationship Id="rId22" Type="http://schemas.openxmlformats.org/officeDocument/2006/relationships/hyperlink" Target="https://www.countyhealthrankings.org/take-action-to-improve-health/what-works-for-health/strategies/technology-enhanced-classroom-instruction"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hyperlink" Target="https://www.cochrane.org/" TargetMode="External"/><Relationship Id="rId3" Type="http://schemas.openxmlformats.org/officeDocument/2006/relationships/hyperlink" Target="https://www.countyhealthrankings.org/take-action-to-improve-health/what-works-for-health" TargetMode="External"/><Relationship Id="rId7" Type="http://schemas.openxmlformats.org/officeDocument/2006/relationships/hyperlink" Target="http://www.promisingpractices.net/" TargetMode="External"/><Relationship Id="rId2" Type="http://schemas.openxmlformats.org/officeDocument/2006/relationships/hyperlink" Target="http://www.campbellcollaboration.org/" TargetMode="External"/><Relationship Id="rId1" Type="http://schemas.openxmlformats.org/officeDocument/2006/relationships/slideLayout" Target="../slideLayouts/slideLayout2.xml"/><Relationship Id="rId6" Type="http://schemas.openxmlformats.org/officeDocument/2006/relationships/hyperlink" Target="https://adai.uw.edu/ebp/" TargetMode="External"/><Relationship Id="rId5" Type="http://schemas.openxmlformats.org/officeDocument/2006/relationships/hyperlink" Target="https://ies.ed.gov/ncee/wwc" TargetMode="External"/><Relationship Id="rId10" Type="http://schemas.openxmlformats.org/officeDocument/2006/relationships/hyperlink" Target="https://tppevidencereview.youth.gov/" TargetMode="External"/><Relationship Id="rId4" Type="http://schemas.openxmlformats.org/officeDocument/2006/relationships/hyperlink" Target="https://www.blueprintsprograms.org/" TargetMode="External"/><Relationship Id="rId9" Type="http://schemas.openxmlformats.org/officeDocument/2006/relationships/hyperlink" Target="http://www.bestevidence.org/"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pewtrusts.org/en/research-and-analysis/data-visualizations/2015/results-first-clearinghouse-database"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47.xml.rels><?xml version="1.0" encoding="UTF-8" standalone="yes"?>
<Relationships xmlns="http://schemas.openxmlformats.org/package/2006/relationships"><Relationship Id="rId2" Type="http://schemas.openxmlformats.org/officeDocument/2006/relationships/hyperlink" Target="http://www.pewtrusts.org/en/multimedia/data-visualizations/2015/results-first-clearinghouse-database"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hyperlink" Target="http://meta-evidence.co.uk/difference-systematic-review-meta-analysis/"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www.healthevidence.org/documents/our-appraisal-tools/quality-assessment-tool-dictionary-en.pdf" TargetMode="Externa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www.healthevidence.org/documents/our-appraisal-tools/quality-assessment-tool-dictionary-en.pdf" TargetMode="External"/><Relationship Id="rId1" Type="http://schemas.openxmlformats.org/officeDocument/2006/relationships/slideLayout" Target="../slideLayouts/slideLayout6.xml"/><Relationship Id="rId5" Type="http://schemas.openxmlformats.org/officeDocument/2006/relationships/image" Target="../media/image32.png"/><Relationship Id="rId4" Type="http://schemas.openxmlformats.org/officeDocument/2006/relationships/image" Target="../media/image31.png"/></Relationships>
</file>

<file path=ppt/slides/_rels/slide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www.healthevidence.org/documents/our-appraisal-tools/quality-assessment-tool-dictionary-en.pdf" TargetMode="Externa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www.healthevidence.org/documents/our-appraisal-tools/quality-assessment-tool-dictionary-en.pdf" TargetMode="Externa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urldefense.proofpoint.com/v2/url?u=https-3A__vetoviolence.cdc.gov_apps_evidence_&amp;d=DwMFAg&amp;c=eLbWYnpnzycBCgmb7vCI4uqNEB9RSjOdn_5nBEmmeq0&amp;r=HgPzSVf4izMMwBkapnOqhQ&amp;m=zggR2QhHQFhwN0vuclwY19uqCs13cbpk2IH8z7OexIY&amp;s=v3UYCSKmnKpxm1gqJ0LaRh-yrtuynzou_5JK1Mg5MBo&amp;e=" TargetMode="External"/><Relationship Id="rId2" Type="http://schemas.openxmlformats.org/officeDocument/2006/relationships/hyperlink" Target="https://ies.ed.gov/ncee/wwc/multimedia/25" TargetMode="External"/><Relationship Id="rId1" Type="http://schemas.openxmlformats.org/officeDocument/2006/relationships/slideLayout" Target="../slideLayouts/slideLayout2.xml"/><Relationship Id="rId5" Type="http://schemas.openxmlformats.org/officeDocument/2006/relationships/hyperlink" Target="https://urldefense.proofpoint.com/v2/url?u=https-3A__www.nia.nih.gov_research_dbsr_nih-2Dstage-2Dmodel-2Dbehavioral-2Dintervention-2Ddevelopment&amp;d=DwMFAg&amp;c=eLbWYnpnzycBCgmb7vCI4uqNEB9RSjOdn_5nBEmmeq0&amp;r=HgPzSVf4izMMwBkapnOqhQ&amp;m=zggR2QhHQFhwN0vuclwY19uqCs13cbpk2IH8z7OexIY&amp;s=qdJpordT_zJwVZbXjWpSkYMyX87J7D9cisHkqrLlVQE&amp;e=" TargetMode="External"/><Relationship Id="rId4" Type="http://schemas.openxmlformats.org/officeDocument/2006/relationships/hyperlink" Target="https://urldefense.proofpoint.com/v2/url?u=https-3A__vetoviolence.cdc.gov_apps_evidence_continuumIntro.aspx-23-26panel1-2D8&amp;d=DwMFAg&amp;c=eLbWYnpnzycBCgmb7vCI4uqNEB9RSjOdn_5nBEmmeq0&amp;r=HgPzSVf4izMMwBkapnOqhQ&amp;m=zggR2QhHQFhwN0vuclwY19uqCs13cbpk2IH8z7OexIY&amp;s=BHQvTF5eS9Ow8oUTUK1bPLstoWN-Avfn-rQ9HyXaaOo&amp;e="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hyperlink" Target="mailto:finneysj@jmu.edu"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vetoviolence.cdc.gov/apps/evidence/"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2" y="1414733"/>
            <a:ext cx="12191998" cy="2431710"/>
          </a:xfrm>
        </p:spPr>
        <p:txBody>
          <a:bodyPr>
            <a:normAutofit/>
          </a:bodyPr>
          <a:lstStyle/>
          <a:p>
            <a:pPr algn="ctr"/>
            <a:r>
              <a:rPr lang="en-US" dirty="0" smtClean="0">
                <a:latin typeface="+mn-lt"/>
              </a:rPr>
              <a:t>Finding Best Available Evidence </a:t>
            </a:r>
            <a:br>
              <a:rPr lang="en-US" dirty="0" smtClean="0">
                <a:latin typeface="+mn-lt"/>
              </a:rPr>
            </a:br>
            <a:r>
              <a:rPr lang="en-US" dirty="0" smtClean="0">
                <a:latin typeface="+mn-lt"/>
              </a:rPr>
              <a:t>of Effectiveness:</a:t>
            </a:r>
            <a:br>
              <a:rPr lang="en-US" dirty="0" smtClean="0">
                <a:latin typeface="+mn-lt"/>
              </a:rPr>
            </a:br>
            <a:r>
              <a:rPr lang="en-US" sz="3600" dirty="0" smtClean="0">
                <a:latin typeface="+mn-lt"/>
              </a:rPr>
              <a:t>Systematic Reviews, Meta-Analyses &amp; Primary Research Articles</a:t>
            </a:r>
            <a:endParaRPr lang="en-US" sz="3600" dirty="0">
              <a:solidFill>
                <a:srgbClr val="660066"/>
              </a:solidFill>
              <a:latin typeface="+mn-lt"/>
            </a:endParaRPr>
          </a:p>
        </p:txBody>
      </p:sp>
      <p:sp>
        <p:nvSpPr>
          <p:cNvPr id="5" name="Subtitle 4"/>
          <p:cNvSpPr>
            <a:spLocks noGrp="1"/>
          </p:cNvSpPr>
          <p:nvPr>
            <p:ph type="subTitle" idx="1"/>
          </p:nvPr>
        </p:nvSpPr>
        <p:spPr>
          <a:xfrm>
            <a:off x="1057835" y="4424978"/>
            <a:ext cx="10058400" cy="1838170"/>
          </a:xfrm>
        </p:spPr>
        <p:txBody>
          <a:bodyPr>
            <a:noAutofit/>
          </a:bodyPr>
          <a:lstStyle/>
          <a:p>
            <a:pPr algn="ctr">
              <a:lnSpc>
                <a:spcPct val="120000"/>
              </a:lnSpc>
              <a:spcBef>
                <a:spcPts val="0"/>
              </a:spcBef>
              <a:spcAft>
                <a:spcPts val="0"/>
              </a:spcAft>
            </a:pPr>
            <a:endParaRPr lang="en-US" sz="1600" cap="none" dirty="0" smtClean="0">
              <a:solidFill>
                <a:schemeClr val="tx1"/>
              </a:solidFill>
              <a:latin typeface="+mn-lt"/>
            </a:endParaRPr>
          </a:p>
          <a:p>
            <a:pPr algn="ctr">
              <a:lnSpc>
                <a:spcPct val="120000"/>
              </a:lnSpc>
              <a:spcBef>
                <a:spcPts val="0"/>
              </a:spcBef>
              <a:spcAft>
                <a:spcPts val="0"/>
              </a:spcAft>
            </a:pPr>
            <a:r>
              <a:rPr lang="en-US" sz="4000" i="1" cap="none" dirty="0" smtClean="0">
                <a:solidFill>
                  <a:schemeClr val="tx1"/>
                </a:solidFill>
                <a:latin typeface="+mj-lt"/>
              </a:rPr>
              <a:t>Sara Finney, PhD</a:t>
            </a: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2" name="TextBox 1"/>
          <p:cNvSpPr txBox="1"/>
          <p:nvPr/>
        </p:nvSpPr>
        <p:spPr>
          <a:xfrm>
            <a:off x="107576" y="69012"/>
            <a:ext cx="3015186" cy="1345720"/>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39711101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750" y="127501"/>
            <a:ext cx="10963106" cy="898281"/>
          </a:xfrm>
        </p:spPr>
        <p:txBody>
          <a:bodyPr>
            <a:noAutofit/>
          </a:bodyPr>
          <a:lstStyle/>
          <a:p>
            <a:r>
              <a:rPr lang="en-US" dirty="0" smtClean="0">
                <a:solidFill>
                  <a:srgbClr val="450084"/>
                </a:solidFill>
                <a:latin typeface="+mn-lt"/>
              </a:rPr>
              <a:t>3 Types of Evidence Complement Each Other</a:t>
            </a:r>
            <a:endParaRPr lang="en-US" dirty="0">
              <a:solidFill>
                <a:srgbClr val="450084"/>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3" name="TextBox 2"/>
          <p:cNvSpPr txBox="1"/>
          <p:nvPr/>
        </p:nvSpPr>
        <p:spPr>
          <a:xfrm>
            <a:off x="149902" y="1063865"/>
            <a:ext cx="11887199" cy="369332"/>
          </a:xfrm>
          <a:prstGeom prst="rect">
            <a:avLst/>
          </a:prstGeom>
          <a:noFill/>
        </p:spPr>
        <p:txBody>
          <a:bodyPr wrap="square" rtlCol="0">
            <a:spAutoFit/>
          </a:bodyPr>
          <a:lstStyle/>
          <a:p>
            <a:r>
              <a:rPr lang="en-US" dirty="0" smtClean="0"/>
              <a:t> </a:t>
            </a:r>
            <a:endParaRPr lang="en-US" dirty="0"/>
          </a:p>
        </p:txBody>
      </p:sp>
      <p:sp>
        <p:nvSpPr>
          <p:cNvPr id="5" name="TextBox 4"/>
          <p:cNvSpPr txBox="1"/>
          <p:nvPr/>
        </p:nvSpPr>
        <p:spPr>
          <a:xfrm>
            <a:off x="149901" y="1025782"/>
            <a:ext cx="11887199" cy="5386090"/>
          </a:xfrm>
          <a:prstGeom prst="rect">
            <a:avLst/>
          </a:prstGeom>
          <a:noFill/>
        </p:spPr>
        <p:txBody>
          <a:bodyPr wrap="square" rtlCol="0">
            <a:spAutoFit/>
          </a:bodyPr>
          <a:lstStyle/>
          <a:p>
            <a:r>
              <a:rPr lang="en-US" sz="3200" b="1" dirty="0" smtClean="0"/>
              <a:t>EBDM</a:t>
            </a:r>
            <a:r>
              <a:rPr lang="en-US" sz="3200" dirty="0" smtClean="0"/>
              <a:t>: Process </a:t>
            </a:r>
            <a:r>
              <a:rPr lang="en-US" sz="3200" dirty="0"/>
              <a:t>of making decisions for a program, practice, or policy </a:t>
            </a:r>
            <a:r>
              <a:rPr lang="en-US" sz="3200" dirty="0" smtClean="0"/>
              <a:t>grounded </a:t>
            </a:r>
            <a:r>
              <a:rPr lang="en-US" sz="3200" dirty="0"/>
              <a:t>in the </a:t>
            </a:r>
            <a:r>
              <a:rPr lang="en-US" sz="3200" i="1" dirty="0">
                <a:solidFill>
                  <a:srgbClr val="7030A0"/>
                </a:solidFill>
              </a:rPr>
              <a:t>best available research </a:t>
            </a:r>
            <a:r>
              <a:rPr lang="en-US" sz="3200" i="1" dirty="0" smtClean="0">
                <a:solidFill>
                  <a:srgbClr val="7030A0"/>
                </a:solidFill>
              </a:rPr>
              <a:t>evidence </a:t>
            </a:r>
            <a:r>
              <a:rPr lang="en-US" sz="3200" dirty="0" smtClean="0"/>
              <a:t>and </a:t>
            </a:r>
            <a:r>
              <a:rPr lang="en-US" sz="3200" i="1" dirty="0" smtClean="0">
                <a:solidFill>
                  <a:srgbClr val="7030A0"/>
                </a:solidFill>
              </a:rPr>
              <a:t>informed </a:t>
            </a:r>
            <a:r>
              <a:rPr lang="en-US" sz="3200" i="1" dirty="0">
                <a:solidFill>
                  <a:srgbClr val="7030A0"/>
                </a:solidFill>
              </a:rPr>
              <a:t>by experiential evidence from the field</a:t>
            </a:r>
            <a:r>
              <a:rPr lang="en-US" sz="3200" i="1" dirty="0"/>
              <a:t> </a:t>
            </a:r>
            <a:r>
              <a:rPr lang="en-US" sz="3200" dirty="0" smtClean="0"/>
              <a:t>&amp; </a:t>
            </a:r>
            <a:r>
              <a:rPr lang="en-US" sz="3200" i="1" dirty="0">
                <a:solidFill>
                  <a:srgbClr val="7030A0"/>
                </a:solidFill>
              </a:rPr>
              <a:t>relevant contextual </a:t>
            </a:r>
            <a:r>
              <a:rPr lang="en-US" sz="3200" i="1" dirty="0" smtClean="0">
                <a:solidFill>
                  <a:srgbClr val="7030A0"/>
                </a:solidFill>
              </a:rPr>
              <a:t>evidence</a:t>
            </a:r>
          </a:p>
          <a:p>
            <a:pPr marL="971550" lvl="1" indent="-514350">
              <a:buFont typeface="+mj-lt"/>
              <a:buAutoNum type="arabicPeriod"/>
            </a:pPr>
            <a:r>
              <a:rPr lang="en-US" sz="2600" i="1" dirty="0" smtClean="0"/>
              <a:t>Best Available Research</a:t>
            </a:r>
            <a:r>
              <a:rPr lang="en-US" sz="2600" dirty="0" smtClean="0"/>
              <a:t>: Systematic review </a:t>
            </a:r>
            <a:r>
              <a:rPr lang="en-US" sz="2600" dirty="0"/>
              <a:t>d</a:t>
            </a:r>
            <a:r>
              <a:rPr lang="en-US" sz="2600" dirty="0" smtClean="0"/>
              <a:t>atabases, registries</a:t>
            </a:r>
            <a:endParaRPr lang="en-US" sz="2600" dirty="0"/>
          </a:p>
          <a:p>
            <a:pPr marL="971550" lvl="1" indent="-514350">
              <a:buFont typeface="+mj-lt"/>
              <a:buAutoNum type="arabicPeriod"/>
            </a:pPr>
            <a:r>
              <a:rPr lang="en-US" sz="2600" i="1" dirty="0" smtClean="0"/>
              <a:t>Experiential Information</a:t>
            </a:r>
            <a:r>
              <a:rPr lang="en-US" sz="2600" dirty="0" smtClean="0"/>
              <a:t>: Gather information from professionals who have implemented &amp; assessed programs </a:t>
            </a:r>
          </a:p>
          <a:p>
            <a:pPr marL="1428750" lvl="2" indent="-514350">
              <a:buFont typeface="Arial" panose="020B0604020202020204" pitchFamily="34" charset="0"/>
              <a:buChar char="•"/>
            </a:pPr>
            <a:r>
              <a:rPr lang="en-US" sz="2600" dirty="0" smtClean="0"/>
              <a:t>What has (not) worked in past? What were past challenges?</a:t>
            </a:r>
          </a:p>
          <a:p>
            <a:pPr marL="971550" lvl="1" indent="-514350">
              <a:buFont typeface="+mj-lt"/>
              <a:buAutoNum type="arabicPeriod"/>
            </a:pPr>
            <a:r>
              <a:rPr lang="en-US" sz="2600" i="1" dirty="0"/>
              <a:t>Context Information</a:t>
            </a:r>
            <a:r>
              <a:rPr lang="en-US" sz="2600" dirty="0"/>
              <a:t>: What are the </a:t>
            </a:r>
            <a:r>
              <a:rPr lang="en-US" sz="2600" dirty="0" smtClean="0"/>
              <a:t>needs, resources (money, facilities, support) &amp; social norms of the institution? </a:t>
            </a:r>
          </a:p>
          <a:p>
            <a:pPr marL="1428750" lvl="2" indent="-514350">
              <a:buFont typeface="Arial" panose="020B0604020202020204" pitchFamily="34" charset="0"/>
              <a:buChar char="•"/>
            </a:pPr>
            <a:r>
              <a:rPr lang="en-US" sz="2600" dirty="0" smtClean="0"/>
              <a:t>Is the program acceptable &amp; feasible in this context?</a:t>
            </a:r>
            <a:endParaRPr lang="en-US" sz="2600" dirty="0"/>
          </a:p>
          <a:p>
            <a:endParaRPr lang="en-US" sz="200" dirty="0" smtClean="0"/>
          </a:p>
          <a:p>
            <a:endParaRPr lang="en-US" sz="800" dirty="0" smtClean="0"/>
          </a:p>
          <a:p>
            <a:r>
              <a:rPr lang="en-US" sz="2800" dirty="0" smtClean="0"/>
              <a:t>Considering </a:t>
            </a:r>
            <a:r>
              <a:rPr lang="en-US" sz="2800" b="1" i="1" dirty="0" smtClean="0"/>
              <a:t>all</a:t>
            </a:r>
            <a:r>
              <a:rPr lang="en-US" sz="2800" dirty="0" smtClean="0"/>
              <a:t> 3 will help evaluate fit of various EIPs to the population &amp; context </a:t>
            </a:r>
            <a:endParaRPr lang="en-US" sz="200" dirty="0" smtClean="0"/>
          </a:p>
          <a:p>
            <a:r>
              <a:rPr lang="en-US" sz="2800" b="1" i="1" dirty="0" smtClean="0"/>
              <a:t>All</a:t>
            </a:r>
            <a:r>
              <a:rPr lang="en-US" sz="2800" dirty="0" smtClean="0"/>
              <a:t> 3 need to be observable, replicable, </a:t>
            </a:r>
            <a:r>
              <a:rPr lang="en-US" sz="2800" dirty="0"/>
              <a:t>credible </a:t>
            </a:r>
            <a:r>
              <a:rPr lang="en-US" sz="2800" dirty="0" smtClean="0"/>
              <a:t>&amp; verifiable</a:t>
            </a:r>
            <a:endParaRPr lang="en-US" sz="2800" dirty="0"/>
          </a:p>
        </p:txBody>
      </p:sp>
    </p:spTree>
    <p:extLst>
      <p:ext uri="{BB962C8B-B14F-4D97-AF65-F5344CB8AC3E}">
        <p14:creationId xmlns:p14="http://schemas.microsoft.com/office/powerpoint/2010/main" val="16283699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8465" y="158129"/>
            <a:ext cx="10808268" cy="811684"/>
          </a:xfrm>
        </p:spPr>
        <p:txBody>
          <a:bodyPr>
            <a:noAutofit/>
          </a:bodyPr>
          <a:lstStyle/>
          <a:p>
            <a:r>
              <a:rPr lang="en-US" sz="4600" dirty="0">
                <a:solidFill>
                  <a:srgbClr val="450084"/>
                </a:solidFill>
                <a:latin typeface="+mn-lt"/>
              </a:rPr>
              <a:t>S</a:t>
            </a:r>
            <a:r>
              <a:rPr lang="en-US" sz="4600" dirty="0" smtClean="0">
                <a:solidFill>
                  <a:srgbClr val="450084"/>
                </a:solidFill>
                <a:latin typeface="+mn-lt"/>
              </a:rPr>
              <a:t>tages </a:t>
            </a:r>
            <a:r>
              <a:rPr lang="en-US" sz="4600" dirty="0">
                <a:solidFill>
                  <a:srgbClr val="450084"/>
                </a:solidFill>
                <a:latin typeface="+mn-lt"/>
              </a:rPr>
              <a:t>of </a:t>
            </a:r>
            <a:r>
              <a:rPr lang="en-US" sz="4600" dirty="0" smtClean="0">
                <a:solidFill>
                  <a:srgbClr val="450084"/>
                </a:solidFill>
                <a:latin typeface="+mn-lt"/>
              </a:rPr>
              <a:t>Evidence-Informed Programming</a:t>
            </a:r>
            <a:endParaRPr lang="en-US" sz="4600" dirty="0">
              <a:solidFill>
                <a:srgbClr val="450084"/>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3" name="TextBox 2"/>
          <p:cNvSpPr txBox="1"/>
          <p:nvPr/>
        </p:nvSpPr>
        <p:spPr>
          <a:xfrm>
            <a:off x="415030" y="1166341"/>
            <a:ext cx="11776970" cy="5355312"/>
          </a:xfrm>
          <a:prstGeom prst="rect">
            <a:avLst/>
          </a:prstGeom>
          <a:noFill/>
        </p:spPr>
        <p:txBody>
          <a:bodyPr wrap="square" rtlCol="0">
            <a:spAutoFit/>
          </a:bodyPr>
          <a:lstStyle/>
          <a:p>
            <a:pPr marL="342900" indent="-342900">
              <a:buAutoNum type="arabicPeriod"/>
            </a:pPr>
            <a:r>
              <a:rPr lang="en-US" sz="2800" dirty="0" smtClean="0"/>
              <a:t>Gathering 3 Types of Evidence:    </a:t>
            </a:r>
          </a:p>
          <a:p>
            <a:pPr marL="914400" lvl="1" indent="-457200">
              <a:buFont typeface="Arial" panose="020B0604020202020204" pitchFamily="34" charset="0"/>
              <a:buChar char="•"/>
            </a:pPr>
            <a:r>
              <a:rPr lang="en-US" sz="2800" b="1" dirty="0" smtClean="0"/>
              <a:t>Seek out best available research evidence   </a:t>
            </a:r>
          </a:p>
          <a:p>
            <a:pPr marL="914400" lvl="1" indent="-457200">
              <a:buFont typeface="Arial" panose="020B0604020202020204" pitchFamily="34" charset="0"/>
              <a:buChar char="•"/>
            </a:pPr>
            <a:r>
              <a:rPr lang="en-US" sz="2800" dirty="0" smtClean="0"/>
              <a:t>Draw upon the expertise &amp; knowledge of stakeholders</a:t>
            </a:r>
          </a:p>
          <a:p>
            <a:pPr marL="914400" lvl="1" indent="-457200">
              <a:buFont typeface="Arial" panose="020B0604020202020204" pitchFamily="34" charset="0"/>
              <a:buChar char="•"/>
            </a:pPr>
            <a:r>
              <a:rPr lang="en-US" sz="2800" dirty="0"/>
              <a:t>Collect contextual information on factors important for the decision   </a:t>
            </a:r>
            <a:r>
              <a:rPr lang="en-US" sz="2800" dirty="0" smtClean="0"/>
              <a:t>  </a:t>
            </a:r>
          </a:p>
          <a:p>
            <a:pPr marL="914400" lvl="1" indent="-457200">
              <a:buFont typeface="Arial" panose="020B0604020202020204" pitchFamily="34" charset="0"/>
              <a:buChar char="•"/>
            </a:pPr>
            <a:endParaRPr lang="en-US" sz="800" dirty="0" smtClean="0"/>
          </a:p>
          <a:p>
            <a:pPr marL="342900" indent="-342900">
              <a:buAutoNum type="arabicPeriod" startAt="2"/>
            </a:pPr>
            <a:r>
              <a:rPr lang="en-US" sz="2800" dirty="0" smtClean="0"/>
              <a:t>Interpreting Evidence:  </a:t>
            </a:r>
          </a:p>
          <a:p>
            <a:pPr marL="914400" lvl="1" indent="-457200">
              <a:buFont typeface="Arial" panose="020B0604020202020204" pitchFamily="34" charset="0"/>
              <a:buChar char="•"/>
            </a:pPr>
            <a:r>
              <a:rPr lang="en-US" sz="2800" b="1" dirty="0" smtClean="0"/>
              <a:t>Consider the strength of research evidence based on data characteristics</a:t>
            </a:r>
          </a:p>
          <a:p>
            <a:pPr marL="914400" lvl="1" indent="-457200">
              <a:buFont typeface="Arial" panose="020B0604020202020204" pitchFamily="34" charset="0"/>
              <a:buChar char="•"/>
            </a:pPr>
            <a:r>
              <a:rPr lang="en-US" sz="2800" dirty="0" smtClean="0"/>
              <a:t>Explore experience, preferences, &amp; values of stakeholders</a:t>
            </a:r>
          </a:p>
          <a:p>
            <a:pPr marL="914400" lvl="1" indent="-457200">
              <a:buFont typeface="Arial" panose="020B0604020202020204" pitchFamily="34" charset="0"/>
              <a:buChar char="•"/>
            </a:pPr>
            <a:r>
              <a:rPr lang="en-US" sz="2800" dirty="0" smtClean="0"/>
              <a:t>Assess fit of strategies given the location &amp; population affected by decision</a:t>
            </a:r>
          </a:p>
          <a:p>
            <a:pPr marL="914400" lvl="1" indent="-457200">
              <a:buFont typeface="Arial" panose="020B0604020202020204" pitchFamily="34" charset="0"/>
              <a:buChar char="•"/>
            </a:pPr>
            <a:endParaRPr lang="en-US" sz="800" dirty="0" smtClean="0"/>
          </a:p>
          <a:p>
            <a:pPr marL="342900" indent="-342900">
              <a:buAutoNum type="arabicPeriod" startAt="3"/>
            </a:pPr>
            <a:r>
              <a:rPr lang="en-US" sz="2800" dirty="0" smtClean="0"/>
              <a:t>Applying What </a:t>
            </a:r>
            <a:r>
              <a:rPr lang="en-US" sz="2800" dirty="0"/>
              <a:t>Y</a:t>
            </a:r>
            <a:r>
              <a:rPr lang="en-US" sz="2800" dirty="0" smtClean="0"/>
              <a:t>ou </a:t>
            </a:r>
            <a:r>
              <a:rPr lang="en-US" sz="2800" dirty="0"/>
              <a:t>L</a:t>
            </a:r>
            <a:r>
              <a:rPr lang="en-US" sz="2800" dirty="0" smtClean="0"/>
              <a:t>earned from Evidence:  </a:t>
            </a:r>
          </a:p>
          <a:p>
            <a:pPr marL="914400" lvl="1" indent="-457200">
              <a:buFont typeface="Arial" panose="020B0604020202020204" pitchFamily="34" charset="0"/>
              <a:buChar char="•"/>
            </a:pPr>
            <a:r>
              <a:rPr lang="en-US" sz="2800" dirty="0" smtClean="0"/>
              <a:t>Consider all 3 types of evidence to provide the best program</a:t>
            </a:r>
            <a:endParaRPr lang="en-US" dirty="0" smtClean="0"/>
          </a:p>
          <a:p>
            <a:r>
              <a:rPr lang="en-US" dirty="0" smtClean="0"/>
              <a:t> </a:t>
            </a:r>
            <a:endParaRPr lang="en-US" dirty="0"/>
          </a:p>
        </p:txBody>
      </p:sp>
    </p:spTree>
    <p:extLst>
      <p:ext uri="{BB962C8B-B14F-4D97-AF65-F5344CB8AC3E}">
        <p14:creationId xmlns:p14="http://schemas.microsoft.com/office/powerpoint/2010/main" val="8473992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754253" y="1546885"/>
            <a:ext cx="10633075" cy="2549525"/>
          </a:xfrm>
        </p:spPr>
        <p:txBody>
          <a:bodyPr>
            <a:normAutofit fontScale="90000"/>
          </a:bodyPr>
          <a:lstStyle/>
          <a:p>
            <a:pPr algn="ctr">
              <a:lnSpc>
                <a:spcPct val="150000"/>
              </a:lnSpc>
            </a:pPr>
            <a:r>
              <a:rPr lang="en-US" b="1" dirty="0" smtClean="0"/>
              <a:t>“Best Available” Research Evidence: </a:t>
            </a:r>
            <a:br>
              <a:rPr lang="en-US" b="1" dirty="0" smtClean="0"/>
            </a:br>
            <a:r>
              <a:rPr lang="en-US" b="1" dirty="0" smtClean="0"/>
              <a:t>What </a:t>
            </a:r>
            <a:r>
              <a:rPr lang="en-US" b="1" dirty="0"/>
              <a:t>I</a:t>
            </a:r>
            <a:r>
              <a:rPr lang="en-US" b="1" dirty="0" smtClean="0"/>
              <a:t>s It? </a:t>
            </a:r>
            <a:endParaRPr lang="en-US" b="1" dirty="0"/>
          </a:p>
        </p:txBody>
      </p:sp>
    </p:spTree>
    <p:extLst>
      <p:ext uri="{BB962C8B-B14F-4D97-AF65-F5344CB8AC3E}">
        <p14:creationId xmlns:p14="http://schemas.microsoft.com/office/powerpoint/2010/main" val="204520672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8156" y="0"/>
            <a:ext cx="10343408" cy="930792"/>
          </a:xfrm>
        </p:spPr>
        <p:txBody>
          <a:bodyPr>
            <a:normAutofit/>
          </a:bodyPr>
          <a:lstStyle/>
          <a:p>
            <a:r>
              <a:rPr lang="en-US" dirty="0" smtClean="0">
                <a:solidFill>
                  <a:srgbClr val="450084"/>
                </a:solidFill>
                <a:latin typeface="+mn-lt"/>
              </a:rPr>
              <a:t>Very Simple Idea</a:t>
            </a:r>
            <a:endParaRPr lang="en-US" dirty="0">
              <a:solidFill>
                <a:srgbClr val="7030A0"/>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5" name="TextBox 4"/>
          <p:cNvSpPr txBox="1"/>
          <p:nvPr/>
        </p:nvSpPr>
        <p:spPr>
          <a:xfrm>
            <a:off x="1128156" y="1258784"/>
            <a:ext cx="9915896" cy="4524315"/>
          </a:xfrm>
          <a:prstGeom prst="rect">
            <a:avLst/>
          </a:prstGeom>
          <a:noFill/>
        </p:spPr>
        <p:txBody>
          <a:bodyPr wrap="square" rtlCol="0">
            <a:spAutoFit/>
          </a:bodyPr>
          <a:lstStyle/>
          <a:p>
            <a:r>
              <a:rPr lang="en-US" sz="3200" i="1" dirty="0" smtClean="0"/>
              <a:t>“When somebody on staff asks what we should do to  address a problem, the ﬁrst questions I now ask are ‘What does the research say? What is the evidence base? What information can we gather to determine if it will ﬁt in different contexts?’ It’s become a way of life.” </a:t>
            </a:r>
          </a:p>
          <a:p>
            <a:r>
              <a:rPr lang="en-US" sz="3200" dirty="0" smtClean="0"/>
              <a:t> </a:t>
            </a:r>
          </a:p>
          <a:p>
            <a:r>
              <a:rPr lang="en-US" sz="3200" dirty="0" smtClean="0"/>
              <a:t>– Jim </a:t>
            </a:r>
            <a:r>
              <a:rPr lang="en-US" sz="3200" dirty="0" err="1" smtClean="0"/>
              <a:t>Hmurovich</a:t>
            </a:r>
            <a:r>
              <a:rPr lang="en-US" sz="3200" dirty="0" smtClean="0"/>
              <a:t>, BA, MS Ed,  President &amp; CEO, Prevent Child Abuse America</a:t>
            </a:r>
          </a:p>
          <a:p>
            <a:endParaRPr lang="en-US" sz="3200" dirty="0"/>
          </a:p>
        </p:txBody>
      </p:sp>
    </p:spTree>
    <p:extLst>
      <p:ext uri="{BB962C8B-B14F-4D97-AF65-F5344CB8AC3E}">
        <p14:creationId xmlns:p14="http://schemas.microsoft.com/office/powerpoint/2010/main" val="3933754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0929" y="389980"/>
            <a:ext cx="9553706" cy="716396"/>
          </a:xfrm>
        </p:spPr>
        <p:txBody>
          <a:bodyPr>
            <a:noAutofit/>
          </a:bodyPr>
          <a:lstStyle/>
          <a:p>
            <a:r>
              <a:rPr lang="en-US" sz="4000" dirty="0" smtClean="0">
                <a:solidFill>
                  <a:srgbClr val="450084"/>
                </a:solidFill>
                <a:latin typeface="Calibri" panose="020F0502020204030204" pitchFamily="34" charset="0"/>
                <a:cs typeface="Calibri" panose="020F0502020204030204" pitchFamily="34" charset="0"/>
              </a:rPr>
              <a:t>To Gather </a:t>
            </a:r>
            <a:r>
              <a:rPr lang="en-US" sz="4000" i="1" dirty="0" smtClean="0">
                <a:solidFill>
                  <a:srgbClr val="450084"/>
                </a:solidFill>
                <a:latin typeface="Calibri" panose="020F0502020204030204" pitchFamily="34" charset="0"/>
                <a:cs typeface="Calibri" panose="020F0502020204030204" pitchFamily="34" charset="0"/>
              </a:rPr>
              <a:t>Best Available Research Evidence </a:t>
            </a:r>
            <a:br>
              <a:rPr lang="en-US" sz="4000" i="1" dirty="0" smtClean="0">
                <a:solidFill>
                  <a:srgbClr val="450084"/>
                </a:solidFill>
                <a:latin typeface="Calibri" panose="020F0502020204030204" pitchFamily="34" charset="0"/>
                <a:cs typeface="Calibri" panose="020F0502020204030204" pitchFamily="34" charset="0"/>
              </a:rPr>
            </a:br>
            <a:r>
              <a:rPr lang="en-US" sz="4000" dirty="0" smtClean="0">
                <a:solidFill>
                  <a:srgbClr val="450084"/>
                </a:solidFill>
                <a:latin typeface="Calibri" panose="020F0502020204030204" pitchFamily="34" charset="0"/>
                <a:cs typeface="Calibri" panose="020F0502020204030204" pitchFamily="34" charset="0"/>
              </a:rPr>
              <a:t>Answer the Following:</a:t>
            </a:r>
            <a:endParaRPr lang="en-US" sz="4000" b="1" dirty="0">
              <a:solidFill>
                <a:srgbClr val="450084"/>
              </a:solidFill>
              <a:latin typeface="Calibri" panose="020F0502020204030204" pitchFamily="34" charset="0"/>
              <a:cs typeface="Calibri" panose="020F0502020204030204" pitchFamily="34" charset="0"/>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3" name="TextBox 2"/>
          <p:cNvSpPr txBox="1"/>
          <p:nvPr/>
        </p:nvSpPr>
        <p:spPr>
          <a:xfrm>
            <a:off x="577901" y="1297208"/>
            <a:ext cx="11547838" cy="4278094"/>
          </a:xfrm>
          <a:prstGeom prst="rect">
            <a:avLst/>
          </a:prstGeom>
          <a:noFill/>
        </p:spPr>
        <p:txBody>
          <a:bodyPr wrap="square" rtlCol="0">
            <a:spAutoFit/>
          </a:bodyPr>
          <a:lstStyle/>
          <a:p>
            <a:endParaRPr lang="en-US" sz="200" dirty="0"/>
          </a:p>
          <a:p>
            <a:pPr marL="571500" indent="-571500">
              <a:buFont typeface="Arial" panose="020B0604020202020204" pitchFamily="34" charset="0"/>
              <a:buChar char="•"/>
            </a:pPr>
            <a:r>
              <a:rPr lang="en-US" sz="3200" dirty="0" smtClean="0"/>
              <a:t>How </a:t>
            </a:r>
            <a:r>
              <a:rPr lang="en-US" sz="3200" b="1" dirty="0" smtClean="0"/>
              <a:t>much</a:t>
            </a:r>
            <a:r>
              <a:rPr lang="en-US" sz="3200" dirty="0" smtClean="0"/>
              <a:t> research as been done on program, practice, policy?</a:t>
            </a:r>
          </a:p>
          <a:p>
            <a:pPr marL="571500" indent="-571500">
              <a:buFont typeface="Arial" panose="020B0604020202020204" pitchFamily="34" charset="0"/>
              <a:buChar char="•"/>
            </a:pPr>
            <a:endParaRPr lang="en-US" sz="1400" dirty="0" smtClean="0"/>
          </a:p>
          <a:p>
            <a:pPr marL="571500" indent="-571500">
              <a:buFont typeface="Arial" panose="020B0604020202020204" pitchFamily="34" charset="0"/>
              <a:buChar char="•"/>
            </a:pPr>
            <a:r>
              <a:rPr lang="en-US" sz="3200" dirty="0" smtClean="0"/>
              <a:t>What </a:t>
            </a:r>
            <a:r>
              <a:rPr lang="en-US" sz="3200" b="1" dirty="0" smtClean="0"/>
              <a:t>effects</a:t>
            </a:r>
            <a:r>
              <a:rPr lang="en-US" sz="3200" dirty="0" smtClean="0"/>
              <a:t> have the program, practice, or policy have on outcomes?</a:t>
            </a:r>
          </a:p>
          <a:p>
            <a:pPr marL="571500" indent="-571500">
              <a:buFont typeface="Arial" panose="020B0604020202020204" pitchFamily="34" charset="0"/>
              <a:buChar char="•"/>
            </a:pPr>
            <a:endParaRPr lang="en-US" sz="1400" dirty="0" smtClean="0"/>
          </a:p>
          <a:p>
            <a:pPr marL="571500" indent="-571500">
              <a:buFont typeface="Arial" panose="020B0604020202020204" pitchFamily="34" charset="0"/>
              <a:buChar char="•"/>
            </a:pPr>
            <a:r>
              <a:rPr lang="en-US" sz="3200" dirty="0" smtClean="0"/>
              <a:t>How well does the </a:t>
            </a:r>
            <a:r>
              <a:rPr lang="en-US" sz="3200" b="1" dirty="0" smtClean="0"/>
              <a:t>design</a:t>
            </a:r>
            <a:r>
              <a:rPr lang="en-US" sz="3200" dirty="0" smtClean="0"/>
              <a:t> of the various studies (e.g., RCTs, quasi-</a:t>
            </a:r>
            <a:r>
              <a:rPr lang="en-US" sz="3200" dirty="0" err="1" smtClean="0"/>
              <a:t>exp</a:t>
            </a:r>
            <a:r>
              <a:rPr lang="en-US" sz="3200" dirty="0" smtClean="0"/>
              <a:t> with matched groups) support the validity of findings?</a:t>
            </a:r>
          </a:p>
          <a:p>
            <a:pPr marL="1028700" lvl="1" indent="-571500">
              <a:buFont typeface="Arial" panose="020B0604020202020204" pitchFamily="34" charset="0"/>
              <a:buChar char="•"/>
            </a:pPr>
            <a:r>
              <a:rPr lang="en-US" sz="3200" i="1" dirty="0" smtClean="0">
                <a:solidFill>
                  <a:srgbClr val="450084"/>
                </a:solidFill>
              </a:rPr>
              <a:t>Can the outcomes truly be attributed to the program?</a:t>
            </a:r>
          </a:p>
          <a:p>
            <a:pPr marL="571500" indent="-571500">
              <a:buFont typeface="Arial" panose="020B0604020202020204" pitchFamily="34" charset="0"/>
              <a:buChar char="•"/>
            </a:pPr>
            <a:endParaRPr lang="en-US" sz="1400" dirty="0" smtClean="0"/>
          </a:p>
          <a:p>
            <a:pPr marL="571500" indent="-571500">
              <a:buFont typeface="Arial" panose="020B0604020202020204" pitchFamily="34" charset="0"/>
              <a:buChar char="•"/>
            </a:pPr>
            <a:r>
              <a:rPr lang="en-US" sz="3600" dirty="0" smtClean="0"/>
              <a:t>What </a:t>
            </a:r>
            <a:r>
              <a:rPr lang="en-US" sz="3600" b="1" dirty="0" smtClean="0"/>
              <a:t>implementation</a:t>
            </a:r>
            <a:r>
              <a:rPr lang="en-US" sz="3600" dirty="0" smtClean="0"/>
              <a:t> fidelity resources are available?  </a:t>
            </a:r>
          </a:p>
        </p:txBody>
      </p:sp>
    </p:spTree>
    <p:extLst>
      <p:ext uri="{BB962C8B-B14F-4D97-AF65-F5344CB8AC3E}">
        <p14:creationId xmlns:p14="http://schemas.microsoft.com/office/powerpoint/2010/main" val="403983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7527" y="31109"/>
            <a:ext cx="10343408" cy="930792"/>
          </a:xfrm>
        </p:spPr>
        <p:txBody>
          <a:bodyPr>
            <a:normAutofit/>
          </a:bodyPr>
          <a:lstStyle/>
          <a:p>
            <a:r>
              <a:rPr lang="en-US" b="1" dirty="0" smtClean="0">
                <a:solidFill>
                  <a:srgbClr val="450084"/>
                </a:solidFill>
                <a:latin typeface="Calibri" panose="020F0502020204030204" pitchFamily="34" charset="0"/>
                <a:cs typeface="Calibri" panose="020F0502020204030204" pitchFamily="34" charset="0"/>
              </a:rPr>
              <a:t>You</a:t>
            </a:r>
            <a:r>
              <a:rPr lang="en-US" dirty="0" smtClean="0">
                <a:solidFill>
                  <a:srgbClr val="450084"/>
                </a:solidFill>
                <a:latin typeface="Calibri" panose="020F0502020204030204" pitchFamily="34" charset="0"/>
                <a:cs typeface="Calibri" panose="020F0502020204030204" pitchFamily="34" charset="0"/>
              </a:rPr>
              <a:t> Assess the Credibility of Evidence </a:t>
            </a:r>
            <a:endParaRPr lang="en-US" dirty="0">
              <a:solidFill>
                <a:srgbClr val="7030A0"/>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5" name="TextBox 4"/>
          <p:cNvSpPr txBox="1"/>
          <p:nvPr/>
        </p:nvSpPr>
        <p:spPr>
          <a:xfrm>
            <a:off x="858718" y="1358680"/>
            <a:ext cx="11261557" cy="4524315"/>
          </a:xfrm>
          <a:prstGeom prst="rect">
            <a:avLst/>
          </a:prstGeom>
          <a:noFill/>
        </p:spPr>
        <p:txBody>
          <a:bodyPr wrap="square" rtlCol="0">
            <a:spAutoFit/>
          </a:bodyPr>
          <a:lstStyle/>
          <a:p>
            <a:r>
              <a:rPr lang="en-US" sz="3200" b="1" i="1" dirty="0" smtClean="0"/>
              <a:t>You</a:t>
            </a:r>
            <a:r>
              <a:rPr lang="en-US" sz="3200" dirty="0" smtClean="0"/>
              <a:t> need to review the research evidence &amp; determine:</a:t>
            </a:r>
          </a:p>
          <a:p>
            <a:pPr marL="457200" indent="-457200">
              <a:buFont typeface="Arial" panose="020B0604020202020204" pitchFamily="34" charset="0"/>
              <a:buChar char="•"/>
            </a:pPr>
            <a:r>
              <a:rPr lang="en-US" sz="3200" dirty="0" smtClean="0"/>
              <a:t>How rigorous were the </a:t>
            </a:r>
            <a:r>
              <a:rPr lang="en-US" sz="3200" b="1" dirty="0" smtClean="0"/>
              <a:t>research designs?</a:t>
            </a:r>
          </a:p>
          <a:p>
            <a:pPr marL="457200" indent="-457200">
              <a:buFont typeface="Arial" panose="020B0604020202020204" pitchFamily="34" charset="0"/>
              <a:buChar char="•"/>
            </a:pPr>
            <a:r>
              <a:rPr lang="en-US" sz="3200" dirty="0" smtClean="0"/>
              <a:t>How well was the program </a:t>
            </a:r>
            <a:r>
              <a:rPr lang="en-US" sz="3200" b="1" dirty="0" smtClean="0"/>
              <a:t>implemented</a:t>
            </a:r>
            <a:r>
              <a:rPr lang="en-US" sz="3200" dirty="0" smtClean="0"/>
              <a:t> in each study?</a:t>
            </a:r>
          </a:p>
          <a:p>
            <a:pPr marL="457200" indent="-457200">
              <a:buFont typeface="Arial" panose="020B0604020202020204" pitchFamily="34" charset="0"/>
              <a:buChar char="•"/>
            </a:pPr>
            <a:r>
              <a:rPr lang="en-US" sz="3200" dirty="0" smtClean="0"/>
              <a:t>How many </a:t>
            </a:r>
            <a:r>
              <a:rPr lang="en-US" sz="3200" b="1" dirty="0" smtClean="0"/>
              <a:t>replications</a:t>
            </a:r>
            <a:r>
              <a:rPr lang="en-US" sz="3200" dirty="0" smtClean="0"/>
              <a:t> of the study, across what contexts &amp; with what populations? </a:t>
            </a:r>
          </a:p>
          <a:p>
            <a:pPr marL="457200" indent="-457200">
              <a:buFont typeface="Arial" panose="020B0604020202020204" pitchFamily="34" charset="0"/>
              <a:buChar char="•"/>
            </a:pPr>
            <a:endParaRPr lang="en-US" sz="2000" dirty="0"/>
          </a:p>
          <a:p>
            <a:r>
              <a:rPr lang="en-US" sz="3200" i="1" dirty="0" smtClean="0"/>
              <a:t>The best available research evidence may be weak or not credible.</a:t>
            </a:r>
          </a:p>
          <a:p>
            <a:endParaRPr lang="en-US" sz="1200" dirty="0" smtClean="0"/>
          </a:p>
          <a:p>
            <a:endParaRPr lang="en-US" sz="2000" b="1" i="1" dirty="0" smtClean="0"/>
          </a:p>
          <a:p>
            <a:r>
              <a:rPr lang="en-US" sz="3200" b="1" i="1" dirty="0" smtClean="0"/>
              <a:t>You</a:t>
            </a:r>
            <a:r>
              <a:rPr lang="en-US" sz="3200" dirty="0" smtClean="0"/>
              <a:t> need to determine what evidence </a:t>
            </a:r>
            <a:r>
              <a:rPr lang="en-US" sz="3200" b="1" i="1" dirty="0" smtClean="0"/>
              <a:t>exists</a:t>
            </a:r>
            <a:r>
              <a:rPr lang="en-US" sz="3200" dirty="0" smtClean="0"/>
              <a:t> &amp; its </a:t>
            </a:r>
            <a:r>
              <a:rPr lang="en-US" sz="3200" b="1" i="1" dirty="0" smtClean="0"/>
              <a:t>quality</a:t>
            </a:r>
          </a:p>
          <a:p>
            <a:endParaRPr lang="en-US" sz="1200" dirty="0" smtClean="0"/>
          </a:p>
        </p:txBody>
      </p:sp>
    </p:spTree>
    <p:extLst>
      <p:ext uri="{BB962C8B-B14F-4D97-AF65-F5344CB8AC3E}">
        <p14:creationId xmlns:p14="http://schemas.microsoft.com/office/powerpoint/2010/main" val="2272703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3182" y="341904"/>
            <a:ext cx="10360550" cy="786267"/>
          </a:xfrm>
        </p:spPr>
        <p:txBody>
          <a:bodyPr>
            <a:normAutofit fontScale="90000"/>
          </a:bodyPr>
          <a:lstStyle/>
          <a:p>
            <a:r>
              <a:rPr lang="en-US" b="1" dirty="0">
                <a:solidFill>
                  <a:srgbClr val="450084"/>
                </a:solidFill>
                <a:latin typeface="Calibri" panose="020F0502020204030204" pitchFamily="34" charset="0"/>
                <a:cs typeface="Calibri" panose="020F0502020204030204" pitchFamily="34" charset="0"/>
              </a:rPr>
              <a:t>You</a:t>
            </a:r>
            <a:r>
              <a:rPr lang="en-US" dirty="0">
                <a:solidFill>
                  <a:srgbClr val="450084"/>
                </a:solidFill>
                <a:latin typeface="Calibri" panose="020F0502020204030204" pitchFamily="34" charset="0"/>
                <a:cs typeface="Calibri" panose="020F0502020204030204" pitchFamily="34" charset="0"/>
              </a:rPr>
              <a:t> </a:t>
            </a:r>
            <a:r>
              <a:rPr lang="en-US" dirty="0" smtClean="0">
                <a:solidFill>
                  <a:srgbClr val="450084"/>
                </a:solidFill>
                <a:latin typeface="Calibri" panose="020F0502020204030204" pitchFamily="34" charset="0"/>
                <a:cs typeface="Calibri" panose="020F0502020204030204" pitchFamily="34" charset="0"/>
              </a:rPr>
              <a:t>Make Inference about Effectiveness based on Credibility of Evidence</a:t>
            </a:r>
            <a:endParaRPr lang="en-US" dirty="0"/>
          </a:p>
        </p:txBody>
      </p:sp>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2062" t="27228" r="5399" b="24631"/>
          <a:stretch/>
        </p:blipFill>
        <p:spPr>
          <a:xfrm>
            <a:off x="412464" y="1276680"/>
            <a:ext cx="11552222" cy="4006484"/>
          </a:xfrm>
          <a:prstGeom prst="rect">
            <a:avLst/>
          </a:prstGeom>
        </p:spPr>
      </p:pic>
      <p:sp>
        <p:nvSpPr>
          <p:cNvPr id="6" name="TextBox 5"/>
          <p:cNvSpPr txBox="1"/>
          <p:nvPr/>
        </p:nvSpPr>
        <p:spPr>
          <a:xfrm>
            <a:off x="73153" y="5284754"/>
            <a:ext cx="12026188"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t>“Best available” research evidence acknowledges that in many areas, research evidence is still be gathered. </a:t>
            </a:r>
          </a:p>
          <a:p>
            <a:pPr marL="285750" indent="-285750">
              <a:buFont typeface="Arial" panose="020B0604020202020204" pitchFamily="34" charset="0"/>
              <a:buChar char="•"/>
            </a:pPr>
            <a:r>
              <a:rPr lang="en-US" sz="2000" dirty="0" smtClean="0"/>
              <a:t>Don’t expect all programs to meet highest standards of research rigor that allows one to be “very confident”. </a:t>
            </a:r>
          </a:p>
          <a:p>
            <a:pPr marL="285750" indent="-285750">
              <a:buFont typeface="Arial" panose="020B0604020202020204" pitchFamily="34" charset="0"/>
              <a:buChar char="•"/>
            </a:pPr>
            <a:r>
              <a:rPr lang="en-US" sz="2000" dirty="0" smtClean="0"/>
              <a:t>More rigorous designs (e.g., RTCs, quasi-experimental) provide more credible evidence about effectiveness.</a:t>
            </a:r>
            <a:endParaRPr lang="en-US" sz="2000" dirty="0"/>
          </a:p>
        </p:txBody>
      </p:sp>
    </p:spTree>
    <p:extLst>
      <p:ext uri="{BB962C8B-B14F-4D97-AF65-F5344CB8AC3E}">
        <p14:creationId xmlns:p14="http://schemas.microsoft.com/office/powerpoint/2010/main" val="39006755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098B3DDF-55FD-42E7-8027-CE601EFF49C5}" type="slidenum">
              <a:rPr lang="en-US" smtClean="0"/>
              <a:t>17</a:t>
            </a:fld>
            <a:endParaRPr lang="en-US"/>
          </a:p>
        </p:txBody>
      </p:sp>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9468" t="15040" r="9512" b="6155"/>
          <a:stretch/>
        </p:blipFill>
        <p:spPr>
          <a:xfrm>
            <a:off x="716890" y="2"/>
            <a:ext cx="10574160" cy="6856818"/>
          </a:xfrm>
          <a:prstGeom prst="rect">
            <a:avLst/>
          </a:prstGeom>
        </p:spPr>
      </p:pic>
    </p:spTree>
    <p:extLst>
      <p:ext uri="{BB962C8B-B14F-4D97-AF65-F5344CB8AC3E}">
        <p14:creationId xmlns:p14="http://schemas.microsoft.com/office/powerpoint/2010/main" val="336013092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098B3DDF-55FD-42E7-8027-CE601EFF49C5}" type="slidenum">
              <a:rPr lang="en-US" smtClean="0"/>
              <a:t>18</a:t>
            </a:fld>
            <a:endParaRPr lang="en-US"/>
          </a:p>
        </p:txBody>
      </p:sp>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9468" t="15040" r="9512" b="6155"/>
          <a:stretch/>
        </p:blipFill>
        <p:spPr>
          <a:xfrm>
            <a:off x="716890" y="2"/>
            <a:ext cx="10574160" cy="6856818"/>
          </a:xfrm>
          <a:prstGeom prst="rect">
            <a:avLst/>
          </a:prstGeom>
        </p:spPr>
      </p:pic>
      <p:sp>
        <p:nvSpPr>
          <p:cNvPr id="6" name="TextBox 5"/>
          <p:cNvSpPr txBox="1"/>
          <p:nvPr/>
        </p:nvSpPr>
        <p:spPr>
          <a:xfrm>
            <a:off x="1360627" y="2092147"/>
            <a:ext cx="9604858" cy="1384995"/>
          </a:xfrm>
          <a:prstGeom prst="rect">
            <a:avLst/>
          </a:prstGeom>
          <a:solidFill>
            <a:schemeClr val="bg1"/>
          </a:solidFill>
        </p:spPr>
        <p:txBody>
          <a:bodyPr wrap="square" rtlCol="0">
            <a:spAutoFit/>
          </a:bodyPr>
          <a:lstStyle/>
          <a:p>
            <a:r>
              <a:rPr lang="en-US" sz="2800" dirty="0" smtClean="0"/>
              <a:t>EFFECT:</a:t>
            </a:r>
          </a:p>
          <a:p>
            <a:r>
              <a:rPr lang="en-US" sz="2800" dirty="0" smtClean="0"/>
              <a:t>The </a:t>
            </a:r>
            <a:r>
              <a:rPr lang="en-US" sz="2800" dirty="0"/>
              <a:t>effectiveness of a </a:t>
            </a:r>
            <a:r>
              <a:rPr lang="en-US" sz="2800" dirty="0" smtClean="0"/>
              <a:t>strategy </a:t>
            </a:r>
            <a:r>
              <a:rPr lang="en-US" sz="2800" dirty="0"/>
              <a:t>is based on the strategy’s ability to </a:t>
            </a:r>
            <a:r>
              <a:rPr lang="en-US" sz="2800" dirty="0" smtClean="0"/>
              <a:t>impact the intended outcomes</a:t>
            </a:r>
            <a:r>
              <a:rPr lang="en-US" sz="2800" dirty="0"/>
              <a:t>. </a:t>
            </a:r>
            <a:r>
              <a:rPr lang="en-US" sz="2800" dirty="0" smtClean="0"/>
              <a:t> </a:t>
            </a:r>
            <a:endParaRPr lang="en-US" sz="2800" dirty="0"/>
          </a:p>
        </p:txBody>
      </p:sp>
    </p:spTree>
    <p:extLst>
      <p:ext uri="{BB962C8B-B14F-4D97-AF65-F5344CB8AC3E}">
        <p14:creationId xmlns:p14="http://schemas.microsoft.com/office/powerpoint/2010/main" val="417054894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098B3DDF-55FD-42E7-8027-CE601EFF49C5}" type="slidenum">
              <a:rPr lang="en-US" smtClean="0"/>
              <a:t>19</a:t>
            </a:fld>
            <a:endParaRPr lang="en-US"/>
          </a:p>
        </p:txBody>
      </p:sp>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9468" t="15040" r="9512" b="6155"/>
          <a:stretch/>
        </p:blipFill>
        <p:spPr>
          <a:xfrm>
            <a:off x="716890" y="2"/>
            <a:ext cx="10574160" cy="6856818"/>
          </a:xfrm>
          <a:prstGeom prst="rect">
            <a:avLst/>
          </a:prstGeom>
        </p:spPr>
      </p:pic>
      <p:sp>
        <p:nvSpPr>
          <p:cNvPr id="6" name="TextBox 5"/>
          <p:cNvSpPr txBox="1"/>
          <p:nvPr/>
        </p:nvSpPr>
        <p:spPr>
          <a:xfrm>
            <a:off x="1324051" y="2721255"/>
            <a:ext cx="9751162" cy="2862322"/>
          </a:xfrm>
          <a:prstGeom prst="rect">
            <a:avLst/>
          </a:prstGeom>
          <a:solidFill>
            <a:schemeClr val="bg1"/>
          </a:solidFill>
        </p:spPr>
        <p:txBody>
          <a:bodyPr wrap="square" rtlCol="0">
            <a:spAutoFit/>
          </a:bodyPr>
          <a:lstStyle/>
          <a:p>
            <a:r>
              <a:rPr lang="en-US" sz="2800" dirty="0" smtClean="0"/>
              <a:t>INTERNAL VALIDITY:</a:t>
            </a:r>
          </a:p>
          <a:p>
            <a:r>
              <a:rPr lang="en-US" sz="2800" dirty="0"/>
              <a:t>R</a:t>
            </a:r>
            <a:r>
              <a:rPr lang="en-US" sz="2800" dirty="0" smtClean="0"/>
              <a:t>efers </a:t>
            </a:r>
            <a:r>
              <a:rPr lang="en-US" sz="2800" dirty="0"/>
              <a:t>to the extent to which the </a:t>
            </a:r>
            <a:r>
              <a:rPr lang="en-US" sz="2800" dirty="0" smtClean="0"/>
              <a:t>outcomes </a:t>
            </a:r>
            <a:r>
              <a:rPr lang="en-US" sz="2800" dirty="0"/>
              <a:t>of a </a:t>
            </a:r>
            <a:r>
              <a:rPr lang="en-US" sz="2800" dirty="0" smtClean="0"/>
              <a:t>strategy, program</a:t>
            </a:r>
            <a:r>
              <a:rPr lang="en-US" sz="2800" dirty="0"/>
              <a:t>, </a:t>
            </a:r>
            <a:r>
              <a:rPr lang="en-US" sz="2800" dirty="0" smtClean="0"/>
              <a:t>or practice can </a:t>
            </a:r>
            <a:r>
              <a:rPr lang="en-US" sz="2800" dirty="0"/>
              <a:t>truly be attributed to it or if these outcomes could have been caused by something else. </a:t>
            </a:r>
            <a:endParaRPr lang="en-US" sz="2800" dirty="0" smtClean="0"/>
          </a:p>
          <a:p>
            <a:endParaRPr lang="en-US" sz="1200" dirty="0" smtClean="0"/>
          </a:p>
          <a:p>
            <a:r>
              <a:rPr lang="en-US" sz="2800" dirty="0" smtClean="0"/>
              <a:t>The </a:t>
            </a:r>
            <a:r>
              <a:rPr lang="en-US" sz="2800" dirty="0"/>
              <a:t>higher the internal validity, the more confidently a claim can be made that </a:t>
            </a:r>
            <a:r>
              <a:rPr lang="en-US" sz="2800" dirty="0" smtClean="0"/>
              <a:t>programming </a:t>
            </a:r>
            <a:r>
              <a:rPr lang="en-US" sz="2800" dirty="0"/>
              <a:t>is truly producing the effects</a:t>
            </a:r>
            <a:r>
              <a:rPr lang="en-US" sz="2800" dirty="0" smtClean="0"/>
              <a:t>.</a:t>
            </a:r>
            <a:endParaRPr lang="en-US" sz="2800" dirty="0"/>
          </a:p>
        </p:txBody>
      </p:sp>
    </p:spTree>
    <p:extLst>
      <p:ext uri="{BB962C8B-B14F-4D97-AF65-F5344CB8AC3E}">
        <p14:creationId xmlns:p14="http://schemas.microsoft.com/office/powerpoint/2010/main" val="420950686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a:xfrm>
            <a:off x="1053389" y="28876"/>
            <a:ext cx="10380269" cy="895149"/>
          </a:xfrm>
        </p:spPr>
        <p:txBody>
          <a:bodyPr>
            <a:normAutofit/>
          </a:bodyPr>
          <a:lstStyle/>
          <a:p>
            <a:r>
              <a:rPr lang="en-US" dirty="0" smtClean="0">
                <a:solidFill>
                  <a:srgbClr val="450084"/>
                </a:solidFill>
                <a:latin typeface="+mn-lt"/>
              </a:rPr>
              <a:t>Task: </a:t>
            </a:r>
            <a:r>
              <a:rPr lang="en-US" b="1" dirty="0" smtClean="0">
                <a:solidFill>
                  <a:srgbClr val="450084"/>
                </a:solidFill>
                <a:latin typeface="+mn-lt"/>
              </a:rPr>
              <a:t>Design</a:t>
            </a:r>
            <a:r>
              <a:rPr lang="en-US" dirty="0" smtClean="0">
                <a:solidFill>
                  <a:srgbClr val="450084"/>
                </a:solidFill>
                <a:latin typeface="+mn-lt"/>
              </a:rPr>
              <a:t> Programming to Impact SLO’s</a:t>
            </a:r>
            <a:endParaRPr lang="en-US" dirty="0">
              <a:solidFill>
                <a:srgbClr val="450084"/>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graphicFrame>
        <p:nvGraphicFramePr>
          <p:cNvPr id="6" name="Content Placeholder 3"/>
          <p:cNvGraphicFramePr>
            <a:graphicFrameLocks/>
          </p:cNvGraphicFramePr>
          <p:nvPr>
            <p:extLst>
              <p:ext uri="{D42A27DB-BD31-4B8C-83A1-F6EECF244321}">
                <p14:modId xmlns:p14="http://schemas.microsoft.com/office/powerpoint/2010/main" val="3571272804"/>
              </p:ext>
            </p:extLst>
          </p:nvPr>
        </p:nvGraphicFramePr>
        <p:xfrm>
          <a:off x="2933299" y="399447"/>
          <a:ext cx="5989320" cy="65307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14890955"/>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098B3DDF-55FD-42E7-8027-CE601EFF49C5}" type="slidenum">
              <a:rPr lang="en-US" smtClean="0"/>
              <a:t>20</a:t>
            </a:fld>
            <a:endParaRPr lang="en-US"/>
          </a:p>
        </p:txBody>
      </p:sp>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9468" t="15040" r="9512" b="6155"/>
          <a:stretch/>
        </p:blipFill>
        <p:spPr>
          <a:xfrm>
            <a:off x="716890" y="2"/>
            <a:ext cx="10574160" cy="6856818"/>
          </a:xfrm>
          <a:prstGeom prst="rect">
            <a:avLst/>
          </a:prstGeom>
        </p:spPr>
      </p:pic>
      <p:sp>
        <p:nvSpPr>
          <p:cNvPr id="6" name="TextBox 5"/>
          <p:cNvSpPr txBox="1"/>
          <p:nvPr/>
        </p:nvSpPr>
        <p:spPr>
          <a:xfrm>
            <a:off x="1324050" y="3626140"/>
            <a:ext cx="10683887" cy="3262432"/>
          </a:xfrm>
          <a:prstGeom prst="rect">
            <a:avLst/>
          </a:prstGeom>
          <a:solidFill>
            <a:schemeClr val="bg1"/>
          </a:solidFill>
        </p:spPr>
        <p:txBody>
          <a:bodyPr wrap="square" rtlCol="0">
            <a:spAutoFit/>
          </a:bodyPr>
          <a:lstStyle/>
          <a:p>
            <a:r>
              <a:rPr lang="en-US" sz="2800" dirty="0" smtClean="0"/>
              <a:t>RESEARCH DESIGN:</a:t>
            </a:r>
          </a:p>
          <a:p>
            <a:r>
              <a:rPr lang="en-US" sz="2700" dirty="0" smtClean="0"/>
              <a:t>Elements </a:t>
            </a:r>
            <a:r>
              <a:rPr lang="en-US" sz="2700" dirty="0"/>
              <a:t>of a research study, such as </a:t>
            </a:r>
            <a:r>
              <a:rPr lang="en-US" sz="2700" dirty="0" smtClean="0"/>
              <a:t>participant selection &amp; </a:t>
            </a:r>
            <a:r>
              <a:rPr lang="en-US" sz="2700" dirty="0"/>
              <a:t>group </a:t>
            </a:r>
            <a:r>
              <a:rPr lang="en-US" sz="2700" dirty="0" smtClean="0"/>
              <a:t>assignment, determine the research </a:t>
            </a:r>
            <a:r>
              <a:rPr lang="en-US" sz="2700" dirty="0"/>
              <a:t>design. </a:t>
            </a:r>
            <a:endParaRPr lang="en-US" sz="2700" dirty="0" smtClean="0"/>
          </a:p>
          <a:p>
            <a:endParaRPr lang="en-US" sz="800" dirty="0" smtClean="0"/>
          </a:p>
          <a:p>
            <a:r>
              <a:rPr lang="en-US" sz="2700" dirty="0"/>
              <a:t>T</a:t>
            </a:r>
            <a:r>
              <a:rPr lang="en-US" sz="2700" dirty="0" smtClean="0"/>
              <a:t>ype </a:t>
            </a:r>
            <a:r>
              <a:rPr lang="en-US" sz="2700" dirty="0"/>
              <a:t>of </a:t>
            </a:r>
            <a:r>
              <a:rPr lang="en-US" sz="2700" dirty="0" smtClean="0"/>
              <a:t>design determines </a:t>
            </a:r>
            <a:r>
              <a:rPr lang="en-US" sz="2700" dirty="0"/>
              <a:t>how well effectiveness is measured. </a:t>
            </a:r>
            <a:endParaRPr lang="en-US" sz="2700" dirty="0" smtClean="0"/>
          </a:p>
          <a:p>
            <a:endParaRPr lang="en-US" sz="800" dirty="0" smtClean="0"/>
          </a:p>
          <a:p>
            <a:r>
              <a:rPr lang="en-US" sz="2700" dirty="0"/>
              <a:t>M</a:t>
            </a:r>
            <a:r>
              <a:rPr lang="en-US" sz="2700" dirty="0" smtClean="0"/>
              <a:t>ore </a:t>
            </a:r>
            <a:r>
              <a:rPr lang="en-US" sz="2700" dirty="0"/>
              <a:t>rigorous the </a:t>
            </a:r>
            <a:r>
              <a:rPr lang="en-US" sz="2700" dirty="0" smtClean="0"/>
              <a:t>design</a:t>
            </a:r>
            <a:r>
              <a:rPr lang="en-US" sz="2700" dirty="0"/>
              <a:t>, the higher its internal validity, which means a greater likelihood that outcomes can be attributed to the </a:t>
            </a:r>
            <a:r>
              <a:rPr lang="en-US" sz="2700" dirty="0" smtClean="0"/>
              <a:t>programing being </a:t>
            </a:r>
            <a:r>
              <a:rPr lang="en-US" sz="2700" dirty="0"/>
              <a:t>evaluated.</a:t>
            </a:r>
          </a:p>
        </p:txBody>
      </p:sp>
    </p:spTree>
    <p:extLst>
      <p:ext uri="{BB962C8B-B14F-4D97-AF65-F5344CB8AC3E}">
        <p14:creationId xmlns:p14="http://schemas.microsoft.com/office/powerpoint/2010/main" val="134356693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5583" y="31109"/>
            <a:ext cx="10615089" cy="1032756"/>
          </a:xfrm>
        </p:spPr>
        <p:txBody>
          <a:bodyPr>
            <a:normAutofit/>
          </a:bodyPr>
          <a:lstStyle/>
          <a:p>
            <a:r>
              <a:rPr lang="en-US" sz="4600" dirty="0" smtClean="0">
                <a:solidFill>
                  <a:srgbClr val="450084"/>
                </a:solidFill>
                <a:latin typeface="Calibri" panose="020F0502020204030204" pitchFamily="34" charset="0"/>
                <a:cs typeface="Calibri" panose="020F0502020204030204" pitchFamily="34" charset="0"/>
              </a:rPr>
              <a:t>Systematic Reviews</a:t>
            </a:r>
            <a:endParaRPr lang="en-US" sz="4600" b="1" dirty="0">
              <a:solidFill>
                <a:srgbClr val="450084"/>
              </a:solidFill>
              <a:latin typeface="Calibri" panose="020F0502020204030204" pitchFamily="34" charset="0"/>
              <a:cs typeface="Calibri" panose="020F0502020204030204" pitchFamily="34" charset="0"/>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3" name="TextBox 2"/>
          <p:cNvSpPr txBox="1"/>
          <p:nvPr/>
        </p:nvSpPr>
        <p:spPr>
          <a:xfrm>
            <a:off x="416968" y="1330387"/>
            <a:ext cx="11682373" cy="5355312"/>
          </a:xfrm>
          <a:prstGeom prst="rect">
            <a:avLst/>
          </a:prstGeom>
          <a:noFill/>
        </p:spPr>
        <p:txBody>
          <a:bodyPr wrap="square" rtlCol="0">
            <a:spAutoFit/>
          </a:bodyPr>
          <a:lstStyle/>
          <a:p>
            <a:r>
              <a:rPr lang="en-US" sz="2600" b="1" dirty="0" smtClean="0"/>
              <a:t>Purpose</a:t>
            </a:r>
            <a:r>
              <a:rPr lang="en-US" sz="2600" dirty="0" smtClean="0"/>
              <a:t> </a:t>
            </a:r>
            <a:r>
              <a:rPr lang="en-US" sz="2600" dirty="0"/>
              <a:t>of </a:t>
            </a:r>
            <a:r>
              <a:rPr lang="en-US" sz="2600" dirty="0" smtClean="0"/>
              <a:t>Systematic </a:t>
            </a:r>
            <a:r>
              <a:rPr lang="en-US" sz="2600" dirty="0"/>
              <a:t>R</a:t>
            </a:r>
            <a:r>
              <a:rPr lang="en-US" sz="2600" dirty="0" smtClean="0"/>
              <a:t>eview: to “sum up” </a:t>
            </a:r>
            <a:r>
              <a:rPr lang="en-US" sz="2600" dirty="0"/>
              <a:t>the best available research on </a:t>
            </a:r>
            <a:r>
              <a:rPr lang="en-US" sz="2600" dirty="0" smtClean="0"/>
              <a:t>a </a:t>
            </a:r>
            <a:r>
              <a:rPr lang="en-US" sz="2600" dirty="0"/>
              <a:t>specific question (e.g., what is the effect of Program X on Outcome Y</a:t>
            </a:r>
            <a:r>
              <a:rPr lang="en-US" sz="2600" dirty="0" smtClean="0"/>
              <a:t>) </a:t>
            </a:r>
          </a:p>
          <a:p>
            <a:endParaRPr lang="en-US" sz="2000" dirty="0" smtClean="0"/>
          </a:p>
          <a:p>
            <a:r>
              <a:rPr lang="en-US" sz="2600" b="1" dirty="0" smtClean="0"/>
              <a:t>Process</a:t>
            </a:r>
            <a:r>
              <a:rPr lang="en-US" sz="2600" dirty="0" smtClean="0"/>
              <a:t> of Systematic Review: uses </a:t>
            </a:r>
            <a:r>
              <a:rPr lang="en-US" sz="2600" dirty="0"/>
              <a:t>a method called 'evidence synthesis</a:t>
            </a:r>
            <a:r>
              <a:rPr lang="en-US" sz="2600" dirty="0" smtClean="0"/>
              <a:t>'</a:t>
            </a:r>
            <a:r>
              <a:rPr lang="en-US" sz="2600" dirty="0"/>
              <a:t> </a:t>
            </a:r>
            <a:r>
              <a:rPr lang="en-US" sz="2600" dirty="0" smtClean="0"/>
              <a:t>(i.e., synthesizing </a:t>
            </a:r>
            <a:r>
              <a:rPr lang="en-US" sz="2600" dirty="0"/>
              <a:t>the results of several </a:t>
            </a:r>
            <a:r>
              <a:rPr lang="en-US" sz="2600" dirty="0" smtClean="0"/>
              <a:t>studies)</a:t>
            </a:r>
          </a:p>
          <a:p>
            <a:pPr marL="342900" indent="-342900">
              <a:lnSpc>
                <a:spcPct val="150000"/>
              </a:lnSpc>
              <a:buFont typeface="Arial" panose="020B0604020202020204" pitchFamily="34" charset="0"/>
              <a:buChar char="•"/>
            </a:pPr>
            <a:r>
              <a:rPr lang="en-US" sz="2400" dirty="0"/>
              <a:t>U</a:t>
            </a:r>
            <a:r>
              <a:rPr lang="en-US" sz="2400" dirty="0" smtClean="0"/>
              <a:t>ses </a:t>
            </a:r>
            <a:r>
              <a:rPr lang="en-US" sz="2400" dirty="0"/>
              <a:t>transparent procedures to find, </a:t>
            </a:r>
            <a:r>
              <a:rPr lang="en-US" sz="2400" dirty="0" smtClean="0"/>
              <a:t>evaluate, &amp; </a:t>
            </a:r>
            <a:r>
              <a:rPr lang="en-US" sz="2400" dirty="0"/>
              <a:t>synthesize </a:t>
            </a:r>
            <a:r>
              <a:rPr lang="en-US" sz="2400" dirty="0" smtClean="0"/>
              <a:t>results </a:t>
            </a:r>
            <a:r>
              <a:rPr lang="en-US" sz="2400" dirty="0"/>
              <a:t>of relevant </a:t>
            </a:r>
            <a:r>
              <a:rPr lang="en-US" sz="2400" dirty="0" smtClean="0"/>
              <a:t>studies </a:t>
            </a:r>
          </a:p>
          <a:p>
            <a:pPr marL="342900" indent="-342900">
              <a:lnSpc>
                <a:spcPct val="150000"/>
              </a:lnSpc>
              <a:buFont typeface="Arial" panose="020B0604020202020204" pitchFamily="34" charset="0"/>
              <a:buChar char="•"/>
            </a:pPr>
            <a:r>
              <a:rPr lang="en-US" sz="2400" dirty="0" smtClean="0"/>
              <a:t>Procedures explicitly </a:t>
            </a:r>
            <a:r>
              <a:rPr lang="en-US" sz="2400" dirty="0"/>
              <a:t>defined in advance, to ensure </a:t>
            </a:r>
            <a:r>
              <a:rPr lang="en-US" sz="2400" dirty="0" smtClean="0"/>
              <a:t>the </a:t>
            </a:r>
            <a:r>
              <a:rPr lang="en-US" sz="2400" dirty="0"/>
              <a:t>exercise is transparent </a:t>
            </a:r>
            <a:r>
              <a:rPr lang="en-US" sz="2400" dirty="0" smtClean="0"/>
              <a:t>&amp; replicable</a:t>
            </a:r>
          </a:p>
          <a:p>
            <a:pPr marL="342900" indent="-342900">
              <a:lnSpc>
                <a:spcPct val="150000"/>
              </a:lnSpc>
              <a:buFont typeface="Arial" panose="020B0604020202020204" pitchFamily="34" charset="0"/>
              <a:buChar char="•"/>
            </a:pPr>
            <a:r>
              <a:rPr lang="en-US" sz="2400" dirty="0" smtClean="0"/>
              <a:t>Studies </a:t>
            </a:r>
            <a:r>
              <a:rPr lang="en-US" sz="2400" dirty="0"/>
              <a:t>included in a review are screened for </a:t>
            </a:r>
            <a:r>
              <a:rPr lang="en-US" sz="2400" dirty="0" smtClean="0"/>
              <a:t>quality </a:t>
            </a:r>
          </a:p>
          <a:p>
            <a:pPr marL="342900" indent="-342900">
              <a:lnSpc>
                <a:spcPct val="150000"/>
              </a:lnSpc>
              <a:buFont typeface="Arial" panose="020B0604020202020204" pitchFamily="34" charset="0"/>
              <a:buChar char="•"/>
            </a:pPr>
            <a:r>
              <a:rPr lang="en-US" sz="2400" dirty="0" smtClean="0"/>
              <a:t>Peer </a:t>
            </a:r>
            <a:r>
              <a:rPr lang="en-US" sz="2400" dirty="0"/>
              <a:t>review is a key part of the process; qualified independent researchers review the author's methods </a:t>
            </a:r>
            <a:r>
              <a:rPr lang="en-US" sz="2400" dirty="0" smtClean="0"/>
              <a:t>&amp; results</a:t>
            </a:r>
          </a:p>
          <a:p>
            <a:endParaRPr lang="en-US" sz="200" dirty="0"/>
          </a:p>
          <a:p>
            <a:r>
              <a:rPr lang="en-US" dirty="0" smtClean="0">
                <a:hlinkClick r:id="rId3"/>
              </a:rPr>
              <a:t>https</a:t>
            </a:r>
            <a:r>
              <a:rPr lang="en-US" dirty="0">
                <a:hlinkClick r:id="rId3"/>
              </a:rPr>
              <a:t>://</a:t>
            </a:r>
            <a:r>
              <a:rPr lang="en-US" dirty="0" smtClean="0">
                <a:hlinkClick r:id="rId3"/>
              </a:rPr>
              <a:t>www.campbellcollaboration.org/explore/what-is-a-systematic-review.html</a:t>
            </a:r>
            <a:r>
              <a:rPr lang="en-US" dirty="0" smtClean="0"/>
              <a:t> </a:t>
            </a:r>
            <a:endParaRPr lang="en-US" dirty="0"/>
          </a:p>
          <a:p>
            <a:endParaRPr lang="en-US" dirty="0"/>
          </a:p>
        </p:txBody>
      </p:sp>
    </p:spTree>
    <p:extLst>
      <p:ext uri="{BB962C8B-B14F-4D97-AF65-F5344CB8AC3E}">
        <p14:creationId xmlns:p14="http://schemas.microsoft.com/office/powerpoint/2010/main" val="1157749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450084"/>
                </a:solidFill>
                <a:latin typeface="+mn-lt"/>
              </a:rPr>
              <a:t>RCTs vs Quasi-Experimental Designs</a:t>
            </a:r>
            <a:endParaRPr lang="en-US" dirty="0">
              <a:solidFill>
                <a:srgbClr val="450084"/>
              </a:solidFill>
              <a:latin typeface="+mn-lt"/>
            </a:endParaRPr>
          </a:p>
        </p:txBody>
      </p:sp>
      <p:sp>
        <p:nvSpPr>
          <p:cNvPr id="3" name="Content Placeholder 2"/>
          <p:cNvSpPr>
            <a:spLocks noGrp="1"/>
          </p:cNvSpPr>
          <p:nvPr>
            <p:ph idx="1"/>
          </p:nvPr>
        </p:nvSpPr>
        <p:spPr>
          <a:xfrm>
            <a:off x="58522" y="1033671"/>
            <a:ext cx="11923776" cy="5187113"/>
          </a:xfrm>
        </p:spPr>
        <p:txBody>
          <a:bodyPr>
            <a:noAutofit/>
          </a:bodyPr>
          <a:lstStyle/>
          <a:p>
            <a:pPr marL="0" indent="0" fontAlgn="base">
              <a:buNone/>
            </a:pPr>
            <a:r>
              <a:rPr lang="en-US" sz="2600" b="1" dirty="0"/>
              <a:t>Randomized Control Trial </a:t>
            </a:r>
            <a:endParaRPr lang="en-US" sz="2600" b="1" dirty="0" smtClean="0"/>
          </a:p>
          <a:p>
            <a:pPr marL="0" indent="0" fontAlgn="base">
              <a:spcBef>
                <a:spcPts val="0"/>
              </a:spcBef>
              <a:spcAft>
                <a:spcPts val="0"/>
              </a:spcAft>
              <a:buClrTx/>
              <a:buNone/>
            </a:pPr>
            <a:r>
              <a:rPr lang="en-US" sz="2600" dirty="0" smtClean="0"/>
              <a:t>Participants assigned </a:t>
            </a:r>
            <a:r>
              <a:rPr lang="en-US" sz="2600" dirty="0"/>
              <a:t>to </a:t>
            </a:r>
            <a:r>
              <a:rPr lang="en-US" sz="2600" dirty="0" smtClean="0"/>
              <a:t>Control </a:t>
            </a:r>
            <a:r>
              <a:rPr lang="en-US" sz="2600" dirty="0"/>
              <a:t>or </a:t>
            </a:r>
            <a:r>
              <a:rPr lang="en-US" sz="2600" dirty="0" smtClean="0"/>
              <a:t>Treatment </a:t>
            </a:r>
            <a:r>
              <a:rPr lang="en-US" sz="2600" dirty="0"/>
              <a:t>(receive strategy) groups at </a:t>
            </a:r>
            <a:r>
              <a:rPr lang="en-US" sz="2600" b="1" i="1" dirty="0" smtClean="0"/>
              <a:t>random</a:t>
            </a:r>
          </a:p>
          <a:p>
            <a:pPr lvl="2" fontAlgn="base">
              <a:spcBef>
                <a:spcPts val="0"/>
              </a:spcBef>
              <a:spcAft>
                <a:spcPts val="0"/>
              </a:spcAft>
              <a:buClrTx/>
              <a:buFont typeface="Arial" panose="020B0604020202020204" pitchFamily="34" charset="0"/>
              <a:buChar char="•"/>
            </a:pPr>
            <a:r>
              <a:rPr lang="en-US" sz="2200" dirty="0"/>
              <a:t>P</a:t>
            </a:r>
            <a:r>
              <a:rPr lang="en-US" sz="2200" dirty="0" smtClean="0"/>
              <a:t>articipants have </a:t>
            </a:r>
            <a:r>
              <a:rPr lang="en-US" sz="2200" dirty="0"/>
              <a:t>an equal chance of being selected for either </a:t>
            </a:r>
            <a:r>
              <a:rPr lang="en-US" sz="2200" dirty="0" smtClean="0"/>
              <a:t>Control </a:t>
            </a:r>
            <a:r>
              <a:rPr lang="en-US" sz="2200" dirty="0"/>
              <a:t>or </a:t>
            </a:r>
            <a:r>
              <a:rPr lang="en-US" sz="2200" dirty="0" smtClean="0"/>
              <a:t>Treatment group </a:t>
            </a:r>
            <a:r>
              <a:rPr lang="en-US" sz="2200" dirty="0"/>
              <a:t>(i.e. </a:t>
            </a:r>
            <a:r>
              <a:rPr lang="en-US" sz="2200" dirty="0" smtClean="0"/>
              <a:t>flipping </a:t>
            </a:r>
            <a:r>
              <a:rPr lang="en-US" sz="2200" dirty="0"/>
              <a:t>a coin, where “heads” means participant is assigned to C</a:t>
            </a:r>
            <a:r>
              <a:rPr lang="en-US" sz="2200" dirty="0" smtClean="0"/>
              <a:t>ontrol </a:t>
            </a:r>
            <a:r>
              <a:rPr lang="en-US" sz="2200" dirty="0"/>
              <a:t>group </a:t>
            </a:r>
            <a:r>
              <a:rPr lang="en-US" sz="2200" dirty="0" smtClean="0"/>
              <a:t>&amp; </a:t>
            </a:r>
            <a:r>
              <a:rPr lang="en-US" sz="2200" dirty="0"/>
              <a:t>“tails” means </a:t>
            </a:r>
            <a:r>
              <a:rPr lang="en-US" sz="2200" dirty="0" smtClean="0"/>
              <a:t>assigned </a:t>
            </a:r>
            <a:r>
              <a:rPr lang="en-US" sz="2200" dirty="0"/>
              <a:t>to </a:t>
            </a:r>
            <a:r>
              <a:rPr lang="en-US" sz="2200" dirty="0" smtClean="0"/>
              <a:t>Treatment </a:t>
            </a:r>
            <a:r>
              <a:rPr lang="en-US" sz="2200" dirty="0"/>
              <a:t>group</a:t>
            </a:r>
            <a:r>
              <a:rPr lang="en-US" sz="2200" dirty="0" smtClean="0"/>
              <a:t>) </a:t>
            </a:r>
            <a:endParaRPr lang="en-US" sz="2200" dirty="0"/>
          </a:p>
          <a:p>
            <a:pPr lvl="2" fontAlgn="base">
              <a:spcBef>
                <a:spcPts val="0"/>
              </a:spcBef>
              <a:spcAft>
                <a:spcPts val="0"/>
              </a:spcAft>
              <a:buClrTx/>
              <a:buFont typeface="Arial" panose="020B0604020202020204" pitchFamily="34" charset="0"/>
              <a:buChar char="•"/>
            </a:pPr>
            <a:r>
              <a:rPr lang="en-US" sz="2200" dirty="0" smtClean="0"/>
              <a:t>Can </a:t>
            </a:r>
            <a:r>
              <a:rPr lang="en-US" sz="2200" dirty="0"/>
              <a:t>be </a:t>
            </a:r>
            <a:r>
              <a:rPr lang="en-US" sz="2200" dirty="0" smtClean="0"/>
              <a:t>assumed </a:t>
            </a:r>
            <a:r>
              <a:rPr lang="en-US" sz="2200" dirty="0"/>
              <a:t>the 2</a:t>
            </a:r>
            <a:r>
              <a:rPr lang="en-US" sz="2200" dirty="0" smtClean="0"/>
              <a:t> </a:t>
            </a:r>
            <a:r>
              <a:rPr lang="en-US" sz="2200" dirty="0"/>
              <a:t>groups are </a:t>
            </a:r>
            <a:r>
              <a:rPr lang="en-US" sz="2200" dirty="0" smtClean="0"/>
              <a:t>equivalent </a:t>
            </a:r>
            <a:endParaRPr lang="en-US" sz="2200" dirty="0"/>
          </a:p>
          <a:p>
            <a:pPr lvl="4" fontAlgn="base">
              <a:spcBef>
                <a:spcPts val="0"/>
              </a:spcBef>
              <a:spcAft>
                <a:spcPts val="0"/>
              </a:spcAft>
              <a:buClrTx/>
              <a:buFont typeface="Arial" panose="020B0604020202020204" pitchFamily="34" charset="0"/>
              <a:buChar char="•"/>
            </a:pPr>
            <a:r>
              <a:rPr lang="en-US" sz="2100" dirty="0" smtClean="0"/>
              <a:t>There </a:t>
            </a:r>
            <a:r>
              <a:rPr lang="en-US" sz="2100" dirty="0"/>
              <a:t>are no systematic differences between </a:t>
            </a:r>
            <a:r>
              <a:rPr lang="en-US" sz="2100" dirty="0" smtClean="0"/>
              <a:t>them other than group membership</a:t>
            </a:r>
          </a:p>
          <a:p>
            <a:pPr lvl="4" fontAlgn="base">
              <a:spcBef>
                <a:spcPts val="0"/>
              </a:spcBef>
              <a:spcAft>
                <a:spcPts val="0"/>
              </a:spcAft>
              <a:buClrTx/>
              <a:buFont typeface="Arial" panose="020B0604020202020204" pitchFamily="34" charset="0"/>
              <a:buChar char="•"/>
            </a:pPr>
            <a:r>
              <a:rPr lang="en-US" sz="2100" dirty="0"/>
              <a:t>I</a:t>
            </a:r>
            <a:r>
              <a:rPr lang="en-US" sz="2100" dirty="0" smtClean="0"/>
              <a:t>ncreases </a:t>
            </a:r>
            <a:r>
              <a:rPr lang="en-US" sz="2100" dirty="0"/>
              <a:t>the likelihood </a:t>
            </a:r>
            <a:r>
              <a:rPr lang="en-US" sz="2100" dirty="0" smtClean="0"/>
              <a:t>any </a:t>
            </a:r>
            <a:r>
              <a:rPr lang="en-US" sz="2100" dirty="0"/>
              <a:t>differences in outcomes are due to </a:t>
            </a:r>
            <a:r>
              <a:rPr lang="en-US" sz="2100" dirty="0" smtClean="0"/>
              <a:t>programming &amp; </a:t>
            </a:r>
            <a:r>
              <a:rPr lang="en-US" sz="2100" dirty="0"/>
              <a:t>not some other variable(s) </a:t>
            </a:r>
            <a:r>
              <a:rPr lang="en-US" sz="2100" dirty="0" smtClean="0"/>
              <a:t>for which the </a:t>
            </a:r>
            <a:r>
              <a:rPr lang="en-US" sz="2100" dirty="0"/>
              <a:t>groups </a:t>
            </a:r>
            <a:r>
              <a:rPr lang="en-US" sz="2100" dirty="0" smtClean="0"/>
              <a:t>differ</a:t>
            </a:r>
            <a:endParaRPr lang="en-US" sz="2100" dirty="0"/>
          </a:p>
          <a:p>
            <a:pPr fontAlgn="base"/>
            <a:r>
              <a:rPr lang="en-US" sz="2600" b="1" dirty="0" smtClean="0"/>
              <a:t>Quasi-Experimental Designs </a:t>
            </a:r>
          </a:p>
          <a:p>
            <a:pPr fontAlgn="base">
              <a:spcBef>
                <a:spcPts val="0"/>
              </a:spcBef>
              <a:spcAft>
                <a:spcPts val="0"/>
              </a:spcAft>
            </a:pPr>
            <a:r>
              <a:rPr lang="en-US" sz="2600" dirty="0"/>
              <a:t>H</a:t>
            </a:r>
            <a:r>
              <a:rPr lang="en-US" sz="2600" dirty="0" smtClean="0"/>
              <a:t>ave comparison groups but N</a:t>
            </a:r>
            <a:r>
              <a:rPr lang="en-US" sz="2600" dirty="0"/>
              <a:t>O</a:t>
            </a:r>
            <a:r>
              <a:rPr lang="en-US" sz="2600" dirty="0" smtClean="0"/>
              <a:t> random assignment of participants to condition  </a:t>
            </a:r>
          </a:p>
          <a:p>
            <a:pPr lvl="2" fontAlgn="base">
              <a:spcBef>
                <a:spcPts val="0"/>
              </a:spcBef>
              <a:spcAft>
                <a:spcPts val="0"/>
              </a:spcAft>
              <a:buClrTx/>
              <a:buFont typeface="Arial" panose="020B0604020202020204" pitchFamily="34" charset="0"/>
              <a:buChar char="•"/>
            </a:pPr>
            <a:r>
              <a:rPr lang="en-US" sz="2200" dirty="0"/>
              <a:t>C</a:t>
            </a:r>
            <a:r>
              <a:rPr lang="en-US" sz="2200" dirty="0" smtClean="0"/>
              <a:t>ontrol &amp; </a:t>
            </a:r>
            <a:r>
              <a:rPr lang="en-US" sz="2200" dirty="0"/>
              <a:t>treatment groups differ </a:t>
            </a:r>
            <a:r>
              <a:rPr lang="en-US" sz="2200" i="1" dirty="0"/>
              <a:t>not</a:t>
            </a:r>
            <a:r>
              <a:rPr lang="en-US" sz="2200" dirty="0"/>
              <a:t> only in terms of the </a:t>
            </a:r>
            <a:r>
              <a:rPr lang="en-US" sz="2200" dirty="0" smtClean="0"/>
              <a:t>treatment </a:t>
            </a:r>
            <a:r>
              <a:rPr lang="en-US" sz="2200" dirty="0"/>
              <a:t>they receive, but also in other, often unknown or unknowable, </a:t>
            </a:r>
            <a:r>
              <a:rPr lang="en-US" sz="2200" dirty="0" smtClean="0"/>
              <a:t>ways </a:t>
            </a:r>
            <a:endParaRPr lang="en-US" sz="2200" dirty="0"/>
          </a:p>
          <a:p>
            <a:pPr lvl="2" fontAlgn="base">
              <a:spcBef>
                <a:spcPts val="0"/>
              </a:spcBef>
              <a:spcAft>
                <a:spcPts val="0"/>
              </a:spcAft>
              <a:buClrTx/>
              <a:buFont typeface="Arial" panose="020B0604020202020204" pitchFamily="34" charset="0"/>
              <a:buChar char="•"/>
            </a:pPr>
            <a:r>
              <a:rPr lang="en-US" sz="2200" dirty="0" smtClean="0"/>
              <a:t>Researcher </a:t>
            </a:r>
            <a:r>
              <a:rPr lang="en-US" sz="2200" dirty="0"/>
              <a:t>must try to statistically control for as many of these differences as </a:t>
            </a:r>
            <a:r>
              <a:rPr lang="en-US" sz="2200" dirty="0" smtClean="0"/>
              <a:t>possible</a:t>
            </a:r>
          </a:p>
          <a:p>
            <a:pPr lvl="2" fontAlgn="base">
              <a:spcBef>
                <a:spcPts val="0"/>
              </a:spcBef>
              <a:spcAft>
                <a:spcPts val="0"/>
              </a:spcAft>
              <a:buClrTx/>
              <a:buFont typeface="Arial" panose="020B0604020202020204" pitchFamily="34" charset="0"/>
              <a:buChar char="•"/>
            </a:pPr>
            <a:r>
              <a:rPr lang="en-US" sz="2200" dirty="0"/>
              <a:t>M</a:t>
            </a:r>
            <a:r>
              <a:rPr lang="en-US" sz="2200" dirty="0" smtClean="0"/>
              <a:t>ay </a:t>
            </a:r>
            <a:r>
              <a:rPr lang="en-US" sz="2200" dirty="0"/>
              <a:t>be several "rival hypotheses" competing with the experimental manipulation as explanations for observed results</a:t>
            </a:r>
          </a:p>
          <a:p>
            <a:endParaRPr lang="en-US" sz="2600" dirty="0"/>
          </a:p>
        </p:txBody>
      </p:sp>
      <p:sp>
        <p:nvSpPr>
          <p:cNvPr id="5" name="Footer Placeholder 4"/>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Tree>
    <p:extLst>
      <p:ext uri="{BB962C8B-B14F-4D97-AF65-F5344CB8AC3E}">
        <p14:creationId xmlns:p14="http://schemas.microsoft.com/office/powerpoint/2010/main" val="366517068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098B3DDF-55FD-42E7-8027-CE601EFF49C5}" type="slidenum">
              <a:rPr lang="en-US" smtClean="0"/>
              <a:t>23</a:t>
            </a:fld>
            <a:endParaRPr lang="en-US"/>
          </a:p>
        </p:txBody>
      </p:sp>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9468" t="15040" r="9512" b="6155"/>
          <a:stretch/>
        </p:blipFill>
        <p:spPr>
          <a:xfrm>
            <a:off x="716890" y="2"/>
            <a:ext cx="10574160" cy="6856818"/>
          </a:xfrm>
          <a:prstGeom prst="rect">
            <a:avLst/>
          </a:prstGeom>
        </p:spPr>
      </p:pic>
      <p:sp>
        <p:nvSpPr>
          <p:cNvPr id="6" name="TextBox 5"/>
          <p:cNvSpPr txBox="1"/>
          <p:nvPr/>
        </p:nvSpPr>
        <p:spPr>
          <a:xfrm>
            <a:off x="1272844" y="4423278"/>
            <a:ext cx="10735093" cy="2246769"/>
          </a:xfrm>
          <a:prstGeom prst="rect">
            <a:avLst/>
          </a:prstGeom>
          <a:solidFill>
            <a:schemeClr val="bg1"/>
          </a:solidFill>
        </p:spPr>
        <p:txBody>
          <a:bodyPr wrap="square" rtlCol="0">
            <a:spAutoFit/>
          </a:bodyPr>
          <a:lstStyle/>
          <a:p>
            <a:r>
              <a:rPr lang="en-US" sz="2800" dirty="0" smtClean="0"/>
              <a:t>INDEPENDENT REPLICATION</a:t>
            </a:r>
          </a:p>
          <a:p>
            <a:r>
              <a:rPr lang="en-US" sz="2600" dirty="0"/>
              <a:t>I</a:t>
            </a:r>
            <a:r>
              <a:rPr lang="en-US" sz="2600" dirty="0" smtClean="0"/>
              <a:t>nvolves </a:t>
            </a:r>
            <a:r>
              <a:rPr lang="en-US" sz="2600" dirty="0"/>
              <a:t>duplicating the implementation </a:t>
            </a:r>
            <a:r>
              <a:rPr lang="en-US" sz="2600" dirty="0" smtClean="0"/>
              <a:t>programming with </a:t>
            </a:r>
            <a:r>
              <a:rPr lang="en-US" sz="2600" dirty="0"/>
              <a:t>another group of participants </a:t>
            </a:r>
            <a:r>
              <a:rPr lang="en-US" sz="2600" dirty="0" smtClean="0"/>
              <a:t>to </a:t>
            </a:r>
            <a:r>
              <a:rPr lang="en-US" sz="2600" dirty="0"/>
              <a:t>determine whether the same effects </a:t>
            </a:r>
            <a:r>
              <a:rPr lang="en-US" sz="2600" dirty="0" smtClean="0"/>
              <a:t>are achieved. </a:t>
            </a:r>
          </a:p>
          <a:p>
            <a:endParaRPr lang="en-US" sz="800" dirty="0" smtClean="0"/>
          </a:p>
          <a:p>
            <a:r>
              <a:rPr lang="en-US" sz="2600" dirty="0" smtClean="0"/>
              <a:t>Replication </a:t>
            </a:r>
            <a:r>
              <a:rPr lang="en-US" sz="2600" dirty="0"/>
              <a:t>should be independent (e.g. implemented </a:t>
            </a:r>
            <a:r>
              <a:rPr lang="en-US" sz="2600" dirty="0" smtClean="0"/>
              <a:t>&amp; </a:t>
            </a:r>
            <a:r>
              <a:rPr lang="en-US" sz="2600" dirty="0"/>
              <a:t>evaluated by researchers/practitioners who are unaffiliated </a:t>
            </a:r>
            <a:r>
              <a:rPr lang="en-US" sz="2600" dirty="0" smtClean="0"/>
              <a:t>&amp; </a:t>
            </a:r>
            <a:r>
              <a:rPr lang="en-US" sz="2600" dirty="0"/>
              <a:t>have no conflicts of interest). </a:t>
            </a:r>
            <a:endParaRPr lang="en-US" sz="2600" dirty="0" smtClean="0"/>
          </a:p>
        </p:txBody>
      </p:sp>
    </p:spTree>
    <p:extLst>
      <p:ext uri="{BB962C8B-B14F-4D97-AF65-F5344CB8AC3E}">
        <p14:creationId xmlns:p14="http://schemas.microsoft.com/office/powerpoint/2010/main" val="131440615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098B3DDF-55FD-42E7-8027-CE601EFF49C5}" type="slidenum">
              <a:rPr lang="en-US" smtClean="0"/>
              <a:t>24</a:t>
            </a:fld>
            <a:endParaRPr lang="en-US"/>
          </a:p>
        </p:txBody>
      </p:sp>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9468" t="15040" r="9512" b="6155"/>
          <a:stretch/>
        </p:blipFill>
        <p:spPr>
          <a:xfrm>
            <a:off x="716890" y="2"/>
            <a:ext cx="10574160" cy="6856818"/>
          </a:xfrm>
          <a:prstGeom prst="rect">
            <a:avLst/>
          </a:prstGeom>
        </p:spPr>
      </p:pic>
      <p:sp>
        <p:nvSpPr>
          <p:cNvPr id="6" name="TextBox 5"/>
          <p:cNvSpPr txBox="1"/>
          <p:nvPr/>
        </p:nvSpPr>
        <p:spPr>
          <a:xfrm>
            <a:off x="1375255" y="2479739"/>
            <a:ext cx="10489998" cy="2246769"/>
          </a:xfrm>
          <a:prstGeom prst="rect">
            <a:avLst/>
          </a:prstGeom>
          <a:solidFill>
            <a:schemeClr val="bg1"/>
          </a:solidFill>
        </p:spPr>
        <p:txBody>
          <a:bodyPr wrap="square" rtlCol="0">
            <a:spAutoFit/>
          </a:bodyPr>
          <a:lstStyle/>
          <a:p>
            <a:r>
              <a:rPr lang="en-US" sz="2800" dirty="0" smtClean="0"/>
              <a:t>IMPLEMENTATION GUIDANCE</a:t>
            </a:r>
          </a:p>
          <a:p>
            <a:r>
              <a:rPr lang="en-US" sz="2600" dirty="0" smtClean="0"/>
              <a:t>Includes </a:t>
            </a:r>
            <a:r>
              <a:rPr lang="en-US" sz="2600" dirty="0"/>
              <a:t>any &amp;</a:t>
            </a:r>
            <a:r>
              <a:rPr lang="en-US" sz="2600" dirty="0" smtClean="0"/>
              <a:t> </a:t>
            </a:r>
            <a:r>
              <a:rPr lang="en-US" sz="2600" dirty="0"/>
              <a:t>all </a:t>
            </a:r>
            <a:r>
              <a:rPr lang="en-US" sz="2600" dirty="0" smtClean="0"/>
              <a:t>materials </a:t>
            </a:r>
            <a:r>
              <a:rPr lang="en-US" sz="2600" dirty="0"/>
              <a:t>that aid in the implementation of a </a:t>
            </a:r>
            <a:r>
              <a:rPr lang="en-US" sz="2600" dirty="0" smtClean="0"/>
              <a:t>strategy. </a:t>
            </a:r>
          </a:p>
          <a:p>
            <a:endParaRPr lang="en-US" sz="800" dirty="0" smtClean="0"/>
          </a:p>
          <a:p>
            <a:r>
              <a:rPr lang="en-US" sz="2600" dirty="0" smtClean="0"/>
              <a:t>Implementation </a:t>
            </a:r>
            <a:r>
              <a:rPr lang="en-US" sz="2600" dirty="0"/>
              <a:t>guidance is important because </a:t>
            </a:r>
            <a:r>
              <a:rPr lang="en-US" sz="2600" dirty="0" smtClean="0"/>
              <a:t>programming is </a:t>
            </a:r>
            <a:r>
              <a:rPr lang="en-US" sz="2600" dirty="0"/>
              <a:t>more likely to </a:t>
            </a:r>
            <a:r>
              <a:rPr lang="en-US" sz="2600" dirty="0" smtClean="0"/>
              <a:t>be administered properly, and thus achieve its effect, when </a:t>
            </a:r>
            <a:r>
              <a:rPr lang="en-US" sz="2600" dirty="0"/>
              <a:t>appropriate guidance </a:t>
            </a:r>
            <a:r>
              <a:rPr lang="en-US" sz="2600" dirty="0" smtClean="0"/>
              <a:t>&amp; </a:t>
            </a:r>
            <a:r>
              <a:rPr lang="en-US" sz="2600" dirty="0"/>
              <a:t>direction </a:t>
            </a:r>
            <a:r>
              <a:rPr lang="en-US" sz="2600" dirty="0" smtClean="0"/>
              <a:t>are </a:t>
            </a:r>
            <a:r>
              <a:rPr lang="en-US" sz="2600" dirty="0"/>
              <a:t>provided. </a:t>
            </a:r>
          </a:p>
        </p:txBody>
      </p:sp>
    </p:spTree>
    <p:extLst>
      <p:ext uri="{BB962C8B-B14F-4D97-AF65-F5344CB8AC3E}">
        <p14:creationId xmlns:p14="http://schemas.microsoft.com/office/powerpoint/2010/main" val="277111345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098B3DDF-55FD-42E7-8027-CE601EFF49C5}" type="slidenum">
              <a:rPr lang="en-US" smtClean="0"/>
              <a:t>25</a:t>
            </a:fld>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9468" t="15040" r="9512" b="6155"/>
          <a:stretch/>
        </p:blipFill>
        <p:spPr>
          <a:xfrm>
            <a:off x="716890" y="2"/>
            <a:ext cx="10574160" cy="6856818"/>
          </a:xfrm>
          <a:prstGeom prst="rect">
            <a:avLst/>
          </a:prstGeom>
        </p:spPr>
      </p:pic>
      <p:sp>
        <p:nvSpPr>
          <p:cNvPr id="6" name="TextBox 5"/>
          <p:cNvSpPr txBox="1"/>
          <p:nvPr/>
        </p:nvSpPr>
        <p:spPr>
          <a:xfrm>
            <a:off x="1353311" y="1399361"/>
            <a:ext cx="10658247" cy="4062651"/>
          </a:xfrm>
          <a:prstGeom prst="rect">
            <a:avLst/>
          </a:prstGeom>
          <a:solidFill>
            <a:schemeClr val="bg1"/>
          </a:solidFill>
        </p:spPr>
        <p:txBody>
          <a:bodyPr wrap="square" rtlCol="0">
            <a:spAutoFit/>
          </a:bodyPr>
          <a:lstStyle/>
          <a:p>
            <a:r>
              <a:rPr lang="en-US" sz="2800" dirty="0" smtClean="0"/>
              <a:t>EXTERNAL &amp; ECOLOGICAL VALIDITY</a:t>
            </a:r>
          </a:p>
          <a:p>
            <a:r>
              <a:rPr lang="en-US" sz="2800" dirty="0"/>
              <a:t>On the Continuum,  external &amp; ecological validity are defined as the extent to which a program has been implemented in the “real world” &amp; shown to work in a variety of different applied settings &amp; populations. </a:t>
            </a:r>
          </a:p>
          <a:p>
            <a:endParaRPr lang="en-US" i="1" dirty="0" smtClean="0"/>
          </a:p>
          <a:p>
            <a:r>
              <a:rPr lang="en-US" sz="2800" i="1" dirty="0" smtClean="0"/>
              <a:t>External Validity: </a:t>
            </a:r>
            <a:r>
              <a:rPr lang="en-US" sz="2800" dirty="0" smtClean="0"/>
              <a:t>whether programming can </a:t>
            </a:r>
            <a:r>
              <a:rPr lang="en-US" sz="2800" dirty="0"/>
              <a:t>demonstrate preventive effects among </a:t>
            </a:r>
            <a:r>
              <a:rPr lang="en-US" sz="2800" dirty="0" smtClean="0"/>
              <a:t>a wide </a:t>
            </a:r>
            <a:r>
              <a:rPr lang="en-US" sz="2800" dirty="0"/>
              <a:t>range of populations </a:t>
            </a:r>
            <a:r>
              <a:rPr lang="en-US" sz="2800" dirty="0" smtClean="0"/>
              <a:t>&amp; </a:t>
            </a:r>
            <a:r>
              <a:rPr lang="en-US" sz="2800" dirty="0"/>
              <a:t>contexts.  </a:t>
            </a:r>
            <a:endParaRPr lang="en-US" sz="2800" dirty="0" smtClean="0"/>
          </a:p>
          <a:p>
            <a:endParaRPr lang="en-US" sz="800" dirty="0"/>
          </a:p>
          <a:p>
            <a:r>
              <a:rPr lang="en-US" sz="2800" i="1" dirty="0" smtClean="0"/>
              <a:t>Ecological Validity: </a:t>
            </a:r>
            <a:r>
              <a:rPr lang="en-US" sz="2800" dirty="0" smtClean="0"/>
              <a:t>whether program components &amp; strategies </a:t>
            </a:r>
            <a:r>
              <a:rPr lang="en-US" sz="2800" dirty="0"/>
              <a:t>approximate the “real life” conditions of a specific setting.  </a:t>
            </a:r>
            <a:endParaRPr lang="en-US" sz="2800" dirty="0" smtClean="0"/>
          </a:p>
          <a:p>
            <a:endParaRPr lang="en-US" sz="800" dirty="0"/>
          </a:p>
        </p:txBody>
      </p:sp>
    </p:spTree>
    <p:extLst>
      <p:ext uri="{BB962C8B-B14F-4D97-AF65-F5344CB8AC3E}">
        <p14:creationId xmlns:p14="http://schemas.microsoft.com/office/powerpoint/2010/main" val="230563178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07911" y="1422527"/>
            <a:ext cx="10428287" cy="2549525"/>
          </a:xfrm>
        </p:spPr>
        <p:txBody>
          <a:bodyPr/>
          <a:lstStyle/>
          <a:p>
            <a:pPr algn="ctr">
              <a:lnSpc>
                <a:spcPct val="150000"/>
              </a:lnSpc>
            </a:pPr>
            <a:r>
              <a:rPr lang="en-US" b="1" dirty="0" smtClean="0"/>
              <a:t>Best Available Research Evidence: </a:t>
            </a:r>
            <a:br>
              <a:rPr lang="en-US" b="1" dirty="0" smtClean="0"/>
            </a:br>
            <a:r>
              <a:rPr lang="en-US" b="1" dirty="0" smtClean="0"/>
              <a:t>Where to Find it? </a:t>
            </a:r>
            <a:endParaRPr lang="en-US" b="1" dirty="0"/>
          </a:p>
        </p:txBody>
      </p:sp>
    </p:spTree>
    <p:extLst>
      <p:ext uri="{BB962C8B-B14F-4D97-AF65-F5344CB8AC3E}">
        <p14:creationId xmlns:p14="http://schemas.microsoft.com/office/powerpoint/2010/main" val="259072516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022" y="358811"/>
            <a:ext cx="12001168" cy="587483"/>
          </a:xfrm>
        </p:spPr>
        <p:txBody>
          <a:bodyPr>
            <a:noAutofit/>
          </a:bodyPr>
          <a:lstStyle/>
          <a:p>
            <a:r>
              <a:rPr lang="en-US" sz="3800" dirty="0">
                <a:solidFill>
                  <a:srgbClr val="450084"/>
                </a:solidFill>
                <a:latin typeface="+mn-lt"/>
              </a:rPr>
              <a:t>R</a:t>
            </a:r>
            <a:r>
              <a:rPr lang="en-US" sz="3800" dirty="0" smtClean="0">
                <a:solidFill>
                  <a:srgbClr val="450084"/>
                </a:solidFill>
                <a:latin typeface="+mn-lt"/>
              </a:rPr>
              <a:t>esources </a:t>
            </a:r>
            <a:r>
              <a:rPr lang="en-US" sz="3800" dirty="0">
                <a:solidFill>
                  <a:srgbClr val="450084"/>
                </a:solidFill>
                <a:latin typeface="+mn-lt"/>
              </a:rPr>
              <a:t>to </a:t>
            </a:r>
            <a:r>
              <a:rPr lang="en-US" sz="3800" dirty="0" smtClean="0">
                <a:solidFill>
                  <a:srgbClr val="450084"/>
                </a:solidFill>
                <a:latin typeface="+mn-lt"/>
              </a:rPr>
              <a:t>Inform </a:t>
            </a:r>
            <a:r>
              <a:rPr lang="en-US" sz="3800" dirty="0">
                <a:solidFill>
                  <a:srgbClr val="450084"/>
                </a:solidFill>
                <a:latin typeface="+mn-lt"/>
              </a:rPr>
              <a:t>J</a:t>
            </a:r>
            <a:r>
              <a:rPr lang="en-US" sz="3800" dirty="0" smtClean="0">
                <a:solidFill>
                  <a:srgbClr val="450084"/>
                </a:solidFill>
                <a:latin typeface="+mn-lt"/>
              </a:rPr>
              <a:t>udgements about Program Effectiveness</a:t>
            </a:r>
            <a:endParaRPr lang="en-US" sz="3800" dirty="0">
              <a:latin typeface="+mn-lt"/>
            </a:endParaRPr>
          </a:p>
        </p:txBody>
      </p:sp>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
        <p:nvSpPr>
          <p:cNvPr id="5" name="Rectangle 4"/>
          <p:cNvSpPr/>
          <p:nvPr/>
        </p:nvSpPr>
        <p:spPr>
          <a:xfrm>
            <a:off x="296884" y="1294014"/>
            <a:ext cx="11673444" cy="4524315"/>
          </a:xfrm>
          <a:prstGeom prst="rect">
            <a:avLst/>
          </a:prstGeom>
        </p:spPr>
        <p:txBody>
          <a:bodyPr wrap="square">
            <a:spAutoFit/>
          </a:bodyPr>
          <a:lstStyle/>
          <a:p>
            <a:r>
              <a:rPr lang="en-US" sz="3600" i="1" dirty="0"/>
              <a:t>“You have to go the literature. You want to look for studies. You want to weight studies more heavily if they used rigorous designs, randomized trials, and so forth. The nice thing is, now, there are a number of rating systems. . . and they rate  all sorts of programs on whether they’re effective.” </a:t>
            </a:r>
            <a:endParaRPr lang="en-US" sz="3600" i="1" dirty="0" smtClean="0"/>
          </a:p>
          <a:p>
            <a:endParaRPr lang="en-US" sz="3600" dirty="0" smtClean="0"/>
          </a:p>
          <a:p>
            <a:r>
              <a:rPr lang="en-US" sz="3600" dirty="0" smtClean="0"/>
              <a:t>– </a:t>
            </a:r>
            <a:r>
              <a:rPr lang="en-US" sz="3600" dirty="0"/>
              <a:t>Daniel Whitaker, PhD, Professor of Public Health Georgia State University</a:t>
            </a:r>
          </a:p>
        </p:txBody>
      </p:sp>
    </p:spTree>
    <p:extLst>
      <p:ext uri="{BB962C8B-B14F-4D97-AF65-F5344CB8AC3E}">
        <p14:creationId xmlns:p14="http://schemas.microsoft.com/office/powerpoint/2010/main" val="182220981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18392" y="73519"/>
            <a:ext cx="12001168" cy="587483"/>
          </a:xfrm>
        </p:spPr>
        <p:txBody>
          <a:bodyPr>
            <a:noAutofit/>
          </a:bodyPr>
          <a:lstStyle/>
          <a:p>
            <a:r>
              <a:rPr lang="en-US" sz="3800" dirty="0" smtClean="0">
                <a:solidFill>
                  <a:srgbClr val="450084"/>
                </a:solidFill>
                <a:latin typeface="+mn-lt"/>
              </a:rPr>
              <a:t>Pyramid of Credible Evidence</a:t>
            </a:r>
            <a:endParaRPr lang="en-US" sz="3800" dirty="0">
              <a:solidFill>
                <a:srgbClr val="450084"/>
              </a:solidFill>
              <a:latin typeface="+mn-lt"/>
            </a:endParaRPr>
          </a:p>
        </p:txBody>
      </p:sp>
      <p:sp>
        <p:nvSpPr>
          <p:cNvPr id="3" name="Slide Number Placeholder 2"/>
          <p:cNvSpPr>
            <a:spLocks noGrp="1"/>
          </p:cNvSpPr>
          <p:nvPr>
            <p:ph type="sldNum" sz="quarter" idx="12"/>
          </p:nvPr>
        </p:nvSpPr>
        <p:spPr/>
        <p:txBody>
          <a:bodyPr/>
          <a:lstStyle/>
          <a:p>
            <a:fld id="{098B3DDF-55FD-42E7-8027-CE601EFF49C5}" type="slidenum">
              <a:rPr lang="en-US" smtClean="0"/>
              <a:t>28</a:t>
            </a:fld>
            <a:endParaRPr lang="en-US"/>
          </a:p>
        </p:txBody>
      </p:sp>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
        <p:nvSpPr>
          <p:cNvPr id="5" name="Rectangle 4"/>
          <p:cNvSpPr/>
          <p:nvPr/>
        </p:nvSpPr>
        <p:spPr>
          <a:xfrm>
            <a:off x="282254" y="1294014"/>
            <a:ext cx="11673444" cy="646331"/>
          </a:xfrm>
          <a:prstGeom prst="rect">
            <a:avLst/>
          </a:prstGeom>
        </p:spPr>
        <p:txBody>
          <a:bodyPr wrap="square">
            <a:spAutoFit/>
          </a:bodyPr>
          <a:lstStyle/>
          <a:p>
            <a:endParaRPr lang="en-US" sz="3600"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2074" t="22720" r="16105" b="12960"/>
          <a:stretch/>
        </p:blipFill>
        <p:spPr>
          <a:xfrm>
            <a:off x="1214323" y="577901"/>
            <a:ext cx="10788976" cy="6441338"/>
          </a:xfrm>
          <a:prstGeom prst="rect">
            <a:avLst/>
          </a:prstGeom>
        </p:spPr>
      </p:pic>
      <p:sp>
        <p:nvSpPr>
          <p:cNvPr id="7" name="TextBox 6"/>
          <p:cNvSpPr txBox="1"/>
          <p:nvPr/>
        </p:nvSpPr>
        <p:spPr>
          <a:xfrm>
            <a:off x="282254" y="1294014"/>
            <a:ext cx="2936434" cy="1815882"/>
          </a:xfrm>
          <a:prstGeom prst="rect">
            <a:avLst/>
          </a:prstGeom>
          <a:noFill/>
        </p:spPr>
        <p:txBody>
          <a:bodyPr wrap="square" rtlCol="0">
            <a:spAutoFit/>
          </a:bodyPr>
          <a:lstStyle/>
          <a:p>
            <a:r>
              <a:rPr lang="en-US" sz="2800" b="1" i="1" dirty="0" smtClean="0"/>
              <a:t>Always</a:t>
            </a:r>
            <a:r>
              <a:rPr lang="en-US" sz="2800" dirty="0" smtClean="0"/>
              <a:t> start your search at the top &amp; move down </a:t>
            </a:r>
            <a:r>
              <a:rPr lang="en-US" sz="2800" i="1" dirty="0" smtClean="0"/>
              <a:t>if necessary</a:t>
            </a:r>
            <a:endParaRPr lang="en-US" sz="2800" i="1" dirty="0"/>
          </a:p>
        </p:txBody>
      </p:sp>
    </p:spTree>
    <p:extLst>
      <p:ext uri="{BB962C8B-B14F-4D97-AF65-F5344CB8AC3E}">
        <p14:creationId xmlns:p14="http://schemas.microsoft.com/office/powerpoint/2010/main" val="386906140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7735" y="0"/>
            <a:ext cx="10331532" cy="898281"/>
          </a:xfrm>
        </p:spPr>
        <p:txBody>
          <a:bodyPr>
            <a:noAutofit/>
          </a:bodyPr>
          <a:lstStyle/>
          <a:p>
            <a:r>
              <a:rPr lang="en-US" dirty="0" smtClean="0">
                <a:solidFill>
                  <a:srgbClr val="450084"/>
                </a:solidFill>
                <a:latin typeface="+mn-lt"/>
              </a:rPr>
              <a:t>Finding Best Available Research Evidence</a:t>
            </a:r>
            <a:endParaRPr lang="en-US" dirty="0">
              <a:solidFill>
                <a:srgbClr val="450084"/>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3" name="TextBox 2"/>
          <p:cNvSpPr txBox="1"/>
          <p:nvPr/>
        </p:nvSpPr>
        <p:spPr>
          <a:xfrm>
            <a:off x="149902" y="1063865"/>
            <a:ext cx="11887199" cy="369332"/>
          </a:xfrm>
          <a:prstGeom prst="rect">
            <a:avLst/>
          </a:prstGeom>
          <a:noFill/>
        </p:spPr>
        <p:txBody>
          <a:bodyPr wrap="square" rtlCol="0">
            <a:spAutoFit/>
          </a:bodyPr>
          <a:lstStyle/>
          <a:p>
            <a:r>
              <a:rPr lang="en-US" dirty="0" smtClean="0"/>
              <a:t> </a:t>
            </a:r>
            <a:endParaRPr lang="en-US" dirty="0"/>
          </a:p>
        </p:txBody>
      </p:sp>
      <p:sp>
        <p:nvSpPr>
          <p:cNvPr id="6" name="TextBox 5"/>
          <p:cNvSpPr txBox="1"/>
          <p:nvPr/>
        </p:nvSpPr>
        <p:spPr>
          <a:xfrm>
            <a:off x="65837" y="983398"/>
            <a:ext cx="12094739" cy="5355312"/>
          </a:xfrm>
          <a:prstGeom prst="rect">
            <a:avLst/>
          </a:prstGeom>
          <a:noFill/>
        </p:spPr>
        <p:txBody>
          <a:bodyPr wrap="square" rtlCol="0">
            <a:spAutoFit/>
          </a:bodyPr>
          <a:lstStyle/>
          <a:p>
            <a:r>
              <a:rPr lang="en-US" sz="2200" b="1" dirty="0" smtClean="0"/>
              <a:t>Systematic </a:t>
            </a:r>
            <a:r>
              <a:rPr lang="en-US" sz="2200" b="1" dirty="0"/>
              <a:t>Reviews </a:t>
            </a:r>
            <a:r>
              <a:rPr lang="en-US" sz="2200" b="1" dirty="0" smtClean="0"/>
              <a:t>(found in databases, clearinghouses, or registries)</a:t>
            </a:r>
            <a:endParaRPr lang="en-US" sz="2200" b="1" dirty="0"/>
          </a:p>
          <a:p>
            <a:pPr marL="342900" indent="-342900">
              <a:buFont typeface="Arial" panose="020B0604020202020204" pitchFamily="34" charset="0"/>
              <a:buChar char="•"/>
            </a:pPr>
            <a:r>
              <a:rPr lang="en-US" b="1" i="1" dirty="0"/>
              <a:t>Expertly</a:t>
            </a:r>
            <a:r>
              <a:rPr lang="en-US" dirty="0"/>
              <a:t> conducted systematic reviews offer </a:t>
            </a:r>
            <a:r>
              <a:rPr lang="en-US" dirty="0" smtClean="0"/>
              <a:t>faculty/staff </a:t>
            </a:r>
            <a:r>
              <a:rPr lang="en-US" dirty="0"/>
              <a:t>a valuable snapshot of </a:t>
            </a:r>
            <a:r>
              <a:rPr lang="en-US" dirty="0" smtClean="0"/>
              <a:t>information </a:t>
            </a:r>
            <a:r>
              <a:rPr lang="en-US" dirty="0"/>
              <a:t>across multiple </a:t>
            </a:r>
            <a:r>
              <a:rPr lang="en-US" dirty="0" smtClean="0"/>
              <a:t>studies</a:t>
            </a:r>
          </a:p>
          <a:p>
            <a:pPr marL="342900" indent="-342900">
              <a:buFont typeface="Arial" panose="020B0604020202020204" pitchFamily="34" charset="0"/>
              <a:buChar char="•"/>
            </a:pPr>
            <a:r>
              <a:rPr lang="en-US" dirty="0" smtClean="0"/>
              <a:t>Individual studies are evaluated for quality &amp; only included in overall summary </a:t>
            </a:r>
            <a:r>
              <a:rPr lang="en-US" b="1" i="1" dirty="0" smtClean="0"/>
              <a:t>if of a particular (high) quality</a:t>
            </a:r>
          </a:p>
          <a:p>
            <a:pPr marL="342900" indent="-342900">
              <a:buFont typeface="Arial" panose="020B0604020202020204" pitchFamily="34" charset="0"/>
              <a:buChar char="•"/>
            </a:pPr>
            <a:r>
              <a:rPr lang="en-US" b="1" i="1" dirty="0" smtClean="0"/>
              <a:t>Many </a:t>
            </a:r>
            <a:r>
              <a:rPr lang="en-US" b="1" i="1" dirty="0"/>
              <a:t>groups </a:t>
            </a:r>
            <a:r>
              <a:rPr lang="en-US" dirty="0"/>
              <a:t>with expertise in </a:t>
            </a:r>
            <a:r>
              <a:rPr lang="en-US" dirty="0" smtClean="0"/>
              <a:t>&amp; </a:t>
            </a:r>
            <a:r>
              <a:rPr lang="en-US" dirty="0"/>
              <a:t>commitment to </a:t>
            </a:r>
            <a:r>
              <a:rPr lang="en-US" dirty="0" smtClean="0"/>
              <a:t>evidence-informed programs conduct </a:t>
            </a:r>
            <a:r>
              <a:rPr lang="en-US" dirty="0"/>
              <a:t>systematic reviews of the effectiveness of available programs </a:t>
            </a:r>
            <a:r>
              <a:rPr lang="en-US" dirty="0" smtClean="0"/>
              <a:t>&amp; practices </a:t>
            </a:r>
            <a:endParaRPr lang="en-US" dirty="0"/>
          </a:p>
          <a:p>
            <a:pPr marL="342900" indent="-342900">
              <a:buFont typeface="Arial" panose="020B0604020202020204" pitchFamily="34" charset="0"/>
              <a:buChar char="•"/>
            </a:pPr>
            <a:r>
              <a:rPr lang="en-US" dirty="0" smtClean="0"/>
              <a:t>Findings </a:t>
            </a:r>
            <a:r>
              <a:rPr lang="en-US" dirty="0"/>
              <a:t>from </a:t>
            </a:r>
            <a:r>
              <a:rPr lang="en-US" dirty="0" smtClean="0"/>
              <a:t>reviews </a:t>
            </a:r>
            <a:r>
              <a:rPr lang="en-US" dirty="0"/>
              <a:t>can be found in searchable online </a:t>
            </a:r>
            <a:r>
              <a:rPr lang="en-US" b="1" i="1" dirty="0" smtClean="0"/>
              <a:t>databases</a:t>
            </a:r>
            <a:r>
              <a:rPr lang="en-US" dirty="0" smtClean="0"/>
              <a:t> (Campbell Collaboration, What Works Clearinghouse) </a:t>
            </a:r>
          </a:p>
          <a:p>
            <a:endParaRPr lang="en-US" sz="1200" b="1" dirty="0" smtClean="0"/>
          </a:p>
          <a:p>
            <a:r>
              <a:rPr lang="en-US" sz="2200" b="1" dirty="0" smtClean="0"/>
              <a:t>Meta-Analyses &amp; Narrative Syntheses (found in peer-reviewed journals)</a:t>
            </a:r>
            <a:endParaRPr lang="en-US" sz="2200" b="1" dirty="0"/>
          </a:p>
          <a:p>
            <a:pPr marL="342900" indent="-342900">
              <a:buFont typeface="Arial" panose="020B0604020202020204" pitchFamily="34" charset="0"/>
              <a:buChar char="•"/>
            </a:pPr>
            <a:r>
              <a:rPr lang="en-US" dirty="0" smtClean="0"/>
              <a:t>Meta-analyses provide a pooled estimate of effect across studies; </a:t>
            </a:r>
            <a:r>
              <a:rPr lang="en-US" b="1" i="1" dirty="0" smtClean="0"/>
              <a:t>typically include studies that range in quality</a:t>
            </a:r>
          </a:p>
          <a:p>
            <a:pPr marL="342900" indent="-342900">
              <a:buFont typeface="Arial" panose="020B0604020202020204" pitchFamily="34" charset="0"/>
              <a:buChar char="•"/>
            </a:pPr>
            <a:r>
              <a:rPr lang="en-US" dirty="0" smtClean="0"/>
              <a:t>Narrative Syntheses similar to book chapter or literature review; </a:t>
            </a:r>
            <a:r>
              <a:rPr lang="en-US" b="1" i="1" dirty="0" smtClean="0"/>
              <a:t>qualitative summary, includes studies that range in quality</a:t>
            </a:r>
          </a:p>
          <a:p>
            <a:endParaRPr lang="en-US" sz="1200" b="1" dirty="0" smtClean="0"/>
          </a:p>
          <a:p>
            <a:r>
              <a:rPr lang="en-US" sz="2200" b="1" dirty="0" smtClean="0"/>
              <a:t>Individual </a:t>
            </a:r>
            <a:r>
              <a:rPr lang="en-US" sz="2200" b="1" dirty="0"/>
              <a:t>Studies </a:t>
            </a:r>
            <a:r>
              <a:rPr lang="en-US" sz="2200" b="1" dirty="0" smtClean="0"/>
              <a:t>(found in peer-reviewed journals)</a:t>
            </a:r>
            <a:endParaRPr lang="en-US" sz="2200" b="1" dirty="0"/>
          </a:p>
          <a:p>
            <a:pPr marL="285750" indent="-285750">
              <a:buFont typeface="Arial" panose="020B0604020202020204" pitchFamily="34" charset="0"/>
              <a:buChar char="•"/>
            </a:pPr>
            <a:r>
              <a:rPr lang="en-US" dirty="0"/>
              <a:t>S</a:t>
            </a:r>
            <a:r>
              <a:rPr lang="en-US" dirty="0" smtClean="0"/>
              <a:t>ome faculty &amp; SA professionals </a:t>
            </a:r>
            <a:r>
              <a:rPr lang="en-US" dirty="0"/>
              <a:t>may </a:t>
            </a:r>
            <a:r>
              <a:rPr lang="en-US" i="1" dirty="0"/>
              <a:t>not</a:t>
            </a:r>
            <a:r>
              <a:rPr lang="en-US" dirty="0"/>
              <a:t> </a:t>
            </a:r>
            <a:r>
              <a:rPr lang="en-US" dirty="0" smtClean="0"/>
              <a:t>find existing systematic reviews, meta-analyses, or narrative syntheses aligned with their intended outcomes or programming</a:t>
            </a:r>
          </a:p>
          <a:p>
            <a:pPr marL="285750" indent="-285750">
              <a:buFont typeface="Arial" panose="020B0604020202020204" pitchFamily="34" charset="0"/>
              <a:buChar char="•"/>
            </a:pPr>
            <a:r>
              <a:rPr lang="en-US" dirty="0" smtClean="0"/>
              <a:t>If happens</a:t>
            </a:r>
            <a:r>
              <a:rPr lang="en-US" dirty="0"/>
              <a:t>, </a:t>
            </a:r>
            <a:r>
              <a:rPr lang="en-US" dirty="0" smtClean="0"/>
              <a:t>faculty/professionals examine studies </a:t>
            </a:r>
            <a:r>
              <a:rPr lang="en-US" dirty="0"/>
              <a:t>of </a:t>
            </a:r>
            <a:r>
              <a:rPr lang="en-US" dirty="0" smtClean="0"/>
              <a:t>programs &amp; concatenate findings to inform impression of effectiveness </a:t>
            </a:r>
          </a:p>
          <a:p>
            <a:pPr marL="285750" indent="-285750">
              <a:buFont typeface="Arial" panose="020B0604020202020204" pitchFamily="34" charset="0"/>
              <a:buChar char="•"/>
            </a:pPr>
            <a:r>
              <a:rPr lang="en-US" dirty="0" smtClean="0"/>
              <a:t>Findings </a:t>
            </a:r>
            <a:r>
              <a:rPr lang="en-US" dirty="0"/>
              <a:t>can be found in peer-reviewed journals </a:t>
            </a:r>
            <a:r>
              <a:rPr lang="en-US" b="1" i="1" dirty="0" smtClean="0"/>
              <a:t>but being published does not indicate the study was high-quality or results can be trusted </a:t>
            </a:r>
          </a:p>
          <a:p>
            <a:pPr marL="285750" indent="-285750">
              <a:buFont typeface="Arial" panose="020B0604020202020204" pitchFamily="34" charset="0"/>
              <a:buChar char="•"/>
            </a:pPr>
            <a:r>
              <a:rPr lang="en-US" b="1" i="1" dirty="0"/>
              <a:t>Q</a:t>
            </a:r>
            <a:r>
              <a:rPr lang="en-US" b="1" i="1" dirty="0" smtClean="0"/>
              <a:t>uality of the results needs to be evaluated </a:t>
            </a:r>
            <a:r>
              <a:rPr lang="en-US" dirty="0" smtClean="0"/>
              <a:t>by those examining the research (further emphasizing the utility of systematic reviews where this concatenation of high-quality research is done for you)</a:t>
            </a:r>
            <a:endParaRPr lang="en-US" dirty="0"/>
          </a:p>
        </p:txBody>
      </p:sp>
    </p:spTree>
    <p:extLst>
      <p:ext uri="{BB962C8B-B14F-4D97-AF65-F5344CB8AC3E}">
        <p14:creationId xmlns:p14="http://schemas.microsoft.com/office/powerpoint/2010/main" val="1264335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a:xfrm>
            <a:off x="1126541" y="0"/>
            <a:ext cx="9860889" cy="895149"/>
          </a:xfrm>
        </p:spPr>
        <p:txBody>
          <a:bodyPr>
            <a:normAutofit/>
          </a:bodyPr>
          <a:lstStyle/>
          <a:p>
            <a:r>
              <a:rPr lang="en-US" dirty="0" smtClean="0">
                <a:solidFill>
                  <a:srgbClr val="450084"/>
                </a:solidFill>
                <a:latin typeface="+mn-lt"/>
              </a:rPr>
              <a:t>Task: </a:t>
            </a:r>
            <a:r>
              <a:rPr lang="en-US" b="1" dirty="0" smtClean="0">
                <a:solidFill>
                  <a:srgbClr val="450084"/>
                </a:solidFill>
                <a:latin typeface="+mn-lt"/>
              </a:rPr>
              <a:t>Assess</a:t>
            </a:r>
            <a:r>
              <a:rPr lang="en-US" dirty="0" smtClean="0">
                <a:solidFill>
                  <a:srgbClr val="450084"/>
                </a:solidFill>
                <a:latin typeface="+mn-lt"/>
              </a:rPr>
              <a:t> Effectiveness &amp; </a:t>
            </a:r>
            <a:r>
              <a:rPr lang="en-US" b="1" dirty="0" smtClean="0">
                <a:solidFill>
                  <a:srgbClr val="450084"/>
                </a:solidFill>
                <a:latin typeface="+mn-lt"/>
              </a:rPr>
              <a:t>Use</a:t>
            </a:r>
            <a:r>
              <a:rPr lang="en-US" dirty="0" smtClean="0">
                <a:solidFill>
                  <a:srgbClr val="450084"/>
                </a:solidFill>
                <a:latin typeface="+mn-lt"/>
              </a:rPr>
              <a:t> Results</a:t>
            </a:r>
            <a:endParaRPr lang="en-US" dirty="0">
              <a:solidFill>
                <a:srgbClr val="450084"/>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graphicFrame>
        <p:nvGraphicFramePr>
          <p:cNvPr id="6" name="Content Placeholder 3"/>
          <p:cNvGraphicFramePr>
            <a:graphicFrameLocks/>
          </p:cNvGraphicFramePr>
          <p:nvPr>
            <p:extLst>
              <p:ext uri="{D42A27DB-BD31-4B8C-83A1-F6EECF244321}">
                <p14:modId xmlns:p14="http://schemas.microsoft.com/office/powerpoint/2010/main" val="1594757940"/>
              </p:ext>
            </p:extLst>
          </p:nvPr>
        </p:nvGraphicFramePr>
        <p:xfrm>
          <a:off x="2933299" y="399447"/>
          <a:ext cx="5989320" cy="65307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8941998" y="1110952"/>
            <a:ext cx="3147333" cy="5539978"/>
          </a:xfrm>
          <a:prstGeom prst="rect">
            <a:avLst/>
          </a:prstGeom>
          <a:noFill/>
        </p:spPr>
        <p:txBody>
          <a:bodyPr wrap="square" rtlCol="0">
            <a:spAutoFit/>
          </a:bodyPr>
          <a:lstStyle/>
          <a:p>
            <a:pPr marL="285750" indent="-285750">
              <a:buFont typeface="Arial" panose="020B0604020202020204" pitchFamily="34" charset="0"/>
              <a:buChar char="•"/>
            </a:pPr>
            <a:r>
              <a:rPr lang="en-US" sz="2400" b="1" dirty="0" smtClean="0"/>
              <a:t>Iterative</a:t>
            </a:r>
            <a:r>
              <a:rPr lang="en-US" sz="2400" dirty="0" smtClean="0"/>
              <a:t> process of assessing program effectiveness &amp; adapting program to improve learning can take </a:t>
            </a:r>
            <a:r>
              <a:rPr lang="en-US" sz="2400" b="1" i="1" dirty="0" smtClean="0"/>
              <a:t>years</a:t>
            </a:r>
            <a:r>
              <a:rPr lang="en-US" sz="2400" dirty="0" smtClean="0"/>
              <a:t> if initial programming was NOT well thought out</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2400" dirty="0" smtClean="0"/>
              <a:t>Incremental adjustments in programming can result in </a:t>
            </a:r>
            <a:r>
              <a:rPr lang="en-US" sz="2400" b="1" i="1" dirty="0" smtClean="0"/>
              <a:t>years</a:t>
            </a:r>
            <a:r>
              <a:rPr lang="en-US" sz="2400" dirty="0" smtClean="0"/>
              <a:t> of NOT meeting SLOs</a:t>
            </a:r>
          </a:p>
          <a:p>
            <a:endParaRPr lang="en-US" dirty="0" smtClean="0"/>
          </a:p>
        </p:txBody>
      </p:sp>
      <p:sp>
        <p:nvSpPr>
          <p:cNvPr id="5" name="TextBox 4"/>
          <p:cNvSpPr txBox="1"/>
          <p:nvPr/>
        </p:nvSpPr>
        <p:spPr>
          <a:xfrm>
            <a:off x="124358" y="1920467"/>
            <a:ext cx="2531060" cy="3600986"/>
          </a:xfrm>
          <a:prstGeom prst="rect">
            <a:avLst/>
          </a:prstGeom>
          <a:noFill/>
        </p:spPr>
        <p:txBody>
          <a:bodyPr wrap="square" rtlCol="0">
            <a:spAutoFit/>
          </a:bodyPr>
          <a:lstStyle/>
          <a:p>
            <a:r>
              <a:rPr lang="en-US" dirty="0" smtClean="0"/>
              <a:t>“Imagine </a:t>
            </a:r>
            <a:r>
              <a:rPr lang="en-US" dirty="0"/>
              <a:t>if each town and village were required to research and produce its own drugs, and ignore </a:t>
            </a:r>
            <a:r>
              <a:rPr lang="en-US" dirty="0" smtClean="0"/>
              <a:t>large-scale </a:t>
            </a:r>
            <a:r>
              <a:rPr lang="en-US" dirty="0"/>
              <a:t>science-based medical research. That is our current situation with respect to assessment</a:t>
            </a:r>
            <a:r>
              <a:rPr lang="en-US" dirty="0" smtClean="0"/>
              <a:t>.”</a:t>
            </a:r>
          </a:p>
          <a:p>
            <a:endParaRPr lang="en-US" dirty="0" smtClean="0"/>
          </a:p>
          <a:p>
            <a:r>
              <a:rPr lang="en-US" sz="1600" dirty="0" smtClean="0"/>
              <a:t>David Eubanks (2017). A guide for the perplexed. AALHE Intersection (p. 11). </a:t>
            </a:r>
            <a:endParaRPr lang="en-US" sz="1600" kern="1200" dirty="0">
              <a:solidFill>
                <a:schemeClr val="tx1"/>
              </a:solidFill>
            </a:endParaRPr>
          </a:p>
        </p:txBody>
      </p:sp>
    </p:spTree>
    <p:extLst>
      <p:ext uri="{BB962C8B-B14F-4D97-AF65-F5344CB8AC3E}">
        <p14:creationId xmlns:p14="http://schemas.microsoft.com/office/powerpoint/2010/main" val="4331669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019150" y="1451787"/>
            <a:ext cx="10426700" cy="2344738"/>
          </a:xfrm>
        </p:spPr>
        <p:txBody>
          <a:bodyPr/>
          <a:lstStyle/>
          <a:p>
            <a:pPr algn="ctr">
              <a:lnSpc>
                <a:spcPct val="150000"/>
              </a:lnSpc>
            </a:pPr>
            <a:r>
              <a:rPr lang="en-US" b="1" dirty="0" smtClean="0"/>
              <a:t>Systematic Review Databases</a:t>
            </a:r>
            <a:endParaRPr lang="en-US" b="1" dirty="0"/>
          </a:p>
        </p:txBody>
      </p:sp>
    </p:spTree>
    <p:extLst>
      <p:ext uri="{BB962C8B-B14F-4D97-AF65-F5344CB8AC3E}">
        <p14:creationId xmlns:p14="http://schemas.microsoft.com/office/powerpoint/2010/main" val="224300503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8B3DDF-55FD-42E7-8027-CE601EFF49C5}" type="slidenum">
              <a:rPr lang="en-US" smtClean="0"/>
              <a:t>31</a:t>
            </a:fld>
            <a:endParaRPr lang="en-US"/>
          </a:p>
        </p:txBody>
      </p:sp>
      <p:sp>
        <p:nvSpPr>
          <p:cNvPr id="5" name="Footer Placeholder 4"/>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graphicFrame>
        <p:nvGraphicFramePr>
          <p:cNvPr id="8" name="Table 7"/>
          <p:cNvGraphicFramePr>
            <a:graphicFrameLocks noGrp="1"/>
          </p:cNvGraphicFramePr>
          <p:nvPr>
            <p:extLst>
              <p:ext uri="{D42A27DB-BD31-4B8C-83A1-F6EECF244321}">
                <p14:modId xmlns:p14="http://schemas.microsoft.com/office/powerpoint/2010/main" val="3046893291"/>
              </p:ext>
            </p:extLst>
          </p:nvPr>
        </p:nvGraphicFramePr>
        <p:xfrm>
          <a:off x="127000" y="0"/>
          <a:ext cx="11887199" cy="6869427"/>
        </p:xfrm>
        <a:graphic>
          <a:graphicData uri="http://schemas.openxmlformats.org/drawingml/2006/table">
            <a:tbl>
              <a:tblPr firstRow="1" bandRow="1">
                <a:tableStyleId>{5C22544A-7EE6-4342-B048-85BDC9FD1C3A}</a:tableStyleId>
              </a:tblPr>
              <a:tblGrid>
                <a:gridCol w="1792758">
                  <a:extLst>
                    <a:ext uri="{9D8B030D-6E8A-4147-A177-3AD203B41FA5}">
                      <a16:colId xmlns:a16="http://schemas.microsoft.com/office/drawing/2014/main" val="1332859206"/>
                    </a:ext>
                  </a:extLst>
                </a:gridCol>
                <a:gridCol w="3973042">
                  <a:extLst>
                    <a:ext uri="{9D8B030D-6E8A-4147-A177-3AD203B41FA5}">
                      <a16:colId xmlns:a16="http://schemas.microsoft.com/office/drawing/2014/main" val="1176433398"/>
                    </a:ext>
                  </a:extLst>
                </a:gridCol>
                <a:gridCol w="6121399">
                  <a:extLst>
                    <a:ext uri="{9D8B030D-6E8A-4147-A177-3AD203B41FA5}">
                      <a16:colId xmlns:a16="http://schemas.microsoft.com/office/drawing/2014/main" val="844525339"/>
                    </a:ext>
                  </a:extLst>
                </a:gridCol>
              </a:tblGrid>
              <a:tr h="234943">
                <a:tc>
                  <a:txBody>
                    <a:bodyPr/>
                    <a:lstStyle/>
                    <a:p>
                      <a:pPr algn="ctr"/>
                      <a:r>
                        <a:rPr lang="en-US" sz="1800" dirty="0" smtClean="0">
                          <a:solidFill>
                            <a:schemeClr val="tx1"/>
                          </a:solidFill>
                        </a:rPr>
                        <a:t>Rating Source</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solidFill>
                            <a:schemeClr val="tx1"/>
                          </a:solidFill>
                        </a:rPr>
                        <a:t>Description</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solidFill>
                            <a:schemeClr val="tx1"/>
                          </a:solidFill>
                        </a:rPr>
                        <a:t>Examples</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4594604"/>
                  </a:ext>
                </a:extLst>
              </a:tr>
              <a:tr h="1596387">
                <a:tc>
                  <a:txBody>
                    <a:bodyPr/>
                    <a:lstStyle/>
                    <a:p>
                      <a:pPr algn="ctr"/>
                      <a:endParaRPr lang="en-US" i="1" dirty="0" smtClean="0"/>
                    </a:p>
                    <a:p>
                      <a:pPr algn="ctr"/>
                      <a:r>
                        <a:rPr lang="en-US" i="1" dirty="0" smtClean="0"/>
                        <a:t>Campbell</a:t>
                      </a:r>
                      <a:r>
                        <a:rPr lang="en-US" i="1" baseline="0" dirty="0" smtClean="0"/>
                        <a:t> Collaboration</a:t>
                      </a:r>
                      <a:endParaRPr lang="en-US"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sz="1600" dirty="0" smtClean="0"/>
                        <a:t>Campbell exists to help people make well-informed decisions about </a:t>
                      </a:r>
                      <a:r>
                        <a:rPr lang="en-US" sz="1600" b="1" dirty="0" smtClean="0"/>
                        <a:t>social &amp; behavioral interventions</a:t>
                      </a:r>
                      <a:r>
                        <a:rPr lang="en-US" sz="1600" dirty="0" smtClean="0"/>
                        <a:t>.</a:t>
                      </a:r>
                      <a:r>
                        <a:rPr lang="en-US" sz="1400" baseline="0" dirty="0" smtClean="0"/>
                        <a:t> </a:t>
                      </a:r>
                      <a:r>
                        <a:rPr lang="en-US" sz="1600" kern="1200" dirty="0" smtClean="0">
                          <a:solidFill>
                            <a:schemeClr val="dk1"/>
                          </a:solidFill>
                          <a:effectLst/>
                          <a:latin typeface="+mn-lt"/>
                          <a:ea typeface="+mn-ea"/>
                          <a:cs typeface="+mn-cs"/>
                        </a:rPr>
                        <a:t>Provides systematic reviews of programs</a:t>
                      </a:r>
                      <a:r>
                        <a:rPr lang="en-US" sz="1600" kern="1200" baseline="0" dirty="0" smtClean="0">
                          <a:solidFill>
                            <a:schemeClr val="dk1"/>
                          </a:solidFill>
                          <a:effectLst/>
                          <a:latin typeface="+mn-lt"/>
                          <a:ea typeface="+mn-ea"/>
                          <a:cs typeface="+mn-cs"/>
                        </a:rPr>
                        <a:t> or </a:t>
                      </a:r>
                      <a:r>
                        <a:rPr lang="en-US" sz="1600" kern="1200" dirty="0" smtClean="0">
                          <a:solidFill>
                            <a:schemeClr val="dk1"/>
                          </a:solidFill>
                          <a:effectLst/>
                          <a:latin typeface="+mn-lt"/>
                          <a:ea typeface="+mn-ea"/>
                          <a:cs typeface="+mn-cs"/>
                        </a:rPr>
                        <a:t>interventions using rigorous</a:t>
                      </a:r>
                      <a:r>
                        <a:rPr lang="en-US" sz="1600" kern="1200" baseline="0" dirty="0" smtClean="0">
                          <a:solidFill>
                            <a:schemeClr val="dk1"/>
                          </a:solidFill>
                          <a:effectLst/>
                          <a:latin typeface="+mn-lt"/>
                          <a:ea typeface="+mn-ea"/>
                          <a:cs typeface="+mn-cs"/>
                        </a:rPr>
                        <a:t> review &amp; synthesis processes of high-quality (RCTs or QEDs) primary research.</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2"/>
                        </a:rPr>
                        <a:t>Bystander Intervention </a:t>
                      </a:r>
                      <a:r>
                        <a:rPr lang="en-US" sz="1600" kern="1200" dirty="0" smtClean="0">
                          <a:solidFill>
                            <a:schemeClr val="dk1"/>
                          </a:solidFill>
                          <a:effectLst/>
                          <a:latin typeface="+mn-lt"/>
                          <a:ea typeface="+mn-ea"/>
                          <a:cs typeface="+mn-cs"/>
                        </a:rPr>
                        <a:t> </a:t>
                      </a: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3"/>
                        </a:rPr>
                        <a:t>Mindfulness-based Stress Reduction</a:t>
                      </a:r>
                      <a:endParaRPr lang="en-US" sz="1600" kern="1200" dirty="0" smtClean="0">
                        <a:solidFill>
                          <a:schemeClr val="dk1"/>
                        </a:solidFill>
                        <a:effectLst/>
                        <a:latin typeface="+mn-lt"/>
                        <a:ea typeface="+mn-ea"/>
                        <a:cs typeface="+mn-cs"/>
                      </a:endParaRP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4"/>
                        </a:rPr>
                        <a:t>Motivational Interviewing for Substance Abuse </a:t>
                      </a:r>
                      <a:endParaRPr lang="en-US" sz="1600" kern="1200" dirty="0" smtClean="0">
                        <a:solidFill>
                          <a:schemeClr val="dk1"/>
                        </a:solidFill>
                        <a:effectLst/>
                        <a:latin typeface="+mn-lt"/>
                        <a:ea typeface="+mn-ea"/>
                        <a:cs typeface="+mn-cs"/>
                      </a:endParaRP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5"/>
                        </a:rPr>
                        <a:t>Exercise to Improve Self‐Esteem in Young People</a:t>
                      </a:r>
                      <a:r>
                        <a:rPr lang="en-US" sz="1600" kern="1200" dirty="0" smtClean="0">
                          <a:solidFill>
                            <a:schemeClr val="dk1"/>
                          </a:solidFill>
                          <a:effectLst/>
                          <a:latin typeface="+mn-lt"/>
                          <a:ea typeface="+mn-ea"/>
                          <a:cs typeface="+mn-cs"/>
                        </a:rPr>
                        <a:t> </a:t>
                      </a: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6"/>
                        </a:rPr>
                        <a:t>Advocacy Interventions to Reduce Violence &amp; Promote Well-Being of Women who Experience Intimate Partner Abuse</a:t>
                      </a:r>
                      <a:r>
                        <a:rPr lang="en-US" sz="1600" kern="1200" dirty="0" smtClean="0">
                          <a:solidFill>
                            <a:schemeClr val="dk1"/>
                          </a:solidFill>
                          <a:effectLst/>
                          <a:latin typeface="+mn-lt"/>
                          <a:ea typeface="+mn-ea"/>
                          <a:cs typeface="+mn-cs"/>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9513811"/>
                  </a:ext>
                </a:extLst>
              </a:tr>
              <a:tr h="1496059">
                <a:tc>
                  <a:txBody>
                    <a:bodyPr/>
                    <a:lstStyle/>
                    <a:p>
                      <a:pPr algn="ctr"/>
                      <a:endParaRPr lang="en-US" i="1" dirty="0" smtClean="0"/>
                    </a:p>
                    <a:p>
                      <a:pPr algn="ctr"/>
                      <a:r>
                        <a:rPr lang="en-US" i="1" dirty="0" smtClean="0"/>
                        <a:t>What Works Clearing</a:t>
                      </a:r>
                      <a:r>
                        <a:rPr lang="en-US" i="1" baseline="0" dirty="0" smtClean="0"/>
                        <a:t>house</a:t>
                      </a:r>
                      <a:endParaRPr lang="en-US"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solidFill>
                            <a:schemeClr val="tx1"/>
                          </a:solidFill>
                        </a:rPr>
                        <a:t>WWC</a:t>
                      </a:r>
                      <a:r>
                        <a:rPr lang="en-US" sz="1600" baseline="0" dirty="0" smtClean="0">
                          <a:solidFill>
                            <a:schemeClr val="tx1"/>
                          </a:solidFill>
                        </a:rPr>
                        <a:t> is </a:t>
                      </a:r>
                      <a:r>
                        <a:rPr lang="en-US" sz="1600" dirty="0" smtClean="0">
                          <a:solidFill>
                            <a:schemeClr val="tx1"/>
                          </a:solidFill>
                        </a:rPr>
                        <a:t>a trusted source of scientific evidence on </a:t>
                      </a:r>
                      <a:r>
                        <a:rPr lang="en-US" sz="1600" b="1" dirty="0" smtClean="0">
                          <a:solidFill>
                            <a:schemeClr val="tx1"/>
                          </a:solidFill>
                        </a:rPr>
                        <a:t>education programs,</a:t>
                      </a:r>
                      <a:r>
                        <a:rPr lang="en-US" sz="1600" b="1" baseline="0" dirty="0" smtClean="0">
                          <a:solidFill>
                            <a:schemeClr val="tx1"/>
                          </a:solidFill>
                        </a:rPr>
                        <a:t> </a:t>
                      </a:r>
                      <a:r>
                        <a:rPr lang="en-US" sz="1600" b="1" dirty="0" smtClean="0">
                          <a:solidFill>
                            <a:schemeClr val="tx1"/>
                          </a:solidFill>
                        </a:rPr>
                        <a:t>practices, &amp; policies</a:t>
                      </a:r>
                      <a:r>
                        <a:rPr lang="en-US" sz="1600" dirty="0" smtClean="0">
                          <a:solidFill>
                            <a:schemeClr val="tx1"/>
                          </a:solidFill>
                        </a:rPr>
                        <a:t>. We review research, determine which studies meet rigorous standards (RCTs, QED), &amp; summarize findings &amp; provide practice guides.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7"/>
                        </a:rPr>
                        <a:t>Using Technology To Support Postsecondary Student Learning</a:t>
                      </a:r>
                      <a:endParaRPr lang="en-US" sz="1600" kern="1200" dirty="0" smtClean="0">
                        <a:solidFill>
                          <a:schemeClr val="dk1"/>
                        </a:solidFill>
                        <a:effectLst/>
                        <a:latin typeface="+mn-lt"/>
                        <a:ea typeface="+mn-ea"/>
                        <a:cs typeface="+mn-cs"/>
                      </a:endParaRP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8"/>
                        </a:rPr>
                        <a:t>Linked Learning Communities</a:t>
                      </a:r>
                      <a:endParaRPr lang="en-US" sz="1600" kern="1200" dirty="0" smtClean="0">
                        <a:solidFill>
                          <a:schemeClr val="dk1"/>
                        </a:solidFill>
                        <a:effectLst/>
                        <a:latin typeface="+mn-lt"/>
                        <a:ea typeface="+mn-ea"/>
                        <a:cs typeface="+mn-cs"/>
                      </a:endParaRP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9"/>
                        </a:rPr>
                        <a:t>Organizing Instruction &amp; Study to Improve Student Learning</a:t>
                      </a:r>
                      <a:endParaRPr lang="en-US" sz="1600" kern="1200" dirty="0" smtClean="0">
                        <a:solidFill>
                          <a:schemeClr val="dk1"/>
                        </a:solidFill>
                        <a:effectLst/>
                        <a:latin typeface="+mn-lt"/>
                        <a:ea typeface="+mn-ea"/>
                        <a:cs typeface="+mn-cs"/>
                      </a:endParaRP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0"/>
                        </a:rPr>
                        <a:t>First Year Experience Courses</a:t>
                      </a:r>
                      <a:r>
                        <a:rPr lang="en-US" sz="1600" kern="1200" dirty="0" smtClean="0">
                          <a:solidFill>
                            <a:schemeClr val="dk1"/>
                          </a:solidFill>
                          <a:effectLst/>
                          <a:latin typeface="+mn-lt"/>
                          <a:ea typeface="+mn-ea"/>
                          <a:cs typeface="+mn-cs"/>
                        </a:rPr>
                        <a:t> </a:t>
                      </a: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1"/>
                        </a:rPr>
                        <a:t>Strategies for Postsecondary Students in Developmental Education</a:t>
                      </a:r>
                      <a:endParaRPr lang="en-US" sz="1600" kern="1200" dirty="0" smtClean="0">
                        <a:solidFill>
                          <a:schemeClr val="dk1"/>
                        </a:solidFill>
                        <a:effectLst/>
                        <a:latin typeface="+mn-lt"/>
                        <a:ea typeface="+mn-ea"/>
                        <a:cs typeface="+mn-cs"/>
                      </a:endParaRP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2"/>
                        </a:rPr>
                        <a:t>Teaching Students  to Write Effectively Summary</a:t>
                      </a:r>
                      <a:r>
                        <a:rPr lang="en-US" sz="1600" u="sng" kern="1200" dirty="0" smtClean="0">
                          <a:solidFill>
                            <a:schemeClr val="dk1"/>
                          </a:solidFill>
                          <a:effectLst/>
                          <a:latin typeface="+mn-lt"/>
                          <a:ea typeface="+mn-ea"/>
                          <a:cs typeface="+mn-cs"/>
                        </a:rPr>
                        <a:t> </a:t>
                      </a:r>
                      <a:endParaRPr lang="en-US" sz="1600" kern="1200" dirty="0" smtClean="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802355"/>
                  </a:ext>
                </a:extLst>
              </a:tr>
              <a:tr h="1161009">
                <a:tc>
                  <a:txBody>
                    <a:bodyPr/>
                    <a:lstStyle/>
                    <a:p>
                      <a:pPr algn="ctr"/>
                      <a:endParaRPr lang="en-US" i="1" dirty="0" smtClean="0"/>
                    </a:p>
                    <a:p>
                      <a:pPr algn="ctr"/>
                      <a:r>
                        <a:rPr lang="en-US" i="1" dirty="0" smtClean="0"/>
                        <a:t>Cochrane </a:t>
                      </a:r>
                    </a:p>
                    <a:p>
                      <a:pPr algn="ctr"/>
                      <a:r>
                        <a:rPr lang="en-US" i="1" dirty="0" smtClean="0"/>
                        <a:t>Library</a:t>
                      </a:r>
                      <a:endParaRPr lang="en-US"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kern="1200" dirty="0" smtClean="0">
                          <a:solidFill>
                            <a:schemeClr val="dk1"/>
                          </a:solidFill>
                          <a:effectLst/>
                          <a:latin typeface="+mn-lt"/>
                          <a:ea typeface="+mn-ea"/>
                          <a:cs typeface="+mn-cs"/>
                        </a:rPr>
                        <a:t>Provides plain language summaries of systematic reviews focusing on interventions for a variety of </a:t>
                      </a:r>
                      <a:r>
                        <a:rPr lang="en-US" sz="1600" b="1" kern="1200" dirty="0" smtClean="0">
                          <a:solidFill>
                            <a:schemeClr val="dk1"/>
                          </a:solidFill>
                          <a:effectLst/>
                          <a:latin typeface="+mn-lt"/>
                          <a:ea typeface="+mn-ea"/>
                          <a:cs typeface="+mn-cs"/>
                        </a:rPr>
                        <a:t>health outcomes</a:t>
                      </a:r>
                      <a:r>
                        <a:rPr lang="en-US" sz="1600" b="1" kern="1200" baseline="0" dirty="0" smtClean="0">
                          <a:solidFill>
                            <a:schemeClr val="dk1"/>
                          </a:solidFill>
                          <a:effectLst/>
                          <a:latin typeface="+mn-lt"/>
                          <a:ea typeface="+mn-ea"/>
                          <a:cs typeface="+mn-cs"/>
                        </a:rPr>
                        <a:t> </a:t>
                      </a:r>
                      <a:r>
                        <a:rPr lang="en-US" sz="1600" kern="1200" baseline="0" dirty="0" smtClean="0">
                          <a:solidFill>
                            <a:schemeClr val="dk1"/>
                          </a:solidFill>
                          <a:effectLst/>
                          <a:latin typeface="+mn-lt"/>
                          <a:ea typeface="+mn-ea"/>
                          <a:cs typeface="+mn-cs"/>
                        </a:rPr>
                        <a:t>(e.g., </a:t>
                      </a:r>
                      <a:r>
                        <a:rPr lang="en-US" sz="1600" kern="1200" dirty="0" smtClean="0">
                          <a:solidFill>
                            <a:schemeClr val="dk1"/>
                          </a:solidFill>
                          <a:effectLst/>
                          <a:latin typeface="+mn-lt"/>
                          <a:ea typeface="+mn-ea"/>
                          <a:cs typeface="+mn-cs"/>
                        </a:rPr>
                        <a:t>mental health, alcohol,</a:t>
                      </a:r>
                      <a:r>
                        <a:rPr lang="en-US" sz="1600" kern="1200" baseline="0" dirty="0" smtClean="0">
                          <a:solidFill>
                            <a:schemeClr val="dk1"/>
                          </a:solidFill>
                          <a:effectLst/>
                          <a:latin typeface="+mn-lt"/>
                          <a:ea typeface="+mn-ea"/>
                          <a:cs typeface="+mn-cs"/>
                        </a:rPr>
                        <a:t> </a:t>
                      </a:r>
                      <a:r>
                        <a:rPr lang="en-US" sz="1600" kern="1200" dirty="0" smtClean="0">
                          <a:solidFill>
                            <a:schemeClr val="dk1"/>
                          </a:solidFill>
                          <a:effectLst/>
                          <a:latin typeface="+mn-lt"/>
                          <a:ea typeface="+mn-ea"/>
                          <a:cs typeface="+mn-cs"/>
                        </a:rPr>
                        <a:t>STDs). Indicate the quality of the studies that informed their conclusions.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3"/>
                        </a:rPr>
                        <a:t>Social norms interventions are not effective enough on their own to reduce alcohol misuse among college students</a:t>
                      </a:r>
                      <a:endParaRPr lang="en-US" sz="1600" kern="1200" dirty="0" smtClean="0">
                        <a:solidFill>
                          <a:schemeClr val="dk1"/>
                        </a:solidFill>
                        <a:effectLst/>
                        <a:latin typeface="+mn-lt"/>
                        <a:ea typeface="+mn-ea"/>
                        <a:cs typeface="+mn-cs"/>
                      </a:endParaRP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4"/>
                        </a:rPr>
                        <a:t>Self-help &amp; Guided Self-Help for Eating Disorders</a:t>
                      </a:r>
                      <a:r>
                        <a:rPr lang="en-US" sz="1600" kern="1200" dirty="0" smtClean="0">
                          <a:solidFill>
                            <a:schemeClr val="dk1"/>
                          </a:solidFill>
                          <a:effectLst/>
                          <a:latin typeface="+mn-lt"/>
                          <a:ea typeface="+mn-ea"/>
                          <a:cs typeface="+mn-cs"/>
                        </a:rPr>
                        <a:t> </a:t>
                      </a: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5"/>
                        </a:rPr>
                        <a:t>Prevention of Suicide in University</a:t>
                      </a:r>
                      <a:r>
                        <a:rPr lang="en-US" sz="1600" u="sng" kern="1200" baseline="0" dirty="0" smtClean="0">
                          <a:solidFill>
                            <a:schemeClr val="dk1"/>
                          </a:solidFill>
                          <a:effectLst/>
                          <a:latin typeface="+mn-lt"/>
                          <a:ea typeface="+mn-ea"/>
                          <a:cs typeface="+mn-cs"/>
                          <a:hlinkClick r:id="rId15"/>
                        </a:rPr>
                        <a:t> S</a:t>
                      </a:r>
                      <a:r>
                        <a:rPr lang="en-US" sz="1600" u="sng" kern="1200" dirty="0" smtClean="0">
                          <a:solidFill>
                            <a:schemeClr val="dk1"/>
                          </a:solidFill>
                          <a:effectLst/>
                          <a:latin typeface="+mn-lt"/>
                          <a:ea typeface="+mn-ea"/>
                          <a:cs typeface="+mn-cs"/>
                          <a:hlinkClick r:id="rId15"/>
                        </a:rPr>
                        <a:t>ettings</a:t>
                      </a:r>
                      <a:r>
                        <a:rPr lang="en-US" sz="1600" kern="1200" dirty="0" smtClean="0">
                          <a:solidFill>
                            <a:schemeClr val="dk1"/>
                          </a:solidFill>
                          <a:effectLst/>
                          <a:latin typeface="+mn-lt"/>
                          <a:ea typeface="+mn-ea"/>
                          <a:cs typeface="+mn-cs"/>
                        </a:rPr>
                        <a:t> </a:t>
                      </a: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6"/>
                        </a:rPr>
                        <a:t>Interventions Intended to Prevent HPV </a:t>
                      </a:r>
                      <a:r>
                        <a:rPr lang="en-US" sz="1600" kern="1200" dirty="0" smtClean="0">
                          <a:solidFill>
                            <a:schemeClr val="dk1"/>
                          </a:solidFill>
                          <a:effectLst/>
                          <a:latin typeface="+mn-lt"/>
                          <a:ea typeface="+mn-ea"/>
                          <a:cs typeface="+mn-cs"/>
                          <a:hlinkClick r:id="rId16"/>
                        </a:rPr>
                        <a:t> </a:t>
                      </a:r>
                      <a:endParaRPr lang="en-US" sz="1600" kern="1200" dirty="0" smtClean="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6570113"/>
                  </a:ext>
                </a:extLst>
              </a:tr>
              <a:tr h="1756324">
                <a:tc>
                  <a:txBody>
                    <a:bodyPr/>
                    <a:lstStyle/>
                    <a:p>
                      <a:pPr algn="ctr"/>
                      <a:endParaRPr lang="en-US" i="1" dirty="0" smtClean="0"/>
                    </a:p>
                    <a:p>
                      <a:pPr algn="ctr"/>
                      <a:r>
                        <a:rPr lang="en-US" i="1" dirty="0" smtClean="0"/>
                        <a:t>What Works </a:t>
                      </a:r>
                    </a:p>
                    <a:p>
                      <a:pPr algn="ctr"/>
                      <a:r>
                        <a:rPr lang="en-US" i="1" dirty="0" smtClean="0"/>
                        <a:t>for Health</a:t>
                      </a:r>
                      <a:endParaRPr lang="en-US"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kern="1200" dirty="0" smtClean="0">
                          <a:solidFill>
                            <a:schemeClr val="dk1"/>
                          </a:solidFill>
                          <a:effectLst/>
                          <a:latin typeface="+mn-lt"/>
                          <a:ea typeface="+mn-ea"/>
                          <a:cs typeface="+mn-cs"/>
                        </a:rPr>
                        <a:t>Analysts review &amp; assess research to rate effectiveness of strategies that affect </a:t>
                      </a:r>
                      <a:r>
                        <a:rPr lang="en-US" sz="1600" b="1" kern="1200" dirty="0" smtClean="0">
                          <a:solidFill>
                            <a:schemeClr val="dk1"/>
                          </a:solidFill>
                          <a:effectLst/>
                          <a:latin typeface="+mn-lt"/>
                          <a:ea typeface="+mn-ea"/>
                          <a:cs typeface="+mn-cs"/>
                        </a:rPr>
                        <a:t>health</a:t>
                      </a:r>
                      <a:r>
                        <a:rPr lang="en-US" sz="1600" kern="1200" dirty="0" smtClean="0">
                          <a:solidFill>
                            <a:schemeClr val="dk1"/>
                          </a:solidFill>
                          <a:effectLst/>
                          <a:latin typeface="+mn-lt"/>
                          <a:ea typeface="+mn-ea"/>
                          <a:cs typeface="+mn-cs"/>
                        </a:rPr>
                        <a:t>. Ratings assigned based on 2 analysts’ assessments of strength of body of evidence (e.g., quality, # of studies, consistency of findings) as it pertains to specified outcomes. Place most weight on studies with designs that demonstrate causality (e.g., RCTs).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17"/>
                        </a:rPr>
                        <a:t>Health Career Recruitment for Minority Students</a:t>
                      </a:r>
                      <a:endParaRPr lang="en-US" sz="1600" kern="1200" dirty="0" smtClean="0">
                        <a:solidFill>
                          <a:schemeClr val="dk1"/>
                        </a:solidFill>
                        <a:effectLst/>
                        <a:latin typeface="+mn-lt"/>
                        <a:ea typeface="+mn-ea"/>
                        <a:cs typeface="+mn-cs"/>
                      </a:endParaRP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u="sng" kern="1200" dirty="0" smtClean="0">
                          <a:solidFill>
                            <a:schemeClr val="dk1"/>
                          </a:solidFill>
                          <a:effectLst/>
                          <a:latin typeface="+mn-lt"/>
                          <a:ea typeface="+mn-ea"/>
                          <a:cs typeface="+mn-cs"/>
                          <a:hlinkClick r:id="rId18"/>
                        </a:rPr>
                        <a:t>Cultural Competence Training for Health Care Professionals</a:t>
                      </a:r>
                      <a:endParaRPr lang="en-US" sz="1600" u="sng" kern="1200" dirty="0" smtClean="0">
                        <a:solidFill>
                          <a:schemeClr val="dk1"/>
                        </a:solidFill>
                        <a:effectLst/>
                        <a:latin typeface="+mn-lt"/>
                        <a:ea typeface="+mn-ea"/>
                        <a:cs typeface="+mn-cs"/>
                        <a:hlinkClick r:id="rId19"/>
                      </a:endParaRP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19"/>
                        </a:rPr>
                        <a:t>Condom Availability Programs</a:t>
                      </a:r>
                      <a:endParaRPr lang="en-US" sz="1600" u="sng" kern="1200" dirty="0" smtClean="0">
                        <a:solidFill>
                          <a:schemeClr val="dk1"/>
                        </a:solidFill>
                        <a:effectLst/>
                        <a:latin typeface="+mn-lt"/>
                        <a:ea typeface="+mn-ea"/>
                        <a:cs typeface="+mn-cs"/>
                        <a:hlinkClick r:id="rId20"/>
                      </a:endParaRP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u="sng" kern="1200" dirty="0" smtClean="0">
                          <a:solidFill>
                            <a:schemeClr val="dk1"/>
                          </a:solidFill>
                          <a:effectLst/>
                          <a:latin typeface="+mn-lt"/>
                          <a:ea typeface="+mn-ea"/>
                          <a:cs typeface="+mn-cs"/>
                          <a:hlinkClick r:id="rId20"/>
                        </a:rPr>
                        <a:t>Summer Learning Programs</a:t>
                      </a:r>
                      <a:endParaRPr lang="en-US" sz="1600" u="sng" kern="1200" dirty="0" smtClean="0">
                        <a:solidFill>
                          <a:schemeClr val="dk1"/>
                        </a:solidFill>
                        <a:effectLst/>
                        <a:latin typeface="+mn-lt"/>
                        <a:ea typeface="+mn-ea"/>
                        <a:cs typeface="+mn-cs"/>
                        <a:hlinkClick r:id="rId21"/>
                      </a:endParaRP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22"/>
                        </a:rPr>
                        <a:t>Technology-Enhanced Classroom Instruction</a:t>
                      </a:r>
                      <a:endParaRPr lang="en-US" sz="1600" u="none" kern="1200" dirty="0" smtClean="0">
                        <a:solidFill>
                          <a:schemeClr val="dk1"/>
                        </a:solidFill>
                        <a:effectLst/>
                        <a:latin typeface="+mn-lt"/>
                        <a:ea typeface="+mn-ea"/>
                        <a:cs typeface="+mn-cs"/>
                      </a:endParaRP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u="sng" kern="1200" dirty="0" smtClean="0">
                          <a:solidFill>
                            <a:schemeClr val="dk1"/>
                          </a:solidFill>
                          <a:effectLst/>
                          <a:latin typeface="+mn-lt"/>
                          <a:ea typeface="+mn-ea"/>
                          <a:cs typeface="+mn-cs"/>
                          <a:hlinkClick r:id="rId23"/>
                        </a:rPr>
                        <a:t>Outdoor Experiential Education &amp; Wilderness Therapy</a:t>
                      </a:r>
                      <a:endParaRPr lang="en-US" sz="1600" u="sng" kern="1200" dirty="0" smtClean="0">
                        <a:solidFill>
                          <a:schemeClr val="dk1"/>
                        </a:solidFill>
                        <a:effectLst/>
                        <a:latin typeface="+mn-lt"/>
                        <a:ea typeface="+mn-ea"/>
                        <a:cs typeface="+mn-cs"/>
                      </a:endParaRP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u="sng" kern="1200" dirty="0" smtClean="0">
                          <a:solidFill>
                            <a:schemeClr val="dk1"/>
                          </a:solidFill>
                          <a:effectLst/>
                          <a:latin typeface="+mn-lt"/>
                          <a:ea typeface="+mn-ea"/>
                          <a:cs typeface="+mn-cs"/>
                          <a:hlinkClick r:id="rId24"/>
                        </a:rPr>
                        <a:t>College-based Obesity Prevention Educational Intervention</a:t>
                      </a:r>
                      <a:r>
                        <a:rPr lang="en-US" sz="1600" kern="1200" dirty="0" smtClean="0">
                          <a:solidFill>
                            <a:schemeClr val="dk1"/>
                          </a:solidFill>
                          <a:effectLst/>
                          <a:latin typeface="+mn-lt"/>
                          <a:ea typeface="+mn-ea"/>
                          <a:cs typeface="+mn-cs"/>
                        </a:rPr>
                        <a:t> </a:t>
                      </a: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u="sng" kern="1200" dirty="0" smtClean="0">
                          <a:solidFill>
                            <a:schemeClr val="dk1"/>
                          </a:solidFill>
                          <a:effectLst/>
                          <a:latin typeface="+mn-lt"/>
                          <a:ea typeface="+mn-ea"/>
                          <a:cs typeface="+mn-cs"/>
                          <a:hlinkClick r:id="rId21"/>
                        </a:rPr>
                        <a:t>Alcohol Brief Intervention</a:t>
                      </a:r>
                      <a:endParaRPr lang="en-US" sz="1600" u="sng" kern="1200" dirty="0" smtClean="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40881767"/>
                  </a:ext>
                </a:extLst>
              </a:tr>
            </a:tbl>
          </a:graphicData>
        </a:graphic>
      </p:graphicFrame>
    </p:spTree>
    <p:extLst>
      <p:ext uri="{BB962C8B-B14F-4D97-AF65-F5344CB8AC3E}">
        <p14:creationId xmlns:p14="http://schemas.microsoft.com/office/powerpoint/2010/main" val="83821933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255395" y="312789"/>
            <a:ext cx="10352672" cy="639034"/>
          </a:xfrm>
        </p:spPr>
        <p:txBody>
          <a:bodyPr>
            <a:noAutofit/>
          </a:bodyPr>
          <a:lstStyle/>
          <a:p>
            <a:r>
              <a:rPr lang="en-US" dirty="0" smtClean="0">
                <a:solidFill>
                  <a:srgbClr val="450084"/>
                </a:solidFill>
                <a:latin typeface="+mn-lt"/>
              </a:rPr>
              <a:t>Campbell Collaboration Reviews</a:t>
            </a:r>
            <a:endParaRPr lang="en-US" dirty="0">
              <a:solidFill>
                <a:srgbClr val="450084"/>
              </a:solidFill>
              <a:latin typeface="+mn-lt"/>
            </a:endParaRPr>
          </a:p>
        </p:txBody>
      </p:sp>
      <p:sp>
        <p:nvSpPr>
          <p:cNvPr id="8" name="Content Placeholder 7"/>
          <p:cNvSpPr>
            <a:spLocks noGrp="1"/>
          </p:cNvSpPr>
          <p:nvPr>
            <p:ph idx="1"/>
          </p:nvPr>
        </p:nvSpPr>
        <p:spPr>
          <a:xfrm>
            <a:off x="386561" y="1089329"/>
            <a:ext cx="11731645" cy="4913438"/>
          </a:xfrm>
        </p:spPr>
        <p:txBody>
          <a:bodyPr>
            <a:noAutofit/>
          </a:bodyPr>
          <a:lstStyle/>
          <a:p>
            <a:pPr marL="0" indent="0">
              <a:buNone/>
            </a:pPr>
            <a:r>
              <a:rPr lang="en-US" sz="2800" dirty="0" smtClean="0"/>
              <a:t>Provide </a:t>
            </a:r>
            <a:r>
              <a:rPr lang="en-US" sz="2800" dirty="0"/>
              <a:t>answers for decision makers by using </a:t>
            </a:r>
            <a:r>
              <a:rPr lang="en-US" sz="2800" b="1" dirty="0"/>
              <a:t>rigorous</a:t>
            </a:r>
            <a:r>
              <a:rPr lang="en-US" sz="2800" dirty="0"/>
              <a:t> methods to synthesize evidence, including, where appropriate, statistical meta-analysis of quantitative evidence and theory-based analysis of qualitative </a:t>
            </a:r>
            <a:r>
              <a:rPr lang="en-US" sz="2800" dirty="0" smtClean="0"/>
              <a:t>evidence</a:t>
            </a:r>
          </a:p>
          <a:p>
            <a:pPr>
              <a:buFont typeface="Arial" panose="020B0604020202020204" pitchFamily="34" charset="0"/>
              <a:buChar char="•"/>
            </a:pPr>
            <a:r>
              <a:rPr lang="en-US" sz="2800" dirty="0" smtClean="0"/>
              <a:t> include </a:t>
            </a:r>
            <a:r>
              <a:rPr lang="en-US" sz="2800" dirty="0"/>
              <a:t>a systematic search for unpublished reports, to avoid publication </a:t>
            </a:r>
            <a:r>
              <a:rPr lang="en-US" sz="2800" dirty="0" smtClean="0"/>
              <a:t>bias</a:t>
            </a:r>
            <a:endParaRPr lang="en-US" sz="2800" dirty="0"/>
          </a:p>
          <a:p>
            <a:pPr>
              <a:buFont typeface="Arial" panose="020B0604020202020204" pitchFamily="34" charset="0"/>
              <a:buChar char="•"/>
            </a:pPr>
            <a:r>
              <a:rPr lang="en-US" sz="2800" dirty="0"/>
              <a:t> </a:t>
            </a:r>
            <a:r>
              <a:rPr lang="en-US" sz="2800" dirty="0" smtClean="0"/>
              <a:t>are </a:t>
            </a:r>
            <a:r>
              <a:rPr lang="en-US" sz="2800" dirty="0"/>
              <a:t>usually international in </a:t>
            </a:r>
            <a:r>
              <a:rPr lang="en-US" sz="2800" dirty="0" smtClean="0"/>
              <a:t>scope</a:t>
            </a:r>
          </a:p>
          <a:p>
            <a:pPr>
              <a:buFont typeface="Arial" panose="020B0604020202020204" pitchFamily="34" charset="0"/>
              <a:buChar char="•"/>
            </a:pPr>
            <a:r>
              <a:rPr lang="en-US" sz="2800" dirty="0"/>
              <a:t> </a:t>
            </a:r>
            <a:r>
              <a:rPr lang="en-US" sz="2800" dirty="0" smtClean="0"/>
              <a:t>protocol for </a:t>
            </a:r>
            <a:r>
              <a:rPr lang="en-US" sz="2800" dirty="0"/>
              <a:t>the review is developed in advance </a:t>
            </a:r>
            <a:r>
              <a:rPr lang="en-US" sz="2800" dirty="0" smtClean="0"/>
              <a:t>&amp; </a:t>
            </a:r>
            <a:r>
              <a:rPr lang="en-US" sz="2800" dirty="0"/>
              <a:t>also undergoes peer </a:t>
            </a:r>
            <a:r>
              <a:rPr lang="en-US" sz="2800" dirty="0" smtClean="0"/>
              <a:t>review</a:t>
            </a:r>
          </a:p>
          <a:p>
            <a:pPr>
              <a:buFont typeface="Arial" panose="020B0604020202020204" pitchFamily="34" charset="0"/>
              <a:buChar char="•"/>
            </a:pPr>
            <a:r>
              <a:rPr lang="en-US" sz="2800" dirty="0"/>
              <a:t> s</a:t>
            </a:r>
            <a:r>
              <a:rPr lang="en-US" sz="2800" dirty="0" smtClean="0"/>
              <a:t>tudy </a:t>
            </a:r>
            <a:r>
              <a:rPr lang="en-US" sz="2800" dirty="0"/>
              <a:t>inclusion </a:t>
            </a:r>
            <a:r>
              <a:rPr lang="en-US" sz="2800" dirty="0" smtClean="0"/>
              <a:t>&amp; </a:t>
            </a:r>
            <a:r>
              <a:rPr lang="en-US" sz="2800" dirty="0"/>
              <a:t>coding decisions are carried out by at least </a:t>
            </a:r>
            <a:r>
              <a:rPr lang="en-US" sz="2800" dirty="0" smtClean="0"/>
              <a:t>2 reviewers </a:t>
            </a:r>
            <a:r>
              <a:rPr lang="en-US" sz="2800" dirty="0"/>
              <a:t>who work independently </a:t>
            </a:r>
            <a:r>
              <a:rPr lang="en-US" sz="2800" dirty="0" smtClean="0"/>
              <a:t>&amp; </a:t>
            </a:r>
            <a:r>
              <a:rPr lang="en-US" sz="2800" dirty="0"/>
              <a:t>compare </a:t>
            </a:r>
            <a:r>
              <a:rPr lang="en-US" sz="2800" dirty="0" smtClean="0"/>
              <a:t>results</a:t>
            </a:r>
            <a:endParaRPr lang="en-US" sz="2800" dirty="0"/>
          </a:p>
          <a:p>
            <a:pPr>
              <a:buFont typeface="Arial" panose="020B0604020202020204" pitchFamily="34" charset="0"/>
              <a:buChar char="•"/>
            </a:pPr>
            <a:r>
              <a:rPr lang="en-US" sz="2800" dirty="0"/>
              <a:t> s</a:t>
            </a:r>
            <a:r>
              <a:rPr lang="en-US" sz="2800" dirty="0" smtClean="0"/>
              <a:t>tudy </a:t>
            </a:r>
            <a:r>
              <a:rPr lang="en-US" sz="2800" dirty="0"/>
              <a:t>quality is </a:t>
            </a:r>
            <a:r>
              <a:rPr lang="en-US" sz="2800" dirty="0" smtClean="0"/>
              <a:t>appraised</a:t>
            </a:r>
            <a:endParaRPr lang="en-US" sz="2800" dirty="0"/>
          </a:p>
          <a:p>
            <a:pPr>
              <a:buFont typeface="Arial" panose="020B0604020202020204" pitchFamily="34" charset="0"/>
              <a:buChar char="•"/>
            </a:pPr>
            <a:r>
              <a:rPr lang="en-US" sz="2800" dirty="0"/>
              <a:t> </a:t>
            </a:r>
            <a:r>
              <a:rPr lang="en-US" sz="2800" dirty="0" smtClean="0"/>
              <a:t>undergo </a:t>
            </a:r>
            <a:r>
              <a:rPr lang="en-US" sz="2800" dirty="0"/>
              <a:t>peer review &amp;</a:t>
            </a:r>
            <a:r>
              <a:rPr lang="en-US" sz="2800" dirty="0" smtClean="0"/>
              <a:t> </a:t>
            </a:r>
            <a:r>
              <a:rPr lang="en-US" sz="2800" dirty="0"/>
              <a:t>editorial </a:t>
            </a:r>
            <a:r>
              <a:rPr lang="en-US" sz="2800" dirty="0" smtClean="0"/>
              <a:t>review</a:t>
            </a:r>
          </a:p>
          <a:p>
            <a:pPr marL="0" indent="0">
              <a:buNone/>
            </a:pPr>
            <a:endParaRPr lang="en-US" sz="2800" dirty="0"/>
          </a:p>
        </p:txBody>
      </p:sp>
      <p:sp>
        <p:nvSpPr>
          <p:cNvPr id="5" name="Footer Placeholder 4"/>
          <p:cNvSpPr>
            <a:spLocks noGrp="1"/>
          </p:cNvSpPr>
          <p:nvPr>
            <p:ph type="ftr" sz="quarter" idx="4294967295"/>
          </p:nvPr>
        </p:nvSpPr>
        <p:spPr>
          <a:xfrm>
            <a:off x="0" y="6424613"/>
            <a:ext cx="9145588" cy="400050"/>
          </a:xfrm>
        </p:spPr>
        <p:txBody>
          <a:bodyPr/>
          <a:lstStyle/>
          <a:p>
            <a:r>
              <a:rPr lang="en-US" dirty="0" smtClean="0"/>
              <a:t>The Center for Assessment and Research Studies, James Madison University</a:t>
            </a:r>
            <a:endParaRPr lang="en-US" dirty="0"/>
          </a:p>
        </p:txBody>
      </p:sp>
    </p:spTree>
    <p:extLst>
      <p:ext uri="{BB962C8B-B14F-4D97-AF65-F5344CB8AC3E}">
        <p14:creationId xmlns:p14="http://schemas.microsoft.com/office/powerpoint/2010/main" val="348725889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Shape 358"/>
        <p:cNvGrpSpPr/>
        <p:nvPr/>
      </p:nvGrpSpPr>
      <p:grpSpPr>
        <a:xfrm>
          <a:off x="0" y="0"/>
          <a:ext cx="0" cy="0"/>
          <a:chOff x="0" y="0"/>
          <a:chExt cx="0" cy="0"/>
        </a:xfrm>
      </p:grpSpPr>
      <p:pic>
        <p:nvPicPr>
          <p:cNvPr id="3" name="Content Placeholder 2"/>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3872" t="9062" r="911" b="22358"/>
          <a:stretch/>
        </p:blipFill>
        <p:spPr>
          <a:xfrm>
            <a:off x="60960" y="53340"/>
            <a:ext cx="9003792" cy="4323380"/>
          </a:xfrm>
        </p:spPr>
      </p:pic>
      <p:cxnSp>
        <p:nvCxnSpPr>
          <p:cNvPr id="9" name="Straight Arrow Connector 8"/>
          <p:cNvCxnSpPr/>
          <p:nvPr/>
        </p:nvCxnSpPr>
        <p:spPr>
          <a:xfrm flipV="1">
            <a:off x="5509260" y="4587642"/>
            <a:ext cx="0" cy="128737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1" t="11333" r="28222" b="10334"/>
          <a:stretch/>
        </p:blipFill>
        <p:spPr>
          <a:xfrm>
            <a:off x="4562856" y="1378250"/>
            <a:ext cx="7383780" cy="5372100"/>
          </a:xfrm>
          <a:prstGeom prst="rect">
            <a:avLst/>
          </a:prstGeom>
        </p:spPr>
      </p:pic>
      <p:sp>
        <p:nvSpPr>
          <p:cNvPr id="13" name="TextBox 12"/>
          <p:cNvSpPr txBox="1"/>
          <p:nvPr/>
        </p:nvSpPr>
        <p:spPr>
          <a:xfrm>
            <a:off x="510540" y="5402580"/>
            <a:ext cx="4488180"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solidFill>
                  <a:srgbClr val="450084"/>
                </a:solidFill>
              </a:rPr>
              <a:t>Can look at all reviews in a type by selecting that type (e.g., education). </a:t>
            </a:r>
          </a:p>
          <a:p>
            <a:pPr marL="342900" indent="-342900">
              <a:buFont typeface="Arial" panose="020B0604020202020204" pitchFamily="34" charset="0"/>
              <a:buChar char="•"/>
            </a:pPr>
            <a:r>
              <a:rPr lang="en-US" sz="2000" dirty="0" smtClean="0">
                <a:solidFill>
                  <a:srgbClr val="450084"/>
                </a:solidFill>
              </a:rPr>
              <a:t>Or can conduct a search. </a:t>
            </a:r>
            <a:endParaRPr lang="en-US" sz="2000" dirty="0">
              <a:solidFill>
                <a:srgbClr val="450084"/>
              </a:solidFill>
            </a:endParaRPr>
          </a:p>
        </p:txBody>
      </p:sp>
      <p:cxnSp>
        <p:nvCxnSpPr>
          <p:cNvPr id="15" name="Straight Arrow Connector 14"/>
          <p:cNvCxnSpPr/>
          <p:nvPr/>
        </p:nvCxnSpPr>
        <p:spPr>
          <a:xfrm>
            <a:off x="4671060" y="5875020"/>
            <a:ext cx="69342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3505200" y="3901440"/>
            <a:ext cx="3345180" cy="23164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35542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2585" t="8859" r="14110" b="8478"/>
          <a:stretch/>
        </p:blipFill>
        <p:spPr>
          <a:xfrm>
            <a:off x="2962306" y="29261"/>
            <a:ext cx="9152962" cy="6561733"/>
          </a:xfrm>
        </p:spPr>
      </p:pic>
      <p:sp>
        <p:nvSpPr>
          <p:cNvPr id="5" name="Footer Placeholder 4"/>
          <p:cNvSpPr>
            <a:spLocks noGrp="1"/>
          </p:cNvSpPr>
          <p:nvPr>
            <p:ph type="ftr" sz="quarter" idx="4294967295"/>
          </p:nvPr>
        </p:nvSpPr>
        <p:spPr>
          <a:xfrm>
            <a:off x="220663" y="6459538"/>
            <a:ext cx="11971337" cy="365125"/>
          </a:xfrm>
        </p:spPr>
        <p:txBody>
          <a:bodyPr/>
          <a:lstStyle/>
          <a:p>
            <a:r>
              <a:rPr lang="en-US" dirty="0" smtClean="0"/>
              <a:t>The Center for Assessment and Research Studies, James Madison University</a:t>
            </a:r>
            <a:endParaRPr lang="en-US" dirty="0"/>
          </a:p>
        </p:txBody>
      </p:sp>
      <p:cxnSp>
        <p:nvCxnSpPr>
          <p:cNvPr id="11" name="Straight Arrow Connector 10"/>
          <p:cNvCxnSpPr/>
          <p:nvPr/>
        </p:nvCxnSpPr>
        <p:spPr>
          <a:xfrm flipV="1">
            <a:off x="797357" y="1360627"/>
            <a:ext cx="2355494" cy="146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672824" y="2699310"/>
            <a:ext cx="2560494" cy="73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04147" y="1558137"/>
            <a:ext cx="2553529" cy="646331"/>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rgbClr val="450084"/>
                </a:solidFill>
              </a:rPr>
              <a:t>Searched “assault”</a:t>
            </a:r>
          </a:p>
          <a:p>
            <a:pPr marL="285750" indent="-285750">
              <a:buFont typeface="Arial" panose="020B0604020202020204" pitchFamily="34" charset="0"/>
              <a:buChar char="•"/>
            </a:pPr>
            <a:r>
              <a:rPr lang="en-US" dirty="0" smtClean="0">
                <a:solidFill>
                  <a:srgbClr val="450084"/>
                </a:solidFill>
              </a:rPr>
              <a:t>8 results listed below</a:t>
            </a:r>
            <a:endParaRPr lang="en-US" dirty="0">
              <a:solidFill>
                <a:srgbClr val="450084"/>
              </a:solidFill>
            </a:endParaRPr>
          </a:p>
        </p:txBody>
      </p:sp>
      <p:sp>
        <p:nvSpPr>
          <p:cNvPr id="16" name="TextBox 15"/>
          <p:cNvSpPr txBox="1"/>
          <p:nvPr/>
        </p:nvSpPr>
        <p:spPr>
          <a:xfrm>
            <a:off x="672824" y="2790050"/>
            <a:ext cx="2619016" cy="923330"/>
          </a:xfrm>
          <a:prstGeom prst="rect">
            <a:avLst/>
          </a:prstGeom>
          <a:noFill/>
        </p:spPr>
        <p:txBody>
          <a:bodyPr wrap="square" rtlCol="0">
            <a:spAutoFit/>
          </a:bodyPr>
          <a:lstStyle/>
          <a:p>
            <a:r>
              <a:rPr lang="en-US" dirty="0" smtClean="0">
                <a:solidFill>
                  <a:srgbClr val="450084"/>
                </a:solidFill>
              </a:rPr>
              <a:t>Could further limit search by selecting a specific “group</a:t>
            </a:r>
            <a:r>
              <a:rPr lang="en-US" dirty="0" smtClean="0"/>
              <a:t>”</a:t>
            </a:r>
            <a:endParaRPr lang="en-US" dirty="0"/>
          </a:p>
        </p:txBody>
      </p:sp>
      <p:cxnSp>
        <p:nvCxnSpPr>
          <p:cNvPr id="18" name="Straight Arrow Connector 17"/>
          <p:cNvCxnSpPr/>
          <p:nvPr/>
        </p:nvCxnSpPr>
        <p:spPr>
          <a:xfrm>
            <a:off x="577901" y="6045975"/>
            <a:ext cx="271393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76514" y="4832214"/>
            <a:ext cx="2915326" cy="1200329"/>
          </a:xfrm>
          <a:prstGeom prst="rect">
            <a:avLst/>
          </a:prstGeom>
          <a:noFill/>
        </p:spPr>
        <p:txBody>
          <a:bodyPr wrap="square" rtlCol="0">
            <a:spAutoFit/>
          </a:bodyPr>
          <a:lstStyle/>
          <a:p>
            <a:r>
              <a:rPr lang="en-US" dirty="0">
                <a:solidFill>
                  <a:srgbClr val="450084"/>
                </a:solidFill>
              </a:rPr>
              <a:t>T</a:t>
            </a:r>
            <a:r>
              <a:rPr lang="en-US" dirty="0" smtClean="0">
                <a:solidFill>
                  <a:srgbClr val="450084"/>
                </a:solidFill>
              </a:rPr>
              <a:t>here is a Plain Language Summary in addition to the full details of the Systematic </a:t>
            </a:r>
            <a:r>
              <a:rPr lang="en-US" dirty="0">
                <a:solidFill>
                  <a:srgbClr val="450084"/>
                </a:solidFill>
              </a:rPr>
              <a:t>R</a:t>
            </a:r>
            <a:r>
              <a:rPr lang="en-US" dirty="0" smtClean="0">
                <a:solidFill>
                  <a:srgbClr val="450084"/>
                </a:solidFill>
              </a:rPr>
              <a:t>eview </a:t>
            </a:r>
            <a:r>
              <a:rPr lang="en-US" dirty="0">
                <a:solidFill>
                  <a:srgbClr val="450084"/>
                </a:solidFill>
              </a:rPr>
              <a:t>P</a:t>
            </a:r>
            <a:r>
              <a:rPr lang="en-US" dirty="0" smtClean="0">
                <a:solidFill>
                  <a:srgbClr val="450084"/>
                </a:solidFill>
              </a:rPr>
              <a:t>rocess</a:t>
            </a:r>
            <a:endParaRPr lang="en-US" dirty="0">
              <a:solidFill>
                <a:srgbClr val="450084"/>
              </a:solidFill>
            </a:endParaRPr>
          </a:p>
        </p:txBody>
      </p:sp>
    </p:spTree>
    <p:extLst>
      <p:ext uri="{BB962C8B-B14F-4D97-AF65-F5344CB8AC3E}">
        <p14:creationId xmlns:p14="http://schemas.microsoft.com/office/powerpoint/2010/main" val="388207362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3823" t="8809" r="16004" b="7517"/>
          <a:stretch/>
        </p:blipFill>
        <p:spPr>
          <a:xfrm>
            <a:off x="3348330" y="0"/>
            <a:ext cx="8484565" cy="6744446"/>
          </a:xfrm>
        </p:spPr>
      </p:pic>
      <p:sp>
        <p:nvSpPr>
          <p:cNvPr id="4" name="Slide Number Placeholder 3"/>
          <p:cNvSpPr>
            <a:spLocks noGrp="1"/>
          </p:cNvSpPr>
          <p:nvPr>
            <p:ph type="sldNum" sz="quarter" idx="12"/>
          </p:nvPr>
        </p:nvSpPr>
        <p:spPr/>
        <p:txBody>
          <a:bodyPr/>
          <a:lstStyle/>
          <a:p>
            <a:fld id="{098B3DDF-55FD-42E7-8027-CE601EFF49C5}" type="slidenum">
              <a:rPr lang="en-US" smtClean="0"/>
              <a:t>35</a:t>
            </a:fld>
            <a:endParaRPr lang="en-US"/>
          </a:p>
        </p:txBody>
      </p:sp>
      <p:sp>
        <p:nvSpPr>
          <p:cNvPr id="5" name="Footer Placeholder 4"/>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
        <p:nvSpPr>
          <p:cNvPr id="7" name="TextBox 6"/>
          <p:cNvSpPr txBox="1"/>
          <p:nvPr/>
        </p:nvSpPr>
        <p:spPr>
          <a:xfrm>
            <a:off x="254000" y="765272"/>
            <a:ext cx="3094330" cy="5355312"/>
          </a:xfrm>
          <a:prstGeom prst="rect">
            <a:avLst/>
          </a:prstGeom>
          <a:noFill/>
        </p:spPr>
        <p:txBody>
          <a:bodyPr wrap="square" rtlCol="0">
            <a:spAutoFit/>
          </a:bodyPr>
          <a:lstStyle/>
          <a:p>
            <a:r>
              <a:rPr lang="en-US" dirty="0" smtClean="0">
                <a:solidFill>
                  <a:srgbClr val="450084"/>
                </a:solidFill>
              </a:rPr>
              <a:t>2-page </a:t>
            </a:r>
            <a:r>
              <a:rPr lang="en-US" b="1" dirty="0" smtClean="0">
                <a:solidFill>
                  <a:srgbClr val="450084"/>
                </a:solidFill>
              </a:rPr>
              <a:t>Plain Language Summary </a:t>
            </a:r>
            <a:r>
              <a:rPr lang="en-US" dirty="0" smtClean="0">
                <a:solidFill>
                  <a:srgbClr val="450084"/>
                </a:solidFill>
              </a:rPr>
              <a:t>appears first (and PDF can be downloaded &amp; shared).</a:t>
            </a:r>
          </a:p>
          <a:p>
            <a:endParaRPr lang="en-US" dirty="0">
              <a:solidFill>
                <a:srgbClr val="450084"/>
              </a:solidFill>
            </a:endParaRPr>
          </a:p>
          <a:p>
            <a:r>
              <a:rPr lang="en-US" dirty="0" smtClean="0">
                <a:solidFill>
                  <a:srgbClr val="450084"/>
                </a:solidFill>
              </a:rPr>
              <a:t>40 page </a:t>
            </a:r>
            <a:r>
              <a:rPr lang="en-US" b="1" dirty="0" smtClean="0">
                <a:solidFill>
                  <a:srgbClr val="450084"/>
                </a:solidFill>
              </a:rPr>
              <a:t>Full Report </a:t>
            </a:r>
            <a:r>
              <a:rPr lang="en-US" dirty="0" smtClean="0">
                <a:solidFill>
                  <a:srgbClr val="450084"/>
                </a:solidFill>
              </a:rPr>
              <a:t>can also be examined. </a:t>
            </a:r>
            <a:endParaRPr lang="en-US" dirty="0">
              <a:solidFill>
                <a:srgbClr val="450084"/>
              </a:solidFill>
            </a:endParaRPr>
          </a:p>
          <a:p>
            <a:r>
              <a:rPr lang="en-US" dirty="0" smtClean="0">
                <a:solidFill>
                  <a:srgbClr val="450084"/>
                </a:solidFill>
              </a:rPr>
              <a:t>Full report contains details regarding: </a:t>
            </a:r>
          </a:p>
          <a:p>
            <a:pPr marL="285750" indent="-285750">
              <a:buFont typeface="Arial" panose="020B0604020202020204" pitchFamily="34" charset="0"/>
              <a:buChar char="•"/>
            </a:pPr>
            <a:r>
              <a:rPr lang="en-US" dirty="0" smtClean="0">
                <a:solidFill>
                  <a:srgbClr val="450084"/>
                </a:solidFill>
              </a:rPr>
              <a:t>the studies gathered the quality of the studies</a:t>
            </a:r>
          </a:p>
          <a:p>
            <a:pPr marL="285750" indent="-285750">
              <a:buFont typeface="Arial" panose="020B0604020202020204" pitchFamily="34" charset="0"/>
              <a:buChar char="•"/>
            </a:pPr>
            <a:r>
              <a:rPr lang="en-US" dirty="0" smtClean="0">
                <a:solidFill>
                  <a:srgbClr val="450084"/>
                </a:solidFill>
              </a:rPr>
              <a:t>the high-quality studies that were synthesized (RCTs, quasi-experimental designs with particular characteristics) vs. the low-quality studies that weren’t included in synthesis</a:t>
            </a:r>
          </a:p>
          <a:p>
            <a:pPr marL="285750" indent="-285750">
              <a:buFont typeface="Arial" panose="020B0604020202020204" pitchFamily="34" charset="0"/>
              <a:buChar char="•"/>
            </a:pPr>
            <a:r>
              <a:rPr lang="en-US" dirty="0" smtClean="0">
                <a:solidFill>
                  <a:srgbClr val="450084"/>
                </a:solidFill>
              </a:rPr>
              <a:t>the analyses. </a:t>
            </a:r>
            <a:endParaRPr lang="en-US" dirty="0">
              <a:solidFill>
                <a:srgbClr val="450084"/>
              </a:solidFill>
            </a:endParaRPr>
          </a:p>
        </p:txBody>
      </p:sp>
    </p:spTree>
    <p:extLst>
      <p:ext uri="{BB962C8B-B14F-4D97-AF65-F5344CB8AC3E}">
        <p14:creationId xmlns:p14="http://schemas.microsoft.com/office/powerpoint/2010/main" val="85295066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Shape 364"/>
        <p:cNvGrpSpPr/>
        <p:nvPr/>
      </p:nvGrpSpPr>
      <p:grpSpPr>
        <a:xfrm>
          <a:off x="0" y="0"/>
          <a:ext cx="0" cy="0"/>
          <a:chOff x="0" y="0"/>
          <a:chExt cx="0" cy="0"/>
        </a:xfrm>
      </p:grpSpPr>
      <p:pic>
        <p:nvPicPr>
          <p:cNvPr id="366" name="Google Shape;366;p38"/>
          <p:cNvPicPr preferRelativeResize="0"/>
          <p:nvPr/>
        </p:nvPicPr>
        <p:blipFill rotWithShape="1">
          <a:blip r:embed="rId3">
            <a:alphaModFix/>
          </a:blip>
          <a:srcRect l="4154" t="7757" r="22794" b="6060"/>
          <a:stretch/>
        </p:blipFill>
        <p:spPr>
          <a:xfrm>
            <a:off x="2860620" y="0"/>
            <a:ext cx="8493180" cy="6724997"/>
          </a:xfrm>
          <a:prstGeom prst="rect">
            <a:avLst/>
          </a:prstGeom>
          <a:noFill/>
          <a:ln>
            <a:noFill/>
          </a:ln>
        </p:spPr>
      </p:pic>
      <p:pic>
        <p:nvPicPr>
          <p:cNvPr id="367" name="Google Shape;367;p38"/>
          <p:cNvPicPr preferRelativeResize="0"/>
          <p:nvPr/>
        </p:nvPicPr>
        <p:blipFill rotWithShape="1">
          <a:blip r:embed="rId4">
            <a:alphaModFix/>
          </a:blip>
          <a:srcRect l="4316" t="9212" r="21825" b="5940"/>
          <a:stretch/>
        </p:blipFill>
        <p:spPr>
          <a:xfrm>
            <a:off x="2628196" y="0"/>
            <a:ext cx="9335204" cy="7817710"/>
          </a:xfrm>
          <a:prstGeom prst="rect">
            <a:avLst/>
          </a:prstGeom>
          <a:noFill/>
          <a:ln>
            <a:noFill/>
          </a:ln>
        </p:spPr>
      </p:pic>
      <p:pic>
        <p:nvPicPr>
          <p:cNvPr id="368" name="Google Shape;368;p38"/>
          <p:cNvPicPr preferRelativeResize="0"/>
          <p:nvPr/>
        </p:nvPicPr>
        <p:blipFill rotWithShape="1">
          <a:blip r:embed="rId5">
            <a:alphaModFix/>
          </a:blip>
          <a:srcRect l="3266" t="9090" r="22229" b="4243"/>
          <a:stretch/>
        </p:blipFill>
        <p:spPr>
          <a:xfrm>
            <a:off x="2503174" y="0"/>
            <a:ext cx="9460226" cy="8534401"/>
          </a:xfrm>
          <a:prstGeom prst="rect">
            <a:avLst/>
          </a:prstGeom>
          <a:noFill/>
          <a:ln>
            <a:noFill/>
          </a:ln>
        </p:spPr>
      </p:pic>
    </p:spTree>
    <p:extLst>
      <p:ext uri="{BB962C8B-B14F-4D97-AF65-F5344CB8AC3E}">
        <p14:creationId xmlns:p14="http://schemas.microsoft.com/office/powerpoint/2010/main" val="31895134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8B3DDF-55FD-42E7-8027-CE601EFF49C5}" type="slidenum">
              <a:rPr lang="en-US" smtClean="0"/>
              <a:t>37</a:t>
            </a:fld>
            <a:endParaRPr lang="en-US"/>
          </a:p>
        </p:txBody>
      </p:sp>
      <p:sp>
        <p:nvSpPr>
          <p:cNvPr id="5" name="Footer Placeholder 4"/>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graphicFrame>
        <p:nvGraphicFramePr>
          <p:cNvPr id="8" name="Table 7"/>
          <p:cNvGraphicFramePr>
            <a:graphicFrameLocks noGrp="1"/>
          </p:cNvGraphicFramePr>
          <p:nvPr>
            <p:extLst/>
          </p:nvPr>
        </p:nvGraphicFramePr>
        <p:xfrm>
          <a:off x="127000" y="0"/>
          <a:ext cx="11887199" cy="6869427"/>
        </p:xfrm>
        <a:graphic>
          <a:graphicData uri="http://schemas.openxmlformats.org/drawingml/2006/table">
            <a:tbl>
              <a:tblPr firstRow="1" bandRow="1">
                <a:tableStyleId>{5C22544A-7EE6-4342-B048-85BDC9FD1C3A}</a:tableStyleId>
              </a:tblPr>
              <a:tblGrid>
                <a:gridCol w="1792758">
                  <a:extLst>
                    <a:ext uri="{9D8B030D-6E8A-4147-A177-3AD203B41FA5}">
                      <a16:colId xmlns:a16="http://schemas.microsoft.com/office/drawing/2014/main" val="1332859206"/>
                    </a:ext>
                  </a:extLst>
                </a:gridCol>
                <a:gridCol w="3973042">
                  <a:extLst>
                    <a:ext uri="{9D8B030D-6E8A-4147-A177-3AD203B41FA5}">
                      <a16:colId xmlns:a16="http://schemas.microsoft.com/office/drawing/2014/main" val="1176433398"/>
                    </a:ext>
                  </a:extLst>
                </a:gridCol>
                <a:gridCol w="6121399">
                  <a:extLst>
                    <a:ext uri="{9D8B030D-6E8A-4147-A177-3AD203B41FA5}">
                      <a16:colId xmlns:a16="http://schemas.microsoft.com/office/drawing/2014/main" val="844525339"/>
                    </a:ext>
                  </a:extLst>
                </a:gridCol>
              </a:tblGrid>
              <a:tr h="234943">
                <a:tc>
                  <a:txBody>
                    <a:bodyPr/>
                    <a:lstStyle/>
                    <a:p>
                      <a:pPr algn="ctr"/>
                      <a:r>
                        <a:rPr lang="en-US" sz="1800" dirty="0" smtClean="0">
                          <a:solidFill>
                            <a:schemeClr val="tx1"/>
                          </a:solidFill>
                        </a:rPr>
                        <a:t>Rating Source</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solidFill>
                            <a:schemeClr val="tx1"/>
                          </a:solidFill>
                        </a:rPr>
                        <a:t>Description</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solidFill>
                            <a:schemeClr val="tx1"/>
                          </a:solidFill>
                        </a:rPr>
                        <a:t>Examples</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4594604"/>
                  </a:ext>
                </a:extLst>
              </a:tr>
              <a:tr h="1596387">
                <a:tc>
                  <a:txBody>
                    <a:bodyPr/>
                    <a:lstStyle/>
                    <a:p>
                      <a:pPr algn="ctr"/>
                      <a:endParaRPr lang="en-US" i="1" dirty="0" smtClean="0"/>
                    </a:p>
                    <a:p>
                      <a:pPr algn="ctr"/>
                      <a:r>
                        <a:rPr lang="en-US" i="1" dirty="0" smtClean="0"/>
                        <a:t>Campbell</a:t>
                      </a:r>
                      <a:r>
                        <a:rPr lang="en-US" i="1" baseline="0" dirty="0" smtClean="0"/>
                        <a:t> Collaboration</a:t>
                      </a:r>
                      <a:endParaRPr lang="en-US"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sz="1600" dirty="0" smtClean="0"/>
                        <a:t>Campbell exists to help people make well-informed decisions about </a:t>
                      </a:r>
                      <a:r>
                        <a:rPr lang="en-US" sz="1600" b="1" dirty="0" smtClean="0"/>
                        <a:t>social &amp; behavioral interventions</a:t>
                      </a:r>
                      <a:r>
                        <a:rPr lang="en-US" sz="1600" dirty="0" smtClean="0"/>
                        <a:t>.</a:t>
                      </a:r>
                      <a:r>
                        <a:rPr lang="en-US" sz="1400" baseline="0" dirty="0" smtClean="0"/>
                        <a:t> </a:t>
                      </a:r>
                      <a:r>
                        <a:rPr lang="en-US" sz="1600" kern="1200" dirty="0" smtClean="0">
                          <a:solidFill>
                            <a:schemeClr val="dk1"/>
                          </a:solidFill>
                          <a:effectLst/>
                          <a:latin typeface="+mn-lt"/>
                          <a:ea typeface="+mn-ea"/>
                          <a:cs typeface="+mn-cs"/>
                        </a:rPr>
                        <a:t>Provides systematic reviews of programs</a:t>
                      </a:r>
                      <a:r>
                        <a:rPr lang="en-US" sz="1600" kern="1200" baseline="0" dirty="0" smtClean="0">
                          <a:solidFill>
                            <a:schemeClr val="dk1"/>
                          </a:solidFill>
                          <a:effectLst/>
                          <a:latin typeface="+mn-lt"/>
                          <a:ea typeface="+mn-ea"/>
                          <a:cs typeface="+mn-cs"/>
                        </a:rPr>
                        <a:t> or </a:t>
                      </a:r>
                      <a:r>
                        <a:rPr lang="en-US" sz="1600" kern="1200" dirty="0" smtClean="0">
                          <a:solidFill>
                            <a:schemeClr val="dk1"/>
                          </a:solidFill>
                          <a:effectLst/>
                          <a:latin typeface="+mn-lt"/>
                          <a:ea typeface="+mn-ea"/>
                          <a:cs typeface="+mn-cs"/>
                        </a:rPr>
                        <a:t>interventions using rigorous</a:t>
                      </a:r>
                      <a:r>
                        <a:rPr lang="en-US" sz="1600" kern="1200" baseline="0" dirty="0" smtClean="0">
                          <a:solidFill>
                            <a:schemeClr val="dk1"/>
                          </a:solidFill>
                          <a:effectLst/>
                          <a:latin typeface="+mn-lt"/>
                          <a:ea typeface="+mn-ea"/>
                          <a:cs typeface="+mn-cs"/>
                        </a:rPr>
                        <a:t> review &amp; synthesis processes of primary research.</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2"/>
                        </a:rPr>
                        <a:t>Bystander Intervention </a:t>
                      </a:r>
                      <a:r>
                        <a:rPr lang="en-US" sz="1600" kern="1200" dirty="0" smtClean="0">
                          <a:solidFill>
                            <a:schemeClr val="dk1"/>
                          </a:solidFill>
                          <a:effectLst/>
                          <a:latin typeface="+mn-lt"/>
                          <a:ea typeface="+mn-ea"/>
                          <a:cs typeface="+mn-cs"/>
                        </a:rPr>
                        <a:t> </a:t>
                      </a: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3"/>
                        </a:rPr>
                        <a:t>Mindfulness-based Stress Reduction</a:t>
                      </a:r>
                      <a:endParaRPr lang="en-US" sz="1600" kern="1200" dirty="0" smtClean="0">
                        <a:solidFill>
                          <a:schemeClr val="dk1"/>
                        </a:solidFill>
                        <a:effectLst/>
                        <a:latin typeface="+mn-lt"/>
                        <a:ea typeface="+mn-ea"/>
                        <a:cs typeface="+mn-cs"/>
                      </a:endParaRP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4"/>
                        </a:rPr>
                        <a:t>Motivational Interviewing for Substance Abuse </a:t>
                      </a:r>
                      <a:endParaRPr lang="en-US" sz="1600" kern="1200" dirty="0" smtClean="0">
                        <a:solidFill>
                          <a:schemeClr val="dk1"/>
                        </a:solidFill>
                        <a:effectLst/>
                        <a:latin typeface="+mn-lt"/>
                        <a:ea typeface="+mn-ea"/>
                        <a:cs typeface="+mn-cs"/>
                      </a:endParaRP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5"/>
                        </a:rPr>
                        <a:t>Exercise to Improve Self‐Esteem in Young People</a:t>
                      </a:r>
                      <a:r>
                        <a:rPr lang="en-US" sz="1600" kern="1200" dirty="0" smtClean="0">
                          <a:solidFill>
                            <a:schemeClr val="dk1"/>
                          </a:solidFill>
                          <a:effectLst/>
                          <a:latin typeface="+mn-lt"/>
                          <a:ea typeface="+mn-ea"/>
                          <a:cs typeface="+mn-cs"/>
                        </a:rPr>
                        <a:t> </a:t>
                      </a: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6"/>
                        </a:rPr>
                        <a:t>Advocacy Interventions to Reduce Violence &amp; Promote Well-Being of Women who Experience Intimate Partner Abuse</a:t>
                      </a:r>
                      <a:r>
                        <a:rPr lang="en-US" sz="1600" kern="1200" dirty="0" smtClean="0">
                          <a:solidFill>
                            <a:schemeClr val="dk1"/>
                          </a:solidFill>
                          <a:effectLst/>
                          <a:latin typeface="+mn-lt"/>
                          <a:ea typeface="+mn-ea"/>
                          <a:cs typeface="+mn-cs"/>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9513811"/>
                  </a:ext>
                </a:extLst>
              </a:tr>
              <a:tr h="1496059">
                <a:tc>
                  <a:txBody>
                    <a:bodyPr/>
                    <a:lstStyle/>
                    <a:p>
                      <a:pPr algn="ctr"/>
                      <a:endParaRPr lang="en-US" i="1" dirty="0" smtClean="0"/>
                    </a:p>
                    <a:p>
                      <a:pPr algn="ctr"/>
                      <a:r>
                        <a:rPr lang="en-US" i="1" dirty="0" smtClean="0"/>
                        <a:t>What Works Clearing</a:t>
                      </a:r>
                      <a:r>
                        <a:rPr lang="en-US" i="1" baseline="0" dirty="0" smtClean="0"/>
                        <a:t>house</a:t>
                      </a:r>
                      <a:endParaRPr lang="en-US"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solidFill>
                            <a:schemeClr val="tx1"/>
                          </a:solidFill>
                        </a:rPr>
                        <a:t>WWC</a:t>
                      </a:r>
                      <a:r>
                        <a:rPr lang="en-US" sz="1600" baseline="0" dirty="0" smtClean="0">
                          <a:solidFill>
                            <a:schemeClr val="tx1"/>
                          </a:solidFill>
                        </a:rPr>
                        <a:t> is </a:t>
                      </a:r>
                      <a:r>
                        <a:rPr lang="en-US" sz="1600" dirty="0" smtClean="0">
                          <a:solidFill>
                            <a:schemeClr val="tx1"/>
                          </a:solidFill>
                        </a:rPr>
                        <a:t>a trusted source of scientific evidence on </a:t>
                      </a:r>
                      <a:r>
                        <a:rPr lang="en-US" sz="1600" b="1" dirty="0" smtClean="0">
                          <a:solidFill>
                            <a:schemeClr val="tx1"/>
                          </a:solidFill>
                        </a:rPr>
                        <a:t>education programs,</a:t>
                      </a:r>
                      <a:r>
                        <a:rPr lang="en-US" sz="1600" b="1" baseline="0" dirty="0" smtClean="0">
                          <a:solidFill>
                            <a:schemeClr val="tx1"/>
                          </a:solidFill>
                        </a:rPr>
                        <a:t> </a:t>
                      </a:r>
                      <a:r>
                        <a:rPr lang="en-US" sz="1600" b="1" dirty="0" smtClean="0">
                          <a:solidFill>
                            <a:schemeClr val="tx1"/>
                          </a:solidFill>
                        </a:rPr>
                        <a:t>practices, &amp; policies</a:t>
                      </a:r>
                      <a:r>
                        <a:rPr lang="en-US" sz="1600" dirty="0" smtClean="0">
                          <a:solidFill>
                            <a:schemeClr val="tx1"/>
                          </a:solidFill>
                        </a:rPr>
                        <a:t>. We review research, determine which studies meet rigorous standards, &amp; summarize findings &amp; provide practice guides.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7"/>
                        </a:rPr>
                        <a:t>Using Technology To Support Postsecondary Student Learning</a:t>
                      </a:r>
                      <a:endParaRPr lang="en-US" sz="1600" kern="1200" dirty="0" smtClean="0">
                        <a:solidFill>
                          <a:schemeClr val="dk1"/>
                        </a:solidFill>
                        <a:effectLst/>
                        <a:latin typeface="+mn-lt"/>
                        <a:ea typeface="+mn-ea"/>
                        <a:cs typeface="+mn-cs"/>
                      </a:endParaRP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8"/>
                        </a:rPr>
                        <a:t>Linked Learning Communities</a:t>
                      </a:r>
                      <a:endParaRPr lang="en-US" sz="1600" kern="1200" dirty="0" smtClean="0">
                        <a:solidFill>
                          <a:schemeClr val="dk1"/>
                        </a:solidFill>
                        <a:effectLst/>
                        <a:latin typeface="+mn-lt"/>
                        <a:ea typeface="+mn-ea"/>
                        <a:cs typeface="+mn-cs"/>
                      </a:endParaRP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9"/>
                        </a:rPr>
                        <a:t>Organizing Instruction &amp; Study to Improve Student Learning</a:t>
                      </a:r>
                      <a:endParaRPr lang="en-US" sz="1600" kern="1200" dirty="0" smtClean="0">
                        <a:solidFill>
                          <a:schemeClr val="dk1"/>
                        </a:solidFill>
                        <a:effectLst/>
                        <a:latin typeface="+mn-lt"/>
                        <a:ea typeface="+mn-ea"/>
                        <a:cs typeface="+mn-cs"/>
                      </a:endParaRP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0"/>
                        </a:rPr>
                        <a:t>First Year Experience Courses</a:t>
                      </a:r>
                      <a:r>
                        <a:rPr lang="en-US" sz="1600" kern="1200" dirty="0" smtClean="0">
                          <a:solidFill>
                            <a:schemeClr val="dk1"/>
                          </a:solidFill>
                          <a:effectLst/>
                          <a:latin typeface="+mn-lt"/>
                          <a:ea typeface="+mn-ea"/>
                          <a:cs typeface="+mn-cs"/>
                        </a:rPr>
                        <a:t> </a:t>
                      </a: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1"/>
                        </a:rPr>
                        <a:t>Strategies for Postsecondary Students in Developmental Education</a:t>
                      </a:r>
                      <a:endParaRPr lang="en-US" sz="1600" kern="1200" dirty="0" smtClean="0">
                        <a:solidFill>
                          <a:schemeClr val="dk1"/>
                        </a:solidFill>
                        <a:effectLst/>
                        <a:latin typeface="+mn-lt"/>
                        <a:ea typeface="+mn-ea"/>
                        <a:cs typeface="+mn-cs"/>
                      </a:endParaRP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2"/>
                        </a:rPr>
                        <a:t>Teaching Students  to Write Effectively Summary</a:t>
                      </a:r>
                      <a:r>
                        <a:rPr lang="en-US" sz="1600" u="sng" kern="1200" dirty="0" smtClean="0">
                          <a:solidFill>
                            <a:schemeClr val="dk1"/>
                          </a:solidFill>
                          <a:effectLst/>
                          <a:latin typeface="+mn-lt"/>
                          <a:ea typeface="+mn-ea"/>
                          <a:cs typeface="+mn-cs"/>
                        </a:rPr>
                        <a:t> </a:t>
                      </a:r>
                      <a:endParaRPr lang="en-US" sz="1600" kern="1200" dirty="0" smtClean="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802355"/>
                  </a:ext>
                </a:extLst>
              </a:tr>
              <a:tr h="1161009">
                <a:tc>
                  <a:txBody>
                    <a:bodyPr/>
                    <a:lstStyle/>
                    <a:p>
                      <a:pPr algn="ctr"/>
                      <a:endParaRPr lang="en-US" i="1" dirty="0" smtClean="0"/>
                    </a:p>
                    <a:p>
                      <a:pPr algn="ctr"/>
                      <a:r>
                        <a:rPr lang="en-US" i="1" dirty="0" smtClean="0"/>
                        <a:t>Cochrane </a:t>
                      </a:r>
                    </a:p>
                    <a:p>
                      <a:pPr algn="ctr"/>
                      <a:r>
                        <a:rPr lang="en-US" i="1" dirty="0" smtClean="0"/>
                        <a:t>Library</a:t>
                      </a:r>
                      <a:endParaRPr lang="en-US"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kern="1200" dirty="0" smtClean="0">
                          <a:solidFill>
                            <a:schemeClr val="dk1"/>
                          </a:solidFill>
                          <a:effectLst/>
                          <a:latin typeface="+mn-lt"/>
                          <a:ea typeface="+mn-ea"/>
                          <a:cs typeface="+mn-cs"/>
                        </a:rPr>
                        <a:t>Provides plain language summaries of systematic reviews focusing on interventions for a variety of </a:t>
                      </a:r>
                      <a:r>
                        <a:rPr lang="en-US" sz="1600" b="1" kern="1200" dirty="0" smtClean="0">
                          <a:solidFill>
                            <a:schemeClr val="dk1"/>
                          </a:solidFill>
                          <a:effectLst/>
                          <a:latin typeface="+mn-lt"/>
                          <a:ea typeface="+mn-ea"/>
                          <a:cs typeface="+mn-cs"/>
                        </a:rPr>
                        <a:t>health outcomes</a:t>
                      </a:r>
                      <a:r>
                        <a:rPr lang="en-US" sz="1600" b="1" kern="1200" baseline="0" dirty="0" smtClean="0">
                          <a:solidFill>
                            <a:schemeClr val="dk1"/>
                          </a:solidFill>
                          <a:effectLst/>
                          <a:latin typeface="+mn-lt"/>
                          <a:ea typeface="+mn-ea"/>
                          <a:cs typeface="+mn-cs"/>
                        </a:rPr>
                        <a:t> </a:t>
                      </a:r>
                      <a:r>
                        <a:rPr lang="en-US" sz="1600" kern="1200" baseline="0" dirty="0" smtClean="0">
                          <a:solidFill>
                            <a:schemeClr val="dk1"/>
                          </a:solidFill>
                          <a:effectLst/>
                          <a:latin typeface="+mn-lt"/>
                          <a:ea typeface="+mn-ea"/>
                          <a:cs typeface="+mn-cs"/>
                        </a:rPr>
                        <a:t>(e.g., </a:t>
                      </a:r>
                      <a:r>
                        <a:rPr lang="en-US" sz="1600" kern="1200" dirty="0" smtClean="0">
                          <a:solidFill>
                            <a:schemeClr val="dk1"/>
                          </a:solidFill>
                          <a:effectLst/>
                          <a:latin typeface="+mn-lt"/>
                          <a:ea typeface="+mn-ea"/>
                          <a:cs typeface="+mn-cs"/>
                        </a:rPr>
                        <a:t>mental health, alcohol,</a:t>
                      </a:r>
                      <a:r>
                        <a:rPr lang="en-US" sz="1600" kern="1200" baseline="0" dirty="0" smtClean="0">
                          <a:solidFill>
                            <a:schemeClr val="dk1"/>
                          </a:solidFill>
                          <a:effectLst/>
                          <a:latin typeface="+mn-lt"/>
                          <a:ea typeface="+mn-ea"/>
                          <a:cs typeface="+mn-cs"/>
                        </a:rPr>
                        <a:t> </a:t>
                      </a:r>
                      <a:r>
                        <a:rPr lang="en-US" sz="1600" kern="1200" dirty="0" smtClean="0">
                          <a:solidFill>
                            <a:schemeClr val="dk1"/>
                          </a:solidFill>
                          <a:effectLst/>
                          <a:latin typeface="+mn-lt"/>
                          <a:ea typeface="+mn-ea"/>
                          <a:cs typeface="+mn-cs"/>
                        </a:rPr>
                        <a:t>STDs). Indicate the quality of the studies that informed their conclusions.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3"/>
                        </a:rPr>
                        <a:t>Social norms interventions are not effective enough on their own to reduce alcohol misuse among college students</a:t>
                      </a:r>
                      <a:endParaRPr lang="en-US" sz="1600" kern="1200" dirty="0" smtClean="0">
                        <a:solidFill>
                          <a:schemeClr val="dk1"/>
                        </a:solidFill>
                        <a:effectLst/>
                        <a:latin typeface="+mn-lt"/>
                        <a:ea typeface="+mn-ea"/>
                        <a:cs typeface="+mn-cs"/>
                      </a:endParaRP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4"/>
                        </a:rPr>
                        <a:t>Self-help &amp; Guided Self-Help for Eating Disorders</a:t>
                      </a:r>
                      <a:r>
                        <a:rPr lang="en-US" sz="1600" kern="1200" dirty="0" smtClean="0">
                          <a:solidFill>
                            <a:schemeClr val="dk1"/>
                          </a:solidFill>
                          <a:effectLst/>
                          <a:latin typeface="+mn-lt"/>
                          <a:ea typeface="+mn-ea"/>
                          <a:cs typeface="+mn-cs"/>
                        </a:rPr>
                        <a:t> </a:t>
                      </a: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5"/>
                        </a:rPr>
                        <a:t>Prevention of Suicide in University</a:t>
                      </a:r>
                      <a:r>
                        <a:rPr lang="en-US" sz="1600" u="sng" kern="1200" baseline="0" dirty="0" smtClean="0">
                          <a:solidFill>
                            <a:schemeClr val="dk1"/>
                          </a:solidFill>
                          <a:effectLst/>
                          <a:latin typeface="+mn-lt"/>
                          <a:ea typeface="+mn-ea"/>
                          <a:cs typeface="+mn-cs"/>
                          <a:hlinkClick r:id="rId15"/>
                        </a:rPr>
                        <a:t> S</a:t>
                      </a:r>
                      <a:r>
                        <a:rPr lang="en-US" sz="1600" u="sng" kern="1200" dirty="0" smtClean="0">
                          <a:solidFill>
                            <a:schemeClr val="dk1"/>
                          </a:solidFill>
                          <a:effectLst/>
                          <a:latin typeface="+mn-lt"/>
                          <a:ea typeface="+mn-ea"/>
                          <a:cs typeface="+mn-cs"/>
                          <a:hlinkClick r:id="rId15"/>
                        </a:rPr>
                        <a:t>ettings</a:t>
                      </a:r>
                      <a:r>
                        <a:rPr lang="en-US" sz="1600" kern="1200" dirty="0" smtClean="0">
                          <a:solidFill>
                            <a:schemeClr val="dk1"/>
                          </a:solidFill>
                          <a:effectLst/>
                          <a:latin typeface="+mn-lt"/>
                          <a:ea typeface="+mn-ea"/>
                          <a:cs typeface="+mn-cs"/>
                        </a:rPr>
                        <a:t> </a:t>
                      </a:r>
                    </a:p>
                    <a:p>
                      <a:pPr marL="285750" lvl="0" indent="-285750">
                        <a:buFont typeface="Arial" panose="020B0604020202020204" pitchFamily="34" charset="0"/>
                        <a:buChar char="•"/>
                      </a:pPr>
                      <a:r>
                        <a:rPr lang="en-US" sz="1600" u="sng" kern="1200" dirty="0" smtClean="0">
                          <a:solidFill>
                            <a:schemeClr val="dk1"/>
                          </a:solidFill>
                          <a:effectLst/>
                          <a:latin typeface="+mn-lt"/>
                          <a:ea typeface="+mn-ea"/>
                          <a:cs typeface="+mn-cs"/>
                          <a:hlinkClick r:id="rId16"/>
                        </a:rPr>
                        <a:t>Interventions Intended to Prevent HPV </a:t>
                      </a:r>
                      <a:r>
                        <a:rPr lang="en-US" sz="1600" kern="1200" dirty="0" smtClean="0">
                          <a:solidFill>
                            <a:schemeClr val="dk1"/>
                          </a:solidFill>
                          <a:effectLst/>
                          <a:latin typeface="+mn-lt"/>
                          <a:ea typeface="+mn-ea"/>
                          <a:cs typeface="+mn-cs"/>
                          <a:hlinkClick r:id="rId16"/>
                        </a:rPr>
                        <a:t> </a:t>
                      </a:r>
                      <a:endParaRPr lang="en-US" sz="1600" kern="1200" dirty="0" smtClean="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6570113"/>
                  </a:ext>
                </a:extLst>
              </a:tr>
              <a:tr h="1756324">
                <a:tc>
                  <a:txBody>
                    <a:bodyPr/>
                    <a:lstStyle/>
                    <a:p>
                      <a:pPr algn="ctr"/>
                      <a:endParaRPr lang="en-US" i="1" dirty="0" smtClean="0"/>
                    </a:p>
                    <a:p>
                      <a:pPr algn="ctr"/>
                      <a:r>
                        <a:rPr lang="en-US" i="1" dirty="0" smtClean="0"/>
                        <a:t>What Works </a:t>
                      </a:r>
                    </a:p>
                    <a:p>
                      <a:pPr algn="ctr"/>
                      <a:r>
                        <a:rPr lang="en-US" i="1" dirty="0" smtClean="0"/>
                        <a:t>for Health</a:t>
                      </a:r>
                      <a:endParaRPr lang="en-US"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kern="1200" dirty="0" smtClean="0">
                          <a:solidFill>
                            <a:schemeClr val="dk1"/>
                          </a:solidFill>
                          <a:effectLst/>
                          <a:latin typeface="+mn-lt"/>
                          <a:ea typeface="+mn-ea"/>
                          <a:cs typeface="+mn-cs"/>
                        </a:rPr>
                        <a:t>Analysts review &amp; assess research to rate effectiveness of strategies that affect </a:t>
                      </a:r>
                      <a:r>
                        <a:rPr lang="en-US" sz="1600" b="1" kern="1200" dirty="0" smtClean="0">
                          <a:solidFill>
                            <a:schemeClr val="dk1"/>
                          </a:solidFill>
                          <a:effectLst/>
                          <a:latin typeface="+mn-lt"/>
                          <a:ea typeface="+mn-ea"/>
                          <a:cs typeface="+mn-cs"/>
                        </a:rPr>
                        <a:t>health</a:t>
                      </a:r>
                      <a:r>
                        <a:rPr lang="en-US" sz="1600" kern="1200" dirty="0" smtClean="0">
                          <a:solidFill>
                            <a:schemeClr val="dk1"/>
                          </a:solidFill>
                          <a:effectLst/>
                          <a:latin typeface="+mn-lt"/>
                          <a:ea typeface="+mn-ea"/>
                          <a:cs typeface="+mn-cs"/>
                        </a:rPr>
                        <a:t>. Ratings assigned based on 2 analysts’ assessments of strength of body of evidence (e.g., quality, # of studies, consistency of findings) as it pertains to specified outcomes. Place most weight on studies with designs that demonstrate causality.</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17"/>
                        </a:rPr>
                        <a:t>Health Career Recruitment for Minority Students</a:t>
                      </a:r>
                      <a:endParaRPr lang="en-US" sz="1600" kern="1200" dirty="0" smtClean="0">
                        <a:solidFill>
                          <a:schemeClr val="dk1"/>
                        </a:solidFill>
                        <a:effectLst/>
                        <a:latin typeface="+mn-lt"/>
                        <a:ea typeface="+mn-ea"/>
                        <a:cs typeface="+mn-cs"/>
                      </a:endParaRP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u="sng" kern="1200" dirty="0" smtClean="0">
                          <a:solidFill>
                            <a:schemeClr val="dk1"/>
                          </a:solidFill>
                          <a:effectLst/>
                          <a:latin typeface="+mn-lt"/>
                          <a:ea typeface="+mn-ea"/>
                          <a:cs typeface="+mn-cs"/>
                          <a:hlinkClick r:id="rId18"/>
                        </a:rPr>
                        <a:t>Cultural Competence Training for Health Care Professionals</a:t>
                      </a:r>
                      <a:endParaRPr lang="en-US" sz="1600" u="sng" kern="1200" dirty="0" smtClean="0">
                        <a:solidFill>
                          <a:schemeClr val="dk1"/>
                        </a:solidFill>
                        <a:effectLst/>
                        <a:latin typeface="+mn-lt"/>
                        <a:ea typeface="+mn-ea"/>
                        <a:cs typeface="+mn-cs"/>
                        <a:hlinkClick r:id="rId19"/>
                      </a:endParaRP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19"/>
                        </a:rPr>
                        <a:t>Condom Availability Programs</a:t>
                      </a:r>
                      <a:endParaRPr lang="en-US" sz="1600" u="sng" kern="1200" dirty="0" smtClean="0">
                        <a:solidFill>
                          <a:schemeClr val="dk1"/>
                        </a:solidFill>
                        <a:effectLst/>
                        <a:latin typeface="+mn-lt"/>
                        <a:ea typeface="+mn-ea"/>
                        <a:cs typeface="+mn-cs"/>
                        <a:hlinkClick r:id="rId20"/>
                      </a:endParaRP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u="sng" kern="1200" dirty="0" smtClean="0">
                          <a:solidFill>
                            <a:schemeClr val="dk1"/>
                          </a:solidFill>
                          <a:effectLst/>
                          <a:latin typeface="+mn-lt"/>
                          <a:ea typeface="+mn-ea"/>
                          <a:cs typeface="+mn-cs"/>
                          <a:hlinkClick r:id="rId20"/>
                        </a:rPr>
                        <a:t>Summer Learning Programs</a:t>
                      </a:r>
                      <a:endParaRPr lang="en-US" sz="1600" u="sng" kern="1200" dirty="0" smtClean="0">
                        <a:solidFill>
                          <a:schemeClr val="dk1"/>
                        </a:solidFill>
                        <a:effectLst/>
                        <a:latin typeface="+mn-lt"/>
                        <a:ea typeface="+mn-ea"/>
                        <a:cs typeface="+mn-cs"/>
                        <a:hlinkClick r:id="rId21"/>
                      </a:endParaRPr>
                    </a:p>
                    <a:p>
                      <a:pPr marL="342900" lvl="0" indent="-342900">
                        <a:buFont typeface="Arial" panose="020B0604020202020204" pitchFamily="34" charset="0"/>
                        <a:buChar char="•"/>
                      </a:pPr>
                      <a:r>
                        <a:rPr lang="en-US" sz="1600" u="sng" kern="1200" dirty="0" smtClean="0">
                          <a:solidFill>
                            <a:schemeClr val="dk1"/>
                          </a:solidFill>
                          <a:effectLst/>
                          <a:latin typeface="+mn-lt"/>
                          <a:ea typeface="+mn-ea"/>
                          <a:cs typeface="+mn-cs"/>
                          <a:hlinkClick r:id="rId22"/>
                        </a:rPr>
                        <a:t>Technology-Enhanced Classroom Instruction</a:t>
                      </a:r>
                      <a:endParaRPr lang="en-US" sz="1600" u="none" kern="1200" dirty="0" smtClean="0">
                        <a:solidFill>
                          <a:schemeClr val="dk1"/>
                        </a:solidFill>
                        <a:effectLst/>
                        <a:latin typeface="+mn-lt"/>
                        <a:ea typeface="+mn-ea"/>
                        <a:cs typeface="+mn-cs"/>
                      </a:endParaRP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u="sng" kern="1200" dirty="0" smtClean="0">
                          <a:solidFill>
                            <a:schemeClr val="dk1"/>
                          </a:solidFill>
                          <a:effectLst/>
                          <a:latin typeface="+mn-lt"/>
                          <a:ea typeface="+mn-ea"/>
                          <a:cs typeface="+mn-cs"/>
                          <a:hlinkClick r:id="rId23"/>
                        </a:rPr>
                        <a:t>Outdoor Experiential Education &amp; Wilderness Therapy</a:t>
                      </a:r>
                      <a:endParaRPr lang="en-US" sz="1600" u="sng" kern="1200" dirty="0" smtClean="0">
                        <a:solidFill>
                          <a:schemeClr val="dk1"/>
                        </a:solidFill>
                        <a:effectLst/>
                        <a:latin typeface="+mn-lt"/>
                        <a:ea typeface="+mn-ea"/>
                        <a:cs typeface="+mn-cs"/>
                      </a:endParaRP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u="sng" kern="1200" dirty="0" smtClean="0">
                          <a:solidFill>
                            <a:schemeClr val="dk1"/>
                          </a:solidFill>
                          <a:effectLst/>
                          <a:latin typeface="+mn-lt"/>
                          <a:ea typeface="+mn-ea"/>
                          <a:cs typeface="+mn-cs"/>
                          <a:hlinkClick r:id="rId24"/>
                        </a:rPr>
                        <a:t>College-based Obesity Prevention Educational Intervention</a:t>
                      </a:r>
                      <a:r>
                        <a:rPr lang="en-US" sz="1600" kern="1200" dirty="0" smtClean="0">
                          <a:solidFill>
                            <a:schemeClr val="dk1"/>
                          </a:solidFill>
                          <a:effectLst/>
                          <a:latin typeface="+mn-lt"/>
                          <a:ea typeface="+mn-ea"/>
                          <a:cs typeface="+mn-cs"/>
                        </a:rPr>
                        <a:t> </a:t>
                      </a: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u="sng" kern="1200" dirty="0" smtClean="0">
                          <a:solidFill>
                            <a:schemeClr val="dk1"/>
                          </a:solidFill>
                          <a:effectLst/>
                          <a:latin typeface="+mn-lt"/>
                          <a:ea typeface="+mn-ea"/>
                          <a:cs typeface="+mn-cs"/>
                          <a:hlinkClick r:id="rId21"/>
                        </a:rPr>
                        <a:t>Alcohol Brief Intervention</a:t>
                      </a:r>
                      <a:endParaRPr lang="en-US" sz="1600" u="sng" kern="1200" dirty="0" smtClean="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40881767"/>
                  </a:ext>
                </a:extLst>
              </a:tr>
            </a:tbl>
          </a:graphicData>
        </a:graphic>
      </p:graphicFrame>
      <p:sp>
        <p:nvSpPr>
          <p:cNvPr id="2" name="Oval 1"/>
          <p:cNvSpPr/>
          <p:nvPr/>
        </p:nvSpPr>
        <p:spPr>
          <a:xfrm>
            <a:off x="127000" y="1521562"/>
            <a:ext cx="11928653" cy="2362810"/>
          </a:xfrm>
          <a:prstGeom prst="ellipse">
            <a:avLst/>
          </a:prstGeom>
          <a:noFill/>
          <a:ln w="57150">
            <a:solidFill>
              <a:srgbClr val="4500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829082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rgbClr val="450084"/>
                </a:solidFill>
                <a:latin typeface="+mn-lt"/>
              </a:rPr>
              <a:t>What Works Clearinghouse</a:t>
            </a:r>
            <a:endParaRPr lang="en-US" dirty="0">
              <a:solidFill>
                <a:srgbClr val="450084"/>
              </a:solidFill>
              <a:latin typeface="+mn-lt"/>
            </a:endParaRPr>
          </a:p>
        </p:txBody>
      </p:sp>
      <p:sp>
        <p:nvSpPr>
          <p:cNvPr id="8" name="Content Placeholder 7"/>
          <p:cNvSpPr>
            <a:spLocks noGrp="1"/>
          </p:cNvSpPr>
          <p:nvPr>
            <p:ph idx="1"/>
          </p:nvPr>
        </p:nvSpPr>
        <p:spPr>
          <a:xfrm>
            <a:off x="1038327" y="1221002"/>
            <a:ext cx="10336809" cy="4913438"/>
          </a:xfrm>
        </p:spPr>
        <p:txBody>
          <a:bodyPr>
            <a:normAutofit fontScale="92500" lnSpcReduction="20000"/>
          </a:bodyPr>
          <a:lstStyle/>
          <a:p>
            <a:r>
              <a:rPr lang="en-US" dirty="0" smtClean="0"/>
              <a:t>The </a:t>
            </a:r>
            <a:r>
              <a:rPr lang="en-US" i="1" dirty="0"/>
              <a:t>What Works Clearinghouse </a:t>
            </a:r>
            <a:r>
              <a:rPr lang="en-US" dirty="0"/>
              <a:t>(WWC) reviews the existing research on different programs, products, practices, </a:t>
            </a:r>
            <a:r>
              <a:rPr lang="en-US" dirty="0" smtClean="0"/>
              <a:t>&amp;</a:t>
            </a:r>
            <a:r>
              <a:rPr lang="en-US" dirty="0"/>
              <a:t> policies in education</a:t>
            </a:r>
            <a:r>
              <a:rPr lang="en-US" dirty="0" smtClean="0"/>
              <a:t>.</a:t>
            </a:r>
            <a:r>
              <a:rPr lang="en-US" dirty="0"/>
              <a:t/>
            </a:r>
            <a:br>
              <a:rPr lang="en-US" dirty="0"/>
            </a:br>
            <a:endParaRPr lang="en-US" dirty="0" smtClean="0"/>
          </a:p>
          <a:p>
            <a:r>
              <a:rPr lang="en-US" dirty="0" smtClean="0"/>
              <a:t>"</a:t>
            </a:r>
            <a:r>
              <a:rPr lang="en-US" dirty="0"/>
              <a:t>Our goal is to provide educators with the information they need to make evidence-based decisions. We focus on the results from </a:t>
            </a:r>
            <a:r>
              <a:rPr lang="en-US" b="1" dirty="0"/>
              <a:t>high-quality research </a:t>
            </a:r>
            <a:r>
              <a:rPr lang="en-US" dirty="0"/>
              <a:t>to answer the question </a:t>
            </a:r>
            <a:r>
              <a:rPr lang="en-US" dirty="0" smtClean="0"/>
              <a:t>‘</a:t>
            </a:r>
            <a:r>
              <a:rPr lang="en-US" i="1" dirty="0" smtClean="0"/>
              <a:t>What </a:t>
            </a:r>
            <a:r>
              <a:rPr lang="en-US" i="1" dirty="0"/>
              <a:t>works in education</a:t>
            </a:r>
            <a:r>
              <a:rPr lang="en-US" dirty="0"/>
              <a:t>?’"</a:t>
            </a:r>
            <a:br>
              <a:rPr lang="en-US" dirty="0"/>
            </a:br>
            <a:endParaRPr lang="en-US" dirty="0" smtClean="0"/>
          </a:p>
          <a:p>
            <a:pPr lvl="1">
              <a:buFont typeface="Arial" panose="020B0604020202020204" pitchFamily="34" charset="0"/>
              <a:buChar char="•"/>
            </a:pPr>
            <a:r>
              <a:rPr lang="en-US" dirty="0" smtClean="0"/>
              <a:t>Includes </a:t>
            </a:r>
            <a:r>
              <a:rPr lang="en-US" b="1" dirty="0"/>
              <a:t>Systematic Reviews </a:t>
            </a:r>
            <a:r>
              <a:rPr lang="en-US" dirty="0"/>
              <a:t>completed by WWC certified </a:t>
            </a:r>
            <a:r>
              <a:rPr lang="en-US" dirty="0" smtClean="0"/>
              <a:t>reviewers</a:t>
            </a:r>
          </a:p>
          <a:p>
            <a:pPr lvl="1">
              <a:buFont typeface="Arial" panose="020B0604020202020204" pitchFamily="34" charset="0"/>
              <a:buChar char="•"/>
            </a:pPr>
            <a:r>
              <a:rPr lang="en-US" dirty="0" smtClean="0"/>
              <a:t>Includes </a:t>
            </a:r>
            <a:r>
              <a:rPr lang="en-US" b="1" dirty="0"/>
              <a:t>Practice Guides </a:t>
            </a:r>
            <a:r>
              <a:rPr lang="en-US" dirty="0"/>
              <a:t>completed by WWC certified reviewers </a:t>
            </a:r>
            <a:r>
              <a:rPr lang="en-US" dirty="0" smtClean="0"/>
              <a:t>&amp; </a:t>
            </a:r>
            <a:r>
              <a:rPr lang="en-US" dirty="0"/>
              <a:t>a panel of </a:t>
            </a:r>
            <a:r>
              <a:rPr lang="en-US" dirty="0" smtClean="0"/>
              <a:t>experts</a:t>
            </a:r>
            <a:r>
              <a:rPr lang="en-US" dirty="0"/>
              <a:t/>
            </a:r>
            <a:br>
              <a:rPr lang="en-US" dirty="0"/>
            </a:br>
            <a:endParaRPr lang="en-US" dirty="0"/>
          </a:p>
        </p:txBody>
      </p:sp>
      <p:sp>
        <p:nvSpPr>
          <p:cNvPr id="5" name="Footer Placeholder 4"/>
          <p:cNvSpPr>
            <a:spLocks noGrp="1"/>
          </p:cNvSpPr>
          <p:nvPr>
            <p:ph type="ftr" sz="quarter" idx="4294967295"/>
          </p:nvPr>
        </p:nvSpPr>
        <p:spPr>
          <a:xfrm>
            <a:off x="117475" y="6459538"/>
            <a:ext cx="12074525" cy="365125"/>
          </a:xfrm>
        </p:spPr>
        <p:txBody>
          <a:bodyPr/>
          <a:lstStyle/>
          <a:p>
            <a:r>
              <a:rPr lang="en-US" dirty="0" smtClean="0"/>
              <a:t>The Center for Assessment and Research Studies, James Madison University</a:t>
            </a:r>
            <a:endParaRPr lang="en-US" dirty="0"/>
          </a:p>
        </p:txBody>
      </p:sp>
    </p:spTree>
    <p:extLst>
      <p:ext uri="{BB962C8B-B14F-4D97-AF65-F5344CB8AC3E}">
        <p14:creationId xmlns:p14="http://schemas.microsoft.com/office/powerpoint/2010/main" val="189679972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rgbClr val="450084"/>
                </a:solidFill>
                <a:latin typeface="+mn-lt"/>
              </a:rPr>
              <a:t>WWC</a:t>
            </a:r>
            <a:endParaRPr lang="en-US" dirty="0">
              <a:solidFill>
                <a:srgbClr val="450084"/>
              </a:solidFill>
              <a:latin typeface="+mn-lt"/>
            </a:endParaRPr>
          </a:p>
        </p:txBody>
      </p:sp>
      <p:sp>
        <p:nvSpPr>
          <p:cNvPr id="8" name="Content Placeholder 7"/>
          <p:cNvSpPr>
            <a:spLocks noGrp="1"/>
          </p:cNvSpPr>
          <p:nvPr>
            <p:ph idx="1"/>
          </p:nvPr>
        </p:nvSpPr>
        <p:spPr>
          <a:xfrm>
            <a:off x="504748" y="1286838"/>
            <a:ext cx="11089844" cy="5084700"/>
          </a:xfrm>
        </p:spPr>
        <p:txBody>
          <a:bodyPr>
            <a:normAutofit fontScale="77500" lnSpcReduction="20000"/>
          </a:bodyPr>
          <a:lstStyle/>
          <a:p>
            <a:r>
              <a:rPr lang="en-US" sz="3400" b="1" dirty="0" smtClean="0"/>
              <a:t>Practice Guides</a:t>
            </a:r>
            <a:r>
              <a:rPr lang="en-US" sz="3400" b="1" dirty="0"/>
              <a:t>:</a:t>
            </a:r>
            <a:r>
              <a:rPr lang="en-US" sz="3400" b="1" dirty="0" smtClean="0"/>
              <a:t> </a:t>
            </a:r>
            <a:r>
              <a:rPr lang="en-US" sz="3400" dirty="0"/>
              <a:t>give recommendations on strategies to use </a:t>
            </a:r>
            <a:r>
              <a:rPr lang="en-US" sz="3400" dirty="0" smtClean="0"/>
              <a:t>to </a:t>
            </a:r>
            <a:r>
              <a:rPr lang="en-US" sz="3400" dirty="0"/>
              <a:t>meet outcomes. Each recommendation has a rating of </a:t>
            </a:r>
            <a:r>
              <a:rPr lang="en-US" sz="3400" i="1" dirty="0"/>
              <a:t>level of evidence </a:t>
            </a:r>
            <a:r>
              <a:rPr lang="en-US" sz="3400" dirty="0"/>
              <a:t>(</a:t>
            </a:r>
            <a:r>
              <a:rPr lang="en-US" sz="3400" b="1" dirty="0"/>
              <a:t>minimal, moderate, strong</a:t>
            </a:r>
            <a:r>
              <a:rPr lang="en-US" sz="3400" dirty="0"/>
              <a:t>). The level of evidence reflects how confident WWC certified reviewers </a:t>
            </a:r>
            <a:r>
              <a:rPr lang="en-US" sz="3400" dirty="0" smtClean="0"/>
              <a:t>&amp; </a:t>
            </a:r>
            <a:r>
              <a:rPr lang="en-US" sz="3400" dirty="0"/>
              <a:t>a panel of experts are that </a:t>
            </a:r>
            <a:r>
              <a:rPr lang="en-US" sz="3400" dirty="0" smtClean="0"/>
              <a:t>recommended </a:t>
            </a:r>
            <a:r>
              <a:rPr lang="en-US" sz="3400" dirty="0"/>
              <a:t>practice consistently improved outcomes</a:t>
            </a:r>
            <a:r>
              <a:rPr lang="en-US" sz="3400" dirty="0" smtClean="0"/>
              <a:t>.</a:t>
            </a:r>
          </a:p>
          <a:p>
            <a:endParaRPr lang="en-US" sz="1000" dirty="0"/>
          </a:p>
          <a:p>
            <a:r>
              <a:rPr lang="en-US" sz="3400" b="1" dirty="0"/>
              <a:t>R</a:t>
            </a:r>
            <a:r>
              <a:rPr lang="en-US" sz="3400" b="1" dirty="0" smtClean="0"/>
              <a:t>ating </a:t>
            </a:r>
            <a:r>
              <a:rPr lang="en-US" sz="3400" b="1" dirty="0"/>
              <a:t>of </a:t>
            </a:r>
            <a:r>
              <a:rPr lang="en-US" sz="3400" b="1" dirty="0" smtClean="0"/>
              <a:t>Level </a:t>
            </a:r>
            <a:r>
              <a:rPr lang="en-US" sz="3400" b="1" dirty="0"/>
              <a:t>of E</a:t>
            </a:r>
            <a:r>
              <a:rPr lang="en-US" sz="3400" b="1" dirty="0" smtClean="0"/>
              <a:t>vidence</a:t>
            </a:r>
            <a:r>
              <a:rPr lang="en-US" sz="3400" dirty="0" smtClean="0"/>
              <a:t>: informed </a:t>
            </a:r>
            <a:r>
              <a:rPr lang="en-US" sz="3400" dirty="0"/>
              <a:t>by </a:t>
            </a:r>
            <a:r>
              <a:rPr lang="en-US" sz="3400" dirty="0" smtClean="0"/>
              <a:t>the number </a:t>
            </a:r>
            <a:r>
              <a:rPr lang="en-US" sz="3400" dirty="0"/>
              <a:t>of studies supporting </a:t>
            </a:r>
            <a:r>
              <a:rPr lang="en-US" sz="3400" dirty="0" smtClean="0"/>
              <a:t>the recommended </a:t>
            </a:r>
            <a:r>
              <a:rPr lang="en-US" sz="3400" dirty="0"/>
              <a:t>practices, whether </a:t>
            </a:r>
            <a:r>
              <a:rPr lang="en-US" sz="3400" dirty="0" smtClean="0"/>
              <a:t>studies </a:t>
            </a:r>
            <a:r>
              <a:rPr lang="en-US" sz="3400" dirty="0"/>
              <a:t>used a RCT or quasi-experimental design</a:t>
            </a:r>
            <a:r>
              <a:rPr lang="en-US" sz="3400" dirty="0" smtClean="0"/>
              <a:t>, &amp; </a:t>
            </a:r>
            <a:r>
              <a:rPr lang="en-US" sz="3400" dirty="0"/>
              <a:t>whether </a:t>
            </a:r>
            <a:r>
              <a:rPr lang="en-US" sz="3400" dirty="0" smtClean="0"/>
              <a:t>the study </a:t>
            </a:r>
            <a:r>
              <a:rPr lang="en-US" sz="3400" dirty="0"/>
              <a:t>was examined in different contexts with different populations. </a:t>
            </a:r>
            <a:endParaRPr lang="en-US" sz="3400" dirty="0" smtClean="0"/>
          </a:p>
          <a:p>
            <a:pPr lvl="1">
              <a:buFont typeface="Arial" panose="020B0604020202020204" pitchFamily="34" charset="0"/>
              <a:buChar char="•"/>
            </a:pPr>
            <a:r>
              <a:rPr lang="en-US" dirty="0" smtClean="0"/>
              <a:t>Thus</a:t>
            </a:r>
            <a:r>
              <a:rPr lang="en-US" dirty="0"/>
              <a:t>, not uncommon for a practice to get a "minimal level of evidence" rating given these criteria. </a:t>
            </a:r>
            <a:endParaRPr lang="en-US" dirty="0" smtClean="0"/>
          </a:p>
          <a:p>
            <a:pPr lvl="1">
              <a:buFont typeface="Arial" panose="020B0604020202020204" pitchFamily="34" charset="0"/>
              <a:buChar char="•"/>
            </a:pPr>
            <a:r>
              <a:rPr lang="en-US" dirty="0" smtClean="0"/>
              <a:t>A </a:t>
            </a:r>
            <a:r>
              <a:rPr lang="en-US" dirty="0"/>
              <a:t>minimal level of evidence does NOT mean there is no evidence supporting the </a:t>
            </a:r>
            <a:r>
              <a:rPr lang="en-US" dirty="0" smtClean="0"/>
              <a:t>recommendation. </a:t>
            </a:r>
          </a:p>
          <a:p>
            <a:pPr lvl="1">
              <a:buFont typeface="Arial" panose="020B0604020202020204" pitchFamily="34" charset="0"/>
              <a:buChar char="•"/>
            </a:pPr>
            <a:r>
              <a:rPr lang="en-US" dirty="0" smtClean="0"/>
              <a:t>All </a:t>
            </a:r>
            <a:r>
              <a:rPr lang="en-US" dirty="0"/>
              <a:t>recommendations are supported by at least some rigorous </a:t>
            </a:r>
            <a:r>
              <a:rPr lang="en-US" dirty="0" smtClean="0"/>
              <a:t>research.</a:t>
            </a:r>
          </a:p>
          <a:p>
            <a:pPr lvl="1">
              <a:buFont typeface="Arial" panose="020B0604020202020204" pitchFamily="34" charset="0"/>
              <a:buChar char="•"/>
            </a:pPr>
            <a:r>
              <a:rPr lang="en-US" dirty="0" smtClean="0"/>
              <a:t>Minimal </a:t>
            </a:r>
            <a:r>
              <a:rPr lang="en-US" dirty="0"/>
              <a:t>rating means more research is needed </a:t>
            </a:r>
            <a:r>
              <a:rPr lang="en-US" dirty="0" smtClean="0"/>
              <a:t>(</a:t>
            </a:r>
            <a:r>
              <a:rPr lang="en-US" dirty="0"/>
              <a:t>examined in more settings, with more students).</a:t>
            </a:r>
          </a:p>
        </p:txBody>
      </p:sp>
      <p:sp>
        <p:nvSpPr>
          <p:cNvPr id="5" name="Footer Placeholder 4"/>
          <p:cNvSpPr>
            <a:spLocks noGrp="1"/>
          </p:cNvSpPr>
          <p:nvPr>
            <p:ph type="ftr" sz="quarter" idx="4294967295"/>
          </p:nvPr>
        </p:nvSpPr>
        <p:spPr>
          <a:xfrm>
            <a:off x="117475" y="6459538"/>
            <a:ext cx="12074525" cy="365125"/>
          </a:xfrm>
        </p:spPr>
        <p:txBody>
          <a:bodyPr/>
          <a:lstStyle/>
          <a:p>
            <a:r>
              <a:rPr lang="en-US" dirty="0" smtClean="0"/>
              <a:t>The Center for Assessment and Research Studies, James Madison University</a:t>
            </a:r>
            <a:endParaRPr lang="en-US" dirty="0"/>
          </a:p>
        </p:txBody>
      </p:sp>
    </p:spTree>
    <p:extLst>
      <p:ext uri="{BB962C8B-B14F-4D97-AF65-F5344CB8AC3E}">
        <p14:creationId xmlns:p14="http://schemas.microsoft.com/office/powerpoint/2010/main" val="207308263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a:xfrm>
            <a:off x="1009499" y="28876"/>
            <a:ext cx="9985248" cy="895149"/>
          </a:xfrm>
        </p:spPr>
        <p:txBody>
          <a:bodyPr>
            <a:normAutofit/>
          </a:bodyPr>
          <a:lstStyle/>
          <a:p>
            <a:r>
              <a:rPr lang="en-US" dirty="0" smtClean="0">
                <a:solidFill>
                  <a:srgbClr val="450084"/>
                </a:solidFill>
                <a:latin typeface="+mn-lt"/>
              </a:rPr>
              <a:t>Task: </a:t>
            </a:r>
            <a:r>
              <a:rPr lang="en-US" b="1" dirty="0" smtClean="0">
                <a:solidFill>
                  <a:srgbClr val="450084"/>
                </a:solidFill>
                <a:latin typeface="+mn-lt"/>
              </a:rPr>
              <a:t>Assess</a:t>
            </a:r>
            <a:r>
              <a:rPr lang="en-US" dirty="0" smtClean="0">
                <a:solidFill>
                  <a:srgbClr val="450084"/>
                </a:solidFill>
                <a:latin typeface="+mn-lt"/>
              </a:rPr>
              <a:t> Effectiveness &amp; </a:t>
            </a:r>
            <a:r>
              <a:rPr lang="en-US" b="1" dirty="0" smtClean="0">
                <a:solidFill>
                  <a:srgbClr val="450084"/>
                </a:solidFill>
                <a:latin typeface="+mn-lt"/>
              </a:rPr>
              <a:t>Use</a:t>
            </a:r>
            <a:r>
              <a:rPr lang="en-US" dirty="0" smtClean="0">
                <a:solidFill>
                  <a:srgbClr val="450084"/>
                </a:solidFill>
                <a:latin typeface="+mn-lt"/>
              </a:rPr>
              <a:t> Results</a:t>
            </a:r>
            <a:endParaRPr lang="en-US" dirty="0">
              <a:solidFill>
                <a:srgbClr val="450084"/>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graphicFrame>
        <p:nvGraphicFramePr>
          <p:cNvPr id="6" name="Content Placeholder 3"/>
          <p:cNvGraphicFramePr>
            <a:graphicFrameLocks/>
          </p:cNvGraphicFramePr>
          <p:nvPr>
            <p:extLst/>
          </p:nvPr>
        </p:nvGraphicFramePr>
        <p:xfrm>
          <a:off x="2933299" y="399447"/>
          <a:ext cx="5989320" cy="65307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8710863" y="1110952"/>
            <a:ext cx="3407343" cy="5324535"/>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t>Why not design programming that </a:t>
            </a:r>
            <a:r>
              <a:rPr lang="en-US" sz="2000" b="1" dirty="0" smtClean="0"/>
              <a:t>SHOULD</a:t>
            </a:r>
            <a:r>
              <a:rPr lang="en-US" sz="2000" dirty="0" smtClean="0"/>
              <a:t> be effective &amp; then gather data to see if it is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sz="2000" dirty="0" smtClean="0"/>
              <a:t>Treat outcomes assessment as a </a:t>
            </a:r>
            <a:r>
              <a:rPr lang="en-US" sz="2000" b="1" dirty="0" smtClean="0"/>
              <a:t>confirmatory</a:t>
            </a:r>
            <a:r>
              <a:rPr lang="en-US" sz="2000" dirty="0" smtClean="0"/>
              <a:t> process rather than </a:t>
            </a:r>
            <a:r>
              <a:rPr lang="en-US" sz="2000" b="1" dirty="0" smtClean="0"/>
              <a:t>exploratory</a:t>
            </a:r>
            <a:r>
              <a:rPr lang="en-US" sz="2000" dirty="0" smtClean="0"/>
              <a:t> process</a:t>
            </a:r>
          </a:p>
          <a:p>
            <a:pPr marL="742950" lvl="1" indent="-285750">
              <a:buFont typeface="Arial" panose="020B0604020202020204" pitchFamily="34" charset="0"/>
              <a:buChar char="•"/>
            </a:pPr>
            <a:r>
              <a:rPr lang="en-US" dirty="0" smtClean="0"/>
              <a:t>Test what others found worked to see if effective in your context</a:t>
            </a:r>
          </a:p>
          <a:p>
            <a:pPr marL="742950" lvl="1" indent="-285750">
              <a:buFont typeface="Arial" panose="020B0604020202020204" pitchFamily="34" charset="0"/>
              <a:buChar char="•"/>
            </a:pPr>
            <a:r>
              <a:rPr lang="en-US" dirty="0" smtClean="0"/>
              <a:t>Contrast with building something from scratch &amp; needing years of study to begin to understand if and how it impacts students</a:t>
            </a:r>
          </a:p>
          <a:p>
            <a:pPr marL="285750" indent="-285750">
              <a:buFont typeface="Arial" panose="020B0604020202020204" pitchFamily="34" charset="0"/>
              <a:buChar char="•"/>
            </a:pPr>
            <a:endParaRPr lang="en-US" dirty="0" smtClean="0"/>
          </a:p>
        </p:txBody>
      </p:sp>
    </p:spTree>
    <p:extLst>
      <p:ext uri="{BB962C8B-B14F-4D97-AF65-F5344CB8AC3E}">
        <p14:creationId xmlns:p14="http://schemas.microsoft.com/office/powerpoint/2010/main" val="2319955680"/>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Shape 344"/>
        <p:cNvGrpSpPr/>
        <p:nvPr/>
      </p:nvGrpSpPr>
      <p:grpSpPr>
        <a:xfrm>
          <a:off x="0" y="0"/>
          <a:ext cx="0" cy="0"/>
          <a:chOff x="0" y="0"/>
          <a:chExt cx="0" cy="0"/>
        </a:xfrm>
      </p:grpSpPr>
      <p:pic>
        <p:nvPicPr>
          <p:cNvPr id="3" name="Content Placeholder 2"/>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7096" t="8525" r="17783" b="15089"/>
          <a:stretch/>
        </p:blipFill>
        <p:spPr>
          <a:xfrm>
            <a:off x="0" y="0"/>
            <a:ext cx="8791132" cy="6874728"/>
          </a:xfrm>
        </p:spPr>
      </p:pic>
      <p:sp>
        <p:nvSpPr>
          <p:cNvPr id="346" name="Google Shape;346;p35"/>
          <p:cNvSpPr txBox="1">
            <a:spLocks noGrp="1"/>
          </p:cNvSpPr>
          <p:nvPr>
            <p:ph type="body" sz="half" idx="2"/>
          </p:nvPr>
        </p:nvSpPr>
        <p:spPr>
          <a:xfrm>
            <a:off x="8887968" y="1496577"/>
            <a:ext cx="3173211" cy="3814258"/>
          </a:xfrm>
          <a:prstGeom prst="rect">
            <a:avLst/>
          </a:prstGeom>
          <a:noFill/>
          <a:ln>
            <a:noFill/>
          </a:ln>
        </p:spPr>
        <p:txBody>
          <a:bodyPr spcFirstLastPara="1" wrap="square" lIns="91425" tIns="45700" rIns="91425" bIns="45700" anchor="t" anchorCtr="0">
            <a:noAutofit/>
          </a:bodyPr>
          <a:lstStyle/>
          <a:p>
            <a:pPr marL="285750" lvl="0" indent="-285750" algn="l" rtl="0">
              <a:lnSpc>
                <a:spcPct val="90000"/>
              </a:lnSpc>
              <a:spcBef>
                <a:spcPts val="0"/>
              </a:spcBef>
              <a:spcAft>
                <a:spcPts val="0"/>
              </a:spcAft>
              <a:buSzPts val="1600"/>
              <a:buFont typeface="Arial" panose="020B0604020202020204" pitchFamily="34" charset="0"/>
              <a:buChar char="•"/>
            </a:pPr>
            <a:r>
              <a:rPr lang="en-US" sz="1800" i="1" dirty="0" smtClean="0">
                <a:solidFill>
                  <a:srgbClr val="7030A0"/>
                </a:solidFill>
                <a:latin typeface="Calibri" panose="020F0502020204030204" pitchFamily="34" charset="0"/>
                <a:cs typeface="Calibri" panose="020F0502020204030204" pitchFamily="34" charset="0"/>
              </a:rPr>
              <a:t>Extremely</a:t>
            </a:r>
            <a:r>
              <a:rPr lang="en-US" sz="1800" dirty="0" smtClean="0">
                <a:solidFill>
                  <a:srgbClr val="7030A0"/>
                </a:solidFill>
                <a:latin typeface="Calibri" panose="020F0502020204030204" pitchFamily="34" charset="0"/>
                <a:cs typeface="Calibri" panose="020F0502020204030204" pitchFamily="34" charset="0"/>
              </a:rPr>
              <a:t> </a:t>
            </a:r>
            <a:r>
              <a:rPr lang="en-US" sz="1800" dirty="0">
                <a:solidFill>
                  <a:srgbClr val="7030A0"/>
                </a:solidFill>
                <a:latin typeface="Calibri" panose="020F0502020204030204" pitchFamily="34" charset="0"/>
                <a:cs typeface="Calibri" panose="020F0502020204030204" pitchFamily="34" charset="0"/>
              </a:rPr>
              <a:t>helpful for identifying effective </a:t>
            </a:r>
            <a:r>
              <a:rPr lang="en-US" sz="1800" dirty="0" smtClean="0">
                <a:solidFill>
                  <a:srgbClr val="7030A0"/>
                </a:solidFill>
                <a:latin typeface="Calibri" panose="020F0502020204030204" pitchFamily="34" charset="0"/>
                <a:cs typeface="Calibri" panose="020F0502020204030204" pitchFamily="34" charset="0"/>
              </a:rPr>
              <a:t>evidence-informed </a:t>
            </a:r>
            <a:r>
              <a:rPr lang="en-US" sz="1800" dirty="0">
                <a:solidFill>
                  <a:srgbClr val="7030A0"/>
                </a:solidFill>
                <a:latin typeface="Calibri" panose="020F0502020204030204" pitchFamily="34" charset="0"/>
                <a:cs typeface="Calibri" panose="020F0502020204030204" pitchFamily="34" charset="0"/>
              </a:rPr>
              <a:t>practices</a:t>
            </a:r>
            <a:endParaRPr sz="1800" dirty="0">
              <a:latin typeface="Calibri" panose="020F0502020204030204" pitchFamily="34" charset="0"/>
              <a:cs typeface="Calibri" panose="020F0502020204030204" pitchFamily="34" charset="0"/>
            </a:endParaRPr>
          </a:p>
          <a:p>
            <a:pPr marL="285750" lvl="0" indent="-285750" algn="l" rtl="0">
              <a:lnSpc>
                <a:spcPct val="90000"/>
              </a:lnSpc>
              <a:spcBef>
                <a:spcPts val="1000"/>
              </a:spcBef>
              <a:spcAft>
                <a:spcPts val="0"/>
              </a:spcAft>
              <a:buSzPts val="1600"/>
              <a:buFont typeface="Arial" panose="020B0604020202020204" pitchFamily="34" charset="0"/>
              <a:buChar char="•"/>
            </a:pPr>
            <a:r>
              <a:rPr lang="en-US" sz="1800" dirty="0">
                <a:solidFill>
                  <a:srgbClr val="7030A0"/>
                </a:solidFill>
                <a:latin typeface="Calibri" panose="020F0502020204030204" pitchFamily="34" charset="0"/>
                <a:cs typeface="Calibri" panose="020F0502020204030204" pitchFamily="34" charset="0"/>
              </a:rPr>
              <a:t>Materials explicate</a:t>
            </a:r>
            <a:r>
              <a:rPr lang="en-US" sz="1800" i="1" dirty="0">
                <a:solidFill>
                  <a:srgbClr val="7030A0"/>
                </a:solidFill>
                <a:latin typeface="Calibri" panose="020F0502020204030204" pitchFamily="34" charset="0"/>
                <a:cs typeface="Calibri" panose="020F0502020204030204" pitchFamily="34" charset="0"/>
              </a:rPr>
              <a:t> program theory,</a:t>
            </a:r>
            <a:r>
              <a:rPr lang="en-US" sz="1800" dirty="0">
                <a:solidFill>
                  <a:srgbClr val="7030A0"/>
                </a:solidFill>
                <a:latin typeface="Calibri" panose="020F0502020204030204" pitchFamily="34" charset="0"/>
                <a:cs typeface="Calibri" panose="020F0502020204030204" pitchFamily="34" charset="0"/>
              </a:rPr>
              <a:t> </a:t>
            </a:r>
            <a:r>
              <a:rPr lang="en-US" sz="1800" i="1" dirty="0">
                <a:solidFill>
                  <a:srgbClr val="7030A0"/>
                </a:solidFill>
                <a:latin typeface="Calibri" panose="020F0502020204030204" pitchFamily="34" charset="0"/>
                <a:cs typeface="Calibri" panose="020F0502020204030204" pitchFamily="34" charset="0"/>
              </a:rPr>
              <a:t>previous evidence</a:t>
            </a:r>
            <a:r>
              <a:rPr lang="en-US" sz="1800" dirty="0">
                <a:solidFill>
                  <a:srgbClr val="7030A0"/>
                </a:solidFill>
                <a:latin typeface="Calibri" panose="020F0502020204030204" pitchFamily="34" charset="0"/>
                <a:cs typeface="Calibri" panose="020F0502020204030204" pitchFamily="34" charset="0"/>
              </a:rPr>
              <a:t>, &amp; </a:t>
            </a:r>
            <a:r>
              <a:rPr lang="en-US" sz="1800" i="1" dirty="0">
                <a:solidFill>
                  <a:srgbClr val="7030A0"/>
                </a:solidFill>
                <a:latin typeface="Calibri" panose="020F0502020204030204" pitchFamily="34" charset="0"/>
                <a:cs typeface="Calibri" panose="020F0502020204030204" pitchFamily="34" charset="0"/>
              </a:rPr>
              <a:t>exact intervention </a:t>
            </a:r>
            <a:r>
              <a:rPr lang="en-US" sz="1800" dirty="0">
                <a:solidFill>
                  <a:srgbClr val="7030A0"/>
                </a:solidFill>
                <a:latin typeface="Calibri" panose="020F0502020204030204" pitchFamily="34" charset="0"/>
                <a:cs typeface="Calibri" panose="020F0502020204030204" pitchFamily="34" charset="0"/>
              </a:rPr>
              <a:t>(along with implementation fidelity information) </a:t>
            </a:r>
            <a:endParaRPr sz="1800" dirty="0">
              <a:latin typeface="Calibri" panose="020F0502020204030204" pitchFamily="34" charset="0"/>
              <a:cs typeface="Calibri" panose="020F0502020204030204" pitchFamily="34" charset="0"/>
            </a:endParaRPr>
          </a:p>
          <a:p>
            <a:pPr marL="285750" lvl="0" indent="-285750" algn="l" rtl="0">
              <a:lnSpc>
                <a:spcPct val="90000"/>
              </a:lnSpc>
              <a:spcBef>
                <a:spcPts val="1000"/>
              </a:spcBef>
              <a:spcAft>
                <a:spcPts val="0"/>
              </a:spcAft>
              <a:buSzPts val="1600"/>
              <a:buFont typeface="Arial" panose="020B0604020202020204" pitchFamily="34" charset="0"/>
              <a:buChar char="•"/>
            </a:pPr>
            <a:r>
              <a:rPr lang="en-US" sz="1800" dirty="0">
                <a:solidFill>
                  <a:srgbClr val="7030A0"/>
                </a:solidFill>
                <a:latin typeface="Calibri" panose="020F0502020204030204" pitchFamily="34" charset="0"/>
                <a:cs typeface="Calibri" panose="020F0502020204030204" pitchFamily="34" charset="0"/>
              </a:rPr>
              <a:t>Reviewers provide ratings of the quality of evidence &amp; </a:t>
            </a:r>
            <a:r>
              <a:rPr lang="en-US" sz="1800" dirty="0" smtClean="0">
                <a:solidFill>
                  <a:srgbClr val="7030A0"/>
                </a:solidFill>
                <a:latin typeface="Calibri" panose="020F0502020204030204" pitchFamily="34" charset="0"/>
                <a:cs typeface="Calibri" panose="020F0502020204030204" pitchFamily="34" charset="0"/>
              </a:rPr>
              <a:t>claims</a:t>
            </a:r>
            <a:endParaRPr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87770672"/>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Shape 350"/>
        <p:cNvGrpSpPr/>
        <p:nvPr/>
      </p:nvGrpSpPr>
      <p:grpSpPr>
        <a:xfrm>
          <a:off x="0" y="0"/>
          <a:ext cx="0" cy="0"/>
          <a:chOff x="0" y="0"/>
          <a:chExt cx="0" cy="0"/>
        </a:xfrm>
      </p:grpSpPr>
      <p:sp>
        <p:nvSpPr>
          <p:cNvPr id="351" name="Google Shape;351;p3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3200"/>
              <a:buFont typeface="Rockwell"/>
              <a:buNone/>
            </a:pPr>
            <a:endParaRPr/>
          </a:p>
        </p:txBody>
      </p:sp>
      <p:sp>
        <p:nvSpPr>
          <p:cNvPr id="352" name="Google Shape;352;p36"/>
          <p:cNvSpPr txBox="1">
            <a:spLocks noGrp="1"/>
          </p:cNvSpPr>
          <p:nvPr>
            <p:ph type="body" sz="half"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600"/>
              <a:buNone/>
            </a:pPr>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7621" t="8641" r="20582" b="16159"/>
          <a:stretch/>
        </p:blipFill>
        <p:spPr>
          <a:xfrm>
            <a:off x="58521" y="58520"/>
            <a:ext cx="8381200" cy="6799480"/>
          </a:xfrm>
          <a:prstGeom prst="rect">
            <a:avLst/>
          </a:prstGeom>
        </p:spPr>
      </p:pic>
      <p:cxnSp>
        <p:nvCxnSpPr>
          <p:cNvPr id="7" name="Straight Arrow Connector 6"/>
          <p:cNvCxnSpPr/>
          <p:nvPr/>
        </p:nvCxnSpPr>
        <p:spPr>
          <a:xfrm flipH="1" flipV="1">
            <a:off x="8551470" y="3891686"/>
            <a:ext cx="2406700" cy="731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784089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18119" t="8747" r="20158" b="27039"/>
          <a:stretch/>
        </p:blipFill>
        <p:spPr>
          <a:xfrm>
            <a:off x="1460230" y="87782"/>
            <a:ext cx="9264226" cy="6425188"/>
          </a:xfrm>
          <a:prstGeom prst="rect">
            <a:avLst/>
          </a:prstGeom>
        </p:spPr>
      </p:pic>
      <p:sp>
        <p:nvSpPr>
          <p:cNvPr id="10" name="TextBox 9"/>
          <p:cNvSpPr txBox="1"/>
          <p:nvPr/>
        </p:nvSpPr>
        <p:spPr>
          <a:xfrm>
            <a:off x="10543641" y="2897538"/>
            <a:ext cx="1648359" cy="3785652"/>
          </a:xfrm>
          <a:prstGeom prst="rect">
            <a:avLst/>
          </a:prstGeom>
          <a:noFill/>
        </p:spPr>
        <p:txBody>
          <a:bodyPr wrap="square" rtlCol="0">
            <a:spAutoFit/>
          </a:bodyPr>
          <a:lstStyle/>
          <a:p>
            <a:r>
              <a:rPr lang="en-US" sz="1600" b="1" i="1" dirty="0" smtClean="0">
                <a:solidFill>
                  <a:srgbClr val="450084"/>
                </a:solidFill>
              </a:rPr>
              <a:t>IMPROVEMENT INDEX:</a:t>
            </a:r>
          </a:p>
          <a:p>
            <a:r>
              <a:rPr lang="en-US" sz="1600" dirty="0" smtClean="0">
                <a:solidFill>
                  <a:srgbClr val="450084"/>
                </a:solidFill>
              </a:rPr>
              <a:t>Indicator </a:t>
            </a:r>
            <a:r>
              <a:rPr lang="en-US" sz="1600" dirty="0">
                <a:solidFill>
                  <a:srgbClr val="450084"/>
                </a:solidFill>
              </a:rPr>
              <a:t>of the effect of the </a:t>
            </a:r>
            <a:r>
              <a:rPr lang="en-US" sz="1600" dirty="0" smtClean="0">
                <a:solidFill>
                  <a:srgbClr val="450084"/>
                </a:solidFill>
              </a:rPr>
              <a:t>intervention interpreted </a:t>
            </a:r>
            <a:r>
              <a:rPr lang="en-US" sz="1600" dirty="0">
                <a:solidFill>
                  <a:srgbClr val="450084"/>
                </a:solidFill>
              </a:rPr>
              <a:t>as the expected change in percentile rank for an average comparison group student if that student had received the intervention. </a:t>
            </a:r>
          </a:p>
        </p:txBody>
      </p:sp>
      <p:sp>
        <p:nvSpPr>
          <p:cNvPr id="11" name="TextBox 10"/>
          <p:cNvSpPr txBox="1"/>
          <p:nvPr/>
        </p:nvSpPr>
        <p:spPr>
          <a:xfrm>
            <a:off x="3859090" y="2294341"/>
            <a:ext cx="5277595" cy="1323439"/>
          </a:xfrm>
          <a:prstGeom prst="rect">
            <a:avLst/>
          </a:prstGeom>
          <a:noFill/>
        </p:spPr>
        <p:txBody>
          <a:bodyPr wrap="square" rtlCol="0">
            <a:spAutoFit/>
          </a:bodyPr>
          <a:lstStyle/>
          <a:p>
            <a:r>
              <a:rPr lang="en-US" sz="1600" b="1" i="1" dirty="0">
                <a:solidFill>
                  <a:srgbClr val="450084"/>
                </a:solidFill>
              </a:rPr>
              <a:t>N</a:t>
            </a:r>
            <a:r>
              <a:rPr lang="en-US" sz="1600" b="1" i="1" dirty="0" smtClean="0">
                <a:solidFill>
                  <a:srgbClr val="450084"/>
                </a:solidFill>
              </a:rPr>
              <a:t>umber </a:t>
            </a:r>
            <a:r>
              <a:rPr lang="en-US" sz="1600" b="1" i="1" dirty="0">
                <a:solidFill>
                  <a:srgbClr val="450084"/>
                </a:solidFill>
              </a:rPr>
              <a:t>of </a:t>
            </a:r>
            <a:r>
              <a:rPr lang="en-US" sz="1600" b="1" i="1" dirty="0" smtClean="0">
                <a:solidFill>
                  <a:srgbClr val="450084"/>
                </a:solidFill>
              </a:rPr>
              <a:t>Studies </a:t>
            </a:r>
            <a:r>
              <a:rPr lang="en-US" sz="1600" b="1" i="1" dirty="0">
                <a:solidFill>
                  <a:srgbClr val="450084"/>
                </a:solidFill>
              </a:rPr>
              <a:t>that met WWC </a:t>
            </a:r>
            <a:r>
              <a:rPr lang="en-US" sz="1600" b="1" i="1" dirty="0" smtClean="0">
                <a:solidFill>
                  <a:srgbClr val="450084"/>
                </a:solidFill>
              </a:rPr>
              <a:t>Design </a:t>
            </a:r>
            <a:r>
              <a:rPr lang="en-US" sz="1600" b="1" i="1" dirty="0">
                <a:solidFill>
                  <a:srgbClr val="450084"/>
                </a:solidFill>
              </a:rPr>
              <a:t>S</a:t>
            </a:r>
            <a:r>
              <a:rPr lang="en-US" sz="1600" b="1" i="1" dirty="0" smtClean="0">
                <a:solidFill>
                  <a:srgbClr val="450084"/>
                </a:solidFill>
              </a:rPr>
              <a:t>tandards </a:t>
            </a:r>
            <a:r>
              <a:rPr lang="en-US" sz="1600" dirty="0">
                <a:solidFill>
                  <a:srgbClr val="450084"/>
                </a:solidFill>
              </a:rPr>
              <a:t>and provide evidence of effectiveness. Selecting an item below will display all studies that met WWC design </a:t>
            </a:r>
            <a:r>
              <a:rPr lang="en-US" sz="1600" dirty="0" smtClean="0">
                <a:solidFill>
                  <a:srgbClr val="450084"/>
                </a:solidFill>
              </a:rPr>
              <a:t>standards </a:t>
            </a:r>
            <a:r>
              <a:rPr lang="en-US" sz="1600" dirty="0">
                <a:solidFill>
                  <a:srgbClr val="450084"/>
                </a:solidFill>
              </a:rPr>
              <a:t>in the domain. Selecting a study citation will take you to more information on that study and its findings. </a:t>
            </a:r>
          </a:p>
        </p:txBody>
      </p:sp>
      <p:sp>
        <p:nvSpPr>
          <p:cNvPr id="15" name="TextBox 14"/>
          <p:cNvSpPr txBox="1"/>
          <p:nvPr/>
        </p:nvSpPr>
        <p:spPr>
          <a:xfrm>
            <a:off x="65837" y="3691544"/>
            <a:ext cx="1697127" cy="3046988"/>
          </a:xfrm>
          <a:prstGeom prst="rect">
            <a:avLst/>
          </a:prstGeom>
          <a:noFill/>
        </p:spPr>
        <p:txBody>
          <a:bodyPr wrap="square" rtlCol="0">
            <a:spAutoFit/>
          </a:bodyPr>
          <a:lstStyle/>
          <a:p>
            <a:r>
              <a:rPr lang="en-US" sz="1600" b="1" dirty="0" smtClean="0">
                <a:solidFill>
                  <a:srgbClr val="450084"/>
                </a:solidFill>
              </a:rPr>
              <a:t>Outcome Domain: </a:t>
            </a:r>
            <a:r>
              <a:rPr lang="en-US" sz="1600" dirty="0" smtClean="0">
                <a:solidFill>
                  <a:srgbClr val="450084"/>
                </a:solidFill>
              </a:rPr>
              <a:t>When examining details of each study, you have access to </a:t>
            </a:r>
          </a:p>
          <a:p>
            <a:r>
              <a:rPr lang="en-US" sz="1600" dirty="0" smtClean="0">
                <a:solidFill>
                  <a:srgbClr val="450084"/>
                </a:solidFill>
              </a:rPr>
              <a:t>the specific outcomes: GPA, first-to-second year retention, degree attained at home institution, etc.</a:t>
            </a:r>
            <a:endParaRPr lang="en-US" sz="1600" dirty="0">
              <a:solidFill>
                <a:srgbClr val="450084"/>
              </a:solidFill>
            </a:endParaRPr>
          </a:p>
        </p:txBody>
      </p:sp>
    </p:spTree>
    <p:extLst>
      <p:ext uri="{BB962C8B-B14F-4D97-AF65-F5344CB8AC3E}">
        <p14:creationId xmlns:p14="http://schemas.microsoft.com/office/powerpoint/2010/main" val="27200755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684505701"/>
              </p:ext>
            </p:extLst>
          </p:nvPr>
        </p:nvGraphicFramePr>
        <p:xfrm>
          <a:off x="1397203" y="1089965"/>
          <a:ext cx="10614354" cy="4026712"/>
        </p:xfrm>
        <a:graphic>
          <a:graphicData uri="http://schemas.openxmlformats.org/drawingml/2006/table">
            <a:tbl>
              <a:tblPr/>
              <a:tblGrid>
                <a:gridCol w="10614354">
                  <a:extLst>
                    <a:ext uri="{9D8B030D-6E8A-4147-A177-3AD203B41FA5}">
                      <a16:colId xmlns:a16="http://schemas.microsoft.com/office/drawing/2014/main" val="3753032681"/>
                    </a:ext>
                  </a:extLst>
                </a:gridCol>
              </a:tblGrid>
              <a:tr h="562136">
                <a:tc>
                  <a:txBody>
                    <a:bodyPr/>
                    <a:lstStyle/>
                    <a:p>
                      <a:pPr algn="l"/>
                      <a:r>
                        <a:rPr lang="en-US" sz="2000" i="1" dirty="0" smtClean="0">
                          <a:effectLst/>
                        </a:rPr>
                        <a:t>Positive</a:t>
                      </a:r>
                      <a:r>
                        <a:rPr lang="en-US" sz="2000" dirty="0">
                          <a:effectLst/>
                        </a:rPr>
                        <a:t>:  strong evidence that intervention had a positive effect on outcomes. </a:t>
                      </a:r>
                    </a:p>
                  </a:txBody>
                  <a:tcPr marL="31750" marR="31750" marT="31750" marB="31750" anchor="ctr">
                    <a:lnL>
                      <a:noFill/>
                    </a:lnL>
                    <a:lnR>
                      <a:noFill/>
                    </a:lnR>
                    <a:lnT>
                      <a:noFill/>
                    </a:lnT>
                    <a:lnB>
                      <a:noFill/>
                    </a:lnB>
                  </a:tcPr>
                </a:tc>
                <a:extLst>
                  <a:ext uri="{0D108BD9-81ED-4DB2-BD59-A6C34878D82A}">
                    <a16:rowId xmlns:a16="http://schemas.microsoft.com/office/drawing/2014/main" val="58719226"/>
                  </a:ext>
                </a:extLst>
              </a:tr>
              <a:tr h="655119">
                <a:tc>
                  <a:txBody>
                    <a:bodyPr/>
                    <a:lstStyle/>
                    <a:p>
                      <a:pPr algn="l"/>
                      <a:r>
                        <a:rPr lang="en-US" sz="2000" i="1" dirty="0" smtClean="0">
                          <a:effectLst/>
                        </a:rPr>
                        <a:t>Potentially </a:t>
                      </a:r>
                      <a:r>
                        <a:rPr lang="en-US" sz="2000" i="1" dirty="0">
                          <a:effectLst/>
                        </a:rPr>
                        <a:t>Positive</a:t>
                      </a:r>
                      <a:r>
                        <a:rPr lang="en-US" sz="2000" dirty="0">
                          <a:effectLst/>
                        </a:rPr>
                        <a:t>:  evidence that intervention had a positive effect on outcomes with no overriding contrary evidence. </a:t>
                      </a:r>
                    </a:p>
                  </a:txBody>
                  <a:tcPr marL="31750" marR="31750" marT="31750" marB="31750" anchor="ctr">
                    <a:lnL>
                      <a:noFill/>
                    </a:lnL>
                    <a:lnR>
                      <a:noFill/>
                    </a:lnR>
                    <a:lnT>
                      <a:noFill/>
                    </a:lnT>
                    <a:lnB>
                      <a:noFill/>
                    </a:lnB>
                  </a:tcPr>
                </a:tc>
                <a:extLst>
                  <a:ext uri="{0D108BD9-81ED-4DB2-BD59-A6C34878D82A}">
                    <a16:rowId xmlns:a16="http://schemas.microsoft.com/office/drawing/2014/main" val="1126457847"/>
                  </a:ext>
                </a:extLst>
              </a:tr>
              <a:tr h="642943">
                <a:tc>
                  <a:txBody>
                    <a:bodyPr/>
                    <a:lstStyle/>
                    <a:p>
                      <a:pPr algn="l"/>
                      <a:r>
                        <a:rPr lang="en-US" sz="2000" i="1" dirty="0" smtClean="0">
                          <a:effectLst/>
                        </a:rPr>
                        <a:t>Mixed</a:t>
                      </a:r>
                      <a:r>
                        <a:rPr lang="en-US" sz="2000" dirty="0">
                          <a:effectLst/>
                        </a:rPr>
                        <a:t>:  evidence that intervention’s effect on outcomes is inconsistent. </a:t>
                      </a:r>
                    </a:p>
                  </a:txBody>
                  <a:tcPr marL="31750" marR="31750" marT="31750" marB="31750" anchor="ctr">
                    <a:lnL>
                      <a:noFill/>
                    </a:lnL>
                    <a:lnR>
                      <a:noFill/>
                    </a:lnR>
                    <a:lnT>
                      <a:noFill/>
                    </a:lnT>
                    <a:lnB>
                      <a:noFill/>
                    </a:lnB>
                  </a:tcPr>
                </a:tc>
                <a:extLst>
                  <a:ext uri="{0D108BD9-81ED-4DB2-BD59-A6C34878D82A}">
                    <a16:rowId xmlns:a16="http://schemas.microsoft.com/office/drawing/2014/main" val="1958510653"/>
                  </a:ext>
                </a:extLst>
              </a:tr>
              <a:tr h="642943">
                <a:tc>
                  <a:txBody>
                    <a:bodyPr/>
                    <a:lstStyle/>
                    <a:p>
                      <a:pPr algn="l"/>
                      <a:r>
                        <a:rPr lang="en-US" sz="2000" i="1" dirty="0" smtClean="0">
                          <a:effectLst/>
                        </a:rPr>
                        <a:t>No </a:t>
                      </a:r>
                      <a:r>
                        <a:rPr lang="en-US" sz="2000" i="1" dirty="0">
                          <a:effectLst/>
                        </a:rPr>
                        <a:t>Discernible</a:t>
                      </a:r>
                      <a:r>
                        <a:rPr lang="en-US" sz="2000" dirty="0">
                          <a:effectLst/>
                        </a:rPr>
                        <a:t>:  no evidence that intervention had an effect on outcomes. </a:t>
                      </a:r>
                    </a:p>
                  </a:txBody>
                  <a:tcPr marL="31750" marR="31750" marT="31750" marB="31750" anchor="ctr">
                    <a:lnL>
                      <a:noFill/>
                    </a:lnL>
                    <a:lnR>
                      <a:noFill/>
                    </a:lnR>
                    <a:lnT>
                      <a:noFill/>
                    </a:lnT>
                    <a:lnB>
                      <a:noFill/>
                    </a:lnB>
                  </a:tcPr>
                </a:tc>
                <a:extLst>
                  <a:ext uri="{0D108BD9-81ED-4DB2-BD59-A6C34878D82A}">
                    <a16:rowId xmlns:a16="http://schemas.microsoft.com/office/drawing/2014/main" val="2031978166"/>
                  </a:ext>
                </a:extLst>
              </a:tr>
              <a:tr h="862647">
                <a:tc>
                  <a:txBody>
                    <a:bodyPr/>
                    <a:lstStyle/>
                    <a:p>
                      <a:pPr algn="l"/>
                      <a:r>
                        <a:rPr lang="en-US" sz="2000" i="1" dirty="0" smtClean="0">
                          <a:effectLst/>
                        </a:rPr>
                        <a:t>Potentially </a:t>
                      </a:r>
                      <a:r>
                        <a:rPr lang="en-US" sz="2000" i="1" dirty="0">
                          <a:effectLst/>
                        </a:rPr>
                        <a:t>Negative</a:t>
                      </a:r>
                      <a:r>
                        <a:rPr lang="en-US" sz="2000" dirty="0">
                          <a:effectLst/>
                        </a:rPr>
                        <a:t>:  evidence that intervention had a negative effect on outcomes with no overriding contrary evidence. </a:t>
                      </a:r>
                    </a:p>
                  </a:txBody>
                  <a:tcPr marL="31750" marR="31750" marT="31750" marB="31750" anchor="ctr">
                    <a:lnL>
                      <a:noFill/>
                    </a:lnL>
                    <a:lnR>
                      <a:noFill/>
                    </a:lnR>
                    <a:lnT>
                      <a:noFill/>
                    </a:lnT>
                    <a:lnB>
                      <a:noFill/>
                    </a:lnB>
                  </a:tcPr>
                </a:tc>
                <a:extLst>
                  <a:ext uri="{0D108BD9-81ED-4DB2-BD59-A6C34878D82A}">
                    <a16:rowId xmlns:a16="http://schemas.microsoft.com/office/drawing/2014/main" val="1667552824"/>
                  </a:ext>
                </a:extLst>
              </a:tr>
              <a:tr h="642943">
                <a:tc>
                  <a:txBody>
                    <a:bodyPr/>
                    <a:lstStyle/>
                    <a:p>
                      <a:pPr algn="l"/>
                      <a:r>
                        <a:rPr lang="en-US" sz="2000" i="1" dirty="0" smtClean="0">
                          <a:effectLst/>
                        </a:rPr>
                        <a:t>Negative</a:t>
                      </a:r>
                      <a:r>
                        <a:rPr lang="en-US" sz="2000" dirty="0">
                          <a:effectLst/>
                        </a:rPr>
                        <a:t>:  strong evidence that intervention had a negative effect on outcomes. </a:t>
                      </a:r>
                    </a:p>
                  </a:txBody>
                  <a:tcPr marL="31750" marR="31750" marT="31750" marB="31750" anchor="ctr">
                    <a:lnL>
                      <a:noFill/>
                    </a:lnL>
                    <a:lnR>
                      <a:noFill/>
                    </a:lnR>
                    <a:lnT>
                      <a:noFill/>
                    </a:lnT>
                    <a:lnB>
                      <a:noFill/>
                    </a:lnB>
                  </a:tcPr>
                </a:tc>
                <a:extLst>
                  <a:ext uri="{0D108BD9-81ED-4DB2-BD59-A6C34878D82A}">
                    <a16:rowId xmlns:a16="http://schemas.microsoft.com/office/drawing/2014/main" val="1302569950"/>
                  </a:ext>
                </a:extLst>
              </a:tr>
            </a:tbl>
          </a:graphicData>
        </a:graphic>
      </p:graphicFrame>
      <p:sp>
        <p:nvSpPr>
          <p:cNvPr id="4" name="Slide Number Placeholder 3"/>
          <p:cNvSpPr>
            <a:spLocks noGrp="1"/>
          </p:cNvSpPr>
          <p:nvPr>
            <p:ph type="sldNum" sz="quarter" idx="12"/>
          </p:nvPr>
        </p:nvSpPr>
        <p:spPr/>
        <p:txBody>
          <a:bodyPr/>
          <a:lstStyle/>
          <a:p>
            <a:fld id="{098B3DDF-55FD-42E7-8027-CE601EFF49C5}" type="slidenum">
              <a:rPr lang="en-US" smtClean="0"/>
              <a:t>43</a:t>
            </a:fld>
            <a:endParaRPr lang="en-US"/>
          </a:p>
        </p:txBody>
      </p:sp>
      <p:sp>
        <p:nvSpPr>
          <p:cNvPr id="5" name="Footer Placeholder 4"/>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pic>
        <p:nvPicPr>
          <p:cNvPr id="3081" name="Picture 9" descr="Positive effec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18" y="1191233"/>
            <a:ext cx="109537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Potentially positive effec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18" y="1753869"/>
            <a:ext cx="109537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Mixed effec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18" y="2492718"/>
            <a:ext cx="109537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No discernible effec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18" y="3174767"/>
            <a:ext cx="109537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Potentially negative effect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17" y="3793296"/>
            <a:ext cx="109537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Negative Effect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316" y="4633705"/>
            <a:ext cx="1095375" cy="3524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345997" y="358445"/>
            <a:ext cx="7834579" cy="646331"/>
          </a:xfrm>
          <a:prstGeom prst="rect">
            <a:avLst/>
          </a:prstGeom>
          <a:noFill/>
        </p:spPr>
        <p:txBody>
          <a:bodyPr wrap="square" rtlCol="0">
            <a:spAutoFit/>
          </a:bodyPr>
          <a:lstStyle/>
          <a:p>
            <a:r>
              <a:rPr lang="en-US" sz="3600" dirty="0" smtClean="0">
                <a:solidFill>
                  <a:srgbClr val="450084"/>
                </a:solidFill>
              </a:rPr>
              <a:t>WWC Effectiveness Rating</a:t>
            </a:r>
            <a:endParaRPr lang="en-US" sz="3600" dirty="0">
              <a:solidFill>
                <a:srgbClr val="450084"/>
              </a:solidFill>
            </a:endParaRPr>
          </a:p>
        </p:txBody>
      </p:sp>
    </p:spTree>
    <p:extLst>
      <p:ext uri="{BB962C8B-B14F-4D97-AF65-F5344CB8AC3E}">
        <p14:creationId xmlns:p14="http://schemas.microsoft.com/office/powerpoint/2010/main" val="197629975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098B3DDF-55FD-42E7-8027-CE601EFF49C5}" type="slidenum">
              <a:rPr lang="en-US" smtClean="0"/>
              <a:t>44</a:t>
            </a:fld>
            <a:endParaRPr lang="en-US"/>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22813" t="14400" r="22503" b="5173"/>
          <a:stretch/>
        </p:blipFill>
        <p:spPr>
          <a:xfrm>
            <a:off x="-131675" y="0"/>
            <a:ext cx="7062569" cy="6924808"/>
          </a:xfrm>
          <a:prstGeom prst="rect">
            <a:avLst/>
          </a:prstGeom>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23381" t="13193" r="24757" b="4320"/>
          <a:stretch/>
        </p:blipFill>
        <p:spPr>
          <a:xfrm>
            <a:off x="6815328" y="555955"/>
            <a:ext cx="5335220" cy="5656964"/>
          </a:xfrm>
          <a:prstGeom prst="rect">
            <a:avLst/>
          </a:prstGeom>
        </p:spPr>
      </p:pic>
    </p:spTree>
    <p:extLst>
      <p:ext uri="{BB962C8B-B14F-4D97-AF65-F5344CB8AC3E}">
        <p14:creationId xmlns:p14="http://schemas.microsoft.com/office/powerpoint/2010/main" val="2932789227"/>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8B3DDF-55FD-42E7-8027-CE601EFF49C5}" type="slidenum">
              <a:rPr lang="en-US" smtClean="0"/>
              <a:t>45</a:t>
            </a:fld>
            <a:endParaRPr lang="en-US"/>
          </a:p>
        </p:txBody>
      </p:sp>
      <p:sp>
        <p:nvSpPr>
          <p:cNvPr id="5" name="Footer Placeholder 4"/>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graphicFrame>
        <p:nvGraphicFramePr>
          <p:cNvPr id="8" name="Table 7"/>
          <p:cNvGraphicFramePr>
            <a:graphicFrameLocks noGrp="1"/>
          </p:cNvGraphicFramePr>
          <p:nvPr>
            <p:extLst>
              <p:ext uri="{D42A27DB-BD31-4B8C-83A1-F6EECF244321}">
                <p14:modId xmlns:p14="http://schemas.microsoft.com/office/powerpoint/2010/main" val="1834970742"/>
              </p:ext>
            </p:extLst>
          </p:nvPr>
        </p:nvGraphicFramePr>
        <p:xfrm>
          <a:off x="522021" y="173895"/>
          <a:ext cx="11240821" cy="6248400"/>
        </p:xfrm>
        <a:graphic>
          <a:graphicData uri="http://schemas.openxmlformats.org/drawingml/2006/table">
            <a:tbl>
              <a:tblPr firstRow="1" bandRow="1">
                <a:tableStyleId>{5C22544A-7EE6-4342-B048-85BDC9FD1C3A}</a:tableStyleId>
              </a:tblPr>
              <a:tblGrid>
                <a:gridCol w="3346979">
                  <a:extLst>
                    <a:ext uri="{9D8B030D-6E8A-4147-A177-3AD203B41FA5}">
                      <a16:colId xmlns:a16="http://schemas.microsoft.com/office/drawing/2014/main" val="1332859206"/>
                    </a:ext>
                  </a:extLst>
                </a:gridCol>
                <a:gridCol w="4079153">
                  <a:extLst>
                    <a:ext uri="{9D8B030D-6E8A-4147-A177-3AD203B41FA5}">
                      <a16:colId xmlns:a16="http://schemas.microsoft.com/office/drawing/2014/main" val="1176433398"/>
                    </a:ext>
                  </a:extLst>
                </a:gridCol>
                <a:gridCol w="3814689">
                  <a:extLst>
                    <a:ext uri="{9D8B030D-6E8A-4147-A177-3AD203B41FA5}">
                      <a16:colId xmlns:a16="http://schemas.microsoft.com/office/drawing/2014/main" val="844525339"/>
                    </a:ext>
                  </a:extLst>
                </a:gridCol>
              </a:tblGrid>
              <a:tr h="518114">
                <a:tc gridSpan="3">
                  <a:txBody>
                    <a:bodyPr/>
                    <a:lstStyle/>
                    <a:p>
                      <a:pPr algn="ctr"/>
                      <a:r>
                        <a:rPr lang="en-US" sz="2800" dirty="0" smtClean="0">
                          <a:solidFill>
                            <a:srgbClr val="450084"/>
                          </a:solidFill>
                        </a:rPr>
                        <a:t>Systematic Review Databases</a:t>
                      </a:r>
                      <a:r>
                        <a:rPr lang="en-US" sz="2800" baseline="0" dirty="0" smtClean="0">
                          <a:solidFill>
                            <a:srgbClr val="450084"/>
                          </a:solidFill>
                        </a:rPr>
                        <a:t> with Reviews Relevant to Higher Education</a:t>
                      </a:r>
                      <a:endParaRPr lang="en-US" sz="2800" dirty="0">
                        <a:solidFill>
                          <a:srgbClr val="450084"/>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4594604"/>
                  </a:ext>
                </a:extLst>
              </a:tr>
              <a:tr h="1751222">
                <a:tc>
                  <a:txBody>
                    <a:bodyPr/>
                    <a:lstStyle/>
                    <a:p>
                      <a:pPr algn="ctr"/>
                      <a:r>
                        <a:rPr lang="en-US" sz="2000" b="1" i="0" dirty="0" smtClean="0"/>
                        <a:t>Campbell</a:t>
                      </a:r>
                      <a:r>
                        <a:rPr lang="en-US" sz="2000" b="1" i="0" baseline="0" dirty="0" smtClean="0"/>
                        <a:t> </a:t>
                      </a:r>
                    </a:p>
                    <a:p>
                      <a:pPr algn="ctr"/>
                      <a:r>
                        <a:rPr lang="en-US" sz="2000" b="1" i="0" baseline="0" dirty="0" smtClean="0"/>
                        <a:t>Collaboration</a:t>
                      </a:r>
                    </a:p>
                    <a:p>
                      <a:pPr algn="ctr"/>
                      <a:r>
                        <a:rPr lang="en-US" sz="1200" u="sng" kern="1200" dirty="0" smtClean="0">
                          <a:solidFill>
                            <a:schemeClr val="dk1"/>
                          </a:solidFill>
                          <a:effectLst/>
                          <a:latin typeface="+mn-lt"/>
                          <a:ea typeface="+mn-ea"/>
                          <a:cs typeface="+mn-cs"/>
                          <a:hlinkClick r:id="rId2"/>
                        </a:rPr>
                        <a:t>www.campbellcollaboration.org</a:t>
                      </a:r>
                      <a:r>
                        <a:rPr lang="en-US" sz="1200" kern="1200" dirty="0" smtClean="0">
                          <a:solidFill>
                            <a:schemeClr val="dk1"/>
                          </a:solidFill>
                          <a:effectLst/>
                          <a:latin typeface="+mn-lt"/>
                          <a:ea typeface="+mn-ea"/>
                          <a:cs typeface="+mn-cs"/>
                        </a:rPr>
                        <a:t> </a:t>
                      </a:r>
                      <a:endParaRPr lang="en-US" sz="1200" i="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000" b="1" i="0" dirty="0" smtClean="0"/>
                    </a:p>
                    <a:p>
                      <a:pPr algn="ctr"/>
                      <a:r>
                        <a:rPr lang="en-US" sz="2000" b="1" i="0" dirty="0" smtClean="0"/>
                        <a:t>What Works </a:t>
                      </a:r>
                    </a:p>
                    <a:p>
                      <a:pPr algn="ctr"/>
                      <a:r>
                        <a:rPr lang="en-US" sz="2000" b="1" i="0" dirty="0" smtClean="0"/>
                        <a:t>for Health</a:t>
                      </a:r>
                    </a:p>
                    <a:p>
                      <a:pPr algn="ctr"/>
                      <a:r>
                        <a:rPr lang="en-US" sz="1200" u="sng" kern="1200" dirty="0" smtClean="0">
                          <a:solidFill>
                            <a:schemeClr val="dk1"/>
                          </a:solidFill>
                          <a:effectLst/>
                          <a:latin typeface="+mn-lt"/>
                          <a:ea typeface="+mn-ea"/>
                          <a:cs typeface="+mn-cs"/>
                          <a:hlinkClick r:id="rId3"/>
                        </a:rPr>
                        <a:t>https://www.countyhealthrankings.org/take-action-to-improve-health/what-works-for-health</a:t>
                      </a:r>
                      <a:r>
                        <a:rPr lang="en-US" sz="2000" kern="1200" dirty="0" smtClean="0">
                          <a:solidFill>
                            <a:schemeClr val="dk1"/>
                          </a:solidFill>
                          <a:effectLst/>
                          <a:latin typeface="+mn-lt"/>
                          <a:ea typeface="+mn-ea"/>
                          <a:cs typeface="+mn-cs"/>
                        </a:rPr>
                        <a:t> </a:t>
                      </a:r>
                      <a:endParaRPr lang="en-US" sz="2000" i="1" dirty="0" smtClean="0"/>
                    </a:p>
                    <a:p>
                      <a:pPr marL="0" marR="0" lvl="0" indent="0" algn="ctr" defTabSz="914354" rtl="0" eaLnBrk="1" fontAlgn="auto" latinLnBrk="0" hangingPunct="1">
                        <a:lnSpc>
                          <a:spcPct val="100000"/>
                        </a:lnSpc>
                        <a:spcBef>
                          <a:spcPts val="0"/>
                        </a:spcBef>
                        <a:spcAft>
                          <a:spcPts val="0"/>
                        </a:spcAft>
                        <a:buClrTx/>
                        <a:buSzTx/>
                        <a:buFontTx/>
                        <a:buNone/>
                        <a:tabLst/>
                        <a:defRPr/>
                      </a:pPr>
                      <a:endParaRPr lang="en-US" sz="2000" b="1" kern="1200" dirty="0" smtClean="0">
                        <a:solidFill>
                          <a:schemeClr val="dk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effectLst/>
                          <a:latin typeface="+mn-lt"/>
                          <a:ea typeface="+mn-ea"/>
                          <a:cs typeface="+mn-cs"/>
                        </a:rPr>
                        <a:t>Blueprints For Healthy </a:t>
                      </a:r>
                    </a:p>
                    <a:p>
                      <a:pPr marL="0" marR="0" lvl="0" indent="0" algn="ctr" defTabSz="914354"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effectLst/>
                          <a:latin typeface="+mn-lt"/>
                          <a:ea typeface="+mn-ea"/>
                          <a:cs typeface="+mn-cs"/>
                        </a:rPr>
                        <a:t>Youth Development</a:t>
                      </a:r>
                      <a:r>
                        <a:rPr lang="en-US" sz="2000" kern="1200" dirty="0" smtClean="0">
                          <a:solidFill>
                            <a:schemeClr val="dk1"/>
                          </a:solidFill>
                          <a:effectLst/>
                          <a:latin typeface="+mn-lt"/>
                          <a:ea typeface="+mn-ea"/>
                          <a:cs typeface="+mn-cs"/>
                        </a:rPr>
                        <a:t> </a:t>
                      </a:r>
                      <a:endParaRPr lang="en-US" sz="1200" kern="1200" dirty="0" smtClean="0">
                        <a:solidFill>
                          <a:schemeClr val="dk1"/>
                        </a:solidFill>
                        <a:effectLst/>
                        <a:latin typeface="+mn-lt"/>
                        <a:ea typeface="+mn-ea"/>
                        <a:cs typeface="+mn-cs"/>
                      </a:endParaRPr>
                    </a:p>
                    <a:p>
                      <a:pPr marL="0" marR="0" lvl="0" indent="0" algn="ctr" defTabSz="914354"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dk1"/>
                          </a:solidFill>
                          <a:effectLst/>
                          <a:latin typeface="+mn-lt"/>
                          <a:ea typeface="+mn-ea"/>
                          <a:cs typeface="+mn-cs"/>
                          <a:hlinkClick r:id="rId4"/>
                        </a:rPr>
                        <a:t>https://www.blueprintsprograms.org/</a:t>
                      </a:r>
                      <a:endParaRPr lang="en-US" sz="1200" kern="1200" dirty="0" smtClean="0">
                        <a:solidFill>
                          <a:schemeClr val="dk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9513811"/>
                  </a:ext>
                </a:extLst>
              </a:tr>
              <a:tr h="1432433">
                <a:tc>
                  <a:txBody>
                    <a:bodyPr/>
                    <a:lstStyle/>
                    <a:p>
                      <a:pPr algn="ctr"/>
                      <a:endParaRPr lang="en-US" b="1" i="1" dirty="0" smtClean="0"/>
                    </a:p>
                    <a:p>
                      <a:pPr algn="ctr"/>
                      <a:r>
                        <a:rPr lang="en-US" sz="2000" b="1" i="0" dirty="0" smtClean="0"/>
                        <a:t>What Works </a:t>
                      </a:r>
                    </a:p>
                    <a:p>
                      <a:pPr algn="ctr"/>
                      <a:r>
                        <a:rPr lang="en-US" sz="2000" b="1" i="0" dirty="0" smtClean="0"/>
                        <a:t>Clearing</a:t>
                      </a:r>
                      <a:r>
                        <a:rPr lang="en-US" sz="2000" b="1" i="0" baseline="0" dirty="0" smtClean="0"/>
                        <a:t>house</a:t>
                      </a:r>
                    </a:p>
                    <a:p>
                      <a:pPr algn="ctr"/>
                      <a:r>
                        <a:rPr lang="en-US" sz="1200" u="sng" kern="1200" dirty="0" smtClean="0">
                          <a:solidFill>
                            <a:schemeClr val="dk1"/>
                          </a:solidFill>
                          <a:effectLst/>
                          <a:latin typeface="+mn-lt"/>
                          <a:ea typeface="+mn-ea"/>
                          <a:cs typeface="+mn-cs"/>
                          <a:hlinkClick r:id="rId5"/>
                        </a:rPr>
                        <a:t>https://ies.ed.gov/ncee/wwc</a:t>
                      </a:r>
                      <a:r>
                        <a:rPr lang="en-US" sz="1200" u="sng" kern="1200" dirty="0" smtClean="0">
                          <a:solidFill>
                            <a:schemeClr val="dk1"/>
                          </a:solidFill>
                          <a:effectLst/>
                          <a:latin typeface="+mn-lt"/>
                          <a:ea typeface="+mn-ea"/>
                          <a:cs typeface="+mn-cs"/>
                        </a:rPr>
                        <a:t> </a:t>
                      </a:r>
                      <a:endParaRPr lang="en-US" sz="1200"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lang="en-US" sz="1867" b="1" kern="1200" dirty="0" smtClean="0">
                        <a:solidFill>
                          <a:schemeClr val="dk1"/>
                        </a:solidFill>
                        <a:effectLst/>
                        <a:latin typeface="+mn-lt"/>
                        <a:ea typeface="+mn-ea"/>
                        <a:cs typeface="+mn-cs"/>
                      </a:endParaRPr>
                    </a:p>
                    <a:p>
                      <a:pPr marL="0" marR="0" lvl="0" indent="0" algn="ctr" defTabSz="914354"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effectLst/>
                          <a:latin typeface="+mn-lt"/>
                          <a:ea typeface="+mn-ea"/>
                          <a:cs typeface="+mn-cs"/>
                        </a:rPr>
                        <a:t>Evidence-Based Practices </a:t>
                      </a:r>
                    </a:p>
                    <a:p>
                      <a:pPr marL="0" marR="0" lvl="0" indent="0" algn="ctr" defTabSz="914354"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effectLst/>
                          <a:latin typeface="+mn-lt"/>
                          <a:ea typeface="+mn-ea"/>
                          <a:cs typeface="+mn-cs"/>
                        </a:rPr>
                        <a:t>for Substance Use Disorders </a:t>
                      </a:r>
                      <a:r>
                        <a:rPr lang="en-US" sz="1200" u="sng" kern="1200" dirty="0" smtClean="0">
                          <a:solidFill>
                            <a:schemeClr val="dk1"/>
                          </a:solidFill>
                          <a:effectLst/>
                          <a:latin typeface="+mn-lt"/>
                          <a:ea typeface="+mn-ea"/>
                          <a:cs typeface="+mn-cs"/>
                          <a:hlinkClick r:id="rId6"/>
                        </a:rPr>
                        <a:t>https://adai.uw.edu/ebp/</a:t>
                      </a:r>
                      <a:endParaRPr lang="en-US" sz="1200" kern="1200" dirty="0" smtClean="0">
                        <a:solidFill>
                          <a:schemeClr val="dk1"/>
                        </a:solidFill>
                        <a:effectLst/>
                        <a:latin typeface="+mn-lt"/>
                        <a:ea typeface="+mn-ea"/>
                        <a:cs typeface="+mn-cs"/>
                      </a:endParaRPr>
                    </a:p>
                    <a:p>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a:buFont typeface="Arial" panose="020B0604020202020204" pitchFamily="34" charset="0"/>
                        <a:buNone/>
                      </a:pPr>
                      <a:endParaRPr lang="en-US" sz="2000" b="1" kern="1200" dirty="0" smtClean="0">
                        <a:solidFill>
                          <a:schemeClr val="dk1"/>
                        </a:solidFill>
                        <a:effectLst/>
                        <a:latin typeface="+mn-lt"/>
                        <a:ea typeface="+mn-ea"/>
                        <a:cs typeface="+mn-cs"/>
                      </a:endParaRPr>
                    </a:p>
                    <a:p>
                      <a:pPr marL="0" lvl="0" indent="0" algn="ctr">
                        <a:buFont typeface="Arial" panose="020B0604020202020204" pitchFamily="34" charset="0"/>
                        <a:buNone/>
                      </a:pPr>
                      <a:r>
                        <a:rPr lang="en-US" sz="2000" b="1" kern="1200" dirty="0" smtClean="0">
                          <a:solidFill>
                            <a:schemeClr val="dk1"/>
                          </a:solidFill>
                          <a:effectLst/>
                          <a:latin typeface="+mn-lt"/>
                          <a:ea typeface="+mn-ea"/>
                          <a:cs typeface="+mn-cs"/>
                        </a:rPr>
                        <a:t>Promising Practices</a:t>
                      </a:r>
                      <a:r>
                        <a:rPr lang="en-US" sz="2000" kern="1200" dirty="0" smtClean="0">
                          <a:solidFill>
                            <a:schemeClr val="dk1"/>
                          </a:solidFill>
                          <a:effectLst/>
                          <a:latin typeface="+mn-lt"/>
                          <a:ea typeface="+mn-ea"/>
                          <a:cs typeface="+mn-cs"/>
                        </a:rPr>
                        <a:t> </a:t>
                      </a:r>
                    </a:p>
                    <a:p>
                      <a:pPr marL="0" lvl="0" indent="0" algn="ctr">
                        <a:buFont typeface="Arial" panose="020B0604020202020204" pitchFamily="34" charset="0"/>
                        <a:buNone/>
                      </a:pPr>
                      <a:r>
                        <a:rPr lang="en-US" sz="2000" b="1" kern="1200" dirty="0" smtClean="0">
                          <a:solidFill>
                            <a:schemeClr val="dk1"/>
                          </a:solidFill>
                          <a:effectLst/>
                          <a:latin typeface="+mn-lt"/>
                          <a:ea typeface="+mn-ea"/>
                          <a:cs typeface="+mn-cs"/>
                        </a:rPr>
                        <a:t>Network</a:t>
                      </a:r>
                      <a:r>
                        <a:rPr lang="en-US" sz="2000" kern="1200" dirty="0" smtClean="0">
                          <a:solidFill>
                            <a:schemeClr val="dk1"/>
                          </a:solidFill>
                          <a:effectLst/>
                          <a:latin typeface="+mn-lt"/>
                          <a:ea typeface="+mn-ea"/>
                          <a:cs typeface="+mn-cs"/>
                        </a:rPr>
                        <a:t>  </a:t>
                      </a:r>
                    </a:p>
                    <a:p>
                      <a:pPr marL="0" lvl="0" indent="0" algn="ctr">
                        <a:buFont typeface="Arial" panose="020B0604020202020204" pitchFamily="34" charset="0"/>
                        <a:buNone/>
                      </a:pPr>
                      <a:r>
                        <a:rPr lang="en-US" sz="1200" u="sng" kern="1200" dirty="0" smtClean="0">
                          <a:solidFill>
                            <a:schemeClr val="dk1"/>
                          </a:solidFill>
                          <a:effectLst/>
                          <a:latin typeface="+mn-lt"/>
                          <a:ea typeface="+mn-ea"/>
                          <a:cs typeface="+mn-cs"/>
                          <a:hlinkClick r:id="rId7"/>
                        </a:rPr>
                        <a:t>http://www.promisingpractices.net</a:t>
                      </a:r>
                      <a:r>
                        <a:rPr lang="en-US" sz="1200" kern="1200" dirty="0" smtClean="0">
                          <a:solidFill>
                            <a:schemeClr val="dk1"/>
                          </a:solidFill>
                          <a:effectLst/>
                          <a:latin typeface="+mn-lt"/>
                          <a:ea typeface="+mn-ea"/>
                          <a:cs typeface="+mn-cs"/>
                        </a:rPr>
                        <a:t> </a:t>
                      </a:r>
                    </a:p>
                    <a:p>
                      <a:pPr marL="285750" lvl="0" indent="-285750">
                        <a:buFont typeface="Arial" panose="020B0604020202020204" pitchFamily="34" charset="0"/>
                        <a:buChar char="•"/>
                      </a:pPr>
                      <a:endParaRPr lang="en-US" sz="1600" kern="1200" dirty="0" smtClean="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802355"/>
                  </a:ext>
                </a:extLst>
              </a:tr>
              <a:tr h="1432433">
                <a:tc>
                  <a:txBody>
                    <a:bodyPr/>
                    <a:lstStyle/>
                    <a:p>
                      <a:pPr algn="ctr"/>
                      <a:endParaRPr lang="en-US" i="1" dirty="0" smtClean="0"/>
                    </a:p>
                    <a:p>
                      <a:pPr algn="ctr"/>
                      <a:r>
                        <a:rPr lang="en-US" sz="2000" b="1" i="0" dirty="0" smtClean="0"/>
                        <a:t>Cochrane </a:t>
                      </a:r>
                    </a:p>
                    <a:p>
                      <a:pPr algn="ctr"/>
                      <a:r>
                        <a:rPr lang="en-US" sz="2000" b="1" i="0" dirty="0" smtClean="0"/>
                        <a:t>Library</a:t>
                      </a:r>
                    </a:p>
                    <a:p>
                      <a:pPr algn="ctr"/>
                      <a:r>
                        <a:rPr lang="en-US" sz="1200" u="sng" kern="1200" dirty="0" smtClean="0">
                          <a:solidFill>
                            <a:schemeClr val="dk1"/>
                          </a:solidFill>
                          <a:effectLst/>
                          <a:latin typeface="+mn-lt"/>
                          <a:ea typeface="+mn-ea"/>
                          <a:cs typeface="+mn-cs"/>
                          <a:hlinkClick r:id="rId8"/>
                        </a:rPr>
                        <a:t>https://www.cochrane.org/</a:t>
                      </a:r>
                      <a:r>
                        <a:rPr lang="en-US" sz="1200" u="sng" kern="1200" dirty="0" smtClean="0">
                          <a:solidFill>
                            <a:schemeClr val="dk1"/>
                          </a:solidFill>
                          <a:effectLst/>
                          <a:latin typeface="+mn-lt"/>
                          <a:ea typeface="+mn-ea"/>
                          <a:cs typeface="+mn-cs"/>
                        </a:rPr>
                        <a:t> </a:t>
                      </a:r>
                      <a:endParaRPr lang="en-US" sz="1200"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lang="en-US" sz="2000" b="1" kern="1200" dirty="0" smtClean="0">
                        <a:solidFill>
                          <a:schemeClr val="dk1"/>
                        </a:solidFill>
                        <a:effectLst/>
                        <a:latin typeface="+mn-lt"/>
                        <a:ea typeface="+mn-ea"/>
                        <a:cs typeface="+mn-cs"/>
                      </a:endParaRPr>
                    </a:p>
                    <a:p>
                      <a:pPr marL="0" marR="0" lvl="0" indent="0" algn="ctr" defTabSz="914354"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effectLst/>
                          <a:latin typeface="+mn-lt"/>
                          <a:ea typeface="+mn-ea"/>
                          <a:cs typeface="+mn-cs"/>
                        </a:rPr>
                        <a:t>Best Evidence </a:t>
                      </a:r>
                    </a:p>
                    <a:p>
                      <a:pPr marL="0" marR="0" lvl="0" indent="0" algn="ctr" defTabSz="914354"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effectLst/>
                          <a:latin typeface="+mn-lt"/>
                          <a:ea typeface="+mn-ea"/>
                          <a:cs typeface="+mn-cs"/>
                        </a:rPr>
                        <a:t>Encyclopedia</a:t>
                      </a:r>
                      <a:r>
                        <a:rPr lang="en-US" sz="2000" kern="1200" dirty="0" smtClean="0">
                          <a:solidFill>
                            <a:schemeClr val="dk1"/>
                          </a:solidFill>
                          <a:effectLst/>
                          <a:latin typeface="+mn-lt"/>
                          <a:ea typeface="+mn-ea"/>
                          <a:cs typeface="+mn-cs"/>
                        </a:rPr>
                        <a:t> </a:t>
                      </a:r>
                    </a:p>
                    <a:p>
                      <a:pPr marL="0" marR="0" lvl="0" indent="0" algn="ctr" defTabSz="914354"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dk1"/>
                          </a:solidFill>
                          <a:effectLst/>
                          <a:latin typeface="+mn-lt"/>
                          <a:ea typeface="+mn-ea"/>
                          <a:cs typeface="+mn-cs"/>
                          <a:hlinkClick r:id="rId9"/>
                        </a:rPr>
                        <a:t>http://www.bestevidence.org/</a:t>
                      </a:r>
                      <a:r>
                        <a:rPr lang="en-US" sz="1200" kern="1200" dirty="0" smtClean="0">
                          <a:solidFill>
                            <a:schemeClr val="dk1"/>
                          </a:solidFill>
                          <a:effectLst/>
                          <a:latin typeface="+mn-lt"/>
                          <a:ea typeface="+mn-ea"/>
                          <a:cs typeface="+mn-cs"/>
                        </a:rPr>
                        <a:t> </a:t>
                      </a:r>
                    </a:p>
                    <a:p>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354"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0" marR="0" lvl="0" indent="0" algn="ctr"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b="1" dirty="0" smtClean="0">
                          <a:solidFill>
                            <a:srgbClr val="000000"/>
                          </a:solidFill>
                          <a:latin typeface="Calibri" panose="020F0502020204030204" pitchFamily="34" charset="0"/>
                          <a:ea typeface="Calibri" panose="020F0502020204030204" pitchFamily="34" charset="0"/>
                          <a:cs typeface="Calibri" panose="020F0502020204030204" pitchFamily="34" charset="0"/>
                        </a:rPr>
                        <a:t>Teen Pregnancy Prevention </a:t>
                      </a:r>
                    </a:p>
                    <a:p>
                      <a:pPr marL="0" marR="0" lvl="0" indent="0" algn="ctr"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b="1" dirty="0" smtClean="0">
                          <a:solidFill>
                            <a:srgbClr val="000000"/>
                          </a:solidFill>
                          <a:latin typeface="Calibri" panose="020F0502020204030204" pitchFamily="34" charset="0"/>
                          <a:ea typeface="Calibri" panose="020F0502020204030204" pitchFamily="34" charset="0"/>
                          <a:cs typeface="Calibri" panose="020F0502020204030204" pitchFamily="34" charset="0"/>
                        </a:rPr>
                        <a:t>Evidence Review</a:t>
                      </a:r>
                      <a:r>
                        <a:rPr lang="en-US" sz="2000" dirty="0" smtClean="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sz="1200" u="sng" dirty="0" smtClean="0">
                          <a:solidFill>
                            <a:srgbClr val="0563C1"/>
                          </a:solidFill>
                          <a:latin typeface="Calibri" panose="020F0502020204030204" pitchFamily="34" charset="0"/>
                          <a:ea typeface="Calibri" panose="020F0502020204030204" pitchFamily="34" charset="0"/>
                          <a:cs typeface="Calibri" panose="020F0502020204030204" pitchFamily="34" charset="0"/>
                          <a:hlinkClick r:id="rId10"/>
                        </a:rPr>
                        <a:t>https://tppevidencereview.youth.gov/</a:t>
                      </a:r>
                      <a:endParaRPr lang="en-US"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lvl="0" indent="0">
                        <a:buFont typeface="Arial" panose="020B0604020202020204" pitchFamily="34" charset="0"/>
                        <a:buNone/>
                      </a:pPr>
                      <a:endParaRPr lang="en-US" sz="1600" kern="1200" dirty="0" smtClean="0">
                        <a:solidFill>
                          <a:schemeClr val="dk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6570113"/>
                  </a:ext>
                </a:extLst>
              </a:tr>
              <a:tr h="865348">
                <a:tc gridSpan="3">
                  <a:txBody>
                    <a:bodyPr/>
                    <a:lstStyle/>
                    <a:p>
                      <a:pPr algn="l"/>
                      <a:r>
                        <a:rPr lang="en-US" sz="1600" b="0" i="1" dirty="0" smtClean="0"/>
                        <a:t>These</a:t>
                      </a:r>
                      <a:r>
                        <a:rPr lang="en-US" sz="1600" b="0" i="1" baseline="0" dirty="0" smtClean="0"/>
                        <a:t> databases synthesize high-quality research studies. Experts identify studies, evaluate studies for rigor, concatenate findings from high-quality studies, provide a summary of results, and include details of process used to create the systematic review so it can be replicated. There are other “resource centers” that gather studies &amp; other information, but don’t evaluate studies and then synthesize high-quality empirical research of effectiveness (like these databases).</a:t>
                      </a:r>
                      <a:endParaRPr lang="en-US" sz="1600" b="0" i="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lvl="0" indent="0">
                        <a:buFont typeface="Arial" panose="020B0604020202020204" pitchFamily="34" charset="0"/>
                        <a:buNone/>
                      </a:pPr>
                      <a:endParaRPr lang="en-US" sz="1600" kern="1200" dirty="0" smtClean="0">
                        <a:solidFill>
                          <a:schemeClr val="dk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6779413"/>
                  </a:ext>
                </a:extLst>
              </a:tr>
            </a:tbl>
          </a:graphicData>
        </a:graphic>
      </p:graphicFrame>
    </p:spTree>
    <p:extLst>
      <p:ext uri="{BB962C8B-B14F-4D97-AF65-F5344CB8AC3E}">
        <p14:creationId xmlns:p14="http://schemas.microsoft.com/office/powerpoint/2010/main" val="165292874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9572" y="16164"/>
            <a:ext cx="10058400" cy="747066"/>
          </a:xfrm>
        </p:spPr>
        <p:txBody>
          <a:bodyPr>
            <a:normAutofit fontScale="90000"/>
          </a:bodyPr>
          <a:lstStyle/>
          <a:p>
            <a:r>
              <a:rPr lang="en-US" sz="3600" dirty="0" smtClean="0">
                <a:solidFill>
                  <a:srgbClr val="450084"/>
                </a:solidFill>
                <a:latin typeface="+mn-lt"/>
              </a:rPr>
              <a:t>Clearinghouse that Consolidates </a:t>
            </a:r>
            <a:r>
              <a:rPr lang="en-US" sz="3600" dirty="0">
                <a:solidFill>
                  <a:srgbClr val="450084"/>
                </a:solidFill>
                <a:latin typeface="+mn-lt"/>
              </a:rPr>
              <a:t>S</a:t>
            </a:r>
            <a:r>
              <a:rPr lang="en-US" sz="3600" dirty="0" smtClean="0">
                <a:solidFill>
                  <a:srgbClr val="450084"/>
                </a:solidFill>
                <a:latin typeface="+mn-lt"/>
              </a:rPr>
              <a:t>everal </a:t>
            </a:r>
            <a:r>
              <a:rPr lang="en-US" sz="3600" dirty="0">
                <a:solidFill>
                  <a:srgbClr val="450084"/>
                </a:solidFill>
                <a:latin typeface="+mn-lt"/>
              </a:rPr>
              <a:t>D</a:t>
            </a:r>
            <a:r>
              <a:rPr lang="en-US" sz="3600" dirty="0" smtClean="0">
                <a:solidFill>
                  <a:srgbClr val="450084"/>
                </a:solidFill>
                <a:latin typeface="+mn-lt"/>
              </a:rPr>
              <a:t>atabases of EIPs</a:t>
            </a:r>
            <a:endParaRPr lang="en-US" sz="3600" dirty="0">
              <a:solidFill>
                <a:srgbClr val="450084"/>
              </a:solidFill>
              <a:latin typeface="+mn-lt"/>
            </a:endParaRPr>
          </a:p>
        </p:txBody>
      </p:sp>
      <p:sp>
        <p:nvSpPr>
          <p:cNvPr id="3" name="Content Placeholder 2"/>
          <p:cNvSpPr>
            <a:spLocks noGrp="1"/>
          </p:cNvSpPr>
          <p:nvPr>
            <p:ph sz="half" idx="1"/>
          </p:nvPr>
        </p:nvSpPr>
        <p:spPr>
          <a:xfrm>
            <a:off x="23719" y="1200190"/>
            <a:ext cx="5438694" cy="4517373"/>
          </a:xfrm>
        </p:spPr>
        <p:txBody>
          <a:bodyPr>
            <a:noAutofit/>
          </a:bodyPr>
          <a:lstStyle/>
          <a:p>
            <a:r>
              <a:rPr lang="en-US" sz="2600" b="1" dirty="0" smtClean="0">
                <a:hlinkClick r:id="rId3"/>
              </a:rPr>
              <a:t>PEW </a:t>
            </a:r>
            <a:r>
              <a:rPr lang="en-US" sz="2600" b="1" dirty="0">
                <a:hlinkClick r:id="rId3"/>
              </a:rPr>
              <a:t>Charitable Trusts Results First Clearinghouse </a:t>
            </a:r>
            <a:r>
              <a:rPr lang="en-US" sz="2600" b="1" dirty="0" smtClean="0">
                <a:hlinkClick r:id="rId3"/>
              </a:rPr>
              <a:t>Database </a:t>
            </a:r>
            <a:endParaRPr lang="en-US" sz="2600" b="1" dirty="0"/>
          </a:p>
          <a:p>
            <a:pPr fontAlgn="base"/>
            <a:r>
              <a:rPr lang="en-US" sz="2400" dirty="0" smtClean="0"/>
              <a:t>Online resource brings together info on effectiveness of social policy programs from 9 clearinghouses </a:t>
            </a:r>
            <a:endParaRPr lang="en-US" sz="1800" dirty="0"/>
          </a:p>
          <a:p>
            <a:pPr lvl="1" fontAlgn="base">
              <a:buFont typeface="Arial" panose="020B0604020202020204" pitchFamily="34" charset="0"/>
              <a:buChar char="•"/>
            </a:pPr>
            <a:r>
              <a:rPr lang="en-US" sz="2000" dirty="0" smtClean="0"/>
              <a:t>Blueprints, CEBC, CrimeSolutions.gov, NREPP, RTIPs, Social Programs that Work, TPP Evidence, WWC, WW for Heath</a:t>
            </a:r>
          </a:p>
          <a:p>
            <a:pPr lvl="1" fontAlgn="base">
              <a:buFont typeface="Arial" panose="020B0604020202020204" pitchFamily="34" charset="0"/>
              <a:buChar char="•"/>
            </a:pPr>
            <a:r>
              <a:rPr lang="en-US" sz="2000" dirty="0" smtClean="0"/>
              <a:t>Doesn’t include Campbell Collaboration or Cochrane</a:t>
            </a:r>
            <a:endParaRPr lang="en-US" sz="2000" dirty="0"/>
          </a:p>
          <a:p>
            <a:pPr lvl="1" fontAlgn="base">
              <a:buFont typeface="Arial" panose="020B0604020202020204" pitchFamily="34" charset="0"/>
              <a:buChar char="•"/>
            </a:pPr>
            <a:r>
              <a:rPr lang="en-US" sz="2000" dirty="0" smtClean="0"/>
              <a:t>Database </a:t>
            </a:r>
            <a:r>
              <a:rPr lang="en-US" sz="2000" dirty="0"/>
              <a:t>currently includes information on </a:t>
            </a:r>
            <a:r>
              <a:rPr lang="en-US" sz="2000" dirty="0" smtClean="0"/>
              <a:t>3,026 programs; last </a:t>
            </a:r>
            <a:r>
              <a:rPr lang="en-US" sz="2000" dirty="0"/>
              <a:t>updated on </a:t>
            </a:r>
            <a:r>
              <a:rPr lang="en-US" sz="2000" dirty="0" smtClean="0"/>
              <a:t>3/4/20</a:t>
            </a:r>
          </a:p>
        </p:txBody>
      </p:sp>
      <p:sp>
        <p:nvSpPr>
          <p:cNvPr id="5" name="Footer Placeholder 4"/>
          <p:cNvSpPr>
            <a:spLocks noGrp="1"/>
          </p:cNvSpPr>
          <p:nvPr>
            <p:ph type="ftr" sz="quarter" idx="3"/>
          </p:nvPr>
        </p:nvSpPr>
        <p:spPr/>
        <p:txBody>
          <a:bodyPr/>
          <a:lstStyle/>
          <a:p>
            <a:r>
              <a:rPr lang="en-US" sz="1600" smtClean="0"/>
              <a:t>The Center for Assessment and Research Studies, James Madison University</a:t>
            </a:r>
            <a:endParaRPr lang="en-US" sz="1600"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38299" t="19601" r="21654" b="31889"/>
          <a:stretch/>
        </p:blipFill>
        <p:spPr>
          <a:xfrm>
            <a:off x="5462413" y="898498"/>
            <a:ext cx="6729588" cy="5434392"/>
          </a:xfrm>
          <a:prstGeom prst="rect">
            <a:avLst/>
          </a:prstGeom>
        </p:spPr>
      </p:pic>
    </p:spTree>
    <p:extLst>
      <p:ext uri="{BB962C8B-B14F-4D97-AF65-F5344CB8AC3E}">
        <p14:creationId xmlns:p14="http://schemas.microsoft.com/office/powerpoint/2010/main" val="3524103840"/>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794" y="1"/>
            <a:ext cx="10607471" cy="1033670"/>
          </a:xfrm>
        </p:spPr>
        <p:txBody>
          <a:bodyPr>
            <a:normAutofit/>
          </a:bodyPr>
          <a:lstStyle/>
          <a:p>
            <a:r>
              <a:rPr lang="en-US" sz="3600" dirty="0">
                <a:solidFill>
                  <a:srgbClr val="450084"/>
                </a:solidFill>
                <a:latin typeface="+mn-lt"/>
              </a:rPr>
              <a:t>Clearinghouse that Consolidates Several Databases of EIPs</a:t>
            </a:r>
            <a:endParaRPr lang="en-US" sz="3600" dirty="0">
              <a:latin typeface="+mn-lt"/>
            </a:endParaRPr>
          </a:p>
        </p:txBody>
      </p:sp>
      <p:sp>
        <p:nvSpPr>
          <p:cNvPr id="3" name="Content Placeholder 2"/>
          <p:cNvSpPr>
            <a:spLocks noGrp="1"/>
          </p:cNvSpPr>
          <p:nvPr>
            <p:ph idx="1"/>
          </p:nvPr>
        </p:nvSpPr>
        <p:spPr/>
        <p:txBody>
          <a:bodyPr/>
          <a:lstStyle/>
          <a:p>
            <a:pPr fontAlgn="base"/>
            <a:endParaRPr lang="en-US" sz="1050" dirty="0"/>
          </a:p>
          <a:p>
            <a:pPr marL="457200" indent="-457200" fontAlgn="base">
              <a:spcBef>
                <a:spcPts val="0"/>
              </a:spcBef>
              <a:spcAft>
                <a:spcPts val="0"/>
              </a:spcAft>
              <a:buAutoNum type="arabicPeriod"/>
            </a:pPr>
            <a:r>
              <a:rPr lang="en-US" sz="2800" dirty="0"/>
              <a:t>Go To:  </a:t>
            </a:r>
            <a:r>
              <a:rPr lang="en-US" sz="2800" dirty="0">
                <a:hlinkClick r:id="rId2"/>
              </a:rPr>
              <a:t>http://www.pewtrusts.org/en/multimedia/data-visualizations/2015/results-first-clearinghouse-database</a:t>
            </a:r>
            <a:r>
              <a:rPr lang="en-US" sz="2800" dirty="0"/>
              <a:t>  </a:t>
            </a:r>
            <a:endParaRPr lang="en-US" sz="2800" dirty="0" smtClean="0"/>
          </a:p>
          <a:p>
            <a:pPr marL="457200" indent="-457200" fontAlgn="base">
              <a:spcBef>
                <a:spcPts val="0"/>
              </a:spcBef>
              <a:spcAft>
                <a:spcPts val="0"/>
              </a:spcAft>
              <a:buAutoNum type="arabicPeriod"/>
            </a:pPr>
            <a:endParaRPr lang="en-US" sz="2800" dirty="0"/>
          </a:p>
          <a:p>
            <a:pPr marL="457200" indent="-457200" fontAlgn="base">
              <a:spcBef>
                <a:spcPts val="0"/>
              </a:spcBef>
              <a:spcAft>
                <a:spcPts val="0"/>
              </a:spcAft>
              <a:buAutoNum type="arabicPeriod"/>
            </a:pPr>
            <a:r>
              <a:rPr lang="en-US" sz="2800" dirty="0"/>
              <a:t>Type in the key words for the program or type of program you are looking for </a:t>
            </a:r>
          </a:p>
          <a:p>
            <a:pPr marL="457200" indent="-457200" fontAlgn="base">
              <a:spcBef>
                <a:spcPts val="0"/>
              </a:spcBef>
              <a:spcAft>
                <a:spcPts val="0"/>
              </a:spcAft>
              <a:buAutoNum type="arabicPeriod"/>
            </a:pPr>
            <a:endParaRPr lang="en-US" sz="2800" dirty="0" smtClean="0"/>
          </a:p>
          <a:p>
            <a:pPr marL="457200" indent="-457200" fontAlgn="base">
              <a:spcBef>
                <a:spcPts val="0"/>
              </a:spcBef>
              <a:spcAft>
                <a:spcPts val="0"/>
              </a:spcAft>
              <a:buAutoNum type="arabicPeriod"/>
            </a:pPr>
            <a:r>
              <a:rPr lang="en-US" sz="2800" dirty="0" smtClean="0"/>
              <a:t>Compare </a:t>
            </a:r>
            <a:r>
              <a:rPr lang="en-US" sz="2800" dirty="0"/>
              <a:t>ratings across various clearinghouses to determine which programs are rated most highly, most frequently </a:t>
            </a:r>
          </a:p>
          <a:p>
            <a:pPr marL="457200" indent="-457200" fontAlgn="base">
              <a:spcBef>
                <a:spcPts val="0"/>
              </a:spcBef>
              <a:spcAft>
                <a:spcPts val="0"/>
              </a:spcAft>
              <a:buAutoNum type="arabicPeriod"/>
            </a:pPr>
            <a:endParaRPr lang="en-US" sz="2800" dirty="0" smtClean="0"/>
          </a:p>
          <a:p>
            <a:pPr marL="457200" indent="-457200" fontAlgn="base">
              <a:spcBef>
                <a:spcPts val="0"/>
              </a:spcBef>
              <a:spcAft>
                <a:spcPts val="0"/>
              </a:spcAft>
              <a:buAutoNum type="arabicPeriod"/>
            </a:pPr>
            <a:r>
              <a:rPr lang="en-US" sz="2800" dirty="0" smtClean="0"/>
              <a:t>Dig </a:t>
            </a:r>
            <a:r>
              <a:rPr lang="en-US" sz="2800" dirty="0"/>
              <a:t>deeper for more information by hovering over the colored rating dots and clicking on learn more </a:t>
            </a:r>
          </a:p>
          <a:p>
            <a:pPr marL="0" indent="0">
              <a:buNone/>
            </a:pPr>
            <a:endParaRPr lang="en-US" dirty="0"/>
          </a:p>
        </p:txBody>
      </p:sp>
      <p:sp>
        <p:nvSpPr>
          <p:cNvPr id="4" name="Slide Number Placeholder 3"/>
          <p:cNvSpPr>
            <a:spLocks noGrp="1"/>
          </p:cNvSpPr>
          <p:nvPr>
            <p:ph type="sldNum" sz="quarter" idx="12"/>
          </p:nvPr>
        </p:nvSpPr>
        <p:spPr/>
        <p:txBody>
          <a:bodyPr/>
          <a:lstStyle/>
          <a:p>
            <a:fld id="{098B3DDF-55FD-42E7-8027-CE601EFF49C5}" type="slidenum">
              <a:rPr lang="en-US" smtClean="0"/>
              <a:t>47</a:t>
            </a:fld>
            <a:endParaRPr lang="en-US"/>
          </a:p>
        </p:txBody>
      </p:sp>
      <p:sp>
        <p:nvSpPr>
          <p:cNvPr id="5" name="Footer Placeholder 4"/>
          <p:cNvSpPr>
            <a:spLocks noGrp="1"/>
          </p:cNvSpPr>
          <p:nvPr>
            <p:ph type="ftr" sz="quarter" idx="13"/>
          </p:nvPr>
        </p:nvSpPr>
        <p:spPr/>
        <p:txBody>
          <a:bodyPr/>
          <a:lstStyle/>
          <a:p>
            <a:r>
              <a:rPr lang="en-US" sz="1600" smtClean="0"/>
              <a:t>The Center for Assessment and Research Studies, James Madison University</a:t>
            </a:r>
            <a:endParaRPr lang="en-US" sz="1600" dirty="0"/>
          </a:p>
        </p:txBody>
      </p:sp>
    </p:spTree>
    <p:extLst>
      <p:ext uri="{BB962C8B-B14F-4D97-AF65-F5344CB8AC3E}">
        <p14:creationId xmlns:p14="http://schemas.microsoft.com/office/powerpoint/2010/main" val="3717861191"/>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7606" t="14901" r="21329" b="4992"/>
          <a:stretch/>
        </p:blipFill>
        <p:spPr>
          <a:xfrm>
            <a:off x="65762" y="159026"/>
            <a:ext cx="7528007" cy="6583680"/>
          </a:xfrm>
        </p:spPr>
      </p:pic>
      <p:sp>
        <p:nvSpPr>
          <p:cNvPr id="4" name="Slide Number Placeholder 3"/>
          <p:cNvSpPr>
            <a:spLocks noGrp="1"/>
          </p:cNvSpPr>
          <p:nvPr>
            <p:ph type="sldNum" sz="quarter" idx="12"/>
          </p:nvPr>
        </p:nvSpPr>
        <p:spPr/>
        <p:txBody>
          <a:bodyPr/>
          <a:lstStyle/>
          <a:p>
            <a:fld id="{098B3DDF-55FD-42E7-8027-CE601EFF49C5}" type="slidenum">
              <a:rPr lang="en-US" smtClean="0"/>
              <a:t>48</a:t>
            </a:fld>
            <a:endParaRPr lang="en-US"/>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9804" t="17158" r="21530" b="4116"/>
          <a:stretch/>
        </p:blipFill>
        <p:spPr>
          <a:xfrm>
            <a:off x="4850180" y="68924"/>
            <a:ext cx="7460089" cy="6673782"/>
          </a:xfrm>
          <a:prstGeom prst="rect">
            <a:avLst/>
          </a:prstGeom>
        </p:spPr>
      </p:pic>
    </p:spTree>
    <p:extLst>
      <p:ext uri="{BB962C8B-B14F-4D97-AF65-F5344CB8AC3E}">
        <p14:creationId xmlns:p14="http://schemas.microsoft.com/office/powerpoint/2010/main" val="5221899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1059" t="8104" r="22085" b="5155"/>
          <a:stretch/>
        </p:blipFill>
        <p:spPr>
          <a:xfrm>
            <a:off x="3228231" y="0"/>
            <a:ext cx="6619254" cy="6732296"/>
          </a:xfrm>
        </p:spPr>
      </p:pic>
      <p:sp>
        <p:nvSpPr>
          <p:cNvPr id="4" name="Slide Number Placeholder 3"/>
          <p:cNvSpPr>
            <a:spLocks noGrp="1"/>
          </p:cNvSpPr>
          <p:nvPr>
            <p:ph type="sldNum" sz="quarter" idx="12"/>
          </p:nvPr>
        </p:nvSpPr>
        <p:spPr/>
        <p:txBody>
          <a:bodyPr/>
          <a:lstStyle/>
          <a:p>
            <a:fld id="{098B3DDF-55FD-42E7-8027-CE601EFF49C5}" type="slidenum">
              <a:rPr lang="en-US" smtClean="0"/>
              <a:t>49</a:t>
            </a:fld>
            <a:endParaRPr lang="en-US"/>
          </a:p>
        </p:txBody>
      </p:sp>
    </p:spTree>
    <p:extLst>
      <p:ext uri="{BB962C8B-B14F-4D97-AF65-F5344CB8AC3E}">
        <p14:creationId xmlns:p14="http://schemas.microsoft.com/office/powerpoint/2010/main" val="419764764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a:xfrm>
            <a:off x="994868" y="412096"/>
            <a:ext cx="10614355" cy="478952"/>
          </a:xfrm>
        </p:spPr>
        <p:txBody>
          <a:bodyPr>
            <a:noAutofit/>
          </a:bodyPr>
          <a:lstStyle/>
          <a:p>
            <a:r>
              <a:rPr lang="en-US" dirty="0" smtClean="0">
                <a:solidFill>
                  <a:srgbClr val="450084"/>
                </a:solidFill>
                <a:latin typeface="+mn-lt"/>
              </a:rPr>
              <a:t>Task: </a:t>
            </a:r>
            <a:r>
              <a:rPr lang="en-US" b="1" dirty="0" smtClean="0">
                <a:solidFill>
                  <a:srgbClr val="450084"/>
                </a:solidFill>
                <a:latin typeface="+mn-lt"/>
              </a:rPr>
              <a:t>Design</a:t>
            </a:r>
            <a:r>
              <a:rPr lang="en-US" dirty="0" smtClean="0">
                <a:solidFill>
                  <a:srgbClr val="450084"/>
                </a:solidFill>
                <a:latin typeface="+mn-lt"/>
              </a:rPr>
              <a:t> Programming to Impact SLO’s</a:t>
            </a:r>
            <a:endParaRPr lang="en-US" dirty="0">
              <a:solidFill>
                <a:srgbClr val="450084"/>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graphicFrame>
        <p:nvGraphicFramePr>
          <p:cNvPr id="6" name="Content Placeholder 3"/>
          <p:cNvGraphicFramePr>
            <a:graphicFrameLocks/>
          </p:cNvGraphicFramePr>
          <p:nvPr>
            <p:extLst>
              <p:ext uri="{D42A27DB-BD31-4B8C-83A1-F6EECF244321}">
                <p14:modId xmlns:p14="http://schemas.microsoft.com/office/powerpoint/2010/main" val="1058181067"/>
              </p:ext>
            </p:extLst>
          </p:nvPr>
        </p:nvGraphicFramePr>
        <p:xfrm>
          <a:off x="6112042" y="351916"/>
          <a:ext cx="5989320" cy="65307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val="700820690"/>
              </p:ext>
            </p:extLst>
          </p:nvPr>
        </p:nvGraphicFramePr>
        <p:xfrm>
          <a:off x="-98657" y="412096"/>
          <a:ext cx="5989320" cy="653074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TextBox 2"/>
          <p:cNvSpPr txBox="1"/>
          <p:nvPr/>
        </p:nvSpPr>
        <p:spPr>
          <a:xfrm>
            <a:off x="2" y="1107532"/>
            <a:ext cx="6112040" cy="5139869"/>
          </a:xfrm>
          <a:prstGeom prst="rect">
            <a:avLst/>
          </a:prstGeom>
          <a:solidFill>
            <a:schemeClr val="bg1"/>
          </a:solidFill>
        </p:spPr>
        <p:txBody>
          <a:bodyPr wrap="square" rtlCol="0">
            <a:spAutoFit/>
          </a:bodyPr>
          <a:lstStyle/>
          <a:p>
            <a:r>
              <a:rPr lang="en-US" sz="3200" dirty="0"/>
              <a:t>Value of </a:t>
            </a:r>
            <a:r>
              <a:rPr lang="en-US" sz="3200" dirty="0" smtClean="0"/>
              <a:t>implementing EIP:</a:t>
            </a:r>
            <a:endParaRPr lang="en-US" sz="3200" dirty="0"/>
          </a:p>
          <a:p>
            <a:pPr marL="457200" indent="-457200">
              <a:buFont typeface="Arial" panose="020B0604020202020204" pitchFamily="34" charset="0"/>
              <a:buChar char="•"/>
            </a:pPr>
            <a:r>
              <a:rPr lang="en-US" sz="3200" dirty="0"/>
              <a:t>Increased likelihood of implementing a program that will have desired </a:t>
            </a:r>
            <a:r>
              <a:rPr lang="en-US" sz="3200" dirty="0" smtClean="0"/>
              <a:t>effects</a:t>
            </a:r>
          </a:p>
          <a:p>
            <a:pPr marL="457200" indent="-457200">
              <a:buFont typeface="Arial" panose="020B0604020202020204" pitchFamily="34" charset="0"/>
              <a:buChar char="•"/>
            </a:pPr>
            <a:endParaRPr lang="en-US" sz="800" dirty="0"/>
          </a:p>
          <a:p>
            <a:pPr marL="457200" indent="-457200">
              <a:buFont typeface="Arial" panose="020B0604020202020204" pitchFamily="34" charset="0"/>
              <a:buChar char="•"/>
            </a:pPr>
            <a:r>
              <a:rPr lang="en-US" sz="3200" dirty="0"/>
              <a:t>Avoid no effects on </a:t>
            </a:r>
            <a:r>
              <a:rPr lang="en-US" sz="3200" dirty="0" smtClean="0"/>
              <a:t>outcomes, which wastes </a:t>
            </a:r>
            <a:r>
              <a:rPr lang="en-US" sz="3200" dirty="0"/>
              <a:t>resources </a:t>
            </a:r>
            <a:r>
              <a:rPr lang="en-US" sz="3200" dirty="0" smtClean="0"/>
              <a:t>&amp; </a:t>
            </a:r>
            <a:r>
              <a:rPr lang="en-US" sz="3200" dirty="0"/>
              <a:t>time </a:t>
            </a:r>
            <a:r>
              <a:rPr lang="en-US" sz="2800" dirty="0"/>
              <a:t>(</a:t>
            </a:r>
            <a:r>
              <a:rPr lang="en-US" sz="2800" dirty="0" smtClean="0"/>
              <a:t>takes </a:t>
            </a:r>
            <a:r>
              <a:rPr lang="en-US" sz="2800" dirty="0"/>
              <a:t>time away from potentially effective programming</a:t>
            </a:r>
            <a:r>
              <a:rPr lang="en-US" sz="2800" dirty="0" smtClean="0"/>
              <a:t>)</a:t>
            </a:r>
          </a:p>
          <a:p>
            <a:pPr marL="457200" indent="-457200">
              <a:buFont typeface="Arial" panose="020B0604020202020204" pitchFamily="34" charset="0"/>
              <a:buChar char="•"/>
            </a:pPr>
            <a:endParaRPr lang="en-US" sz="800" dirty="0"/>
          </a:p>
          <a:p>
            <a:pPr marL="457200" indent="-457200">
              <a:buFont typeface="Arial" panose="020B0604020202020204" pitchFamily="34" charset="0"/>
              <a:buChar char="•"/>
            </a:pPr>
            <a:r>
              <a:rPr lang="en-US" sz="3200" dirty="0"/>
              <a:t>Avoid implementing harmful </a:t>
            </a:r>
            <a:r>
              <a:rPr lang="en-US" sz="3200" dirty="0" smtClean="0"/>
              <a:t>programming</a:t>
            </a:r>
            <a:endParaRPr lang="en-US" sz="3200" dirty="0"/>
          </a:p>
        </p:txBody>
      </p:sp>
    </p:spTree>
    <p:extLst>
      <p:ext uri="{BB962C8B-B14F-4D97-AF65-F5344CB8AC3E}">
        <p14:creationId xmlns:p14="http://schemas.microsoft.com/office/powerpoint/2010/main" val="17095842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7" grpId="0">
        <p:bldAsOne/>
      </p:bldGraphic>
      <p:bldP spid="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032193" y="1436460"/>
            <a:ext cx="10428287" cy="2549525"/>
          </a:xfrm>
        </p:spPr>
        <p:txBody>
          <a:bodyPr/>
          <a:lstStyle/>
          <a:p>
            <a:pPr algn="ctr">
              <a:lnSpc>
                <a:spcPct val="150000"/>
              </a:lnSpc>
            </a:pPr>
            <a:r>
              <a:rPr lang="en-US" b="1" dirty="0" smtClean="0"/>
              <a:t>Meta-Analyses &amp; Narrative Reviews</a:t>
            </a:r>
            <a:endParaRPr lang="en-US" b="1" dirty="0"/>
          </a:p>
        </p:txBody>
      </p:sp>
    </p:spTree>
    <p:extLst>
      <p:ext uri="{BB962C8B-B14F-4D97-AF65-F5344CB8AC3E}">
        <p14:creationId xmlns:p14="http://schemas.microsoft.com/office/powerpoint/2010/main" val="66000113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7735" y="0"/>
            <a:ext cx="10331532" cy="898281"/>
          </a:xfrm>
        </p:spPr>
        <p:txBody>
          <a:bodyPr>
            <a:noAutofit/>
          </a:bodyPr>
          <a:lstStyle/>
          <a:p>
            <a:r>
              <a:rPr lang="en-US" dirty="0" smtClean="0">
                <a:solidFill>
                  <a:srgbClr val="450084"/>
                </a:solidFill>
                <a:latin typeface="+mn-lt"/>
              </a:rPr>
              <a:t>Finding Best Available Research Evidence</a:t>
            </a:r>
            <a:endParaRPr lang="en-US" dirty="0">
              <a:solidFill>
                <a:srgbClr val="450084"/>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3" name="TextBox 2"/>
          <p:cNvSpPr txBox="1"/>
          <p:nvPr/>
        </p:nvSpPr>
        <p:spPr>
          <a:xfrm>
            <a:off x="149902" y="1063865"/>
            <a:ext cx="11887199" cy="369332"/>
          </a:xfrm>
          <a:prstGeom prst="rect">
            <a:avLst/>
          </a:prstGeom>
          <a:noFill/>
        </p:spPr>
        <p:txBody>
          <a:bodyPr wrap="square" rtlCol="0">
            <a:spAutoFit/>
          </a:bodyPr>
          <a:lstStyle/>
          <a:p>
            <a:r>
              <a:rPr lang="en-US" dirty="0" smtClean="0"/>
              <a:t> </a:t>
            </a:r>
            <a:endParaRPr lang="en-US" dirty="0"/>
          </a:p>
        </p:txBody>
      </p:sp>
      <p:sp>
        <p:nvSpPr>
          <p:cNvPr id="6" name="TextBox 5"/>
          <p:cNvSpPr txBox="1"/>
          <p:nvPr/>
        </p:nvSpPr>
        <p:spPr>
          <a:xfrm>
            <a:off x="65838" y="983398"/>
            <a:ext cx="12070080" cy="5232202"/>
          </a:xfrm>
          <a:prstGeom prst="rect">
            <a:avLst/>
          </a:prstGeom>
          <a:noFill/>
        </p:spPr>
        <p:txBody>
          <a:bodyPr wrap="square" rtlCol="0">
            <a:spAutoFit/>
          </a:bodyPr>
          <a:lstStyle/>
          <a:p>
            <a:r>
              <a:rPr lang="en-US" sz="2200" b="1" dirty="0" smtClean="0"/>
              <a:t>Systematic </a:t>
            </a:r>
            <a:r>
              <a:rPr lang="en-US" sz="2200" b="1" dirty="0"/>
              <a:t>Reviews </a:t>
            </a:r>
            <a:r>
              <a:rPr lang="en-US" sz="2200" b="1" dirty="0" smtClean="0"/>
              <a:t>(found in databases, clearinghouses, or registries)</a:t>
            </a:r>
            <a:endParaRPr lang="en-US" sz="2200" b="1" dirty="0"/>
          </a:p>
          <a:p>
            <a:pPr marL="342900" indent="-342900">
              <a:buFont typeface="Arial" panose="020B0604020202020204" pitchFamily="34" charset="0"/>
              <a:buChar char="•"/>
            </a:pPr>
            <a:r>
              <a:rPr lang="en-US" dirty="0"/>
              <a:t>Expertly conducted systematic reviews offer </a:t>
            </a:r>
            <a:r>
              <a:rPr lang="en-US" dirty="0" smtClean="0"/>
              <a:t>faculty/staff </a:t>
            </a:r>
            <a:r>
              <a:rPr lang="en-US" dirty="0"/>
              <a:t>a valuable snapshot of </a:t>
            </a:r>
            <a:r>
              <a:rPr lang="en-US" dirty="0" smtClean="0"/>
              <a:t>information </a:t>
            </a:r>
            <a:r>
              <a:rPr lang="en-US" dirty="0"/>
              <a:t>across multiple </a:t>
            </a:r>
            <a:r>
              <a:rPr lang="en-US" dirty="0" smtClean="0"/>
              <a:t>studies</a:t>
            </a:r>
          </a:p>
          <a:p>
            <a:pPr marL="342900" indent="-342900">
              <a:buFont typeface="Arial" panose="020B0604020202020204" pitchFamily="34" charset="0"/>
              <a:buChar char="•"/>
            </a:pPr>
            <a:r>
              <a:rPr lang="en-US" dirty="0" smtClean="0"/>
              <a:t>Individual studies are evaluated for quality &amp; only included in overall summary if of a particular (high) quality</a:t>
            </a:r>
          </a:p>
          <a:p>
            <a:pPr marL="342900" indent="-342900">
              <a:buFont typeface="Arial" panose="020B0604020202020204" pitchFamily="34" charset="0"/>
              <a:buChar char="•"/>
            </a:pPr>
            <a:r>
              <a:rPr lang="en-US" dirty="0" smtClean="0"/>
              <a:t>Many </a:t>
            </a:r>
            <a:r>
              <a:rPr lang="en-US" dirty="0"/>
              <a:t>groups with expertise in </a:t>
            </a:r>
            <a:r>
              <a:rPr lang="en-US" dirty="0" smtClean="0"/>
              <a:t>&amp; </a:t>
            </a:r>
            <a:r>
              <a:rPr lang="en-US" dirty="0"/>
              <a:t>commitment to </a:t>
            </a:r>
            <a:r>
              <a:rPr lang="en-US" dirty="0" smtClean="0"/>
              <a:t>evidence-informed programs conduct </a:t>
            </a:r>
            <a:r>
              <a:rPr lang="en-US" dirty="0"/>
              <a:t>systematic reviews of the effectiveness of available programs </a:t>
            </a:r>
            <a:r>
              <a:rPr lang="en-US" dirty="0" smtClean="0"/>
              <a:t>&amp; practices </a:t>
            </a:r>
            <a:endParaRPr lang="en-US" dirty="0"/>
          </a:p>
          <a:p>
            <a:pPr marL="342900" indent="-342900">
              <a:buFont typeface="Arial" panose="020B0604020202020204" pitchFamily="34" charset="0"/>
              <a:buChar char="•"/>
            </a:pPr>
            <a:r>
              <a:rPr lang="en-US" dirty="0" smtClean="0"/>
              <a:t>Findings </a:t>
            </a:r>
            <a:r>
              <a:rPr lang="en-US" dirty="0"/>
              <a:t>from </a:t>
            </a:r>
            <a:r>
              <a:rPr lang="en-US" dirty="0" smtClean="0"/>
              <a:t>reviews </a:t>
            </a:r>
            <a:r>
              <a:rPr lang="en-US" dirty="0"/>
              <a:t>can be found in searchable online </a:t>
            </a:r>
            <a:r>
              <a:rPr lang="en-US" dirty="0" smtClean="0"/>
              <a:t>databases (Campbell Collaboration, What Works Clearinghouse) </a:t>
            </a:r>
          </a:p>
          <a:p>
            <a:endParaRPr lang="en-US" sz="800" b="1" dirty="0" smtClean="0"/>
          </a:p>
          <a:p>
            <a:r>
              <a:rPr lang="en-US" sz="2200" b="1" dirty="0" smtClean="0"/>
              <a:t>Meta-Analyses &amp; Narrative Syntheses (found in peer-reviewed journals)</a:t>
            </a:r>
            <a:endParaRPr lang="en-US" sz="2200" b="1" dirty="0"/>
          </a:p>
          <a:p>
            <a:pPr marL="342900" indent="-342900">
              <a:buFont typeface="Arial" panose="020B0604020202020204" pitchFamily="34" charset="0"/>
              <a:buChar char="•"/>
            </a:pPr>
            <a:r>
              <a:rPr lang="en-US" dirty="0" smtClean="0"/>
              <a:t>Meta-analyses provide a pooled estimate of effect across studies; typically include studies that range in quality</a:t>
            </a:r>
          </a:p>
          <a:p>
            <a:pPr marL="342900" indent="-342900">
              <a:buFont typeface="Arial" panose="020B0604020202020204" pitchFamily="34" charset="0"/>
              <a:buChar char="•"/>
            </a:pPr>
            <a:r>
              <a:rPr lang="en-US" dirty="0" smtClean="0"/>
              <a:t>Narrative Syntheses similar to book chapter or literature review; qualitative summary, includes studies that range in quality</a:t>
            </a:r>
          </a:p>
          <a:p>
            <a:endParaRPr lang="en-US" sz="800" b="1" dirty="0" smtClean="0"/>
          </a:p>
          <a:p>
            <a:r>
              <a:rPr lang="en-US" sz="2200" b="1" dirty="0" smtClean="0"/>
              <a:t>Individual </a:t>
            </a:r>
            <a:r>
              <a:rPr lang="en-US" sz="2200" b="1" dirty="0"/>
              <a:t>Studies </a:t>
            </a:r>
            <a:r>
              <a:rPr lang="en-US" sz="2200" b="1" dirty="0" smtClean="0"/>
              <a:t>(found in peer-reviewed journals)</a:t>
            </a:r>
            <a:endParaRPr lang="en-US" sz="2200" b="1" dirty="0"/>
          </a:p>
          <a:p>
            <a:pPr marL="285750" indent="-285750">
              <a:buFont typeface="Arial" panose="020B0604020202020204" pitchFamily="34" charset="0"/>
              <a:buChar char="•"/>
            </a:pPr>
            <a:r>
              <a:rPr lang="en-US" dirty="0"/>
              <a:t>S</a:t>
            </a:r>
            <a:r>
              <a:rPr lang="en-US" dirty="0" smtClean="0"/>
              <a:t>ome faculty/staff </a:t>
            </a:r>
            <a:r>
              <a:rPr lang="en-US" dirty="0"/>
              <a:t>may </a:t>
            </a:r>
            <a:r>
              <a:rPr lang="en-US" i="1" dirty="0"/>
              <a:t>not</a:t>
            </a:r>
            <a:r>
              <a:rPr lang="en-US" dirty="0"/>
              <a:t> </a:t>
            </a:r>
            <a:r>
              <a:rPr lang="en-US" dirty="0" smtClean="0"/>
              <a:t>find existing systematic reviews, meta-analyses, or narrative syntheses aligned with their intended outcomes or programming</a:t>
            </a:r>
          </a:p>
          <a:p>
            <a:pPr marL="285750" indent="-285750">
              <a:buFont typeface="Arial" panose="020B0604020202020204" pitchFamily="34" charset="0"/>
              <a:buChar char="•"/>
            </a:pPr>
            <a:r>
              <a:rPr lang="en-US" dirty="0" smtClean="0"/>
              <a:t>If </a:t>
            </a:r>
            <a:r>
              <a:rPr lang="en-US" dirty="0"/>
              <a:t>this happens, </a:t>
            </a:r>
            <a:r>
              <a:rPr lang="en-US" dirty="0" smtClean="0"/>
              <a:t>faculty/staff examine studies </a:t>
            </a:r>
            <a:r>
              <a:rPr lang="en-US" dirty="0"/>
              <a:t>of </a:t>
            </a:r>
            <a:r>
              <a:rPr lang="en-US" dirty="0" smtClean="0"/>
              <a:t>programs &amp; concatenate findings to inform their impression of effectiveness </a:t>
            </a:r>
          </a:p>
          <a:p>
            <a:pPr marL="285750" indent="-285750">
              <a:buFont typeface="Arial" panose="020B0604020202020204" pitchFamily="34" charset="0"/>
              <a:buChar char="•"/>
            </a:pPr>
            <a:r>
              <a:rPr lang="en-US" dirty="0" smtClean="0"/>
              <a:t>This </a:t>
            </a:r>
            <a:r>
              <a:rPr lang="en-US" dirty="0"/>
              <a:t>information can be found in peer-reviewed journals </a:t>
            </a:r>
            <a:r>
              <a:rPr lang="en-US" dirty="0" smtClean="0"/>
              <a:t>but being published does not indicate the study was high-quality or results can be trusted </a:t>
            </a:r>
          </a:p>
          <a:p>
            <a:pPr marL="285750" indent="-285750">
              <a:buFont typeface="Arial" panose="020B0604020202020204" pitchFamily="34" charset="0"/>
              <a:buChar char="•"/>
            </a:pPr>
            <a:r>
              <a:rPr lang="en-US" dirty="0"/>
              <a:t>Q</a:t>
            </a:r>
            <a:r>
              <a:rPr lang="en-US" dirty="0" smtClean="0"/>
              <a:t>uality of the results needs to be evaluated why those examining the research (further emphasizing the utility of systematic reviews where this concatenation of high-quality research is done for you)</a:t>
            </a:r>
            <a:endParaRPr lang="en-US" dirty="0"/>
          </a:p>
        </p:txBody>
      </p:sp>
      <p:sp>
        <p:nvSpPr>
          <p:cNvPr id="5" name="Oval 4"/>
          <p:cNvSpPr/>
          <p:nvPr/>
        </p:nvSpPr>
        <p:spPr>
          <a:xfrm>
            <a:off x="-830580" y="2613660"/>
            <a:ext cx="13121640" cy="15316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1411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4867" y="31109"/>
            <a:ext cx="10745805" cy="1032756"/>
          </a:xfrm>
        </p:spPr>
        <p:txBody>
          <a:bodyPr>
            <a:normAutofit fontScale="90000"/>
          </a:bodyPr>
          <a:lstStyle/>
          <a:p>
            <a:r>
              <a:rPr lang="en-US" sz="4000" dirty="0" smtClean="0">
                <a:solidFill>
                  <a:srgbClr val="450084"/>
                </a:solidFill>
                <a:latin typeface="Calibri" panose="020F0502020204030204" pitchFamily="34" charset="0"/>
                <a:cs typeface="Calibri" panose="020F0502020204030204" pitchFamily="34" charset="0"/>
              </a:rPr>
              <a:t>Meta-analyses &amp; Narrative Reviews vs. Systematic Reviews</a:t>
            </a:r>
            <a:endParaRPr lang="en-US" sz="4000" dirty="0">
              <a:solidFill>
                <a:srgbClr val="450084"/>
              </a:solidFill>
              <a:latin typeface="Calibri" panose="020F0502020204030204" pitchFamily="34" charset="0"/>
              <a:cs typeface="Calibri" panose="020F0502020204030204" pitchFamily="34" charset="0"/>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5" name="TextBox 4"/>
          <p:cNvSpPr txBox="1"/>
          <p:nvPr/>
        </p:nvSpPr>
        <p:spPr>
          <a:xfrm>
            <a:off x="994867" y="1350693"/>
            <a:ext cx="10290772" cy="5109091"/>
          </a:xfrm>
          <a:prstGeom prst="rect">
            <a:avLst/>
          </a:prstGeom>
          <a:noFill/>
        </p:spPr>
        <p:txBody>
          <a:bodyPr wrap="square" rtlCol="0">
            <a:spAutoFit/>
          </a:bodyPr>
          <a:lstStyle/>
          <a:p>
            <a:r>
              <a:rPr lang="en-US" sz="2800" b="1" i="1" dirty="0"/>
              <a:t>C</a:t>
            </a:r>
            <a:r>
              <a:rPr lang="en-US" sz="2800" b="1" i="1" dirty="0" smtClean="0"/>
              <a:t>ommon Misconception</a:t>
            </a:r>
            <a:r>
              <a:rPr lang="en-US" sz="2800" dirty="0" smtClean="0"/>
              <a:t>: </a:t>
            </a:r>
            <a:r>
              <a:rPr lang="en-US" sz="2800" dirty="0"/>
              <a:t>meta-analysis </a:t>
            </a:r>
            <a:r>
              <a:rPr lang="en-US" sz="2800" dirty="0" smtClean="0"/>
              <a:t>&amp; </a:t>
            </a:r>
            <a:r>
              <a:rPr lang="en-US" sz="2800" dirty="0"/>
              <a:t>systematic reviews are the same </a:t>
            </a:r>
            <a:r>
              <a:rPr lang="en-US" sz="2800" dirty="0" smtClean="0"/>
              <a:t>(terms </a:t>
            </a:r>
            <a:r>
              <a:rPr lang="en-US" sz="2800" dirty="0"/>
              <a:t>are often used </a:t>
            </a:r>
            <a:r>
              <a:rPr lang="en-US" sz="2800" dirty="0" smtClean="0"/>
              <a:t>interchangeably). </a:t>
            </a:r>
          </a:p>
          <a:p>
            <a:r>
              <a:rPr lang="en-US" sz="2800" dirty="0" smtClean="0"/>
              <a:t>Although </a:t>
            </a:r>
            <a:r>
              <a:rPr lang="en-US" sz="2800" dirty="0"/>
              <a:t>there is substantial overlap between the </a:t>
            </a:r>
            <a:r>
              <a:rPr lang="en-US" sz="2800" dirty="0" smtClean="0"/>
              <a:t>two, </a:t>
            </a:r>
            <a:r>
              <a:rPr lang="en-US" sz="2800" dirty="0"/>
              <a:t>they are </a:t>
            </a:r>
            <a:r>
              <a:rPr lang="en-US" sz="2800" b="1" i="1" dirty="0"/>
              <a:t>not</a:t>
            </a:r>
            <a:r>
              <a:rPr lang="en-US" sz="2800" dirty="0"/>
              <a:t> the same thing. </a:t>
            </a:r>
            <a:endParaRPr lang="en-US" sz="2800" dirty="0" smtClean="0"/>
          </a:p>
          <a:p>
            <a:endParaRPr lang="en-US" sz="2800" dirty="0" smtClean="0"/>
          </a:p>
          <a:p>
            <a:r>
              <a:rPr lang="en-US" sz="2800" b="1" dirty="0"/>
              <a:t>S</a:t>
            </a:r>
            <a:r>
              <a:rPr lang="en-US" sz="2800" b="1" dirty="0" smtClean="0"/>
              <a:t>ystematic review:</a:t>
            </a:r>
            <a:r>
              <a:rPr lang="en-US" sz="2800" dirty="0" smtClean="0"/>
              <a:t> detailed</a:t>
            </a:r>
            <a:r>
              <a:rPr lang="en-US" sz="2800" dirty="0"/>
              <a:t>, systematic </a:t>
            </a:r>
            <a:r>
              <a:rPr lang="en-US" sz="2800" dirty="0" smtClean="0"/>
              <a:t>&amp; </a:t>
            </a:r>
            <a:r>
              <a:rPr lang="en-US" sz="2800" dirty="0"/>
              <a:t>transparent means of gathering, appraising </a:t>
            </a:r>
            <a:r>
              <a:rPr lang="en-US" sz="2800" dirty="0" smtClean="0"/>
              <a:t>&amp; synthesizing </a:t>
            </a:r>
            <a:r>
              <a:rPr lang="en-US" sz="2800" dirty="0"/>
              <a:t>evidence to answer a well-defined question</a:t>
            </a:r>
            <a:r>
              <a:rPr lang="en-US" sz="2800" dirty="0" smtClean="0"/>
              <a:t>.</a:t>
            </a:r>
          </a:p>
          <a:p>
            <a:endParaRPr lang="en-US" sz="2800" dirty="0"/>
          </a:p>
          <a:p>
            <a:r>
              <a:rPr lang="en-US" sz="2800" b="1" dirty="0" smtClean="0"/>
              <a:t>Meta-analysis:</a:t>
            </a:r>
            <a:r>
              <a:rPr lang="en-US" sz="2800" dirty="0" smtClean="0"/>
              <a:t> a </a:t>
            </a:r>
            <a:r>
              <a:rPr lang="en-US" sz="2800" dirty="0"/>
              <a:t>statistical procedure for combining numerical data from multiple separate studies. </a:t>
            </a:r>
            <a:endParaRPr lang="en-US" sz="2800" dirty="0" smtClean="0"/>
          </a:p>
          <a:p>
            <a:endParaRPr lang="en-US" dirty="0" smtClean="0"/>
          </a:p>
        </p:txBody>
      </p:sp>
    </p:spTree>
    <p:extLst>
      <p:ext uri="{BB962C8B-B14F-4D97-AF65-F5344CB8AC3E}">
        <p14:creationId xmlns:p14="http://schemas.microsoft.com/office/powerpoint/2010/main" val="40640738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99" y="31109"/>
            <a:ext cx="10731174" cy="1032756"/>
          </a:xfrm>
        </p:spPr>
        <p:txBody>
          <a:bodyPr>
            <a:normAutofit fontScale="90000"/>
          </a:bodyPr>
          <a:lstStyle/>
          <a:p>
            <a:r>
              <a:rPr lang="en-US" sz="4000" dirty="0">
                <a:solidFill>
                  <a:srgbClr val="450084"/>
                </a:solidFill>
                <a:latin typeface="Calibri" panose="020F0502020204030204" pitchFamily="34" charset="0"/>
                <a:cs typeface="Calibri" panose="020F0502020204030204" pitchFamily="34" charset="0"/>
              </a:rPr>
              <a:t>Meta-analyses &amp; Narrative Reviews vs. Systematic Reviews</a:t>
            </a: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5" name="TextBox 4"/>
          <p:cNvSpPr txBox="1"/>
          <p:nvPr/>
        </p:nvSpPr>
        <p:spPr>
          <a:xfrm>
            <a:off x="855878" y="1133471"/>
            <a:ext cx="11221517" cy="5109091"/>
          </a:xfrm>
          <a:prstGeom prst="rect">
            <a:avLst/>
          </a:prstGeom>
          <a:noFill/>
        </p:spPr>
        <p:txBody>
          <a:bodyPr wrap="square" rtlCol="0">
            <a:spAutoFit/>
          </a:bodyPr>
          <a:lstStyle/>
          <a:p>
            <a:r>
              <a:rPr lang="en-US" sz="2200" b="1" i="1" dirty="0" smtClean="0"/>
              <a:t>Hallmark </a:t>
            </a:r>
            <a:r>
              <a:rPr lang="en-US" sz="2200" b="1" i="1" dirty="0"/>
              <a:t>of </a:t>
            </a:r>
            <a:r>
              <a:rPr lang="en-US" sz="2200" b="1" i="1" dirty="0" smtClean="0"/>
              <a:t>Systematic </a:t>
            </a:r>
            <a:r>
              <a:rPr lang="en-US" sz="2200" b="1" i="1" dirty="0"/>
              <a:t>R</a:t>
            </a:r>
            <a:r>
              <a:rPr lang="en-US" sz="2200" b="1" i="1" dirty="0" smtClean="0"/>
              <a:t>eviews</a:t>
            </a:r>
            <a:r>
              <a:rPr lang="en-US" sz="2200" dirty="0" smtClean="0"/>
              <a:t>: they </a:t>
            </a:r>
            <a:r>
              <a:rPr lang="en-US" sz="2200" dirty="0"/>
              <a:t>seek to reduce bias at </a:t>
            </a:r>
            <a:r>
              <a:rPr lang="en-US" sz="2200" b="1" i="1" dirty="0"/>
              <a:t>all stages</a:t>
            </a:r>
            <a:r>
              <a:rPr lang="en-US" sz="2200" dirty="0"/>
              <a:t> of the review process. </a:t>
            </a:r>
            <a:endParaRPr lang="en-US" sz="2200" dirty="0" smtClean="0"/>
          </a:p>
          <a:p>
            <a:endParaRPr lang="en-US" sz="800" dirty="0" smtClean="0"/>
          </a:p>
          <a:p>
            <a:r>
              <a:rPr lang="en-US" sz="2200" dirty="0" smtClean="0"/>
              <a:t>Reviews </a:t>
            </a:r>
            <a:r>
              <a:rPr lang="en-US" sz="2200" dirty="0"/>
              <a:t>registered with </a:t>
            </a:r>
            <a:r>
              <a:rPr lang="en-US" sz="2200" dirty="0" smtClean="0"/>
              <a:t>organizations </a:t>
            </a:r>
            <a:r>
              <a:rPr lang="en-US" sz="2200" dirty="0"/>
              <a:t>such as </a:t>
            </a:r>
            <a:r>
              <a:rPr lang="en-US" sz="2200" b="1" i="1" dirty="0"/>
              <a:t>Campbell</a:t>
            </a:r>
            <a:r>
              <a:rPr lang="en-US" sz="2200" dirty="0"/>
              <a:t> </a:t>
            </a:r>
            <a:r>
              <a:rPr lang="en-US" sz="2200" dirty="0" smtClean="0"/>
              <a:t>&amp; </a:t>
            </a:r>
            <a:r>
              <a:rPr lang="en-US" sz="2200" b="1" i="1" dirty="0"/>
              <a:t>Cochrane</a:t>
            </a:r>
            <a:r>
              <a:rPr lang="en-US" sz="2200" dirty="0"/>
              <a:t> are particularly reliable, as all </a:t>
            </a:r>
            <a:r>
              <a:rPr lang="en-US" sz="2200" dirty="0" smtClean="0"/>
              <a:t>authors of reviews </a:t>
            </a:r>
            <a:r>
              <a:rPr lang="en-US" sz="2200" dirty="0"/>
              <a:t>are </a:t>
            </a:r>
            <a:r>
              <a:rPr lang="en-US" sz="2200" b="1" i="1" dirty="0"/>
              <a:t>required</a:t>
            </a:r>
            <a:r>
              <a:rPr lang="en-US" sz="2200" dirty="0"/>
              <a:t> to adhere to the same high standards of conduct </a:t>
            </a:r>
            <a:r>
              <a:rPr lang="en-US" sz="2200" dirty="0" smtClean="0"/>
              <a:t>&amp; </a:t>
            </a:r>
            <a:r>
              <a:rPr lang="en-US" sz="2200" dirty="0"/>
              <a:t>reporting. </a:t>
            </a:r>
            <a:endParaRPr lang="en-US" sz="2200" dirty="0" smtClean="0"/>
          </a:p>
          <a:p>
            <a:endParaRPr lang="en-US" sz="800" dirty="0" smtClean="0"/>
          </a:p>
          <a:p>
            <a:r>
              <a:rPr lang="en-US" sz="2200" dirty="0"/>
              <a:t>S</a:t>
            </a:r>
            <a:r>
              <a:rPr lang="en-US" sz="2200" dirty="0" smtClean="0"/>
              <a:t>tages </a:t>
            </a:r>
            <a:r>
              <a:rPr lang="en-US" sz="2200" dirty="0"/>
              <a:t>in conducting a review are:</a:t>
            </a:r>
          </a:p>
          <a:p>
            <a:pPr marL="285750" indent="-285750">
              <a:buFont typeface="Arial" panose="020B0604020202020204" pitchFamily="34" charset="0"/>
              <a:buChar char="•"/>
            </a:pPr>
            <a:r>
              <a:rPr lang="en-US" sz="2000" dirty="0"/>
              <a:t>Define your </a:t>
            </a:r>
            <a:r>
              <a:rPr lang="en-US" sz="2000" b="1" dirty="0"/>
              <a:t>question </a:t>
            </a:r>
            <a:r>
              <a:rPr lang="en-US" sz="2000" dirty="0" smtClean="0"/>
              <a:t>&amp; register </a:t>
            </a:r>
            <a:r>
              <a:rPr lang="en-US" sz="2000" dirty="0"/>
              <a:t>your proposed review title with Campbell or similar</a:t>
            </a:r>
          </a:p>
          <a:p>
            <a:pPr marL="285750" indent="-285750">
              <a:buFont typeface="Arial" panose="020B0604020202020204" pitchFamily="34" charset="0"/>
              <a:buChar char="•"/>
            </a:pPr>
            <a:r>
              <a:rPr lang="en-US" sz="2000" dirty="0"/>
              <a:t>Specify </a:t>
            </a:r>
            <a:r>
              <a:rPr lang="en-US" sz="2000" dirty="0" smtClean="0"/>
              <a:t>&amp; </a:t>
            </a:r>
            <a:r>
              <a:rPr lang="en-US" sz="2000" dirty="0"/>
              <a:t>publish your proposed methodology in advance in the form of a </a:t>
            </a:r>
            <a:r>
              <a:rPr lang="en-US" sz="2000" b="1" dirty="0"/>
              <a:t>protocol</a:t>
            </a:r>
            <a:endParaRPr lang="en-US" sz="2000" dirty="0"/>
          </a:p>
          <a:p>
            <a:pPr marL="285750" indent="-285750">
              <a:buFont typeface="Arial" panose="020B0604020202020204" pitchFamily="34" charset="0"/>
              <a:buChar char="•"/>
            </a:pPr>
            <a:r>
              <a:rPr lang="en-US" sz="2000" dirty="0"/>
              <a:t>Conduct a thorough </a:t>
            </a:r>
            <a:r>
              <a:rPr lang="en-US" sz="2000" b="1" dirty="0"/>
              <a:t>search</a:t>
            </a:r>
            <a:r>
              <a:rPr lang="en-US" sz="2000" dirty="0"/>
              <a:t> of the literature</a:t>
            </a:r>
          </a:p>
          <a:p>
            <a:pPr marL="285750" indent="-285750">
              <a:buFont typeface="Arial" panose="020B0604020202020204" pitchFamily="34" charset="0"/>
              <a:buChar char="•"/>
            </a:pPr>
            <a:r>
              <a:rPr lang="en-US" sz="2000" b="1" dirty="0"/>
              <a:t>Screen</a:t>
            </a:r>
            <a:r>
              <a:rPr lang="en-US" sz="2000" dirty="0"/>
              <a:t> your search results against your pre-specified selection criteria to identify included studies</a:t>
            </a:r>
          </a:p>
          <a:p>
            <a:pPr marL="285750" indent="-285750">
              <a:buFont typeface="Arial" panose="020B0604020202020204" pitchFamily="34" charset="0"/>
              <a:buChar char="•"/>
            </a:pPr>
            <a:r>
              <a:rPr lang="en-US" sz="2000" b="1" dirty="0"/>
              <a:t>Appraise</a:t>
            </a:r>
            <a:r>
              <a:rPr lang="en-US" sz="2000" dirty="0"/>
              <a:t> the quality of studies found</a:t>
            </a:r>
          </a:p>
          <a:p>
            <a:pPr marL="285750" indent="-285750">
              <a:buFont typeface="Arial" panose="020B0604020202020204" pitchFamily="34" charset="0"/>
              <a:buChar char="•"/>
            </a:pPr>
            <a:r>
              <a:rPr lang="en-US" sz="2000" b="1" dirty="0" smtClean="0"/>
              <a:t>Synthesize</a:t>
            </a:r>
            <a:r>
              <a:rPr lang="en-US" sz="2000" dirty="0" smtClean="0"/>
              <a:t> </a:t>
            </a:r>
            <a:r>
              <a:rPr lang="en-US" sz="2000" dirty="0"/>
              <a:t>the evidence, </a:t>
            </a:r>
            <a:r>
              <a:rPr lang="en-US" sz="2000" i="1" dirty="0"/>
              <a:t>this is where meta-analysis may or may not come </a:t>
            </a:r>
            <a:r>
              <a:rPr lang="en-US" sz="2000" i="1" dirty="0" smtClean="0"/>
              <a:t>in</a:t>
            </a:r>
          </a:p>
          <a:p>
            <a:pPr marL="285750" indent="-285750">
              <a:buFont typeface="Arial" panose="020B0604020202020204" pitchFamily="34" charset="0"/>
              <a:buChar char="•"/>
            </a:pPr>
            <a:r>
              <a:rPr lang="en-US" sz="2000" b="1" dirty="0" smtClean="0"/>
              <a:t>Publish</a:t>
            </a:r>
            <a:r>
              <a:rPr lang="en-US" sz="2000" dirty="0" smtClean="0"/>
              <a:t> &amp; </a:t>
            </a:r>
            <a:r>
              <a:rPr lang="en-US" sz="2000" dirty="0"/>
              <a:t>disseminate your </a:t>
            </a:r>
            <a:r>
              <a:rPr lang="en-US" sz="2000" dirty="0" smtClean="0"/>
              <a:t>review</a:t>
            </a:r>
          </a:p>
          <a:p>
            <a:pPr marL="285750" indent="-285750">
              <a:buFont typeface="Arial" panose="020B0604020202020204" pitchFamily="34" charset="0"/>
              <a:buChar char="•"/>
            </a:pPr>
            <a:r>
              <a:rPr lang="en-US" sz="2000" b="1" dirty="0" smtClean="0"/>
              <a:t>Update</a:t>
            </a:r>
            <a:r>
              <a:rPr lang="en-US" sz="2000" dirty="0" smtClean="0"/>
              <a:t> </a:t>
            </a:r>
            <a:r>
              <a:rPr lang="en-US" sz="2000" dirty="0"/>
              <a:t>the review as new evidence is </a:t>
            </a:r>
            <a:r>
              <a:rPr lang="en-US" sz="2000" dirty="0" smtClean="0"/>
              <a:t>produced</a:t>
            </a:r>
          </a:p>
          <a:p>
            <a:pPr marL="285750" indent="-285750">
              <a:buFont typeface="Arial" panose="020B0604020202020204" pitchFamily="34" charset="0"/>
              <a:buChar char="•"/>
            </a:pPr>
            <a:endParaRPr lang="en-US" sz="800" dirty="0"/>
          </a:p>
          <a:p>
            <a:r>
              <a:rPr lang="en-US" dirty="0"/>
              <a:t>You can see that a systematic review involves much more than simply putting the </a:t>
            </a:r>
            <a:r>
              <a:rPr lang="en-US" dirty="0" smtClean="0"/>
              <a:t>data together across several studies. </a:t>
            </a:r>
          </a:p>
          <a:p>
            <a:r>
              <a:rPr lang="en-US" dirty="0" smtClean="0"/>
              <a:t>It </a:t>
            </a:r>
            <a:r>
              <a:rPr lang="en-US" dirty="0"/>
              <a:t>is a detailed, </a:t>
            </a:r>
            <a:r>
              <a:rPr lang="en-US" dirty="0" smtClean="0"/>
              <a:t>transparent, </a:t>
            </a:r>
            <a:r>
              <a:rPr lang="en-US" dirty="0"/>
              <a:t>and </a:t>
            </a:r>
            <a:r>
              <a:rPr lang="en-US" dirty="0" smtClean="0"/>
              <a:t>(</a:t>
            </a:r>
            <a:r>
              <a:rPr lang="en-US" dirty="0"/>
              <a:t>often) </a:t>
            </a:r>
            <a:r>
              <a:rPr lang="en-US" dirty="0" smtClean="0"/>
              <a:t>time-consuming </a:t>
            </a:r>
            <a:r>
              <a:rPr lang="en-US" dirty="0"/>
              <a:t>process.</a:t>
            </a:r>
          </a:p>
          <a:p>
            <a:pPr lvl="1"/>
            <a:endParaRPr lang="en-US" sz="800" dirty="0">
              <a:hlinkClick r:id="rId3"/>
            </a:endParaRPr>
          </a:p>
          <a:p>
            <a:pPr lvl="1"/>
            <a:r>
              <a:rPr lang="en-US" sz="1200" dirty="0" smtClean="0">
                <a:hlinkClick r:id="rId3"/>
              </a:rPr>
              <a:t>http</a:t>
            </a:r>
            <a:r>
              <a:rPr lang="en-US" sz="1200" dirty="0">
                <a:hlinkClick r:id="rId3"/>
              </a:rPr>
              <a:t>://meta-evidence.co.uk/difference-systematic-review-meta-analysis</a:t>
            </a:r>
            <a:r>
              <a:rPr lang="en-US" sz="1200" dirty="0" smtClean="0">
                <a:hlinkClick r:id="rId3"/>
              </a:rPr>
              <a:t>/</a:t>
            </a:r>
            <a:r>
              <a:rPr lang="en-US" sz="1200" dirty="0" smtClean="0"/>
              <a:t> </a:t>
            </a:r>
            <a:endParaRPr lang="en-US" sz="1200" dirty="0"/>
          </a:p>
        </p:txBody>
      </p:sp>
    </p:spTree>
    <p:extLst>
      <p:ext uri="{BB962C8B-B14F-4D97-AF65-F5344CB8AC3E}">
        <p14:creationId xmlns:p14="http://schemas.microsoft.com/office/powerpoint/2010/main" val="1332027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7553" y="31109"/>
            <a:ext cx="10753120" cy="1032756"/>
          </a:xfrm>
        </p:spPr>
        <p:txBody>
          <a:bodyPr>
            <a:normAutofit fontScale="90000"/>
          </a:bodyPr>
          <a:lstStyle/>
          <a:p>
            <a:r>
              <a:rPr lang="en-US" sz="4000" dirty="0">
                <a:solidFill>
                  <a:srgbClr val="450084"/>
                </a:solidFill>
                <a:latin typeface="Calibri" panose="020F0502020204030204" pitchFamily="34" charset="0"/>
                <a:cs typeface="Calibri" panose="020F0502020204030204" pitchFamily="34" charset="0"/>
              </a:rPr>
              <a:t>Meta-analyses &amp; Narrative Reviews vs. Systematic Reviews</a:t>
            </a: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3" name="TextBox 2"/>
          <p:cNvSpPr txBox="1"/>
          <p:nvPr/>
        </p:nvSpPr>
        <p:spPr>
          <a:xfrm>
            <a:off x="321869" y="1194701"/>
            <a:ext cx="11584185" cy="5170646"/>
          </a:xfrm>
          <a:prstGeom prst="rect">
            <a:avLst/>
          </a:prstGeom>
          <a:noFill/>
        </p:spPr>
        <p:txBody>
          <a:bodyPr wrap="square" rtlCol="0">
            <a:spAutoFit/>
          </a:bodyPr>
          <a:lstStyle/>
          <a:p>
            <a:r>
              <a:rPr lang="en-US" sz="2200" b="1" dirty="0"/>
              <a:t>Why would a systematic review </a:t>
            </a:r>
            <a:r>
              <a:rPr lang="en-US" sz="2200" b="1" i="1" u="sng" dirty="0"/>
              <a:t>not</a:t>
            </a:r>
            <a:r>
              <a:rPr lang="en-US" sz="2200" b="1" dirty="0"/>
              <a:t> include a meta-analysis?</a:t>
            </a:r>
            <a:endParaRPr lang="en-US" sz="2200" dirty="0"/>
          </a:p>
          <a:p>
            <a:r>
              <a:rPr lang="en-US" sz="2000" dirty="0"/>
              <a:t>Systematic reviews will often, but not always, contain a meta-analysis of </a:t>
            </a:r>
            <a:r>
              <a:rPr lang="en-US" sz="2000" dirty="0" smtClean="0"/>
              <a:t>data </a:t>
            </a:r>
            <a:r>
              <a:rPr lang="en-US" sz="2000" dirty="0"/>
              <a:t>from </a:t>
            </a:r>
            <a:r>
              <a:rPr lang="en-US" sz="2000" dirty="0" smtClean="0"/>
              <a:t>included </a:t>
            </a:r>
            <a:r>
              <a:rPr lang="en-US" sz="2000" dirty="0"/>
              <a:t>studies. </a:t>
            </a:r>
            <a:endParaRPr lang="en-US" sz="2000" dirty="0" smtClean="0"/>
          </a:p>
          <a:p>
            <a:endParaRPr lang="en-US" sz="800" dirty="0" smtClean="0"/>
          </a:p>
          <a:p>
            <a:r>
              <a:rPr lang="en-US" sz="2000" dirty="0" smtClean="0"/>
              <a:t>Conducting </a:t>
            </a:r>
            <a:r>
              <a:rPr lang="en-US" sz="2000" dirty="0"/>
              <a:t>a meta-analysis would be a bad idea if your studies are too different to </a:t>
            </a:r>
            <a:r>
              <a:rPr lang="en-US" sz="2000" dirty="0" smtClean="0"/>
              <a:t>combine </a:t>
            </a:r>
          </a:p>
          <a:p>
            <a:pPr marL="342900" indent="-342900">
              <a:buFont typeface="Arial" panose="020B0604020202020204" pitchFamily="34" charset="0"/>
              <a:buChar char="•"/>
            </a:pPr>
            <a:r>
              <a:rPr lang="en-US" sz="2000" dirty="0" smtClean="0"/>
              <a:t>Imagine </a:t>
            </a:r>
            <a:r>
              <a:rPr lang="en-US" sz="2000" dirty="0"/>
              <a:t>you are conducting a systematic review on the effect of listening to music while studying on </a:t>
            </a:r>
            <a:r>
              <a:rPr lang="en-US" sz="2000" dirty="0" smtClean="0"/>
              <a:t>students’ </a:t>
            </a:r>
            <a:r>
              <a:rPr lang="en-US" sz="2000" dirty="0"/>
              <a:t>exam </a:t>
            </a:r>
            <a:r>
              <a:rPr lang="en-US" sz="2000" dirty="0" smtClean="0"/>
              <a:t>performance. </a:t>
            </a:r>
          </a:p>
          <a:p>
            <a:pPr marL="342900" indent="-342900">
              <a:buFont typeface="Arial" panose="020B0604020202020204" pitchFamily="34" charset="0"/>
              <a:buChar char="•"/>
            </a:pPr>
            <a:r>
              <a:rPr lang="en-US" sz="2000" dirty="0" smtClean="0"/>
              <a:t>You </a:t>
            </a:r>
            <a:r>
              <a:rPr lang="en-US" sz="2000" dirty="0"/>
              <a:t>find one study on classical music, two on pop music including primary school children and </a:t>
            </a:r>
            <a:r>
              <a:rPr lang="en-US" sz="2000" dirty="0" smtClean="0"/>
              <a:t>college students </a:t>
            </a:r>
            <a:r>
              <a:rPr lang="en-US" sz="2000" dirty="0"/>
              <a:t>respectively, another on death metal </a:t>
            </a:r>
            <a:r>
              <a:rPr lang="en-US" sz="2000" dirty="0" smtClean="0"/>
              <a:t>&amp; </a:t>
            </a:r>
            <a:r>
              <a:rPr lang="en-US" sz="2000" dirty="0"/>
              <a:t>a fifth on 80’s synth classics. </a:t>
            </a:r>
            <a:endParaRPr lang="en-US" sz="2000" dirty="0" smtClean="0"/>
          </a:p>
          <a:p>
            <a:pPr marL="342900" indent="-342900">
              <a:buFont typeface="Arial" panose="020B0604020202020204" pitchFamily="34" charset="0"/>
              <a:buChar char="•"/>
            </a:pPr>
            <a:r>
              <a:rPr lang="en-US" sz="2000" dirty="0" smtClean="0"/>
              <a:t>Would </a:t>
            </a:r>
            <a:r>
              <a:rPr lang="en-US" sz="2000" dirty="0"/>
              <a:t>you combine these in a single meta-analysis or would you decide </a:t>
            </a:r>
            <a:r>
              <a:rPr lang="en-US" sz="2000" dirty="0" smtClean="0"/>
              <a:t>the </a:t>
            </a:r>
            <a:r>
              <a:rPr lang="en-US" sz="2000" dirty="0"/>
              <a:t>interventions (music type) </a:t>
            </a:r>
            <a:r>
              <a:rPr lang="en-US" sz="2000" dirty="0" smtClean="0"/>
              <a:t>&amp; </a:t>
            </a:r>
            <a:r>
              <a:rPr lang="en-US" sz="2000" dirty="0"/>
              <a:t>populations (age of children) are too dissimilar to combine </a:t>
            </a:r>
            <a:r>
              <a:rPr lang="en-US" sz="2000" dirty="0" smtClean="0"/>
              <a:t>&amp; </a:t>
            </a:r>
            <a:r>
              <a:rPr lang="en-US" sz="2000" dirty="0"/>
              <a:t>opt for a </a:t>
            </a:r>
            <a:r>
              <a:rPr lang="en-US" sz="2000" b="1" i="1" dirty="0"/>
              <a:t>narrative synthesis </a:t>
            </a:r>
            <a:r>
              <a:rPr lang="en-US" sz="2000" dirty="0"/>
              <a:t>instead?  </a:t>
            </a:r>
            <a:endParaRPr lang="en-US" sz="2000" dirty="0" smtClean="0"/>
          </a:p>
          <a:p>
            <a:pPr marL="342900" indent="-342900">
              <a:buFont typeface="Arial" panose="020B0604020202020204" pitchFamily="34" charset="0"/>
              <a:buChar char="•"/>
            </a:pPr>
            <a:r>
              <a:rPr lang="en-US" sz="2000" dirty="0" smtClean="0"/>
              <a:t>Deciding </a:t>
            </a:r>
            <a:r>
              <a:rPr lang="en-US" sz="2000" dirty="0"/>
              <a:t>which studies you can </a:t>
            </a:r>
            <a:r>
              <a:rPr lang="en-US" sz="2000" dirty="0" smtClean="0"/>
              <a:t>&amp; </a:t>
            </a:r>
            <a:r>
              <a:rPr lang="en-US" sz="2000" dirty="0"/>
              <a:t>cannot combine in a meta-analysis will depend on the question you are asking </a:t>
            </a:r>
            <a:r>
              <a:rPr lang="en-US" sz="2000" dirty="0" smtClean="0"/>
              <a:t>&amp; </a:t>
            </a:r>
            <a:r>
              <a:rPr lang="en-US" sz="2000" dirty="0"/>
              <a:t>you should define the process for deciding in advance in your review protocol</a:t>
            </a:r>
            <a:r>
              <a:rPr lang="en-US" sz="2000" dirty="0" smtClean="0"/>
              <a:t>.</a:t>
            </a:r>
          </a:p>
          <a:p>
            <a:pPr marL="342900" indent="-342900">
              <a:buFont typeface="Arial" panose="020B0604020202020204" pitchFamily="34" charset="0"/>
              <a:buChar char="•"/>
            </a:pPr>
            <a:endParaRPr lang="en-US" sz="2000" dirty="0"/>
          </a:p>
          <a:p>
            <a:r>
              <a:rPr lang="en-US" sz="2000" dirty="0" smtClean="0"/>
              <a:t>By </a:t>
            </a:r>
            <a:r>
              <a:rPr lang="en-US" sz="2000" dirty="0"/>
              <a:t>specifying </a:t>
            </a:r>
            <a:r>
              <a:rPr lang="en-US" sz="2000" dirty="0" smtClean="0"/>
              <a:t>an </a:t>
            </a:r>
            <a:r>
              <a:rPr lang="en-US" sz="2000" dirty="0"/>
              <a:t>approach to meta-analysis in advance, </a:t>
            </a:r>
            <a:r>
              <a:rPr lang="en-US" sz="2000" dirty="0" smtClean="0"/>
              <a:t>researchers </a:t>
            </a:r>
            <a:r>
              <a:rPr lang="en-US" sz="2000" dirty="0"/>
              <a:t>can reduce the possibility of introducing </a:t>
            </a:r>
            <a:r>
              <a:rPr lang="en-US" sz="2000" b="1" dirty="0"/>
              <a:t>bias</a:t>
            </a:r>
            <a:r>
              <a:rPr lang="en-US" sz="2000" dirty="0"/>
              <a:t> </a:t>
            </a:r>
            <a:r>
              <a:rPr lang="en-US" sz="2000" dirty="0" smtClean="0"/>
              <a:t>&amp; </a:t>
            </a:r>
            <a:r>
              <a:rPr lang="en-US" sz="2000" dirty="0"/>
              <a:t>avoid making decisions retrospectively based on the studies or results </a:t>
            </a:r>
            <a:r>
              <a:rPr lang="en-US" sz="2000" dirty="0" smtClean="0"/>
              <a:t>they </a:t>
            </a:r>
            <a:r>
              <a:rPr lang="en-US" sz="2000" dirty="0"/>
              <a:t>find. </a:t>
            </a:r>
            <a:endParaRPr lang="en-US" sz="2000" dirty="0" smtClean="0"/>
          </a:p>
          <a:p>
            <a:r>
              <a:rPr lang="en-US" sz="2000" b="1" i="1" dirty="0" smtClean="0"/>
              <a:t>	This </a:t>
            </a:r>
            <a:r>
              <a:rPr lang="en-US" sz="2000" b="1" i="1" dirty="0"/>
              <a:t>is why spending time on </a:t>
            </a:r>
            <a:r>
              <a:rPr lang="en-US" sz="2000" b="1" i="1" dirty="0" smtClean="0"/>
              <a:t>the </a:t>
            </a:r>
            <a:r>
              <a:rPr lang="en-US" sz="2000" b="1" i="1" dirty="0"/>
              <a:t>protocol </a:t>
            </a:r>
            <a:r>
              <a:rPr lang="en-US" sz="2000" b="1" i="1" dirty="0" smtClean="0"/>
              <a:t>&amp; </a:t>
            </a:r>
            <a:r>
              <a:rPr lang="en-US" sz="2000" b="1" i="1" dirty="0"/>
              <a:t>thinking through the analytic approach before </a:t>
            </a:r>
            <a:r>
              <a:rPr lang="en-US" sz="2000" b="1" i="1" dirty="0" smtClean="0"/>
              <a:t>	beginning the </a:t>
            </a:r>
            <a:r>
              <a:rPr lang="en-US" sz="2000" b="1" i="1" dirty="0"/>
              <a:t>systematic review is time well spent</a:t>
            </a:r>
            <a:r>
              <a:rPr lang="en-US" sz="2000" b="1" i="1" dirty="0" smtClean="0"/>
              <a:t>.</a:t>
            </a:r>
            <a:endParaRPr lang="en-US" sz="2000" b="1" i="1" dirty="0"/>
          </a:p>
        </p:txBody>
      </p:sp>
    </p:spTree>
    <p:extLst>
      <p:ext uri="{BB962C8B-B14F-4D97-AF65-F5344CB8AC3E}">
        <p14:creationId xmlns:p14="http://schemas.microsoft.com/office/powerpoint/2010/main" val="3052523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125583" y="31109"/>
            <a:ext cx="10615089" cy="1032756"/>
          </a:xfrm>
        </p:spPr>
        <p:txBody>
          <a:bodyPr>
            <a:normAutofit fontScale="90000"/>
          </a:bodyPr>
          <a:lstStyle/>
          <a:p>
            <a:r>
              <a:rPr lang="en-US" sz="4000" dirty="0">
                <a:solidFill>
                  <a:srgbClr val="450084"/>
                </a:solidFill>
                <a:latin typeface="Calibri" panose="020F0502020204030204" pitchFamily="34" charset="0"/>
                <a:cs typeface="Calibri" panose="020F0502020204030204" pitchFamily="34" charset="0"/>
              </a:rPr>
              <a:t>Meta-analyses &amp; Narrative Reviews vs. Systematic Reviews</a:t>
            </a:r>
          </a:p>
        </p:txBody>
      </p:sp>
      <p:sp>
        <p:nvSpPr>
          <p:cNvPr id="8" name="Slide Number Placeholder 7"/>
          <p:cNvSpPr>
            <a:spLocks noGrp="1"/>
          </p:cNvSpPr>
          <p:nvPr>
            <p:ph type="sldNum" sz="quarter" idx="12"/>
          </p:nvPr>
        </p:nvSpPr>
        <p:spPr/>
        <p:txBody>
          <a:bodyPr/>
          <a:lstStyle/>
          <a:p>
            <a:fld id="{098B3DDF-55FD-42E7-8027-CE601EFF49C5}" type="slidenum">
              <a:rPr lang="en-US" smtClean="0"/>
              <a:t>55</a:t>
            </a:fld>
            <a:endParaRPr lang="en-US"/>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3" name="TextBox 2"/>
          <p:cNvSpPr txBox="1"/>
          <p:nvPr/>
        </p:nvSpPr>
        <p:spPr>
          <a:xfrm>
            <a:off x="115522" y="1221142"/>
            <a:ext cx="3305858" cy="5016758"/>
          </a:xfrm>
          <a:prstGeom prst="rect">
            <a:avLst/>
          </a:prstGeom>
          <a:noFill/>
        </p:spPr>
        <p:txBody>
          <a:bodyPr wrap="square" rtlCol="0">
            <a:spAutoFit/>
          </a:bodyPr>
          <a:lstStyle/>
          <a:p>
            <a:r>
              <a:rPr lang="en-US" sz="2400" dirty="0"/>
              <a:t>Beware of meta-analyses that do </a:t>
            </a:r>
            <a:r>
              <a:rPr lang="en-US" sz="2400" b="1" i="1" dirty="0"/>
              <a:t>not</a:t>
            </a:r>
            <a:r>
              <a:rPr lang="en-US" sz="2400" dirty="0"/>
              <a:t> follow a systematic </a:t>
            </a:r>
            <a:r>
              <a:rPr lang="en-US" sz="2400" dirty="0" smtClean="0"/>
              <a:t>&amp; </a:t>
            </a:r>
            <a:r>
              <a:rPr lang="en-US" sz="2400" dirty="0"/>
              <a:t>transparent process for identifying &amp;</a:t>
            </a:r>
            <a:r>
              <a:rPr lang="en-US" sz="2400" dirty="0" smtClean="0"/>
              <a:t> </a:t>
            </a:r>
            <a:r>
              <a:rPr lang="en-US" sz="2400" dirty="0"/>
              <a:t>selecting which studies to include in </a:t>
            </a:r>
            <a:r>
              <a:rPr lang="en-US" sz="2400" dirty="0" smtClean="0"/>
              <a:t>analysis.</a:t>
            </a:r>
          </a:p>
          <a:p>
            <a:endParaRPr lang="en-US" sz="1400" dirty="0"/>
          </a:p>
          <a:p>
            <a:r>
              <a:rPr lang="en-US" sz="2400" dirty="0" smtClean="0"/>
              <a:t>All meta-analyses are </a:t>
            </a:r>
            <a:r>
              <a:rPr lang="en-US" sz="2400" b="1" i="1" dirty="0" smtClean="0"/>
              <a:t>not</a:t>
            </a:r>
            <a:r>
              <a:rPr lang="en-US" sz="2400" dirty="0" smtClean="0"/>
              <a:t> of equal quality. </a:t>
            </a:r>
          </a:p>
          <a:p>
            <a:endParaRPr lang="en-US" dirty="0"/>
          </a:p>
          <a:p>
            <a:r>
              <a:rPr lang="en-US" sz="2400" i="1" dirty="0" smtClean="0"/>
              <a:t>Health Evidence database </a:t>
            </a:r>
            <a:r>
              <a:rPr lang="en-US" sz="2400" dirty="0" smtClean="0"/>
              <a:t>reviews the </a:t>
            </a:r>
            <a:r>
              <a:rPr lang="en-US" sz="2400" b="1" dirty="0" smtClean="0"/>
              <a:t>quality of published meta-analyses</a:t>
            </a:r>
            <a:r>
              <a:rPr lang="en-US" sz="2400" dirty="0" smtClean="0"/>
              <a:t>.</a:t>
            </a:r>
            <a:endParaRPr lang="en-US" sz="8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5785" t="9600" r="12088" b="12746"/>
          <a:stretch/>
        </p:blipFill>
        <p:spPr>
          <a:xfrm>
            <a:off x="3539034" y="1134318"/>
            <a:ext cx="8515806" cy="5325466"/>
          </a:xfrm>
          <a:prstGeom prst="rect">
            <a:avLst/>
          </a:prstGeom>
        </p:spPr>
      </p:pic>
      <p:cxnSp>
        <p:nvCxnSpPr>
          <p:cNvPr id="11" name="Straight Arrow Connector 10"/>
          <p:cNvCxnSpPr/>
          <p:nvPr/>
        </p:nvCxnSpPr>
        <p:spPr>
          <a:xfrm flipV="1">
            <a:off x="2849880" y="4495800"/>
            <a:ext cx="3505200" cy="58674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5622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125583" y="31109"/>
            <a:ext cx="10615089" cy="1032756"/>
          </a:xfrm>
        </p:spPr>
        <p:txBody>
          <a:bodyPr>
            <a:normAutofit fontScale="90000"/>
          </a:bodyPr>
          <a:lstStyle/>
          <a:p>
            <a:r>
              <a:rPr lang="en-US" sz="4000" dirty="0">
                <a:solidFill>
                  <a:srgbClr val="450084"/>
                </a:solidFill>
                <a:latin typeface="Calibri" panose="020F0502020204030204" pitchFamily="34" charset="0"/>
                <a:cs typeface="Calibri" panose="020F0502020204030204" pitchFamily="34" charset="0"/>
              </a:rPr>
              <a:t>Meta-analyses &amp; Narrative Reviews vs. Systematic Reviews</a:t>
            </a: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3478" t="10773" r="3625" b="6599"/>
          <a:stretch/>
        </p:blipFill>
        <p:spPr>
          <a:xfrm>
            <a:off x="337297" y="114300"/>
            <a:ext cx="11866776" cy="6743700"/>
          </a:xfrm>
          <a:prstGeom prst="rect">
            <a:avLst/>
          </a:prstGeom>
        </p:spPr>
      </p:pic>
      <p:sp>
        <p:nvSpPr>
          <p:cNvPr id="6" name="TextBox 5"/>
          <p:cNvSpPr txBox="1"/>
          <p:nvPr/>
        </p:nvSpPr>
        <p:spPr>
          <a:xfrm>
            <a:off x="509047" y="2007498"/>
            <a:ext cx="6750938" cy="1600438"/>
          </a:xfrm>
          <a:prstGeom prst="rect">
            <a:avLst/>
          </a:prstGeom>
          <a:solidFill>
            <a:schemeClr val="bg1"/>
          </a:solidFill>
        </p:spPr>
        <p:txBody>
          <a:bodyPr wrap="square" rtlCol="0">
            <a:spAutoFit/>
          </a:bodyPr>
          <a:lstStyle/>
          <a:p>
            <a:r>
              <a:rPr lang="en-US" b="1" dirty="0" smtClean="0">
                <a:solidFill>
                  <a:srgbClr val="7030A0"/>
                </a:solidFill>
              </a:rPr>
              <a:t>Health Evidence researchers aren’t gathering primary studies, reviewing them for quality, &amp; synthesizing results across studies like Campbell Collaboration, What Works Clearinghouse, Cochrane Library, etc.</a:t>
            </a:r>
          </a:p>
          <a:p>
            <a:endParaRPr lang="en-US" sz="800" b="1" dirty="0" smtClean="0">
              <a:solidFill>
                <a:srgbClr val="7030A0"/>
              </a:solidFill>
            </a:endParaRPr>
          </a:p>
          <a:p>
            <a:r>
              <a:rPr lang="en-US" b="1" dirty="0" smtClean="0">
                <a:solidFill>
                  <a:srgbClr val="7030A0"/>
                </a:solidFill>
              </a:rPr>
              <a:t>They are identifying meta-analyses and then rating those for quality.</a:t>
            </a:r>
            <a:endParaRPr lang="en-US" b="1" dirty="0">
              <a:solidFill>
                <a:srgbClr val="7030A0"/>
              </a:solidFill>
            </a:endParaRPr>
          </a:p>
        </p:txBody>
      </p:sp>
    </p:spTree>
    <p:extLst>
      <p:ext uri="{BB962C8B-B14F-4D97-AF65-F5344CB8AC3E}">
        <p14:creationId xmlns:p14="http://schemas.microsoft.com/office/powerpoint/2010/main" val="34272287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
        <p:nvSpPr>
          <p:cNvPr id="5" name="TextBox 4"/>
          <p:cNvSpPr txBox="1"/>
          <p:nvPr/>
        </p:nvSpPr>
        <p:spPr>
          <a:xfrm>
            <a:off x="5560067" y="1055905"/>
            <a:ext cx="4191095" cy="461665"/>
          </a:xfrm>
          <a:prstGeom prst="rect">
            <a:avLst/>
          </a:prstGeom>
          <a:noFill/>
        </p:spPr>
        <p:txBody>
          <a:bodyPr wrap="square" rtlCol="0">
            <a:spAutoFit/>
          </a:bodyPr>
          <a:lstStyle/>
          <a:p>
            <a:r>
              <a:rPr lang="en-US" sz="1200" dirty="0">
                <a:hlinkClick r:id="rId2"/>
              </a:rPr>
              <a:t>https://</a:t>
            </a:r>
            <a:r>
              <a:rPr lang="en-US" sz="1200" dirty="0" smtClean="0">
                <a:hlinkClick r:id="rId2"/>
              </a:rPr>
              <a:t>www.healthevidence.org/documents/our-appraisal-tools/quality-assessment-tool-dictionary-en.pdf</a:t>
            </a:r>
            <a:endParaRPr lang="en-US" sz="1200" dirty="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9710" t="14400" r="30042" b="5493"/>
          <a:stretch/>
        </p:blipFill>
        <p:spPr>
          <a:xfrm>
            <a:off x="0" y="0"/>
            <a:ext cx="5326141" cy="6785319"/>
          </a:xfrm>
          <a:prstGeom prst="rect">
            <a:avLst/>
          </a:prstGeom>
        </p:spPr>
      </p:pic>
    </p:spTree>
    <p:extLst>
      <p:ext uri="{BB962C8B-B14F-4D97-AF65-F5344CB8AC3E}">
        <p14:creationId xmlns:p14="http://schemas.microsoft.com/office/powerpoint/2010/main" val="3321718702"/>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
        <p:nvSpPr>
          <p:cNvPr id="5" name="TextBox 4"/>
          <p:cNvSpPr txBox="1"/>
          <p:nvPr/>
        </p:nvSpPr>
        <p:spPr>
          <a:xfrm>
            <a:off x="5377442" y="1224365"/>
            <a:ext cx="4779098" cy="461665"/>
          </a:xfrm>
          <a:prstGeom prst="rect">
            <a:avLst/>
          </a:prstGeom>
          <a:noFill/>
        </p:spPr>
        <p:txBody>
          <a:bodyPr wrap="square" rtlCol="0">
            <a:spAutoFit/>
          </a:bodyPr>
          <a:lstStyle/>
          <a:p>
            <a:r>
              <a:rPr lang="en-US" sz="1200" dirty="0">
                <a:hlinkClick r:id="rId2"/>
              </a:rPr>
              <a:t>https://</a:t>
            </a:r>
            <a:r>
              <a:rPr lang="en-US" sz="1200" dirty="0" smtClean="0">
                <a:hlinkClick r:id="rId2"/>
              </a:rPr>
              <a:t>www.healthevidence.org/documents/our-appraisal-tools/quality-assessment-tool-dictionary-en.pdf</a:t>
            </a:r>
            <a:endParaRPr lang="en-US" sz="1200" dirty="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9710" t="14400" r="30042" b="5493"/>
          <a:stretch/>
        </p:blipFill>
        <p:spPr>
          <a:xfrm>
            <a:off x="3" y="0"/>
            <a:ext cx="5113836" cy="6785319"/>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6412" t="13653" r="21934" b="8694"/>
          <a:stretch/>
        </p:blipFill>
        <p:spPr>
          <a:xfrm>
            <a:off x="5113839" y="269966"/>
            <a:ext cx="8324647" cy="6990016"/>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14492" t="7894" r="35375" b="5814"/>
          <a:stretch/>
        </p:blipFill>
        <p:spPr>
          <a:xfrm>
            <a:off x="5190390" y="0"/>
            <a:ext cx="6077447" cy="6973979"/>
          </a:xfrm>
          <a:prstGeom prst="rect">
            <a:avLst/>
          </a:prstGeom>
        </p:spPr>
      </p:pic>
    </p:spTree>
    <p:extLst>
      <p:ext uri="{BB962C8B-B14F-4D97-AF65-F5344CB8AC3E}">
        <p14:creationId xmlns:p14="http://schemas.microsoft.com/office/powerpoint/2010/main" val="4803680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
        <p:nvSpPr>
          <p:cNvPr id="5" name="TextBox 4"/>
          <p:cNvSpPr txBox="1"/>
          <p:nvPr/>
        </p:nvSpPr>
        <p:spPr>
          <a:xfrm>
            <a:off x="5113839" y="1194892"/>
            <a:ext cx="6890919" cy="276999"/>
          </a:xfrm>
          <a:prstGeom prst="rect">
            <a:avLst/>
          </a:prstGeom>
          <a:noFill/>
        </p:spPr>
        <p:txBody>
          <a:bodyPr wrap="square" rtlCol="0">
            <a:spAutoFit/>
          </a:bodyPr>
          <a:lstStyle/>
          <a:p>
            <a:r>
              <a:rPr lang="en-US" sz="1200" dirty="0">
                <a:hlinkClick r:id="rId2"/>
              </a:rPr>
              <a:t>https://</a:t>
            </a:r>
            <a:r>
              <a:rPr lang="en-US" sz="1200" dirty="0" smtClean="0">
                <a:hlinkClick r:id="rId2"/>
              </a:rPr>
              <a:t>www.healthevidence.org/documents/our-appraisal-tools/quality-assessment-tool-dictionary-en.pdf</a:t>
            </a:r>
            <a:endParaRPr lang="en-US" sz="1200" dirty="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9710" t="14400" r="30042" b="5493"/>
          <a:stretch/>
        </p:blipFill>
        <p:spPr>
          <a:xfrm>
            <a:off x="3" y="0"/>
            <a:ext cx="5113836" cy="6785319"/>
          </a:xfrm>
          <a:prstGeom prst="rect">
            <a:avLst/>
          </a:prstGeom>
        </p:spPr>
      </p:pic>
      <p:pic>
        <p:nvPicPr>
          <p:cNvPr id="7" name="Content Placeholder 5"/>
          <p:cNvPicPr>
            <a:picLocks noChangeAspect="1"/>
          </p:cNvPicPr>
          <p:nvPr/>
        </p:nvPicPr>
        <p:blipFill rotWithShape="1">
          <a:blip r:embed="rId4" cstate="print">
            <a:extLst>
              <a:ext uri="{28A0092B-C50C-407E-A947-70E740481C1C}">
                <a14:useLocalDpi xmlns:a14="http://schemas.microsoft.com/office/drawing/2010/main" val="0"/>
              </a:ext>
            </a:extLst>
          </a:blip>
          <a:srcRect l="15259" t="10277" r="21643" b="4468"/>
          <a:stretch/>
        </p:blipFill>
        <p:spPr>
          <a:xfrm>
            <a:off x="5113839" y="199588"/>
            <a:ext cx="7311396" cy="6585731"/>
          </a:xfrm>
          <a:prstGeom prst="rect">
            <a:avLst/>
          </a:prstGeom>
        </p:spPr>
      </p:pic>
      <p:sp>
        <p:nvSpPr>
          <p:cNvPr id="3" name="Oval 2"/>
          <p:cNvSpPr/>
          <p:nvPr/>
        </p:nvSpPr>
        <p:spPr>
          <a:xfrm>
            <a:off x="5251269" y="870857"/>
            <a:ext cx="3927565" cy="71410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822421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795" y="1"/>
            <a:ext cx="9949104" cy="1033670"/>
          </a:xfrm>
        </p:spPr>
        <p:txBody>
          <a:bodyPr>
            <a:normAutofit fontScale="90000"/>
          </a:bodyPr>
          <a:lstStyle/>
          <a:p>
            <a:r>
              <a:rPr lang="en-US" dirty="0" smtClean="0">
                <a:solidFill>
                  <a:srgbClr val="450084"/>
                </a:solidFill>
                <a:latin typeface="+mn-lt"/>
              </a:rPr>
              <a:t>EIP in Assessment Process—Not New Idea </a:t>
            </a:r>
            <a:endParaRPr lang="en-US" dirty="0">
              <a:solidFill>
                <a:srgbClr val="450084"/>
              </a:solidFill>
              <a:latin typeface="+mn-lt"/>
            </a:endParaRPr>
          </a:p>
        </p:txBody>
      </p:sp>
      <p:sp>
        <p:nvSpPr>
          <p:cNvPr id="3" name="Content Placeholder 2"/>
          <p:cNvSpPr>
            <a:spLocks noGrp="1"/>
          </p:cNvSpPr>
          <p:nvPr>
            <p:ph idx="1"/>
          </p:nvPr>
        </p:nvSpPr>
        <p:spPr>
          <a:xfrm>
            <a:off x="1118795" y="1272208"/>
            <a:ext cx="10000310" cy="5033493"/>
          </a:xfrm>
        </p:spPr>
        <p:txBody>
          <a:bodyPr>
            <a:normAutofit fontScale="85000" lnSpcReduction="20000"/>
          </a:bodyPr>
          <a:lstStyle/>
          <a:p>
            <a:r>
              <a:rPr lang="en-US" dirty="0" smtClean="0"/>
              <a:t>Banta </a:t>
            </a:r>
            <a:r>
              <a:rPr lang="en-US" dirty="0"/>
              <a:t>&amp;</a:t>
            </a:r>
            <a:r>
              <a:rPr lang="en-US" dirty="0" smtClean="0"/>
              <a:t> </a:t>
            </a:r>
            <a:r>
              <a:rPr lang="en-US" dirty="0" err="1" smtClean="0"/>
              <a:t>Blaich</a:t>
            </a:r>
            <a:r>
              <a:rPr lang="en-US" dirty="0" smtClean="0"/>
              <a:t> </a:t>
            </a:r>
            <a:r>
              <a:rPr lang="en-US" dirty="0"/>
              <a:t>described the </a:t>
            </a:r>
            <a:r>
              <a:rPr lang="en-US" dirty="0" smtClean="0"/>
              <a:t>outcomes assessment process </a:t>
            </a:r>
            <a:r>
              <a:rPr lang="en-US" dirty="0"/>
              <a:t>in “Closing the Assessment Loop” (2011). </a:t>
            </a:r>
            <a:endParaRPr lang="en-US" dirty="0" smtClean="0"/>
          </a:p>
          <a:p>
            <a:endParaRPr lang="en-US" sz="900" dirty="0"/>
          </a:p>
          <a:p>
            <a:pPr>
              <a:lnSpc>
                <a:spcPct val="120000"/>
              </a:lnSpc>
            </a:pPr>
            <a:r>
              <a:rPr lang="en-US" dirty="0"/>
              <a:t>An internally driven, formative approach to assessment is based on the belief that a key factor inhibiting improvements in student learning or allowing students to graduate without learning enough is that faculty and staff who deal with students </a:t>
            </a:r>
            <a:r>
              <a:rPr lang="en-US" b="1" dirty="0">
                <a:solidFill>
                  <a:srgbClr val="7030A0"/>
                </a:solidFill>
              </a:rPr>
              <a:t>lack high-quality information about the experiences and conditions that help students learn</a:t>
            </a:r>
            <a:r>
              <a:rPr lang="en-US" dirty="0"/>
              <a:t>. If they had information about how much their students were or were not learning and </a:t>
            </a:r>
            <a:r>
              <a:rPr lang="en-US" b="1" dirty="0">
                <a:solidFill>
                  <a:srgbClr val="7030A0"/>
                </a:solidFill>
              </a:rPr>
              <a:t>the practices and conditions that helped them learn, </a:t>
            </a:r>
            <a:r>
              <a:rPr lang="en-US" dirty="0"/>
              <a:t>practitioners would put this knowledge to work, and improvement would naturally follow. (</a:t>
            </a:r>
            <a:r>
              <a:rPr lang="en-US" dirty="0" smtClean="0"/>
              <a:t>p. </a:t>
            </a:r>
            <a:r>
              <a:rPr lang="en-US" dirty="0"/>
              <a:t>27) </a:t>
            </a:r>
          </a:p>
        </p:txBody>
      </p:sp>
      <p:sp>
        <p:nvSpPr>
          <p:cNvPr id="5" name="Footer Placeholder 4"/>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Tree>
    <p:extLst>
      <p:ext uri="{BB962C8B-B14F-4D97-AF65-F5344CB8AC3E}">
        <p14:creationId xmlns:p14="http://schemas.microsoft.com/office/powerpoint/2010/main" val="2768184068"/>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
        <p:nvSpPr>
          <p:cNvPr id="5" name="TextBox 4"/>
          <p:cNvSpPr txBox="1"/>
          <p:nvPr/>
        </p:nvSpPr>
        <p:spPr>
          <a:xfrm>
            <a:off x="5113839" y="1194892"/>
            <a:ext cx="6890919" cy="276999"/>
          </a:xfrm>
          <a:prstGeom prst="rect">
            <a:avLst/>
          </a:prstGeom>
          <a:noFill/>
        </p:spPr>
        <p:txBody>
          <a:bodyPr wrap="square" rtlCol="0">
            <a:spAutoFit/>
          </a:bodyPr>
          <a:lstStyle/>
          <a:p>
            <a:r>
              <a:rPr lang="en-US" sz="1200" dirty="0">
                <a:hlinkClick r:id="rId2"/>
              </a:rPr>
              <a:t>https://</a:t>
            </a:r>
            <a:r>
              <a:rPr lang="en-US" sz="1200" dirty="0" smtClean="0">
                <a:hlinkClick r:id="rId2"/>
              </a:rPr>
              <a:t>www.healthevidence.org/documents/our-appraisal-tools/quality-assessment-tool-dictionary-en.pdf</a:t>
            </a:r>
            <a:endParaRPr lang="en-US" sz="1200" dirty="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9710" t="14400" r="30042" b="5493"/>
          <a:stretch/>
        </p:blipFill>
        <p:spPr>
          <a:xfrm>
            <a:off x="3" y="0"/>
            <a:ext cx="5113836" cy="6785319"/>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3935" t="9777" r="35440" b="5334"/>
          <a:stretch/>
        </p:blipFill>
        <p:spPr>
          <a:xfrm>
            <a:off x="5113839" y="113211"/>
            <a:ext cx="6890920" cy="6672108"/>
          </a:xfrm>
          <a:prstGeom prst="rect">
            <a:avLst/>
          </a:prstGeom>
        </p:spPr>
      </p:pic>
    </p:spTree>
    <p:extLst>
      <p:ext uri="{BB962C8B-B14F-4D97-AF65-F5344CB8AC3E}">
        <p14:creationId xmlns:p14="http://schemas.microsoft.com/office/powerpoint/2010/main" val="1816363216"/>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4867" y="31109"/>
            <a:ext cx="10745805" cy="1032756"/>
          </a:xfrm>
        </p:spPr>
        <p:txBody>
          <a:bodyPr>
            <a:normAutofit fontScale="90000"/>
          </a:bodyPr>
          <a:lstStyle/>
          <a:p>
            <a:r>
              <a:rPr lang="en-US" sz="4000" dirty="0" smtClean="0">
                <a:solidFill>
                  <a:srgbClr val="450084"/>
                </a:solidFill>
                <a:latin typeface="Calibri" panose="020F0502020204030204" pitchFamily="34" charset="0"/>
                <a:cs typeface="Calibri" panose="020F0502020204030204" pitchFamily="34" charset="0"/>
              </a:rPr>
              <a:t>Meta-analyses &amp; Narrative Reviews vs. Systematic Reviews</a:t>
            </a:r>
            <a:endParaRPr lang="en-US" sz="4000" dirty="0">
              <a:solidFill>
                <a:srgbClr val="450084"/>
              </a:solidFill>
              <a:latin typeface="Calibri" panose="020F0502020204030204" pitchFamily="34" charset="0"/>
              <a:cs typeface="Calibri" panose="020F0502020204030204" pitchFamily="34" charset="0"/>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5" name="TextBox 4"/>
          <p:cNvSpPr txBox="1"/>
          <p:nvPr/>
        </p:nvSpPr>
        <p:spPr>
          <a:xfrm>
            <a:off x="111362" y="1196759"/>
            <a:ext cx="5896463" cy="5355312"/>
          </a:xfrm>
          <a:prstGeom prst="rect">
            <a:avLst/>
          </a:prstGeom>
          <a:noFill/>
        </p:spPr>
        <p:txBody>
          <a:bodyPr wrap="square" rtlCol="0">
            <a:spAutoFit/>
          </a:bodyPr>
          <a:lstStyle/>
          <a:p>
            <a:r>
              <a:rPr lang="en-US" sz="2800" b="1" i="1" dirty="0"/>
              <a:t>C</a:t>
            </a:r>
            <a:r>
              <a:rPr lang="en-US" sz="2800" b="1" i="1" dirty="0" smtClean="0"/>
              <a:t>ommon Misconception</a:t>
            </a:r>
            <a:r>
              <a:rPr lang="en-US" sz="2800" dirty="0" smtClean="0"/>
              <a:t>: </a:t>
            </a:r>
            <a:r>
              <a:rPr lang="en-US" sz="2800" dirty="0"/>
              <a:t>meta-analysis </a:t>
            </a:r>
            <a:r>
              <a:rPr lang="en-US" sz="2800" dirty="0" smtClean="0"/>
              <a:t>&amp; </a:t>
            </a:r>
            <a:r>
              <a:rPr lang="en-US" sz="2800" dirty="0"/>
              <a:t>systematic reviews are the same </a:t>
            </a:r>
            <a:r>
              <a:rPr lang="en-US" sz="2800" dirty="0" smtClean="0"/>
              <a:t>(terms </a:t>
            </a:r>
            <a:r>
              <a:rPr lang="en-US" sz="2800" dirty="0"/>
              <a:t>are often used </a:t>
            </a:r>
            <a:r>
              <a:rPr lang="en-US" sz="2800" dirty="0" smtClean="0"/>
              <a:t>interchangeably).</a:t>
            </a:r>
          </a:p>
          <a:p>
            <a:r>
              <a:rPr lang="en-US" sz="2800" dirty="0" smtClean="0"/>
              <a:t> </a:t>
            </a:r>
            <a:endParaRPr lang="en-US" sz="800" dirty="0" smtClean="0"/>
          </a:p>
          <a:p>
            <a:r>
              <a:rPr lang="en-US" sz="2800" b="1" dirty="0"/>
              <a:t>S</a:t>
            </a:r>
            <a:r>
              <a:rPr lang="en-US" sz="2800" b="1" dirty="0" smtClean="0"/>
              <a:t>ystematic review:</a:t>
            </a:r>
            <a:r>
              <a:rPr lang="en-US" sz="2800" dirty="0" smtClean="0"/>
              <a:t> detailed</a:t>
            </a:r>
            <a:r>
              <a:rPr lang="en-US" sz="2800" dirty="0"/>
              <a:t>, systematic </a:t>
            </a:r>
            <a:r>
              <a:rPr lang="en-US" sz="2800" dirty="0" smtClean="0"/>
              <a:t>&amp; </a:t>
            </a:r>
            <a:r>
              <a:rPr lang="en-US" sz="2800" dirty="0"/>
              <a:t>transparent means of gathering, appraising </a:t>
            </a:r>
            <a:r>
              <a:rPr lang="en-US" sz="2800" dirty="0" smtClean="0"/>
              <a:t>&amp; synthesizing </a:t>
            </a:r>
            <a:r>
              <a:rPr lang="en-US" sz="2800" dirty="0"/>
              <a:t>evidence to answer a well-defined question</a:t>
            </a:r>
            <a:r>
              <a:rPr lang="en-US" sz="2800" dirty="0" smtClean="0"/>
              <a:t>.</a:t>
            </a:r>
          </a:p>
          <a:p>
            <a:endParaRPr lang="en-US" sz="800" dirty="0" smtClean="0"/>
          </a:p>
          <a:p>
            <a:endParaRPr lang="en-US" sz="800" dirty="0"/>
          </a:p>
          <a:p>
            <a:r>
              <a:rPr lang="en-US" sz="2800" b="1" dirty="0" smtClean="0"/>
              <a:t>Meta-analysis:</a:t>
            </a:r>
            <a:r>
              <a:rPr lang="en-US" sz="2800" dirty="0" smtClean="0"/>
              <a:t> statistical </a:t>
            </a:r>
            <a:r>
              <a:rPr lang="en-US" sz="2800" dirty="0"/>
              <a:t>procedure </a:t>
            </a:r>
            <a:r>
              <a:rPr lang="en-US" sz="2800" dirty="0" smtClean="0"/>
              <a:t>to combine </a:t>
            </a:r>
            <a:r>
              <a:rPr lang="en-US" sz="2800" dirty="0"/>
              <a:t>numerical data from multiple separate studies. </a:t>
            </a:r>
            <a:endParaRPr lang="en-US" sz="2800" dirty="0" smtClean="0"/>
          </a:p>
          <a:p>
            <a:endParaRPr lang="en-US" dirty="0" smtClean="0"/>
          </a:p>
        </p:txBody>
      </p:sp>
      <p:sp>
        <p:nvSpPr>
          <p:cNvPr id="3" name="TextBox 2"/>
          <p:cNvSpPr txBox="1"/>
          <p:nvPr/>
        </p:nvSpPr>
        <p:spPr>
          <a:xfrm>
            <a:off x="6150991" y="1130335"/>
            <a:ext cx="5896466" cy="5109091"/>
          </a:xfrm>
          <a:prstGeom prst="rect">
            <a:avLst/>
          </a:prstGeom>
          <a:noFill/>
          <a:ln w="28575">
            <a:solidFill>
              <a:srgbClr val="FFC000"/>
            </a:solidFill>
          </a:ln>
        </p:spPr>
        <p:txBody>
          <a:bodyPr wrap="square" rtlCol="0">
            <a:spAutoFit/>
          </a:bodyPr>
          <a:lstStyle/>
          <a:p>
            <a:r>
              <a:rPr lang="en-US" sz="2800" dirty="0" smtClean="0">
                <a:solidFill>
                  <a:srgbClr val="7030A0"/>
                </a:solidFill>
              </a:rPr>
              <a:t>Just because something is called a “Systematic Review” doesn’t mean it is. </a:t>
            </a:r>
          </a:p>
          <a:p>
            <a:r>
              <a:rPr lang="en-US" sz="2800" dirty="0" smtClean="0">
                <a:solidFill>
                  <a:srgbClr val="7030A0"/>
                </a:solidFill>
              </a:rPr>
              <a:t>It may just be a published meta-analysis &amp; </a:t>
            </a:r>
            <a:r>
              <a:rPr lang="en-US" sz="2800" i="1" dirty="0" smtClean="0">
                <a:solidFill>
                  <a:srgbClr val="7030A0"/>
                </a:solidFill>
              </a:rPr>
              <a:t>not</a:t>
            </a:r>
            <a:r>
              <a:rPr lang="en-US" sz="2800" dirty="0" smtClean="0">
                <a:solidFill>
                  <a:srgbClr val="7030A0"/>
                </a:solidFill>
              </a:rPr>
              <a:t> of the quality of a systematic review. </a:t>
            </a:r>
          </a:p>
          <a:p>
            <a:r>
              <a:rPr lang="en-US" sz="2800" dirty="0">
                <a:solidFill>
                  <a:srgbClr val="7030A0"/>
                </a:solidFill>
              </a:rPr>
              <a:t>	</a:t>
            </a:r>
            <a:r>
              <a:rPr lang="en-US" sz="2800" dirty="0" smtClean="0">
                <a:solidFill>
                  <a:srgbClr val="7030A0"/>
                </a:solidFill>
              </a:rPr>
              <a:t>-You need to assess quality.</a:t>
            </a:r>
          </a:p>
          <a:p>
            <a:endParaRPr lang="en-US" sz="500" dirty="0">
              <a:solidFill>
                <a:srgbClr val="7030A0"/>
              </a:solidFill>
            </a:endParaRPr>
          </a:p>
          <a:p>
            <a:r>
              <a:rPr lang="en-US" sz="2800" dirty="0" smtClean="0">
                <a:solidFill>
                  <a:srgbClr val="7030A0"/>
                </a:solidFill>
              </a:rPr>
              <a:t>It may just be a narrative review &amp; </a:t>
            </a:r>
            <a:r>
              <a:rPr lang="en-US" sz="2800" i="1" dirty="0" smtClean="0">
                <a:solidFill>
                  <a:srgbClr val="7030A0"/>
                </a:solidFill>
              </a:rPr>
              <a:t>not</a:t>
            </a:r>
            <a:r>
              <a:rPr lang="en-US" sz="2800" dirty="0" smtClean="0">
                <a:solidFill>
                  <a:srgbClr val="7030A0"/>
                </a:solidFill>
              </a:rPr>
              <a:t> of the quality of systematic review. </a:t>
            </a:r>
          </a:p>
          <a:p>
            <a:r>
              <a:rPr lang="en-US" sz="2800" dirty="0">
                <a:solidFill>
                  <a:srgbClr val="7030A0"/>
                </a:solidFill>
              </a:rPr>
              <a:t>	-You need to assess quality</a:t>
            </a:r>
            <a:r>
              <a:rPr lang="en-US" sz="2800" dirty="0" smtClean="0">
                <a:solidFill>
                  <a:srgbClr val="7030A0"/>
                </a:solidFill>
              </a:rPr>
              <a:t>.</a:t>
            </a:r>
          </a:p>
          <a:p>
            <a:endParaRPr lang="en-US" sz="500" dirty="0">
              <a:solidFill>
                <a:srgbClr val="7030A0"/>
              </a:solidFill>
            </a:endParaRPr>
          </a:p>
          <a:p>
            <a:endParaRPr lang="en-US" sz="1100" dirty="0" smtClean="0">
              <a:solidFill>
                <a:srgbClr val="7030A0"/>
              </a:solidFill>
            </a:endParaRPr>
          </a:p>
          <a:p>
            <a:r>
              <a:rPr lang="en-US" sz="2800" dirty="0" smtClean="0">
                <a:solidFill>
                  <a:srgbClr val="7030A0"/>
                </a:solidFill>
              </a:rPr>
              <a:t>Systematic Reviews are found in databases, clearinghouses, registries. </a:t>
            </a:r>
            <a:endParaRPr lang="en-US" sz="2800" dirty="0">
              <a:solidFill>
                <a:srgbClr val="7030A0"/>
              </a:solidFill>
            </a:endParaRPr>
          </a:p>
        </p:txBody>
      </p:sp>
    </p:spTree>
    <p:extLst>
      <p:ext uri="{BB962C8B-B14F-4D97-AF65-F5344CB8AC3E}">
        <p14:creationId xmlns:p14="http://schemas.microsoft.com/office/powerpoint/2010/main" val="32849747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23994" t="26227" r="22137" b="6091"/>
          <a:stretch/>
        </p:blipFill>
        <p:spPr>
          <a:xfrm>
            <a:off x="3949831" y="6158"/>
            <a:ext cx="8555427" cy="6880122"/>
          </a:xfrm>
        </p:spPr>
      </p:pic>
      <p:sp>
        <p:nvSpPr>
          <p:cNvPr id="5" name="TextBox 4"/>
          <p:cNvSpPr txBox="1"/>
          <p:nvPr/>
        </p:nvSpPr>
        <p:spPr>
          <a:xfrm>
            <a:off x="86409" y="88422"/>
            <a:ext cx="4023677" cy="6494085"/>
          </a:xfrm>
          <a:prstGeom prst="rect">
            <a:avLst/>
          </a:prstGeom>
          <a:noFill/>
        </p:spPr>
        <p:txBody>
          <a:bodyPr wrap="square" rtlCol="0">
            <a:spAutoFit/>
          </a:bodyPr>
          <a:lstStyle/>
          <a:p>
            <a:r>
              <a:rPr lang="en-US" sz="2400" dirty="0">
                <a:solidFill>
                  <a:srgbClr val="7030A0"/>
                </a:solidFill>
              </a:rPr>
              <a:t>U</a:t>
            </a:r>
            <a:r>
              <a:rPr lang="en-US" sz="2400" dirty="0" smtClean="0">
                <a:solidFill>
                  <a:srgbClr val="7030A0"/>
                </a:solidFill>
              </a:rPr>
              <a:t>niversity wants to address students leaving college due </a:t>
            </a:r>
          </a:p>
          <a:p>
            <a:r>
              <a:rPr lang="en-US" sz="2400" dirty="0" smtClean="0">
                <a:solidFill>
                  <a:srgbClr val="7030A0"/>
                </a:solidFill>
              </a:rPr>
              <a:t>to a lack of perseverance. </a:t>
            </a:r>
          </a:p>
          <a:p>
            <a:endParaRPr lang="en-US" sz="800" dirty="0" smtClean="0">
              <a:solidFill>
                <a:srgbClr val="7030A0"/>
              </a:solidFill>
            </a:endParaRPr>
          </a:p>
          <a:p>
            <a:r>
              <a:rPr lang="en-US" sz="2400" dirty="0" smtClean="0">
                <a:solidFill>
                  <a:srgbClr val="7030A0"/>
                </a:solidFill>
              </a:rPr>
              <a:t>They believe students may need to be “grittier”.</a:t>
            </a:r>
          </a:p>
          <a:p>
            <a:endParaRPr lang="en-US" sz="800" dirty="0">
              <a:solidFill>
                <a:srgbClr val="7030A0"/>
              </a:solidFill>
            </a:endParaRPr>
          </a:p>
          <a:p>
            <a:r>
              <a:rPr lang="en-US" sz="2400" dirty="0" smtClean="0">
                <a:solidFill>
                  <a:srgbClr val="7030A0"/>
                </a:solidFill>
              </a:rPr>
              <a:t>Thus, they want to know if grit is related to college success &amp; what influences grit (informs what programming to build).</a:t>
            </a:r>
          </a:p>
          <a:p>
            <a:endParaRPr lang="en-US" sz="800" dirty="0">
              <a:solidFill>
                <a:srgbClr val="7030A0"/>
              </a:solidFill>
            </a:endParaRPr>
          </a:p>
          <a:p>
            <a:r>
              <a:rPr lang="en-US" sz="2400" dirty="0" smtClean="0">
                <a:solidFill>
                  <a:srgbClr val="7030A0"/>
                </a:solidFill>
              </a:rPr>
              <a:t>They could NOT find a systematic review in the systematic review databases. </a:t>
            </a:r>
          </a:p>
          <a:p>
            <a:endParaRPr lang="en-US" sz="800" dirty="0" smtClean="0">
              <a:solidFill>
                <a:srgbClr val="7030A0"/>
              </a:solidFill>
            </a:endParaRPr>
          </a:p>
          <a:p>
            <a:r>
              <a:rPr lang="en-US" sz="2400" dirty="0" smtClean="0">
                <a:solidFill>
                  <a:srgbClr val="7030A0"/>
                </a:solidFill>
              </a:rPr>
              <a:t>Thus, they used library search engines (e.g., ERIC, </a:t>
            </a:r>
            <a:r>
              <a:rPr lang="en-US" sz="2400" dirty="0" err="1" smtClean="0">
                <a:solidFill>
                  <a:srgbClr val="7030A0"/>
                </a:solidFill>
              </a:rPr>
              <a:t>PsycNET</a:t>
            </a:r>
            <a:r>
              <a:rPr lang="en-US" sz="2400" dirty="0" smtClean="0">
                <a:solidFill>
                  <a:srgbClr val="7030A0"/>
                </a:solidFill>
              </a:rPr>
              <a:t>) to find narrative summaries </a:t>
            </a:r>
          </a:p>
          <a:p>
            <a:r>
              <a:rPr lang="en-US" sz="2400" dirty="0" smtClean="0">
                <a:solidFill>
                  <a:srgbClr val="7030A0"/>
                </a:solidFill>
              </a:rPr>
              <a:t>or meta-analyses.</a:t>
            </a:r>
            <a:endParaRPr lang="en-US" sz="2400" dirty="0">
              <a:solidFill>
                <a:srgbClr val="7030A0"/>
              </a:solidFill>
            </a:endParaRPr>
          </a:p>
        </p:txBody>
      </p:sp>
    </p:spTree>
    <p:extLst>
      <p:ext uri="{BB962C8B-B14F-4D97-AF65-F5344CB8AC3E}">
        <p14:creationId xmlns:p14="http://schemas.microsoft.com/office/powerpoint/2010/main" val="2318318734"/>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4462" t="8197" r="28714" b="19310"/>
          <a:stretch/>
        </p:blipFill>
        <p:spPr>
          <a:xfrm>
            <a:off x="2862279" y="34412"/>
            <a:ext cx="9329721" cy="6747388"/>
          </a:xfrm>
        </p:spPr>
      </p:pic>
      <p:sp>
        <p:nvSpPr>
          <p:cNvPr id="5" name="TextBox 4"/>
          <p:cNvSpPr txBox="1"/>
          <p:nvPr/>
        </p:nvSpPr>
        <p:spPr>
          <a:xfrm>
            <a:off x="134754" y="117693"/>
            <a:ext cx="2727525" cy="5878532"/>
          </a:xfrm>
          <a:prstGeom prst="rect">
            <a:avLst/>
          </a:prstGeom>
          <a:noFill/>
        </p:spPr>
        <p:txBody>
          <a:bodyPr wrap="square" rtlCol="0">
            <a:spAutoFit/>
          </a:bodyPr>
          <a:lstStyle/>
          <a:p>
            <a:r>
              <a:rPr lang="en-US" sz="2400" dirty="0" smtClean="0">
                <a:solidFill>
                  <a:srgbClr val="7030A0"/>
                </a:solidFill>
              </a:rPr>
              <a:t>Previous study of grit research was </a:t>
            </a:r>
            <a:r>
              <a:rPr lang="en-US" sz="2400" b="1" i="1" dirty="0" smtClean="0">
                <a:solidFill>
                  <a:srgbClr val="7030A0"/>
                </a:solidFill>
              </a:rPr>
              <a:t>narrative</a:t>
            </a:r>
            <a:r>
              <a:rPr lang="en-US" sz="2400" dirty="0" smtClean="0">
                <a:solidFill>
                  <a:srgbClr val="7030A0"/>
                </a:solidFill>
              </a:rPr>
              <a:t> in nature—presenting all the studies &amp; summarizing them in words.</a:t>
            </a:r>
          </a:p>
          <a:p>
            <a:endParaRPr lang="en-US" sz="800" dirty="0" smtClean="0">
              <a:solidFill>
                <a:srgbClr val="7030A0"/>
              </a:solidFill>
            </a:endParaRPr>
          </a:p>
          <a:p>
            <a:endParaRPr lang="en-US" sz="800" dirty="0">
              <a:solidFill>
                <a:srgbClr val="7030A0"/>
              </a:solidFill>
            </a:endParaRPr>
          </a:p>
          <a:p>
            <a:r>
              <a:rPr lang="en-US" sz="2400" b="1" i="1" dirty="0" smtClean="0">
                <a:solidFill>
                  <a:srgbClr val="7030A0"/>
                </a:solidFill>
              </a:rPr>
              <a:t>Meta-analysis:</a:t>
            </a:r>
            <a:r>
              <a:rPr lang="en-US" sz="2400" b="1" dirty="0" smtClean="0">
                <a:solidFill>
                  <a:srgbClr val="7030A0"/>
                </a:solidFill>
              </a:rPr>
              <a:t> </a:t>
            </a:r>
            <a:r>
              <a:rPr lang="en-US" sz="2400" dirty="0" smtClean="0">
                <a:solidFill>
                  <a:srgbClr val="7030A0"/>
                </a:solidFill>
              </a:rPr>
              <a:t>concatenates the findings (e.g., the effects) from the studies to present an overall (average) effect across the set of studies. </a:t>
            </a:r>
            <a:endParaRPr lang="en-US" sz="2400" dirty="0">
              <a:solidFill>
                <a:srgbClr val="7030A0"/>
              </a:solidFill>
            </a:endParaRPr>
          </a:p>
        </p:txBody>
      </p:sp>
    </p:spTree>
    <p:extLst>
      <p:ext uri="{BB962C8B-B14F-4D97-AF65-F5344CB8AC3E}">
        <p14:creationId xmlns:p14="http://schemas.microsoft.com/office/powerpoint/2010/main" val="3383514511"/>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9599" t="11476" r="27778" b="8197"/>
          <a:stretch/>
        </p:blipFill>
        <p:spPr>
          <a:xfrm>
            <a:off x="6280633" y="-190893"/>
            <a:ext cx="5992689" cy="7243572"/>
          </a:xfrm>
        </p:spPr>
      </p:pic>
      <p:sp>
        <p:nvSpPr>
          <p:cNvPr id="5" name="TextBox 4"/>
          <p:cNvSpPr txBox="1"/>
          <p:nvPr/>
        </p:nvSpPr>
        <p:spPr>
          <a:xfrm>
            <a:off x="149976" y="0"/>
            <a:ext cx="6272770" cy="7109639"/>
          </a:xfrm>
          <a:prstGeom prst="rect">
            <a:avLst/>
          </a:prstGeom>
          <a:noFill/>
        </p:spPr>
        <p:txBody>
          <a:bodyPr wrap="square" rtlCol="0">
            <a:spAutoFit/>
          </a:bodyPr>
          <a:lstStyle/>
          <a:p>
            <a:r>
              <a:rPr lang="en-US" sz="2800" dirty="0" smtClean="0">
                <a:solidFill>
                  <a:srgbClr val="7030A0"/>
                </a:solidFill>
                <a:latin typeface="Calibri" panose="020F0502020204030204" pitchFamily="34" charset="0"/>
                <a:cs typeface="Calibri" panose="020F0502020204030204" pitchFamily="34" charset="0"/>
              </a:rPr>
              <a:t>Faculty want to partner with SA professionals to add service-learning programming to their course. </a:t>
            </a:r>
          </a:p>
          <a:p>
            <a:r>
              <a:rPr lang="en-US" sz="2400" dirty="0" smtClean="0">
                <a:solidFill>
                  <a:srgbClr val="7030A0"/>
                </a:solidFill>
                <a:latin typeface="Calibri" panose="020F0502020204030204" pitchFamily="34" charset="0"/>
                <a:cs typeface="Calibri" panose="020F0502020204030204" pitchFamily="34" charset="0"/>
              </a:rPr>
              <a:t>		OR </a:t>
            </a:r>
          </a:p>
          <a:p>
            <a:r>
              <a:rPr lang="en-US" sz="2800" dirty="0" smtClean="0">
                <a:solidFill>
                  <a:srgbClr val="7030A0"/>
                </a:solidFill>
                <a:latin typeface="Calibri" panose="020F0502020204030204" pitchFamily="34" charset="0"/>
                <a:cs typeface="Calibri" panose="020F0502020204030204" pitchFamily="34" charset="0"/>
              </a:rPr>
              <a:t>CSL office advocates for more SL opportunities offered in the Division.</a:t>
            </a:r>
          </a:p>
          <a:p>
            <a:endParaRPr lang="en-US" sz="800" dirty="0" smtClean="0">
              <a:solidFill>
                <a:srgbClr val="7030A0"/>
              </a:solidFill>
              <a:latin typeface="Calibri" panose="020F0502020204030204" pitchFamily="34" charset="0"/>
              <a:cs typeface="Calibri" panose="020F0502020204030204" pitchFamily="34" charset="0"/>
            </a:endParaRPr>
          </a:p>
          <a:p>
            <a:endParaRPr lang="en-US" sz="800" dirty="0" smtClean="0">
              <a:solidFill>
                <a:srgbClr val="7030A0"/>
              </a:solidFill>
              <a:latin typeface="Calibri" panose="020F0502020204030204" pitchFamily="34" charset="0"/>
              <a:cs typeface="Calibri" panose="020F0502020204030204" pitchFamily="34" charset="0"/>
            </a:endParaRPr>
          </a:p>
          <a:p>
            <a:r>
              <a:rPr lang="en-US" sz="2800" dirty="0" smtClean="0">
                <a:solidFill>
                  <a:srgbClr val="7030A0"/>
                </a:solidFill>
                <a:latin typeface="Calibri" panose="020F0502020204030204" pitchFamily="34" charset="0"/>
                <a:cs typeface="Calibri" panose="020F0502020204030204" pitchFamily="34" charset="0"/>
              </a:rPr>
              <a:t>I ask—”Why?” </a:t>
            </a:r>
          </a:p>
          <a:p>
            <a:endParaRPr lang="en-US" sz="1200" dirty="0" smtClean="0">
              <a:solidFill>
                <a:srgbClr val="7030A0"/>
              </a:solidFill>
              <a:latin typeface="Calibri" panose="020F0502020204030204" pitchFamily="34" charset="0"/>
              <a:cs typeface="Calibri" panose="020F0502020204030204" pitchFamily="34" charset="0"/>
            </a:endParaRPr>
          </a:p>
          <a:p>
            <a:r>
              <a:rPr lang="en-US" sz="2800" dirty="0" smtClean="0">
                <a:solidFill>
                  <a:srgbClr val="7030A0"/>
                </a:solidFill>
                <a:latin typeface="Calibri" panose="020F0502020204030204" pitchFamily="34" charset="0"/>
                <a:cs typeface="Calibri" panose="020F0502020204030204" pitchFamily="34" charset="0"/>
              </a:rPr>
              <a:t>“Is SL worth the investment?” </a:t>
            </a:r>
          </a:p>
          <a:p>
            <a:pPr marL="457200" indent="-457200">
              <a:buFont typeface="Arial" panose="020B0604020202020204" pitchFamily="34" charset="0"/>
              <a:buChar char="•"/>
            </a:pPr>
            <a:r>
              <a:rPr lang="en-US" sz="2400" dirty="0" smtClean="0">
                <a:solidFill>
                  <a:srgbClr val="7030A0"/>
                </a:solidFill>
                <a:latin typeface="Calibri" panose="020F0502020204030204" pitchFamily="34" charset="0"/>
                <a:cs typeface="Calibri" panose="020F0502020204030204" pitchFamily="34" charset="0"/>
              </a:rPr>
              <a:t>Does SL work? </a:t>
            </a:r>
          </a:p>
          <a:p>
            <a:pPr marL="457200" indent="-457200">
              <a:buFont typeface="Arial" panose="020B0604020202020204" pitchFamily="34" charset="0"/>
              <a:buChar char="•"/>
            </a:pPr>
            <a:r>
              <a:rPr lang="en-US" sz="2400" dirty="0" smtClean="0">
                <a:solidFill>
                  <a:srgbClr val="7030A0"/>
                </a:solidFill>
                <a:latin typeface="Calibri" panose="020F0502020204030204" pitchFamily="34" charset="0"/>
                <a:cs typeface="Calibri" panose="020F0502020204030204" pitchFamily="34" charset="0"/>
              </a:rPr>
              <a:t>What does it impact?</a:t>
            </a:r>
          </a:p>
          <a:p>
            <a:pPr marL="457200" indent="-457200">
              <a:buFont typeface="Arial" panose="020B0604020202020204" pitchFamily="34" charset="0"/>
              <a:buChar char="•"/>
            </a:pPr>
            <a:r>
              <a:rPr lang="en-US" sz="2400" dirty="0" smtClean="0">
                <a:solidFill>
                  <a:srgbClr val="7030A0"/>
                </a:solidFill>
                <a:latin typeface="Calibri" panose="020F0502020204030204" pitchFamily="34" charset="0"/>
                <a:cs typeface="Calibri" panose="020F0502020204030204" pitchFamily="34" charset="0"/>
              </a:rPr>
              <a:t>What SL activities are effective </a:t>
            </a:r>
            <a:r>
              <a:rPr lang="en-US" sz="2400" dirty="0">
                <a:solidFill>
                  <a:srgbClr val="7030A0"/>
                </a:solidFill>
                <a:latin typeface="Calibri" panose="020F0502020204030204" pitchFamily="34" charset="0"/>
                <a:cs typeface="Calibri" panose="020F0502020204030204" pitchFamily="34" charset="0"/>
              </a:rPr>
              <a:t>&amp;</a:t>
            </a:r>
            <a:r>
              <a:rPr lang="en-US" sz="2400" dirty="0" smtClean="0">
                <a:solidFill>
                  <a:srgbClr val="7030A0"/>
                </a:solidFill>
                <a:latin typeface="Calibri" panose="020F0502020204030204" pitchFamily="34" charset="0"/>
                <a:cs typeface="Calibri" panose="020F0502020204030204" pitchFamily="34" charset="0"/>
              </a:rPr>
              <a:t> for what? </a:t>
            </a:r>
          </a:p>
          <a:p>
            <a:endParaRPr lang="en-US" sz="800" dirty="0" smtClean="0">
              <a:solidFill>
                <a:srgbClr val="7030A0"/>
              </a:solidFill>
              <a:latin typeface="Calibri" panose="020F0502020204030204" pitchFamily="34" charset="0"/>
              <a:cs typeface="Calibri" panose="020F0502020204030204" pitchFamily="34" charset="0"/>
            </a:endParaRPr>
          </a:p>
          <a:p>
            <a:r>
              <a:rPr lang="en-US" sz="2000" i="1" dirty="0">
                <a:solidFill>
                  <a:srgbClr val="7030A0"/>
                </a:solidFill>
                <a:latin typeface="Calibri" panose="020F0502020204030204" pitchFamily="34" charset="0"/>
                <a:cs typeface="Calibri" panose="020F0502020204030204" pitchFamily="34" charset="0"/>
              </a:rPr>
              <a:t>T</a:t>
            </a:r>
            <a:r>
              <a:rPr lang="en-US" sz="2000" i="1" dirty="0" smtClean="0">
                <a:solidFill>
                  <a:srgbClr val="7030A0"/>
                </a:solidFill>
                <a:latin typeface="Calibri" panose="020F0502020204030204" pitchFamily="34" charset="0"/>
                <a:cs typeface="Calibri" panose="020F0502020204030204" pitchFamily="34" charset="0"/>
              </a:rPr>
              <a:t>hese types of studies (narrative reviews &amp; meta-analyses) help answer my questions, even if I can’t find a “true” systematic review. </a:t>
            </a:r>
            <a:r>
              <a:rPr lang="en-US" sz="2000" b="1" i="1" dirty="0">
                <a:solidFill>
                  <a:srgbClr val="7030A0"/>
                </a:solidFill>
                <a:latin typeface="Calibri" panose="020F0502020204030204" pitchFamily="34" charset="0"/>
                <a:cs typeface="Calibri" panose="020F0502020204030204" pitchFamily="34" charset="0"/>
              </a:rPr>
              <a:t>M</a:t>
            </a:r>
            <a:r>
              <a:rPr lang="en-US" sz="2000" b="1" i="1" dirty="0" smtClean="0">
                <a:solidFill>
                  <a:srgbClr val="7030A0"/>
                </a:solidFill>
                <a:latin typeface="Calibri" panose="020F0502020204030204" pitchFamily="34" charset="0"/>
                <a:cs typeface="Calibri" panose="020F0502020204030204" pitchFamily="34" charset="0"/>
              </a:rPr>
              <a:t>uch more efficient than reading all the primary studies &amp; written by expert in the field. </a:t>
            </a:r>
          </a:p>
          <a:p>
            <a:pPr algn="ctr"/>
            <a:r>
              <a:rPr lang="en-US" sz="1600" i="1" dirty="0" smtClean="0">
                <a:solidFill>
                  <a:srgbClr val="7030A0"/>
                </a:solidFill>
                <a:latin typeface="Calibri" panose="020F0502020204030204" pitchFamily="34" charset="0"/>
                <a:cs typeface="Calibri" panose="020F0502020204030204" pitchFamily="34" charset="0"/>
              </a:rPr>
              <a:t>Just need to be aware they aren’t assessed for quality </a:t>
            </a:r>
          </a:p>
          <a:p>
            <a:pPr algn="ctr"/>
            <a:r>
              <a:rPr lang="en-US" sz="1600" i="1" dirty="0">
                <a:solidFill>
                  <a:srgbClr val="7030A0"/>
                </a:solidFill>
                <a:latin typeface="Calibri" panose="020F0502020204030204" pitchFamily="34" charset="0"/>
                <a:cs typeface="Calibri" panose="020F0502020204030204" pitchFamily="34" charset="0"/>
              </a:rPr>
              <a:t>t</a:t>
            </a:r>
            <a:r>
              <a:rPr lang="en-US" sz="1600" i="1" dirty="0" smtClean="0">
                <a:solidFill>
                  <a:srgbClr val="7030A0"/>
                </a:solidFill>
                <a:latin typeface="Calibri" panose="020F0502020204030204" pitchFamily="34" charset="0"/>
                <a:cs typeface="Calibri" panose="020F0502020204030204" pitchFamily="34" charset="0"/>
              </a:rPr>
              <a:t>o the degree of systematic reviews.</a:t>
            </a:r>
            <a:endParaRPr lang="en-US" sz="1600" i="1" dirty="0">
              <a:solidFill>
                <a:srgbClr val="7030A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46188272"/>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3692" t="19138" r="34277" b="21046"/>
          <a:stretch/>
        </p:blipFill>
        <p:spPr>
          <a:xfrm>
            <a:off x="430588" y="2458"/>
            <a:ext cx="11434813" cy="6855542"/>
          </a:xfrm>
        </p:spPr>
      </p:pic>
      <p:cxnSp>
        <p:nvCxnSpPr>
          <p:cNvPr id="5" name="Straight Connector 4"/>
          <p:cNvCxnSpPr/>
          <p:nvPr/>
        </p:nvCxnSpPr>
        <p:spPr>
          <a:xfrm>
            <a:off x="3686861" y="4828032"/>
            <a:ext cx="6554419" cy="14631"/>
          </a:xfrm>
          <a:prstGeom prst="line">
            <a:avLst/>
          </a:prstGeom>
        </p:spPr>
        <p:style>
          <a:lnRef idx="1">
            <a:schemeClr val="accent1"/>
          </a:lnRef>
          <a:fillRef idx="0">
            <a:schemeClr val="accent1"/>
          </a:fillRef>
          <a:effectRef idx="0">
            <a:schemeClr val="accent1"/>
          </a:effectRef>
          <a:fontRef idx="minor">
            <a:schemeClr val="tx1"/>
          </a:fontRef>
        </p:style>
      </p:cxnSp>
      <p:sp>
        <p:nvSpPr>
          <p:cNvPr id="7" name="5-Point Star 6"/>
          <p:cNvSpPr/>
          <p:nvPr/>
        </p:nvSpPr>
        <p:spPr>
          <a:xfrm>
            <a:off x="10972800" y="4535424"/>
            <a:ext cx="475488" cy="38039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1866074"/>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9763" t="8197" r="14663" b="8197"/>
          <a:stretch/>
        </p:blipFill>
        <p:spPr>
          <a:xfrm>
            <a:off x="1536290" y="-74428"/>
            <a:ext cx="8875684" cy="7188467"/>
          </a:xfrm>
        </p:spPr>
      </p:pic>
      <p:cxnSp>
        <p:nvCxnSpPr>
          <p:cNvPr id="3" name="Straight Connector 2"/>
          <p:cNvCxnSpPr/>
          <p:nvPr/>
        </p:nvCxnSpPr>
        <p:spPr>
          <a:xfrm>
            <a:off x="3335731" y="1470355"/>
            <a:ext cx="2128723"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5-Point Star 5"/>
          <p:cNvSpPr/>
          <p:nvPr/>
        </p:nvSpPr>
        <p:spPr>
          <a:xfrm>
            <a:off x="4016045" y="936346"/>
            <a:ext cx="482803" cy="37307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6351504"/>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247" y="-63610"/>
            <a:ext cx="11728174" cy="1033670"/>
          </a:xfrm>
        </p:spPr>
        <p:txBody>
          <a:bodyPr>
            <a:normAutofit fontScale="90000"/>
          </a:bodyPr>
          <a:lstStyle/>
          <a:p>
            <a:r>
              <a:rPr lang="en-US" dirty="0" smtClean="0">
                <a:solidFill>
                  <a:srgbClr val="450084"/>
                </a:solidFill>
                <a:latin typeface="+mn-lt"/>
              </a:rPr>
              <a:t>Resources for Learning More about Credible Evidence</a:t>
            </a:r>
            <a:endParaRPr lang="en-US" dirty="0">
              <a:solidFill>
                <a:srgbClr val="450084"/>
              </a:solidFill>
              <a:latin typeface="+mn-lt"/>
            </a:endParaRPr>
          </a:p>
        </p:txBody>
      </p:sp>
      <p:sp>
        <p:nvSpPr>
          <p:cNvPr id="3" name="Content Placeholder 2"/>
          <p:cNvSpPr>
            <a:spLocks noGrp="1"/>
          </p:cNvSpPr>
          <p:nvPr>
            <p:ph idx="1"/>
          </p:nvPr>
        </p:nvSpPr>
        <p:spPr>
          <a:xfrm>
            <a:off x="135171" y="1327869"/>
            <a:ext cx="11964169" cy="4913438"/>
          </a:xfrm>
        </p:spPr>
        <p:txBody>
          <a:bodyPr>
            <a:normAutofit lnSpcReduction="10000"/>
          </a:bodyPr>
          <a:lstStyle/>
          <a:p>
            <a:pPr lvl="1">
              <a:buFont typeface="Arial" panose="020B0604020202020204" pitchFamily="34" charset="0"/>
              <a:buChar char="•"/>
            </a:pPr>
            <a:r>
              <a:rPr lang="en-US" dirty="0"/>
              <a:t>Applying the What Works Clearinghouse Standards to Postsecondary Research </a:t>
            </a:r>
            <a:r>
              <a:rPr lang="en-US" dirty="0" smtClean="0"/>
              <a:t>(extremely helpful video to understand the value of WWC): </a:t>
            </a:r>
            <a:r>
              <a:rPr lang="en-US" dirty="0">
                <a:hlinkClick r:id="rId2"/>
              </a:rPr>
              <a:t>https://</a:t>
            </a:r>
            <a:r>
              <a:rPr lang="en-US" dirty="0" smtClean="0">
                <a:hlinkClick r:id="rId2"/>
              </a:rPr>
              <a:t>ies.ed.gov/ncee/wwc/multimedia/25</a:t>
            </a:r>
            <a:endParaRPr lang="en-US" dirty="0" smtClean="0"/>
          </a:p>
          <a:p>
            <a:pPr marL="201159" lvl="1" indent="0">
              <a:buNone/>
            </a:pPr>
            <a:endParaRPr lang="en-US" sz="1700" u="sng" dirty="0" smtClean="0">
              <a:hlinkClick r:id="rId3"/>
            </a:endParaRPr>
          </a:p>
          <a:p>
            <a:pPr lvl="1">
              <a:buFont typeface="Arial" panose="020B0604020202020204" pitchFamily="34" charset="0"/>
              <a:buChar char="•"/>
            </a:pPr>
            <a:r>
              <a:rPr lang="en-US" u="sng" dirty="0" smtClean="0">
                <a:hlinkClick r:id="rId3"/>
              </a:rPr>
              <a:t>Understanding </a:t>
            </a:r>
            <a:r>
              <a:rPr lang="en-US" u="sng" dirty="0">
                <a:hlinkClick r:id="rId3"/>
              </a:rPr>
              <a:t>Evidence</a:t>
            </a:r>
            <a:r>
              <a:rPr lang="en-US" dirty="0"/>
              <a:t> online training </a:t>
            </a:r>
            <a:r>
              <a:rPr lang="en-US" sz="2600" dirty="0" smtClean="0"/>
              <a:t>(e.g., videos, case studies, resources)</a:t>
            </a:r>
          </a:p>
          <a:p>
            <a:pPr lvl="1">
              <a:buFont typeface="Arial" panose="020B0604020202020204" pitchFamily="34" charset="0"/>
              <a:buChar char="•"/>
            </a:pPr>
            <a:endParaRPr lang="en-US" sz="1600" dirty="0"/>
          </a:p>
          <a:p>
            <a:pPr lvl="1">
              <a:buFont typeface="Arial" panose="020B0604020202020204" pitchFamily="34" charset="0"/>
              <a:buChar char="•"/>
            </a:pPr>
            <a:r>
              <a:rPr lang="en-US" u="sng" dirty="0" smtClean="0">
                <a:hlinkClick r:id="rId4"/>
              </a:rPr>
              <a:t>Continuum </a:t>
            </a:r>
            <a:r>
              <a:rPr lang="en-US" u="sng" dirty="0">
                <a:hlinkClick r:id="rId4"/>
              </a:rPr>
              <a:t>of Evidence of </a:t>
            </a:r>
            <a:r>
              <a:rPr lang="en-US" u="sng" dirty="0" smtClean="0">
                <a:hlinkClick r:id="rId4"/>
              </a:rPr>
              <a:t>Effectiveness</a:t>
            </a:r>
            <a:r>
              <a:rPr lang="en-US" dirty="0"/>
              <a:t> </a:t>
            </a:r>
            <a:r>
              <a:rPr lang="en-US" dirty="0" smtClean="0"/>
              <a:t>interactive tool</a:t>
            </a:r>
          </a:p>
          <a:p>
            <a:pPr marL="201159" lvl="1" indent="0">
              <a:buNone/>
            </a:pPr>
            <a:endParaRPr lang="en-US" sz="1600" dirty="0"/>
          </a:p>
          <a:p>
            <a:pPr lvl="1">
              <a:buFont typeface="Arial" panose="020B0604020202020204" pitchFamily="34" charset="0"/>
              <a:buChar char="•"/>
            </a:pPr>
            <a:r>
              <a:rPr lang="en-US" u="sng" dirty="0">
                <a:hlinkClick r:id="rId5"/>
              </a:rPr>
              <a:t>S</a:t>
            </a:r>
            <a:r>
              <a:rPr lang="en-US" u="sng" dirty="0" smtClean="0">
                <a:hlinkClick r:id="rId5"/>
              </a:rPr>
              <a:t>tages </a:t>
            </a:r>
            <a:r>
              <a:rPr lang="en-US" u="sng" dirty="0">
                <a:hlinkClick r:id="rId5"/>
              </a:rPr>
              <a:t>of </a:t>
            </a:r>
            <a:r>
              <a:rPr lang="en-US" u="sng" dirty="0" smtClean="0">
                <a:hlinkClick r:id="rId5"/>
              </a:rPr>
              <a:t>Intervention </a:t>
            </a:r>
            <a:r>
              <a:rPr lang="en-US" u="sng" dirty="0">
                <a:hlinkClick r:id="rId5"/>
              </a:rPr>
              <a:t>D</a:t>
            </a:r>
            <a:r>
              <a:rPr lang="en-US" u="sng" dirty="0" smtClean="0">
                <a:hlinkClick r:id="rId5"/>
              </a:rPr>
              <a:t>evelopment</a:t>
            </a:r>
            <a:r>
              <a:rPr lang="en-US" dirty="0" smtClean="0"/>
              <a:t> by NIH</a:t>
            </a:r>
          </a:p>
          <a:p>
            <a:pPr lvl="3">
              <a:buFont typeface="Arial" panose="020B0604020202020204" pitchFamily="34" charset="0"/>
              <a:buChar char="•"/>
            </a:pPr>
            <a:r>
              <a:rPr lang="en-US" sz="3200" dirty="0"/>
              <a:t>C</a:t>
            </a:r>
            <a:r>
              <a:rPr lang="en-US" sz="3200" dirty="0" smtClean="0"/>
              <a:t>ontributes to the general understanding that even in databases, programs are in varying stages along the continuum of evidence – depending on how the databases classifies programs. </a:t>
            </a:r>
          </a:p>
          <a:p>
            <a:endParaRPr lang="en-US" dirty="0" smtClean="0"/>
          </a:p>
          <a:p>
            <a:pPr lvl="0"/>
            <a:endParaRPr lang="en-US" dirty="0"/>
          </a:p>
          <a:p>
            <a:pPr lvl="0"/>
            <a:endParaRPr lang="en-US" dirty="0"/>
          </a:p>
        </p:txBody>
      </p:sp>
      <p:sp>
        <p:nvSpPr>
          <p:cNvPr id="5" name="Footer Placeholder 4"/>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Tree>
    <p:extLst>
      <p:ext uri="{BB962C8B-B14F-4D97-AF65-F5344CB8AC3E}">
        <p14:creationId xmlns:p14="http://schemas.microsoft.com/office/powerpoint/2010/main" val="2011128823"/>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52" y="0"/>
            <a:ext cx="12204652" cy="4660900"/>
          </a:xfrm>
          <a:prstGeom prst="rect">
            <a:avLst/>
          </a:prstGeom>
        </p:spPr>
      </p:pic>
      <p:sp>
        <p:nvSpPr>
          <p:cNvPr id="9218" name="Rectangle 2"/>
          <p:cNvSpPr>
            <a:spLocks noGrp="1" noChangeArrowheads="1"/>
          </p:cNvSpPr>
          <p:nvPr>
            <p:ph type="ctrTitle"/>
          </p:nvPr>
        </p:nvSpPr>
        <p:spPr>
          <a:xfrm>
            <a:off x="3770855" y="4147921"/>
            <a:ext cx="4022530" cy="2626502"/>
          </a:xfrm>
        </p:spPr>
        <p:txBody>
          <a:bodyPr>
            <a:noAutofit/>
          </a:bodyPr>
          <a:lstStyle/>
          <a:p>
            <a:pPr algn="ctr"/>
            <a:r>
              <a:rPr lang="en-US" sz="3200" dirty="0">
                <a:solidFill>
                  <a:srgbClr val="7030A0"/>
                </a:solidFill>
                <a:latin typeface="+mn-lt"/>
              </a:rPr>
              <a:t>Sara J. Finney, PhD</a:t>
            </a:r>
            <a:br>
              <a:rPr lang="en-US" sz="3200" dirty="0">
                <a:solidFill>
                  <a:srgbClr val="7030A0"/>
                </a:solidFill>
                <a:latin typeface="+mn-lt"/>
              </a:rPr>
            </a:br>
            <a:r>
              <a:rPr lang="en-US" sz="2400" dirty="0">
                <a:solidFill>
                  <a:srgbClr val="660066"/>
                </a:solidFill>
                <a:latin typeface="+mn-lt"/>
                <a:hlinkClick r:id="rId4"/>
              </a:rPr>
              <a:t>finneysj@jmu.edu</a:t>
            </a:r>
            <a:r>
              <a:rPr lang="en-US" sz="3200" dirty="0">
                <a:solidFill>
                  <a:srgbClr val="660066"/>
                </a:solidFill>
                <a:latin typeface="+mn-lt"/>
              </a:rPr>
              <a:t/>
            </a:r>
            <a:br>
              <a:rPr lang="en-US" sz="3200" dirty="0">
                <a:solidFill>
                  <a:srgbClr val="660066"/>
                </a:solidFill>
                <a:latin typeface="+mn-lt"/>
              </a:rPr>
            </a:br>
            <a:r>
              <a:rPr lang="en-US" sz="3200" dirty="0">
                <a:solidFill>
                  <a:srgbClr val="660066"/>
                </a:solidFill>
                <a:latin typeface="+mn-lt"/>
              </a:rPr>
              <a:t/>
            </a:r>
            <a:br>
              <a:rPr lang="en-US" sz="3200" dirty="0">
                <a:solidFill>
                  <a:srgbClr val="660066"/>
                </a:solidFill>
                <a:latin typeface="+mn-lt"/>
              </a:rPr>
            </a:br>
            <a:endParaRPr lang="en-US" sz="3200" dirty="0">
              <a:solidFill>
                <a:srgbClr val="660066"/>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Tree>
    <p:extLst>
      <p:ext uri="{BB962C8B-B14F-4D97-AF65-F5344CB8AC3E}">
        <p14:creationId xmlns:p14="http://schemas.microsoft.com/office/powerpoint/2010/main" val="2938977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450084"/>
                </a:solidFill>
                <a:latin typeface="+mn-lt"/>
              </a:rPr>
              <a:t>Standards Call for EIP</a:t>
            </a:r>
            <a:endParaRPr lang="en-US" dirty="0">
              <a:solidFill>
                <a:srgbClr val="450084"/>
              </a:solidFill>
              <a:latin typeface="+mn-lt"/>
            </a:endParaRPr>
          </a:p>
        </p:txBody>
      </p:sp>
      <p:sp>
        <p:nvSpPr>
          <p:cNvPr id="6" name="Content Placeholder 2"/>
          <p:cNvSpPr>
            <a:spLocks noGrp="1"/>
          </p:cNvSpPr>
          <p:nvPr>
            <p:ph idx="1"/>
          </p:nvPr>
        </p:nvSpPr>
        <p:spPr>
          <a:xfrm>
            <a:off x="1118795" y="1221003"/>
            <a:ext cx="10885448" cy="4913438"/>
          </a:xfrm>
        </p:spPr>
        <p:txBody>
          <a:bodyPr>
            <a:noAutofit/>
          </a:bodyPr>
          <a:lstStyle/>
          <a:p>
            <a:pPr marL="0" indent="0">
              <a:spcAft>
                <a:spcPts val="0"/>
              </a:spcAft>
              <a:buNone/>
            </a:pPr>
            <a:r>
              <a:rPr lang="en-US" b="1" dirty="0"/>
              <a:t>Council for the Advancement of Standards in Higher </a:t>
            </a:r>
            <a:r>
              <a:rPr lang="en-US" b="1" dirty="0" smtClean="0"/>
              <a:t>Education (CAS) </a:t>
            </a:r>
            <a:r>
              <a:rPr lang="en-US" b="1" dirty="0"/>
              <a:t>Standards: </a:t>
            </a:r>
          </a:p>
          <a:p>
            <a:pPr>
              <a:spcAft>
                <a:spcPts val="0"/>
              </a:spcAft>
            </a:pPr>
            <a:r>
              <a:rPr lang="en-US" dirty="0" smtClean="0">
                <a:latin typeface="+mn-lt"/>
              </a:rPr>
              <a:t>Functional </a:t>
            </a:r>
            <a:r>
              <a:rPr lang="en-US" dirty="0">
                <a:latin typeface="+mn-lt"/>
              </a:rPr>
              <a:t>area must be intentionally designed to incorporate </a:t>
            </a:r>
            <a:r>
              <a:rPr lang="en-US" dirty="0" smtClean="0">
                <a:latin typeface="+mn-lt"/>
              </a:rPr>
              <a:t>research/theories </a:t>
            </a:r>
            <a:r>
              <a:rPr lang="en-US" dirty="0">
                <a:latin typeface="+mn-lt"/>
              </a:rPr>
              <a:t>on student learning, </a:t>
            </a:r>
            <a:r>
              <a:rPr lang="en-US" dirty="0" smtClean="0">
                <a:latin typeface="+mn-lt"/>
              </a:rPr>
              <a:t>development, &amp; success (</a:t>
            </a:r>
            <a:r>
              <a:rPr lang="en-US" i="1" dirty="0" smtClean="0">
                <a:solidFill>
                  <a:srgbClr val="7030A0"/>
                </a:solidFill>
                <a:latin typeface="+mn-lt"/>
              </a:rPr>
              <a:t>existing evidence</a:t>
            </a:r>
            <a:r>
              <a:rPr lang="en-US" dirty="0" smtClean="0">
                <a:latin typeface="+mn-lt"/>
              </a:rPr>
              <a:t>)</a:t>
            </a:r>
            <a:endParaRPr lang="en-US" dirty="0">
              <a:latin typeface="+mn-lt"/>
            </a:endParaRPr>
          </a:p>
          <a:p>
            <a:pPr>
              <a:spcAft>
                <a:spcPts val="0"/>
              </a:spcAft>
            </a:pPr>
            <a:endParaRPr lang="en-US" sz="1400" dirty="0" smtClean="0">
              <a:latin typeface="+mn-lt"/>
            </a:endParaRPr>
          </a:p>
          <a:p>
            <a:pPr>
              <a:spcAft>
                <a:spcPts val="0"/>
              </a:spcAft>
            </a:pPr>
            <a:r>
              <a:rPr lang="en-US" dirty="0" smtClean="0">
                <a:latin typeface="+mn-lt"/>
              </a:rPr>
              <a:t>Functional </a:t>
            </a:r>
            <a:r>
              <a:rPr lang="en-US" dirty="0">
                <a:latin typeface="+mn-lt"/>
              </a:rPr>
              <a:t>area must provide evidence of the extent to which student learning, </a:t>
            </a:r>
            <a:r>
              <a:rPr lang="en-US" dirty="0" smtClean="0">
                <a:latin typeface="+mn-lt"/>
              </a:rPr>
              <a:t>development, &amp; </a:t>
            </a:r>
            <a:r>
              <a:rPr lang="en-US" dirty="0">
                <a:latin typeface="+mn-lt"/>
              </a:rPr>
              <a:t>success are achieved</a:t>
            </a:r>
            <a:r>
              <a:rPr lang="en-US" dirty="0" smtClean="0">
                <a:latin typeface="+mn-lt"/>
              </a:rPr>
              <a:t>. </a:t>
            </a:r>
            <a:r>
              <a:rPr lang="en-US" dirty="0"/>
              <a:t>M</a:t>
            </a:r>
            <a:r>
              <a:rPr lang="en-US" dirty="0" smtClean="0">
                <a:latin typeface="+mn-lt"/>
              </a:rPr>
              <a:t>ust </a:t>
            </a:r>
            <a:r>
              <a:rPr lang="en-US" dirty="0">
                <a:latin typeface="+mn-lt"/>
              </a:rPr>
              <a:t>use evidence to create strategies for improving student learning, </a:t>
            </a:r>
            <a:r>
              <a:rPr lang="en-US" dirty="0" smtClean="0">
                <a:latin typeface="+mn-lt"/>
              </a:rPr>
              <a:t>development, &amp; success</a:t>
            </a:r>
            <a:r>
              <a:rPr lang="en-US" dirty="0">
                <a:latin typeface="+mn-lt"/>
              </a:rPr>
              <a:t> </a:t>
            </a:r>
            <a:r>
              <a:rPr lang="en-US" dirty="0" smtClean="0">
                <a:latin typeface="+mn-lt"/>
              </a:rPr>
              <a:t>(</a:t>
            </a:r>
            <a:r>
              <a:rPr lang="en-US" i="1" dirty="0" smtClean="0">
                <a:solidFill>
                  <a:srgbClr val="7030A0"/>
                </a:solidFill>
                <a:latin typeface="+mn-lt"/>
              </a:rPr>
              <a:t>gather &amp; use new evidence</a:t>
            </a:r>
            <a:r>
              <a:rPr lang="en-US" dirty="0" smtClean="0">
                <a:latin typeface="+mn-lt"/>
              </a:rPr>
              <a:t>)</a:t>
            </a:r>
            <a:endParaRPr lang="en-US" dirty="0">
              <a:latin typeface="+mn-lt"/>
            </a:endParaRPr>
          </a:p>
          <a:p>
            <a:pPr marL="0" indent="0">
              <a:spcBef>
                <a:spcPts val="0"/>
              </a:spcBef>
              <a:spcAft>
                <a:spcPts val="0"/>
              </a:spcAft>
              <a:buNone/>
            </a:pPr>
            <a:endParaRPr lang="en-US" sz="2800" b="1" dirty="0" smtClean="0">
              <a:latin typeface="+mn-lt"/>
            </a:endParaRPr>
          </a:p>
        </p:txBody>
      </p:sp>
      <p:sp>
        <p:nvSpPr>
          <p:cNvPr id="5" name="Footer Placeholder 4"/>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Tree>
    <p:extLst>
      <p:ext uri="{BB962C8B-B14F-4D97-AF65-F5344CB8AC3E}">
        <p14:creationId xmlns:p14="http://schemas.microsoft.com/office/powerpoint/2010/main" val="13940982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450084"/>
                </a:solidFill>
                <a:latin typeface="+mn-lt"/>
              </a:rPr>
              <a:t>Assumes Knowledge of “What Works”</a:t>
            </a:r>
            <a:endParaRPr lang="en-US" dirty="0">
              <a:solidFill>
                <a:srgbClr val="450084"/>
              </a:solidFill>
              <a:latin typeface="+mn-lt"/>
            </a:endParaRPr>
          </a:p>
        </p:txBody>
      </p:sp>
      <p:sp>
        <p:nvSpPr>
          <p:cNvPr id="3" name="Content Placeholder 2"/>
          <p:cNvSpPr>
            <a:spLocks noGrp="1"/>
          </p:cNvSpPr>
          <p:nvPr>
            <p:ph idx="1"/>
          </p:nvPr>
        </p:nvSpPr>
        <p:spPr>
          <a:xfrm>
            <a:off x="1118795" y="1264894"/>
            <a:ext cx="10058400" cy="4913438"/>
          </a:xfrm>
        </p:spPr>
        <p:txBody>
          <a:bodyPr/>
          <a:lstStyle/>
          <a:p>
            <a:r>
              <a:rPr lang="en-US" dirty="0" smtClean="0"/>
              <a:t>Whether creating a </a:t>
            </a:r>
            <a:r>
              <a:rPr lang="en-US" dirty="0" smtClean="0">
                <a:solidFill>
                  <a:srgbClr val="7030A0"/>
                </a:solidFill>
              </a:rPr>
              <a:t>new program </a:t>
            </a:r>
            <a:r>
              <a:rPr lang="en-US" dirty="0" smtClean="0"/>
              <a:t>or trying to </a:t>
            </a:r>
            <a:r>
              <a:rPr lang="en-US" dirty="0" smtClean="0">
                <a:solidFill>
                  <a:srgbClr val="7030A0"/>
                </a:solidFill>
              </a:rPr>
              <a:t>improve an existing program</a:t>
            </a:r>
            <a:r>
              <a:rPr lang="en-US" dirty="0" smtClean="0"/>
              <a:t>, there is an expectation that professionals can answer a basic question:</a:t>
            </a:r>
          </a:p>
          <a:p>
            <a:endParaRPr lang="en-US" dirty="0"/>
          </a:p>
          <a:p>
            <a:r>
              <a:rPr lang="en-US" dirty="0" smtClean="0"/>
              <a:t>Why should that programming, curriculum, activities result in the intended outcome? </a:t>
            </a:r>
          </a:p>
          <a:p>
            <a:pPr lvl="1"/>
            <a:r>
              <a:rPr lang="en-US" dirty="0" smtClean="0"/>
              <a:t>What </a:t>
            </a:r>
            <a:r>
              <a:rPr lang="en-US" dirty="0" smtClean="0">
                <a:solidFill>
                  <a:srgbClr val="7030A0"/>
                </a:solidFill>
              </a:rPr>
              <a:t>evidence</a:t>
            </a:r>
            <a:r>
              <a:rPr lang="en-US" dirty="0" smtClean="0"/>
              <a:t> supports your claim that it should be effective?</a:t>
            </a:r>
            <a:endParaRPr lang="en-US" dirty="0"/>
          </a:p>
        </p:txBody>
      </p:sp>
      <p:sp>
        <p:nvSpPr>
          <p:cNvPr id="5" name="Footer Placeholder 4"/>
          <p:cNvSpPr>
            <a:spLocks noGrp="1"/>
          </p:cNvSpPr>
          <p:nvPr>
            <p:ph type="ftr" sz="quarter" idx="4294967295"/>
          </p:nvPr>
        </p:nvSpPr>
        <p:spPr>
          <a:xfrm>
            <a:off x="0" y="6459538"/>
            <a:ext cx="7259638" cy="365125"/>
          </a:xfrm>
        </p:spPr>
        <p:txBody>
          <a:bodyPr/>
          <a:lstStyle/>
          <a:p>
            <a:r>
              <a:rPr lang="en-US" sz="1600" smtClean="0"/>
              <a:t>The Center for Assessment and Research Studies, James Madison University</a:t>
            </a:r>
            <a:endParaRPr lang="en-US" sz="1600" dirty="0"/>
          </a:p>
        </p:txBody>
      </p:sp>
    </p:spTree>
    <p:extLst>
      <p:ext uri="{BB962C8B-B14F-4D97-AF65-F5344CB8AC3E}">
        <p14:creationId xmlns:p14="http://schemas.microsoft.com/office/powerpoint/2010/main" val="245685989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4613" y="56560"/>
            <a:ext cx="10331532" cy="898281"/>
          </a:xfrm>
        </p:spPr>
        <p:txBody>
          <a:bodyPr>
            <a:noAutofit/>
          </a:bodyPr>
          <a:lstStyle/>
          <a:p>
            <a:r>
              <a:rPr lang="en-US" dirty="0" smtClean="0">
                <a:solidFill>
                  <a:srgbClr val="450084"/>
                </a:solidFill>
                <a:latin typeface="+mn-lt"/>
              </a:rPr>
              <a:t>What is Evidence?</a:t>
            </a:r>
            <a:endParaRPr lang="en-US" dirty="0">
              <a:solidFill>
                <a:srgbClr val="450084"/>
              </a:solidFill>
              <a:latin typeface="+mn-lt"/>
            </a:endParaRPr>
          </a:p>
        </p:txBody>
      </p:sp>
      <p:sp>
        <p:nvSpPr>
          <p:cNvPr id="4" name="Footer Placeholder 4"/>
          <p:cNvSpPr txBox="1">
            <a:spLocks/>
          </p:cNvSpPr>
          <p:nvPr/>
        </p:nvSpPr>
        <p:spPr>
          <a:xfrm>
            <a:off x="2" y="6459784"/>
            <a:ext cx="7259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rPr>
              <a:t>The Center for Assessment and Research Studies, James Madison University</a:t>
            </a:r>
          </a:p>
        </p:txBody>
      </p:sp>
      <p:sp>
        <p:nvSpPr>
          <p:cNvPr id="3" name="TextBox 2"/>
          <p:cNvSpPr txBox="1"/>
          <p:nvPr/>
        </p:nvSpPr>
        <p:spPr>
          <a:xfrm>
            <a:off x="149902" y="1063865"/>
            <a:ext cx="11887199" cy="369332"/>
          </a:xfrm>
          <a:prstGeom prst="rect">
            <a:avLst/>
          </a:prstGeom>
          <a:noFill/>
        </p:spPr>
        <p:txBody>
          <a:bodyPr wrap="square" rtlCol="0">
            <a:spAutoFit/>
          </a:bodyPr>
          <a:lstStyle/>
          <a:p>
            <a:r>
              <a:rPr lang="en-US" dirty="0" smtClean="0"/>
              <a:t> </a:t>
            </a:r>
            <a:endParaRPr lang="en-US" dirty="0"/>
          </a:p>
        </p:txBody>
      </p:sp>
      <p:sp>
        <p:nvSpPr>
          <p:cNvPr id="5" name="TextBox 4"/>
          <p:cNvSpPr txBox="1"/>
          <p:nvPr/>
        </p:nvSpPr>
        <p:spPr>
          <a:xfrm>
            <a:off x="1034613" y="1783709"/>
            <a:ext cx="10224654" cy="3847207"/>
          </a:xfrm>
          <a:prstGeom prst="rect">
            <a:avLst/>
          </a:prstGeom>
          <a:noFill/>
        </p:spPr>
        <p:txBody>
          <a:bodyPr wrap="square" rtlCol="0">
            <a:spAutoFit/>
          </a:bodyPr>
          <a:lstStyle/>
          <a:p>
            <a:r>
              <a:rPr lang="en-US" sz="3600" b="1" dirty="0" smtClean="0"/>
              <a:t>Evidence</a:t>
            </a:r>
            <a:r>
              <a:rPr lang="en-US" sz="3600" dirty="0" smtClean="0"/>
              <a:t>: Information or facts that are systematically obtained (i.e., obtained in a manner that is </a:t>
            </a:r>
            <a:r>
              <a:rPr lang="en-US" sz="3600" i="1" dirty="0" smtClean="0"/>
              <a:t>replicable</a:t>
            </a:r>
            <a:r>
              <a:rPr lang="en-US" sz="3600" dirty="0" smtClean="0"/>
              <a:t>, </a:t>
            </a:r>
            <a:r>
              <a:rPr lang="en-US" sz="3600" i="1" dirty="0" smtClean="0"/>
              <a:t>observable</a:t>
            </a:r>
            <a:r>
              <a:rPr lang="en-US" sz="3600" dirty="0" smtClean="0"/>
              <a:t>, </a:t>
            </a:r>
            <a:r>
              <a:rPr lang="en-US" sz="3600" i="1" dirty="0" smtClean="0"/>
              <a:t>credible</a:t>
            </a:r>
            <a:r>
              <a:rPr lang="en-US" sz="3600" dirty="0" smtClean="0"/>
              <a:t> &amp; </a:t>
            </a:r>
            <a:r>
              <a:rPr lang="en-US" sz="3600" i="1" dirty="0" smtClean="0"/>
              <a:t>verifiable</a:t>
            </a:r>
            <a:r>
              <a:rPr lang="en-US" sz="3600" dirty="0" smtClean="0"/>
              <a:t>) for use in making judgements or decisions</a:t>
            </a:r>
          </a:p>
          <a:p>
            <a:endParaRPr lang="en-US" sz="1000" dirty="0"/>
          </a:p>
          <a:p>
            <a:endParaRPr lang="en-US" dirty="0" smtClean="0"/>
          </a:p>
          <a:p>
            <a:endParaRPr lang="en-US" dirty="0" smtClean="0"/>
          </a:p>
          <a:p>
            <a:r>
              <a:rPr lang="en-US" dirty="0" smtClean="0"/>
              <a:t>Understanding Evidence</a:t>
            </a:r>
          </a:p>
          <a:p>
            <a:r>
              <a:rPr lang="en-US" dirty="0" smtClean="0"/>
              <a:t>CDC : Division of Violence Prevention</a:t>
            </a:r>
          </a:p>
          <a:p>
            <a:r>
              <a:rPr lang="en-US" dirty="0" smtClean="0">
                <a:hlinkClick r:id="rId3"/>
              </a:rPr>
              <a:t>https</a:t>
            </a:r>
            <a:r>
              <a:rPr lang="en-US" dirty="0">
                <a:hlinkClick r:id="rId3"/>
              </a:rPr>
              <a:t>://vetoviolence.cdc.gov/apps/evidence</a:t>
            </a:r>
            <a:r>
              <a:rPr lang="en-US" dirty="0" smtClean="0">
                <a:hlinkClick r:id="rId3"/>
              </a:rPr>
              <a:t>/</a:t>
            </a:r>
            <a:r>
              <a:rPr lang="en-US" dirty="0" smtClean="0"/>
              <a:t> </a:t>
            </a:r>
            <a:endParaRPr lang="en-US" dirty="0"/>
          </a:p>
        </p:txBody>
      </p:sp>
    </p:spTree>
    <p:extLst>
      <p:ext uri="{BB962C8B-B14F-4D97-AF65-F5344CB8AC3E}">
        <p14:creationId xmlns:p14="http://schemas.microsoft.com/office/powerpoint/2010/main" val="719663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New CARS">
  <a:themeElements>
    <a:clrScheme name="Custom 1">
      <a:dk1>
        <a:sysClr val="windowText" lastClr="000000"/>
      </a:dk1>
      <a:lt1>
        <a:sysClr val="window" lastClr="FFFFFF"/>
      </a:lt1>
      <a:dk2>
        <a:srgbClr val="632E62"/>
      </a:dk2>
      <a:lt2>
        <a:srgbClr val="EAE5EB"/>
      </a:lt2>
      <a:accent1>
        <a:srgbClr val="FFC000"/>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10626</TotalTime>
  <Words>5852</Words>
  <Application>Microsoft Office PowerPoint</Application>
  <PresentationFormat>Widescreen</PresentationFormat>
  <Paragraphs>621</Paragraphs>
  <Slides>68</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68</vt:i4>
      </vt:variant>
    </vt:vector>
  </HeadingPairs>
  <TitlesOfParts>
    <vt:vector size="75" baseType="lpstr">
      <vt:lpstr>Arial</vt:lpstr>
      <vt:lpstr>Calibri</vt:lpstr>
      <vt:lpstr>Calibri Light</vt:lpstr>
      <vt:lpstr>Century Gothic</vt:lpstr>
      <vt:lpstr>Rockwell</vt:lpstr>
      <vt:lpstr>Times New Roman</vt:lpstr>
      <vt:lpstr>New CARS</vt:lpstr>
      <vt:lpstr>Finding Best Available Evidence  of Effectiveness: Systematic Reviews, Meta-Analyses &amp; Primary Research Articles</vt:lpstr>
      <vt:lpstr>Task: Design Programming to Impact SLO’s</vt:lpstr>
      <vt:lpstr>Task: Assess Effectiveness &amp; Use Results</vt:lpstr>
      <vt:lpstr>Task: Assess Effectiveness &amp; Use Results</vt:lpstr>
      <vt:lpstr>Task: Design Programming to Impact SLO’s</vt:lpstr>
      <vt:lpstr>EIP in Assessment Process—Not New Idea </vt:lpstr>
      <vt:lpstr>Standards Call for EIP</vt:lpstr>
      <vt:lpstr>Assumes Knowledge of “What Works”</vt:lpstr>
      <vt:lpstr>What is Evidence?</vt:lpstr>
      <vt:lpstr>3 Types of Evidence Complement Each Other</vt:lpstr>
      <vt:lpstr>Stages of Evidence-Informed Programming</vt:lpstr>
      <vt:lpstr>“Best Available” Research Evidence:  What Is It? </vt:lpstr>
      <vt:lpstr>Very Simple Idea</vt:lpstr>
      <vt:lpstr>To Gather Best Available Research Evidence  Answer the Following:</vt:lpstr>
      <vt:lpstr>You Assess the Credibility of Evidence </vt:lpstr>
      <vt:lpstr>You Make Inference about Effectiveness based on Credibility of Evidence</vt:lpstr>
      <vt:lpstr>PowerPoint Presentation</vt:lpstr>
      <vt:lpstr>PowerPoint Presentation</vt:lpstr>
      <vt:lpstr>PowerPoint Presentation</vt:lpstr>
      <vt:lpstr>PowerPoint Presentation</vt:lpstr>
      <vt:lpstr>Systematic Reviews</vt:lpstr>
      <vt:lpstr>RCTs vs Quasi-Experimental Designs</vt:lpstr>
      <vt:lpstr>PowerPoint Presentation</vt:lpstr>
      <vt:lpstr>PowerPoint Presentation</vt:lpstr>
      <vt:lpstr>PowerPoint Presentation</vt:lpstr>
      <vt:lpstr>Best Available Research Evidence:  Where to Find it? </vt:lpstr>
      <vt:lpstr>Resources to Inform Judgements about Program Effectiveness</vt:lpstr>
      <vt:lpstr>Pyramid of Credible Evidence</vt:lpstr>
      <vt:lpstr>Finding Best Available Research Evidence</vt:lpstr>
      <vt:lpstr>Systematic Review Databases</vt:lpstr>
      <vt:lpstr>PowerPoint Presentation</vt:lpstr>
      <vt:lpstr>Campbell Collaboration Reviews</vt:lpstr>
      <vt:lpstr>PowerPoint Presentation</vt:lpstr>
      <vt:lpstr>PowerPoint Presentation</vt:lpstr>
      <vt:lpstr>PowerPoint Presentation</vt:lpstr>
      <vt:lpstr>PowerPoint Presentation</vt:lpstr>
      <vt:lpstr>PowerPoint Presentation</vt:lpstr>
      <vt:lpstr>What Works Clearinghouse</vt:lpstr>
      <vt:lpstr>WWC</vt:lpstr>
      <vt:lpstr>PowerPoint Presentation</vt:lpstr>
      <vt:lpstr>PowerPoint Presentation</vt:lpstr>
      <vt:lpstr>PowerPoint Presentation</vt:lpstr>
      <vt:lpstr>PowerPoint Presentation</vt:lpstr>
      <vt:lpstr>PowerPoint Presentation</vt:lpstr>
      <vt:lpstr>PowerPoint Presentation</vt:lpstr>
      <vt:lpstr>Clearinghouse that Consolidates Several Databases of EIPs</vt:lpstr>
      <vt:lpstr>Clearinghouse that Consolidates Several Databases of EIPs</vt:lpstr>
      <vt:lpstr>PowerPoint Presentation</vt:lpstr>
      <vt:lpstr>PowerPoint Presentation</vt:lpstr>
      <vt:lpstr>Meta-Analyses &amp; Narrative Reviews</vt:lpstr>
      <vt:lpstr>Finding Best Available Research Evidence</vt:lpstr>
      <vt:lpstr>Meta-analyses &amp; Narrative Reviews vs. Systematic Reviews</vt:lpstr>
      <vt:lpstr>Meta-analyses &amp; Narrative Reviews vs. Systematic Reviews</vt:lpstr>
      <vt:lpstr>Meta-analyses &amp; Narrative Reviews vs. Systematic Reviews</vt:lpstr>
      <vt:lpstr>Meta-analyses &amp; Narrative Reviews vs. Systematic Reviews</vt:lpstr>
      <vt:lpstr>Meta-analyses &amp; Narrative Reviews vs. Systematic Reviews</vt:lpstr>
      <vt:lpstr>PowerPoint Presentation</vt:lpstr>
      <vt:lpstr>PowerPoint Presentation</vt:lpstr>
      <vt:lpstr>PowerPoint Presentation</vt:lpstr>
      <vt:lpstr>PowerPoint Presentation</vt:lpstr>
      <vt:lpstr>Meta-analyses &amp; Narrative Reviews vs. Systematic Reviews</vt:lpstr>
      <vt:lpstr>PowerPoint Presentation</vt:lpstr>
      <vt:lpstr>PowerPoint Presentation</vt:lpstr>
      <vt:lpstr>PowerPoint Presentation</vt:lpstr>
      <vt:lpstr>PowerPoint Presentation</vt:lpstr>
      <vt:lpstr>PowerPoint Presentation</vt:lpstr>
      <vt:lpstr>Resources for Learning More about Credible Evidence</vt:lpstr>
      <vt:lpstr>Sara J. Finney, PhD finneysj@jmu.edu  </vt:lpstr>
    </vt:vector>
  </TitlesOfParts>
  <Company>James Madison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dc:title>
  <dc:creator>Curtis, Nicholas Anthony - curtisna</dc:creator>
  <cp:lastModifiedBy>Finney, Sara - finneysj</cp:lastModifiedBy>
  <cp:revision>942</cp:revision>
  <cp:lastPrinted>2018-01-03T12:13:42Z</cp:lastPrinted>
  <dcterms:created xsi:type="dcterms:W3CDTF">2016-07-27T14:47:55Z</dcterms:created>
  <dcterms:modified xsi:type="dcterms:W3CDTF">2020-03-30T21:13:21Z</dcterms:modified>
</cp:coreProperties>
</file>