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7"/>
  </p:notesMasterIdLst>
  <p:handoutMasterIdLst>
    <p:handoutMasterId r:id="rId38"/>
  </p:handoutMasterIdLst>
  <p:sldIdLst>
    <p:sldId id="256" r:id="rId2"/>
    <p:sldId id="258" r:id="rId3"/>
    <p:sldId id="293" r:id="rId4"/>
    <p:sldId id="285" r:id="rId5"/>
    <p:sldId id="266" r:id="rId6"/>
    <p:sldId id="262" r:id="rId7"/>
    <p:sldId id="288" r:id="rId8"/>
    <p:sldId id="259" r:id="rId9"/>
    <p:sldId id="279" r:id="rId10"/>
    <p:sldId id="275" r:id="rId11"/>
    <p:sldId id="271" r:id="rId12"/>
    <p:sldId id="289" r:id="rId13"/>
    <p:sldId id="260" r:id="rId14"/>
    <p:sldId id="280" r:id="rId15"/>
    <p:sldId id="272" r:id="rId16"/>
    <p:sldId id="276" r:id="rId17"/>
    <p:sldId id="290" r:id="rId18"/>
    <p:sldId id="261" r:id="rId19"/>
    <p:sldId id="281" r:id="rId20"/>
    <p:sldId id="277" r:id="rId21"/>
    <p:sldId id="273" r:id="rId22"/>
    <p:sldId id="291" r:id="rId23"/>
    <p:sldId id="263" r:id="rId24"/>
    <p:sldId id="282" r:id="rId25"/>
    <p:sldId id="278" r:id="rId26"/>
    <p:sldId id="274" r:id="rId27"/>
    <p:sldId id="286" r:id="rId28"/>
    <p:sldId id="294" r:id="rId29"/>
    <p:sldId id="295" r:id="rId30"/>
    <p:sldId id="296" r:id="rId31"/>
    <p:sldId id="297" r:id="rId32"/>
    <p:sldId id="298" r:id="rId33"/>
    <p:sldId id="299" r:id="rId34"/>
    <p:sldId id="300" r:id="rId35"/>
    <p:sldId id="292"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es, Allison Jennifer - ames2aj" initials="AAJ-a" lastIdx="4" clrIdx="0"/>
  <p:cmAuthor id="2" name="Scott N Strickman" initials="SN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2A7F"/>
    <a:srgbClr val="450084"/>
    <a:srgbClr val="D9AFFF"/>
    <a:srgbClr val="CBB677"/>
    <a:srgbClr val="461784"/>
    <a:srgbClr val="B7B7B7"/>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4" autoAdjust="0"/>
    <p:restoredTop sz="81633" autoAdjust="0"/>
  </p:normalViewPr>
  <p:slideViewPr>
    <p:cSldViewPr snapToGrid="0">
      <p:cViewPr varScale="1">
        <p:scale>
          <a:sx n="93" d="100"/>
          <a:sy n="93" d="100"/>
        </p:scale>
        <p:origin x="1266" y="84"/>
      </p:cViewPr>
      <p:guideLst>
        <p:guide orient="horz" pos="2160"/>
        <p:guide pos="3840"/>
      </p:guideLst>
    </p:cSldViewPr>
  </p:slideViewPr>
  <p:notesTextViewPr>
    <p:cViewPr>
      <p:scale>
        <a:sx n="3" d="2"/>
        <a:sy n="3" d="2"/>
      </p:scale>
      <p:origin x="0" y="0"/>
    </p:cViewPr>
  </p:notesTextViewPr>
  <p:sorterViewPr>
    <p:cViewPr>
      <p:scale>
        <a:sx n="100" d="100"/>
        <a:sy n="100" d="100"/>
      </p:scale>
      <p:origin x="0" y="-2796"/>
    </p:cViewPr>
  </p:sorterViewPr>
  <p:notesViewPr>
    <p:cSldViewPr snapToGrid="0">
      <p:cViewPr varScale="1">
        <p:scale>
          <a:sx n="53" d="100"/>
          <a:sy n="53" d="100"/>
        </p:scale>
        <p:origin x="-280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991E86-47D4-44A7-AA24-ED0C0EB25D1D}" type="datetimeFigureOut">
              <a:rPr lang="en-US" smtClean="0"/>
              <a:t>3/27/2020</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E8BB99C-C871-4D86-B75C-8CEB0BB14836}" type="slidenum">
              <a:rPr lang="en-US" smtClean="0"/>
              <a:t>‹#›</a:t>
            </a:fld>
            <a:endParaRPr lang="en-US"/>
          </a:p>
        </p:txBody>
      </p:sp>
    </p:spTree>
    <p:extLst>
      <p:ext uri="{BB962C8B-B14F-4D97-AF65-F5344CB8AC3E}">
        <p14:creationId xmlns:p14="http://schemas.microsoft.com/office/powerpoint/2010/main" val="32511305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3000F4-26FA-4C21-A863-618D57CB5F08}" type="datetimeFigureOut">
              <a:rPr lang="en-US" smtClean="0"/>
              <a:t>3/27/2020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768051-9A73-4643-92C6-97FF805411AD}" type="slidenum">
              <a:rPr lang="en-US" smtClean="0"/>
              <a:t>‹#›</a:t>
            </a:fld>
            <a:endParaRPr lang="en-US"/>
          </a:p>
        </p:txBody>
      </p:sp>
    </p:spTree>
    <p:extLst>
      <p:ext uri="{BB962C8B-B14F-4D97-AF65-F5344CB8AC3E}">
        <p14:creationId xmlns:p14="http://schemas.microsoft.com/office/powerpoint/2010/main" val="3089945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mailto:assessment@jmu.edu"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1.</a:t>
            </a:r>
            <a:r>
              <a:rPr lang="en-US" sz="1200" kern="1200" dirty="0">
                <a:solidFill>
                  <a:schemeClr val="tx1"/>
                </a:solidFill>
                <a:effectLst/>
                <a:latin typeface="+mn-lt"/>
                <a:ea typeface="+mn-ea"/>
                <a:cs typeface="+mn-cs"/>
              </a:rPr>
              <a:t> Hi everyone, and welcome to this presentation. This is a two-part module designed to help teach you all about how to communicate the value of evidence-informed practice. In this module, I’ll be teaching about the different ways you can encourage evidence-informed practice in your office, unit, or division by addressing different types of arguments people make against evidence-informed practices. </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1</a:t>
            </a:fld>
            <a:endParaRPr lang="en-US"/>
          </a:p>
        </p:txBody>
      </p:sp>
    </p:spTree>
    <p:extLst>
      <p:ext uri="{BB962C8B-B14F-4D97-AF65-F5344CB8AC3E}">
        <p14:creationId xmlns:p14="http://schemas.microsoft.com/office/powerpoint/2010/main" val="4285132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10.</a:t>
            </a:r>
            <a:r>
              <a:rPr lang="en-US" sz="1200" kern="1200" dirty="0">
                <a:solidFill>
                  <a:schemeClr val="tx1"/>
                </a:solidFill>
                <a:effectLst/>
                <a:latin typeface="+mn-lt"/>
                <a:ea typeface="+mn-ea"/>
                <a:cs typeface="+mn-cs"/>
              </a:rPr>
              <a:t> I want to take us back to the scenario we saw at the beginning of this module. </a:t>
            </a:r>
          </a:p>
          <a:p>
            <a:r>
              <a:rPr lang="en-US" sz="1200" kern="1200" dirty="0">
                <a:solidFill>
                  <a:schemeClr val="tx1"/>
                </a:solidFill>
                <a:effectLst/>
                <a:latin typeface="+mn-lt"/>
                <a:ea typeface="+mn-ea"/>
                <a:cs typeface="+mn-cs"/>
              </a:rPr>
              <a:t>*Read argument*</a:t>
            </a:r>
          </a:p>
          <a:p>
            <a:r>
              <a:rPr lang="en-US" sz="1200" kern="1200" dirty="0">
                <a:solidFill>
                  <a:schemeClr val="tx1"/>
                </a:solidFill>
                <a:effectLst/>
                <a:latin typeface="+mn-lt"/>
                <a:ea typeface="+mn-ea"/>
                <a:cs typeface="+mn-cs"/>
              </a:rPr>
              <a:t>There is at least one part of this argument that seems to be influenced by inattentional blindness. Take a moment, pause this video, and see where you think inattentional blindness is within this statement.</a:t>
            </a:r>
          </a:p>
          <a:p>
            <a:r>
              <a:rPr lang="en-US" sz="1200" kern="1200" dirty="0">
                <a:solidFill>
                  <a:schemeClr val="tx1"/>
                </a:solidFill>
                <a:effectLst/>
                <a:latin typeface="+mn-lt"/>
                <a:ea typeface="+mn-ea"/>
                <a:cs typeface="+mn-cs"/>
              </a:rPr>
              <a:t>*Wait about 5 seconds*</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10</a:t>
            </a:fld>
            <a:endParaRPr lang="en-US"/>
          </a:p>
        </p:txBody>
      </p:sp>
    </p:spTree>
    <p:extLst>
      <p:ext uri="{BB962C8B-B14F-4D97-AF65-F5344CB8AC3E}">
        <p14:creationId xmlns:p14="http://schemas.microsoft.com/office/powerpoint/2010/main" val="4999043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11</a:t>
            </a:r>
            <a:r>
              <a:rPr lang="en-US" sz="1200" kern="1200" dirty="0">
                <a:solidFill>
                  <a:schemeClr val="tx1"/>
                </a:solidFill>
                <a:effectLst/>
                <a:latin typeface="+mn-lt"/>
                <a:ea typeface="+mn-ea"/>
                <a:cs typeface="+mn-cs"/>
              </a:rPr>
              <a:t>. The underlined portion of the argument reads “I have enough experience to see if programs are working by seeing how students are engaging.” This part of the argument seems to insinuate that the person can mark good programs by just “seeing” if something is working. This confidence in their ability to visually see good programs won’t allow them to see into their peripheral, or it may cause them to miss something, especially if they’re not looking for it. </a:t>
            </a:r>
          </a:p>
          <a:p>
            <a:r>
              <a:rPr lang="en-US" sz="1200" kern="1200" dirty="0">
                <a:solidFill>
                  <a:schemeClr val="tx1"/>
                </a:solidFill>
                <a:effectLst/>
                <a:latin typeface="+mn-lt"/>
                <a:ea typeface="+mn-ea"/>
                <a:cs typeface="+mn-cs"/>
              </a:rPr>
              <a:t>At the end of the video, I’ll give you a chance to respond to the argument as a whole, so don’t try to respond to this yet.</a:t>
            </a:r>
          </a:p>
          <a:p>
            <a:r>
              <a:rPr lang="en-US" sz="1200" kern="1200" dirty="0">
                <a:solidFill>
                  <a:schemeClr val="tx1"/>
                </a:solidFill>
                <a:effectLst/>
                <a:latin typeface="+mn-lt"/>
                <a:ea typeface="+mn-ea"/>
                <a:cs typeface="+mn-cs"/>
              </a:rPr>
              <a:t>If you have any questions about inattentional blindness, there is a reference here that can tell you more about it. </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11</a:t>
            </a:fld>
            <a:endParaRPr lang="en-US"/>
          </a:p>
        </p:txBody>
      </p:sp>
    </p:spTree>
    <p:extLst>
      <p:ext uri="{BB962C8B-B14F-4D97-AF65-F5344CB8AC3E}">
        <p14:creationId xmlns:p14="http://schemas.microsoft.com/office/powerpoint/2010/main" val="29355034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12.</a:t>
            </a:r>
            <a:r>
              <a:rPr lang="en-US" sz="1200" kern="1200" dirty="0">
                <a:solidFill>
                  <a:schemeClr val="tx1"/>
                </a:solidFill>
                <a:effectLst/>
                <a:latin typeface="+mn-lt"/>
                <a:ea typeface="+mn-ea"/>
                <a:cs typeface="+mn-cs"/>
              </a:rPr>
              <a:t> The second fallible perception I want to talk about is called illusory causation. Illusory causation is the idea that we tend to ascribe causality between two things when there is more than likely no cause-and-effect relationship between the two things. Once again, as humans, we tend to pay attention to what we know is true, or what we want to be true. Therefore, we are more prone to extracting information around us that will support our point-of-view. When we fall into naming causal relationships, we start assuming causal relationships before we even start an intervention. This is similar to inattentional blindness in that both can influence how you perceive an intervention based on your beliefs going into an intervention A way to differ between the two here is that inattentional blindness is about how someone looks at the intervention, and illusory causation creates the links between what we’re seeing and want to believe is happening. </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12</a:t>
            </a:fld>
            <a:endParaRPr lang="en-US"/>
          </a:p>
        </p:txBody>
      </p:sp>
    </p:spTree>
    <p:extLst>
      <p:ext uri="{BB962C8B-B14F-4D97-AF65-F5344CB8AC3E}">
        <p14:creationId xmlns:p14="http://schemas.microsoft.com/office/powerpoint/2010/main" val="14875175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13.</a:t>
            </a:r>
            <a:r>
              <a:rPr lang="en-US" sz="1200" kern="1200" dirty="0">
                <a:solidFill>
                  <a:schemeClr val="tx1"/>
                </a:solidFill>
                <a:effectLst/>
                <a:latin typeface="+mn-lt"/>
                <a:ea typeface="+mn-ea"/>
                <a:cs typeface="+mn-cs"/>
              </a:rPr>
              <a:t> So how does illusory causation show up in our work in higher education? As practitioners that want to help students succeed, we are already prone to thinking that most things we do for students in and out of the classroom will help them succeed in both college and life. This idea can sway us into believing that any part or the entirety of the program we administer will help students reach outcomes.  These predispositions and search for a causal relationship may also harm us if we don’t rely on evidence. First, we may just not want to investigate any further evidence to support or claim. We might become so confident in the causal relationship that we won’t consult any collected data or empirical research to test our assumption of a relationship. If we do decide to investigate further and collect data, we might be tempted for others to see that our program works, which would lead to us messing with our data or finding evidence to only support our claim. </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13</a:t>
            </a:fld>
            <a:endParaRPr lang="en-US"/>
          </a:p>
        </p:txBody>
      </p:sp>
    </p:spTree>
    <p:extLst>
      <p:ext uri="{BB962C8B-B14F-4D97-AF65-F5344CB8AC3E}">
        <p14:creationId xmlns:p14="http://schemas.microsoft.com/office/powerpoint/2010/main" val="38712691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14. </a:t>
            </a:r>
            <a:r>
              <a:rPr lang="en-US" sz="1200" kern="1200" dirty="0">
                <a:solidFill>
                  <a:schemeClr val="tx1"/>
                </a:solidFill>
                <a:effectLst/>
                <a:latin typeface="+mn-lt"/>
                <a:ea typeface="+mn-ea"/>
                <a:cs typeface="+mn-cs"/>
              </a:rPr>
              <a:t>Here is a pretty basic argument rooted in illusory causation. “I required students to take notes for class this semester, which explains the rise in grades compared to the past.” This person seems to be inferring that taking notes during the class led to higher grades for students. Again, without any further investigation, this claim is empty. Whether or not this is true, we need to somehow make this person think about the importance of evidence to both create and evaluate their program. </a:t>
            </a:r>
          </a:p>
          <a:p>
            <a:r>
              <a:rPr lang="en-US" sz="1200" kern="1200" dirty="0">
                <a:solidFill>
                  <a:schemeClr val="tx1"/>
                </a:solidFill>
                <a:effectLst/>
                <a:latin typeface="+mn-lt"/>
                <a:ea typeface="+mn-ea"/>
                <a:cs typeface="+mn-cs"/>
              </a:rPr>
              <a:t>How would you respond to this? Take a moment, pause this video, and think out loud or write something down.</a:t>
            </a:r>
          </a:p>
          <a:p>
            <a:r>
              <a:rPr lang="en-US" sz="1200" kern="1200" dirty="0">
                <a:solidFill>
                  <a:schemeClr val="tx1"/>
                </a:solidFill>
                <a:effectLst/>
                <a:latin typeface="+mn-lt"/>
                <a:ea typeface="+mn-ea"/>
                <a:cs typeface="+mn-cs"/>
              </a:rPr>
              <a:t>*Wait 4 seconds*</a:t>
            </a:r>
          </a:p>
          <a:p>
            <a:r>
              <a:rPr lang="en-US" sz="1200" kern="1200" dirty="0">
                <a:solidFill>
                  <a:schemeClr val="tx1"/>
                </a:solidFill>
                <a:effectLst/>
                <a:latin typeface="+mn-lt"/>
                <a:ea typeface="+mn-ea"/>
                <a:cs typeface="+mn-cs"/>
              </a:rPr>
              <a:t>Again, if I can come up with an equally plausible reason for the high grades in my counterargument, I may be able to argue the importance of different forms of evidence into the conversation. When I thought about possible alternatives, I want to try to give an explanation as to why students could have gotten higher grades besides just taking notes. “Remember you also hired a tutor for this class this semester. How do you know that the tutor wasn’t the reason for the rise in grades?” Another plausible argument is presented. Again, this would become an opportunity to talk about the importance of providing evidence for claims. </a:t>
            </a:r>
          </a:p>
          <a:p>
            <a:endParaRPr lang="en-US" dirty="0"/>
          </a:p>
        </p:txBody>
      </p:sp>
      <p:sp>
        <p:nvSpPr>
          <p:cNvPr id="4" name="Slide Number Placeholder 3"/>
          <p:cNvSpPr>
            <a:spLocks noGrp="1"/>
          </p:cNvSpPr>
          <p:nvPr>
            <p:ph type="sldNum" sz="quarter" idx="10"/>
          </p:nvPr>
        </p:nvSpPr>
        <p:spPr/>
        <p:txBody>
          <a:bodyPr/>
          <a:lstStyle/>
          <a:p>
            <a:fld id="{FA768051-9A73-4643-92C6-97FF805411AD}" type="slidenum">
              <a:rPr lang="en-US" smtClean="0"/>
              <a:t>14</a:t>
            </a:fld>
            <a:endParaRPr lang="en-US"/>
          </a:p>
        </p:txBody>
      </p:sp>
    </p:spTree>
    <p:extLst>
      <p:ext uri="{BB962C8B-B14F-4D97-AF65-F5344CB8AC3E}">
        <p14:creationId xmlns:p14="http://schemas.microsoft.com/office/powerpoint/2010/main" val="42103918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15.</a:t>
            </a:r>
            <a:r>
              <a:rPr lang="en-US" sz="1200" kern="1200" dirty="0">
                <a:solidFill>
                  <a:schemeClr val="tx1"/>
                </a:solidFill>
                <a:effectLst/>
                <a:latin typeface="+mn-lt"/>
                <a:ea typeface="+mn-ea"/>
                <a:cs typeface="+mn-cs"/>
              </a:rPr>
              <a:t> Let’s take a look at the original scenario again. </a:t>
            </a:r>
          </a:p>
          <a:p>
            <a:r>
              <a:rPr lang="en-US" sz="1200" kern="1200" dirty="0">
                <a:solidFill>
                  <a:schemeClr val="tx1"/>
                </a:solidFill>
                <a:effectLst/>
                <a:latin typeface="+mn-lt"/>
                <a:ea typeface="+mn-ea"/>
                <a:cs typeface="+mn-cs"/>
              </a:rPr>
              <a:t>*Read scenario*</a:t>
            </a:r>
          </a:p>
          <a:p>
            <a:r>
              <a:rPr lang="en-US" sz="1200" kern="1200" dirty="0">
                <a:solidFill>
                  <a:schemeClr val="tx1"/>
                </a:solidFill>
                <a:effectLst/>
                <a:latin typeface="+mn-lt"/>
                <a:ea typeface="+mn-ea"/>
                <a:cs typeface="+mn-cs"/>
              </a:rPr>
              <a:t>In this scenario, there is at least one statement that’s been influenced illusory causation. Can you find where it is? Take a moment to search for it by pausing the video.</a:t>
            </a:r>
          </a:p>
          <a:p>
            <a:r>
              <a:rPr lang="en-US" sz="1200" kern="1200" dirty="0">
                <a:solidFill>
                  <a:schemeClr val="tx1"/>
                </a:solidFill>
                <a:effectLst/>
                <a:latin typeface="+mn-lt"/>
                <a:ea typeface="+mn-ea"/>
                <a:cs typeface="+mn-cs"/>
              </a:rPr>
              <a:t>*Wait about 5 seconds*</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15</a:t>
            </a:fld>
            <a:endParaRPr lang="en-US"/>
          </a:p>
        </p:txBody>
      </p:sp>
    </p:spTree>
    <p:extLst>
      <p:ext uri="{BB962C8B-B14F-4D97-AF65-F5344CB8AC3E}">
        <p14:creationId xmlns:p14="http://schemas.microsoft.com/office/powerpoint/2010/main" val="18423728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16.</a:t>
            </a:r>
            <a:r>
              <a:rPr lang="en-US" sz="1200" kern="1200" dirty="0">
                <a:solidFill>
                  <a:schemeClr val="tx1"/>
                </a:solidFill>
                <a:effectLst/>
                <a:latin typeface="+mn-lt"/>
                <a:ea typeface="+mn-ea"/>
                <a:cs typeface="+mn-cs"/>
              </a:rPr>
              <a:t> The phrase I have underlined here is “this program causes higher leadership scores and more confident student leaders.” This phrase seems to mean that the program is responsible for high leadership scores and increased confidence. We also know that from the beginning of the video that is program is a year-long program. One question I would be asking myself is “How do we know that there weren’t other things happening that caused student leadership scores to rise?” Keep that in mind for when we craft a counterargument at the end of this video. </a:t>
            </a:r>
          </a:p>
          <a:p>
            <a:r>
              <a:rPr lang="en-US" sz="1200" kern="1200" dirty="0">
                <a:solidFill>
                  <a:schemeClr val="tx1"/>
                </a:solidFill>
                <a:effectLst/>
                <a:latin typeface="+mn-lt"/>
                <a:ea typeface="+mn-ea"/>
                <a:cs typeface="+mn-cs"/>
              </a:rPr>
              <a:t>If you have any other questions on illusory causation, take a look at the resource I have on the screen.</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16</a:t>
            </a:fld>
            <a:endParaRPr lang="en-US"/>
          </a:p>
        </p:txBody>
      </p:sp>
    </p:spTree>
    <p:extLst>
      <p:ext uri="{BB962C8B-B14F-4D97-AF65-F5344CB8AC3E}">
        <p14:creationId xmlns:p14="http://schemas.microsoft.com/office/powerpoint/2010/main" val="9444750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17.</a:t>
            </a:r>
            <a:r>
              <a:rPr lang="en-US" sz="1200" kern="1200" dirty="0">
                <a:solidFill>
                  <a:schemeClr val="tx1"/>
                </a:solidFill>
                <a:effectLst/>
                <a:latin typeface="+mn-lt"/>
                <a:ea typeface="+mn-ea"/>
                <a:cs typeface="+mn-cs"/>
              </a:rPr>
              <a:t>  The third fallible perception is situated generalization. Situated generalization is the tendency to accept research or best practices that have a more explicit connection to your own work. We sometimes can get too into our own field of work that we can be dissuaded by research if it comes from a different domain. This can lead to us using only a limited amount of research to do our work. This form of dependency on our own field of work can sometimes leave holes in how we implement theory-to-practice.</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17</a:t>
            </a:fld>
            <a:endParaRPr lang="en-US"/>
          </a:p>
        </p:txBody>
      </p:sp>
    </p:spTree>
    <p:extLst>
      <p:ext uri="{BB962C8B-B14F-4D97-AF65-F5344CB8AC3E}">
        <p14:creationId xmlns:p14="http://schemas.microsoft.com/office/powerpoint/2010/main" val="13838629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18.</a:t>
            </a:r>
            <a:r>
              <a:rPr lang="en-US" sz="1200" kern="1200" dirty="0">
                <a:solidFill>
                  <a:schemeClr val="tx1"/>
                </a:solidFill>
                <a:effectLst/>
                <a:latin typeface="+mn-lt"/>
                <a:ea typeface="+mn-ea"/>
                <a:cs typeface="+mn-cs"/>
              </a:rPr>
              <a:t> How does situated generalization come up in our work in higher education? Most of the time, it’s either the lack of ability or want to generalize research from one place into our own work, whether it’s from the lab or from another applied setting. We can think things like “I’m a chemistry professor, why would I use teaching or intervention techniques from a psychology class?” or “Leadership programs aren’t the same as residence hall programs, I can’t use that.” We can become dissuaded because the domain of research is different than what we do. On the other hand, we may just not know </a:t>
            </a:r>
            <a:r>
              <a:rPr lang="en-US" sz="1200" i="1" kern="1200" dirty="0">
                <a:solidFill>
                  <a:schemeClr val="tx1"/>
                </a:solidFill>
                <a:effectLst/>
                <a:latin typeface="+mn-lt"/>
                <a:ea typeface="+mn-ea"/>
                <a:cs typeface="+mn-cs"/>
              </a:rPr>
              <a:t>how</a:t>
            </a:r>
            <a:r>
              <a:rPr lang="en-US" sz="1200" kern="1200" dirty="0">
                <a:solidFill>
                  <a:schemeClr val="tx1"/>
                </a:solidFill>
                <a:effectLst/>
                <a:latin typeface="+mn-lt"/>
                <a:ea typeface="+mn-ea"/>
                <a:cs typeface="+mn-cs"/>
              </a:rPr>
              <a:t> to apply research to our work. In that case, we need the time and space to educate ourselves about how to apply research to practice. Either way, this can lead to programs and interventions being created that aren’t supported by empirical research. </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18</a:t>
            </a:fld>
            <a:endParaRPr lang="en-US"/>
          </a:p>
        </p:txBody>
      </p:sp>
    </p:spTree>
    <p:extLst>
      <p:ext uri="{BB962C8B-B14F-4D97-AF65-F5344CB8AC3E}">
        <p14:creationId xmlns:p14="http://schemas.microsoft.com/office/powerpoint/2010/main" val="38574014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19.</a:t>
            </a:r>
            <a:r>
              <a:rPr lang="en-US" sz="1200" kern="1200" dirty="0">
                <a:solidFill>
                  <a:schemeClr val="tx1"/>
                </a:solidFill>
                <a:effectLst/>
                <a:latin typeface="+mn-lt"/>
                <a:ea typeface="+mn-ea"/>
                <a:cs typeface="+mn-cs"/>
              </a:rPr>
              <a:t> When we think about how situated generalization influences how we talk about evidence-informed practice, there are two types of arguments that can come up. One can be a general rejection of research, saying that research from other domains isn’t good for informing practice in a different domain, and another argument tries to find something within the research itself and use something within a research paper to justify why it can’t be applied to one’s practice. Sometimes, one may argue that they can’t find research in general. </a:t>
            </a:r>
          </a:p>
          <a:p>
            <a:r>
              <a:rPr lang="en-US" sz="1200" kern="1200" dirty="0">
                <a:solidFill>
                  <a:schemeClr val="tx1"/>
                </a:solidFill>
                <a:effectLst/>
                <a:latin typeface="+mn-lt"/>
                <a:ea typeface="+mn-ea"/>
                <a:cs typeface="+mn-cs"/>
              </a:rPr>
              <a:t>*Read 1</a:t>
            </a:r>
            <a:r>
              <a:rPr lang="en-US" sz="1200" kern="1200" baseline="30000" dirty="0">
                <a:solidFill>
                  <a:schemeClr val="tx1"/>
                </a:solidFill>
                <a:effectLst/>
                <a:latin typeface="+mn-lt"/>
                <a:ea typeface="+mn-ea"/>
                <a:cs typeface="+mn-cs"/>
              </a:rPr>
              <a:t>st</a:t>
            </a:r>
            <a:r>
              <a:rPr lang="en-US" sz="1200" kern="1200" dirty="0">
                <a:solidFill>
                  <a:schemeClr val="tx1"/>
                </a:solidFill>
                <a:effectLst/>
                <a:latin typeface="+mn-lt"/>
                <a:ea typeface="+mn-ea"/>
                <a:cs typeface="+mn-cs"/>
              </a:rPr>
              <a:t> argument*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With the first argument, it seems like someone can’t or doesn’t want to apply research from one area to another because it falls out of their domain or work. Here, being able to advocate for the use of outside sources can be tricky, but it’s important to remind people that one domain of literature doesn’t hold all of the answers. If it did- there wouldn’t be a need for anything else.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*Read 2</a:t>
            </a:r>
            <a:r>
              <a:rPr lang="en-US" sz="1200" kern="1200" baseline="30000" dirty="0">
                <a:solidFill>
                  <a:schemeClr val="tx1"/>
                </a:solidFill>
                <a:effectLst/>
                <a:latin typeface="+mn-lt"/>
                <a:ea typeface="+mn-ea"/>
                <a:cs typeface="+mn-cs"/>
              </a:rPr>
              <a:t>nd</a:t>
            </a:r>
            <a:r>
              <a:rPr lang="en-US" sz="1200" kern="1200" dirty="0">
                <a:solidFill>
                  <a:schemeClr val="tx1"/>
                </a:solidFill>
                <a:effectLst/>
                <a:latin typeface="+mn-lt"/>
                <a:ea typeface="+mn-ea"/>
                <a:cs typeface="+mn-cs"/>
              </a:rPr>
              <a:t> argument*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second argument seems pressed that their student population is too unique for this research to apply to them. Sometimes, that’s true, but also advocating that there’s more to look at than just the sample is important. There are many parts to a research article and all of it should be looked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*Read 3</a:t>
            </a:r>
            <a:r>
              <a:rPr lang="en-US" sz="1200" kern="1200" baseline="30000" dirty="0">
                <a:solidFill>
                  <a:schemeClr val="tx1"/>
                </a:solidFill>
                <a:effectLst/>
                <a:latin typeface="+mn-lt"/>
                <a:ea typeface="+mn-ea"/>
                <a:cs typeface="+mn-cs"/>
              </a:rPr>
              <a:t>rd</a:t>
            </a:r>
            <a:r>
              <a:rPr lang="en-US" sz="1200" kern="1200" dirty="0">
                <a:solidFill>
                  <a:schemeClr val="tx1"/>
                </a:solidFill>
                <a:effectLst/>
                <a:latin typeface="+mn-lt"/>
                <a:ea typeface="+mn-ea"/>
                <a:cs typeface="+mn-cs"/>
              </a:rPr>
              <a:t> argument”</a:t>
            </a:r>
          </a:p>
          <a:p>
            <a:r>
              <a:rPr lang="en-US" sz="1200" kern="1200" dirty="0">
                <a:solidFill>
                  <a:schemeClr val="tx1"/>
                </a:solidFill>
                <a:effectLst/>
                <a:latin typeface="+mn-lt"/>
                <a:ea typeface="+mn-ea"/>
                <a:cs typeface="+mn-cs"/>
              </a:rPr>
              <a:t>The last argument here can be a bit of a curveball. Sometimes, people will hear of a popular activity, but there may be no research on whether it works. With this, you can try to go one of two ways: you can either try to get them to do a different activity that has more research supporting it, or you can try to still convince them to do it, but there may have to be some precautions around it.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 can respond to each of these in ways that can introduce the idea that any kind of research that has to do with a program or intervention you’re putting on is good to read. Instead of trying to use an equally plausible argument, like with inattentional blindness and illusory causation, let’s think about how we can advocate for research.</a:t>
            </a:r>
          </a:p>
          <a:p>
            <a:r>
              <a:rPr lang="en-US" sz="1200" kern="1200" dirty="0">
                <a:solidFill>
                  <a:schemeClr val="tx1"/>
                </a:solidFill>
                <a:effectLst/>
                <a:latin typeface="+mn-lt"/>
                <a:ea typeface="+mn-ea"/>
                <a:cs typeface="+mn-cs"/>
              </a:rPr>
              <a:t>Take a moment to see if you can respond to each of these. Go ahead and pause the video.</a:t>
            </a:r>
          </a:p>
          <a:p>
            <a:r>
              <a:rPr lang="en-US" sz="1200" kern="1200" dirty="0">
                <a:solidFill>
                  <a:schemeClr val="tx1"/>
                </a:solidFill>
                <a:effectLst/>
                <a:latin typeface="+mn-lt"/>
                <a:ea typeface="+mn-ea"/>
                <a:cs typeface="+mn-cs"/>
              </a:rPr>
              <a:t>*Wait 4 seconds*</a:t>
            </a:r>
          </a:p>
          <a:p>
            <a:r>
              <a:rPr lang="en-US" sz="1200" kern="1200" dirty="0">
                <a:solidFill>
                  <a:schemeClr val="tx1"/>
                </a:solidFill>
                <a:effectLst/>
                <a:latin typeface="+mn-lt"/>
                <a:ea typeface="+mn-ea"/>
                <a:cs typeface="+mn-cs"/>
              </a:rPr>
              <a:t>*Read response*</a:t>
            </a:r>
          </a:p>
          <a:p>
            <a:r>
              <a:rPr lang="en-US" sz="1200" kern="1200" dirty="0">
                <a:solidFill>
                  <a:schemeClr val="tx1"/>
                </a:solidFill>
                <a:effectLst/>
                <a:latin typeface="+mn-lt"/>
                <a:ea typeface="+mn-ea"/>
                <a:cs typeface="+mn-cs"/>
              </a:rPr>
              <a:t>Explanation</a:t>
            </a:r>
          </a:p>
          <a:p>
            <a:r>
              <a:rPr lang="en-US" sz="1200" kern="1200" dirty="0">
                <a:solidFill>
                  <a:schemeClr val="tx1"/>
                </a:solidFill>
                <a:effectLst/>
                <a:latin typeface="+mn-lt"/>
                <a:ea typeface="+mn-ea"/>
                <a:cs typeface="+mn-cs"/>
              </a:rPr>
              <a:t>*Read response*</a:t>
            </a:r>
          </a:p>
          <a:p>
            <a:r>
              <a:rPr lang="en-US" sz="1200" kern="1200" dirty="0">
                <a:solidFill>
                  <a:schemeClr val="tx1"/>
                </a:solidFill>
                <a:effectLst/>
                <a:latin typeface="+mn-lt"/>
                <a:ea typeface="+mn-ea"/>
                <a:cs typeface="+mn-cs"/>
              </a:rPr>
              <a:t>Explanation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*Read response*</a:t>
            </a:r>
          </a:p>
          <a:p>
            <a:r>
              <a:rPr lang="en-US" sz="1200" kern="1200" dirty="0">
                <a:solidFill>
                  <a:schemeClr val="tx1"/>
                </a:solidFill>
                <a:effectLst/>
                <a:latin typeface="+mn-lt"/>
                <a:ea typeface="+mn-ea"/>
                <a:cs typeface="+mn-cs"/>
              </a:rPr>
              <a:t>Besides, if there’s no research on the activity, and we know that it’s popular, then they can be the one to introduce evidence into the world to help inform others’ practice. The last response here embodies an important idea within creating programs and interventions- no research doesn’t mean that it’s bad. If you truly cannot find research on this after searching many bodies of literature, then putting on this program may serve as an opportunity for you to introduce evidence to others saying whether or not this type of program worked!</a:t>
            </a:r>
          </a:p>
          <a:p>
            <a:endParaRPr lang="en-US" dirty="0"/>
          </a:p>
        </p:txBody>
      </p:sp>
      <p:sp>
        <p:nvSpPr>
          <p:cNvPr id="4" name="Slide Number Placeholder 3"/>
          <p:cNvSpPr>
            <a:spLocks noGrp="1"/>
          </p:cNvSpPr>
          <p:nvPr>
            <p:ph type="sldNum" sz="quarter" idx="10"/>
          </p:nvPr>
        </p:nvSpPr>
        <p:spPr/>
        <p:txBody>
          <a:bodyPr/>
          <a:lstStyle/>
          <a:p>
            <a:fld id="{FA768051-9A73-4643-92C6-97FF805411AD}" type="slidenum">
              <a:rPr lang="en-US" smtClean="0"/>
              <a:t>19</a:t>
            </a:fld>
            <a:endParaRPr lang="en-US"/>
          </a:p>
        </p:txBody>
      </p:sp>
    </p:spTree>
    <p:extLst>
      <p:ext uri="{BB962C8B-B14F-4D97-AF65-F5344CB8AC3E}">
        <p14:creationId xmlns:p14="http://schemas.microsoft.com/office/powerpoint/2010/main" val="2205150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2.</a:t>
            </a:r>
            <a:r>
              <a:rPr lang="en-US" sz="1200" kern="1200" dirty="0">
                <a:solidFill>
                  <a:schemeClr val="tx1"/>
                </a:solidFill>
                <a:effectLst/>
                <a:latin typeface="+mn-lt"/>
                <a:ea typeface="+mn-ea"/>
                <a:cs typeface="+mn-cs"/>
              </a:rPr>
              <a:t> In this video, I’ll first go over what evidence-informed practice is. Once a baseline has been established, I’ll start the rest of the video with a scenario. This scenario will be referred to throughout the presentation. Once the scenario has been introduced, I’ll go through some of the ways arguments against EIP are structured, by telling you about how arguments are influenced by different perceptions. At times, I will also ask you questions, where after giving you an opportunity to pause and answer yourself or with a group, I will discuss. </a:t>
            </a:r>
          </a:p>
          <a:p>
            <a:endParaRPr lang="en-US" dirty="0"/>
          </a:p>
        </p:txBody>
      </p:sp>
      <p:sp>
        <p:nvSpPr>
          <p:cNvPr id="4" name="Slide Number Placeholder 3"/>
          <p:cNvSpPr>
            <a:spLocks noGrp="1"/>
          </p:cNvSpPr>
          <p:nvPr>
            <p:ph type="sldNum" sz="quarter" idx="10"/>
          </p:nvPr>
        </p:nvSpPr>
        <p:spPr/>
        <p:txBody>
          <a:bodyPr/>
          <a:lstStyle/>
          <a:p>
            <a:fld id="{FA768051-9A73-4643-92C6-97FF805411AD}" type="slidenum">
              <a:rPr lang="en-US" smtClean="0"/>
              <a:t>2</a:t>
            </a:fld>
            <a:endParaRPr lang="en-US"/>
          </a:p>
        </p:txBody>
      </p:sp>
    </p:spTree>
    <p:extLst>
      <p:ext uri="{BB962C8B-B14F-4D97-AF65-F5344CB8AC3E}">
        <p14:creationId xmlns:p14="http://schemas.microsoft.com/office/powerpoint/2010/main" val="6692568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20.</a:t>
            </a:r>
            <a:r>
              <a:rPr lang="en-US" sz="1200" kern="1200" dirty="0">
                <a:solidFill>
                  <a:schemeClr val="tx1"/>
                </a:solidFill>
                <a:effectLst/>
                <a:latin typeface="+mn-lt"/>
                <a:ea typeface="+mn-ea"/>
                <a:cs typeface="+mn-cs"/>
              </a:rPr>
              <a:t> Back to the original scenario</a:t>
            </a:r>
          </a:p>
          <a:p>
            <a:r>
              <a:rPr lang="en-US" sz="1200" kern="1200" dirty="0">
                <a:solidFill>
                  <a:schemeClr val="tx1"/>
                </a:solidFill>
                <a:effectLst/>
                <a:latin typeface="+mn-lt"/>
                <a:ea typeface="+mn-ea"/>
                <a:cs typeface="+mn-cs"/>
              </a:rPr>
              <a:t>*Read original scenario*</a:t>
            </a:r>
          </a:p>
          <a:p>
            <a:r>
              <a:rPr lang="en-US" sz="1200" kern="1200" dirty="0">
                <a:solidFill>
                  <a:schemeClr val="tx1"/>
                </a:solidFill>
                <a:effectLst/>
                <a:latin typeface="+mn-lt"/>
                <a:ea typeface="+mn-ea"/>
                <a:cs typeface="+mn-cs"/>
              </a:rPr>
              <a:t>Where in this scenario do you see an argument influenced by situated generalization? If you need to, pause the video and think to yourself.</a:t>
            </a:r>
          </a:p>
          <a:p>
            <a:r>
              <a:rPr lang="en-US" sz="1200" kern="1200" dirty="0">
                <a:solidFill>
                  <a:schemeClr val="tx1"/>
                </a:solidFill>
                <a:effectLst/>
                <a:latin typeface="+mn-lt"/>
                <a:ea typeface="+mn-ea"/>
                <a:cs typeface="+mn-cs"/>
              </a:rPr>
              <a:t>*Wait about 5 seconds*</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20</a:t>
            </a:fld>
            <a:endParaRPr lang="en-US"/>
          </a:p>
        </p:txBody>
      </p:sp>
    </p:spTree>
    <p:extLst>
      <p:ext uri="{BB962C8B-B14F-4D97-AF65-F5344CB8AC3E}">
        <p14:creationId xmlns:p14="http://schemas.microsoft.com/office/powerpoint/2010/main" val="2155944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21.</a:t>
            </a:r>
            <a:r>
              <a:rPr lang="en-US" sz="1200" kern="1200" dirty="0">
                <a:solidFill>
                  <a:schemeClr val="tx1"/>
                </a:solidFill>
                <a:effectLst/>
                <a:latin typeface="+mn-lt"/>
                <a:ea typeface="+mn-ea"/>
                <a:cs typeface="+mn-cs"/>
              </a:rPr>
              <a:t> The phrase that says “When I realized there wasn’t any leadership literature to inform what I was doing, I just relied on my own experience,” seems to be a bit influenced by situated generalization. To me, it sounds like this person looked at college student leadership literature and stopped their search there. Maybe they could have benefitted from looking at other domains? Let’s keep that in mind when we come back to this argument the last time around.</a:t>
            </a:r>
          </a:p>
          <a:p>
            <a:r>
              <a:rPr lang="en-US" sz="1200" kern="1200" dirty="0">
                <a:solidFill>
                  <a:schemeClr val="tx1"/>
                </a:solidFill>
                <a:effectLst/>
                <a:latin typeface="+mn-lt"/>
                <a:ea typeface="+mn-ea"/>
                <a:cs typeface="+mn-cs"/>
              </a:rPr>
              <a:t>If you want to know more about situated generalization, the article on the screen is a good reference to read.</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21</a:t>
            </a:fld>
            <a:endParaRPr lang="en-US"/>
          </a:p>
        </p:txBody>
      </p:sp>
    </p:spTree>
    <p:extLst>
      <p:ext uri="{BB962C8B-B14F-4D97-AF65-F5344CB8AC3E}">
        <p14:creationId xmlns:p14="http://schemas.microsoft.com/office/powerpoint/2010/main" val="13226091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22.</a:t>
            </a:r>
            <a:r>
              <a:rPr lang="en-US" sz="1200" kern="1200" dirty="0">
                <a:solidFill>
                  <a:schemeClr val="tx1"/>
                </a:solidFill>
                <a:effectLst/>
                <a:latin typeface="+mn-lt"/>
                <a:ea typeface="+mn-ea"/>
                <a:cs typeface="+mn-cs"/>
              </a:rPr>
              <a:t> The last way we can become swayed by our perceptions is through being influenced by testimonials. Testimonials are essentially personal reviews of a product or a service. Have you ever shopped online and saw reviews for a product you wanted to buy? Those are testimonials. Have you been told by someone that a product or service “really worked for them,” and so you should try it too? That is a testimonial! Testimonials can be persuasive because if we are not careful, we can become more easily swayed by opinions than by research. When we end up falling prey to a testimonial, it’s usually for one of two reasons. The first reason is vividness. When we are searching for a product or a service to use, we usually want to do research. Even if we’ve done a ton of research on this product or service, we can easily be dissuaded away from it if someone, especially someone we trust, comes and tells us “Oh, don’t buy that. I got it a few weeks ago and it’s awful.” That’s the idea of vividness- we’re willing to reject research because of someone’s story. The second reason is called the placebo effect. When people tell us that something worked for them, we don’t know based off of their story if that’s necessarily true. The placebo effect describes the positive effects someone may get when they know they are immersing in something “good” for them that really may not have any effect at all. Because we are willing to listen and be swayed by them, we ignore the scientific question of “Does this ACTUALLY work, or does someone just feel good after using that product or service?”</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22</a:t>
            </a:fld>
            <a:endParaRPr lang="en-US"/>
          </a:p>
        </p:txBody>
      </p:sp>
    </p:spTree>
    <p:extLst>
      <p:ext uri="{BB962C8B-B14F-4D97-AF65-F5344CB8AC3E}">
        <p14:creationId xmlns:p14="http://schemas.microsoft.com/office/powerpoint/2010/main" val="16669804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23.</a:t>
            </a:r>
            <a:r>
              <a:rPr lang="en-US" sz="1200" kern="1200" dirty="0">
                <a:solidFill>
                  <a:schemeClr val="tx1"/>
                </a:solidFill>
                <a:effectLst/>
                <a:latin typeface="+mn-lt"/>
                <a:ea typeface="+mn-ea"/>
                <a:cs typeface="+mn-cs"/>
              </a:rPr>
              <a:t> So what does this look like in the context of higher education. Has a student ever told you that they enjoyed your class, or that the program you put on “changed their life?” Those are testimonials!  Because we work for our students and it feels great when students tell us that they like what we do for them, we can become easily swayed by students’ opinions to the point where we will use those opinions to argue the success of our programs and classes. At the same time, colleagues can also give us persuasive opinions. If a colleague is telling you about a program that they do on their campus that they think is “really awesome,” then you may be convinced to try it on your campus!</a:t>
            </a:r>
          </a:p>
          <a:p>
            <a:r>
              <a:rPr lang="en-US" sz="1200" kern="1200" dirty="0">
                <a:solidFill>
                  <a:schemeClr val="tx1"/>
                </a:solidFill>
                <a:effectLst/>
                <a:latin typeface="+mn-lt"/>
                <a:ea typeface="+mn-ea"/>
                <a:cs typeface="+mn-cs"/>
              </a:rPr>
              <a:t>If we keep getting swayed by students’ and colleagues’ opinions, we can become prone to creating programs and class interventions that are geared more for student enjoyment, rather than creating a program that will help students reach an outcome. We can get caught up in students “loving our programs,” rather than “learning from our programs.” At the same time, we may end up not believing evidence like data and research because we “know someone who benefitted from our program.”</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23</a:t>
            </a:fld>
            <a:endParaRPr lang="en-US"/>
          </a:p>
        </p:txBody>
      </p:sp>
    </p:spTree>
    <p:extLst>
      <p:ext uri="{BB962C8B-B14F-4D97-AF65-F5344CB8AC3E}">
        <p14:creationId xmlns:p14="http://schemas.microsoft.com/office/powerpoint/2010/main" val="27393944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24. </a:t>
            </a:r>
            <a:r>
              <a:rPr lang="en-US" sz="1200" kern="1200" dirty="0">
                <a:solidFill>
                  <a:schemeClr val="tx1"/>
                </a:solidFill>
                <a:effectLst/>
                <a:latin typeface="+mn-lt"/>
                <a:ea typeface="+mn-ea"/>
                <a:cs typeface="+mn-cs"/>
              </a:rPr>
              <a:t>Arguments that are influenced by testimonials are pretty easy to spot out. </a:t>
            </a:r>
          </a:p>
          <a:p>
            <a:r>
              <a:rPr lang="en-US" sz="1200" kern="1200" dirty="0">
                <a:solidFill>
                  <a:schemeClr val="tx1"/>
                </a:solidFill>
                <a:effectLst/>
                <a:latin typeface="+mn-lt"/>
                <a:ea typeface="+mn-ea"/>
                <a:cs typeface="+mn-cs"/>
              </a:rPr>
              <a:t>*Read arguments*</a:t>
            </a:r>
          </a:p>
          <a:p>
            <a:r>
              <a:rPr lang="en-US" sz="1200" kern="1200" dirty="0">
                <a:solidFill>
                  <a:schemeClr val="tx1"/>
                </a:solidFill>
                <a:effectLst/>
                <a:latin typeface="+mn-lt"/>
                <a:ea typeface="+mn-ea"/>
                <a:cs typeface="+mn-cs"/>
              </a:rPr>
              <a:t>These arguments point out that they heard a review of a program from someone else, which is the reason that a program is successful or why we should try the program ourselves. There isn’t any evidence to back their claims. </a:t>
            </a:r>
          </a:p>
          <a:p>
            <a:r>
              <a:rPr lang="en-US" sz="1200" kern="1200" dirty="0">
                <a:solidFill>
                  <a:schemeClr val="tx1"/>
                </a:solidFill>
                <a:effectLst/>
                <a:latin typeface="+mn-lt"/>
                <a:ea typeface="+mn-ea"/>
                <a:cs typeface="+mn-cs"/>
              </a:rPr>
              <a:t>How do you think you would respond to these types of arguments? Take a moment, pause the video, and think out loud as to how you think you can stress the importance of evidence-informed practice here?</a:t>
            </a:r>
          </a:p>
          <a:p>
            <a:r>
              <a:rPr lang="en-US" sz="1200" kern="1200" dirty="0">
                <a:solidFill>
                  <a:schemeClr val="tx1"/>
                </a:solidFill>
                <a:effectLst/>
                <a:latin typeface="+mn-lt"/>
                <a:ea typeface="+mn-ea"/>
                <a:cs typeface="+mn-cs"/>
              </a:rPr>
              <a:t>*Wait four seconds*</a:t>
            </a:r>
          </a:p>
          <a:p>
            <a:r>
              <a:rPr lang="en-US" sz="1200" kern="1200" dirty="0">
                <a:solidFill>
                  <a:schemeClr val="tx1"/>
                </a:solidFill>
                <a:effectLst/>
                <a:latin typeface="+mn-lt"/>
                <a:ea typeface="+mn-ea"/>
                <a:cs typeface="+mn-cs"/>
              </a:rPr>
              <a:t>First, I want to acknowledge that others enjoy the program or the intervention. That’s good! At the same time, we can usually ask them a question to make them think more about how this form of satisfaction connects to the learning outcomes. </a:t>
            </a:r>
          </a:p>
          <a:p>
            <a:r>
              <a:rPr lang="en-US" sz="1200" kern="1200" dirty="0">
                <a:solidFill>
                  <a:schemeClr val="tx1"/>
                </a:solidFill>
                <a:effectLst/>
                <a:latin typeface="+mn-lt"/>
                <a:ea typeface="+mn-ea"/>
                <a:cs typeface="+mn-cs"/>
              </a:rPr>
              <a:t>*Read first response*</a:t>
            </a:r>
          </a:p>
          <a:p>
            <a:r>
              <a:rPr lang="en-US" sz="1200" kern="1200" dirty="0">
                <a:solidFill>
                  <a:schemeClr val="tx1"/>
                </a:solidFill>
                <a:effectLst/>
                <a:latin typeface="+mn-lt"/>
                <a:ea typeface="+mn-ea"/>
                <a:cs typeface="+mn-cs"/>
              </a:rPr>
              <a:t>This response points to that placebo effect idea. We don’t know if the program was effective towards reaching the outcomes set, and we certainly don’t know if students who went through the program “learned more” than those who didn’t go through the program. Then you’re able to introduce the idea of evidence-informed practice to them. </a:t>
            </a:r>
          </a:p>
          <a:p>
            <a:r>
              <a:rPr lang="en-US" sz="1200" kern="1200" dirty="0">
                <a:solidFill>
                  <a:schemeClr val="tx1"/>
                </a:solidFill>
                <a:effectLst/>
                <a:latin typeface="+mn-lt"/>
                <a:ea typeface="+mn-ea"/>
                <a:cs typeface="+mn-cs"/>
              </a:rPr>
              <a:t>The second argument looks at how someone’s colleague has convinced them to put on a program on their campus. There are many things to consider when taking a program from another campus: audience, implementation fidelity, how well is the program in general backed by theory and research? If we blindly put on programs from other campuses, we don’t know if they’re working or not. </a:t>
            </a:r>
          </a:p>
          <a:p>
            <a:r>
              <a:rPr lang="en-US" sz="1200" kern="1200" dirty="0">
                <a:solidFill>
                  <a:schemeClr val="tx1"/>
                </a:solidFill>
                <a:effectLst/>
                <a:latin typeface="+mn-lt"/>
                <a:ea typeface="+mn-ea"/>
                <a:cs typeface="+mn-cs"/>
              </a:rPr>
              <a:t>*Read second response*</a:t>
            </a:r>
          </a:p>
          <a:p>
            <a:endParaRPr lang="en-US" dirty="0"/>
          </a:p>
        </p:txBody>
      </p:sp>
      <p:sp>
        <p:nvSpPr>
          <p:cNvPr id="4" name="Slide Number Placeholder 3"/>
          <p:cNvSpPr>
            <a:spLocks noGrp="1"/>
          </p:cNvSpPr>
          <p:nvPr>
            <p:ph type="sldNum" sz="quarter" idx="10"/>
          </p:nvPr>
        </p:nvSpPr>
        <p:spPr/>
        <p:txBody>
          <a:bodyPr/>
          <a:lstStyle/>
          <a:p>
            <a:fld id="{FA768051-9A73-4643-92C6-97FF805411AD}" type="slidenum">
              <a:rPr lang="en-US" smtClean="0"/>
              <a:t>24</a:t>
            </a:fld>
            <a:endParaRPr lang="en-US"/>
          </a:p>
        </p:txBody>
      </p:sp>
    </p:spTree>
    <p:extLst>
      <p:ext uri="{BB962C8B-B14F-4D97-AF65-F5344CB8AC3E}">
        <p14:creationId xmlns:p14="http://schemas.microsoft.com/office/powerpoint/2010/main" val="41935219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25.</a:t>
            </a:r>
            <a:r>
              <a:rPr lang="en-US" sz="1200" kern="1200" dirty="0">
                <a:solidFill>
                  <a:schemeClr val="tx1"/>
                </a:solidFill>
                <a:effectLst/>
                <a:latin typeface="+mn-lt"/>
                <a:ea typeface="+mn-ea"/>
                <a:cs typeface="+mn-cs"/>
              </a:rPr>
              <a:t> For the last time, here is the original scenario.</a:t>
            </a:r>
          </a:p>
          <a:p>
            <a:r>
              <a:rPr lang="en-US" sz="1200" kern="1200" dirty="0">
                <a:solidFill>
                  <a:schemeClr val="tx1"/>
                </a:solidFill>
                <a:effectLst/>
                <a:latin typeface="+mn-lt"/>
                <a:ea typeface="+mn-ea"/>
                <a:cs typeface="+mn-cs"/>
              </a:rPr>
              <a:t>*Read scenario*</a:t>
            </a:r>
          </a:p>
          <a:p>
            <a:r>
              <a:rPr lang="en-US" sz="1200" kern="1200" dirty="0">
                <a:solidFill>
                  <a:schemeClr val="tx1"/>
                </a:solidFill>
                <a:effectLst/>
                <a:latin typeface="+mn-lt"/>
                <a:ea typeface="+mn-ea"/>
                <a:cs typeface="+mn-cs"/>
              </a:rPr>
              <a:t>There is a small argument in here that shows they may have been swayed by testimonials. Can you find it? Take a moment to look for it.</a:t>
            </a:r>
          </a:p>
          <a:p>
            <a:r>
              <a:rPr lang="en-US" sz="1200" kern="1200" dirty="0">
                <a:solidFill>
                  <a:schemeClr val="tx1"/>
                </a:solidFill>
                <a:effectLst/>
                <a:latin typeface="+mn-lt"/>
                <a:ea typeface="+mn-ea"/>
                <a:cs typeface="+mn-cs"/>
              </a:rPr>
              <a:t>*Wait about 3-4 seconds*</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25</a:t>
            </a:fld>
            <a:endParaRPr lang="en-US"/>
          </a:p>
        </p:txBody>
      </p:sp>
    </p:spTree>
    <p:extLst>
      <p:ext uri="{BB962C8B-B14F-4D97-AF65-F5344CB8AC3E}">
        <p14:creationId xmlns:p14="http://schemas.microsoft.com/office/powerpoint/2010/main" val="33038268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26.</a:t>
            </a:r>
            <a:r>
              <a:rPr lang="en-US" sz="1200" kern="1200" dirty="0">
                <a:solidFill>
                  <a:schemeClr val="tx1"/>
                </a:solidFill>
                <a:effectLst/>
                <a:latin typeface="+mn-lt"/>
                <a:ea typeface="+mn-ea"/>
                <a:cs typeface="+mn-cs"/>
              </a:rPr>
              <a:t> The phrase “students tell me they love the program,” should be a pretty obvious indicator that this person has been swayed by student testimonials. Again, we can be very prone to students’ opinions, because we in higher education work to benefit students! Think about this a bit as we go into the last few slides to try and come up with a counterargument to this. </a:t>
            </a:r>
          </a:p>
          <a:p>
            <a:r>
              <a:rPr lang="en-US" sz="1200" kern="1200" dirty="0">
                <a:solidFill>
                  <a:schemeClr val="tx1"/>
                </a:solidFill>
                <a:effectLst/>
                <a:latin typeface="+mn-lt"/>
                <a:ea typeface="+mn-ea"/>
                <a:cs typeface="+mn-cs"/>
              </a:rPr>
              <a:t>If you want to know more about testimonials, take a look at the reference on the screen. Chapter 4 of this book by Keith Stanovich is a great resource.</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26</a:t>
            </a:fld>
            <a:endParaRPr lang="en-US"/>
          </a:p>
        </p:txBody>
      </p:sp>
    </p:spTree>
    <p:extLst>
      <p:ext uri="{BB962C8B-B14F-4D97-AF65-F5344CB8AC3E}">
        <p14:creationId xmlns:p14="http://schemas.microsoft.com/office/powerpoint/2010/main" val="14378806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27.</a:t>
            </a:r>
            <a:r>
              <a:rPr lang="en-US" sz="1200" kern="1200" dirty="0">
                <a:solidFill>
                  <a:schemeClr val="tx1"/>
                </a:solidFill>
                <a:effectLst/>
                <a:latin typeface="+mn-lt"/>
                <a:ea typeface="+mn-ea"/>
                <a:cs typeface="+mn-cs"/>
              </a:rPr>
              <a:t> To summarize what I talked about today, I introduced you to four infallible perceptions about programming that can lead to arguments against evidence-informed practice. In order, I talked about:</a:t>
            </a:r>
          </a:p>
          <a:p>
            <a:r>
              <a:rPr lang="en-US" sz="1200" kern="1200" dirty="0">
                <a:solidFill>
                  <a:schemeClr val="tx1"/>
                </a:solidFill>
                <a:effectLst/>
                <a:latin typeface="+mn-lt"/>
                <a:ea typeface="+mn-ea"/>
                <a:cs typeface="+mn-cs"/>
              </a:rPr>
              <a:t>*Name and define the 4 influences*</a:t>
            </a:r>
          </a:p>
          <a:p>
            <a:r>
              <a:rPr lang="en-US" sz="1200" kern="1200" dirty="0">
                <a:solidFill>
                  <a:schemeClr val="tx1"/>
                </a:solidFill>
                <a:effectLst/>
                <a:latin typeface="+mn-lt"/>
                <a:ea typeface="+mn-ea"/>
                <a:cs typeface="+mn-cs"/>
              </a:rPr>
              <a:t>Now that we’ve gone over all four of these perceptions and talked about how they may influence arguments, it’s time to look at the original scenario one more time, and see if we can form some sort of response to our boss.</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27</a:t>
            </a:fld>
            <a:endParaRPr lang="en-US"/>
          </a:p>
        </p:txBody>
      </p:sp>
    </p:spTree>
    <p:extLst>
      <p:ext uri="{BB962C8B-B14F-4D97-AF65-F5344CB8AC3E}">
        <p14:creationId xmlns:p14="http://schemas.microsoft.com/office/powerpoint/2010/main" val="24140410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28.</a:t>
            </a:r>
            <a:r>
              <a:rPr lang="en-US" sz="1200" kern="1200" dirty="0">
                <a:solidFill>
                  <a:schemeClr val="tx1"/>
                </a:solidFill>
                <a:effectLst/>
                <a:latin typeface="+mn-lt"/>
                <a:ea typeface="+mn-ea"/>
                <a:cs typeface="+mn-cs"/>
              </a:rPr>
              <a:t> *Read Scenario*</a:t>
            </a:r>
          </a:p>
          <a:p>
            <a:r>
              <a:rPr lang="en-US" sz="1200" kern="1200" dirty="0">
                <a:solidFill>
                  <a:schemeClr val="tx1"/>
                </a:solidFill>
                <a:effectLst/>
                <a:latin typeface="+mn-lt"/>
                <a:ea typeface="+mn-ea"/>
                <a:cs typeface="+mn-cs"/>
              </a:rPr>
              <a:t>In this argument against the use of evidence to inform our year-long leadership program, we’ve seen </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28</a:t>
            </a:fld>
            <a:endParaRPr lang="en-US"/>
          </a:p>
        </p:txBody>
      </p:sp>
    </p:spTree>
    <p:extLst>
      <p:ext uri="{BB962C8B-B14F-4D97-AF65-F5344CB8AC3E}">
        <p14:creationId xmlns:p14="http://schemas.microsoft.com/office/powerpoint/2010/main" val="12883147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29.</a:t>
            </a:r>
            <a:r>
              <a:rPr lang="en-US" sz="1200" kern="1200" dirty="0">
                <a:solidFill>
                  <a:schemeClr val="tx1"/>
                </a:solidFill>
                <a:effectLst/>
                <a:latin typeface="+mn-lt"/>
                <a:ea typeface="+mn-ea"/>
                <a:cs typeface="+mn-cs"/>
              </a:rPr>
              <a:t> Inattentional blindness from our boss being able to “see” if a program works.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768051-9A73-4643-92C6-97FF805411A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985890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3.</a:t>
            </a:r>
            <a:r>
              <a:rPr lang="en-US" sz="1200" kern="1200" dirty="0">
                <a:solidFill>
                  <a:schemeClr val="tx1"/>
                </a:solidFill>
                <a:effectLst/>
                <a:latin typeface="+mn-lt"/>
                <a:ea typeface="+mn-ea"/>
                <a:cs typeface="+mn-cs"/>
              </a:rPr>
              <a:t> First, what is evidence-informed practice? Take a moment, pause the video, and write down a short definition. When you’re done, come back to the video. </a:t>
            </a:r>
          </a:p>
          <a:p>
            <a:r>
              <a:rPr lang="en-US" sz="1200" kern="1200" dirty="0">
                <a:solidFill>
                  <a:schemeClr val="tx1"/>
                </a:solidFill>
                <a:effectLst/>
                <a:latin typeface="+mn-lt"/>
                <a:ea typeface="+mn-ea"/>
                <a:cs typeface="+mn-cs"/>
              </a:rPr>
              <a:t>*Wait a few seconds*</a:t>
            </a:r>
          </a:p>
          <a:p>
            <a:r>
              <a:rPr lang="en-US" sz="1200" kern="1200" dirty="0">
                <a:solidFill>
                  <a:schemeClr val="tx1"/>
                </a:solidFill>
                <a:effectLst/>
                <a:latin typeface="+mn-lt"/>
                <a:ea typeface="+mn-ea"/>
                <a:cs typeface="+mn-cs"/>
              </a:rPr>
              <a:t>Evidence-Informed practices are best-practices of one’s work, based in research and theory, that are often evaluated and shown to work.  When we use evidence to inform what we do with our work, we are deciding to use scientific and applied research to inform what we do. In higher education, evidence-informed practice often looks like creating a program or a classroom intervention guided by different areas of theory and research. By doing so, our students are more likely to reach the outcomes we have set for them, which is a marker of student success. </a:t>
            </a:r>
          </a:p>
          <a:p>
            <a:r>
              <a:rPr lang="en-US" sz="1200" kern="1200" dirty="0">
                <a:solidFill>
                  <a:schemeClr val="tx1"/>
                </a:solidFill>
                <a:effectLst/>
                <a:latin typeface="+mn-lt"/>
                <a:ea typeface="+mn-ea"/>
                <a:cs typeface="+mn-cs"/>
              </a:rPr>
              <a:t>With this explanation, we would probably want to use evidence to inform how and why we do our work, but there are many things that may influence how we see and work with research to inform practice. Sometimes, we fall prey to our own perceptions and thoughts.  </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3</a:t>
            </a:fld>
            <a:endParaRPr lang="en-US"/>
          </a:p>
        </p:txBody>
      </p:sp>
    </p:spTree>
    <p:extLst>
      <p:ext uri="{BB962C8B-B14F-4D97-AF65-F5344CB8AC3E}">
        <p14:creationId xmlns:p14="http://schemas.microsoft.com/office/powerpoint/2010/main" val="8630562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30.</a:t>
            </a:r>
            <a:r>
              <a:rPr lang="en-US" sz="1200" kern="1200" dirty="0">
                <a:solidFill>
                  <a:schemeClr val="tx1"/>
                </a:solidFill>
                <a:effectLst/>
                <a:latin typeface="+mn-lt"/>
                <a:ea typeface="+mn-ea"/>
                <a:cs typeface="+mn-cs"/>
              </a:rPr>
              <a:t> Illusory causation influencing the belief that our program causes higher leadership scores and more confident student leaders, even though</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768051-9A73-4643-92C6-97FF805411A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769095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31.</a:t>
            </a:r>
            <a:r>
              <a:rPr lang="en-US" sz="1200" kern="1200" dirty="0">
                <a:solidFill>
                  <a:schemeClr val="tx1"/>
                </a:solidFill>
                <a:effectLst/>
                <a:latin typeface="+mn-lt"/>
                <a:ea typeface="+mn-ea"/>
                <a:cs typeface="+mn-cs"/>
              </a:rPr>
              <a:t> His perception in situated generalization notes that there isn’t applicable research in leadership literature,</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768051-9A73-4643-92C6-97FF805411A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07593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32.</a:t>
            </a:r>
            <a:r>
              <a:rPr lang="en-US" sz="1200" kern="1200" dirty="0">
                <a:solidFill>
                  <a:schemeClr val="tx1"/>
                </a:solidFill>
                <a:effectLst/>
                <a:latin typeface="+mn-lt"/>
                <a:ea typeface="+mn-ea"/>
                <a:cs typeface="+mn-cs"/>
              </a:rPr>
              <a:t> But it’s okay, because students have given many positive testimonials!  </a:t>
            </a:r>
          </a:p>
          <a:p>
            <a:r>
              <a:rPr lang="en-US" sz="1200" kern="1200" dirty="0">
                <a:solidFill>
                  <a:schemeClr val="tx1"/>
                </a:solidFill>
                <a:effectLst/>
                <a:latin typeface="+mn-lt"/>
                <a:ea typeface="+mn-ea"/>
                <a:cs typeface="+mn-cs"/>
              </a:rPr>
              <a:t>How would we make up a response to all of this? Remember that for most of these types of arguments, making up plausible alternative explanations can make someone think about their perceptions, as well as asking questions. That will give you the opportunity to then start talking about how evidence can be used to inform how we create and evaluate programs. </a:t>
            </a:r>
          </a:p>
          <a:p>
            <a:r>
              <a:rPr lang="en-US" sz="1200" kern="1200" dirty="0">
                <a:solidFill>
                  <a:schemeClr val="tx1"/>
                </a:solidFill>
                <a:effectLst/>
                <a:latin typeface="+mn-lt"/>
                <a:ea typeface="+mn-ea"/>
                <a:cs typeface="+mn-cs"/>
              </a:rPr>
              <a:t>Take some time on this slide, pause the video, and see if you can respond to this large argument with what I’ve talked about in this video.</a:t>
            </a:r>
          </a:p>
          <a:p>
            <a:r>
              <a:rPr lang="en-US" sz="1200" kern="1200" dirty="0">
                <a:solidFill>
                  <a:schemeClr val="tx1"/>
                </a:solidFill>
                <a:effectLst/>
                <a:latin typeface="+mn-lt"/>
                <a:ea typeface="+mn-ea"/>
                <a:cs typeface="+mn-cs"/>
              </a:rPr>
              <a:t>*Wait a few seconds*</a:t>
            </a:r>
          </a:p>
          <a:p>
            <a:r>
              <a:rPr lang="en-US" sz="1200" kern="1200" dirty="0">
                <a:solidFill>
                  <a:schemeClr val="tx1"/>
                </a:solidFill>
                <a:effectLst/>
                <a:latin typeface="+mn-lt"/>
                <a:ea typeface="+mn-ea"/>
                <a:cs typeface="+mn-cs"/>
              </a:rPr>
              <a:t>To respond to the first part of this argument, rooted in situated generalization, I need to think about how to advocate for the use of other research than just college student leadership. We know that multiple fields besides education have leadership activities, right? </a:t>
            </a:r>
          </a:p>
          <a:p>
            <a:r>
              <a:rPr lang="en-US" sz="1200" kern="1200" dirty="0">
                <a:solidFill>
                  <a:schemeClr val="tx1"/>
                </a:solidFill>
                <a:effectLst/>
                <a:latin typeface="+mn-lt"/>
                <a:ea typeface="+mn-ea"/>
                <a:cs typeface="+mn-cs"/>
              </a:rPr>
              <a:t>To respond to the second argument rooted in inattentional blindness, this is a pretty general argument. Since inattentional blindness and illusory causation work together, maybe I can make a response that attends to both the ability to “see” if programs work with how my boss thinks the program leads to higher leadership scores.</a:t>
            </a:r>
          </a:p>
          <a:p>
            <a:r>
              <a:rPr lang="en-US" sz="1200" kern="1200" dirty="0">
                <a:solidFill>
                  <a:schemeClr val="tx1"/>
                </a:solidFill>
                <a:effectLst/>
                <a:latin typeface="+mn-lt"/>
                <a:ea typeface="+mn-ea"/>
                <a:cs typeface="+mn-cs"/>
              </a:rPr>
              <a:t>Finally, it’s great that students love the program, but that’s not evidence of a program’s success. We need to somehow counter the vividness occurring here by generally advocating for evidence.</a:t>
            </a:r>
          </a:p>
          <a:p>
            <a:r>
              <a:rPr lang="en-US" sz="1200" kern="1200" dirty="0">
                <a:solidFill>
                  <a:schemeClr val="tx1"/>
                </a:solidFill>
                <a:effectLst/>
                <a:latin typeface="+mn-lt"/>
                <a:ea typeface="+mn-ea"/>
                <a:cs typeface="+mn-cs"/>
              </a:rPr>
              <a:t>Take a few moments, pause this video, and see if you need to make changes to your response.</a:t>
            </a:r>
          </a:p>
          <a:p>
            <a:r>
              <a:rPr lang="en-US" sz="1200" kern="1200" dirty="0">
                <a:solidFill>
                  <a:schemeClr val="tx1"/>
                </a:solidFill>
                <a:effectLst/>
                <a:latin typeface="+mn-lt"/>
                <a:ea typeface="+mn-ea"/>
                <a:cs typeface="+mn-cs"/>
              </a:rPr>
              <a:t>*Wait about 4 seconds*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768051-9A73-4643-92C6-97FF805411A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32021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33.</a:t>
            </a:r>
            <a:r>
              <a:rPr lang="en-US" sz="1200" kern="1200" dirty="0">
                <a:solidFill>
                  <a:schemeClr val="tx1"/>
                </a:solidFill>
                <a:effectLst/>
                <a:latin typeface="+mn-lt"/>
                <a:ea typeface="+mn-ea"/>
                <a:cs typeface="+mn-cs"/>
              </a:rPr>
              <a:t> Using my line of thinking, here is my response.</a:t>
            </a:r>
          </a:p>
          <a:p>
            <a:r>
              <a:rPr lang="en-US" sz="1200" kern="1200" dirty="0">
                <a:solidFill>
                  <a:schemeClr val="tx1"/>
                </a:solidFill>
                <a:effectLst/>
                <a:latin typeface="+mn-lt"/>
                <a:ea typeface="+mn-ea"/>
                <a:cs typeface="+mn-cs"/>
              </a:rPr>
              <a:t>*Read response*</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33</a:t>
            </a:fld>
            <a:endParaRPr lang="en-US"/>
          </a:p>
        </p:txBody>
      </p:sp>
    </p:spTree>
    <p:extLst>
      <p:ext uri="{BB962C8B-B14F-4D97-AF65-F5344CB8AC3E}">
        <p14:creationId xmlns:p14="http://schemas.microsoft.com/office/powerpoint/2010/main" val="35724582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34.</a:t>
            </a:r>
            <a:r>
              <a:rPr lang="en-US" sz="1200" kern="1200" dirty="0">
                <a:solidFill>
                  <a:schemeClr val="tx1"/>
                </a:solidFill>
                <a:effectLst/>
                <a:latin typeface="+mn-lt"/>
                <a:ea typeface="+mn-ea"/>
                <a:cs typeface="+mn-cs"/>
              </a:rPr>
              <a:t> In this response, we can see that I’m addressing each part of their argument. It may not be a seamless argument, but I’m trying to get my boss to think about the reason behind his arguments. The first sentence I have counters that situated generalization. If you expand your search from just college student leadership to any sort of leadership, you will hugely expand your domain of research to apply to your work. Then I got through and address the inattentional blindness and illusory causation perceptions with one thought- sure, engagement is great, but scores may be increasing because of other experiences students are having outside of the program. Remember, I said in the beginning that this is a year-long program. A lot can happen in a year!  Finally, I address the testimonial argument by just generally advocating for research to inform our decisions about the program. </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34</a:t>
            </a:fld>
            <a:endParaRPr lang="en-US"/>
          </a:p>
        </p:txBody>
      </p:sp>
    </p:spTree>
    <p:extLst>
      <p:ext uri="{BB962C8B-B14F-4D97-AF65-F5344CB8AC3E}">
        <p14:creationId xmlns:p14="http://schemas.microsoft.com/office/powerpoint/2010/main" val="17732534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35.</a:t>
            </a:r>
            <a:r>
              <a:rPr lang="en-US" sz="1200" kern="1200" dirty="0">
                <a:solidFill>
                  <a:schemeClr val="tx1"/>
                </a:solidFill>
                <a:effectLst/>
                <a:latin typeface="+mn-lt"/>
                <a:ea typeface="+mn-ea"/>
                <a:cs typeface="+mn-cs"/>
              </a:rPr>
              <a:t> With that final example, that’s all that I have for you today. Thank you so much for listening and/or watching. Student Affairs Assessment Support Services is a team within the Center for Assessment and Research Studies. If you wish to contact us, email </a:t>
            </a:r>
            <a:r>
              <a:rPr lang="en-US" sz="1200" u="sng" kern="1200" dirty="0">
                <a:solidFill>
                  <a:schemeClr val="tx1"/>
                </a:solidFill>
                <a:effectLst/>
                <a:latin typeface="+mn-lt"/>
                <a:ea typeface="+mn-ea"/>
                <a:cs typeface="+mn-cs"/>
                <a:hlinkClick r:id="rId3"/>
              </a:rPr>
              <a:t>assessment@jmu.edu</a:t>
            </a:r>
            <a:r>
              <a:rPr lang="en-US" sz="1200" kern="1200" dirty="0">
                <a:solidFill>
                  <a:schemeClr val="tx1"/>
                </a:solidFill>
                <a:effectLst/>
                <a:latin typeface="+mn-lt"/>
                <a:ea typeface="+mn-ea"/>
                <a:cs typeface="+mn-cs"/>
              </a:rPr>
              <a:t>, or call our office at 540-568-6706. Thanks everyone.</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35</a:t>
            </a:fld>
            <a:endParaRPr lang="en-US"/>
          </a:p>
        </p:txBody>
      </p:sp>
    </p:spTree>
    <p:extLst>
      <p:ext uri="{BB962C8B-B14F-4D97-AF65-F5344CB8AC3E}">
        <p14:creationId xmlns:p14="http://schemas.microsoft.com/office/powerpoint/2010/main" val="2747105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4.</a:t>
            </a:r>
            <a:r>
              <a:rPr lang="en-US" sz="1200" kern="1200" dirty="0">
                <a:solidFill>
                  <a:schemeClr val="tx1"/>
                </a:solidFill>
                <a:effectLst/>
                <a:latin typeface="+mn-lt"/>
                <a:ea typeface="+mn-ea"/>
                <a:cs typeface="+mn-cs"/>
              </a:rPr>
              <a:t> Humans often fall susceptible and become swayed by certain arguments and perceptions. As higher education professionals, we are no different. When it comes to using research to inform your practice, you may face arguments against evidence-based practice that are influenced by one or a combination of these infallible perceptions: inattentional blindness, illusory causation, situated generalization, and testimonials. In this module, I’ll explain what each of these perceptions are, how they show up in our work in higher education, and how we can challenge ourselves and others to work around these influences. </a:t>
            </a:r>
          </a:p>
          <a:p>
            <a:r>
              <a:rPr lang="en-US" sz="1200" kern="1200" dirty="0">
                <a:solidFill>
                  <a:schemeClr val="tx1"/>
                </a:solidFill>
                <a:effectLst/>
                <a:latin typeface="+mn-lt"/>
                <a:ea typeface="+mn-ea"/>
                <a:cs typeface="+mn-cs"/>
              </a:rPr>
              <a:t>Like I said, no one is immune to these, and it can take time to work through these if you don’t even know that you’re falling victim to these perceptions! As I go through each of these fallible perceptions, it’s important to reflect on where you have seen this within your work or noticed these perceptions appear in others. By naming and describing what these fallible perceptions are, I hope that you will be able to better recognize them in yourself and others so you can remember and communicate the value of evidence-informed practice to others. </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4</a:t>
            </a:fld>
            <a:endParaRPr lang="en-US"/>
          </a:p>
        </p:txBody>
      </p:sp>
    </p:spTree>
    <p:extLst>
      <p:ext uri="{BB962C8B-B14F-4D97-AF65-F5344CB8AC3E}">
        <p14:creationId xmlns:p14="http://schemas.microsoft.com/office/powerpoint/2010/main" val="1884479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5.</a:t>
            </a:r>
            <a:r>
              <a:rPr lang="en-US" sz="1200" kern="1200" dirty="0">
                <a:solidFill>
                  <a:schemeClr val="tx1"/>
                </a:solidFill>
                <a:effectLst/>
                <a:latin typeface="+mn-lt"/>
                <a:ea typeface="+mn-ea"/>
                <a:cs typeface="+mn-cs"/>
              </a:rPr>
              <a:t> First, I want to introduce a scenario to you. We’ll keep coming back to this throughout the video, so be sure to keep it in the back of your mind. </a:t>
            </a:r>
          </a:p>
          <a:p>
            <a:r>
              <a:rPr lang="en-US" sz="1200" kern="1200" dirty="0">
                <a:solidFill>
                  <a:schemeClr val="tx1"/>
                </a:solidFill>
                <a:effectLst/>
                <a:latin typeface="+mn-lt"/>
                <a:ea typeface="+mn-ea"/>
                <a:cs typeface="+mn-cs"/>
              </a:rPr>
              <a:t>*Read entire scenario*</a:t>
            </a:r>
          </a:p>
          <a:p>
            <a:r>
              <a:rPr lang="en-US" sz="1200" kern="1200" dirty="0">
                <a:solidFill>
                  <a:schemeClr val="tx1"/>
                </a:solidFill>
                <a:effectLst/>
                <a:latin typeface="+mn-lt"/>
                <a:ea typeface="+mn-ea"/>
                <a:cs typeface="+mn-cs"/>
              </a:rPr>
              <a:t>How would you respond to this? Well, there are a lot of ways to do that, and this video is going to help you do that!</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5</a:t>
            </a:fld>
            <a:endParaRPr lang="en-US"/>
          </a:p>
        </p:txBody>
      </p:sp>
    </p:spTree>
    <p:extLst>
      <p:ext uri="{BB962C8B-B14F-4D97-AF65-F5344CB8AC3E}">
        <p14:creationId xmlns:p14="http://schemas.microsoft.com/office/powerpoint/2010/main" val="362126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Question: How</a:t>
            </a:r>
            <a:r>
              <a:rPr lang="en-US" baseline="0" dirty="0"/>
              <a:t> do you think Type I and Type II Errors show up in student affairs programs/interventions? What may those look like? Can you name any examples?</a:t>
            </a:r>
          </a:p>
        </p:txBody>
      </p:sp>
      <p:sp>
        <p:nvSpPr>
          <p:cNvPr id="4" name="Slide Number Placeholder 3"/>
          <p:cNvSpPr>
            <a:spLocks noGrp="1"/>
          </p:cNvSpPr>
          <p:nvPr>
            <p:ph type="sldNum" sz="quarter" idx="10"/>
          </p:nvPr>
        </p:nvSpPr>
        <p:spPr/>
        <p:txBody>
          <a:bodyPr/>
          <a:lstStyle/>
          <a:p>
            <a:fld id="{FA768051-9A73-4643-92C6-97FF805411AD}" type="slidenum">
              <a:rPr lang="en-US" smtClean="0"/>
              <a:t>6</a:t>
            </a:fld>
            <a:endParaRPr lang="en-US"/>
          </a:p>
        </p:txBody>
      </p:sp>
    </p:spTree>
    <p:extLst>
      <p:ext uri="{BB962C8B-B14F-4D97-AF65-F5344CB8AC3E}">
        <p14:creationId xmlns:p14="http://schemas.microsoft.com/office/powerpoint/2010/main" val="39867531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7.</a:t>
            </a:r>
            <a:r>
              <a:rPr lang="en-US" sz="1200" kern="1200" dirty="0">
                <a:solidFill>
                  <a:schemeClr val="tx1"/>
                </a:solidFill>
                <a:effectLst/>
                <a:latin typeface="+mn-lt"/>
                <a:ea typeface="+mn-ea"/>
                <a:cs typeface="+mn-cs"/>
              </a:rPr>
              <a:t> Like I said earlier, there are four popular types of perceptions around EIP that higher education professionals can fall victim to. The first one here is inattentional blindness. Inattentional blindness is the phenomena describing how we as humans can’t perceive or expect unexpected events or outcomes when focusing on a predetermined outcome. When we are overseeing a program or intervention, there are a lot of moving parts to think about: students, facilitators, materials, accessibility, emergency procedures, or whatever! Because of this, we can easily miss things that are happening in our peripherals that may throw off a program’s success. We are even more prone to it if we don’t expect something to happen, and it happens outside of our vision. Because we didn’t see it, we think nothing is going wrong. In short, your preconceptions going into a program or intervention may influence your interpretation and memories of the experiences, and both can be inaccurate. Again, we’re human- this stuff happens!</a:t>
            </a:r>
          </a:p>
          <a:p>
            <a:endParaRPr lang="en-US" dirty="0"/>
          </a:p>
        </p:txBody>
      </p:sp>
      <p:sp>
        <p:nvSpPr>
          <p:cNvPr id="4" name="Slide Number Placeholder 3"/>
          <p:cNvSpPr>
            <a:spLocks noGrp="1"/>
          </p:cNvSpPr>
          <p:nvPr>
            <p:ph type="sldNum" sz="quarter" idx="5"/>
          </p:nvPr>
        </p:nvSpPr>
        <p:spPr/>
        <p:txBody>
          <a:bodyPr/>
          <a:lstStyle/>
          <a:p>
            <a:fld id="{FA768051-9A73-4643-92C6-97FF805411AD}" type="slidenum">
              <a:rPr lang="en-US" smtClean="0"/>
              <a:t>7</a:t>
            </a:fld>
            <a:endParaRPr lang="en-US"/>
          </a:p>
        </p:txBody>
      </p:sp>
    </p:spTree>
    <p:extLst>
      <p:ext uri="{BB962C8B-B14F-4D97-AF65-F5344CB8AC3E}">
        <p14:creationId xmlns:p14="http://schemas.microsoft.com/office/powerpoint/2010/main" val="39755609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8.</a:t>
            </a:r>
            <a:r>
              <a:rPr lang="en-US" sz="1200" kern="1200" dirty="0">
                <a:solidFill>
                  <a:schemeClr val="tx1"/>
                </a:solidFill>
                <a:effectLst/>
                <a:latin typeface="+mn-lt"/>
                <a:ea typeface="+mn-ea"/>
                <a:cs typeface="+mn-cs"/>
              </a:rPr>
              <a:t> When we think about inattentional blindness in our work within higher education, our ability to “see” programs work often stems from the confidence we have in ourselves to create and implement a quality program or classroom intervention. Because our confidence is rooted in our past experience of “seeing” that our programs in the past have worked, we are prone to disregarding research to inform our practices. This can manifest itself in two different forms: sometimes we will say that our programs/interventions were successful because we have the “ability to see if your programs are working,” and other times, if we think that a program won’t go well, we will start to focus on “seeing” or finding things that will mark a program’s failure to help students reach its intended outcomes.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If any of these perceptions are left unchecked, there may be some unintended consequences. When it comes to inattentional blindness, if someone has confidence in themselves and their programs, they may go a long time without changing parts of their program, because they “see” that it works, or they haven’t “seen” anything go wrong. When we start to think these things or notice these thoughts in others, we must remind ourselves that we are human, and we can’t see everything that’s going on in a program or intervention. We need science to help us program and data to show us that the program was effective. </a:t>
            </a:r>
          </a:p>
          <a:p>
            <a:endParaRPr lang="en-US" dirty="0"/>
          </a:p>
        </p:txBody>
      </p:sp>
      <p:sp>
        <p:nvSpPr>
          <p:cNvPr id="4" name="Slide Number Placeholder 3"/>
          <p:cNvSpPr>
            <a:spLocks noGrp="1"/>
          </p:cNvSpPr>
          <p:nvPr>
            <p:ph type="sldNum" sz="quarter" idx="10"/>
          </p:nvPr>
        </p:nvSpPr>
        <p:spPr/>
        <p:txBody>
          <a:bodyPr/>
          <a:lstStyle/>
          <a:p>
            <a:fld id="{FA768051-9A73-4643-92C6-97FF805411AD}" type="slidenum">
              <a:rPr lang="en-US" smtClean="0"/>
              <a:t>8</a:t>
            </a:fld>
            <a:endParaRPr lang="en-US"/>
          </a:p>
        </p:txBody>
      </p:sp>
    </p:spTree>
    <p:extLst>
      <p:ext uri="{BB962C8B-B14F-4D97-AF65-F5344CB8AC3E}">
        <p14:creationId xmlns:p14="http://schemas.microsoft.com/office/powerpoint/2010/main" val="13299383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9.</a:t>
            </a:r>
            <a:r>
              <a:rPr lang="en-US" sz="1200" kern="1200" dirty="0">
                <a:solidFill>
                  <a:schemeClr val="tx1"/>
                </a:solidFill>
                <a:effectLst/>
                <a:latin typeface="+mn-lt"/>
                <a:ea typeface="+mn-ea"/>
                <a:cs typeface="+mn-cs"/>
              </a:rPr>
              <a:t> To talk more about inattentional blindness, let me pose a basic argument that seems to be informed by inattentional blindness. “I’ve been doing this in-group activity for a few years, and students always engage with it. The activity must be helping students learn.”</a:t>
            </a:r>
          </a:p>
          <a:p>
            <a:r>
              <a:rPr lang="en-US" sz="1200" kern="1200" dirty="0">
                <a:solidFill>
                  <a:schemeClr val="tx1"/>
                </a:solidFill>
                <a:effectLst/>
                <a:latin typeface="+mn-lt"/>
                <a:ea typeface="+mn-ea"/>
                <a:cs typeface="+mn-cs"/>
              </a:rPr>
              <a:t>When I dissect this argument, I first think that they have seen student engagement, and they are deeming the activity a success because students have historically chosen to engage. Students are engaging with one another, but that could mean a couple of different things. </a:t>
            </a:r>
          </a:p>
          <a:p>
            <a:r>
              <a:rPr lang="en-US" sz="1200" kern="1200" dirty="0">
                <a:solidFill>
                  <a:schemeClr val="tx1"/>
                </a:solidFill>
                <a:effectLst/>
                <a:latin typeface="+mn-lt"/>
                <a:ea typeface="+mn-ea"/>
                <a:cs typeface="+mn-cs"/>
              </a:rPr>
              <a:t>How do you think you would respond to this? Take a moment, pause the video, and see if you can think of a response to this argument. </a:t>
            </a:r>
          </a:p>
          <a:p>
            <a:r>
              <a:rPr lang="en-US" sz="1200" kern="1200" dirty="0">
                <a:solidFill>
                  <a:schemeClr val="tx1"/>
                </a:solidFill>
                <a:effectLst/>
                <a:latin typeface="+mn-lt"/>
                <a:ea typeface="+mn-ea"/>
                <a:cs typeface="+mn-cs"/>
              </a:rPr>
              <a:t>*Wait about 5 seconds*</a:t>
            </a:r>
          </a:p>
          <a:p>
            <a:r>
              <a:rPr lang="en-US" sz="1200" kern="1200" dirty="0">
                <a:solidFill>
                  <a:schemeClr val="tx1"/>
                </a:solidFill>
                <a:effectLst/>
                <a:latin typeface="+mn-lt"/>
                <a:ea typeface="+mn-ea"/>
                <a:cs typeface="+mn-cs"/>
              </a:rPr>
              <a:t>For most of these basic arguments, you’ll find that giving an alternate, equally plausible explanation will make someone think enough about their own argument, and then reminding them that data, research, or other empirical evidence is important to consult so we know why the intervention is working or not. </a:t>
            </a:r>
          </a:p>
          <a:p>
            <a:r>
              <a:rPr lang="en-US" sz="1200" kern="1200" dirty="0">
                <a:solidFill>
                  <a:schemeClr val="tx1"/>
                </a:solidFill>
                <a:effectLst/>
                <a:latin typeface="+mn-lt"/>
                <a:ea typeface="+mn-ea"/>
                <a:cs typeface="+mn-cs"/>
              </a:rPr>
              <a:t>Here, I reply “It’s great if students are engaging with the activity, but they could be enjoying the group activity because the students have all become friends with one another. If so, they could be losing sight of the activity because they’ve become engrossed in other conversation.”</a:t>
            </a:r>
          </a:p>
          <a:p>
            <a:r>
              <a:rPr lang="en-US" sz="1200" kern="1200" dirty="0">
                <a:solidFill>
                  <a:schemeClr val="tx1"/>
                </a:solidFill>
                <a:effectLst/>
                <a:latin typeface="+mn-lt"/>
                <a:ea typeface="+mn-ea"/>
                <a:cs typeface="+mn-cs"/>
              </a:rPr>
              <a:t>Here, I am presenting an equally plausible and alternate argument. If I engaged them further, I would use the opportunity to further explain the need for theory, research, and data to help us evaluate if the activity went as planned.</a:t>
            </a:r>
          </a:p>
          <a:p>
            <a:endParaRPr lang="en-US" dirty="0"/>
          </a:p>
        </p:txBody>
      </p:sp>
      <p:sp>
        <p:nvSpPr>
          <p:cNvPr id="4" name="Slide Number Placeholder 3"/>
          <p:cNvSpPr>
            <a:spLocks noGrp="1"/>
          </p:cNvSpPr>
          <p:nvPr>
            <p:ph type="sldNum" sz="quarter" idx="10"/>
          </p:nvPr>
        </p:nvSpPr>
        <p:spPr/>
        <p:txBody>
          <a:bodyPr/>
          <a:lstStyle/>
          <a:p>
            <a:fld id="{FA768051-9A73-4643-92C6-97FF805411AD}" type="slidenum">
              <a:rPr lang="en-US" smtClean="0"/>
              <a:t>9</a:t>
            </a:fld>
            <a:endParaRPr lang="en-US"/>
          </a:p>
        </p:txBody>
      </p:sp>
    </p:spTree>
    <p:extLst>
      <p:ext uri="{BB962C8B-B14F-4D97-AF65-F5344CB8AC3E}">
        <p14:creationId xmlns:p14="http://schemas.microsoft.com/office/powerpoint/2010/main" val="5398631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6413746"/>
            <a:ext cx="12192000" cy="457200"/>
          </a:xfrm>
          <a:prstGeom prst="rect">
            <a:avLst/>
          </a:prstGeom>
          <a:solidFill>
            <a:srgbClr val="482A7F"/>
          </a:solidFill>
          <a:ln>
            <a:solidFill>
              <a:srgbClr val="450084"/>
            </a:solid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userDrawn="1"/>
        </p:nvSpPr>
        <p:spPr>
          <a:xfrm>
            <a:off x="13" y="6349947"/>
            <a:ext cx="12210275" cy="66484"/>
          </a:xfrm>
          <a:prstGeom prst="rect">
            <a:avLst/>
          </a:prstGeom>
          <a:solidFill>
            <a:srgbClr val="CBB677"/>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6800" y="1373333"/>
            <a:ext cx="10058400" cy="2549617"/>
          </a:xfrm>
        </p:spPr>
        <p:txBody>
          <a:bodyPr anchor="b">
            <a:normAutofit/>
          </a:bodyPr>
          <a:lstStyle>
            <a:lvl1pPr algn="l">
              <a:lnSpc>
                <a:spcPct val="85000"/>
              </a:lnSpc>
              <a:defRPr sz="6400" spc="-51" baseline="0">
                <a:solidFill>
                  <a:schemeClr val="tx1">
                    <a:lumMod val="85000"/>
                    <a:lumOff val="15000"/>
                  </a:schemeClr>
                </a:solidFill>
                <a:latin typeface="Century Gothic" panose="020B0502020202020204" pitchFamily="34" charset="0"/>
              </a:defRPr>
            </a:lvl1pPr>
          </a:lstStyle>
          <a:p>
            <a:r>
              <a:rPr lang="en-US" dirty="0"/>
              <a:t>Click to edit Master title style</a:t>
            </a:r>
          </a:p>
        </p:txBody>
      </p:sp>
      <p:sp>
        <p:nvSpPr>
          <p:cNvPr id="3" name="Subtitle 2"/>
          <p:cNvSpPr>
            <a:spLocks noGrp="1"/>
          </p:cNvSpPr>
          <p:nvPr>
            <p:ph type="subTitle" idx="1"/>
          </p:nvPr>
        </p:nvSpPr>
        <p:spPr>
          <a:xfrm>
            <a:off x="1066800" y="4053458"/>
            <a:ext cx="10058400" cy="1606054"/>
          </a:xfrm>
        </p:spPr>
        <p:txBody>
          <a:bodyPr lIns="68580" rIns="68580">
            <a:normAutofit/>
          </a:bodyPr>
          <a:lstStyle>
            <a:lvl1pPr marL="0" indent="0" algn="l">
              <a:buNone/>
              <a:defRPr sz="2400" cap="all" spc="200" baseline="0">
                <a:solidFill>
                  <a:schemeClr val="tx2"/>
                </a:solidFill>
                <a:latin typeface="Century Gothic" panose="020B0502020202020204" pitchFamily="34" charset="0"/>
              </a:defRPr>
            </a:lvl1pPr>
            <a:lvl2pPr marL="457189" indent="0" algn="ctr">
              <a:buNone/>
              <a:defRPr sz="2400"/>
            </a:lvl2pPr>
            <a:lvl3pPr marL="914377" indent="0" algn="ctr">
              <a:buNone/>
              <a:defRPr sz="2400"/>
            </a:lvl3pPr>
            <a:lvl4pPr marL="1371566" indent="0" algn="ctr">
              <a:buNone/>
              <a:defRPr sz="2000"/>
            </a:lvl4pPr>
            <a:lvl5pPr marL="1828754" indent="0" algn="ctr">
              <a:buNone/>
              <a:defRPr sz="2000"/>
            </a:lvl5pPr>
            <a:lvl6pPr marL="2285943" indent="0" algn="ctr">
              <a:buNone/>
              <a:defRPr sz="2000"/>
            </a:lvl6pPr>
            <a:lvl7pPr marL="2743131" indent="0" algn="ctr">
              <a:buNone/>
              <a:defRPr sz="2000"/>
            </a:lvl7pPr>
            <a:lvl8pPr marL="3200320" indent="0" algn="ctr">
              <a:buNone/>
              <a:defRPr sz="2000"/>
            </a:lvl8pPr>
            <a:lvl9pPr marL="3657509" indent="0" algn="ctr">
              <a:buNone/>
              <a:defRPr sz="2000"/>
            </a:lvl9pPr>
          </a:lstStyle>
          <a:p>
            <a:r>
              <a:rPr lang="en-US" dirty="0"/>
              <a:t>Click to edit Master subtitle style</a:t>
            </a:r>
          </a:p>
        </p:txBody>
      </p:sp>
      <p:cxnSp>
        <p:nvCxnSpPr>
          <p:cNvPr id="9" name="Straight Connector 8"/>
          <p:cNvCxnSpPr/>
          <p:nvPr/>
        </p:nvCxnSpPr>
        <p:spPr>
          <a:xfrm>
            <a:off x="1066800" y="3935895"/>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25AADBC-C5ED-D44F-B568-FCABF870FC9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40880" y="0"/>
            <a:ext cx="5151120" cy="1307797"/>
          </a:xfrm>
          <a:prstGeom prst="rect">
            <a:avLst/>
          </a:prstGeom>
        </p:spPr>
      </p:pic>
    </p:spTree>
    <p:extLst>
      <p:ext uri="{BB962C8B-B14F-4D97-AF65-F5344CB8AC3E}">
        <p14:creationId xmlns:p14="http://schemas.microsoft.com/office/powerpoint/2010/main" val="1375648990"/>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entury Gothic" panose="020B05020202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lIns="34290" tIns="0" rIns="3429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098B3DDF-55FD-42E7-8027-CE601EFF49C5}" type="slidenum">
              <a:rPr lang="en-US" smtClean="0"/>
              <a:t>‹#›</a:t>
            </a:fld>
            <a:endParaRPr lang="en-US"/>
          </a:p>
        </p:txBody>
      </p:sp>
      <p:sp>
        <p:nvSpPr>
          <p:cNvPr id="7" name="Footer Placeholder 4"/>
          <p:cNvSpPr>
            <a:spLocks noGrp="1"/>
          </p:cNvSpPr>
          <p:nvPr>
            <p:ph type="ftr" sz="quarter" idx="3"/>
          </p:nvPr>
        </p:nvSpPr>
        <p:spPr>
          <a:xfrm>
            <a:off x="1" y="6459784"/>
            <a:ext cx="7259983" cy="365125"/>
          </a:xfrm>
        </p:spPr>
        <p:txBody>
          <a:bodyPr/>
          <a:lstStyle/>
          <a:p>
            <a:r>
              <a:rPr lang="en-US" sz="1600" dirty="0"/>
              <a:t>The Center for Assessment and Research Studies, James Madison University</a:t>
            </a:r>
          </a:p>
        </p:txBody>
      </p:sp>
    </p:spTree>
    <p:extLst>
      <p:ext uri="{BB962C8B-B14F-4D97-AF65-F5344CB8AC3E}">
        <p14:creationId xmlns:p14="http://schemas.microsoft.com/office/powerpoint/2010/main" val="289743070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12301"/>
            <a:ext cx="2628900" cy="5759899"/>
          </a:xfrm>
        </p:spPr>
        <p:txBody>
          <a:bodyPr vert="eaVert"/>
          <a:lstStyle>
            <a:lvl1pPr>
              <a:defRPr>
                <a:latin typeface="Century Gothic" panose="020B05020202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838201" y="412301"/>
            <a:ext cx="7734300" cy="5759899"/>
          </a:xfrm>
        </p:spPr>
        <p:txBody>
          <a:bodyPr vert="eaVert" lIns="34290" tIns="0" rIns="3429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098B3DDF-55FD-42E7-8027-CE601EFF49C5}" type="slidenum">
              <a:rPr lang="en-US" smtClean="0"/>
              <a:t>‹#›</a:t>
            </a:fld>
            <a:endParaRPr lang="en-US"/>
          </a:p>
        </p:txBody>
      </p:sp>
      <p:sp>
        <p:nvSpPr>
          <p:cNvPr id="9" name="Rectangle 8"/>
          <p:cNvSpPr/>
          <p:nvPr userDrawn="1"/>
        </p:nvSpPr>
        <p:spPr>
          <a:xfrm>
            <a:off x="1" y="6400800"/>
            <a:ext cx="12192000" cy="457200"/>
          </a:xfrm>
          <a:prstGeom prst="rect">
            <a:avLst/>
          </a:prstGeom>
          <a:solidFill>
            <a:srgbClr val="450084"/>
          </a:solidFill>
          <a:ln>
            <a:solidFill>
              <a:srgbClr val="450084"/>
            </a:solid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userDrawn="1"/>
        </p:nvSpPr>
        <p:spPr>
          <a:xfrm>
            <a:off x="13" y="6334317"/>
            <a:ext cx="12210275" cy="66484"/>
          </a:xfrm>
          <a:prstGeom prst="rect">
            <a:avLst/>
          </a:prstGeom>
          <a:solidFill>
            <a:srgbClr val="CBB677"/>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ooter Placeholder 4"/>
          <p:cNvSpPr>
            <a:spLocks noGrp="1"/>
          </p:cNvSpPr>
          <p:nvPr>
            <p:ph type="ftr" sz="quarter" idx="3"/>
          </p:nvPr>
        </p:nvSpPr>
        <p:spPr>
          <a:xfrm>
            <a:off x="1" y="6459784"/>
            <a:ext cx="7259983" cy="365125"/>
          </a:xfrm>
        </p:spPr>
        <p:txBody>
          <a:bodyPr/>
          <a:lstStyle/>
          <a:p>
            <a:r>
              <a:rPr lang="en-US" sz="1600" dirty="0"/>
              <a:t>The Center for Assessment and Research Studies, James Madison University</a:t>
            </a:r>
          </a:p>
        </p:txBody>
      </p:sp>
      <p:sp>
        <p:nvSpPr>
          <p:cNvPr id="12" name="Slide Number Placeholder 5"/>
          <p:cNvSpPr txBox="1">
            <a:spLocks/>
          </p:cNvSpPr>
          <p:nvPr userDrawn="1"/>
        </p:nvSpPr>
        <p:spPr>
          <a:xfrm>
            <a:off x="10052860" y="6462762"/>
            <a:ext cx="1312025" cy="365125"/>
          </a:xfrm>
          <a:prstGeom prst="rect">
            <a:avLst/>
          </a:prstGeom>
        </p:spPr>
        <p:txBody>
          <a:bodyPr vert="horz" lIns="91440" tIns="45720" rIns="91440" bIns="45720" rtlCol="0" anchor="ctr"/>
          <a:lstStyle>
            <a:defPPr>
              <a:defRPr lang="en-US"/>
            </a:defPPr>
            <a:lvl1pPr marL="0" algn="r" defTabSz="914400" rtl="0" eaLnBrk="1" latinLnBrk="0" hangingPunct="1">
              <a:defRPr sz="105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98B3DDF-55FD-42E7-8027-CE601EFF49C5}" type="slidenum">
              <a:rPr lang="en-US" sz="1400" smtClean="0"/>
              <a:pPr/>
              <a:t>‹#›</a:t>
            </a:fld>
            <a:endParaRPr lang="en-US" sz="1400"/>
          </a:p>
        </p:txBody>
      </p:sp>
    </p:spTree>
    <p:extLst>
      <p:ext uri="{BB962C8B-B14F-4D97-AF65-F5344CB8AC3E}">
        <p14:creationId xmlns:p14="http://schemas.microsoft.com/office/powerpoint/2010/main" val="27007989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003852" y="381000"/>
            <a:ext cx="10118035" cy="762000"/>
          </a:xfrm>
        </p:spPr>
        <p:txBody>
          <a:bodyPr/>
          <a:lstStyle/>
          <a:p>
            <a:r>
              <a:rPr lang="en-US"/>
              <a:t>Click to edit Master title style</a:t>
            </a:r>
          </a:p>
        </p:txBody>
      </p:sp>
      <p:sp>
        <p:nvSpPr>
          <p:cNvPr id="3" name="Content Placeholder 2"/>
          <p:cNvSpPr>
            <a:spLocks noGrp="1"/>
          </p:cNvSpPr>
          <p:nvPr>
            <p:ph sz="half" idx="1"/>
          </p:nvPr>
        </p:nvSpPr>
        <p:spPr>
          <a:xfrm>
            <a:off x="406400" y="1371600"/>
            <a:ext cx="5638800"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48400" y="1371600"/>
            <a:ext cx="5638800"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2"/>
          <p:cNvSpPr>
            <a:spLocks noGrp="1"/>
          </p:cNvSpPr>
          <p:nvPr>
            <p:ph type="ftr" sz="quarter" idx="3"/>
          </p:nvPr>
        </p:nvSpPr>
        <p:spPr>
          <a:xfrm>
            <a:off x="1" y="6459784"/>
            <a:ext cx="7259983" cy="365125"/>
          </a:xfrm>
        </p:spPr>
        <p:txBody>
          <a:bodyPr/>
          <a:lstStyle/>
          <a:p>
            <a:r>
              <a:rPr lang="en-US" sz="1600" dirty="0"/>
              <a:t>The Center for Assessment and Research Studies, James Madison University</a:t>
            </a:r>
          </a:p>
        </p:txBody>
      </p:sp>
    </p:spTree>
    <p:extLst>
      <p:ext uri="{BB962C8B-B14F-4D97-AF65-F5344CB8AC3E}">
        <p14:creationId xmlns:p14="http://schemas.microsoft.com/office/powerpoint/2010/main" val="120254746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795" y="1"/>
            <a:ext cx="10058400" cy="1033670"/>
          </a:xfrm>
        </p:spPr>
        <p:txBody>
          <a:bodyPr/>
          <a:lstStyle>
            <a:lvl1pPr>
              <a:defRPr>
                <a:latin typeface="Century Gothic" panose="020B0502020202020204" pitchFamily="34" charset="0"/>
              </a:defRPr>
            </a:lvl1pPr>
          </a:lstStyle>
          <a:p>
            <a:r>
              <a:rPr lang="en-US" dirty="0"/>
              <a:t>Click to edit Master title style</a:t>
            </a:r>
          </a:p>
        </p:txBody>
      </p:sp>
      <p:sp>
        <p:nvSpPr>
          <p:cNvPr id="3" name="Content Placeholder 2"/>
          <p:cNvSpPr>
            <a:spLocks noGrp="1"/>
          </p:cNvSpPr>
          <p:nvPr>
            <p:ph idx="1"/>
          </p:nvPr>
        </p:nvSpPr>
        <p:spPr>
          <a:xfrm>
            <a:off x="1118795" y="1272209"/>
            <a:ext cx="10058400" cy="4913438"/>
          </a:xfrm>
        </p:spPr>
        <p:txBody>
          <a:bodyPr>
            <a:normAutofit/>
          </a:bodyPr>
          <a:lstStyle>
            <a:lvl1pPr>
              <a:defRPr sz="3200"/>
            </a:lvl1pPr>
            <a:lvl2pPr>
              <a:defRPr sz="3200"/>
            </a:lvl2pPr>
            <a:lvl3pPr>
              <a:defRPr sz="2400"/>
            </a:lvl3pPr>
            <a:lvl4pPr>
              <a:defRPr sz="2400"/>
            </a:lvl4pPr>
            <a:lvl5pPr>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98B3DDF-55FD-42E7-8027-CE601EFF49C5}" type="slidenum">
              <a:rPr lang="en-US" smtClean="0"/>
              <a:t>‹#›</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312730031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6400" b="0">
                <a:solidFill>
                  <a:schemeClr val="tx1">
                    <a:lumMod val="85000"/>
                    <a:lumOff val="15000"/>
                  </a:schemeClr>
                </a:solidFill>
                <a:latin typeface="Century Gothic" panose="020B0502020202020204" pitchFamily="34" charset="0"/>
              </a:defRPr>
            </a:lvl1pPr>
          </a:lstStyle>
          <a:p>
            <a:r>
              <a:rPr lang="en-US" dirty="0"/>
              <a:t>Click to edit Master title style</a:t>
            </a:r>
          </a:p>
        </p:txBody>
      </p:sp>
      <p:sp>
        <p:nvSpPr>
          <p:cNvPr id="3" name="Text Placeholder 2"/>
          <p:cNvSpPr>
            <a:spLocks noGrp="1"/>
          </p:cNvSpPr>
          <p:nvPr>
            <p:ph type="body" idx="1"/>
          </p:nvPr>
        </p:nvSpPr>
        <p:spPr>
          <a:xfrm>
            <a:off x="1097280" y="4453128"/>
            <a:ext cx="10058400" cy="1143000"/>
          </a:xfrm>
        </p:spPr>
        <p:txBody>
          <a:bodyPr lIns="68580" rIns="68580" anchor="t" anchorCtr="0">
            <a:normAutofit/>
          </a:bodyPr>
          <a:lstStyle>
            <a:lvl1pPr marL="0" indent="0">
              <a:buNone/>
              <a:defRPr sz="2400" cap="all" spc="200" baseline="0">
                <a:solidFill>
                  <a:schemeClr val="tx2"/>
                </a:solidFill>
                <a:latin typeface="Century Gothic" panose="020B0502020202020204" pitchFamily="34" charset="0"/>
              </a:defRPr>
            </a:lvl1pPr>
            <a:lvl2pPr marL="457189" indent="0">
              <a:buNone/>
              <a:defRPr sz="1867">
                <a:solidFill>
                  <a:schemeClr val="tx1">
                    <a:tint val="75000"/>
                  </a:schemeClr>
                </a:solidFill>
              </a:defRPr>
            </a:lvl2pPr>
            <a:lvl3pPr marL="914377" indent="0">
              <a:buNone/>
              <a:defRPr sz="1600">
                <a:solidFill>
                  <a:schemeClr val="tx1">
                    <a:tint val="75000"/>
                  </a:schemeClr>
                </a:solidFill>
              </a:defRPr>
            </a:lvl3pPr>
            <a:lvl4pPr marL="1371566" indent="0">
              <a:buNone/>
              <a:defRPr sz="1467">
                <a:solidFill>
                  <a:schemeClr val="tx1">
                    <a:tint val="75000"/>
                  </a:schemeClr>
                </a:solidFill>
              </a:defRPr>
            </a:lvl4pPr>
            <a:lvl5pPr marL="1828754" indent="0">
              <a:buNone/>
              <a:defRPr sz="1467">
                <a:solidFill>
                  <a:schemeClr val="tx1">
                    <a:tint val="75000"/>
                  </a:schemeClr>
                </a:solidFill>
              </a:defRPr>
            </a:lvl5pPr>
            <a:lvl6pPr marL="2285943" indent="0">
              <a:buNone/>
              <a:defRPr sz="1467">
                <a:solidFill>
                  <a:schemeClr val="tx1">
                    <a:tint val="75000"/>
                  </a:schemeClr>
                </a:solidFill>
              </a:defRPr>
            </a:lvl6pPr>
            <a:lvl7pPr marL="2743131" indent="0">
              <a:buNone/>
              <a:defRPr sz="1467">
                <a:solidFill>
                  <a:schemeClr val="tx1">
                    <a:tint val="75000"/>
                  </a:schemeClr>
                </a:solidFill>
              </a:defRPr>
            </a:lvl7pPr>
            <a:lvl8pPr marL="3200320" indent="0">
              <a:buNone/>
              <a:defRPr sz="1467">
                <a:solidFill>
                  <a:schemeClr val="tx1">
                    <a:tint val="75000"/>
                  </a:schemeClr>
                </a:solidFill>
              </a:defRPr>
            </a:lvl8pPr>
            <a:lvl9pPr marL="3657509" indent="0">
              <a:buNone/>
              <a:defRPr sz="1467">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098B3DDF-55FD-42E7-8027-CE601EFF49C5}" type="slidenum">
              <a:rPr lang="en-US" smtClean="0"/>
              <a:t>‹#›</a:t>
            </a:fld>
            <a:endParaRPr lang="en-US"/>
          </a:p>
        </p:txBody>
      </p:sp>
      <p:cxnSp>
        <p:nvCxnSpPr>
          <p:cNvPr id="9" name="Straight Connector 8"/>
          <p:cNvCxnSpPr/>
          <p:nvPr/>
        </p:nvCxnSpPr>
        <p:spPr>
          <a:xfrm>
            <a:off x="1188720"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1" y="6400800"/>
            <a:ext cx="12192000" cy="457200"/>
          </a:xfrm>
          <a:prstGeom prst="rect">
            <a:avLst/>
          </a:prstGeom>
          <a:solidFill>
            <a:srgbClr val="450084"/>
          </a:solidFill>
          <a:ln>
            <a:solidFill>
              <a:srgbClr val="450084"/>
            </a:solid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userDrawn="1"/>
        </p:nvSpPr>
        <p:spPr>
          <a:xfrm>
            <a:off x="13" y="6334317"/>
            <a:ext cx="12210275" cy="66484"/>
          </a:xfrm>
          <a:prstGeom prst="rect">
            <a:avLst/>
          </a:prstGeom>
          <a:solidFill>
            <a:srgbClr val="CBB677"/>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ooter Placeholder 4"/>
          <p:cNvSpPr>
            <a:spLocks noGrp="1"/>
          </p:cNvSpPr>
          <p:nvPr>
            <p:ph type="ftr" sz="quarter" idx="3"/>
          </p:nvPr>
        </p:nvSpPr>
        <p:spPr>
          <a:xfrm>
            <a:off x="1" y="6459784"/>
            <a:ext cx="7259983" cy="365125"/>
          </a:xfrm>
        </p:spPr>
        <p:txBody>
          <a:bodyPr/>
          <a:lstStyle/>
          <a:p>
            <a:r>
              <a:rPr lang="en-US" sz="1600" dirty="0"/>
              <a:t>The Center for Assessment and Research Studies, James Madison University</a:t>
            </a:r>
          </a:p>
        </p:txBody>
      </p:sp>
    </p:spTree>
    <p:extLst>
      <p:ext uri="{BB962C8B-B14F-4D97-AF65-F5344CB8AC3E}">
        <p14:creationId xmlns:p14="http://schemas.microsoft.com/office/powerpoint/2010/main" val="294877213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747066"/>
          </a:xfrm>
        </p:spPr>
        <p:txBody>
          <a:bodyPr/>
          <a:lstStyle>
            <a:lvl1pPr>
              <a:defRPr>
                <a:latin typeface="Century Gothic" panose="020B0502020202020204" pitchFamily="34" charset="0"/>
              </a:defRPr>
            </a:lvl1pPr>
          </a:lstStyle>
          <a:p>
            <a:r>
              <a:rPr lang="en-US" dirty="0"/>
              <a:t>Click to edit Master title style</a:t>
            </a:r>
          </a:p>
        </p:txBody>
      </p:sp>
      <p:sp>
        <p:nvSpPr>
          <p:cNvPr id="3" name="Content Placeholder 2"/>
          <p:cNvSpPr>
            <a:spLocks noGrp="1"/>
          </p:cNvSpPr>
          <p:nvPr>
            <p:ph sz="half" idx="1"/>
          </p:nvPr>
        </p:nvSpPr>
        <p:spPr>
          <a:xfrm>
            <a:off x="1097279" y="1351722"/>
            <a:ext cx="4937760" cy="45173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351722"/>
            <a:ext cx="4937760" cy="45173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098B3DDF-55FD-42E7-8027-CE601EFF49C5}" type="slidenum">
              <a:rPr lang="en-US" smtClean="0"/>
              <a:t>‹#›</a:t>
            </a:fld>
            <a:endParaRPr lang="en-US"/>
          </a:p>
        </p:txBody>
      </p:sp>
      <p:sp>
        <p:nvSpPr>
          <p:cNvPr id="9" name="Footer Placeholder 4"/>
          <p:cNvSpPr>
            <a:spLocks noGrp="1"/>
          </p:cNvSpPr>
          <p:nvPr>
            <p:ph type="ftr" sz="quarter" idx="3"/>
          </p:nvPr>
        </p:nvSpPr>
        <p:spPr>
          <a:xfrm>
            <a:off x="1" y="6459784"/>
            <a:ext cx="7259983" cy="365125"/>
          </a:xfrm>
        </p:spPr>
        <p:txBody>
          <a:bodyPr/>
          <a:lstStyle/>
          <a:p>
            <a:r>
              <a:rPr lang="en-US" sz="1600" dirty="0"/>
              <a:t>The Center for Assessment and Research Studies, James Madison University</a:t>
            </a:r>
          </a:p>
        </p:txBody>
      </p:sp>
    </p:spTree>
    <p:extLst>
      <p:ext uri="{BB962C8B-B14F-4D97-AF65-F5344CB8AC3E}">
        <p14:creationId xmlns:p14="http://schemas.microsoft.com/office/powerpoint/2010/main" val="24579018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747066"/>
          </a:xfrm>
        </p:spPr>
        <p:txBody>
          <a:bodyPr/>
          <a:lstStyle>
            <a:lvl1pPr>
              <a:defRPr>
                <a:latin typeface="Century Gothic" panose="020B0502020202020204" pitchFamily="34" charset="0"/>
              </a:defRPr>
            </a:lvl1pPr>
          </a:lstStyle>
          <a:p>
            <a:r>
              <a:rPr lang="en-US" dirty="0"/>
              <a:t>Click to edit Master title style</a:t>
            </a:r>
          </a:p>
        </p:txBody>
      </p:sp>
      <p:sp>
        <p:nvSpPr>
          <p:cNvPr id="3" name="Text Placeholder 2"/>
          <p:cNvSpPr>
            <a:spLocks noGrp="1"/>
          </p:cNvSpPr>
          <p:nvPr>
            <p:ph type="body" idx="1"/>
          </p:nvPr>
        </p:nvSpPr>
        <p:spPr>
          <a:xfrm>
            <a:off x="1097280" y="1846052"/>
            <a:ext cx="4937760" cy="736283"/>
          </a:xfrm>
        </p:spPr>
        <p:txBody>
          <a:bodyPr lIns="68580" rIns="68580" anchor="ctr">
            <a:normAutofit/>
          </a:bodyPr>
          <a:lstStyle>
            <a:lvl1pPr marL="0" indent="0">
              <a:buNone/>
              <a:defRPr sz="2000" b="0" cap="all" baseline="0">
                <a:solidFill>
                  <a:schemeClr val="tx2"/>
                </a:solidFill>
              </a:defRPr>
            </a:lvl1pPr>
            <a:lvl2pPr marL="457189" indent="0">
              <a:buNone/>
              <a:defRPr sz="2000" b="1"/>
            </a:lvl2pPr>
            <a:lvl3pPr marL="914377" indent="0">
              <a:buNone/>
              <a:defRPr sz="1867"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3"/>
          </a:xfrm>
        </p:spPr>
        <p:txBody>
          <a:bodyPr lIns="68580" rIns="68580" anchor="ctr">
            <a:normAutofit/>
          </a:bodyPr>
          <a:lstStyle>
            <a:lvl1pPr marL="0" indent="0">
              <a:buNone/>
              <a:defRPr sz="2000" b="0" cap="all" baseline="0">
                <a:solidFill>
                  <a:schemeClr val="tx2"/>
                </a:solidFill>
              </a:defRPr>
            </a:lvl1pPr>
            <a:lvl2pPr marL="457189" indent="0">
              <a:buNone/>
              <a:defRPr sz="2000" b="1"/>
            </a:lvl2pPr>
            <a:lvl3pPr marL="914377" indent="0">
              <a:buNone/>
              <a:defRPr sz="1867"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5"/>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fld id="{098B3DDF-55FD-42E7-8027-CE601EFF49C5}" type="slidenum">
              <a:rPr lang="en-US" smtClean="0"/>
              <a:t>‹#›</a:t>
            </a:fld>
            <a:endParaRPr lang="en-US"/>
          </a:p>
        </p:txBody>
      </p:sp>
      <p:sp>
        <p:nvSpPr>
          <p:cNvPr id="11" name="Footer Placeholder 4"/>
          <p:cNvSpPr>
            <a:spLocks noGrp="1"/>
          </p:cNvSpPr>
          <p:nvPr>
            <p:ph type="ftr" sz="quarter" idx="13"/>
          </p:nvPr>
        </p:nvSpPr>
        <p:spPr>
          <a:xfrm>
            <a:off x="1" y="6459784"/>
            <a:ext cx="7259983" cy="365125"/>
          </a:xfrm>
        </p:spPr>
        <p:txBody>
          <a:bodyPr/>
          <a:lstStyle/>
          <a:p>
            <a:r>
              <a:rPr lang="en-US" sz="1600" dirty="0"/>
              <a:t>The Center for Assessment and Research Studies, James Madison University</a:t>
            </a:r>
          </a:p>
        </p:txBody>
      </p:sp>
    </p:spTree>
    <p:extLst>
      <p:ext uri="{BB962C8B-B14F-4D97-AF65-F5344CB8AC3E}">
        <p14:creationId xmlns:p14="http://schemas.microsoft.com/office/powerpoint/2010/main" val="105445372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entury Gothic" panose="020B0502020202020204" pitchFamily="34" charset="0"/>
              </a:defRPr>
            </a:lvl1pPr>
          </a:lstStyle>
          <a:p>
            <a:r>
              <a:rPr lang="en-US" dirty="0"/>
              <a:t>Click to edit Master title style</a:t>
            </a:r>
          </a:p>
        </p:txBody>
      </p:sp>
      <p:sp>
        <p:nvSpPr>
          <p:cNvPr id="5" name="Slide Number Placeholder 4"/>
          <p:cNvSpPr>
            <a:spLocks noGrp="1"/>
          </p:cNvSpPr>
          <p:nvPr>
            <p:ph type="sldNum" sz="quarter" idx="12"/>
          </p:nvPr>
        </p:nvSpPr>
        <p:spPr/>
        <p:txBody>
          <a:bodyPr/>
          <a:lstStyle/>
          <a:p>
            <a:fld id="{098B3DDF-55FD-42E7-8027-CE601EFF49C5}" type="slidenum">
              <a:rPr lang="en-US" smtClean="0"/>
              <a:t>‹#›</a:t>
            </a:fld>
            <a:endParaRPr lang="en-US"/>
          </a:p>
        </p:txBody>
      </p:sp>
      <p:sp>
        <p:nvSpPr>
          <p:cNvPr id="6" name="Footer Placeholder 4"/>
          <p:cNvSpPr>
            <a:spLocks noGrp="1"/>
          </p:cNvSpPr>
          <p:nvPr>
            <p:ph type="ftr" sz="quarter" idx="3"/>
          </p:nvPr>
        </p:nvSpPr>
        <p:spPr>
          <a:xfrm>
            <a:off x="1" y="6459784"/>
            <a:ext cx="7259983" cy="365125"/>
          </a:xfrm>
        </p:spPr>
        <p:txBody>
          <a:bodyPr/>
          <a:lstStyle/>
          <a:p>
            <a:r>
              <a:rPr lang="en-US" sz="1600" dirty="0"/>
              <a:t>The Center for Assessment and Research Studies, James Madison University</a:t>
            </a:r>
          </a:p>
        </p:txBody>
      </p:sp>
    </p:spTree>
    <p:extLst>
      <p:ext uri="{BB962C8B-B14F-4D97-AF65-F5344CB8AC3E}">
        <p14:creationId xmlns:p14="http://schemas.microsoft.com/office/powerpoint/2010/main" val="83233361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p:cNvSpPr/>
          <p:nvPr userDrawn="1"/>
        </p:nvSpPr>
        <p:spPr>
          <a:xfrm>
            <a:off x="1" y="6400800"/>
            <a:ext cx="12192000" cy="457200"/>
          </a:xfrm>
          <a:prstGeom prst="rect">
            <a:avLst/>
          </a:prstGeom>
          <a:solidFill>
            <a:srgbClr val="450084"/>
          </a:solidFill>
          <a:ln>
            <a:solidFill>
              <a:srgbClr val="450084"/>
            </a:solid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userDrawn="1"/>
        </p:nvSpPr>
        <p:spPr>
          <a:xfrm>
            <a:off x="13" y="6334317"/>
            <a:ext cx="12210275" cy="66484"/>
          </a:xfrm>
          <a:prstGeom prst="rect">
            <a:avLst/>
          </a:prstGeom>
          <a:solidFill>
            <a:srgbClr val="CBB677"/>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Slide Number Placeholder 8"/>
          <p:cNvSpPr>
            <a:spLocks noGrp="1"/>
          </p:cNvSpPr>
          <p:nvPr>
            <p:ph type="sldNum" sz="quarter" idx="12"/>
          </p:nvPr>
        </p:nvSpPr>
        <p:spPr/>
        <p:txBody>
          <a:bodyPr/>
          <a:lstStyle/>
          <a:p>
            <a:fld id="{098B3DDF-55FD-42E7-8027-CE601EFF49C5}" type="slidenum">
              <a:rPr lang="en-US" smtClean="0"/>
              <a:t>‹#›</a:t>
            </a:fld>
            <a:endParaRPr lang="en-US"/>
          </a:p>
        </p:txBody>
      </p:sp>
      <p:sp>
        <p:nvSpPr>
          <p:cNvPr id="12" name="Footer Placeholder 3"/>
          <p:cNvSpPr>
            <a:spLocks noGrp="1"/>
          </p:cNvSpPr>
          <p:nvPr>
            <p:ph type="ftr" sz="quarter" idx="3"/>
          </p:nvPr>
        </p:nvSpPr>
        <p:spPr>
          <a:xfrm>
            <a:off x="1" y="6459784"/>
            <a:ext cx="7259983" cy="365125"/>
          </a:xfrm>
          <a:prstGeom prst="rect">
            <a:avLst/>
          </a:prstGeom>
        </p:spPr>
        <p:txBody>
          <a:bodyPr/>
          <a:lstStyle>
            <a:lvl1pPr>
              <a:defRPr>
                <a:solidFill>
                  <a:schemeClr val="bg1"/>
                </a:solidFill>
              </a:defRPr>
            </a:lvl1pPr>
          </a:lstStyle>
          <a:p>
            <a:r>
              <a:rPr lang="en-US" sz="1600" dirty="0"/>
              <a:t>The Center for Assessment and Research Studies, James Madison University</a:t>
            </a:r>
          </a:p>
        </p:txBody>
      </p:sp>
    </p:spTree>
    <p:extLst>
      <p:ext uri="{BB962C8B-B14F-4D97-AF65-F5344CB8AC3E}">
        <p14:creationId xmlns:p14="http://schemas.microsoft.com/office/powerpoint/2010/main" val="449062429"/>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8" y="0"/>
            <a:ext cx="4050791" cy="6858000"/>
          </a:xfrm>
          <a:prstGeom prst="rect">
            <a:avLst/>
          </a:prstGeom>
          <a:solidFill>
            <a:srgbClr val="450084"/>
          </a:solidFill>
          <a:ln>
            <a:solidFill>
              <a:srgbClr val="450084"/>
            </a:solid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rgbClr val="CBB677"/>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latin typeface="Century Gothic" panose="020B0502020202020204" pitchFamily="34" charset="0"/>
              </a:defRPr>
            </a:lvl1pPr>
          </a:lstStyle>
          <a:p>
            <a:r>
              <a:rPr lang="en-US" dirty="0"/>
              <a:t>Click to edit Master title style</a:t>
            </a:r>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1"/>
            <a:ext cx="3200400" cy="3379124"/>
          </a:xfrm>
        </p:spPr>
        <p:txBody>
          <a:bodyPr lIns="68580" rIns="68580">
            <a:normAutofit/>
          </a:bodyPr>
          <a:lstStyle>
            <a:lvl1pPr marL="0" indent="0">
              <a:buNone/>
              <a:defRPr sz="1467">
                <a:solidFill>
                  <a:srgbClr val="FFFFFF"/>
                </a:solidFill>
              </a:defRPr>
            </a:lvl1pPr>
            <a:lvl2pPr marL="457189" indent="0">
              <a:buNone/>
              <a:defRPr sz="1200"/>
            </a:lvl2pPr>
            <a:lvl3pPr marL="914377" indent="0">
              <a:buNone/>
              <a:defRPr sz="1067"/>
            </a:lvl3pPr>
            <a:lvl4pPr marL="1371566" indent="0">
              <a:buNone/>
              <a:defRPr sz="933"/>
            </a:lvl4pPr>
            <a:lvl5pPr marL="1828754" indent="0">
              <a:buNone/>
              <a:defRPr sz="933"/>
            </a:lvl5pPr>
            <a:lvl6pPr marL="2285943" indent="0">
              <a:buNone/>
              <a:defRPr sz="933"/>
            </a:lvl6pPr>
            <a:lvl7pPr marL="2743131" indent="0">
              <a:buNone/>
              <a:defRPr sz="933"/>
            </a:lvl7pPr>
            <a:lvl8pPr marL="3200320" indent="0">
              <a:buNone/>
              <a:defRPr sz="933"/>
            </a:lvl8pPr>
            <a:lvl9pPr marL="3657509" indent="0">
              <a:buNone/>
              <a:defRPr sz="933"/>
            </a:lvl9pPr>
          </a:lstStyle>
          <a:p>
            <a:pPr lvl="0"/>
            <a:r>
              <a:rPr lang="en-US" dirty="0"/>
              <a:t>Click to edit Master text styles</a:t>
            </a:r>
          </a:p>
        </p:txBody>
      </p:sp>
      <p:sp>
        <p:nvSpPr>
          <p:cNvPr id="5" name="Date Placeholder 4"/>
          <p:cNvSpPr>
            <a:spLocks noGrp="1"/>
          </p:cNvSpPr>
          <p:nvPr>
            <p:ph type="dt" sz="half" idx="10"/>
          </p:nvPr>
        </p:nvSpPr>
        <p:spPr>
          <a:xfrm>
            <a:off x="465513" y="6459786"/>
            <a:ext cx="2618511" cy="365125"/>
          </a:xfrm>
          <a:prstGeom prst="rect">
            <a:avLst/>
          </a:prstGeom>
        </p:spPr>
        <p:txBody>
          <a:bodyPr lIns="68580" tIns="34290" rIns="68580" bIns="34290"/>
          <a:lstStyle>
            <a:lvl1pPr algn="l">
              <a:defRPr/>
            </a:lvl1pPr>
          </a:lstStyle>
          <a:p>
            <a:endParaRPr lang="en-US"/>
          </a:p>
        </p:txBody>
      </p:sp>
      <p:sp>
        <p:nvSpPr>
          <p:cNvPr id="6" name="Footer Placeholder 5"/>
          <p:cNvSpPr>
            <a:spLocks noGrp="1"/>
          </p:cNvSpPr>
          <p:nvPr>
            <p:ph type="ftr" sz="quarter" idx="11"/>
          </p:nvPr>
        </p:nvSpPr>
        <p:spPr>
          <a:xfrm>
            <a:off x="4176584" y="6459786"/>
            <a:ext cx="5723875" cy="365125"/>
          </a:xfrm>
          <a:prstGeom prst="rect">
            <a:avLst/>
          </a:prstGeom>
        </p:spPr>
        <p:txBody>
          <a:bodyPr/>
          <a:lstStyle>
            <a:lvl1pPr algn="l">
              <a:defRPr sz="1400">
                <a:solidFill>
                  <a:schemeClr val="tx2"/>
                </a:solidFill>
              </a:defRPr>
            </a:lvl1pPr>
          </a:lstStyle>
          <a:p>
            <a:r>
              <a:rPr lang="en-US" dirty="0"/>
              <a:t>The Center for Assessment and Research Studies, James Madison University</a:t>
            </a:r>
          </a:p>
        </p:txBody>
      </p:sp>
      <p:sp>
        <p:nvSpPr>
          <p:cNvPr id="7" name="Slide Number Placeholder 6"/>
          <p:cNvSpPr>
            <a:spLocks noGrp="1"/>
          </p:cNvSpPr>
          <p:nvPr>
            <p:ph type="sldNum" sz="quarter" idx="12"/>
          </p:nvPr>
        </p:nvSpPr>
        <p:spPr>
          <a:xfrm>
            <a:off x="9980816" y="6459786"/>
            <a:ext cx="1312025" cy="365125"/>
          </a:xfrm>
        </p:spPr>
        <p:txBody>
          <a:bodyPr/>
          <a:lstStyle>
            <a:lvl1pPr>
              <a:defRPr>
                <a:solidFill>
                  <a:schemeClr val="tx2"/>
                </a:solidFill>
              </a:defRPr>
            </a:lvl1pPr>
          </a:lstStyle>
          <a:p>
            <a:fld id="{098B3DDF-55FD-42E7-8027-CE601EFF49C5}" type="slidenum">
              <a:rPr lang="en-US" smtClean="0"/>
              <a:t>‹#›</a:t>
            </a:fld>
            <a:endParaRPr lang="en-US"/>
          </a:p>
        </p:txBody>
      </p:sp>
    </p:spTree>
    <p:extLst>
      <p:ext uri="{BB962C8B-B14F-4D97-AF65-F5344CB8AC3E}">
        <p14:creationId xmlns:p14="http://schemas.microsoft.com/office/powerpoint/2010/main" val="89133371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userDrawn="1"/>
        </p:nvSpPr>
        <p:spPr>
          <a:xfrm>
            <a:off x="1" y="4953000"/>
            <a:ext cx="12188825" cy="1905000"/>
          </a:xfrm>
          <a:prstGeom prst="rect">
            <a:avLst/>
          </a:prstGeom>
          <a:solidFill>
            <a:srgbClr val="450084"/>
          </a:solidFill>
          <a:ln>
            <a:solidFill>
              <a:srgbClr val="450084"/>
            </a:solid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7" y="4915076"/>
            <a:ext cx="12188825" cy="64008"/>
          </a:xfrm>
          <a:prstGeom prst="rect">
            <a:avLst/>
          </a:prstGeom>
          <a:solidFill>
            <a:srgbClr val="CBB677"/>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a:solidFill>
            <a:srgbClr val="450084"/>
          </a:solidFill>
          <a:ln>
            <a:solidFill>
              <a:srgbClr val="450084"/>
            </a:solidFill>
          </a:ln>
        </p:spPr>
        <p:style>
          <a:lnRef idx="2">
            <a:schemeClr val="accent1">
              <a:shade val="50000"/>
            </a:schemeClr>
          </a:lnRef>
          <a:fillRef idx="1">
            <a:schemeClr val="accent1"/>
          </a:fillRef>
          <a:effectRef idx="0">
            <a:schemeClr val="accent1"/>
          </a:effectRef>
          <a:fontRef idx="minor">
            <a:schemeClr val="lt1"/>
          </a:fontRef>
        </p:style>
        <p:txBody>
          <a:bodyPr lIns="68580" tIns="0" rIns="68580" bIns="0" anchor="b">
            <a:noAutofit/>
          </a:bodyPr>
          <a:lstStyle>
            <a:lvl1pPr>
              <a:defRPr sz="3600" b="0">
                <a:solidFill>
                  <a:srgbClr val="FFFFFF"/>
                </a:solidFill>
              </a:defRPr>
            </a:lvl1pPr>
          </a:lstStyle>
          <a:p>
            <a:r>
              <a:rPr lang="en-US" dirty="0"/>
              <a:t>Click to edit Master title style</a:t>
            </a:r>
          </a:p>
        </p:txBody>
      </p:sp>
      <p:sp>
        <p:nvSpPr>
          <p:cNvPr id="3" name="Picture Placeholder 2"/>
          <p:cNvSpPr>
            <a:spLocks noGrp="1" noChangeAspect="1"/>
          </p:cNvSpPr>
          <p:nvPr>
            <p:ph type="pic" idx="1"/>
          </p:nvPr>
        </p:nvSpPr>
        <p:spPr>
          <a:xfrm>
            <a:off x="17" y="1"/>
            <a:ext cx="12191985" cy="4915076"/>
          </a:xfrm>
          <a:solidFill>
            <a:schemeClr val="bg2">
              <a:lumMod val="90000"/>
            </a:schemeClr>
          </a:solidFill>
        </p:spPr>
        <p:txBody>
          <a:bodyPr lIns="342900" tIns="342900"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1097280" y="5907024"/>
            <a:ext cx="10113264" cy="594360"/>
          </a:xfrm>
        </p:spPr>
        <p:txBody>
          <a:bodyPr lIns="68580" tIns="0" rIns="68580" bIns="0">
            <a:normAutofit/>
          </a:bodyPr>
          <a:lstStyle>
            <a:lvl1pPr marL="0" indent="0">
              <a:spcBef>
                <a:spcPts val="0"/>
              </a:spcBef>
              <a:spcAft>
                <a:spcPts val="600"/>
              </a:spcAft>
              <a:buNone/>
              <a:defRPr sz="1467">
                <a:solidFill>
                  <a:srgbClr val="FFFFFF"/>
                </a:solidFill>
              </a:defRPr>
            </a:lvl1pPr>
            <a:lvl2pPr marL="457189" indent="0">
              <a:buNone/>
              <a:defRPr sz="1200"/>
            </a:lvl2pPr>
            <a:lvl3pPr marL="914377" indent="0">
              <a:buNone/>
              <a:defRPr sz="1067"/>
            </a:lvl3pPr>
            <a:lvl4pPr marL="1371566" indent="0">
              <a:buNone/>
              <a:defRPr sz="933"/>
            </a:lvl4pPr>
            <a:lvl5pPr marL="1828754" indent="0">
              <a:buNone/>
              <a:defRPr sz="933"/>
            </a:lvl5pPr>
            <a:lvl6pPr marL="2285943" indent="0">
              <a:buNone/>
              <a:defRPr sz="933"/>
            </a:lvl6pPr>
            <a:lvl7pPr marL="2743131" indent="0">
              <a:buNone/>
              <a:defRPr sz="933"/>
            </a:lvl7pPr>
            <a:lvl8pPr marL="3200320" indent="0">
              <a:buNone/>
              <a:defRPr sz="933"/>
            </a:lvl8pPr>
            <a:lvl9pPr marL="3657509" indent="0">
              <a:buNone/>
              <a:defRPr sz="933"/>
            </a:lvl9pPr>
          </a:lstStyle>
          <a:p>
            <a:pPr lvl="0"/>
            <a:r>
              <a:rPr lang="en-US"/>
              <a:t>Click to edit Master text styles</a:t>
            </a:r>
          </a:p>
        </p:txBody>
      </p:sp>
      <p:sp>
        <p:nvSpPr>
          <p:cNvPr id="6" name="Footer Placeholder 5"/>
          <p:cNvSpPr>
            <a:spLocks noGrp="1"/>
          </p:cNvSpPr>
          <p:nvPr>
            <p:ph type="ftr" sz="quarter" idx="11"/>
          </p:nvPr>
        </p:nvSpPr>
        <p:spPr>
          <a:xfrm>
            <a:off x="1095341" y="6459786"/>
            <a:ext cx="8188703" cy="365125"/>
          </a:xfrm>
          <a:prstGeom prst="rect">
            <a:avLst/>
          </a:prstGeom>
        </p:spPr>
        <p:txBody>
          <a:bodyPr/>
          <a:lstStyle>
            <a:lvl1pPr>
              <a:defRPr sz="1867"/>
            </a:lvl1pPr>
          </a:lstStyle>
          <a:p>
            <a:r>
              <a:rPr lang="en-US" dirty="0"/>
              <a:t>The Center for Assessment and Research Studies, James Madison University</a:t>
            </a:r>
          </a:p>
        </p:txBody>
      </p:sp>
      <p:sp>
        <p:nvSpPr>
          <p:cNvPr id="7" name="Slide Number Placeholder 6"/>
          <p:cNvSpPr>
            <a:spLocks noGrp="1"/>
          </p:cNvSpPr>
          <p:nvPr>
            <p:ph type="sldNum" sz="quarter" idx="12"/>
          </p:nvPr>
        </p:nvSpPr>
        <p:spPr/>
        <p:txBody>
          <a:bodyPr/>
          <a:lstStyle/>
          <a:p>
            <a:fld id="{098B3DDF-55FD-42E7-8027-CE601EFF49C5}" type="slidenum">
              <a:rPr lang="en-US" smtClean="0"/>
              <a:t>‹#›</a:t>
            </a:fld>
            <a:endParaRPr lang="en-US"/>
          </a:p>
        </p:txBody>
      </p:sp>
    </p:spTree>
    <p:extLst>
      <p:ext uri="{BB962C8B-B14F-4D97-AF65-F5344CB8AC3E}">
        <p14:creationId xmlns:p14="http://schemas.microsoft.com/office/powerpoint/2010/main" val="405874105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rgbClr val="450084"/>
          </a:solidFill>
          <a:ln>
            <a:solidFill>
              <a:srgbClr val="450084"/>
            </a:solid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3" y="6334317"/>
            <a:ext cx="12210275" cy="66484"/>
          </a:xfrm>
          <a:prstGeom prst="rect">
            <a:avLst/>
          </a:prstGeom>
          <a:solidFill>
            <a:srgbClr val="CBB677"/>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1"/>
            <a:ext cx="10058400" cy="1032756"/>
          </a:xfrm>
          <a:prstGeom prst="rect">
            <a:avLst/>
          </a:prstGeom>
        </p:spPr>
        <p:txBody>
          <a:bodyPr vert="horz" lIns="68580" tIns="34290" rIns="68580" bIns="34290" rtlCol="0" anchor="b">
            <a:normAutofit/>
          </a:bodyPr>
          <a:lstStyle/>
          <a:p>
            <a:r>
              <a:rPr lang="en-US" dirty="0"/>
              <a:t>Click to edit Master title style</a:t>
            </a:r>
          </a:p>
        </p:txBody>
      </p:sp>
      <p:sp>
        <p:nvSpPr>
          <p:cNvPr id="3" name="Text Placeholder 2"/>
          <p:cNvSpPr>
            <a:spLocks noGrp="1"/>
          </p:cNvSpPr>
          <p:nvPr>
            <p:ph type="body" idx="1"/>
          </p:nvPr>
        </p:nvSpPr>
        <p:spPr>
          <a:xfrm>
            <a:off x="1097280" y="1252330"/>
            <a:ext cx="10058400" cy="4942282"/>
          </a:xfrm>
          <a:prstGeom prst="rect">
            <a:avLst/>
          </a:prstGeom>
        </p:spPr>
        <p:txBody>
          <a:bodyPr vert="horz" lIns="0" tIns="34290" rIns="0" bIns="3429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9900460" y="6459786"/>
            <a:ext cx="1312025" cy="365125"/>
          </a:xfrm>
          <a:prstGeom prst="rect">
            <a:avLst/>
          </a:prstGeom>
        </p:spPr>
        <p:txBody>
          <a:bodyPr vert="horz" lIns="68580" tIns="34290" rIns="68580" bIns="34290" rtlCol="0" anchor="ctr"/>
          <a:lstStyle>
            <a:lvl1pPr algn="r">
              <a:defRPr sz="1067">
                <a:solidFill>
                  <a:srgbClr val="FFFFFF"/>
                </a:solidFill>
              </a:defRPr>
            </a:lvl1pPr>
          </a:lstStyle>
          <a:p>
            <a:fld id="{098B3DDF-55FD-42E7-8027-CE601EFF49C5}" type="slidenum">
              <a:rPr lang="en-US" smtClean="0"/>
              <a:t>‹#›</a:t>
            </a:fld>
            <a:endParaRPr lang="en-US"/>
          </a:p>
        </p:txBody>
      </p:sp>
      <p:cxnSp>
        <p:nvCxnSpPr>
          <p:cNvPr id="10" name="Straight Connector 9"/>
          <p:cNvCxnSpPr/>
          <p:nvPr/>
        </p:nvCxnSpPr>
        <p:spPr>
          <a:xfrm>
            <a:off x="1097280" y="1032757"/>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Footer Placeholder 3"/>
          <p:cNvSpPr>
            <a:spLocks noGrp="1"/>
          </p:cNvSpPr>
          <p:nvPr>
            <p:ph type="ftr" sz="quarter" idx="3"/>
          </p:nvPr>
        </p:nvSpPr>
        <p:spPr>
          <a:xfrm>
            <a:off x="1" y="6459784"/>
            <a:ext cx="7259983" cy="365125"/>
          </a:xfrm>
          <a:prstGeom prst="rect">
            <a:avLst/>
          </a:prstGeom>
        </p:spPr>
        <p:txBody>
          <a:bodyPr lIns="68580" tIns="34290" rIns="68580" bIns="34290"/>
          <a:lstStyle>
            <a:lvl1pPr>
              <a:defRPr>
                <a:solidFill>
                  <a:schemeClr val="bg1"/>
                </a:solidFill>
              </a:defRPr>
            </a:lvl1pPr>
          </a:lstStyle>
          <a:p>
            <a:r>
              <a:rPr lang="en-US" sz="1600" dirty="0"/>
              <a:t>The Center for Assessment and Research Studies, James Madison University</a:t>
            </a:r>
          </a:p>
        </p:txBody>
      </p:sp>
    </p:spTree>
    <p:extLst>
      <p:ext uri="{BB962C8B-B14F-4D97-AF65-F5344CB8AC3E}">
        <p14:creationId xmlns:p14="http://schemas.microsoft.com/office/powerpoint/2010/main" val="216882264"/>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Lst>
  <p:transition>
    <p:fade/>
  </p:transition>
  <p:hf hdr="0" dt="0"/>
  <p:txStyles>
    <p:titleStyle>
      <a:lvl1pPr algn="l" defTabSz="914377" rtl="0" eaLnBrk="1" latinLnBrk="0" hangingPunct="1">
        <a:lnSpc>
          <a:spcPct val="85000"/>
        </a:lnSpc>
        <a:spcBef>
          <a:spcPct val="0"/>
        </a:spcBef>
        <a:buNone/>
        <a:defRPr sz="4800" kern="1200" spc="-51" baseline="0">
          <a:solidFill>
            <a:schemeClr val="tx1">
              <a:lumMod val="75000"/>
              <a:lumOff val="25000"/>
            </a:schemeClr>
          </a:solidFill>
          <a:latin typeface="Century Gothic" panose="020B0502020202020204" pitchFamily="34" charset="0"/>
          <a:ea typeface="+mj-ea"/>
          <a:cs typeface="+mj-cs"/>
        </a:defRPr>
      </a:lvl1pPr>
    </p:titleStyle>
    <p:bodyStyle>
      <a:lvl1pPr marL="91438" indent="-91438" algn="l" defTabSz="914377"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3733" kern="1200">
          <a:solidFill>
            <a:schemeClr val="tx1">
              <a:lumMod val="75000"/>
              <a:lumOff val="25000"/>
            </a:schemeClr>
          </a:solidFill>
          <a:latin typeface="+mn-lt"/>
          <a:ea typeface="+mn-ea"/>
          <a:cs typeface="+mn-cs"/>
        </a:defRPr>
      </a:lvl1pPr>
      <a:lvl2pPr marL="384038" indent="-182875" algn="l" defTabSz="914377" rtl="0" eaLnBrk="1" latinLnBrk="0" hangingPunct="1">
        <a:lnSpc>
          <a:spcPct val="90000"/>
        </a:lnSpc>
        <a:spcBef>
          <a:spcPts val="200"/>
        </a:spcBef>
        <a:spcAft>
          <a:spcPts val="400"/>
        </a:spcAft>
        <a:buClr>
          <a:schemeClr val="accent1"/>
        </a:buClr>
        <a:buFont typeface="Calibri" pitchFamily="34" charset="0"/>
        <a:buChar char="◦"/>
        <a:defRPr sz="3733" kern="1200">
          <a:solidFill>
            <a:schemeClr val="tx1">
              <a:lumMod val="75000"/>
              <a:lumOff val="25000"/>
            </a:schemeClr>
          </a:solidFill>
          <a:latin typeface="+mn-lt"/>
          <a:ea typeface="+mn-ea"/>
          <a:cs typeface="+mn-cs"/>
        </a:defRPr>
      </a:lvl2pPr>
      <a:lvl3pPr marL="566914" indent="-182875" algn="l" defTabSz="914377" rtl="0" eaLnBrk="1" latinLnBrk="0" hangingPunct="1">
        <a:lnSpc>
          <a:spcPct val="90000"/>
        </a:lnSpc>
        <a:spcBef>
          <a:spcPts val="200"/>
        </a:spcBef>
        <a:spcAft>
          <a:spcPts val="400"/>
        </a:spcAft>
        <a:buClr>
          <a:schemeClr val="accent1"/>
        </a:buClr>
        <a:buFont typeface="Calibri" pitchFamily="34" charset="0"/>
        <a:buChar char="◦"/>
        <a:defRPr sz="2667" kern="1200">
          <a:solidFill>
            <a:schemeClr val="tx1">
              <a:lumMod val="75000"/>
              <a:lumOff val="25000"/>
            </a:schemeClr>
          </a:solidFill>
          <a:latin typeface="+mn-lt"/>
          <a:ea typeface="+mn-ea"/>
          <a:cs typeface="+mn-cs"/>
        </a:defRPr>
      </a:lvl3pPr>
      <a:lvl4pPr marL="749789" indent="-182875" algn="l" defTabSz="914377" rtl="0" eaLnBrk="1" latinLnBrk="0" hangingPunct="1">
        <a:lnSpc>
          <a:spcPct val="90000"/>
        </a:lnSpc>
        <a:spcBef>
          <a:spcPts val="200"/>
        </a:spcBef>
        <a:spcAft>
          <a:spcPts val="400"/>
        </a:spcAft>
        <a:buClr>
          <a:schemeClr val="accent1"/>
        </a:buClr>
        <a:buFont typeface="Calibri" pitchFamily="34" charset="0"/>
        <a:buChar char="◦"/>
        <a:defRPr sz="2667" kern="1200">
          <a:solidFill>
            <a:schemeClr val="tx1">
              <a:lumMod val="75000"/>
              <a:lumOff val="25000"/>
            </a:schemeClr>
          </a:solidFill>
          <a:latin typeface="+mn-lt"/>
          <a:ea typeface="+mn-ea"/>
          <a:cs typeface="+mn-cs"/>
        </a:defRPr>
      </a:lvl4pPr>
      <a:lvl5pPr marL="932665" indent="-182875" algn="l" defTabSz="914377" rtl="0" eaLnBrk="1" latinLnBrk="0" hangingPunct="1">
        <a:lnSpc>
          <a:spcPct val="90000"/>
        </a:lnSpc>
        <a:spcBef>
          <a:spcPts val="200"/>
        </a:spcBef>
        <a:spcAft>
          <a:spcPts val="400"/>
        </a:spcAft>
        <a:buClr>
          <a:schemeClr val="accent1"/>
        </a:buClr>
        <a:buFont typeface="Calibri" pitchFamily="34" charset="0"/>
        <a:buChar char="◦"/>
        <a:defRPr sz="2667" kern="1200">
          <a:solidFill>
            <a:schemeClr val="tx1">
              <a:lumMod val="75000"/>
              <a:lumOff val="25000"/>
            </a:schemeClr>
          </a:solidFill>
          <a:latin typeface="+mn-lt"/>
          <a:ea typeface="+mn-ea"/>
          <a:cs typeface="+mn-cs"/>
        </a:defRPr>
      </a:lvl5pPr>
      <a:lvl6pPr marL="1099973" indent="-228594" algn="l" defTabSz="914377" rtl="0" eaLnBrk="1" latinLnBrk="0" hangingPunct="1">
        <a:lnSpc>
          <a:spcPct val="90000"/>
        </a:lnSpc>
        <a:spcBef>
          <a:spcPts val="200"/>
        </a:spcBef>
        <a:spcAft>
          <a:spcPts val="400"/>
        </a:spcAft>
        <a:buClr>
          <a:schemeClr val="accent1"/>
        </a:buClr>
        <a:buFont typeface="Calibri" pitchFamily="34" charset="0"/>
        <a:buChar char="◦"/>
        <a:defRPr sz="1467" kern="1200">
          <a:solidFill>
            <a:schemeClr val="tx1">
              <a:lumMod val="75000"/>
              <a:lumOff val="25000"/>
            </a:schemeClr>
          </a:solidFill>
          <a:latin typeface="+mn-lt"/>
          <a:ea typeface="+mn-ea"/>
          <a:cs typeface="+mn-cs"/>
        </a:defRPr>
      </a:lvl6pPr>
      <a:lvl7pPr marL="1299968" indent="-228594" algn="l" defTabSz="914377" rtl="0" eaLnBrk="1" latinLnBrk="0" hangingPunct="1">
        <a:lnSpc>
          <a:spcPct val="90000"/>
        </a:lnSpc>
        <a:spcBef>
          <a:spcPts val="200"/>
        </a:spcBef>
        <a:spcAft>
          <a:spcPts val="400"/>
        </a:spcAft>
        <a:buClr>
          <a:schemeClr val="accent1"/>
        </a:buClr>
        <a:buFont typeface="Calibri" pitchFamily="34" charset="0"/>
        <a:buChar char="◦"/>
        <a:defRPr sz="1467" kern="1200">
          <a:solidFill>
            <a:schemeClr val="tx1">
              <a:lumMod val="75000"/>
              <a:lumOff val="25000"/>
            </a:schemeClr>
          </a:solidFill>
          <a:latin typeface="+mn-lt"/>
          <a:ea typeface="+mn-ea"/>
          <a:cs typeface="+mn-cs"/>
        </a:defRPr>
      </a:lvl7pPr>
      <a:lvl8pPr marL="1499963" indent="-228594" algn="l" defTabSz="914377" rtl="0" eaLnBrk="1" latinLnBrk="0" hangingPunct="1">
        <a:lnSpc>
          <a:spcPct val="90000"/>
        </a:lnSpc>
        <a:spcBef>
          <a:spcPts val="200"/>
        </a:spcBef>
        <a:spcAft>
          <a:spcPts val="400"/>
        </a:spcAft>
        <a:buClr>
          <a:schemeClr val="accent1"/>
        </a:buClr>
        <a:buFont typeface="Calibri" pitchFamily="34" charset="0"/>
        <a:buChar char="◦"/>
        <a:defRPr sz="1467" kern="1200">
          <a:solidFill>
            <a:schemeClr val="tx1">
              <a:lumMod val="75000"/>
              <a:lumOff val="25000"/>
            </a:schemeClr>
          </a:solidFill>
          <a:latin typeface="+mn-lt"/>
          <a:ea typeface="+mn-ea"/>
          <a:cs typeface="+mn-cs"/>
        </a:defRPr>
      </a:lvl8pPr>
      <a:lvl9pPr marL="1699958" indent="-228594" algn="l" defTabSz="914377" rtl="0" eaLnBrk="1" latinLnBrk="0" hangingPunct="1">
        <a:lnSpc>
          <a:spcPct val="90000"/>
        </a:lnSpc>
        <a:spcBef>
          <a:spcPts val="200"/>
        </a:spcBef>
        <a:spcAft>
          <a:spcPts val="400"/>
        </a:spcAft>
        <a:buClr>
          <a:schemeClr val="accent1"/>
        </a:buClr>
        <a:buFont typeface="Calibri" pitchFamily="34" charset="0"/>
        <a:buChar char="◦"/>
        <a:defRPr sz="1467" kern="1200">
          <a:solidFill>
            <a:schemeClr val="tx1">
              <a:lumMod val="75000"/>
              <a:lumOff val="25000"/>
            </a:schemeClr>
          </a:solidFill>
          <a:latin typeface="+mn-lt"/>
          <a:ea typeface="+mn-ea"/>
          <a:cs typeface="+mn-cs"/>
        </a:defRPr>
      </a:lvl9pPr>
    </p:bodyStyle>
    <p:otherStyle>
      <a:defPPr>
        <a:defRPr lang="en-US"/>
      </a:defPPr>
      <a:lvl1pPr marL="0" algn="l" defTabSz="914377" rtl="0" eaLnBrk="1" latinLnBrk="0" hangingPunct="1">
        <a:defRPr sz="1867" kern="1200">
          <a:solidFill>
            <a:schemeClr val="tx1"/>
          </a:solidFill>
          <a:latin typeface="+mn-lt"/>
          <a:ea typeface="+mn-ea"/>
          <a:cs typeface="+mn-cs"/>
        </a:defRPr>
      </a:lvl1pPr>
      <a:lvl2pPr marL="457189" algn="l" defTabSz="914377" rtl="0" eaLnBrk="1" latinLnBrk="0" hangingPunct="1">
        <a:defRPr sz="1867" kern="1200">
          <a:solidFill>
            <a:schemeClr val="tx1"/>
          </a:solidFill>
          <a:latin typeface="+mn-lt"/>
          <a:ea typeface="+mn-ea"/>
          <a:cs typeface="+mn-cs"/>
        </a:defRPr>
      </a:lvl2pPr>
      <a:lvl3pPr marL="914377" algn="l" defTabSz="914377" rtl="0" eaLnBrk="1" latinLnBrk="0" hangingPunct="1">
        <a:defRPr sz="1867" kern="1200">
          <a:solidFill>
            <a:schemeClr val="tx1"/>
          </a:solidFill>
          <a:latin typeface="+mn-lt"/>
          <a:ea typeface="+mn-ea"/>
          <a:cs typeface="+mn-cs"/>
        </a:defRPr>
      </a:lvl3pPr>
      <a:lvl4pPr marL="1371566" algn="l" defTabSz="914377" rtl="0" eaLnBrk="1" latinLnBrk="0" hangingPunct="1">
        <a:defRPr sz="1867" kern="1200">
          <a:solidFill>
            <a:schemeClr val="tx1"/>
          </a:solidFill>
          <a:latin typeface="+mn-lt"/>
          <a:ea typeface="+mn-ea"/>
          <a:cs typeface="+mn-cs"/>
        </a:defRPr>
      </a:lvl4pPr>
      <a:lvl5pPr marL="1828754" algn="l" defTabSz="914377" rtl="0" eaLnBrk="1" latinLnBrk="0" hangingPunct="1">
        <a:defRPr sz="1867" kern="1200">
          <a:solidFill>
            <a:schemeClr val="tx1"/>
          </a:solidFill>
          <a:latin typeface="+mn-lt"/>
          <a:ea typeface="+mn-ea"/>
          <a:cs typeface="+mn-cs"/>
        </a:defRPr>
      </a:lvl5pPr>
      <a:lvl6pPr marL="2285943" algn="l" defTabSz="914377" rtl="0" eaLnBrk="1" latinLnBrk="0" hangingPunct="1">
        <a:defRPr sz="1867" kern="1200">
          <a:solidFill>
            <a:schemeClr val="tx1"/>
          </a:solidFill>
          <a:latin typeface="+mn-lt"/>
          <a:ea typeface="+mn-ea"/>
          <a:cs typeface="+mn-cs"/>
        </a:defRPr>
      </a:lvl6pPr>
      <a:lvl7pPr marL="2743131" algn="l" defTabSz="914377" rtl="0" eaLnBrk="1" latinLnBrk="0" hangingPunct="1">
        <a:defRPr sz="1867" kern="1200">
          <a:solidFill>
            <a:schemeClr val="tx1"/>
          </a:solidFill>
          <a:latin typeface="+mn-lt"/>
          <a:ea typeface="+mn-ea"/>
          <a:cs typeface="+mn-cs"/>
        </a:defRPr>
      </a:lvl7pPr>
      <a:lvl8pPr marL="3200320" algn="l" defTabSz="914377" rtl="0" eaLnBrk="1" latinLnBrk="0" hangingPunct="1">
        <a:defRPr sz="1867" kern="1200">
          <a:solidFill>
            <a:schemeClr val="tx1"/>
          </a:solidFill>
          <a:latin typeface="+mn-lt"/>
          <a:ea typeface="+mn-ea"/>
          <a:cs typeface="+mn-cs"/>
        </a:defRPr>
      </a:lvl8pPr>
      <a:lvl9pPr marL="3657509" algn="l" defTabSz="914377" rtl="0" eaLnBrk="1" latinLnBrk="0" hangingPunct="1">
        <a:defRPr sz="186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jmu.edu/assessment/sass/index.shtml"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mailto:assessment@jmu.edu"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Communicating the Value of Evidence-Informed Practice</a:t>
            </a:r>
          </a:p>
        </p:txBody>
      </p:sp>
      <p:sp>
        <p:nvSpPr>
          <p:cNvPr id="3" name="Subtitle 2"/>
          <p:cNvSpPr>
            <a:spLocks noGrp="1"/>
          </p:cNvSpPr>
          <p:nvPr>
            <p:ph type="subTitle" idx="1"/>
          </p:nvPr>
        </p:nvSpPr>
        <p:spPr>
          <a:xfrm>
            <a:off x="1066800" y="4216575"/>
            <a:ext cx="10058400" cy="1856234"/>
          </a:xfrm>
        </p:spPr>
        <p:txBody>
          <a:bodyPr>
            <a:normAutofit/>
          </a:bodyPr>
          <a:lstStyle/>
          <a:p>
            <a:r>
              <a:rPr lang="en-US" dirty="0"/>
              <a:t>Chris Patterson, M.A.</a:t>
            </a:r>
          </a:p>
        </p:txBody>
      </p:sp>
      <p:sp>
        <p:nvSpPr>
          <p:cNvPr id="4" name="Slide Number Placeholder 3"/>
          <p:cNvSpPr>
            <a:spLocks noGrp="1"/>
          </p:cNvSpPr>
          <p:nvPr>
            <p:ph type="sldNum" sz="quarter" idx="4294967295"/>
          </p:nvPr>
        </p:nvSpPr>
        <p:spPr>
          <a:xfrm>
            <a:off x="10880725" y="6459538"/>
            <a:ext cx="1311275" cy="365125"/>
          </a:xfrm>
        </p:spPr>
        <p:txBody>
          <a:bodyPr/>
          <a:lstStyle/>
          <a:p>
            <a:fld id="{098B3DDF-55FD-42E7-8027-CE601EFF49C5}" type="slidenum">
              <a:rPr lang="en-US" smtClean="0"/>
              <a:t>1</a:t>
            </a:fld>
            <a:endParaRPr lang="en-US"/>
          </a:p>
        </p:txBody>
      </p:sp>
    </p:spTree>
    <p:extLst>
      <p:ext uri="{BB962C8B-B14F-4D97-AF65-F5344CB8AC3E}">
        <p14:creationId xmlns:p14="http://schemas.microsoft.com/office/powerpoint/2010/main" val="159327893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Scenario</a:t>
            </a:r>
          </a:p>
        </p:txBody>
      </p:sp>
      <p:sp>
        <p:nvSpPr>
          <p:cNvPr id="3" name="Content Placeholder 2"/>
          <p:cNvSpPr>
            <a:spLocks noGrp="1"/>
          </p:cNvSpPr>
          <p:nvPr>
            <p:ph idx="1"/>
          </p:nvPr>
        </p:nvSpPr>
        <p:spPr/>
        <p:txBody>
          <a:bodyPr>
            <a:normAutofit/>
          </a:bodyPr>
          <a:lstStyle/>
          <a:p>
            <a:r>
              <a:rPr lang="en-US" sz="2800" dirty="0"/>
              <a:t>“I was concerned about that too, at first. When I realized there wasn’t any college student leadership literature to inform what I was doing, I just relied on my own experience. I have enough experience to see if programs are working by seeing how students are engaging. Besides, students tell me they love the program! Finally, this program causes higher leadership scores and more confident student leaders, so I’m not worried.”</a:t>
            </a:r>
          </a:p>
        </p:txBody>
      </p:sp>
      <p:sp>
        <p:nvSpPr>
          <p:cNvPr id="4" name="Slide Number Placeholder 3"/>
          <p:cNvSpPr>
            <a:spLocks noGrp="1"/>
          </p:cNvSpPr>
          <p:nvPr>
            <p:ph type="sldNum" sz="quarter" idx="12"/>
          </p:nvPr>
        </p:nvSpPr>
        <p:spPr/>
        <p:txBody>
          <a:bodyPr/>
          <a:lstStyle/>
          <a:p>
            <a:fld id="{098B3DDF-55FD-42E7-8027-CE601EFF49C5}" type="slidenum">
              <a:rPr lang="en-US" smtClean="0"/>
              <a:t>10</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2236648009"/>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Scenario</a:t>
            </a:r>
          </a:p>
        </p:txBody>
      </p:sp>
      <p:sp>
        <p:nvSpPr>
          <p:cNvPr id="3" name="Content Placeholder 2"/>
          <p:cNvSpPr>
            <a:spLocks noGrp="1"/>
          </p:cNvSpPr>
          <p:nvPr>
            <p:ph idx="1"/>
          </p:nvPr>
        </p:nvSpPr>
        <p:spPr/>
        <p:txBody>
          <a:bodyPr>
            <a:normAutofit/>
          </a:bodyPr>
          <a:lstStyle/>
          <a:p>
            <a:r>
              <a:rPr lang="en-US" sz="2800" dirty="0"/>
              <a:t>“I was concerned about that too, at first. When I realized there wasn’t any college student leadership literature to inform what I was doing, I just relied on my own experience. </a:t>
            </a:r>
            <a:r>
              <a:rPr lang="en-US" sz="2800" u="sng" dirty="0">
                <a:solidFill>
                  <a:schemeClr val="accent2"/>
                </a:solidFill>
              </a:rPr>
              <a:t>I have enough experience to see if programs are working by seeing how students are engaging</a:t>
            </a:r>
            <a:r>
              <a:rPr lang="en-US" sz="2800" dirty="0"/>
              <a:t>. Besides, students tell me they love the program! Finally, this program causes higher leadership scores and more confident student leaders, so I’m not worried.”</a:t>
            </a:r>
          </a:p>
          <a:p>
            <a:endParaRPr lang="en-US" sz="2800" dirty="0"/>
          </a:p>
          <a:p>
            <a:r>
              <a:rPr lang="en-US" sz="2400" dirty="0"/>
              <a:t>Cook, B.G., &amp; Smith, G.J. (2012). Leadership and instruction: Evidence-based practices in special education. In Crockett, J.B., Billingsley, B.S., &amp; </a:t>
            </a:r>
            <a:r>
              <a:rPr lang="en-US" sz="2400" dirty="0" err="1"/>
              <a:t>Boscardin</a:t>
            </a:r>
            <a:r>
              <a:rPr lang="en-US" sz="2400" dirty="0"/>
              <a:t>, M.L. (Eds), </a:t>
            </a:r>
            <a:r>
              <a:rPr lang="en-US" sz="2400" i="1" dirty="0"/>
              <a:t>Handbook of leadership and administration for special education. </a:t>
            </a:r>
            <a:r>
              <a:rPr lang="en-US" sz="2400" dirty="0"/>
              <a:t>New York, NY: Routledge. </a:t>
            </a:r>
          </a:p>
          <a:p>
            <a:endParaRPr lang="en-US" sz="2800" dirty="0"/>
          </a:p>
        </p:txBody>
      </p:sp>
      <p:sp>
        <p:nvSpPr>
          <p:cNvPr id="4" name="Slide Number Placeholder 3"/>
          <p:cNvSpPr>
            <a:spLocks noGrp="1"/>
          </p:cNvSpPr>
          <p:nvPr>
            <p:ph type="sldNum" sz="quarter" idx="12"/>
          </p:nvPr>
        </p:nvSpPr>
        <p:spPr/>
        <p:txBody>
          <a:bodyPr/>
          <a:lstStyle/>
          <a:p>
            <a:fld id="{098B3DDF-55FD-42E7-8027-CE601EFF49C5}" type="slidenum">
              <a:rPr lang="en-US" smtClean="0"/>
              <a:t>11</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41892633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C439F-62D0-4E43-8478-FE8539B9A05E}"/>
              </a:ext>
            </a:extLst>
          </p:cNvPr>
          <p:cNvSpPr>
            <a:spLocks noGrp="1"/>
          </p:cNvSpPr>
          <p:nvPr>
            <p:ph type="title"/>
          </p:nvPr>
        </p:nvSpPr>
        <p:spPr/>
        <p:txBody>
          <a:bodyPr/>
          <a:lstStyle/>
          <a:p>
            <a:r>
              <a:rPr lang="en-US" dirty="0"/>
              <a:t>Fallible Perceptions</a:t>
            </a:r>
          </a:p>
        </p:txBody>
      </p:sp>
      <p:sp>
        <p:nvSpPr>
          <p:cNvPr id="3" name="Content Placeholder 2">
            <a:extLst>
              <a:ext uri="{FF2B5EF4-FFF2-40B4-BE49-F238E27FC236}">
                <a16:creationId xmlns:a16="http://schemas.microsoft.com/office/drawing/2014/main" id="{44B25CC6-BB9C-48F2-A08C-F770313D0C5B}"/>
              </a:ext>
            </a:extLst>
          </p:cNvPr>
          <p:cNvSpPr>
            <a:spLocks noGrp="1"/>
          </p:cNvSpPr>
          <p:nvPr>
            <p:ph idx="1"/>
          </p:nvPr>
        </p:nvSpPr>
        <p:spPr/>
        <p:txBody>
          <a:bodyPr>
            <a:normAutofit lnSpcReduction="10000"/>
          </a:bodyPr>
          <a:lstStyle/>
          <a:p>
            <a:r>
              <a:rPr lang="en-US" dirty="0"/>
              <a:t>Illusory Causation (IC)</a:t>
            </a:r>
          </a:p>
          <a:p>
            <a:pPr lvl="1"/>
            <a:r>
              <a:rPr lang="en-US" dirty="0"/>
              <a:t>Tendency to ascribe causality when it doesn’t exist</a:t>
            </a:r>
          </a:p>
          <a:p>
            <a:pPr lvl="1"/>
            <a:endParaRPr lang="en-US" dirty="0"/>
          </a:p>
          <a:p>
            <a:pPr lvl="1"/>
            <a:r>
              <a:rPr lang="en-US" dirty="0"/>
              <a:t>We tend to pay attention to what we already believe is true, so we will extract information to support our point(s) of view</a:t>
            </a:r>
          </a:p>
          <a:p>
            <a:pPr lvl="2"/>
            <a:r>
              <a:rPr lang="en-US" dirty="0"/>
              <a:t>This results in a perception of a causal relationship consistent with beliefs going into an intervention, even if the relationship doesn’t exist</a:t>
            </a:r>
          </a:p>
          <a:p>
            <a:pPr lvl="2"/>
            <a:endParaRPr lang="en-US" dirty="0"/>
          </a:p>
          <a:p>
            <a:pPr lvl="1"/>
            <a:r>
              <a:rPr lang="en-US" dirty="0"/>
              <a:t>Note: Similar to and works well together with inattentional blindness</a:t>
            </a:r>
          </a:p>
        </p:txBody>
      </p:sp>
      <p:sp>
        <p:nvSpPr>
          <p:cNvPr id="4" name="Slide Number Placeholder 3">
            <a:extLst>
              <a:ext uri="{FF2B5EF4-FFF2-40B4-BE49-F238E27FC236}">
                <a16:creationId xmlns:a16="http://schemas.microsoft.com/office/drawing/2014/main" id="{352C8E0D-54A0-4BE3-B14C-E23B99664599}"/>
              </a:ext>
            </a:extLst>
          </p:cNvPr>
          <p:cNvSpPr>
            <a:spLocks noGrp="1"/>
          </p:cNvSpPr>
          <p:nvPr>
            <p:ph type="sldNum" sz="quarter" idx="12"/>
          </p:nvPr>
        </p:nvSpPr>
        <p:spPr/>
        <p:txBody>
          <a:bodyPr/>
          <a:lstStyle/>
          <a:p>
            <a:fld id="{098B3DDF-55FD-42E7-8027-CE601EFF49C5}" type="slidenum">
              <a:rPr lang="en-US" smtClean="0"/>
              <a:t>12</a:t>
            </a:fld>
            <a:endParaRPr lang="en-US"/>
          </a:p>
        </p:txBody>
      </p:sp>
      <p:sp>
        <p:nvSpPr>
          <p:cNvPr id="5" name="Footer Placeholder 4">
            <a:extLst>
              <a:ext uri="{FF2B5EF4-FFF2-40B4-BE49-F238E27FC236}">
                <a16:creationId xmlns:a16="http://schemas.microsoft.com/office/drawing/2014/main" id="{9769DF4A-6365-4BD4-A10E-A0B2577D84B4}"/>
              </a:ext>
            </a:extLst>
          </p:cNvPr>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1487751107"/>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Fallible Perceptions- IC</a:t>
            </a:r>
          </a:p>
        </p:txBody>
      </p:sp>
      <p:sp>
        <p:nvSpPr>
          <p:cNvPr id="3" name="Content Placeholder 2"/>
          <p:cNvSpPr>
            <a:spLocks noGrp="1"/>
          </p:cNvSpPr>
          <p:nvPr>
            <p:ph idx="1"/>
          </p:nvPr>
        </p:nvSpPr>
        <p:spPr/>
        <p:txBody>
          <a:bodyPr>
            <a:normAutofit/>
          </a:bodyPr>
          <a:lstStyle/>
          <a:p>
            <a:r>
              <a:rPr lang="en-US" dirty="0"/>
              <a:t>How does it show up in our work?</a:t>
            </a:r>
          </a:p>
          <a:p>
            <a:pPr lvl="1"/>
            <a:r>
              <a:rPr lang="en-US" dirty="0"/>
              <a:t>We want to believe that our programs help students achieve intended outcome(s)</a:t>
            </a:r>
          </a:p>
          <a:p>
            <a:pPr lvl="2"/>
            <a:r>
              <a:rPr lang="en-US" dirty="0"/>
              <a:t>Leads to a tendency to infer a causal relationship between a program component and its outcomes</a:t>
            </a:r>
          </a:p>
          <a:p>
            <a:pPr lvl="1"/>
            <a:endParaRPr lang="en-US" dirty="0"/>
          </a:p>
          <a:p>
            <a:pPr lvl="1"/>
            <a:r>
              <a:rPr lang="en-US" dirty="0"/>
              <a:t>Unintended consequences</a:t>
            </a:r>
          </a:p>
          <a:p>
            <a:pPr lvl="2"/>
            <a:r>
              <a:rPr lang="en-US" dirty="0"/>
              <a:t>We won’t investigate evidence (data, program theory, implementation fidelity) to support our claim</a:t>
            </a:r>
          </a:p>
          <a:p>
            <a:pPr lvl="2"/>
            <a:r>
              <a:rPr lang="en-US" dirty="0"/>
              <a:t>We may be tempted to skew data collection/analyses to further support our point that something in the program helped students reach outcome(s)</a:t>
            </a:r>
          </a:p>
          <a:p>
            <a:pPr marL="201163" lvl="1" indent="0" algn="ctr">
              <a:buNone/>
            </a:pPr>
            <a:endParaRPr lang="en-US" sz="2800" i="1" dirty="0"/>
          </a:p>
          <a:p>
            <a:pPr marL="201163" lvl="1" indent="0">
              <a:buNone/>
            </a:pPr>
            <a:endParaRPr lang="en-US" i="1" dirty="0"/>
          </a:p>
        </p:txBody>
      </p:sp>
      <p:sp>
        <p:nvSpPr>
          <p:cNvPr id="4" name="Slide Number Placeholder 3"/>
          <p:cNvSpPr>
            <a:spLocks noGrp="1"/>
          </p:cNvSpPr>
          <p:nvPr>
            <p:ph type="sldNum" sz="quarter" idx="12"/>
          </p:nvPr>
        </p:nvSpPr>
        <p:spPr/>
        <p:txBody>
          <a:bodyPr/>
          <a:lstStyle/>
          <a:p>
            <a:fld id="{098B3DDF-55FD-42E7-8027-CE601EFF49C5}" type="slidenum">
              <a:rPr lang="en-US" smtClean="0"/>
              <a:t>13</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2915742599"/>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Fallible Perceptions- IC</a:t>
            </a:r>
          </a:p>
        </p:txBody>
      </p:sp>
      <p:sp>
        <p:nvSpPr>
          <p:cNvPr id="3" name="Content Placeholder 2"/>
          <p:cNvSpPr>
            <a:spLocks noGrp="1"/>
          </p:cNvSpPr>
          <p:nvPr>
            <p:ph idx="1"/>
          </p:nvPr>
        </p:nvSpPr>
        <p:spPr/>
        <p:txBody>
          <a:bodyPr/>
          <a:lstStyle/>
          <a:p>
            <a:pPr algn="ctr"/>
            <a:endParaRPr lang="en-US" sz="2800" i="1" dirty="0"/>
          </a:p>
          <a:p>
            <a:pPr algn="ctr"/>
            <a:r>
              <a:rPr lang="en-US" sz="2800" i="1" dirty="0"/>
              <a:t>“I required students to take notes for class this semester, which explains the rise in grades compared to the past.”</a:t>
            </a:r>
          </a:p>
          <a:p>
            <a:pPr algn="ctr"/>
            <a:endParaRPr lang="en-US" sz="2800" i="1" dirty="0"/>
          </a:p>
          <a:p>
            <a:pPr marL="0" indent="0" algn="ctr">
              <a:buNone/>
            </a:pPr>
            <a:endParaRPr lang="en-US" sz="2800" i="1" dirty="0"/>
          </a:p>
          <a:p>
            <a:r>
              <a:rPr lang="en-US" dirty="0"/>
              <a:t>How would you respond to this?</a:t>
            </a:r>
          </a:p>
          <a:p>
            <a:pPr marL="384039" lvl="2" indent="0">
              <a:buClr>
                <a:srgbClr val="FFC000"/>
              </a:buClr>
              <a:buNone/>
            </a:pPr>
            <a:r>
              <a:rPr lang="en-US" dirty="0">
                <a:solidFill>
                  <a:prstClr val="black">
                    <a:lumMod val="75000"/>
                    <a:lumOff val="25000"/>
                  </a:prstClr>
                </a:solidFill>
              </a:rPr>
              <a:t>“Remember you also hired a tutor for this class this semester. How you do know that the tutor wasn’t the reason for the rise in grades?”</a:t>
            </a:r>
          </a:p>
          <a:p>
            <a:endParaRPr lang="en-US" dirty="0"/>
          </a:p>
        </p:txBody>
      </p:sp>
      <p:sp>
        <p:nvSpPr>
          <p:cNvPr id="4" name="Slide Number Placeholder 3"/>
          <p:cNvSpPr>
            <a:spLocks noGrp="1"/>
          </p:cNvSpPr>
          <p:nvPr>
            <p:ph type="sldNum" sz="quarter" idx="12"/>
          </p:nvPr>
        </p:nvSpPr>
        <p:spPr/>
        <p:txBody>
          <a:bodyPr/>
          <a:lstStyle/>
          <a:p>
            <a:fld id="{098B3DDF-55FD-42E7-8027-CE601EFF49C5}" type="slidenum">
              <a:rPr lang="en-US" smtClean="0"/>
              <a:t>14</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33164648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Scenario</a:t>
            </a:r>
          </a:p>
        </p:txBody>
      </p:sp>
      <p:sp>
        <p:nvSpPr>
          <p:cNvPr id="3" name="Content Placeholder 2"/>
          <p:cNvSpPr>
            <a:spLocks noGrp="1"/>
          </p:cNvSpPr>
          <p:nvPr>
            <p:ph idx="1"/>
          </p:nvPr>
        </p:nvSpPr>
        <p:spPr/>
        <p:txBody>
          <a:bodyPr>
            <a:normAutofit/>
          </a:bodyPr>
          <a:lstStyle/>
          <a:p>
            <a:r>
              <a:rPr lang="en-US" sz="2800" dirty="0"/>
              <a:t>“I was concerned about that too, at first. When I realized there wasn’t any college student leadership literature to inform what I was doing, I just relied on my own experience. I have enough experience to see if programs are working by seeing how students are engaging. Besides, students tell me they love the program! Finally, this program causes higher leadership scores and more confident student leaders, so I’m not worried.”</a:t>
            </a:r>
          </a:p>
        </p:txBody>
      </p:sp>
      <p:sp>
        <p:nvSpPr>
          <p:cNvPr id="4" name="Slide Number Placeholder 3"/>
          <p:cNvSpPr>
            <a:spLocks noGrp="1"/>
          </p:cNvSpPr>
          <p:nvPr>
            <p:ph type="sldNum" sz="quarter" idx="12"/>
          </p:nvPr>
        </p:nvSpPr>
        <p:spPr/>
        <p:txBody>
          <a:bodyPr/>
          <a:lstStyle/>
          <a:p>
            <a:fld id="{098B3DDF-55FD-42E7-8027-CE601EFF49C5}" type="slidenum">
              <a:rPr lang="en-US" smtClean="0"/>
              <a:t>15</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3267565202"/>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Scenario</a:t>
            </a:r>
          </a:p>
        </p:txBody>
      </p:sp>
      <p:sp>
        <p:nvSpPr>
          <p:cNvPr id="3" name="Content Placeholder 2"/>
          <p:cNvSpPr>
            <a:spLocks noGrp="1"/>
          </p:cNvSpPr>
          <p:nvPr>
            <p:ph idx="1"/>
          </p:nvPr>
        </p:nvSpPr>
        <p:spPr/>
        <p:txBody>
          <a:bodyPr>
            <a:normAutofit/>
          </a:bodyPr>
          <a:lstStyle/>
          <a:p>
            <a:r>
              <a:rPr lang="en-US" sz="2800" dirty="0"/>
              <a:t>“I was concerned about that too, at first. When I realized there wasn’t any college student leadership literature to inform what I was doing, I just relied on my own experience. I have enough experience to see if programs are working by seeing how students are engaging. Besides, students tell me they love the program! Finally, </a:t>
            </a:r>
            <a:r>
              <a:rPr lang="en-US" sz="2800" u="sng" dirty="0">
                <a:solidFill>
                  <a:schemeClr val="accent1"/>
                </a:solidFill>
              </a:rPr>
              <a:t>this program causes higher leadership scores and more confident student leaders</a:t>
            </a:r>
            <a:r>
              <a:rPr lang="en-US" sz="2800" dirty="0"/>
              <a:t>, so I’m not worried.”</a:t>
            </a:r>
          </a:p>
          <a:p>
            <a:endParaRPr lang="en-US" sz="2800" dirty="0"/>
          </a:p>
          <a:p>
            <a:r>
              <a:rPr lang="en-US" sz="2400" dirty="0"/>
              <a:t>Cook, B.G., &amp; Smith, G.J. (2012). Leadership and instruction: Evidence-based practices in special education. In Crockett, J.B., Billingsley, B.S., &amp; </a:t>
            </a:r>
            <a:r>
              <a:rPr lang="en-US" sz="2400" dirty="0" err="1"/>
              <a:t>Boscardin</a:t>
            </a:r>
            <a:r>
              <a:rPr lang="en-US" sz="2400" dirty="0"/>
              <a:t>, M.L. (Eds), </a:t>
            </a:r>
            <a:r>
              <a:rPr lang="en-US" sz="2400" i="1" dirty="0"/>
              <a:t>Handbook of leadership and administration for special education. </a:t>
            </a:r>
            <a:r>
              <a:rPr lang="en-US" sz="2400" dirty="0"/>
              <a:t>New York, NY: Routledge. </a:t>
            </a:r>
          </a:p>
        </p:txBody>
      </p:sp>
      <p:sp>
        <p:nvSpPr>
          <p:cNvPr id="4" name="Slide Number Placeholder 3"/>
          <p:cNvSpPr>
            <a:spLocks noGrp="1"/>
          </p:cNvSpPr>
          <p:nvPr>
            <p:ph type="sldNum" sz="quarter" idx="12"/>
          </p:nvPr>
        </p:nvSpPr>
        <p:spPr/>
        <p:txBody>
          <a:bodyPr/>
          <a:lstStyle/>
          <a:p>
            <a:fld id="{098B3DDF-55FD-42E7-8027-CE601EFF49C5}" type="slidenum">
              <a:rPr lang="en-US" smtClean="0"/>
              <a:t>16</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7889108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36BA7-4F92-4833-B15A-308C7CF179E9}"/>
              </a:ext>
            </a:extLst>
          </p:cNvPr>
          <p:cNvSpPr>
            <a:spLocks noGrp="1"/>
          </p:cNvSpPr>
          <p:nvPr>
            <p:ph type="title"/>
          </p:nvPr>
        </p:nvSpPr>
        <p:spPr/>
        <p:txBody>
          <a:bodyPr/>
          <a:lstStyle/>
          <a:p>
            <a:r>
              <a:rPr lang="en-US" dirty="0"/>
              <a:t>Fallible Perceptions</a:t>
            </a:r>
          </a:p>
        </p:txBody>
      </p:sp>
      <p:sp>
        <p:nvSpPr>
          <p:cNvPr id="3" name="Content Placeholder 2">
            <a:extLst>
              <a:ext uri="{FF2B5EF4-FFF2-40B4-BE49-F238E27FC236}">
                <a16:creationId xmlns:a16="http://schemas.microsoft.com/office/drawing/2014/main" id="{271A9573-F423-4F4C-B142-F51E5FCE8275}"/>
              </a:ext>
            </a:extLst>
          </p:cNvPr>
          <p:cNvSpPr>
            <a:spLocks noGrp="1"/>
          </p:cNvSpPr>
          <p:nvPr>
            <p:ph idx="1"/>
          </p:nvPr>
        </p:nvSpPr>
        <p:spPr/>
        <p:txBody>
          <a:bodyPr/>
          <a:lstStyle/>
          <a:p>
            <a:r>
              <a:rPr lang="en-US" dirty="0"/>
              <a:t>Situated Generalization</a:t>
            </a:r>
          </a:p>
          <a:p>
            <a:pPr lvl="1"/>
            <a:r>
              <a:rPr lang="en-US" dirty="0"/>
              <a:t>Tendency to accept research/practices that have an explicit connection to the practitioner’s work</a:t>
            </a:r>
          </a:p>
          <a:p>
            <a:pPr lvl="2"/>
            <a:r>
              <a:rPr lang="en-US" dirty="0"/>
              <a:t>Leads to a limited scope of research we can use to inform our work</a:t>
            </a:r>
          </a:p>
          <a:p>
            <a:pPr lvl="1"/>
            <a:endParaRPr lang="en-US" dirty="0"/>
          </a:p>
          <a:p>
            <a:pPr lvl="1"/>
            <a:r>
              <a:rPr lang="en-US" dirty="0"/>
              <a:t>Limited research avenues</a:t>
            </a:r>
          </a:p>
          <a:p>
            <a:pPr lvl="2"/>
            <a:r>
              <a:rPr lang="en-US" dirty="0"/>
              <a:t>Dependent on research from only our field of work</a:t>
            </a:r>
          </a:p>
        </p:txBody>
      </p:sp>
      <p:sp>
        <p:nvSpPr>
          <p:cNvPr id="4" name="Slide Number Placeholder 3">
            <a:extLst>
              <a:ext uri="{FF2B5EF4-FFF2-40B4-BE49-F238E27FC236}">
                <a16:creationId xmlns:a16="http://schemas.microsoft.com/office/drawing/2014/main" id="{40EB7CAD-1CFB-41DA-94FC-58123A9BCFE0}"/>
              </a:ext>
            </a:extLst>
          </p:cNvPr>
          <p:cNvSpPr>
            <a:spLocks noGrp="1"/>
          </p:cNvSpPr>
          <p:nvPr>
            <p:ph type="sldNum" sz="quarter" idx="12"/>
          </p:nvPr>
        </p:nvSpPr>
        <p:spPr/>
        <p:txBody>
          <a:bodyPr/>
          <a:lstStyle/>
          <a:p>
            <a:fld id="{098B3DDF-55FD-42E7-8027-CE601EFF49C5}" type="slidenum">
              <a:rPr lang="en-US" smtClean="0"/>
              <a:t>17</a:t>
            </a:fld>
            <a:endParaRPr lang="en-US"/>
          </a:p>
        </p:txBody>
      </p:sp>
      <p:sp>
        <p:nvSpPr>
          <p:cNvPr id="5" name="Footer Placeholder 4">
            <a:extLst>
              <a:ext uri="{FF2B5EF4-FFF2-40B4-BE49-F238E27FC236}">
                <a16:creationId xmlns:a16="http://schemas.microsoft.com/office/drawing/2014/main" id="{F75E5556-B1E3-483D-8983-F1732521A9D1}"/>
              </a:ext>
            </a:extLst>
          </p:cNvPr>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2367269516"/>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Fallible Perceptions- SG</a:t>
            </a:r>
          </a:p>
        </p:txBody>
      </p:sp>
      <p:sp>
        <p:nvSpPr>
          <p:cNvPr id="3" name="Content Placeholder 2"/>
          <p:cNvSpPr>
            <a:spLocks noGrp="1"/>
          </p:cNvSpPr>
          <p:nvPr>
            <p:ph idx="1"/>
          </p:nvPr>
        </p:nvSpPr>
        <p:spPr/>
        <p:txBody>
          <a:bodyPr>
            <a:normAutofit/>
          </a:bodyPr>
          <a:lstStyle/>
          <a:p>
            <a:r>
              <a:rPr lang="en-US" dirty="0"/>
              <a:t>What does this look like in Higher Education?</a:t>
            </a:r>
          </a:p>
          <a:p>
            <a:pPr lvl="2"/>
            <a:r>
              <a:rPr lang="en-US" dirty="0"/>
              <a:t>Lack of ability or want to generalize research from lab to practice</a:t>
            </a:r>
          </a:p>
          <a:p>
            <a:pPr lvl="2"/>
            <a:r>
              <a:rPr lang="en-US" dirty="0"/>
              <a:t>Lack of ability or want to generalize from one applied setting to another</a:t>
            </a:r>
          </a:p>
          <a:p>
            <a:pPr lvl="1"/>
            <a:endParaRPr lang="en-US" dirty="0"/>
          </a:p>
          <a:p>
            <a:pPr lvl="1"/>
            <a:r>
              <a:rPr lang="en-US" dirty="0"/>
              <a:t>Unintended consequences</a:t>
            </a:r>
          </a:p>
          <a:p>
            <a:pPr lvl="2"/>
            <a:r>
              <a:rPr lang="en-US" dirty="0"/>
              <a:t>Lack of evidence to support your programs or interventions</a:t>
            </a:r>
          </a:p>
          <a:p>
            <a:pPr lvl="2"/>
            <a:r>
              <a:rPr lang="en-US" dirty="0"/>
              <a:t>Tendency to rely on own experience to create programs</a:t>
            </a:r>
          </a:p>
          <a:p>
            <a:pPr lvl="1"/>
            <a:endParaRPr lang="en-US" dirty="0"/>
          </a:p>
          <a:p>
            <a:pPr marL="201163" lvl="1" indent="0">
              <a:buNone/>
            </a:pPr>
            <a:endParaRPr lang="en-US" dirty="0"/>
          </a:p>
          <a:p>
            <a:pPr marL="201163" lvl="1" indent="0" algn="ctr">
              <a:buNone/>
            </a:pPr>
            <a:endParaRPr lang="en-US" sz="2800" i="1" dirty="0"/>
          </a:p>
        </p:txBody>
      </p:sp>
      <p:sp>
        <p:nvSpPr>
          <p:cNvPr id="4" name="Slide Number Placeholder 3"/>
          <p:cNvSpPr>
            <a:spLocks noGrp="1"/>
          </p:cNvSpPr>
          <p:nvPr>
            <p:ph type="sldNum" sz="quarter" idx="12"/>
          </p:nvPr>
        </p:nvSpPr>
        <p:spPr/>
        <p:txBody>
          <a:bodyPr/>
          <a:lstStyle/>
          <a:p>
            <a:fld id="{098B3DDF-55FD-42E7-8027-CE601EFF49C5}" type="slidenum">
              <a:rPr lang="en-US" smtClean="0"/>
              <a:t>18</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3743694142"/>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Fallible Perceptions- SG</a:t>
            </a:r>
          </a:p>
        </p:txBody>
      </p:sp>
      <p:sp>
        <p:nvSpPr>
          <p:cNvPr id="3" name="Content Placeholder 2"/>
          <p:cNvSpPr>
            <a:spLocks noGrp="1"/>
          </p:cNvSpPr>
          <p:nvPr>
            <p:ph idx="1"/>
          </p:nvPr>
        </p:nvSpPr>
        <p:spPr/>
        <p:txBody>
          <a:bodyPr>
            <a:normAutofit fontScale="70000" lnSpcReduction="20000"/>
          </a:bodyPr>
          <a:lstStyle/>
          <a:p>
            <a:pPr marL="201163" lvl="1" indent="0" algn="ctr">
              <a:buNone/>
            </a:pPr>
            <a:r>
              <a:rPr lang="en-US" sz="2800" i="1" dirty="0"/>
              <a:t>“This is a lot of cognition theory and research, but none of it applies to me in student affairs because we have student development theory”</a:t>
            </a:r>
          </a:p>
          <a:p>
            <a:pPr marL="201163" lvl="1" indent="0" algn="ctr">
              <a:buNone/>
            </a:pPr>
            <a:endParaRPr lang="en-US" sz="2800" i="1" dirty="0"/>
          </a:p>
          <a:p>
            <a:pPr marL="201163" lvl="1" indent="0" algn="ctr">
              <a:buNone/>
            </a:pPr>
            <a:r>
              <a:rPr lang="en-US" sz="2800" i="1" dirty="0"/>
              <a:t>“Our student population is more unique than this research sample.”</a:t>
            </a:r>
          </a:p>
          <a:p>
            <a:pPr marL="201163" lvl="1" indent="0" algn="ctr">
              <a:buNone/>
            </a:pPr>
            <a:endParaRPr lang="en-US" sz="2800" i="1" dirty="0"/>
          </a:p>
          <a:p>
            <a:pPr marL="201163" lvl="1" indent="0" algn="ctr">
              <a:buNone/>
            </a:pPr>
            <a:r>
              <a:rPr lang="en-US" sz="2800" i="1" dirty="0"/>
              <a:t>“I can’t find research about this really popular chemistry group project I’ve heard others do, so I probably just won’t do it.”</a:t>
            </a:r>
            <a:endParaRPr lang="en-US" dirty="0"/>
          </a:p>
          <a:p>
            <a:r>
              <a:rPr lang="en-US" sz="3400" dirty="0"/>
              <a:t>How would you respond to this?</a:t>
            </a:r>
          </a:p>
          <a:p>
            <a:pPr marL="201163" lvl="1" indent="0">
              <a:buNone/>
            </a:pPr>
            <a:r>
              <a:rPr lang="en-US" sz="2900" dirty="0"/>
              <a:t>“Although cognition is based in a different area than student development, isn’t it still important to know about </a:t>
            </a:r>
            <a:r>
              <a:rPr lang="en-US" sz="2900" i="1" dirty="0"/>
              <a:t>how</a:t>
            </a:r>
            <a:r>
              <a:rPr lang="en-US" sz="2900" dirty="0"/>
              <a:t> students learn and retain information from our programs? Don’t you want students to learn and retain the information you give them?”</a:t>
            </a:r>
          </a:p>
          <a:p>
            <a:pPr marL="201163" lvl="1" indent="0">
              <a:buNone/>
            </a:pPr>
            <a:endParaRPr lang="en-US" sz="2900" dirty="0"/>
          </a:p>
          <a:p>
            <a:pPr marL="201163" lvl="1" indent="0">
              <a:buNone/>
            </a:pPr>
            <a:r>
              <a:rPr lang="en-US" sz="2900" dirty="0"/>
              <a:t>“Sure, our student population may be different than what’s in that paper, but there’s more to a paper than just it’s sample.”</a:t>
            </a:r>
          </a:p>
          <a:p>
            <a:pPr marL="201163" lvl="1" indent="0">
              <a:buNone/>
            </a:pPr>
            <a:endParaRPr lang="en-US" sz="2900" dirty="0"/>
          </a:p>
          <a:p>
            <a:pPr marL="201163" lvl="1" indent="0">
              <a:buNone/>
            </a:pPr>
            <a:r>
              <a:rPr lang="en-US" sz="2900" dirty="0"/>
              <a:t>“Just because there isn’t research doesn’t mean that the program is bad. If there isn’t evidence to support or reject this program, then let’s try it. You can be the one to help people know if it’s good or not.”</a:t>
            </a:r>
          </a:p>
        </p:txBody>
      </p:sp>
      <p:sp>
        <p:nvSpPr>
          <p:cNvPr id="4" name="Slide Number Placeholder 3"/>
          <p:cNvSpPr>
            <a:spLocks noGrp="1"/>
          </p:cNvSpPr>
          <p:nvPr>
            <p:ph type="sldNum" sz="quarter" idx="12"/>
          </p:nvPr>
        </p:nvSpPr>
        <p:spPr/>
        <p:txBody>
          <a:bodyPr/>
          <a:lstStyle/>
          <a:p>
            <a:fld id="{098B3DDF-55FD-42E7-8027-CE601EFF49C5}" type="slidenum">
              <a:rPr lang="en-US" smtClean="0"/>
              <a:t>19</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35496290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085" y="-11031"/>
            <a:ext cx="10058400" cy="1009102"/>
          </a:xfrm>
        </p:spPr>
        <p:txBody>
          <a:bodyPr/>
          <a:lstStyle/>
          <a:p>
            <a:r>
              <a:rPr lang="en-US" dirty="0"/>
              <a:t>Overview</a:t>
            </a:r>
          </a:p>
        </p:txBody>
      </p:sp>
      <p:sp>
        <p:nvSpPr>
          <p:cNvPr id="3" name="Content Placeholder 2"/>
          <p:cNvSpPr>
            <a:spLocks noGrp="1"/>
          </p:cNvSpPr>
          <p:nvPr>
            <p:ph idx="1"/>
          </p:nvPr>
        </p:nvSpPr>
        <p:spPr/>
        <p:txBody>
          <a:bodyPr/>
          <a:lstStyle/>
          <a:p>
            <a:pPr marL="457200" lvl="1" indent="-457200" defTabSz="914400">
              <a:lnSpc>
                <a:spcPct val="100000"/>
              </a:lnSpc>
              <a:spcBef>
                <a:spcPts val="0"/>
              </a:spcBef>
              <a:spcAft>
                <a:spcPts val="0"/>
              </a:spcAft>
            </a:pPr>
            <a:r>
              <a:rPr lang="en-US" dirty="0">
                <a:solidFill>
                  <a:schemeClr val="tx1"/>
                </a:solidFill>
              </a:rPr>
              <a:t>Define Evidence-Informed Practice</a:t>
            </a:r>
          </a:p>
          <a:p>
            <a:pPr marL="457200" lvl="1" indent="-457200" defTabSz="914400">
              <a:lnSpc>
                <a:spcPct val="100000"/>
              </a:lnSpc>
              <a:spcBef>
                <a:spcPts val="0"/>
              </a:spcBef>
              <a:spcAft>
                <a:spcPts val="0"/>
              </a:spcAft>
            </a:pPr>
            <a:r>
              <a:rPr lang="en-US" dirty="0">
                <a:solidFill>
                  <a:schemeClr val="tx1"/>
                </a:solidFill>
              </a:rPr>
              <a:t>Scenario</a:t>
            </a:r>
          </a:p>
          <a:p>
            <a:pPr marL="457200" lvl="1" indent="-457200" defTabSz="914400">
              <a:lnSpc>
                <a:spcPct val="100000"/>
              </a:lnSpc>
              <a:spcBef>
                <a:spcPts val="0"/>
              </a:spcBef>
              <a:spcAft>
                <a:spcPts val="0"/>
              </a:spcAft>
            </a:pPr>
            <a:r>
              <a:rPr lang="en-US" dirty="0">
                <a:solidFill>
                  <a:schemeClr val="tx1"/>
                </a:solidFill>
              </a:rPr>
              <a:t>Arguments against EIP influenced by fallible perceptions</a:t>
            </a:r>
          </a:p>
          <a:p>
            <a:pPr marL="457200" lvl="1" indent="-457200" defTabSz="914400">
              <a:lnSpc>
                <a:spcPct val="100000"/>
              </a:lnSpc>
              <a:spcBef>
                <a:spcPts val="0"/>
              </a:spcBef>
              <a:spcAft>
                <a:spcPts val="0"/>
              </a:spcAft>
            </a:pPr>
            <a:r>
              <a:rPr lang="en-US" dirty="0">
                <a:solidFill>
                  <a:schemeClr val="tx1"/>
                </a:solidFill>
              </a:rPr>
              <a:t>Will have questions throughout</a:t>
            </a:r>
          </a:p>
          <a:p>
            <a:pPr marL="457200" lvl="1" indent="-457200" defTabSz="914400">
              <a:lnSpc>
                <a:spcPct val="100000"/>
              </a:lnSpc>
              <a:spcBef>
                <a:spcPts val="0"/>
              </a:spcBef>
              <a:spcAft>
                <a:spcPts val="0"/>
              </a:spcAft>
            </a:pPr>
            <a:endParaRPr lang="en-US" dirty="0">
              <a:solidFill>
                <a:schemeClr val="tx1"/>
              </a:solidFill>
            </a:endParaRPr>
          </a:p>
        </p:txBody>
      </p:sp>
      <p:sp>
        <p:nvSpPr>
          <p:cNvPr id="4" name="Slide Number Placeholder 3"/>
          <p:cNvSpPr>
            <a:spLocks noGrp="1"/>
          </p:cNvSpPr>
          <p:nvPr>
            <p:ph type="sldNum" sz="quarter" idx="12"/>
          </p:nvPr>
        </p:nvSpPr>
        <p:spPr/>
        <p:txBody>
          <a:bodyPr/>
          <a:lstStyle/>
          <a:p>
            <a:fld id="{098B3DDF-55FD-42E7-8027-CE601EFF49C5}" type="slidenum">
              <a:rPr lang="en-US" smtClean="0"/>
              <a:t>2</a:t>
            </a:fld>
            <a:endParaRPr lang="en-US"/>
          </a:p>
        </p:txBody>
      </p:sp>
      <p:sp>
        <p:nvSpPr>
          <p:cNvPr id="5" name="Footer Placeholder 4"/>
          <p:cNvSpPr>
            <a:spLocks noGrp="1"/>
          </p:cNvSpPr>
          <p:nvPr>
            <p:ph type="ftr" sz="quarter" idx="13"/>
          </p:nvPr>
        </p:nvSpPr>
        <p:spPr/>
        <p:txBody>
          <a:bodyPr/>
          <a:lstStyle/>
          <a:p>
            <a:r>
              <a:rPr lang="en-US" sz="1600" dirty="0"/>
              <a:t>The Center for Assessment and Research Studies, James Madison University</a:t>
            </a:r>
          </a:p>
        </p:txBody>
      </p:sp>
    </p:spTree>
    <p:extLst>
      <p:ext uri="{BB962C8B-B14F-4D97-AF65-F5344CB8AC3E}">
        <p14:creationId xmlns:p14="http://schemas.microsoft.com/office/powerpoint/2010/main" val="1988808951"/>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Scenario</a:t>
            </a:r>
          </a:p>
        </p:txBody>
      </p:sp>
      <p:sp>
        <p:nvSpPr>
          <p:cNvPr id="3" name="Content Placeholder 2"/>
          <p:cNvSpPr>
            <a:spLocks noGrp="1"/>
          </p:cNvSpPr>
          <p:nvPr>
            <p:ph idx="1"/>
          </p:nvPr>
        </p:nvSpPr>
        <p:spPr/>
        <p:txBody>
          <a:bodyPr>
            <a:normAutofit/>
          </a:bodyPr>
          <a:lstStyle/>
          <a:p>
            <a:r>
              <a:rPr lang="en-US" sz="2800" dirty="0"/>
              <a:t>“I was concerned about that too, at first. When I realized there wasn’t any college student leadership literature to inform what I was doing, I just relied on my own experience. I have enough experience to see if programs are working by seeing how students are engaging. Besides, students tell me they love the program! Finally, this program causes higher leadership scores and more confident student leaders, so I’m not worried.”</a:t>
            </a:r>
          </a:p>
        </p:txBody>
      </p:sp>
      <p:sp>
        <p:nvSpPr>
          <p:cNvPr id="4" name="Slide Number Placeholder 3"/>
          <p:cNvSpPr>
            <a:spLocks noGrp="1"/>
          </p:cNvSpPr>
          <p:nvPr>
            <p:ph type="sldNum" sz="quarter" idx="12"/>
          </p:nvPr>
        </p:nvSpPr>
        <p:spPr/>
        <p:txBody>
          <a:bodyPr/>
          <a:lstStyle/>
          <a:p>
            <a:fld id="{098B3DDF-55FD-42E7-8027-CE601EFF49C5}" type="slidenum">
              <a:rPr lang="en-US" smtClean="0"/>
              <a:t>20</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516330247"/>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Scenario</a:t>
            </a:r>
          </a:p>
        </p:txBody>
      </p:sp>
      <p:sp>
        <p:nvSpPr>
          <p:cNvPr id="3" name="Content Placeholder 2"/>
          <p:cNvSpPr>
            <a:spLocks noGrp="1"/>
          </p:cNvSpPr>
          <p:nvPr>
            <p:ph idx="1"/>
          </p:nvPr>
        </p:nvSpPr>
        <p:spPr/>
        <p:txBody>
          <a:bodyPr>
            <a:normAutofit/>
          </a:bodyPr>
          <a:lstStyle/>
          <a:p>
            <a:r>
              <a:rPr lang="en-US" sz="2800" dirty="0"/>
              <a:t>“I was concerned about that too, at first. </a:t>
            </a:r>
            <a:r>
              <a:rPr lang="en-US" sz="2800" u="sng" dirty="0">
                <a:solidFill>
                  <a:schemeClr val="accent5"/>
                </a:solidFill>
              </a:rPr>
              <a:t>When I realized there wasn’t any college student leadership literature to inform what I was doing, I just relied on my own experience</a:t>
            </a:r>
            <a:r>
              <a:rPr lang="en-US" sz="2800" dirty="0"/>
              <a:t>. I have enough experience to see if programs are working by seeing how students are engaging. Besides, students tell me they love the program! Finally, this program causes higher leadership scores and more confident student leaders, so I’m not worried.”</a:t>
            </a:r>
          </a:p>
          <a:p>
            <a:endParaRPr lang="en-US" sz="2800" dirty="0"/>
          </a:p>
          <a:p>
            <a:r>
              <a:rPr lang="en-US" sz="2400" dirty="0"/>
              <a:t>Cook, B.G., &amp; Smith, G.J. (2012). Leadership and instruction: Evidence-based practices in special education. In Crockett, J.B., Billingsley, B.S., &amp; </a:t>
            </a:r>
            <a:r>
              <a:rPr lang="en-US" sz="2400" dirty="0" err="1"/>
              <a:t>Boscardin</a:t>
            </a:r>
            <a:r>
              <a:rPr lang="en-US" sz="2400" dirty="0"/>
              <a:t>, M.L. (Eds), </a:t>
            </a:r>
            <a:r>
              <a:rPr lang="en-US" sz="2400" i="1" dirty="0"/>
              <a:t>Handbook of leadership and administration for special education. </a:t>
            </a:r>
            <a:r>
              <a:rPr lang="en-US" sz="2400" dirty="0"/>
              <a:t>New York, NY: Routledge. </a:t>
            </a:r>
          </a:p>
        </p:txBody>
      </p:sp>
      <p:sp>
        <p:nvSpPr>
          <p:cNvPr id="4" name="Slide Number Placeholder 3"/>
          <p:cNvSpPr>
            <a:spLocks noGrp="1"/>
          </p:cNvSpPr>
          <p:nvPr>
            <p:ph type="sldNum" sz="quarter" idx="12"/>
          </p:nvPr>
        </p:nvSpPr>
        <p:spPr/>
        <p:txBody>
          <a:bodyPr/>
          <a:lstStyle/>
          <a:p>
            <a:fld id="{098B3DDF-55FD-42E7-8027-CE601EFF49C5}" type="slidenum">
              <a:rPr lang="en-US" smtClean="0"/>
              <a:t>21</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659430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CF406-316D-4F10-8848-F0A85EEAA823}"/>
              </a:ext>
            </a:extLst>
          </p:cNvPr>
          <p:cNvSpPr>
            <a:spLocks noGrp="1"/>
          </p:cNvSpPr>
          <p:nvPr>
            <p:ph type="title"/>
          </p:nvPr>
        </p:nvSpPr>
        <p:spPr/>
        <p:txBody>
          <a:bodyPr/>
          <a:lstStyle/>
          <a:p>
            <a:r>
              <a:rPr lang="en-US" dirty="0"/>
              <a:t>Fallible Perceptions</a:t>
            </a:r>
          </a:p>
        </p:txBody>
      </p:sp>
      <p:sp>
        <p:nvSpPr>
          <p:cNvPr id="3" name="Content Placeholder 2">
            <a:extLst>
              <a:ext uri="{FF2B5EF4-FFF2-40B4-BE49-F238E27FC236}">
                <a16:creationId xmlns:a16="http://schemas.microsoft.com/office/drawing/2014/main" id="{865FC1B5-B31C-47EA-A38B-16FD97A0D905}"/>
              </a:ext>
            </a:extLst>
          </p:cNvPr>
          <p:cNvSpPr>
            <a:spLocks noGrp="1"/>
          </p:cNvSpPr>
          <p:nvPr>
            <p:ph idx="1"/>
          </p:nvPr>
        </p:nvSpPr>
        <p:spPr/>
        <p:txBody>
          <a:bodyPr/>
          <a:lstStyle/>
          <a:p>
            <a:r>
              <a:rPr lang="en-US" dirty="0"/>
              <a:t>Influenced by Testimonials</a:t>
            </a:r>
          </a:p>
          <a:p>
            <a:pPr lvl="1"/>
            <a:r>
              <a:rPr lang="en-US" dirty="0"/>
              <a:t>What are testimonials?</a:t>
            </a:r>
          </a:p>
          <a:p>
            <a:pPr lvl="2"/>
            <a:r>
              <a:rPr lang="en-US" dirty="0"/>
              <a:t>Personal reviews of a product/service</a:t>
            </a:r>
          </a:p>
          <a:p>
            <a:pPr lvl="1"/>
            <a:endParaRPr lang="en-US" dirty="0"/>
          </a:p>
          <a:p>
            <a:pPr lvl="1"/>
            <a:r>
              <a:rPr lang="en-US" dirty="0"/>
              <a:t>Vividness</a:t>
            </a:r>
          </a:p>
          <a:p>
            <a:pPr lvl="2"/>
            <a:r>
              <a:rPr lang="en-US" dirty="0"/>
              <a:t>Willingness to reject research because of a persuasive story from someone we trust</a:t>
            </a:r>
          </a:p>
          <a:p>
            <a:pPr lvl="1"/>
            <a:r>
              <a:rPr lang="en-US" dirty="0"/>
              <a:t>Placebo Effect</a:t>
            </a:r>
          </a:p>
          <a:p>
            <a:pPr lvl="2"/>
            <a:r>
              <a:rPr lang="en-US" dirty="0"/>
              <a:t>Someone tells you a product/service worked for them, regardless of if the product/service was </a:t>
            </a:r>
            <a:r>
              <a:rPr lang="en-US" i="1" dirty="0"/>
              <a:t>actually </a:t>
            </a:r>
            <a:r>
              <a:rPr lang="en-US" dirty="0"/>
              <a:t>helpful</a:t>
            </a:r>
          </a:p>
        </p:txBody>
      </p:sp>
      <p:sp>
        <p:nvSpPr>
          <p:cNvPr id="4" name="Slide Number Placeholder 3">
            <a:extLst>
              <a:ext uri="{FF2B5EF4-FFF2-40B4-BE49-F238E27FC236}">
                <a16:creationId xmlns:a16="http://schemas.microsoft.com/office/drawing/2014/main" id="{C8A21764-D495-4888-87D7-3FB3871F35CD}"/>
              </a:ext>
            </a:extLst>
          </p:cNvPr>
          <p:cNvSpPr>
            <a:spLocks noGrp="1"/>
          </p:cNvSpPr>
          <p:nvPr>
            <p:ph type="sldNum" sz="quarter" idx="12"/>
          </p:nvPr>
        </p:nvSpPr>
        <p:spPr/>
        <p:txBody>
          <a:bodyPr/>
          <a:lstStyle/>
          <a:p>
            <a:fld id="{098B3DDF-55FD-42E7-8027-CE601EFF49C5}" type="slidenum">
              <a:rPr lang="en-US" smtClean="0"/>
              <a:t>22</a:t>
            </a:fld>
            <a:endParaRPr lang="en-US"/>
          </a:p>
        </p:txBody>
      </p:sp>
      <p:sp>
        <p:nvSpPr>
          <p:cNvPr id="5" name="Footer Placeholder 4">
            <a:extLst>
              <a:ext uri="{FF2B5EF4-FFF2-40B4-BE49-F238E27FC236}">
                <a16:creationId xmlns:a16="http://schemas.microsoft.com/office/drawing/2014/main" id="{C2F3509D-8D19-4CA2-9F47-13A98768847B}"/>
              </a:ext>
            </a:extLst>
          </p:cNvPr>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1695571194"/>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Arguments against Evidence</a:t>
            </a:r>
          </a:p>
        </p:txBody>
      </p:sp>
      <p:sp>
        <p:nvSpPr>
          <p:cNvPr id="3" name="Content Placeholder 2"/>
          <p:cNvSpPr>
            <a:spLocks noGrp="1"/>
          </p:cNvSpPr>
          <p:nvPr>
            <p:ph idx="1"/>
          </p:nvPr>
        </p:nvSpPr>
        <p:spPr/>
        <p:txBody>
          <a:bodyPr>
            <a:normAutofit/>
          </a:bodyPr>
          <a:lstStyle/>
          <a:p>
            <a:r>
              <a:rPr lang="en-US" dirty="0"/>
              <a:t>What does this look like in our work?</a:t>
            </a:r>
          </a:p>
          <a:p>
            <a:pPr lvl="1"/>
            <a:r>
              <a:rPr lang="en-US" dirty="0"/>
              <a:t>We become easily swayed by students’ and colleagues’ opinions to keep or get rid of a program/intervention</a:t>
            </a:r>
          </a:p>
          <a:p>
            <a:pPr lvl="1"/>
            <a:endParaRPr lang="en-US" dirty="0"/>
          </a:p>
          <a:p>
            <a:pPr lvl="1"/>
            <a:r>
              <a:rPr lang="en-US" dirty="0"/>
              <a:t>Unintended consequences</a:t>
            </a:r>
          </a:p>
          <a:p>
            <a:pPr lvl="2"/>
            <a:r>
              <a:rPr lang="en-US" dirty="0"/>
              <a:t>We may create more interventions/programs targeted for student enjoyment rather than for achieving outcomes</a:t>
            </a:r>
          </a:p>
          <a:p>
            <a:pPr lvl="2"/>
            <a:r>
              <a:rPr lang="en-US" dirty="0"/>
              <a:t>Tendency to not believe evidence (data, research) because we “know someone who benefitted from it”</a:t>
            </a:r>
          </a:p>
          <a:p>
            <a:pPr lvl="1"/>
            <a:endParaRPr lang="en-US" dirty="0"/>
          </a:p>
          <a:p>
            <a:pPr lvl="1"/>
            <a:endParaRPr lang="en-US" dirty="0"/>
          </a:p>
        </p:txBody>
      </p:sp>
      <p:sp>
        <p:nvSpPr>
          <p:cNvPr id="4" name="Slide Number Placeholder 3"/>
          <p:cNvSpPr>
            <a:spLocks noGrp="1"/>
          </p:cNvSpPr>
          <p:nvPr>
            <p:ph type="sldNum" sz="quarter" idx="12"/>
          </p:nvPr>
        </p:nvSpPr>
        <p:spPr/>
        <p:txBody>
          <a:bodyPr/>
          <a:lstStyle/>
          <a:p>
            <a:fld id="{098B3DDF-55FD-42E7-8027-CE601EFF49C5}" type="slidenum">
              <a:rPr lang="en-US" smtClean="0"/>
              <a:t>23</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3075510130"/>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Testimonials</a:t>
            </a:r>
          </a:p>
        </p:txBody>
      </p:sp>
      <p:sp>
        <p:nvSpPr>
          <p:cNvPr id="3" name="Content Placeholder 2"/>
          <p:cNvSpPr>
            <a:spLocks noGrp="1"/>
          </p:cNvSpPr>
          <p:nvPr>
            <p:ph idx="1"/>
          </p:nvPr>
        </p:nvSpPr>
        <p:spPr/>
        <p:txBody>
          <a:bodyPr>
            <a:normAutofit fontScale="92500"/>
          </a:bodyPr>
          <a:lstStyle/>
          <a:p>
            <a:pPr marL="201163" lvl="1" indent="0" algn="ctr">
              <a:buNone/>
            </a:pPr>
            <a:r>
              <a:rPr lang="en-US" sz="2800" i="1" dirty="0"/>
              <a:t>“A student told me that this program ‘changed their life,’ so it’s a good program.”</a:t>
            </a:r>
          </a:p>
          <a:p>
            <a:pPr marL="201163" lvl="1" indent="0" algn="ctr">
              <a:buNone/>
            </a:pPr>
            <a:endParaRPr lang="en-US" sz="2800" i="1" dirty="0"/>
          </a:p>
          <a:p>
            <a:pPr marL="201163" lvl="1" indent="0" algn="ctr">
              <a:buNone/>
            </a:pPr>
            <a:r>
              <a:rPr lang="en-US" sz="2800" i="1" dirty="0"/>
              <a:t>“Someone from [different college] told me that they do this program, and it’s a huge success on their campus, so we need to do it here!”</a:t>
            </a:r>
          </a:p>
          <a:p>
            <a:pPr marL="0" indent="0">
              <a:buNone/>
            </a:pPr>
            <a:endParaRPr lang="en-US" dirty="0"/>
          </a:p>
          <a:p>
            <a:r>
              <a:rPr lang="en-US" dirty="0"/>
              <a:t>How would you respond to this?</a:t>
            </a:r>
          </a:p>
          <a:p>
            <a:pPr lvl="2"/>
            <a:r>
              <a:rPr lang="en-US" dirty="0"/>
              <a:t>“It’s great that students loved the program, but how do we know they’re able to reach the outcomes now, versus if they never went to the program?”</a:t>
            </a:r>
          </a:p>
          <a:p>
            <a:pPr lvl="2"/>
            <a:r>
              <a:rPr lang="en-US" dirty="0"/>
              <a:t>“It may look like a cool program, but I’m not convinced that we should do the program here. Let’s take a look into the program more and see how it’s supported by evidence first.”</a:t>
            </a:r>
          </a:p>
        </p:txBody>
      </p:sp>
      <p:sp>
        <p:nvSpPr>
          <p:cNvPr id="4" name="Slide Number Placeholder 3"/>
          <p:cNvSpPr>
            <a:spLocks noGrp="1"/>
          </p:cNvSpPr>
          <p:nvPr>
            <p:ph type="sldNum" sz="quarter" idx="12"/>
          </p:nvPr>
        </p:nvSpPr>
        <p:spPr/>
        <p:txBody>
          <a:bodyPr/>
          <a:lstStyle/>
          <a:p>
            <a:fld id="{098B3DDF-55FD-42E7-8027-CE601EFF49C5}" type="slidenum">
              <a:rPr lang="en-US" smtClean="0"/>
              <a:t>24</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16823835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Scenario</a:t>
            </a:r>
          </a:p>
        </p:txBody>
      </p:sp>
      <p:sp>
        <p:nvSpPr>
          <p:cNvPr id="3" name="Content Placeholder 2"/>
          <p:cNvSpPr>
            <a:spLocks noGrp="1"/>
          </p:cNvSpPr>
          <p:nvPr>
            <p:ph idx="1"/>
          </p:nvPr>
        </p:nvSpPr>
        <p:spPr/>
        <p:txBody>
          <a:bodyPr>
            <a:normAutofit/>
          </a:bodyPr>
          <a:lstStyle/>
          <a:p>
            <a:r>
              <a:rPr lang="en-US" sz="2800" dirty="0"/>
              <a:t>“I was concerned about that too, at first. When I realized there wasn’t any college student leadership literature to inform what I was doing, I just relied on my own experience. I have enough experience to see if programs are working by seeing how students are engaging. Besides, students tell me they love the program! Finally, this program causes higher leadership scores and more confident student leaders, so I’m not worried.”</a:t>
            </a:r>
          </a:p>
        </p:txBody>
      </p:sp>
      <p:sp>
        <p:nvSpPr>
          <p:cNvPr id="4" name="Slide Number Placeholder 3"/>
          <p:cNvSpPr>
            <a:spLocks noGrp="1"/>
          </p:cNvSpPr>
          <p:nvPr>
            <p:ph type="sldNum" sz="quarter" idx="12"/>
          </p:nvPr>
        </p:nvSpPr>
        <p:spPr/>
        <p:txBody>
          <a:bodyPr/>
          <a:lstStyle/>
          <a:p>
            <a:fld id="{098B3DDF-55FD-42E7-8027-CE601EFF49C5}" type="slidenum">
              <a:rPr lang="en-US" smtClean="0"/>
              <a:t>25</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3117021676"/>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Scenario</a:t>
            </a:r>
          </a:p>
        </p:txBody>
      </p:sp>
      <p:sp>
        <p:nvSpPr>
          <p:cNvPr id="3" name="Content Placeholder 2"/>
          <p:cNvSpPr>
            <a:spLocks noGrp="1"/>
          </p:cNvSpPr>
          <p:nvPr>
            <p:ph idx="1"/>
          </p:nvPr>
        </p:nvSpPr>
        <p:spPr/>
        <p:txBody>
          <a:bodyPr>
            <a:normAutofit/>
          </a:bodyPr>
          <a:lstStyle/>
          <a:p>
            <a:r>
              <a:rPr lang="en-US" sz="2800" dirty="0"/>
              <a:t>“I was concerned about that too, at first. When I realized there wasn’t any college student leadership literature to inform what I was doing, I just relied on my own experience. I have enough experience to see if programs are working by seeing how students are engaging. Besides, </a:t>
            </a:r>
            <a:r>
              <a:rPr lang="en-US" sz="2800" u="sng" dirty="0">
                <a:solidFill>
                  <a:srgbClr val="00B050"/>
                </a:solidFill>
              </a:rPr>
              <a:t>students tell me they love the program! </a:t>
            </a:r>
            <a:r>
              <a:rPr lang="en-US" sz="2800" dirty="0"/>
              <a:t>Finally, this program causes higher leadership scores and more confident student leaders, so I’m not worried.”</a:t>
            </a:r>
          </a:p>
          <a:p>
            <a:endParaRPr lang="en-US" sz="2800" dirty="0"/>
          </a:p>
          <a:p>
            <a:r>
              <a:rPr lang="en-US" sz="2400" dirty="0"/>
              <a:t>Stanovich, K.E. (1996). </a:t>
            </a:r>
            <a:r>
              <a:rPr lang="en-US" sz="2400" i="1" dirty="0"/>
              <a:t>How to think straight about psychology </a:t>
            </a:r>
            <a:r>
              <a:rPr lang="en-US" sz="2400" dirty="0"/>
              <a:t>(4th ed.). New York, NY: HarperCollins. </a:t>
            </a:r>
          </a:p>
        </p:txBody>
      </p:sp>
      <p:sp>
        <p:nvSpPr>
          <p:cNvPr id="4" name="Slide Number Placeholder 3"/>
          <p:cNvSpPr>
            <a:spLocks noGrp="1"/>
          </p:cNvSpPr>
          <p:nvPr>
            <p:ph type="sldNum" sz="quarter" idx="12"/>
          </p:nvPr>
        </p:nvSpPr>
        <p:spPr/>
        <p:txBody>
          <a:bodyPr/>
          <a:lstStyle/>
          <a:p>
            <a:fld id="{098B3DDF-55FD-42E7-8027-CE601EFF49C5}" type="slidenum">
              <a:rPr lang="en-US" smtClean="0"/>
              <a:t>26</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17344283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00AF1-D6E6-4BEE-A527-E43571CA59E3}"/>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46F84F60-DD87-49EA-9C9F-4574ED131E4E}"/>
              </a:ext>
            </a:extLst>
          </p:cNvPr>
          <p:cNvSpPr>
            <a:spLocks noGrp="1"/>
          </p:cNvSpPr>
          <p:nvPr>
            <p:ph idx="1"/>
          </p:nvPr>
        </p:nvSpPr>
        <p:spPr/>
        <p:txBody>
          <a:bodyPr>
            <a:normAutofit lnSpcReduction="10000"/>
          </a:bodyPr>
          <a:lstStyle/>
          <a:p>
            <a:r>
              <a:rPr lang="en-US" dirty="0"/>
              <a:t>Inattentional Blindness</a:t>
            </a:r>
          </a:p>
          <a:p>
            <a:pPr lvl="1"/>
            <a:r>
              <a:rPr lang="en-US" sz="3000" dirty="0"/>
              <a:t>Humans do not perceive unexpected events/outcomes when focusing on something else</a:t>
            </a:r>
          </a:p>
          <a:p>
            <a:r>
              <a:rPr lang="en-US" dirty="0"/>
              <a:t>Illusory Causation</a:t>
            </a:r>
          </a:p>
          <a:p>
            <a:pPr lvl="1"/>
            <a:r>
              <a:rPr lang="en-US" sz="3000" dirty="0"/>
              <a:t>Tendency to ascribe causality when it doesn’t exist</a:t>
            </a:r>
            <a:endParaRPr lang="en-US" sz="3500" dirty="0"/>
          </a:p>
          <a:p>
            <a:r>
              <a:rPr lang="en-US" dirty="0"/>
              <a:t>Situated Generalization</a:t>
            </a:r>
          </a:p>
          <a:p>
            <a:pPr lvl="1"/>
            <a:r>
              <a:rPr lang="en-US" sz="3000" dirty="0"/>
              <a:t>Tendency to accept research/practices that have an explicit connection to the practitioner’s work</a:t>
            </a:r>
            <a:endParaRPr lang="en-US" sz="3500" dirty="0"/>
          </a:p>
          <a:p>
            <a:r>
              <a:rPr lang="en-US" dirty="0"/>
              <a:t>Testimonials</a:t>
            </a:r>
          </a:p>
          <a:p>
            <a:pPr lvl="1"/>
            <a:r>
              <a:rPr lang="en-US" sz="3000" dirty="0"/>
              <a:t>Personalized reviews of a program</a:t>
            </a:r>
          </a:p>
        </p:txBody>
      </p:sp>
      <p:sp>
        <p:nvSpPr>
          <p:cNvPr id="4" name="Slide Number Placeholder 3">
            <a:extLst>
              <a:ext uri="{FF2B5EF4-FFF2-40B4-BE49-F238E27FC236}">
                <a16:creationId xmlns:a16="http://schemas.microsoft.com/office/drawing/2014/main" id="{7F610E56-BD42-4974-B37B-7A3319E29615}"/>
              </a:ext>
            </a:extLst>
          </p:cNvPr>
          <p:cNvSpPr>
            <a:spLocks noGrp="1"/>
          </p:cNvSpPr>
          <p:nvPr>
            <p:ph type="sldNum" sz="quarter" idx="12"/>
          </p:nvPr>
        </p:nvSpPr>
        <p:spPr/>
        <p:txBody>
          <a:bodyPr/>
          <a:lstStyle/>
          <a:p>
            <a:fld id="{098B3DDF-55FD-42E7-8027-CE601EFF49C5}" type="slidenum">
              <a:rPr lang="en-US" smtClean="0"/>
              <a:t>27</a:t>
            </a:fld>
            <a:endParaRPr lang="en-US"/>
          </a:p>
        </p:txBody>
      </p:sp>
      <p:sp>
        <p:nvSpPr>
          <p:cNvPr id="5" name="Footer Placeholder 4">
            <a:extLst>
              <a:ext uri="{FF2B5EF4-FFF2-40B4-BE49-F238E27FC236}">
                <a16:creationId xmlns:a16="http://schemas.microsoft.com/office/drawing/2014/main" id="{DD48A04A-121D-4B09-86AA-7293564BE526}"/>
              </a:ext>
            </a:extLst>
          </p:cNvPr>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649876040"/>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C8801-199F-4DC5-B160-7C1669E6E29A}"/>
              </a:ext>
            </a:extLst>
          </p:cNvPr>
          <p:cNvSpPr>
            <a:spLocks noGrp="1"/>
          </p:cNvSpPr>
          <p:nvPr>
            <p:ph type="title"/>
          </p:nvPr>
        </p:nvSpPr>
        <p:spPr/>
        <p:txBody>
          <a:bodyPr/>
          <a:lstStyle/>
          <a:p>
            <a:r>
              <a:rPr lang="en-US" dirty="0"/>
              <a:t>One Last Time!</a:t>
            </a:r>
          </a:p>
        </p:txBody>
      </p:sp>
      <p:sp>
        <p:nvSpPr>
          <p:cNvPr id="3" name="Content Placeholder 2">
            <a:extLst>
              <a:ext uri="{FF2B5EF4-FFF2-40B4-BE49-F238E27FC236}">
                <a16:creationId xmlns:a16="http://schemas.microsoft.com/office/drawing/2014/main" id="{B36B746A-51E8-4C0D-994E-DEBC347144FB}"/>
              </a:ext>
            </a:extLst>
          </p:cNvPr>
          <p:cNvSpPr>
            <a:spLocks noGrp="1"/>
          </p:cNvSpPr>
          <p:nvPr>
            <p:ph idx="1"/>
          </p:nvPr>
        </p:nvSpPr>
        <p:spPr/>
        <p:txBody>
          <a:bodyPr/>
          <a:lstStyle/>
          <a:p>
            <a:r>
              <a:rPr lang="en-US" sz="2800" dirty="0"/>
              <a:t>“I was concerned about that too, at first. When I realized there wasn’t any college student leadership literature to inform what I was doing, I just relied on my own experience. I have enough experience to see if programs are working by seeing how students are engaging. Besides, students tell me they love the program! Finally, this program causes higher leadership scores and more confident student leaders, so I’m not worried.”</a:t>
            </a:r>
          </a:p>
          <a:p>
            <a:pPr marL="0" indent="0">
              <a:buNone/>
            </a:pPr>
            <a:endParaRPr lang="en-US" dirty="0"/>
          </a:p>
        </p:txBody>
      </p:sp>
      <p:sp>
        <p:nvSpPr>
          <p:cNvPr id="4" name="Slide Number Placeholder 3">
            <a:extLst>
              <a:ext uri="{FF2B5EF4-FFF2-40B4-BE49-F238E27FC236}">
                <a16:creationId xmlns:a16="http://schemas.microsoft.com/office/drawing/2014/main" id="{9174864B-3C0D-4634-AF4F-69B25F0A007B}"/>
              </a:ext>
            </a:extLst>
          </p:cNvPr>
          <p:cNvSpPr>
            <a:spLocks noGrp="1"/>
          </p:cNvSpPr>
          <p:nvPr>
            <p:ph type="sldNum" sz="quarter" idx="12"/>
          </p:nvPr>
        </p:nvSpPr>
        <p:spPr/>
        <p:txBody>
          <a:bodyPr/>
          <a:lstStyle/>
          <a:p>
            <a:fld id="{098B3DDF-55FD-42E7-8027-CE601EFF49C5}" type="slidenum">
              <a:rPr lang="en-US" smtClean="0"/>
              <a:t>28</a:t>
            </a:fld>
            <a:endParaRPr lang="en-US"/>
          </a:p>
        </p:txBody>
      </p:sp>
      <p:sp>
        <p:nvSpPr>
          <p:cNvPr id="5" name="Footer Placeholder 4">
            <a:extLst>
              <a:ext uri="{FF2B5EF4-FFF2-40B4-BE49-F238E27FC236}">
                <a16:creationId xmlns:a16="http://schemas.microsoft.com/office/drawing/2014/main" id="{E5A53480-7ADC-480B-8B6A-BBDEB21C9C56}"/>
              </a:ext>
            </a:extLst>
          </p:cNvPr>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3641508502"/>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Scenario</a:t>
            </a:r>
          </a:p>
        </p:txBody>
      </p:sp>
      <p:sp>
        <p:nvSpPr>
          <p:cNvPr id="3" name="Content Placeholder 2"/>
          <p:cNvSpPr>
            <a:spLocks noGrp="1"/>
          </p:cNvSpPr>
          <p:nvPr>
            <p:ph idx="1"/>
          </p:nvPr>
        </p:nvSpPr>
        <p:spPr/>
        <p:txBody>
          <a:bodyPr>
            <a:normAutofit/>
          </a:bodyPr>
          <a:lstStyle/>
          <a:p>
            <a:r>
              <a:rPr lang="en-US" sz="2800" dirty="0"/>
              <a:t>“I was concerned about that too, at first. When I realized there wasn’t any college student leadership literature to inform what I was doing, I just relied on my own experience. </a:t>
            </a:r>
            <a:r>
              <a:rPr lang="en-US" sz="2800" u="sng" dirty="0">
                <a:solidFill>
                  <a:schemeClr val="accent2"/>
                </a:solidFill>
              </a:rPr>
              <a:t>I have enough experience to see if programs are working by seeing how students are engaging</a:t>
            </a:r>
            <a:r>
              <a:rPr lang="en-US" sz="2800" dirty="0"/>
              <a:t>. Besides, students tell me they love the program! Finally, this program causes higher leadership scores and more confident student leaders, so I’m not worried.”</a:t>
            </a: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8B3DDF-55FD-42E7-8027-CE601EFF49C5}" type="slidenum">
              <a:rPr kumimoji="0" lang="en-US" sz="1067"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067" b="0" i="0" u="none" strike="noStrike" kern="1200" cap="none" spc="0" normalizeH="0" baseline="0" noProof="0">
              <a:ln>
                <a:noFill/>
              </a:ln>
              <a:solidFill>
                <a:srgbClr val="FFFFFF"/>
              </a:solidFill>
              <a:effectLst/>
              <a:uLnTx/>
              <a:uFillTx/>
              <a:latin typeface="Calibri"/>
              <a:ea typeface="+mn-ea"/>
              <a:cs typeface="+mn-cs"/>
            </a:endParaRPr>
          </a:p>
        </p:txBody>
      </p:sp>
      <p:sp>
        <p:nvSpPr>
          <p:cNvPr id="5" name="Footer Placeholder 4"/>
          <p:cNvSpPr>
            <a:spLocks noGrp="1"/>
          </p:cNvSpPr>
          <p:nvPr>
            <p:ph type="ftr" sz="quarter" idx="1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Calibri"/>
                <a:ea typeface="+mn-ea"/>
                <a:cs typeface="+mn-cs"/>
              </a:rPr>
              <a:t>The Center for Assessment and Research Studies, James Madison University</a:t>
            </a:r>
            <a:endParaRPr kumimoji="0" lang="en-US" sz="1600" b="0" i="0" u="none" strike="noStrike" kern="1200" cap="none" spc="0" normalizeH="0" baseline="0" noProof="0" dirty="0">
              <a:ln>
                <a:noFill/>
              </a:ln>
              <a:solidFill>
                <a:prstClr val="white"/>
              </a:solidFill>
              <a:effectLst/>
              <a:uLnTx/>
              <a:uFillTx/>
              <a:latin typeface="Calibri"/>
              <a:ea typeface="+mn-ea"/>
              <a:cs typeface="+mn-cs"/>
            </a:endParaRPr>
          </a:p>
        </p:txBody>
      </p:sp>
      <p:sp>
        <p:nvSpPr>
          <p:cNvPr id="6" name="TextBox 5">
            <a:extLst>
              <a:ext uri="{FF2B5EF4-FFF2-40B4-BE49-F238E27FC236}">
                <a16:creationId xmlns:a16="http://schemas.microsoft.com/office/drawing/2014/main" id="{918B7475-490F-4056-A3AD-2F94BC16610D}"/>
              </a:ext>
            </a:extLst>
          </p:cNvPr>
          <p:cNvSpPr txBox="1"/>
          <p:nvPr/>
        </p:nvSpPr>
        <p:spPr>
          <a:xfrm>
            <a:off x="1118795" y="4458984"/>
            <a:ext cx="3155254" cy="461665"/>
          </a:xfrm>
          <a:prstGeom prst="rect">
            <a:avLst/>
          </a:prstGeom>
          <a:noFill/>
        </p:spPr>
        <p:txBody>
          <a:bodyPr wrap="square" rtlCol="0">
            <a:spAutoFit/>
          </a:bodyPr>
          <a:lstStyle/>
          <a:p>
            <a:r>
              <a:rPr lang="en-US" sz="2400" dirty="0">
                <a:solidFill>
                  <a:schemeClr val="accent2"/>
                </a:solidFill>
              </a:rPr>
              <a:t>Inattentional Blindness</a:t>
            </a:r>
          </a:p>
        </p:txBody>
      </p:sp>
    </p:spTree>
    <p:extLst>
      <p:ext uri="{BB962C8B-B14F-4D97-AF65-F5344CB8AC3E}">
        <p14:creationId xmlns:p14="http://schemas.microsoft.com/office/powerpoint/2010/main" val="1686614908"/>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2EE8A-1E67-48BD-A3B7-F36330B53B27}"/>
              </a:ext>
            </a:extLst>
          </p:cNvPr>
          <p:cNvSpPr>
            <a:spLocks noGrp="1"/>
          </p:cNvSpPr>
          <p:nvPr>
            <p:ph type="title"/>
          </p:nvPr>
        </p:nvSpPr>
        <p:spPr/>
        <p:txBody>
          <a:bodyPr/>
          <a:lstStyle/>
          <a:p>
            <a:r>
              <a:rPr lang="en-US" dirty="0"/>
              <a:t>Evidence-Informed Practice (EIP)</a:t>
            </a:r>
          </a:p>
        </p:txBody>
      </p:sp>
      <p:sp>
        <p:nvSpPr>
          <p:cNvPr id="3" name="Content Placeholder 2">
            <a:extLst>
              <a:ext uri="{FF2B5EF4-FFF2-40B4-BE49-F238E27FC236}">
                <a16:creationId xmlns:a16="http://schemas.microsoft.com/office/drawing/2014/main" id="{52D9DF64-00B8-424E-A5CA-30B1E074A08F}"/>
              </a:ext>
            </a:extLst>
          </p:cNvPr>
          <p:cNvSpPr>
            <a:spLocks noGrp="1"/>
          </p:cNvSpPr>
          <p:nvPr>
            <p:ph idx="1"/>
          </p:nvPr>
        </p:nvSpPr>
        <p:spPr/>
        <p:txBody>
          <a:bodyPr/>
          <a:lstStyle/>
          <a:p>
            <a:r>
              <a:rPr lang="en-US" dirty="0"/>
              <a:t>Practice based in research and theory, often evaluated and shown to work</a:t>
            </a:r>
          </a:p>
          <a:p>
            <a:pPr lvl="1"/>
            <a:r>
              <a:rPr lang="en-US" dirty="0"/>
              <a:t>Leads to constructing programs/interventions that more likely lead to outcomes</a:t>
            </a:r>
          </a:p>
        </p:txBody>
      </p:sp>
      <p:sp>
        <p:nvSpPr>
          <p:cNvPr id="4" name="Slide Number Placeholder 3">
            <a:extLst>
              <a:ext uri="{FF2B5EF4-FFF2-40B4-BE49-F238E27FC236}">
                <a16:creationId xmlns:a16="http://schemas.microsoft.com/office/drawing/2014/main" id="{5E0E72C2-84D3-4E75-8FFF-6D2CF61E310E}"/>
              </a:ext>
            </a:extLst>
          </p:cNvPr>
          <p:cNvSpPr>
            <a:spLocks noGrp="1"/>
          </p:cNvSpPr>
          <p:nvPr>
            <p:ph type="sldNum" sz="quarter" idx="12"/>
          </p:nvPr>
        </p:nvSpPr>
        <p:spPr/>
        <p:txBody>
          <a:bodyPr/>
          <a:lstStyle/>
          <a:p>
            <a:fld id="{098B3DDF-55FD-42E7-8027-CE601EFF49C5}" type="slidenum">
              <a:rPr lang="en-US" smtClean="0"/>
              <a:t>3</a:t>
            </a:fld>
            <a:endParaRPr lang="en-US"/>
          </a:p>
        </p:txBody>
      </p:sp>
      <p:sp>
        <p:nvSpPr>
          <p:cNvPr id="5" name="Footer Placeholder 4">
            <a:extLst>
              <a:ext uri="{FF2B5EF4-FFF2-40B4-BE49-F238E27FC236}">
                <a16:creationId xmlns:a16="http://schemas.microsoft.com/office/drawing/2014/main" id="{70CABEDB-F611-468B-9A37-5E5943D151EE}"/>
              </a:ext>
            </a:extLst>
          </p:cNvPr>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29384061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Scenario</a:t>
            </a:r>
          </a:p>
        </p:txBody>
      </p:sp>
      <p:sp>
        <p:nvSpPr>
          <p:cNvPr id="3" name="Content Placeholder 2"/>
          <p:cNvSpPr>
            <a:spLocks noGrp="1"/>
          </p:cNvSpPr>
          <p:nvPr>
            <p:ph idx="1"/>
          </p:nvPr>
        </p:nvSpPr>
        <p:spPr/>
        <p:txBody>
          <a:bodyPr>
            <a:normAutofit/>
          </a:bodyPr>
          <a:lstStyle/>
          <a:p>
            <a:r>
              <a:rPr lang="en-US" sz="2800" dirty="0"/>
              <a:t>“I was concerned about that too, at first. When I realized there wasn’t any college student leadership literature to inform what I was doing, I just relied on my own experience. </a:t>
            </a:r>
            <a:r>
              <a:rPr lang="en-US" sz="2800" u="sng" dirty="0">
                <a:solidFill>
                  <a:schemeClr val="accent2"/>
                </a:solidFill>
              </a:rPr>
              <a:t>I have enough experience to see if programs are working by seeing how students are engaging</a:t>
            </a:r>
            <a:r>
              <a:rPr lang="en-US" sz="2800" dirty="0"/>
              <a:t>. Besides, students tell me they love the program! Finally, </a:t>
            </a:r>
            <a:r>
              <a:rPr lang="en-US" sz="2800" u="sng" dirty="0">
                <a:solidFill>
                  <a:schemeClr val="accent1"/>
                </a:solidFill>
              </a:rPr>
              <a:t>this program causes higher leadership scores and more confident student leaders</a:t>
            </a:r>
            <a:r>
              <a:rPr lang="en-US" sz="2800" dirty="0"/>
              <a:t>, so I’m not worried.”</a:t>
            </a: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8B3DDF-55FD-42E7-8027-CE601EFF49C5}" type="slidenum">
              <a:rPr kumimoji="0" lang="en-US" sz="1067"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067" b="0" i="0" u="none" strike="noStrike" kern="1200" cap="none" spc="0" normalizeH="0" baseline="0" noProof="0">
              <a:ln>
                <a:noFill/>
              </a:ln>
              <a:solidFill>
                <a:srgbClr val="FFFFFF"/>
              </a:solidFill>
              <a:effectLst/>
              <a:uLnTx/>
              <a:uFillTx/>
              <a:latin typeface="Calibri"/>
              <a:ea typeface="+mn-ea"/>
              <a:cs typeface="+mn-cs"/>
            </a:endParaRPr>
          </a:p>
        </p:txBody>
      </p:sp>
      <p:sp>
        <p:nvSpPr>
          <p:cNvPr id="5" name="Footer Placeholder 4"/>
          <p:cNvSpPr>
            <a:spLocks noGrp="1"/>
          </p:cNvSpPr>
          <p:nvPr>
            <p:ph type="ftr" sz="quarter" idx="1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Calibri"/>
                <a:ea typeface="+mn-ea"/>
                <a:cs typeface="+mn-cs"/>
              </a:rPr>
              <a:t>The Center for Assessment and Research Studies, James Madison University</a:t>
            </a:r>
            <a:endParaRPr kumimoji="0" lang="en-US" sz="1600" b="0" i="0" u="none" strike="noStrike" kern="1200" cap="none" spc="0" normalizeH="0" baseline="0" noProof="0" dirty="0">
              <a:ln>
                <a:noFill/>
              </a:ln>
              <a:solidFill>
                <a:prstClr val="white"/>
              </a:solidFill>
              <a:effectLst/>
              <a:uLnTx/>
              <a:uFillTx/>
              <a:latin typeface="Calibri"/>
              <a:ea typeface="+mn-ea"/>
              <a:cs typeface="+mn-cs"/>
            </a:endParaRPr>
          </a:p>
        </p:txBody>
      </p:sp>
      <p:sp>
        <p:nvSpPr>
          <p:cNvPr id="6" name="TextBox 5">
            <a:extLst>
              <a:ext uri="{FF2B5EF4-FFF2-40B4-BE49-F238E27FC236}">
                <a16:creationId xmlns:a16="http://schemas.microsoft.com/office/drawing/2014/main" id="{918B7475-490F-4056-A3AD-2F94BC16610D}"/>
              </a:ext>
            </a:extLst>
          </p:cNvPr>
          <p:cNvSpPr txBox="1"/>
          <p:nvPr/>
        </p:nvSpPr>
        <p:spPr>
          <a:xfrm>
            <a:off x="1118795" y="4458984"/>
            <a:ext cx="3155254" cy="461665"/>
          </a:xfrm>
          <a:prstGeom prst="rect">
            <a:avLst/>
          </a:prstGeom>
          <a:noFill/>
        </p:spPr>
        <p:txBody>
          <a:bodyPr wrap="square" rtlCol="0">
            <a:spAutoFit/>
          </a:bodyPr>
          <a:lstStyle/>
          <a:p>
            <a:pPr algn="ctr"/>
            <a:r>
              <a:rPr lang="en-US" sz="2400" dirty="0">
                <a:solidFill>
                  <a:schemeClr val="accent2"/>
                </a:solidFill>
              </a:rPr>
              <a:t>Inattentional Blindness</a:t>
            </a:r>
          </a:p>
        </p:txBody>
      </p:sp>
      <p:sp>
        <p:nvSpPr>
          <p:cNvPr id="9" name="TextBox 8">
            <a:extLst>
              <a:ext uri="{FF2B5EF4-FFF2-40B4-BE49-F238E27FC236}">
                <a16:creationId xmlns:a16="http://schemas.microsoft.com/office/drawing/2014/main" id="{58A2101B-6ED7-4277-AF89-01DBC03C1CEE}"/>
              </a:ext>
            </a:extLst>
          </p:cNvPr>
          <p:cNvSpPr txBox="1"/>
          <p:nvPr/>
        </p:nvSpPr>
        <p:spPr>
          <a:xfrm>
            <a:off x="2940746" y="4997719"/>
            <a:ext cx="3155254" cy="461665"/>
          </a:xfrm>
          <a:prstGeom prst="rect">
            <a:avLst/>
          </a:prstGeom>
          <a:noFill/>
        </p:spPr>
        <p:txBody>
          <a:bodyPr wrap="square" rtlCol="0">
            <a:spAutoFit/>
          </a:bodyPr>
          <a:lstStyle/>
          <a:p>
            <a:pPr algn="ctr"/>
            <a:r>
              <a:rPr lang="en-US" sz="2400" dirty="0">
                <a:solidFill>
                  <a:schemeClr val="accent1"/>
                </a:solidFill>
              </a:rPr>
              <a:t>Illusory Causation</a:t>
            </a:r>
          </a:p>
        </p:txBody>
      </p:sp>
    </p:spTree>
    <p:extLst>
      <p:ext uri="{BB962C8B-B14F-4D97-AF65-F5344CB8AC3E}">
        <p14:creationId xmlns:p14="http://schemas.microsoft.com/office/powerpoint/2010/main" val="1885577653"/>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Scenario</a:t>
            </a:r>
          </a:p>
        </p:txBody>
      </p:sp>
      <p:sp>
        <p:nvSpPr>
          <p:cNvPr id="3" name="Content Placeholder 2"/>
          <p:cNvSpPr>
            <a:spLocks noGrp="1"/>
          </p:cNvSpPr>
          <p:nvPr>
            <p:ph idx="1"/>
          </p:nvPr>
        </p:nvSpPr>
        <p:spPr/>
        <p:txBody>
          <a:bodyPr>
            <a:normAutofit/>
          </a:bodyPr>
          <a:lstStyle/>
          <a:p>
            <a:r>
              <a:rPr lang="en-US" sz="2800" dirty="0"/>
              <a:t>“I was concerned about that too, at first. </a:t>
            </a:r>
            <a:r>
              <a:rPr lang="en-US" sz="2800" u="sng" dirty="0">
                <a:solidFill>
                  <a:schemeClr val="accent5"/>
                </a:solidFill>
              </a:rPr>
              <a:t>When I realized there wasn’t any college student leadership literature to inform what I was doing, I just relied on my own experience</a:t>
            </a:r>
            <a:r>
              <a:rPr lang="en-US" sz="2800" dirty="0"/>
              <a:t>. </a:t>
            </a:r>
            <a:r>
              <a:rPr lang="en-US" sz="2800" u="sng" dirty="0">
                <a:solidFill>
                  <a:schemeClr val="accent2"/>
                </a:solidFill>
              </a:rPr>
              <a:t>I have enough experience to see if programs are working by seeing how students are engaging</a:t>
            </a:r>
            <a:r>
              <a:rPr lang="en-US" sz="2800" dirty="0"/>
              <a:t>. Besides, students tell me they love the program! Finally, </a:t>
            </a:r>
            <a:r>
              <a:rPr lang="en-US" sz="2800" u="sng" dirty="0">
                <a:solidFill>
                  <a:schemeClr val="accent1"/>
                </a:solidFill>
              </a:rPr>
              <a:t>this program causes higher leadership scores and more confident student leaders</a:t>
            </a:r>
            <a:r>
              <a:rPr lang="en-US" sz="2800" dirty="0"/>
              <a:t>, so I’m not worried.”</a:t>
            </a: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8B3DDF-55FD-42E7-8027-CE601EFF49C5}" type="slidenum">
              <a:rPr kumimoji="0" lang="en-US" sz="1067"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067" b="0" i="0" u="none" strike="noStrike" kern="1200" cap="none" spc="0" normalizeH="0" baseline="0" noProof="0">
              <a:ln>
                <a:noFill/>
              </a:ln>
              <a:solidFill>
                <a:srgbClr val="FFFFFF"/>
              </a:solidFill>
              <a:effectLst/>
              <a:uLnTx/>
              <a:uFillTx/>
              <a:latin typeface="Calibri"/>
              <a:ea typeface="+mn-ea"/>
              <a:cs typeface="+mn-cs"/>
            </a:endParaRPr>
          </a:p>
        </p:txBody>
      </p:sp>
      <p:sp>
        <p:nvSpPr>
          <p:cNvPr id="5" name="Footer Placeholder 4"/>
          <p:cNvSpPr>
            <a:spLocks noGrp="1"/>
          </p:cNvSpPr>
          <p:nvPr>
            <p:ph type="ftr" sz="quarter" idx="1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Calibri"/>
                <a:ea typeface="+mn-ea"/>
                <a:cs typeface="+mn-cs"/>
              </a:rPr>
              <a:t>The Center for Assessment and Research Studies, James Madison University</a:t>
            </a:r>
            <a:endParaRPr kumimoji="0" lang="en-US" sz="1600" b="0" i="0" u="none" strike="noStrike" kern="1200" cap="none" spc="0" normalizeH="0" baseline="0" noProof="0" dirty="0">
              <a:ln>
                <a:noFill/>
              </a:ln>
              <a:solidFill>
                <a:prstClr val="white"/>
              </a:solidFill>
              <a:effectLst/>
              <a:uLnTx/>
              <a:uFillTx/>
              <a:latin typeface="Calibri"/>
              <a:ea typeface="+mn-ea"/>
              <a:cs typeface="+mn-cs"/>
            </a:endParaRPr>
          </a:p>
        </p:txBody>
      </p:sp>
      <p:sp>
        <p:nvSpPr>
          <p:cNvPr id="6" name="TextBox 5">
            <a:extLst>
              <a:ext uri="{FF2B5EF4-FFF2-40B4-BE49-F238E27FC236}">
                <a16:creationId xmlns:a16="http://schemas.microsoft.com/office/drawing/2014/main" id="{918B7475-490F-4056-A3AD-2F94BC16610D}"/>
              </a:ext>
            </a:extLst>
          </p:cNvPr>
          <p:cNvSpPr txBox="1"/>
          <p:nvPr/>
        </p:nvSpPr>
        <p:spPr>
          <a:xfrm>
            <a:off x="1118795" y="4458984"/>
            <a:ext cx="3155254" cy="461665"/>
          </a:xfrm>
          <a:prstGeom prst="rect">
            <a:avLst/>
          </a:prstGeom>
          <a:noFill/>
        </p:spPr>
        <p:txBody>
          <a:bodyPr wrap="square" rtlCol="0">
            <a:spAutoFit/>
          </a:bodyPr>
          <a:lstStyle/>
          <a:p>
            <a:pPr algn="ctr"/>
            <a:r>
              <a:rPr lang="en-US" sz="2400" dirty="0">
                <a:solidFill>
                  <a:schemeClr val="accent2"/>
                </a:solidFill>
              </a:rPr>
              <a:t>Inattentional Blindness</a:t>
            </a:r>
          </a:p>
        </p:txBody>
      </p:sp>
      <p:sp>
        <p:nvSpPr>
          <p:cNvPr id="9" name="TextBox 8">
            <a:extLst>
              <a:ext uri="{FF2B5EF4-FFF2-40B4-BE49-F238E27FC236}">
                <a16:creationId xmlns:a16="http://schemas.microsoft.com/office/drawing/2014/main" id="{58A2101B-6ED7-4277-AF89-01DBC03C1CEE}"/>
              </a:ext>
            </a:extLst>
          </p:cNvPr>
          <p:cNvSpPr txBox="1"/>
          <p:nvPr/>
        </p:nvSpPr>
        <p:spPr>
          <a:xfrm>
            <a:off x="3185072" y="5001525"/>
            <a:ext cx="3155254" cy="461665"/>
          </a:xfrm>
          <a:prstGeom prst="rect">
            <a:avLst/>
          </a:prstGeom>
          <a:noFill/>
        </p:spPr>
        <p:txBody>
          <a:bodyPr wrap="square" rtlCol="0">
            <a:spAutoFit/>
          </a:bodyPr>
          <a:lstStyle/>
          <a:p>
            <a:pPr algn="ctr"/>
            <a:r>
              <a:rPr lang="en-US" sz="2400" dirty="0">
                <a:solidFill>
                  <a:schemeClr val="accent1"/>
                </a:solidFill>
              </a:rPr>
              <a:t>Illusory Causation</a:t>
            </a:r>
          </a:p>
        </p:txBody>
      </p:sp>
      <p:sp>
        <p:nvSpPr>
          <p:cNvPr id="8" name="TextBox 7">
            <a:extLst>
              <a:ext uri="{FF2B5EF4-FFF2-40B4-BE49-F238E27FC236}">
                <a16:creationId xmlns:a16="http://schemas.microsoft.com/office/drawing/2014/main" id="{FB38BEA3-DF2E-460D-8DF5-90A67CBD3E5A}"/>
              </a:ext>
            </a:extLst>
          </p:cNvPr>
          <p:cNvSpPr txBox="1"/>
          <p:nvPr/>
        </p:nvSpPr>
        <p:spPr>
          <a:xfrm>
            <a:off x="5225036" y="4458983"/>
            <a:ext cx="3155254" cy="461665"/>
          </a:xfrm>
          <a:prstGeom prst="rect">
            <a:avLst/>
          </a:prstGeom>
          <a:noFill/>
        </p:spPr>
        <p:txBody>
          <a:bodyPr wrap="square" rtlCol="0">
            <a:spAutoFit/>
          </a:bodyPr>
          <a:lstStyle/>
          <a:p>
            <a:pPr algn="ctr"/>
            <a:r>
              <a:rPr lang="en-US" sz="2400" dirty="0">
                <a:solidFill>
                  <a:schemeClr val="accent5"/>
                </a:solidFill>
              </a:rPr>
              <a:t>Situated Generalization</a:t>
            </a:r>
          </a:p>
        </p:txBody>
      </p:sp>
    </p:spTree>
    <p:extLst>
      <p:ext uri="{BB962C8B-B14F-4D97-AF65-F5344CB8AC3E}">
        <p14:creationId xmlns:p14="http://schemas.microsoft.com/office/powerpoint/2010/main" val="798210410"/>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Scenario</a:t>
            </a:r>
          </a:p>
        </p:txBody>
      </p:sp>
      <p:sp>
        <p:nvSpPr>
          <p:cNvPr id="3" name="Content Placeholder 2"/>
          <p:cNvSpPr>
            <a:spLocks noGrp="1"/>
          </p:cNvSpPr>
          <p:nvPr>
            <p:ph idx="1"/>
          </p:nvPr>
        </p:nvSpPr>
        <p:spPr/>
        <p:txBody>
          <a:bodyPr>
            <a:normAutofit/>
          </a:bodyPr>
          <a:lstStyle/>
          <a:p>
            <a:r>
              <a:rPr lang="en-US" sz="2800" dirty="0"/>
              <a:t>“I was concerned about that too, at first. </a:t>
            </a:r>
            <a:r>
              <a:rPr lang="en-US" sz="2800" u="sng" dirty="0">
                <a:solidFill>
                  <a:schemeClr val="accent5"/>
                </a:solidFill>
              </a:rPr>
              <a:t>When I realized there wasn’t any college student leadership literature to inform what I was doing, I just relied on my own experience</a:t>
            </a:r>
            <a:r>
              <a:rPr lang="en-US" sz="2800" dirty="0"/>
              <a:t>. </a:t>
            </a:r>
            <a:r>
              <a:rPr lang="en-US" sz="2800" u="sng" dirty="0">
                <a:solidFill>
                  <a:schemeClr val="accent2"/>
                </a:solidFill>
              </a:rPr>
              <a:t>I have enough experience to see if programs are working by seeing how students are engaging</a:t>
            </a:r>
            <a:r>
              <a:rPr lang="en-US" sz="2800" dirty="0"/>
              <a:t>. Besides, </a:t>
            </a:r>
            <a:r>
              <a:rPr lang="en-US" sz="2800" u="sng" dirty="0">
                <a:solidFill>
                  <a:srgbClr val="00B050"/>
                </a:solidFill>
              </a:rPr>
              <a:t>students tell me they love the program</a:t>
            </a:r>
            <a:r>
              <a:rPr lang="en-US" sz="2800" dirty="0"/>
              <a:t>! Finally, </a:t>
            </a:r>
            <a:r>
              <a:rPr lang="en-US" sz="2800" u="sng" dirty="0">
                <a:solidFill>
                  <a:schemeClr val="accent1"/>
                </a:solidFill>
              </a:rPr>
              <a:t>this program causes higher leadership scores and more confident student leaders</a:t>
            </a:r>
            <a:r>
              <a:rPr lang="en-US" sz="2800" dirty="0"/>
              <a:t>, so I’m not worried.”</a:t>
            </a: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8B3DDF-55FD-42E7-8027-CE601EFF49C5}" type="slidenum">
              <a:rPr kumimoji="0" lang="en-US" sz="1067"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067" b="0" i="0" u="none" strike="noStrike" kern="1200" cap="none" spc="0" normalizeH="0" baseline="0" noProof="0">
              <a:ln>
                <a:noFill/>
              </a:ln>
              <a:solidFill>
                <a:srgbClr val="FFFFFF"/>
              </a:solidFill>
              <a:effectLst/>
              <a:uLnTx/>
              <a:uFillTx/>
              <a:latin typeface="Calibri"/>
              <a:ea typeface="+mn-ea"/>
              <a:cs typeface="+mn-cs"/>
            </a:endParaRPr>
          </a:p>
        </p:txBody>
      </p:sp>
      <p:sp>
        <p:nvSpPr>
          <p:cNvPr id="5" name="Footer Placeholder 4"/>
          <p:cNvSpPr>
            <a:spLocks noGrp="1"/>
          </p:cNvSpPr>
          <p:nvPr>
            <p:ph type="ftr" sz="quarter" idx="1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Calibri"/>
                <a:ea typeface="+mn-ea"/>
                <a:cs typeface="+mn-cs"/>
              </a:rPr>
              <a:t>The Center for Assessment and Research Studies, James Madison University</a:t>
            </a:r>
            <a:endParaRPr kumimoji="0" lang="en-US" sz="1600" b="0" i="0" u="none" strike="noStrike" kern="1200" cap="none" spc="0" normalizeH="0" baseline="0" noProof="0" dirty="0">
              <a:ln>
                <a:noFill/>
              </a:ln>
              <a:solidFill>
                <a:prstClr val="white"/>
              </a:solidFill>
              <a:effectLst/>
              <a:uLnTx/>
              <a:uFillTx/>
              <a:latin typeface="Calibri"/>
              <a:ea typeface="+mn-ea"/>
              <a:cs typeface="+mn-cs"/>
            </a:endParaRPr>
          </a:p>
        </p:txBody>
      </p:sp>
      <p:sp>
        <p:nvSpPr>
          <p:cNvPr id="6" name="TextBox 5">
            <a:extLst>
              <a:ext uri="{FF2B5EF4-FFF2-40B4-BE49-F238E27FC236}">
                <a16:creationId xmlns:a16="http://schemas.microsoft.com/office/drawing/2014/main" id="{918B7475-490F-4056-A3AD-2F94BC16610D}"/>
              </a:ext>
            </a:extLst>
          </p:cNvPr>
          <p:cNvSpPr txBox="1"/>
          <p:nvPr/>
        </p:nvSpPr>
        <p:spPr>
          <a:xfrm>
            <a:off x="1118795" y="4458984"/>
            <a:ext cx="3155254" cy="461665"/>
          </a:xfrm>
          <a:prstGeom prst="rect">
            <a:avLst/>
          </a:prstGeom>
          <a:noFill/>
        </p:spPr>
        <p:txBody>
          <a:bodyPr wrap="square" rtlCol="0">
            <a:spAutoFit/>
          </a:bodyPr>
          <a:lstStyle/>
          <a:p>
            <a:pPr algn="ctr"/>
            <a:r>
              <a:rPr lang="en-US" sz="2400" dirty="0">
                <a:solidFill>
                  <a:schemeClr val="accent2"/>
                </a:solidFill>
              </a:rPr>
              <a:t>Inattentional Blindness</a:t>
            </a:r>
          </a:p>
        </p:txBody>
      </p:sp>
      <p:sp>
        <p:nvSpPr>
          <p:cNvPr id="9" name="TextBox 8">
            <a:extLst>
              <a:ext uri="{FF2B5EF4-FFF2-40B4-BE49-F238E27FC236}">
                <a16:creationId xmlns:a16="http://schemas.microsoft.com/office/drawing/2014/main" id="{58A2101B-6ED7-4277-AF89-01DBC03C1CEE}"/>
              </a:ext>
            </a:extLst>
          </p:cNvPr>
          <p:cNvSpPr txBox="1"/>
          <p:nvPr/>
        </p:nvSpPr>
        <p:spPr>
          <a:xfrm>
            <a:off x="3185072" y="5001525"/>
            <a:ext cx="3155254" cy="461665"/>
          </a:xfrm>
          <a:prstGeom prst="rect">
            <a:avLst/>
          </a:prstGeom>
          <a:noFill/>
        </p:spPr>
        <p:txBody>
          <a:bodyPr wrap="square" rtlCol="0">
            <a:spAutoFit/>
          </a:bodyPr>
          <a:lstStyle/>
          <a:p>
            <a:pPr algn="ctr"/>
            <a:r>
              <a:rPr lang="en-US" sz="2400" dirty="0">
                <a:solidFill>
                  <a:schemeClr val="accent1"/>
                </a:solidFill>
              </a:rPr>
              <a:t>Illusory Causation</a:t>
            </a:r>
          </a:p>
        </p:txBody>
      </p:sp>
      <p:sp>
        <p:nvSpPr>
          <p:cNvPr id="8" name="TextBox 7">
            <a:extLst>
              <a:ext uri="{FF2B5EF4-FFF2-40B4-BE49-F238E27FC236}">
                <a16:creationId xmlns:a16="http://schemas.microsoft.com/office/drawing/2014/main" id="{FB38BEA3-DF2E-460D-8DF5-90A67CBD3E5A}"/>
              </a:ext>
            </a:extLst>
          </p:cNvPr>
          <p:cNvSpPr txBox="1"/>
          <p:nvPr/>
        </p:nvSpPr>
        <p:spPr>
          <a:xfrm>
            <a:off x="5225036" y="4458983"/>
            <a:ext cx="3155254" cy="461665"/>
          </a:xfrm>
          <a:prstGeom prst="rect">
            <a:avLst/>
          </a:prstGeom>
          <a:noFill/>
        </p:spPr>
        <p:txBody>
          <a:bodyPr wrap="square" rtlCol="0">
            <a:spAutoFit/>
          </a:bodyPr>
          <a:lstStyle/>
          <a:p>
            <a:pPr algn="ctr"/>
            <a:r>
              <a:rPr lang="en-US" sz="2400" dirty="0">
                <a:solidFill>
                  <a:schemeClr val="accent5"/>
                </a:solidFill>
              </a:rPr>
              <a:t>Situated Generalization</a:t>
            </a:r>
          </a:p>
        </p:txBody>
      </p:sp>
      <p:sp>
        <p:nvSpPr>
          <p:cNvPr id="10" name="TextBox 9">
            <a:extLst>
              <a:ext uri="{FF2B5EF4-FFF2-40B4-BE49-F238E27FC236}">
                <a16:creationId xmlns:a16="http://schemas.microsoft.com/office/drawing/2014/main" id="{0F8A23DC-9C2A-42F4-9871-83BCE2296F83}"/>
              </a:ext>
            </a:extLst>
          </p:cNvPr>
          <p:cNvSpPr txBox="1"/>
          <p:nvPr/>
        </p:nvSpPr>
        <p:spPr>
          <a:xfrm>
            <a:off x="7098939" y="5001525"/>
            <a:ext cx="3155254" cy="461665"/>
          </a:xfrm>
          <a:prstGeom prst="rect">
            <a:avLst/>
          </a:prstGeom>
          <a:noFill/>
        </p:spPr>
        <p:txBody>
          <a:bodyPr wrap="square" rtlCol="0">
            <a:spAutoFit/>
          </a:bodyPr>
          <a:lstStyle/>
          <a:p>
            <a:pPr algn="ctr"/>
            <a:r>
              <a:rPr lang="en-US" sz="2400" dirty="0">
                <a:solidFill>
                  <a:srgbClr val="00B050"/>
                </a:solidFill>
              </a:rPr>
              <a:t>Testimonials</a:t>
            </a:r>
          </a:p>
        </p:txBody>
      </p:sp>
    </p:spTree>
    <p:extLst>
      <p:ext uri="{BB962C8B-B14F-4D97-AF65-F5344CB8AC3E}">
        <p14:creationId xmlns:p14="http://schemas.microsoft.com/office/powerpoint/2010/main" val="112637568"/>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D6EA0-F7DF-4DEA-B4F0-27302426F8B7}"/>
              </a:ext>
            </a:extLst>
          </p:cNvPr>
          <p:cNvSpPr>
            <a:spLocks noGrp="1"/>
          </p:cNvSpPr>
          <p:nvPr>
            <p:ph type="title"/>
          </p:nvPr>
        </p:nvSpPr>
        <p:spPr/>
        <p:txBody>
          <a:bodyPr/>
          <a:lstStyle/>
          <a:p>
            <a:r>
              <a:rPr lang="en-US" dirty="0"/>
              <a:t>My Response</a:t>
            </a:r>
          </a:p>
        </p:txBody>
      </p:sp>
      <p:sp>
        <p:nvSpPr>
          <p:cNvPr id="3" name="Content Placeholder 2">
            <a:extLst>
              <a:ext uri="{FF2B5EF4-FFF2-40B4-BE49-F238E27FC236}">
                <a16:creationId xmlns:a16="http://schemas.microsoft.com/office/drawing/2014/main" id="{99040AD8-A02B-43A9-AC12-CD74E8C21747}"/>
              </a:ext>
            </a:extLst>
          </p:cNvPr>
          <p:cNvSpPr>
            <a:spLocks noGrp="1"/>
          </p:cNvSpPr>
          <p:nvPr>
            <p:ph idx="1"/>
          </p:nvPr>
        </p:nvSpPr>
        <p:spPr/>
        <p:txBody>
          <a:bodyPr>
            <a:normAutofit/>
          </a:bodyPr>
          <a:lstStyle/>
          <a:p>
            <a:r>
              <a:rPr lang="en-US" sz="2800" dirty="0"/>
              <a:t>“Maybe there isn’t any good research on college student leadership, but what about business leadership or organizational leadership? Those might help. Also, since the leadership program is a year long, how do we know that the higher scores aren’t due to other experiences students are getting outside of this program? Engagement is great, but other life experiences may be helping raise their leadership skills. It’s great that students enjoy the program, but we need a bit more evidence to be able to say that this program is effective in helping students reach the outcomes we’ve set for them.”</a:t>
            </a:r>
          </a:p>
        </p:txBody>
      </p:sp>
      <p:sp>
        <p:nvSpPr>
          <p:cNvPr id="4" name="Slide Number Placeholder 3">
            <a:extLst>
              <a:ext uri="{FF2B5EF4-FFF2-40B4-BE49-F238E27FC236}">
                <a16:creationId xmlns:a16="http://schemas.microsoft.com/office/drawing/2014/main" id="{2B997610-2D0F-4235-9335-EA3A1E824FE4}"/>
              </a:ext>
            </a:extLst>
          </p:cNvPr>
          <p:cNvSpPr>
            <a:spLocks noGrp="1"/>
          </p:cNvSpPr>
          <p:nvPr>
            <p:ph type="sldNum" sz="quarter" idx="12"/>
          </p:nvPr>
        </p:nvSpPr>
        <p:spPr/>
        <p:txBody>
          <a:bodyPr/>
          <a:lstStyle/>
          <a:p>
            <a:fld id="{098B3DDF-55FD-42E7-8027-CE601EFF49C5}" type="slidenum">
              <a:rPr lang="en-US" smtClean="0"/>
              <a:t>33</a:t>
            </a:fld>
            <a:endParaRPr lang="en-US"/>
          </a:p>
        </p:txBody>
      </p:sp>
      <p:sp>
        <p:nvSpPr>
          <p:cNvPr id="5" name="Footer Placeholder 4">
            <a:extLst>
              <a:ext uri="{FF2B5EF4-FFF2-40B4-BE49-F238E27FC236}">
                <a16:creationId xmlns:a16="http://schemas.microsoft.com/office/drawing/2014/main" id="{879B92AA-C0FB-4779-B6AF-DB2E8D22F1FF}"/>
              </a:ext>
            </a:extLst>
          </p:cNvPr>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2262016151"/>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D6EA0-F7DF-4DEA-B4F0-27302426F8B7}"/>
              </a:ext>
            </a:extLst>
          </p:cNvPr>
          <p:cNvSpPr>
            <a:spLocks noGrp="1"/>
          </p:cNvSpPr>
          <p:nvPr>
            <p:ph type="title"/>
          </p:nvPr>
        </p:nvSpPr>
        <p:spPr/>
        <p:txBody>
          <a:bodyPr/>
          <a:lstStyle/>
          <a:p>
            <a:r>
              <a:rPr lang="en-US" dirty="0"/>
              <a:t>My Response</a:t>
            </a:r>
          </a:p>
        </p:txBody>
      </p:sp>
      <p:sp>
        <p:nvSpPr>
          <p:cNvPr id="3" name="Content Placeholder 2">
            <a:extLst>
              <a:ext uri="{FF2B5EF4-FFF2-40B4-BE49-F238E27FC236}">
                <a16:creationId xmlns:a16="http://schemas.microsoft.com/office/drawing/2014/main" id="{99040AD8-A02B-43A9-AC12-CD74E8C21747}"/>
              </a:ext>
            </a:extLst>
          </p:cNvPr>
          <p:cNvSpPr>
            <a:spLocks noGrp="1"/>
          </p:cNvSpPr>
          <p:nvPr>
            <p:ph idx="1"/>
          </p:nvPr>
        </p:nvSpPr>
        <p:spPr/>
        <p:txBody>
          <a:bodyPr>
            <a:normAutofit/>
          </a:bodyPr>
          <a:lstStyle/>
          <a:p>
            <a:r>
              <a:rPr lang="en-US" sz="2800" dirty="0"/>
              <a:t>“</a:t>
            </a:r>
            <a:r>
              <a:rPr lang="en-US" sz="2800" u="sng" dirty="0">
                <a:solidFill>
                  <a:schemeClr val="accent5"/>
                </a:solidFill>
              </a:rPr>
              <a:t>Maybe there isn’t any good research on college student leadership, but what about business leadership or organizational leadership? Those might help. </a:t>
            </a:r>
            <a:r>
              <a:rPr lang="en-US" sz="2800" dirty="0"/>
              <a:t>Also, </a:t>
            </a:r>
            <a:r>
              <a:rPr lang="en-US" sz="2800" u="sng" dirty="0">
                <a:solidFill>
                  <a:schemeClr val="accent1"/>
                </a:solidFill>
              </a:rPr>
              <a:t>since the leadership program is a year long, how do we know that the higher scores aren’t due to other experiences students are getting outside of this program? </a:t>
            </a:r>
            <a:r>
              <a:rPr lang="en-US" sz="2800" u="sng" dirty="0">
                <a:solidFill>
                  <a:schemeClr val="accent2"/>
                </a:solidFill>
              </a:rPr>
              <a:t>Engagement is great, but other life experiences may be helping raise their leadership skills</a:t>
            </a:r>
            <a:r>
              <a:rPr lang="en-US" sz="2800" dirty="0"/>
              <a:t>. </a:t>
            </a:r>
            <a:r>
              <a:rPr lang="en-US" sz="2800" u="sng" dirty="0">
                <a:solidFill>
                  <a:srgbClr val="00B050"/>
                </a:solidFill>
              </a:rPr>
              <a:t>It’s great that students enjoy the program, but  we need a bit more evidence to be able to say that this program is effective </a:t>
            </a:r>
            <a:r>
              <a:rPr lang="en-US" sz="2800" dirty="0"/>
              <a:t>in helping students reach the outcomes we’ve set for them.”</a:t>
            </a:r>
          </a:p>
        </p:txBody>
      </p:sp>
      <p:sp>
        <p:nvSpPr>
          <p:cNvPr id="4" name="Slide Number Placeholder 3">
            <a:extLst>
              <a:ext uri="{FF2B5EF4-FFF2-40B4-BE49-F238E27FC236}">
                <a16:creationId xmlns:a16="http://schemas.microsoft.com/office/drawing/2014/main" id="{2B997610-2D0F-4235-9335-EA3A1E824FE4}"/>
              </a:ext>
            </a:extLst>
          </p:cNvPr>
          <p:cNvSpPr>
            <a:spLocks noGrp="1"/>
          </p:cNvSpPr>
          <p:nvPr>
            <p:ph type="sldNum" sz="quarter" idx="12"/>
          </p:nvPr>
        </p:nvSpPr>
        <p:spPr/>
        <p:txBody>
          <a:bodyPr/>
          <a:lstStyle/>
          <a:p>
            <a:fld id="{098B3DDF-55FD-42E7-8027-CE601EFF49C5}" type="slidenum">
              <a:rPr lang="en-US" smtClean="0"/>
              <a:t>34</a:t>
            </a:fld>
            <a:endParaRPr lang="en-US"/>
          </a:p>
        </p:txBody>
      </p:sp>
      <p:sp>
        <p:nvSpPr>
          <p:cNvPr id="5" name="Footer Placeholder 4">
            <a:extLst>
              <a:ext uri="{FF2B5EF4-FFF2-40B4-BE49-F238E27FC236}">
                <a16:creationId xmlns:a16="http://schemas.microsoft.com/office/drawing/2014/main" id="{879B92AA-C0FB-4779-B6AF-DB2E8D22F1FF}"/>
              </a:ext>
            </a:extLst>
          </p:cNvPr>
          <p:cNvSpPr>
            <a:spLocks noGrp="1"/>
          </p:cNvSpPr>
          <p:nvPr>
            <p:ph type="ftr" sz="quarter" idx="13"/>
          </p:nvPr>
        </p:nvSpPr>
        <p:spPr/>
        <p:txBody>
          <a:bodyPr/>
          <a:lstStyle/>
          <a:p>
            <a:r>
              <a:rPr lang="en-US" sz="1600"/>
              <a:t>The Center for Assessment and Research Studies, James Madison University</a:t>
            </a:r>
            <a:endParaRPr lang="en-US" sz="1600" dirty="0"/>
          </a:p>
        </p:txBody>
      </p:sp>
      <p:sp>
        <p:nvSpPr>
          <p:cNvPr id="6" name="TextBox 5">
            <a:extLst>
              <a:ext uri="{FF2B5EF4-FFF2-40B4-BE49-F238E27FC236}">
                <a16:creationId xmlns:a16="http://schemas.microsoft.com/office/drawing/2014/main" id="{5C4EB337-0A9E-4735-A737-1F529E9E9D16}"/>
              </a:ext>
            </a:extLst>
          </p:cNvPr>
          <p:cNvSpPr txBox="1"/>
          <p:nvPr/>
        </p:nvSpPr>
        <p:spPr>
          <a:xfrm>
            <a:off x="1118795" y="5065154"/>
            <a:ext cx="3155254" cy="461665"/>
          </a:xfrm>
          <a:prstGeom prst="rect">
            <a:avLst/>
          </a:prstGeom>
          <a:noFill/>
        </p:spPr>
        <p:txBody>
          <a:bodyPr wrap="square" rtlCol="0">
            <a:spAutoFit/>
          </a:bodyPr>
          <a:lstStyle/>
          <a:p>
            <a:pPr algn="ctr"/>
            <a:r>
              <a:rPr lang="en-US" sz="2400" dirty="0">
                <a:solidFill>
                  <a:schemeClr val="accent2"/>
                </a:solidFill>
              </a:rPr>
              <a:t>Inattentional Blindness</a:t>
            </a:r>
          </a:p>
        </p:txBody>
      </p:sp>
      <p:sp>
        <p:nvSpPr>
          <p:cNvPr id="7" name="TextBox 6">
            <a:extLst>
              <a:ext uri="{FF2B5EF4-FFF2-40B4-BE49-F238E27FC236}">
                <a16:creationId xmlns:a16="http://schemas.microsoft.com/office/drawing/2014/main" id="{027BA1E8-A2EA-4C51-95A6-D6552422F42C}"/>
              </a:ext>
            </a:extLst>
          </p:cNvPr>
          <p:cNvSpPr txBox="1"/>
          <p:nvPr/>
        </p:nvSpPr>
        <p:spPr>
          <a:xfrm>
            <a:off x="3185072" y="5607695"/>
            <a:ext cx="3155254" cy="461665"/>
          </a:xfrm>
          <a:prstGeom prst="rect">
            <a:avLst/>
          </a:prstGeom>
          <a:noFill/>
        </p:spPr>
        <p:txBody>
          <a:bodyPr wrap="square" rtlCol="0">
            <a:spAutoFit/>
          </a:bodyPr>
          <a:lstStyle/>
          <a:p>
            <a:pPr algn="ctr"/>
            <a:r>
              <a:rPr lang="en-US" sz="2400" dirty="0">
                <a:solidFill>
                  <a:schemeClr val="accent1"/>
                </a:solidFill>
              </a:rPr>
              <a:t>Illusory Causation</a:t>
            </a:r>
          </a:p>
        </p:txBody>
      </p:sp>
      <p:sp>
        <p:nvSpPr>
          <p:cNvPr id="8" name="TextBox 7">
            <a:extLst>
              <a:ext uri="{FF2B5EF4-FFF2-40B4-BE49-F238E27FC236}">
                <a16:creationId xmlns:a16="http://schemas.microsoft.com/office/drawing/2014/main" id="{5B1B039E-BD39-4059-BE41-04410E2A62BA}"/>
              </a:ext>
            </a:extLst>
          </p:cNvPr>
          <p:cNvSpPr txBox="1"/>
          <p:nvPr/>
        </p:nvSpPr>
        <p:spPr>
          <a:xfrm>
            <a:off x="5225036" y="5065153"/>
            <a:ext cx="3155254" cy="461665"/>
          </a:xfrm>
          <a:prstGeom prst="rect">
            <a:avLst/>
          </a:prstGeom>
          <a:noFill/>
        </p:spPr>
        <p:txBody>
          <a:bodyPr wrap="square" rtlCol="0">
            <a:spAutoFit/>
          </a:bodyPr>
          <a:lstStyle/>
          <a:p>
            <a:pPr algn="ctr"/>
            <a:r>
              <a:rPr lang="en-US" sz="2400" dirty="0">
                <a:solidFill>
                  <a:schemeClr val="accent5"/>
                </a:solidFill>
              </a:rPr>
              <a:t>Situated Generalization</a:t>
            </a:r>
          </a:p>
        </p:txBody>
      </p:sp>
      <p:sp>
        <p:nvSpPr>
          <p:cNvPr id="9" name="TextBox 8">
            <a:extLst>
              <a:ext uri="{FF2B5EF4-FFF2-40B4-BE49-F238E27FC236}">
                <a16:creationId xmlns:a16="http://schemas.microsoft.com/office/drawing/2014/main" id="{13581B84-D389-4206-A948-4608E8B52443}"/>
              </a:ext>
            </a:extLst>
          </p:cNvPr>
          <p:cNvSpPr txBox="1"/>
          <p:nvPr/>
        </p:nvSpPr>
        <p:spPr>
          <a:xfrm>
            <a:off x="7098939" y="5607695"/>
            <a:ext cx="3155254" cy="461665"/>
          </a:xfrm>
          <a:prstGeom prst="rect">
            <a:avLst/>
          </a:prstGeom>
          <a:noFill/>
        </p:spPr>
        <p:txBody>
          <a:bodyPr wrap="square" rtlCol="0">
            <a:spAutoFit/>
          </a:bodyPr>
          <a:lstStyle/>
          <a:p>
            <a:pPr algn="ctr"/>
            <a:r>
              <a:rPr lang="en-US" sz="2400" dirty="0">
                <a:solidFill>
                  <a:srgbClr val="00B050"/>
                </a:solidFill>
              </a:rPr>
              <a:t>Testimonials</a:t>
            </a:r>
          </a:p>
        </p:txBody>
      </p:sp>
    </p:spTree>
    <p:extLst>
      <p:ext uri="{BB962C8B-B14F-4D97-AF65-F5344CB8AC3E}">
        <p14:creationId xmlns:p14="http://schemas.microsoft.com/office/powerpoint/2010/main" val="2321848301"/>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53C4F-9736-4EA5-B9B3-F30DD60B5E4E}"/>
              </a:ext>
            </a:extLst>
          </p:cNvPr>
          <p:cNvSpPr>
            <a:spLocks noGrp="1"/>
          </p:cNvSpPr>
          <p:nvPr>
            <p:ph type="title"/>
          </p:nvPr>
        </p:nvSpPr>
        <p:spPr/>
        <p:txBody>
          <a:bodyPr/>
          <a:lstStyle/>
          <a:p>
            <a:r>
              <a:rPr lang="en-US" dirty="0"/>
              <a:t>Thank you!</a:t>
            </a:r>
          </a:p>
        </p:txBody>
      </p:sp>
      <p:sp>
        <p:nvSpPr>
          <p:cNvPr id="3" name="Content Placeholder 2">
            <a:extLst>
              <a:ext uri="{FF2B5EF4-FFF2-40B4-BE49-F238E27FC236}">
                <a16:creationId xmlns:a16="http://schemas.microsoft.com/office/drawing/2014/main" id="{5F943358-04D7-4FA5-9584-79B31DDCF790}"/>
              </a:ext>
            </a:extLst>
          </p:cNvPr>
          <p:cNvSpPr>
            <a:spLocks noGrp="1"/>
          </p:cNvSpPr>
          <p:nvPr>
            <p:ph idx="1"/>
          </p:nvPr>
        </p:nvSpPr>
        <p:spPr/>
        <p:txBody>
          <a:bodyPr/>
          <a:lstStyle/>
          <a:p>
            <a:r>
              <a:rPr lang="en-US" dirty="0"/>
              <a:t>Student Affairs Assessment Support Services (SASS)</a:t>
            </a:r>
          </a:p>
          <a:p>
            <a:r>
              <a:rPr lang="en-US" dirty="0">
                <a:hlinkClick r:id="rId3"/>
              </a:rPr>
              <a:t>https://www.jmu.edu/assessment/sass/</a:t>
            </a:r>
            <a:endParaRPr lang="en-US" dirty="0"/>
          </a:p>
          <a:p>
            <a:r>
              <a:rPr lang="en-US" dirty="0"/>
              <a:t>Center for Assessment and Research Studies</a:t>
            </a:r>
          </a:p>
          <a:p>
            <a:r>
              <a:rPr lang="en-US" dirty="0">
                <a:hlinkClick r:id="rId4"/>
              </a:rPr>
              <a:t>assessment@jmu.edu</a:t>
            </a:r>
            <a:endParaRPr lang="en-US" dirty="0"/>
          </a:p>
          <a:p>
            <a:r>
              <a:rPr lang="en-US" dirty="0"/>
              <a:t>540/568-6706</a:t>
            </a:r>
          </a:p>
        </p:txBody>
      </p:sp>
      <p:sp>
        <p:nvSpPr>
          <p:cNvPr id="4" name="Slide Number Placeholder 3">
            <a:extLst>
              <a:ext uri="{FF2B5EF4-FFF2-40B4-BE49-F238E27FC236}">
                <a16:creationId xmlns:a16="http://schemas.microsoft.com/office/drawing/2014/main" id="{E78CD834-0073-4AE2-8A6A-8D1540D67E59}"/>
              </a:ext>
            </a:extLst>
          </p:cNvPr>
          <p:cNvSpPr>
            <a:spLocks noGrp="1"/>
          </p:cNvSpPr>
          <p:nvPr>
            <p:ph type="sldNum" sz="quarter" idx="12"/>
          </p:nvPr>
        </p:nvSpPr>
        <p:spPr/>
        <p:txBody>
          <a:bodyPr/>
          <a:lstStyle/>
          <a:p>
            <a:fld id="{098B3DDF-55FD-42E7-8027-CE601EFF49C5}" type="slidenum">
              <a:rPr lang="en-US" smtClean="0"/>
              <a:t>35</a:t>
            </a:fld>
            <a:endParaRPr lang="en-US"/>
          </a:p>
        </p:txBody>
      </p:sp>
      <p:sp>
        <p:nvSpPr>
          <p:cNvPr id="5" name="Footer Placeholder 4">
            <a:extLst>
              <a:ext uri="{FF2B5EF4-FFF2-40B4-BE49-F238E27FC236}">
                <a16:creationId xmlns:a16="http://schemas.microsoft.com/office/drawing/2014/main" id="{9159A843-3B89-49F4-ABA8-68A77DB0A089}"/>
              </a:ext>
            </a:extLst>
          </p:cNvPr>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411170909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9CC07-C7F1-414F-8E2D-37EF5B93130D}"/>
              </a:ext>
            </a:extLst>
          </p:cNvPr>
          <p:cNvSpPr>
            <a:spLocks noGrp="1"/>
          </p:cNvSpPr>
          <p:nvPr>
            <p:ph type="title"/>
          </p:nvPr>
        </p:nvSpPr>
        <p:spPr/>
        <p:txBody>
          <a:bodyPr/>
          <a:lstStyle/>
          <a:p>
            <a:r>
              <a:rPr lang="en-US" dirty="0"/>
              <a:t>Fallible Perceptions</a:t>
            </a:r>
          </a:p>
        </p:txBody>
      </p:sp>
      <p:sp>
        <p:nvSpPr>
          <p:cNvPr id="3" name="Content Placeholder 2">
            <a:extLst>
              <a:ext uri="{FF2B5EF4-FFF2-40B4-BE49-F238E27FC236}">
                <a16:creationId xmlns:a16="http://schemas.microsoft.com/office/drawing/2014/main" id="{4329DC00-A4E8-42AF-86B4-05448440A0B7}"/>
              </a:ext>
            </a:extLst>
          </p:cNvPr>
          <p:cNvSpPr>
            <a:spLocks noGrp="1"/>
          </p:cNvSpPr>
          <p:nvPr>
            <p:ph idx="1"/>
          </p:nvPr>
        </p:nvSpPr>
        <p:spPr/>
        <p:txBody>
          <a:bodyPr/>
          <a:lstStyle/>
          <a:p>
            <a:r>
              <a:rPr lang="en-US" dirty="0"/>
              <a:t>Inattentional Blindness</a:t>
            </a:r>
          </a:p>
          <a:p>
            <a:r>
              <a:rPr lang="en-US" dirty="0"/>
              <a:t>Illusory Causation</a:t>
            </a:r>
          </a:p>
          <a:p>
            <a:r>
              <a:rPr lang="en-US" dirty="0"/>
              <a:t>Situated Generalization</a:t>
            </a:r>
          </a:p>
          <a:p>
            <a:r>
              <a:rPr lang="en-US" dirty="0"/>
              <a:t>Testimonials</a:t>
            </a:r>
          </a:p>
          <a:p>
            <a:endParaRPr lang="en-US" dirty="0"/>
          </a:p>
          <a:p>
            <a:r>
              <a:rPr lang="en-US" dirty="0"/>
              <a:t>We all fall victim to these!</a:t>
            </a:r>
          </a:p>
          <a:p>
            <a:endParaRPr lang="en-US" dirty="0"/>
          </a:p>
        </p:txBody>
      </p:sp>
      <p:sp>
        <p:nvSpPr>
          <p:cNvPr id="4" name="Slide Number Placeholder 3">
            <a:extLst>
              <a:ext uri="{FF2B5EF4-FFF2-40B4-BE49-F238E27FC236}">
                <a16:creationId xmlns:a16="http://schemas.microsoft.com/office/drawing/2014/main" id="{357A7AF7-2616-4895-AF11-09E73A4E8A83}"/>
              </a:ext>
            </a:extLst>
          </p:cNvPr>
          <p:cNvSpPr>
            <a:spLocks noGrp="1"/>
          </p:cNvSpPr>
          <p:nvPr>
            <p:ph type="sldNum" sz="quarter" idx="12"/>
          </p:nvPr>
        </p:nvSpPr>
        <p:spPr/>
        <p:txBody>
          <a:bodyPr/>
          <a:lstStyle/>
          <a:p>
            <a:fld id="{098B3DDF-55FD-42E7-8027-CE601EFF49C5}" type="slidenum">
              <a:rPr lang="en-US" smtClean="0"/>
              <a:t>4</a:t>
            </a:fld>
            <a:endParaRPr lang="en-US"/>
          </a:p>
        </p:txBody>
      </p:sp>
      <p:sp>
        <p:nvSpPr>
          <p:cNvPr id="5" name="Footer Placeholder 4">
            <a:extLst>
              <a:ext uri="{FF2B5EF4-FFF2-40B4-BE49-F238E27FC236}">
                <a16:creationId xmlns:a16="http://schemas.microsoft.com/office/drawing/2014/main" id="{97BD7807-4685-4394-871A-C698ECBA3A36}"/>
              </a:ext>
            </a:extLst>
          </p:cNvPr>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186068688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Scenario</a:t>
            </a:r>
          </a:p>
        </p:txBody>
      </p:sp>
      <p:sp>
        <p:nvSpPr>
          <p:cNvPr id="3" name="Content Placeholder 2"/>
          <p:cNvSpPr>
            <a:spLocks noGrp="1"/>
          </p:cNvSpPr>
          <p:nvPr>
            <p:ph idx="1"/>
          </p:nvPr>
        </p:nvSpPr>
        <p:spPr/>
        <p:txBody>
          <a:bodyPr>
            <a:normAutofit/>
          </a:bodyPr>
          <a:lstStyle/>
          <a:p>
            <a:r>
              <a:rPr lang="en-US" sz="2800" dirty="0"/>
              <a:t>You notice that a year-long leadership program is not informed by evidence. You tell your boss about the concerns you have, and they say: </a:t>
            </a:r>
          </a:p>
          <a:p>
            <a:endParaRPr lang="en-US" sz="2800" dirty="0"/>
          </a:p>
          <a:p>
            <a:r>
              <a:rPr lang="en-US" sz="2400" dirty="0"/>
              <a:t>“I was concerned about that too, at first. When I realized there wasn’t any college student leadership literature to inform what I was doing, I just relied on my own experience. I have enough experience to see if programs are working by seeing how students are engaging. Besides, students tell me they love the program! Finally, this program causes higher leadership scores and more confident student leaders, so I’m not worried.</a:t>
            </a:r>
          </a:p>
        </p:txBody>
      </p:sp>
      <p:sp>
        <p:nvSpPr>
          <p:cNvPr id="4" name="Slide Number Placeholder 3"/>
          <p:cNvSpPr>
            <a:spLocks noGrp="1"/>
          </p:cNvSpPr>
          <p:nvPr>
            <p:ph type="sldNum" sz="quarter" idx="12"/>
          </p:nvPr>
        </p:nvSpPr>
        <p:spPr/>
        <p:txBody>
          <a:bodyPr/>
          <a:lstStyle/>
          <a:p>
            <a:fld id="{098B3DDF-55FD-42E7-8027-CE601EFF49C5}" type="slidenum">
              <a:rPr lang="en-US" smtClean="0"/>
              <a:t>5</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80898745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 I and Type II Errors</a:t>
            </a:r>
          </a:p>
        </p:txBody>
      </p:sp>
      <p:sp>
        <p:nvSpPr>
          <p:cNvPr id="3" name="Content Placeholder 2"/>
          <p:cNvSpPr>
            <a:spLocks noGrp="1"/>
          </p:cNvSpPr>
          <p:nvPr>
            <p:ph idx="1"/>
          </p:nvPr>
        </p:nvSpPr>
        <p:spPr/>
        <p:txBody>
          <a:bodyPr/>
          <a:lstStyle/>
          <a:p>
            <a:r>
              <a:rPr lang="en-US" dirty="0"/>
              <a:t>In Statistics…</a:t>
            </a:r>
          </a:p>
          <a:p>
            <a:pPr lvl="1"/>
            <a:r>
              <a:rPr lang="en-US" sz="2800" dirty="0"/>
              <a:t>Type I Error: Rejecting the null hypothesis when the null was true</a:t>
            </a:r>
          </a:p>
          <a:p>
            <a:pPr lvl="1"/>
            <a:r>
              <a:rPr lang="en-US" sz="2800" dirty="0"/>
              <a:t>Type II Error: Failing to reject the null hypothesis when one should have rejected the null</a:t>
            </a:r>
          </a:p>
          <a:p>
            <a:pPr marL="201163" lvl="1" indent="0">
              <a:buNone/>
            </a:pPr>
            <a:endParaRPr lang="en-US" sz="2800" dirty="0"/>
          </a:p>
          <a:p>
            <a:r>
              <a:rPr lang="en-US" dirty="0"/>
              <a:t>In EIP…</a:t>
            </a:r>
          </a:p>
          <a:p>
            <a:pPr lvl="1"/>
            <a:r>
              <a:rPr lang="en-US" sz="2800" dirty="0"/>
              <a:t>Type I Error: Concluding that an ineffective program was actually effective.</a:t>
            </a:r>
          </a:p>
          <a:p>
            <a:pPr lvl="1"/>
            <a:r>
              <a:rPr lang="en-US" sz="2800" dirty="0"/>
              <a:t>Type II Error: Concluding that an effective program was actually ineffective</a:t>
            </a:r>
          </a:p>
        </p:txBody>
      </p:sp>
      <p:sp>
        <p:nvSpPr>
          <p:cNvPr id="4" name="Slide Number Placeholder 3"/>
          <p:cNvSpPr>
            <a:spLocks noGrp="1"/>
          </p:cNvSpPr>
          <p:nvPr>
            <p:ph type="sldNum" sz="quarter" idx="12"/>
          </p:nvPr>
        </p:nvSpPr>
        <p:spPr/>
        <p:txBody>
          <a:bodyPr/>
          <a:lstStyle/>
          <a:p>
            <a:fld id="{098B3DDF-55FD-42E7-8027-CE601EFF49C5}" type="slidenum">
              <a:rPr lang="en-US" smtClean="0"/>
              <a:t>6</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201706935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6551-E939-4C7E-A971-51B79DB8AA1A}"/>
              </a:ext>
            </a:extLst>
          </p:cNvPr>
          <p:cNvSpPr>
            <a:spLocks noGrp="1"/>
          </p:cNvSpPr>
          <p:nvPr>
            <p:ph type="title"/>
          </p:nvPr>
        </p:nvSpPr>
        <p:spPr/>
        <p:txBody>
          <a:bodyPr/>
          <a:lstStyle/>
          <a:p>
            <a:r>
              <a:rPr lang="en-US" dirty="0"/>
              <a:t>Fallible Perceptions</a:t>
            </a:r>
          </a:p>
        </p:txBody>
      </p:sp>
      <p:sp>
        <p:nvSpPr>
          <p:cNvPr id="3" name="Content Placeholder 2">
            <a:extLst>
              <a:ext uri="{FF2B5EF4-FFF2-40B4-BE49-F238E27FC236}">
                <a16:creationId xmlns:a16="http://schemas.microsoft.com/office/drawing/2014/main" id="{92C3E79A-6F1C-4837-8ED4-AE8DB834AAF6}"/>
              </a:ext>
            </a:extLst>
          </p:cNvPr>
          <p:cNvSpPr>
            <a:spLocks noGrp="1"/>
          </p:cNvSpPr>
          <p:nvPr>
            <p:ph idx="1"/>
          </p:nvPr>
        </p:nvSpPr>
        <p:spPr/>
        <p:txBody>
          <a:bodyPr/>
          <a:lstStyle/>
          <a:p>
            <a:r>
              <a:rPr lang="en-US" dirty="0"/>
              <a:t>Inattentional Blindness (IB)</a:t>
            </a:r>
          </a:p>
          <a:p>
            <a:pPr lvl="1"/>
            <a:r>
              <a:rPr lang="en-US" dirty="0"/>
              <a:t>Humans do not perceive unexpected events/outcomes when focusing on something else</a:t>
            </a:r>
          </a:p>
          <a:p>
            <a:pPr lvl="1"/>
            <a:endParaRPr lang="en-US" dirty="0"/>
          </a:p>
          <a:p>
            <a:pPr lvl="1"/>
            <a:r>
              <a:rPr lang="en-US" dirty="0"/>
              <a:t>During a program, many things are happening</a:t>
            </a:r>
          </a:p>
          <a:p>
            <a:pPr lvl="2"/>
            <a:r>
              <a:rPr lang="en-US" dirty="0"/>
              <a:t>We can easily miss events/outcomes occurring</a:t>
            </a:r>
          </a:p>
          <a:p>
            <a:pPr lvl="2"/>
            <a:r>
              <a:rPr lang="en-US" dirty="0"/>
              <a:t>Even more true if you don’t expect an event to occur</a:t>
            </a:r>
          </a:p>
          <a:p>
            <a:pPr lvl="1"/>
            <a:endParaRPr lang="en-US" dirty="0"/>
          </a:p>
          <a:p>
            <a:pPr lvl="1"/>
            <a:r>
              <a:rPr lang="en-US" dirty="0"/>
              <a:t>Your preconceptions influence your interpretation and memories of experiences, and both can be inaccurate</a:t>
            </a:r>
          </a:p>
        </p:txBody>
      </p:sp>
      <p:sp>
        <p:nvSpPr>
          <p:cNvPr id="4" name="Slide Number Placeholder 3">
            <a:extLst>
              <a:ext uri="{FF2B5EF4-FFF2-40B4-BE49-F238E27FC236}">
                <a16:creationId xmlns:a16="http://schemas.microsoft.com/office/drawing/2014/main" id="{CDC702BB-8CD7-4992-B71A-543A2E16E3D5}"/>
              </a:ext>
            </a:extLst>
          </p:cNvPr>
          <p:cNvSpPr>
            <a:spLocks noGrp="1"/>
          </p:cNvSpPr>
          <p:nvPr>
            <p:ph type="sldNum" sz="quarter" idx="12"/>
          </p:nvPr>
        </p:nvSpPr>
        <p:spPr/>
        <p:txBody>
          <a:bodyPr/>
          <a:lstStyle/>
          <a:p>
            <a:fld id="{098B3DDF-55FD-42E7-8027-CE601EFF49C5}" type="slidenum">
              <a:rPr lang="en-US" smtClean="0"/>
              <a:t>7</a:t>
            </a:fld>
            <a:endParaRPr lang="en-US"/>
          </a:p>
        </p:txBody>
      </p:sp>
      <p:sp>
        <p:nvSpPr>
          <p:cNvPr id="5" name="Footer Placeholder 4">
            <a:extLst>
              <a:ext uri="{FF2B5EF4-FFF2-40B4-BE49-F238E27FC236}">
                <a16:creationId xmlns:a16="http://schemas.microsoft.com/office/drawing/2014/main" id="{4BDFC2E5-2990-48F3-A25C-D32ABF997954}"/>
              </a:ext>
            </a:extLst>
          </p:cNvPr>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282680644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Fallible Perceptions- IB</a:t>
            </a:r>
          </a:p>
        </p:txBody>
      </p:sp>
      <p:sp>
        <p:nvSpPr>
          <p:cNvPr id="3" name="Content Placeholder 2"/>
          <p:cNvSpPr>
            <a:spLocks noGrp="1"/>
          </p:cNvSpPr>
          <p:nvPr>
            <p:ph idx="1"/>
          </p:nvPr>
        </p:nvSpPr>
        <p:spPr/>
        <p:txBody>
          <a:bodyPr>
            <a:normAutofit/>
          </a:bodyPr>
          <a:lstStyle/>
          <a:p>
            <a:r>
              <a:rPr lang="en-US" dirty="0"/>
              <a:t>How does it show up in our work?</a:t>
            </a:r>
          </a:p>
          <a:p>
            <a:pPr lvl="1"/>
            <a:r>
              <a:rPr lang="en-US" dirty="0"/>
              <a:t>We often become confident in our ability to put on programs and interventions</a:t>
            </a:r>
          </a:p>
          <a:p>
            <a:pPr lvl="2"/>
            <a:r>
              <a:rPr lang="en-US" dirty="0"/>
              <a:t>Sometimes to the point we don’t think we need research because we can “see” if a program is “working”</a:t>
            </a:r>
          </a:p>
          <a:p>
            <a:pPr lvl="2"/>
            <a:r>
              <a:rPr lang="en-US" dirty="0"/>
              <a:t>We will also “see” that other programs aren’t successful</a:t>
            </a:r>
          </a:p>
          <a:p>
            <a:pPr lvl="2"/>
            <a:endParaRPr lang="en-US" dirty="0"/>
          </a:p>
          <a:p>
            <a:pPr lvl="1"/>
            <a:r>
              <a:rPr lang="en-US" dirty="0"/>
              <a:t>Unintended Consequences</a:t>
            </a:r>
          </a:p>
          <a:p>
            <a:pPr lvl="2"/>
            <a:r>
              <a:rPr lang="en-US" dirty="0"/>
              <a:t>Programs can stay in place for a long time without any change if it’s “seen” to work</a:t>
            </a:r>
          </a:p>
          <a:p>
            <a:pPr lvl="2"/>
            <a:endParaRPr lang="en-US" dirty="0"/>
          </a:p>
          <a:p>
            <a:pPr marL="384039" lvl="2" indent="0">
              <a:buNone/>
            </a:pPr>
            <a:endParaRPr lang="en-US" sz="2000" dirty="0"/>
          </a:p>
          <a:p>
            <a:pPr lvl="2"/>
            <a:endParaRPr lang="en-US" sz="2000" dirty="0"/>
          </a:p>
        </p:txBody>
      </p:sp>
      <p:sp>
        <p:nvSpPr>
          <p:cNvPr id="4" name="Slide Number Placeholder 3"/>
          <p:cNvSpPr>
            <a:spLocks noGrp="1"/>
          </p:cNvSpPr>
          <p:nvPr>
            <p:ph type="sldNum" sz="quarter" idx="12"/>
          </p:nvPr>
        </p:nvSpPr>
        <p:spPr/>
        <p:txBody>
          <a:bodyPr/>
          <a:lstStyle/>
          <a:p>
            <a:fld id="{098B3DDF-55FD-42E7-8027-CE601EFF49C5}" type="slidenum">
              <a:rPr lang="en-US" smtClean="0"/>
              <a:t>8</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293321126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Fallible Perceptions- IB</a:t>
            </a:r>
          </a:p>
        </p:txBody>
      </p:sp>
      <p:sp>
        <p:nvSpPr>
          <p:cNvPr id="3" name="Content Placeholder 2"/>
          <p:cNvSpPr>
            <a:spLocks noGrp="1"/>
          </p:cNvSpPr>
          <p:nvPr>
            <p:ph idx="1"/>
          </p:nvPr>
        </p:nvSpPr>
        <p:spPr/>
        <p:txBody>
          <a:bodyPr/>
          <a:lstStyle/>
          <a:p>
            <a:pPr marL="201163" lvl="1" indent="0" algn="ctr">
              <a:buNone/>
            </a:pPr>
            <a:endParaRPr lang="en-US" sz="2800" i="1" dirty="0"/>
          </a:p>
          <a:p>
            <a:pPr marL="201163" lvl="1" indent="0" algn="ctr">
              <a:buNone/>
            </a:pPr>
            <a:r>
              <a:rPr lang="en-US" sz="2800" i="1" dirty="0"/>
              <a:t>“I’ve been doing this in-class group activity for a few years, and students always engage with it. The activity must be helping students learn.”</a:t>
            </a:r>
          </a:p>
          <a:p>
            <a:pPr marL="201163" lvl="1" indent="0" algn="ctr">
              <a:buNone/>
            </a:pPr>
            <a:endParaRPr lang="en-US" sz="2800" i="1" dirty="0"/>
          </a:p>
          <a:p>
            <a:endParaRPr lang="en-US" dirty="0"/>
          </a:p>
          <a:p>
            <a:r>
              <a:rPr lang="en-US" dirty="0"/>
              <a:t>How would you respond to this?</a:t>
            </a:r>
          </a:p>
          <a:p>
            <a:pPr marL="384039" lvl="2" indent="0">
              <a:buNone/>
            </a:pPr>
            <a:r>
              <a:rPr lang="en-US" dirty="0"/>
              <a:t>“It’s great if students are engaging with the activity, but they could be enjoying the group activity because the students are all friends with one other. If so, they could be losing sight of the activity because they’ve become engrossed in other conversations.”</a:t>
            </a:r>
          </a:p>
          <a:p>
            <a:pPr lvl="2"/>
            <a:endParaRPr lang="en-US" dirty="0"/>
          </a:p>
        </p:txBody>
      </p:sp>
      <p:sp>
        <p:nvSpPr>
          <p:cNvPr id="4" name="Slide Number Placeholder 3"/>
          <p:cNvSpPr>
            <a:spLocks noGrp="1"/>
          </p:cNvSpPr>
          <p:nvPr>
            <p:ph type="sldNum" sz="quarter" idx="12"/>
          </p:nvPr>
        </p:nvSpPr>
        <p:spPr/>
        <p:txBody>
          <a:bodyPr/>
          <a:lstStyle/>
          <a:p>
            <a:fld id="{098B3DDF-55FD-42E7-8027-CE601EFF49C5}" type="slidenum">
              <a:rPr lang="en-US" smtClean="0"/>
              <a:t>9</a:t>
            </a:fld>
            <a:endParaRPr lang="en-US"/>
          </a:p>
        </p:txBody>
      </p:sp>
      <p:sp>
        <p:nvSpPr>
          <p:cNvPr id="5" name="Footer Placeholder 4"/>
          <p:cNvSpPr>
            <a:spLocks noGrp="1"/>
          </p:cNvSpPr>
          <p:nvPr>
            <p:ph type="ftr" sz="quarter" idx="13"/>
          </p:nvPr>
        </p:nvSpPr>
        <p:spPr/>
        <p:txBody>
          <a:bodyPr/>
          <a:lstStyle/>
          <a:p>
            <a:r>
              <a:rPr lang="en-US" sz="1600"/>
              <a:t>The Center for Assessment and Research Studies, James Madison University</a:t>
            </a:r>
            <a:endParaRPr lang="en-US" sz="1600" dirty="0"/>
          </a:p>
        </p:txBody>
      </p:sp>
    </p:spTree>
    <p:extLst>
      <p:ext uri="{BB962C8B-B14F-4D97-AF65-F5344CB8AC3E}">
        <p14:creationId xmlns:p14="http://schemas.microsoft.com/office/powerpoint/2010/main" val="28099629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ew CARS">
  <a:themeElements>
    <a:clrScheme name="Custom 1">
      <a:dk1>
        <a:sysClr val="windowText" lastClr="000000"/>
      </a:dk1>
      <a:lt1>
        <a:sysClr val="window" lastClr="FFFFFF"/>
      </a:lt1>
      <a:dk2>
        <a:srgbClr val="632E62"/>
      </a:dk2>
      <a:lt2>
        <a:srgbClr val="EAE5EB"/>
      </a:lt2>
      <a:accent1>
        <a:srgbClr val="FFC000"/>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16160</TotalTime>
  <Words>8400</Words>
  <Application>Microsoft Office PowerPoint</Application>
  <PresentationFormat>Widescreen</PresentationFormat>
  <Paragraphs>407</Paragraphs>
  <Slides>35</Slides>
  <Notes>35</Notes>
  <HiddenSlides>1</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35</vt:i4>
      </vt:variant>
    </vt:vector>
  </HeadingPairs>
  <TitlesOfParts>
    <vt:vector size="38" baseType="lpstr">
      <vt:lpstr>Calibri</vt:lpstr>
      <vt:lpstr>Century Gothic</vt:lpstr>
      <vt:lpstr>New CARS</vt:lpstr>
      <vt:lpstr>Communicating the Value of Evidence-Informed Practice</vt:lpstr>
      <vt:lpstr>Overview</vt:lpstr>
      <vt:lpstr>Evidence-Informed Practice (EIP)</vt:lpstr>
      <vt:lpstr>Fallible Perceptions</vt:lpstr>
      <vt:lpstr>Scenario</vt:lpstr>
      <vt:lpstr>Type I and Type II Errors</vt:lpstr>
      <vt:lpstr>Fallible Perceptions</vt:lpstr>
      <vt:lpstr>Fallible Perceptions- IB</vt:lpstr>
      <vt:lpstr>Fallible Perceptions- IB</vt:lpstr>
      <vt:lpstr>Scenario</vt:lpstr>
      <vt:lpstr>Scenario</vt:lpstr>
      <vt:lpstr>Fallible Perceptions</vt:lpstr>
      <vt:lpstr>Fallible Perceptions- IC</vt:lpstr>
      <vt:lpstr>Fallible Perceptions- IC</vt:lpstr>
      <vt:lpstr>Scenario</vt:lpstr>
      <vt:lpstr>Scenario</vt:lpstr>
      <vt:lpstr>Fallible Perceptions</vt:lpstr>
      <vt:lpstr>Fallible Perceptions- SG</vt:lpstr>
      <vt:lpstr>Fallible Perceptions- SG</vt:lpstr>
      <vt:lpstr>Scenario</vt:lpstr>
      <vt:lpstr>Scenario</vt:lpstr>
      <vt:lpstr>Fallible Perceptions</vt:lpstr>
      <vt:lpstr>Arguments against Evidence</vt:lpstr>
      <vt:lpstr>Testimonials</vt:lpstr>
      <vt:lpstr>Scenario</vt:lpstr>
      <vt:lpstr>Scenario</vt:lpstr>
      <vt:lpstr>Summary</vt:lpstr>
      <vt:lpstr>One Last Time!</vt:lpstr>
      <vt:lpstr>Scenario</vt:lpstr>
      <vt:lpstr>Scenario</vt:lpstr>
      <vt:lpstr>Scenario</vt:lpstr>
      <vt:lpstr>Scenario</vt:lpstr>
      <vt:lpstr>My Response</vt:lpstr>
      <vt:lpstr>My Response</vt:lpstr>
      <vt:lpstr>Thank you!</vt:lpstr>
    </vt:vector>
  </TitlesOfParts>
  <Company>James Madison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Presentation</dc:title>
  <dc:creator>Curtis, Nicholas Anthony - curtisna</dc:creator>
  <cp:lastModifiedBy>Chris Patterson</cp:lastModifiedBy>
  <cp:revision>352</cp:revision>
  <dcterms:created xsi:type="dcterms:W3CDTF">2016-07-27T14:47:55Z</dcterms:created>
  <dcterms:modified xsi:type="dcterms:W3CDTF">2020-03-28T03:04:27Z</dcterms:modified>
</cp:coreProperties>
</file>