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eb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handoutMasterIdLst>
    <p:handoutMasterId r:id="rId52"/>
  </p:handoutMasterIdLst>
  <p:sldIdLst>
    <p:sldId id="256" r:id="rId2"/>
    <p:sldId id="260" r:id="rId3"/>
    <p:sldId id="426" r:id="rId4"/>
    <p:sldId id="427" r:id="rId5"/>
    <p:sldId id="489" r:id="rId6"/>
    <p:sldId id="263" r:id="rId7"/>
    <p:sldId id="264" r:id="rId8"/>
    <p:sldId id="265" r:id="rId9"/>
    <p:sldId id="424" r:id="rId10"/>
    <p:sldId id="267" r:id="rId11"/>
    <p:sldId id="285" r:id="rId12"/>
    <p:sldId id="430" r:id="rId13"/>
    <p:sldId id="282" r:id="rId14"/>
    <p:sldId id="279" r:id="rId15"/>
    <p:sldId id="273" r:id="rId16"/>
    <p:sldId id="485" r:id="rId17"/>
    <p:sldId id="482" r:id="rId18"/>
    <p:sldId id="479" r:id="rId19"/>
    <p:sldId id="481" r:id="rId20"/>
    <p:sldId id="480" r:id="rId21"/>
    <p:sldId id="483" r:id="rId22"/>
    <p:sldId id="484" r:id="rId23"/>
    <p:sldId id="486" r:id="rId24"/>
    <p:sldId id="275" r:id="rId25"/>
    <p:sldId id="276" r:id="rId26"/>
    <p:sldId id="487" r:id="rId27"/>
    <p:sldId id="277" r:id="rId28"/>
    <p:sldId id="280" r:id="rId29"/>
    <p:sldId id="278" r:id="rId30"/>
    <p:sldId id="326" r:id="rId31"/>
    <p:sldId id="286" r:id="rId32"/>
    <p:sldId id="334" r:id="rId33"/>
    <p:sldId id="327" r:id="rId34"/>
    <p:sldId id="335" r:id="rId35"/>
    <p:sldId id="329" r:id="rId36"/>
    <p:sldId id="287" r:id="rId37"/>
    <p:sldId id="330" r:id="rId38"/>
    <p:sldId id="295" r:id="rId39"/>
    <p:sldId id="336" r:id="rId40"/>
    <p:sldId id="331" r:id="rId41"/>
    <p:sldId id="328" r:id="rId42"/>
    <p:sldId id="293" r:id="rId43"/>
    <p:sldId id="294" r:id="rId44"/>
    <p:sldId id="337" r:id="rId45"/>
    <p:sldId id="322" r:id="rId46"/>
    <p:sldId id="323" r:id="rId47"/>
    <p:sldId id="325" r:id="rId48"/>
    <p:sldId id="488" r:id="rId49"/>
    <p:sldId id="478"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pe, Andrea Marie - popeam" initials="PAM-p" lastIdx="1" clrIdx="0">
    <p:extLst>
      <p:ext uri="{19B8F6BF-5375-455C-9EA6-DF929625EA0E}">
        <p15:presenceInfo xmlns:p15="http://schemas.microsoft.com/office/powerpoint/2012/main" userId="S::popeam@dukes.jmu.edu::32657686-9024-4e5e-8add-7918d99c6e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58" autoAdjust="0"/>
    <p:restoredTop sz="81357" autoAdjust="0"/>
  </p:normalViewPr>
  <p:slideViewPr>
    <p:cSldViewPr snapToGrid="0">
      <p:cViewPr>
        <p:scale>
          <a:sx n="82" d="100"/>
          <a:sy n="82" d="100"/>
        </p:scale>
        <p:origin x="144" y="312"/>
      </p:cViewPr>
      <p:guideLst/>
    </p:cSldViewPr>
  </p:slideViewPr>
  <p:notesTextViewPr>
    <p:cViewPr>
      <p:scale>
        <a:sx n="1" d="1"/>
        <a:sy n="1" d="1"/>
      </p:scale>
      <p:origin x="0" y="0"/>
    </p:cViewPr>
  </p:notesTextViewPr>
  <p:notesViewPr>
    <p:cSldViewPr snapToGrid="0">
      <p:cViewPr varScale="1">
        <p:scale>
          <a:sx n="82" d="100"/>
          <a:sy n="82" d="100"/>
        </p:scale>
        <p:origin x="3156"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F61BA1-5622-B24F-85F0-0E1B0DC7B7B9}" type="doc">
      <dgm:prSet loTypeId="urn:microsoft.com/office/officeart/2005/8/layout/venn1" loCatId="" qsTypeId="urn:microsoft.com/office/officeart/2005/8/quickstyle/simple1" qsCatId="simple" csTypeId="urn:microsoft.com/office/officeart/2005/8/colors/accent1_2" csCatId="accent1" phldr="1"/>
      <dgm:spPr/>
    </dgm:pt>
    <dgm:pt modelId="{086A2224-9048-B349-9ACA-975168057404}">
      <dgm:prSet phldrT="[Text]"/>
      <dgm:spPr>
        <a:solidFill>
          <a:schemeClr val="accent5">
            <a:alpha val="50000"/>
          </a:schemeClr>
        </a:solidFill>
      </dgm:spPr>
      <dgm:t>
        <a:bodyPr/>
        <a:lstStyle/>
        <a:p>
          <a:r>
            <a:rPr lang="en-US" b="1" dirty="0"/>
            <a:t>Best Available Research</a:t>
          </a:r>
        </a:p>
      </dgm:t>
    </dgm:pt>
    <dgm:pt modelId="{7D2D73FC-C815-B34D-9D8F-3B306A9EC31A}" type="parTrans" cxnId="{995D9971-F955-0940-8285-776DB1F0465C}">
      <dgm:prSet/>
      <dgm:spPr/>
      <dgm:t>
        <a:bodyPr/>
        <a:lstStyle/>
        <a:p>
          <a:endParaRPr lang="en-US"/>
        </a:p>
      </dgm:t>
    </dgm:pt>
    <dgm:pt modelId="{9DBABC29-E849-B64C-B9A0-56EBDB724A79}" type="sibTrans" cxnId="{995D9971-F955-0940-8285-776DB1F0465C}">
      <dgm:prSet/>
      <dgm:spPr/>
      <dgm:t>
        <a:bodyPr/>
        <a:lstStyle/>
        <a:p>
          <a:endParaRPr lang="en-US"/>
        </a:p>
      </dgm:t>
    </dgm:pt>
    <dgm:pt modelId="{5A3ED8BD-503B-174B-8287-41A4EF94003E}">
      <dgm:prSet phldrT="[Text]"/>
      <dgm:spPr>
        <a:solidFill>
          <a:schemeClr val="accent5">
            <a:alpha val="50000"/>
          </a:schemeClr>
        </a:solidFill>
      </dgm:spPr>
      <dgm:t>
        <a:bodyPr/>
        <a:lstStyle/>
        <a:p>
          <a:endParaRPr lang="en-US" dirty="0"/>
        </a:p>
      </dgm:t>
    </dgm:pt>
    <dgm:pt modelId="{BF44981B-1249-5B4A-8A85-E7E6A86C971E}" type="parTrans" cxnId="{55C23737-5A05-3041-8737-5576BE2FF84C}">
      <dgm:prSet/>
      <dgm:spPr/>
      <dgm:t>
        <a:bodyPr/>
        <a:lstStyle/>
        <a:p>
          <a:endParaRPr lang="en-US"/>
        </a:p>
      </dgm:t>
    </dgm:pt>
    <dgm:pt modelId="{E9508938-BA91-E64E-AB00-015BA0912902}" type="sibTrans" cxnId="{55C23737-5A05-3041-8737-5576BE2FF84C}">
      <dgm:prSet/>
      <dgm:spPr/>
      <dgm:t>
        <a:bodyPr/>
        <a:lstStyle/>
        <a:p>
          <a:endParaRPr lang="en-US"/>
        </a:p>
      </dgm:t>
    </dgm:pt>
    <dgm:pt modelId="{1277160A-B735-3C47-B290-0F4467C41098}">
      <dgm:prSet phldrT="[Text]"/>
      <dgm:spPr>
        <a:solidFill>
          <a:schemeClr val="accent5">
            <a:alpha val="50000"/>
          </a:schemeClr>
        </a:solidFill>
      </dgm:spPr>
      <dgm:t>
        <a:bodyPr/>
        <a:lstStyle/>
        <a:p>
          <a:r>
            <a:rPr lang="en-US" dirty="0">
              <a:noFill/>
            </a:rPr>
            <a:t>Contextual Information</a:t>
          </a:r>
        </a:p>
      </dgm:t>
    </dgm:pt>
    <dgm:pt modelId="{79BD886F-9D07-5849-8922-84584F4E2EE5}" type="parTrans" cxnId="{15F20B06-EFB1-F849-A903-6C93119C5C44}">
      <dgm:prSet/>
      <dgm:spPr/>
      <dgm:t>
        <a:bodyPr/>
        <a:lstStyle/>
        <a:p>
          <a:endParaRPr lang="en-US"/>
        </a:p>
      </dgm:t>
    </dgm:pt>
    <dgm:pt modelId="{91D31A27-15B6-764C-BF8E-374292D9E1E0}" type="sibTrans" cxnId="{15F20B06-EFB1-F849-A903-6C93119C5C44}">
      <dgm:prSet/>
      <dgm:spPr/>
      <dgm:t>
        <a:bodyPr/>
        <a:lstStyle/>
        <a:p>
          <a:endParaRPr lang="en-US"/>
        </a:p>
      </dgm:t>
    </dgm:pt>
    <dgm:pt modelId="{C5593720-E2CF-114B-8D31-4D02F420B9A8}" type="pres">
      <dgm:prSet presAssocID="{51F61BA1-5622-B24F-85F0-0E1B0DC7B7B9}" presName="compositeShape" presStyleCnt="0">
        <dgm:presLayoutVars>
          <dgm:chMax val="7"/>
          <dgm:dir/>
          <dgm:resizeHandles val="exact"/>
        </dgm:presLayoutVars>
      </dgm:prSet>
      <dgm:spPr/>
    </dgm:pt>
    <dgm:pt modelId="{9872E62C-5B95-894B-8303-A9C561DA6196}" type="pres">
      <dgm:prSet presAssocID="{086A2224-9048-B349-9ACA-975168057404}" presName="circ1" presStyleLbl="vennNode1" presStyleIdx="0" presStyleCnt="3"/>
      <dgm:spPr/>
    </dgm:pt>
    <dgm:pt modelId="{C6732A08-1DCB-4C46-8AFB-D61854D9E280}" type="pres">
      <dgm:prSet presAssocID="{086A2224-9048-B349-9ACA-975168057404}" presName="circ1Tx" presStyleLbl="revTx" presStyleIdx="0" presStyleCnt="0">
        <dgm:presLayoutVars>
          <dgm:chMax val="0"/>
          <dgm:chPref val="0"/>
          <dgm:bulletEnabled val="1"/>
        </dgm:presLayoutVars>
      </dgm:prSet>
      <dgm:spPr/>
    </dgm:pt>
    <dgm:pt modelId="{C2EB811B-8FFC-894F-B487-53688D10D41D}" type="pres">
      <dgm:prSet presAssocID="{5A3ED8BD-503B-174B-8287-41A4EF94003E}" presName="circ2" presStyleLbl="vennNode1" presStyleIdx="1" presStyleCnt="3"/>
      <dgm:spPr/>
    </dgm:pt>
    <dgm:pt modelId="{8E737F32-FD25-0244-8BB6-F6B0B35B4E56}" type="pres">
      <dgm:prSet presAssocID="{5A3ED8BD-503B-174B-8287-41A4EF94003E}" presName="circ2Tx" presStyleLbl="revTx" presStyleIdx="0" presStyleCnt="0">
        <dgm:presLayoutVars>
          <dgm:chMax val="0"/>
          <dgm:chPref val="0"/>
          <dgm:bulletEnabled val="1"/>
        </dgm:presLayoutVars>
      </dgm:prSet>
      <dgm:spPr/>
    </dgm:pt>
    <dgm:pt modelId="{E14B08EF-B3B2-D048-900A-40E275AA8279}" type="pres">
      <dgm:prSet presAssocID="{1277160A-B735-3C47-B290-0F4467C41098}" presName="circ3" presStyleLbl="vennNode1" presStyleIdx="2" presStyleCnt="3"/>
      <dgm:spPr/>
    </dgm:pt>
    <dgm:pt modelId="{D533F76E-D2E8-404C-BADC-0878589B8C7B}" type="pres">
      <dgm:prSet presAssocID="{1277160A-B735-3C47-B290-0F4467C41098}" presName="circ3Tx" presStyleLbl="revTx" presStyleIdx="0" presStyleCnt="0">
        <dgm:presLayoutVars>
          <dgm:chMax val="0"/>
          <dgm:chPref val="0"/>
          <dgm:bulletEnabled val="1"/>
        </dgm:presLayoutVars>
      </dgm:prSet>
      <dgm:spPr/>
    </dgm:pt>
  </dgm:ptLst>
  <dgm:cxnLst>
    <dgm:cxn modelId="{15F20B06-EFB1-F849-A903-6C93119C5C44}" srcId="{51F61BA1-5622-B24F-85F0-0E1B0DC7B7B9}" destId="{1277160A-B735-3C47-B290-0F4467C41098}" srcOrd="2" destOrd="0" parTransId="{79BD886F-9D07-5849-8922-84584F4E2EE5}" sibTransId="{91D31A27-15B6-764C-BF8E-374292D9E1E0}"/>
    <dgm:cxn modelId="{67F8080E-A9B7-B74C-BAFE-D007AF6AF9CA}" type="presOf" srcId="{5A3ED8BD-503B-174B-8287-41A4EF94003E}" destId="{8E737F32-FD25-0244-8BB6-F6B0B35B4E56}" srcOrd="1" destOrd="0" presId="urn:microsoft.com/office/officeart/2005/8/layout/venn1"/>
    <dgm:cxn modelId="{55C23737-5A05-3041-8737-5576BE2FF84C}" srcId="{51F61BA1-5622-B24F-85F0-0E1B0DC7B7B9}" destId="{5A3ED8BD-503B-174B-8287-41A4EF94003E}" srcOrd="1" destOrd="0" parTransId="{BF44981B-1249-5B4A-8A85-E7E6A86C971E}" sibTransId="{E9508938-BA91-E64E-AB00-015BA0912902}"/>
    <dgm:cxn modelId="{995D9971-F955-0940-8285-776DB1F0465C}" srcId="{51F61BA1-5622-B24F-85F0-0E1B0DC7B7B9}" destId="{086A2224-9048-B349-9ACA-975168057404}" srcOrd="0" destOrd="0" parTransId="{7D2D73FC-C815-B34D-9D8F-3B306A9EC31A}" sibTransId="{9DBABC29-E849-B64C-B9A0-56EBDB724A79}"/>
    <dgm:cxn modelId="{1D159879-CDF5-9E42-AD03-E749ACA33487}" type="presOf" srcId="{1277160A-B735-3C47-B290-0F4467C41098}" destId="{D533F76E-D2E8-404C-BADC-0878589B8C7B}" srcOrd="1" destOrd="0" presId="urn:microsoft.com/office/officeart/2005/8/layout/venn1"/>
    <dgm:cxn modelId="{1345018E-B0AC-884E-9C00-066568C92EFB}" type="presOf" srcId="{086A2224-9048-B349-9ACA-975168057404}" destId="{C6732A08-1DCB-4C46-8AFB-D61854D9E280}" srcOrd="1" destOrd="0" presId="urn:microsoft.com/office/officeart/2005/8/layout/venn1"/>
    <dgm:cxn modelId="{4106A0A1-3B0C-B148-9721-F6B3902519A7}" type="presOf" srcId="{086A2224-9048-B349-9ACA-975168057404}" destId="{9872E62C-5B95-894B-8303-A9C561DA6196}" srcOrd="0" destOrd="0" presId="urn:microsoft.com/office/officeart/2005/8/layout/venn1"/>
    <dgm:cxn modelId="{8BEF16A8-18D4-0447-9EC3-FB042382212C}" type="presOf" srcId="{5A3ED8BD-503B-174B-8287-41A4EF94003E}" destId="{C2EB811B-8FFC-894F-B487-53688D10D41D}" srcOrd="0" destOrd="0" presId="urn:microsoft.com/office/officeart/2005/8/layout/venn1"/>
    <dgm:cxn modelId="{CA0A32C9-217C-F24D-B1AC-FA821065E5E5}" type="presOf" srcId="{1277160A-B735-3C47-B290-0F4467C41098}" destId="{E14B08EF-B3B2-D048-900A-40E275AA8279}" srcOrd="0" destOrd="0" presId="urn:microsoft.com/office/officeart/2005/8/layout/venn1"/>
    <dgm:cxn modelId="{E714B4DF-BAC1-8341-9F22-1A923C7C20F3}" type="presOf" srcId="{51F61BA1-5622-B24F-85F0-0E1B0DC7B7B9}" destId="{C5593720-E2CF-114B-8D31-4D02F420B9A8}" srcOrd="0" destOrd="0" presId="urn:microsoft.com/office/officeart/2005/8/layout/venn1"/>
    <dgm:cxn modelId="{200F531F-FAB3-1E43-AFE5-97A4D04DC2DB}" type="presParOf" srcId="{C5593720-E2CF-114B-8D31-4D02F420B9A8}" destId="{9872E62C-5B95-894B-8303-A9C561DA6196}" srcOrd="0" destOrd="0" presId="urn:microsoft.com/office/officeart/2005/8/layout/venn1"/>
    <dgm:cxn modelId="{53319222-CE02-C34C-B408-671653866CEC}" type="presParOf" srcId="{C5593720-E2CF-114B-8D31-4D02F420B9A8}" destId="{C6732A08-1DCB-4C46-8AFB-D61854D9E280}" srcOrd="1" destOrd="0" presId="urn:microsoft.com/office/officeart/2005/8/layout/venn1"/>
    <dgm:cxn modelId="{706F07F8-E7C7-CF40-B3B2-0AE875BAA11A}" type="presParOf" srcId="{C5593720-E2CF-114B-8D31-4D02F420B9A8}" destId="{C2EB811B-8FFC-894F-B487-53688D10D41D}" srcOrd="2" destOrd="0" presId="urn:microsoft.com/office/officeart/2005/8/layout/venn1"/>
    <dgm:cxn modelId="{AFF5A157-CE43-6C4D-B172-FFB9647E0126}" type="presParOf" srcId="{C5593720-E2CF-114B-8D31-4D02F420B9A8}" destId="{8E737F32-FD25-0244-8BB6-F6B0B35B4E56}" srcOrd="3" destOrd="0" presId="urn:microsoft.com/office/officeart/2005/8/layout/venn1"/>
    <dgm:cxn modelId="{04A4B5A8-15BD-1649-896C-2AA89CB84B8E}" type="presParOf" srcId="{C5593720-E2CF-114B-8D31-4D02F420B9A8}" destId="{E14B08EF-B3B2-D048-900A-40E275AA8279}" srcOrd="4" destOrd="0" presId="urn:microsoft.com/office/officeart/2005/8/layout/venn1"/>
    <dgm:cxn modelId="{C3AA4018-BB52-4E40-BA77-A4B2472082ED}" type="presParOf" srcId="{C5593720-E2CF-114B-8D31-4D02F420B9A8}" destId="{D533F76E-D2E8-404C-BADC-0878589B8C7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F61BA1-5622-B24F-85F0-0E1B0DC7B7B9}" type="doc">
      <dgm:prSet loTypeId="urn:microsoft.com/office/officeart/2005/8/layout/venn1" loCatId="" qsTypeId="urn:microsoft.com/office/officeart/2005/8/quickstyle/simple1" qsCatId="simple" csTypeId="urn:microsoft.com/office/officeart/2005/8/colors/accent1_2" csCatId="accent1" phldr="1"/>
      <dgm:spPr/>
    </dgm:pt>
    <dgm:pt modelId="{086A2224-9048-B349-9ACA-975168057404}">
      <dgm:prSet phldrT="[Text]"/>
      <dgm:spPr>
        <a:solidFill>
          <a:schemeClr val="accent5">
            <a:alpha val="50000"/>
          </a:schemeClr>
        </a:solidFill>
      </dgm:spPr>
      <dgm:t>
        <a:bodyPr/>
        <a:lstStyle/>
        <a:p>
          <a:r>
            <a:rPr lang="en-US" b="1" dirty="0"/>
            <a:t>Best Available Research</a:t>
          </a:r>
        </a:p>
      </dgm:t>
    </dgm:pt>
    <dgm:pt modelId="{7D2D73FC-C815-B34D-9D8F-3B306A9EC31A}" type="parTrans" cxnId="{995D9971-F955-0940-8285-776DB1F0465C}">
      <dgm:prSet/>
      <dgm:spPr/>
      <dgm:t>
        <a:bodyPr/>
        <a:lstStyle/>
        <a:p>
          <a:endParaRPr lang="en-US"/>
        </a:p>
      </dgm:t>
    </dgm:pt>
    <dgm:pt modelId="{9DBABC29-E849-B64C-B9A0-56EBDB724A79}" type="sibTrans" cxnId="{995D9971-F955-0940-8285-776DB1F0465C}">
      <dgm:prSet/>
      <dgm:spPr/>
      <dgm:t>
        <a:bodyPr/>
        <a:lstStyle/>
        <a:p>
          <a:endParaRPr lang="en-US"/>
        </a:p>
      </dgm:t>
    </dgm:pt>
    <dgm:pt modelId="{5A3ED8BD-503B-174B-8287-41A4EF94003E}">
      <dgm:prSet phldrT="[Text]"/>
      <dgm:spPr>
        <a:solidFill>
          <a:schemeClr val="accent5">
            <a:alpha val="50000"/>
          </a:schemeClr>
        </a:solidFill>
      </dgm:spPr>
      <dgm:t>
        <a:bodyPr/>
        <a:lstStyle/>
        <a:p>
          <a:endParaRPr lang="en-US" dirty="0"/>
        </a:p>
      </dgm:t>
    </dgm:pt>
    <dgm:pt modelId="{BF44981B-1249-5B4A-8A85-E7E6A86C971E}" type="parTrans" cxnId="{55C23737-5A05-3041-8737-5576BE2FF84C}">
      <dgm:prSet/>
      <dgm:spPr/>
      <dgm:t>
        <a:bodyPr/>
        <a:lstStyle/>
        <a:p>
          <a:endParaRPr lang="en-US"/>
        </a:p>
      </dgm:t>
    </dgm:pt>
    <dgm:pt modelId="{E9508938-BA91-E64E-AB00-015BA0912902}" type="sibTrans" cxnId="{55C23737-5A05-3041-8737-5576BE2FF84C}">
      <dgm:prSet/>
      <dgm:spPr/>
      <dgm:t>
        <a:bodyPr/>
        <a:lstStyle/>
        <a:p>
          <a:endParaRPr lang="en-US"/>
        </a:p>
      </dgm:t>
    </dgm:pt>
    <dgm:pt modelId="{1277160A-B735-3C47-B290-0F4467C41098}">
      <dgm:prSet phldrT="[Text]"/>
      <dgm:spPr>
        <a:solidFill>
          <a:schemeClr val="accent5">
            <a:alpha val="50000"/>
          </a:schemeClr>
        </a:solidFill>
      </dgm:spPr>
      <dgm:t>
        <a:bodyPr/>
        <a:lstStyle/>
        <a:p>
          <a:r>
            <a:rPr lang="en-US" dirty="0"/>
            <a:t>Contextual Information</a:t>
          </a:r>
        </a:p>
      </dgm:t>
    </dgm:pt>
    <dgm:pt modelId="{79BD886F-9D07-5849-8922-84584F4E2EE5}" type="parTrans" cxnId="{15F20B06-EFB1-F849-A903-6C93119C5C44}">
      <dgm:prSet/>
      <dgm:spPr/>
      <dgm:t>
        <a:bodyPr/>
        <a:lstStyle/>
        <a:p>
          <a:endParaRPr lang="en-US"/>
        </a:p>
      </dgm:t>
    </dgm:pt>
    <dgm:pt modelId="{91D31A27-15B6-764C-BF8E-374292D9E1E0}" type="sibTrans" cxnId="{15F20B06-EFB1-F849-A903-6C93119C5C44}">
      <dgm:prSet/>
      <dgm:spPr/>
      <dgm:t>
        <a:bodyPr/>
        <a:lstStyle/>
        <a:p>
          <a:endParaRPr lang="en-US"/>
        </a:p>
      </dgm:t>
    </dgm:pt>
    <dgm:pt modelId="{C5593720-E2CF-114B-8D31-4D02F420B9A8}" type="pres">
      <dgm:prSet presAssocID="{51F61BA1-5622-B24F-85F0-0E1B0DC7B7B9}" presName="compositeShape" presStyleCnt="0">
        <dgm:presLayoutVars>
          <dgm:chMax val="7"/>
          <dgm:dir/>
          <dgm:resizeHandles val="exact"/>
        </dgm:presLayoutVars>
      </dgm:prSet>
      <dgm:spPr/>
    </dgm:pt>
    <dgm:pt modelId="{9872E62C-5B95-894B-8303-A9C561DA6196}" type="pres">
      <dgm:prSet presAssocID="{086A2224-9048-B349-9ACA-975168057404}" presName="circ1" presStyleLbl="vennNode1" presStyleIdx="0" presStyleCnt="3"/>
      <dgm:spPr/>
    </dgm:pt>
    <dgm:pt modelId="{C6732A08-1DCB-4C46-8AFB-D61854D9E280}" type="pres">
      <dgm:prSet presAssocID="{086A2224-9048-B349-9ACA-975168057404}" presName="circ1Tx" presStyleLbl="revTx" presStyleIdx="0" presStyleCnt="0">
        <dgm:presLayoutVars>
          <dgm:chMax val="0"/>
          <dgm:chPref val="0"/>
          <dgm:bulletEnabled val="1"/>
        </dgm:presLayoutVars>
      </dgm:prSet>
      <dgm:spPr/>
    </dgm:pt>
    <dgm:pt modelId="{C2EB811B-8FFC-894F-B487-53688D10D41D}" type="pres">
      <dgm:prSet presAssocID="{5A3ED8BD-503B-174B-8287-41A4EF94003E}" presName="circ2" presStyleLbl="vennNode1" presStyleIdx="1" presStyleCnt="3"/>
      <dgm:spPr/>
    </dgm:pt>
    <dgm:pt modelId="{8E737F32-FD25-0244-8BB6-F6B0B35B4E56}" type="pres">
      <dgm:prSet presAssocID="{5A3ED8BD-503B-174B-8287-41A4EF94003E}" presName="circ2Tx" presStyleLbl="revTx" presStyleIdx="0" presStyleCnt="0">
        <dgm:presLayoutVars>
          <dgm:chMax val="0"/>
          <dgm:chPref val="0"/>
          <dgm:bulletEnabled val="1"/>
        </dgm:presLayoutVars>
      </dgm:prSet>
      <dgm:spPr/>
    </dgm:pt>
    <dgm:pt modelId="{E14B08EF-B3B2-D048-900A-40E275AA8279}" type="pres">
      <dgm:prSet presAssocID="{1277160A-B735-3C47-B290-0F4467C41098}" presName="circ3" presStyleLbl="vennNode1" presStyleIdx="2" presStyleCnt="3"/>
      <dgm:spPr/>
    </dgm:pt>
    <dgm:pt modelId="{D533F76E-D2E8-404C-BADC-0878589B8C7B}" type="pres">
      <dgm:prSet presAssocID="{1277160A-B735-3C47-B290-0F4467C41098}" presName="circ3Tx" presStyleLbl="revTx" presStyleIdx="0" presStyleCnt="0">
        <dgm:presLayoutVars>
          <dgm:chMax val="0"/>
          <dgm:chPref val="0"/>
          <dgm:bulletEnabled val="1"/>
        </dgm:presLayoutVars>
      </dgm:prSet>
      <dgm:spPr/>
    </dgm:pt>
  </dgm:ptLst>
  <dgm:cxnLst>
    <dgm:cxn modelId="{15F20B06-EFB1-F849-A903-6C93119C5C44}" srcId="{51F61BA1-5622-B24F-85F0-0E1B0DC7B7B9}" destId="{1277160A-B735-3C47-B290-0F4467C41098}" srcOrd="2" destOrd="0" parTransId="{79BD886F-9D07-5849-8922-84584F4E2EE5}" sibTransId="{91D31A27-15B6-764C-BF8E-374292D9E1E0}"/>
    <dgm:cxn modelId="{67F8080E-A9B7-B74C-BAFE-D007AF6AF9CA}" type="presOf" srcId="{5A3ED8BD-503B-174B-8287-41A4EF94003E}" destId="{8E737F32-FD25-0244-8BB6-F6B0B35B4E56}" srcOrd="1" destOrd="0" presId="urn:microsoft.com/office/officeart/2005/8/layout/venn1"/>
    <dgm:cxn modelId="{55C23737-5A05-3041-8737-5576BE2FF84C}" srcId="{51F61BA1-5622-B24F-85F0-0E1B0DC7B7B9}" destId="{5A3ED8BD-503B-174B-8287-41A4EF94003E}" srcOrd="1" destOrd="0" parTransId="{BF44981B-1249-5B4A-8A85-E7E6A86C971E}" sibTransId="{E9508938-BA91-E64E-AB00-015BA0912902}"/>
    <dgm:cxn modelId="{995D9971-F955-0940-8285-776DB1F0465C}" srcId="{51F61BA1-5622-B24F-85F0-0E1B0DC7B7B9}" destId="{086A2224-9048-B349-9ACA-975168057404}" srcOrd="0" destOrd="0" parTransId="{7D2D73FC-C815-B34D-9D8F-3B306A9EC31A}" sibTransId="{9DBABC29-E849-B64C-B9A0-56EBDB724A79}"/>
    <dgm:cxn modelId="{1D159879-CDF5-9E42-AD03-E749ACA33487}" type="presOf" srcId="{1277160A-B735-3C47-B290-0F4467C41098}" destId="{D533F76E-D2E8-404C-BADC-0878589B8C7B}" srcOrd="1" destOrd="0" presId="urn:microsoft.com/office/officeart/2005/8/layout/venn1"/>
    <dgm:cxn modelId="{1345018E-B0AC-884E-9C00-066568C92EFB}" type="presOf" srcId="{086A2224-9048-B349-9ACA-975168057404}" destId="{C6732A08-1DCB-4C46-8AFB-D61854D9E280}" srcOrd="1" destOrd="0" presId="urn:microsoft.com/office/officeart/2005/8/layout/venn1"/>
    <dgm:cxn modelId="{4106A0A1-3B0C-B148-9721-F6B3902519A7}" type="presOf" srcId="{086A2224-9048-B349-9ACA-975168057404}" destId="{9872E62C-5B95-894B-8303-A9C561DA6196}" srcOrd="0" destOrd="0" presId="urn:microsoft.com/office/officeart/2005/8/layout/venn1"/>
    <dgm:cxn modelId="{8BEF16A8-18D4-0447-9EC3-FB042382212C}" type="presOf" srcId="{5A3ED8BD-503B-174B-8287-41A4EF94003E}" destId="{C2EB811B-8FFC-894F-B487-53688D10D41D}" srcOrd="0" destOrd="0" presId="urn:microsoft.com/office/officeart/2005/8/layout/venn1"/>
    <dgm:cxn modelId="{CA0A32C9-217C-F24D-B1AC-FA821065E5E5}" type="presOf" srcId="{1277160A-B735-3C47-B290-0F4467C41098}" destId="{E14B08EF-B3B2-D048-900A-40E275AA8279}" srcOrd="0" destOrd="0" presId="urn:microsoft.com/office/officeart/2005/8/layout/venn1"/>
    <dgm:cxn modelId="{E714B4DF-BAC1-8341-9F22-1A923C7C20F3}" type="presOf" srcId="{51F61BA1-5622-B24F-85F0-0E1B0DC7B7B9}" destId="{C5593720-E2CF-114B-8D31-4D02F420B9A8}" srcOrd="0" destOrd="0" presId="urn:microsoft.com/office/officeart/2005/8/layout/venn1"/>
    <dgm:cxn modelId="{200F531F-FAB3-1E43-AFE5-97A4D04DC2DB}" type="presParOf" srcId="{C5593720-E2CF-114B-8D31-4D02F420B9A8}" destId="{9872E62C-5B95-894B-8303-A9C561DA6196}" srcOrd="0" destOrd="0" presId="urn:microsoft.com/office/officeart/2005/8/layout/venn1"/>
    <dgm:cxn modelId="{53319222-CE02-C34C-B408-671653866CEC}" type="presParOf" srcId="{C5593720-E2CF-114B-8D31-4D02F420B9A8}" destId="{C6732A08-1DCB-4C46-8AFB-D61854D9E280}" srcOrd="1" destOrd="0" presId="urn:microsoft.com/office/officeart/2005/8/layout/venn1"/>
    <dgm:cxn modelId="{706F07F8-E7C7-CF40-B3B2-0AE875BAA11A}" type="presParOf" srcId="{C5593720-E2CF-114B-8D31-4D02F420B9A8}" destId="{C2EB811B-8FFC-894F-B487-53688D10D41D}" srcOrd="2" destOrd="0" presId="urn:microsoft.com/office/officeart/2005/8/layout/venn1"/>
    <dgm:cxn modelId="{AFF5A157-CE43-6C4D-B172-FFB9647E0126}" type="presParOf" srcId="{C5593720-E2CF-114B-8D31-4D02F420B9A8}" destId="{8E737F32-FD25-0244-8BB6-F6B0B35B4E56}" srcOrd="3" destOrd="0" presId="urn:microsoft.com/office/officeart/2005/8/layout/venn1"/>
    <dgm:cxn modelId="{04A4B5A8-15BD-1649-896C-2AA89CB84B8E}" type="presParOf" srcId="{C5593720-E2CF-114B-8D31-4D02F420B9A8}" destId="{E14B08EF-B3B2-D048-900A-40E275AA8279}" srcOrd="4" destOrd="0" presId="urn:microsoft.com/office/officeart/2005/8/layout/venn1"/>
    <dgm:cxn modelId="{C3AA4018-BB52-4E40-BA77-A4B2472082ED}" type="presParOf" srcId="{C5593720-E2CF-114B-8D31-4D02F420B9A8}" destId="{D533F76E-D2E8-404C-BADC-0878589B8C7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1F61BA1-5622-B24F-85F0-0E1B0DC7B7B9}" type="doc">
      <dgm:prSet loTypeId="urn:microsoft.com/office/officeart/2005/8/layout/venn1" loCatId="" qsTypeId="urn:microsoft.com/office/officeart/2005/8/quickstyle/simple1" qsCatId="simple" csTypeId="urn:microsoft.com/office/officeart/2005/8/colors/accent1_2" csCatId="accent1" phldr="1"/>
      <dgm:spPr/>
    </dgm:pt>
    <dgm:pt modelId="{086A2224-9048-B349-9ACA-975168057404}">
      <dgm:prSet phldrT="[Text]"/>
      <dgm:spPr>
        <a:solidFill>
          <a:schemeClr val="accent5">
            <a:alpha val="50000"/>
          </a:schemeClr>
        </a:solidFill>
      </dgm:spPr>
      <dgm:t>
        <a:bodyPr/>
        <a:lstStyle/>
        <a:p>
          <a:r>
            <a:rPr lang="en-US" b="1" dirty="0"/>
            <a:t>Best Available Research</a:t>
          </a:r>
        </a:p>
      </dgm:t>
    </dgm:pt>
    <dgm:pt modelId="{7D2D73FC-C815-B34D-9D8F-3B306A9EC31A}" type="parTrans" cxnId="{995D9971-F955-0940-8285-776DB1F0465C}">
      <dgm:prSet/>
      <dgm:spPr/>
      <dgm:t>
        <a:bodyPr/>
        <a:lstStyle/>
        <a:p>
          <a:endParaRPr lang="en-US"/>
        </a:p>
      </dgm:t>
    </dgm:pt>
    <dgm:pt modelId="{9DBABC29-E849-B64C-B9A0-56EBDB724A79}" type="sibTrans" cxnId="{995D9971-F955-0940-8285-776DB1F0465C}">
      <dgm:prSet/>
      <dgm:spPr/>
      <dgm:t>
        <a:bodyPr/>
        <a:lstStyle/>
        <a:p>
          <a:endParaRPr lang="en-US"/>
        </a:p>
      </dgm:t>
    </dgm:pt>
    <dgm:pt modelId="{5A3ED8BD-503B-174B-8287-41A4EF94003E}">
      <dgm:prSet phldrT="[Text]"/>
      <dgm:spPr>
        <a:solidFill>
          <a:schemeClr val="accent5">
            <a:alpha val="50000"/>
          </a:schemeClr>
        </a:solidFill>
      </dgm:spPr>
      <dgm:t>
        <a:bodyPr/>
        <a:lstStyle/>
        <a:p>
          <a:r>
            <a:rPr lang="en-US" dirty="0"/>
            <a:t>Experiential Information</a:t>
          </a:r>
        </a:p>
      </dgm:t>
    </dgm:pt>
    <dgm:pt modelId="{BF44981B-1249-5B4A-8A85-E7E6A86C971E}" type="parTrans" cxnId="{55C23737-5A05-3041-8737-5576BE2FF84C}">
      <dgm:prSet/>
      <dgm:spPr/>
      <dgm:t>
        <a:bodyPr/>
        <a:lstStyle/>
        <a:p>
          <a:endParaRPr lang="en-US"/>
        </a:p>
      </dgm:t>
    </dgm:pt>
    <dgm:pt modelId="{E9508938-BA91-E64E-AB00-015BA0912902}" type="sibTrans" cxnId="{55C23737-5A05-3041-8737-5576BE2FF84C}">
      <dgm:prSet/>
      <dgm:spPr/>
      <dgm:t>
        <a:bodyPr/>
        <a:lstStyle/>
        <a:p>
          <a:endParaRPr lang="en-US"/>
        </a:p>
      </dgm:t>
    </dgm:pt>
    <dgm:pt modelId="{1277160A-B735-3C47-B290-0F4467C41098}">
      <dgm:prSet phldrT="[Text]"/>
      <dgm:spPr>
        <a:solidFill>
          <a:schemeClr val="accent5">
            <a:alpha val="50000"/>
          </a:schemeClr>
        </a:solidFill>
      </dgm:spPr>
      <dgm:t>
        <a:bodyPr/>
        <a:lstStyle/>
        <a:p>
          <a:r>
            <a:rPr lang="en-US" dirty="0"/>
            <a:t>Contextual Information</a:t>
          </a:r>
        </a:p>
      </dgm:t>
    </dgm:pt>
    <dgm:pt modelId="{79BD886F-9D07-5849-8922-84584F4E2EE5}" type="parTrans" cxnId="{15F20B06-EFB1-F849-A903-6C93119C5C44}">
      <dgm:prSet/>
      <dgm:spPr/>
      <dgm:t>
        <a:bodyPr/>
        <a:lstStyle/>
        <a:p>
          <a:endParaRPr lang="en-US"/>
        </a:p>
      </dgm:t>
    </dgm:pt>
    <dgm:pt modelId="{91D31A27-15B6-764C-BF8E-374292D9E1E0}" type="sibTrans" cxnId="{15F20B06-EFB1-F849-A903-6C93119C5C44}">
      <dgm:prSet/>
      <dgm:spPr/>
      <dgm:t>
        <a:bodyPr/>
        <a:lstStyle/>
        <a:p>
          <a:endParaRPr lang="en-US"/>
        </a:p>
      </dgm:t>
    </dgm:pt>
    <dgm:pt modelId="{C5593720-E2CF-114B-8D31-4D02F420B9A8}" type="pres">
      <dgm:prSet presAssocID="{51F61BA1-5622-B24F-85F0-0E1B0DC7B7B9}" presName="compositeShape" presStyleCnt="0">
        <dgm:presLayoutVars>
          <dgm:chMax val="7"/>
          <dgm:dir/>
          <dgm:resizeHandles val="exact"/>
        </dgm:presLayoutVars>
      </dgm:prSet>
      <dgm:spPr/>
    </dgm:pt>
    <dgm:pt modelId="{9872E62C-5B95-894B-8303-A9C561DA6196}" type="pres">
      <dgm:prSet presAssocID="{086A2224-9048-B349-9ACA-975168057404}" presName="circ1" presStyleLbl="vennNode1" presStyleIdx="0" presStyleCnt="3"/>
      <dgm:spPr/>
    </dgm:pt>
    <dgm:pt modelId="{C6732A08-1DCB-4C46-8AFB-D61854D9E280}" type="pres">
      <dgm:prSet presAssocID="{086A2224-9048-B349-9ACA-975168057404}" presName="circ1Tx" presStyleLbl="revTx" presStyleIdx="0" presStyleCnt="0">
        <dgm:presLayoutVars>
          <dgm:chMax val="0"/>
          <dgm:chPref val="0"/>
          <dgm:bulletEnabled val="1"/>
        </dgm:presLayoutVars>
      </dgm:prSet>
      <dgm:spPr/>
    </dgm:pt>
    <dgm:pt modelId="{C2EB811B-8FFC-894F-B487-53688D10D41D}" type="pres">
      <dgm:prSet presAssocID="{5A3ED8BD-503B-174B-8287-41A4EF94003E}" presName="circ2" presStyleLbl="vennNode1" presStyleIdx="1" presStyleCnt="3"/>
      <dgm:spPr/>
    </dgm:pt>
    <dgm:pt modelId="{8E737F32-FD25-0244-8BB6-F6B0B35B4E56}" type="pres">
      <dgm:prSet presAssocID="{5A3ED8BD-503B-174B-8287-41A4EF94003E}" presName="circ2Tx" presStyleLbl="revTx" presStyleIdx="0" presStyleCnt="0">
        <dgm:presLayoutVars>
          <dgm:chMax val="0"/>
          <dgm:chPref val="0"/>
          <dgm:bulletEnabled val="1"/>
        </dgm:presLayoutVars>
      </dgm:prSet>
      <dgm:spPr/>
    </dgm:pt>
    <dgm:pt modelId="{E14B08EF-B3B2-D048-900A-40E275AA8279}" type="pres">
      <dgm:prSet presAssocID="{1277160A-B735-3C47-B290-0F4467C41098}" presName="circ3" presStyleLbl="vennNode1" presStyleIdx="2" presStyleCnt="3"/>
      <dgm:spPr/>
    </dgm:pt>
    <dgm:pt modelId="{D533F76E-D2E8-404C-BADC-0878589B8C7B}" type="pres">
      <dgm:prSet presAssocID="{1277160A-B735-3C47-B290-0F4467C41098}" presName="circ3Tx" presStyleLbl="revTx" presStyleIdx="0" presStyleCnt="0">
        <dgm:presLayoutVars>
          <dgm:chMax val="0"/>
          <dgm:chPref val="0"/>
          <dgm:bulletEnabled val="1"/>
        </dgm:presLayoutVars>
      </dgm:prSet>
      <dgm:spPr/>
    </dgm:pt>
  </dgm:ptLst>
  <dgm:cxnLst>
    <dgm:cxn modelId="{15F20B06-EFB1-F849-A903-6C93119C5C44}" srcId="{51F61BA1-5622-B24F-85F0-0E1B0DC7B7B9}" destId="{1277160A-B735-3C47-B290-0F4467C41098}" srcOrd="2" destOrd="0" parTransId="{79BD886F-9D07-5849-8922-84584F4E2EE5}" sibTransId="{91D31A27-15B6-764C-BF8E-374292D9E1E0}"/>
    <dgm:cxn modelId="{67F8080E-A9B7-B74C-BAFE-D007AF6AF9CA}" type="presOf" srcId="{5A3ED8BD-503B-174B-8287-41A4EF94003E}" destId="{8E737F32-FD25-0244-8BB6-F6B0B35B4E56}" srcOrd="1" destOrd="0" presId="urn:microsoft.com/office/officeart/2005/8/layout/venn1"/>
    <dgm:cxn modelId="{55C23737-5A05-3041-8737-5576BE2FF84C}" srcId="{51F61BA1-5622-B24F-85F0-0E1B0DC7B7B9}" destId="{5A3ED8BD-503B-174B-8287-41A4EF94003E}" srcOrd="1" destOrd="0" parTransId="{BF44981B-1249-5B4A-8A85-E7E6A86C971E}" sibTransId="{E9508938-BA91-E64E-AB00-015BA0912902}"/>
    <dgm:cxn modelId="{995D9971-F955-0940-8285-776DB1F0465C}" srcId="{51F61BA1-5622-B24F-85F0-0E1B0DC7B7B9}" destId="{086A2224-9048-B349-9ACA-975168057404}" srcOrd="0" destOrd="0" parTransId="{7D2D73FC-C815-B34D-9D8F-3B306A9EC31A}" sibTransId="{9DBABC29-E849-B64C-B9A0-56EBDB724A79}"/>
    <dgm:cxn modelId="{1D159879-CDF5-9E42-AD03-E749ACA33487}" type="presOf" srcId="{1277160A-B735-3C47-B290-0F4467C41098}" destId="{D533F76E-D2E8-404C-BADC-0878589B8C7B}" srcOrd="1" destOrd="0" presId="urn:microsoft.com/office/officeart/2005/8/layout/venn1"/>
    <dgm:cxn modelId="{1345018E-B0AC-884E-9C00-066568C92EFB}" type="presOf" srcId="{086A2224-9048-B349-9ACA-975168057404}" destId="{C6732A08-1DCB-4C46-8AFB-D61854D9E280}" srcOrd="1" destOrd="0" presId="urn:microsoft.com/office/officeart/2005/8/layout/venn1"/>
    <dgm:cxn modelId="{4106A0A1-3B0C-B148-9721-F6B3902519A7}" type="presOf" srcId="{086A2224-9048-B349-9ACA-975168057404}" destId="{9872E62C-5B95-894B-8303-A9C561DA6196}" srcOrd="0" destOrd="0" presId="urn:microsoft.com/office/officeart/2005/8/layout/venn1"/>
    <dgm:cxn modelId="{8BEF16A8-18D4-0447-9EC3-FB042382212C}" type="presOf" srcId="{5A3ED8BD-503B-174B-8287-41A4EF94003E}" destId="{C2EB811B-8FFC-894F-B487-53688D10D41D}" srcOrd="0" destOrd="0" presId="urn:microsoft.com/office/officeart/2005/8/layout/venn1"/>
    <dgm:cxn modelId="{CA0A32C9-217C-F24D-B1AC-FA821065E5E5}" type="presOf" srcId="{1277160A-B735-3C47-B290-0F4467C41098}" destId="{E14B08EF-B3B2-D048-900A-40E275AA8279}" srcOrd="0" destOrd="0" presId="urn:microsoft.com/office/officeart/2005/8/layout/venn1"/>
    <dgm:cxn modelId="{E714B4DF-BAC1-8341-9F22-1A923C7C20F3}" type="presOf" srcId="{51F61BA1-5622-B24F-85F0-0E1B0DC7B7B9}" destId="{C5593720-E2CF-114B-8D31-4D02F420B9A8}" srcOrd="0" destOrd="0" presId="urn:microsoft.com/office/officeart/2005/8/layout/venn1"/>
    <dgm:cxn modelId="{200F531F-FAB3-1E43-AFE5-97A4D04DC2DB}" type="presParOf" srcId="{C5593720-E2CF-114B-8D31-4D02F420B9A8}" destId="{9872E62C-5B95-894B-8303-A9C561DA6196}" srcOrd="0" destOrd="0" presId="urn:microsoft.com/office/officeart/2005/8/layout/venn1"/>
    <dgm:cxn modelId="{53319222-CE02-C34C-B408-671653866CEC}" type="presParOf" srcId="{C5593720-E2CF-114B-8D31-4D02F420B9A8}" destId="{C6732A08-1DCB-4C46-8AFB-D61854D9E280}" srcOrd="1" destOrd="0" presId="urn:microsoft.com/office/officeart/2005/8/layout/venn1"/>
    <dgm:cxn modelId="{706F07F8-E7C7-CF40-B3B2-0AE875BAA11A}" type="presParOf" srcId="{C5593720-E2CF-114B-8D31-4D02F420B9A8}" destId="{C2EB811B-8FFC-894F-B487-53688D10D41D}" srcOrd="2" destOrd="0" presId="urn:microsoft.com/office/officeart/2005/8/layout/venn1"/>
    <dgm:cxn modelId="{AFF5A157-CE43-6C4D-B172-FFB9647E0126}" type="presParOf" srcId="{C5593720-E2CF-114B-8D31-4D02F420B9A8}" destId="{8E737F32-FD25-0244-8BB6-F6B0B35B4E56}" srcOrd="3" destOrd="0" presId="urn:microsoft.com/office/officeart/2005/8/layout/venn1"/>
    <dgm:cxn modelId="{04A4B5A8-15BD-1649-896C-2AA89CB84B8E}" type="presParOf" srcId="{C5593720-E2CF-114B-8D31-4D02F420B9A8}" destId="{E14B08EF-B3B2-D048-900A-40E275AA8279}" srcOrd="4" destOrd="0" presId="urn:microsoft.com/office/officeart/2005/8/layout/venn1"/>
    <dgm:cxn modelId="{C3AA4018-BB52-4E40-BA77-A4B2472082ED}" type="presParOf" srcId="{C5593720-E2CF-114B-8D31-4D02F420B9A8}" destId="{D533F76E-D2E8-404C-BADC-0878589B8C7B}"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72E62C-5B95-894B-8303-A9C561DA6196}">
      <dsp:nvSpPr>
        <dsp:cNvPr id="0" name=""/>
        <dsp:cNvSpPr/>
      </dsp:nvSpPr>
      <dsp:spPr>
        <a:xfrm>
          <a:off x="1623784" y="51419"/>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dirty="0"/>
            <a:t>Best Available Research</a:t>
          </a:r>
        </a:p>
      </dsp:txBody>
      <dsp:txXfrm>
        <a:off x="1952872" y="483347"/>
        <a:ext cx="1809981" cy="1110670"/>
      </dsp:txXfrm>
    </dsp:sp>
    <dsp:sp modelId="{C2EB811B-8FFC-894F-B487-53688D10D41D}">
      <dsp:nvSpPr>
        <dsp:cNvPr id="0" name=""/>
        <dsp:cNvSpPr/>
      </dsp:nvSpPr>
      <dsp:spPr>
        <a:xfrm>
          <a:off x="2514377"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dirty="0"/>
        </a:p>
      </dsp:txBody>
      <dsp:txXfrm>
        <a:off x="3269222" y="2231624"/>
        <a:ext cx="1480893" cy="1357486"/>
      </dsp:txXfrm>
    </dsp:sp>
    <dsp:sp modelId="{E14B08EF-B3B2-D048-900A-40E275AA8279}">
      <dsp:nvSpPr>
        <dsp:cNvPr id="0" name=""/>
        <dsp:cNvSpPr/>
      </dsp:nvSpPr>
      <dsp:spPr>
        <a:xfrm>
          <a:off x="733191"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noFill/>
            </a:rPr>
            <a:t>Contextual Information</a:t>
          </a:r>
        </a:p>
      </dsp:txBody>
      <dsp:txXfrm>
        <a:off x="965609" y="2231624"/>
        <a:ext cx="1480893" cy="13574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72E62C-5B95-894B-8303-A9C561DA6196}">
      <dsp:nvSpPr>
        <dsp:cNvPr id="0" name=""/>
        <dsp:cNvSpPr/>
      </dsp:nvSpPr>
      <dsp:spPr>
        <a:xfrm>
          <a:off x="1623784" y="51419"/>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dirty="0"/>
            <a:t>Best Available Research</a:t>
          </a:r>
        </a:p>
      </dsp:txBody>
      <dsp:txXfrm>
        <a:off x="1952872" y="483347"/>
        <a:ext cx="1809981" cy="1110670"/>
      </dsp:txXfrm>
    </dsp:sp>
    <dsp:sp modelId="{C2EB811B-8FFC-894F-B487-53688D10D41D}">
      <dsp:nvSpPr>
        <dsp:cNvPr id="0" name=""/>
        <dsp:cNvSpPr/>
      </dsp:nvSpPr>
      <dsp:spPr>
        <a:xfrm>
          <a:off x="2514377"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dirty="0"/>
        </a:p>
      </dsp:txBody>
      <dsp:txXfrm>
        <a:off x="3269222" y="2231624"/>
        <a:ext cx="1480893" cy="1357486"/>
      </dsp:txXfrm>
    </dsp:sp>
    <dsp:sp modelId="{E14B08EF-B3B2-D048-900A-40E275AA8279}">
      <dsp:nvSpPr>
        <dsp:cNvPr id="0" name=""/>
        <dsp:cNvSpPr/>
      </dsp:nvSpPr>
      <dsp:spPr>
        <a:xfrm>
          <a:off x="733191"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Contextual Information</a:t>
          </a:r>
        </a:p>
      </dsp:txBody>
      <dsp:txXfrm>
        <a:off x="965609" y="2231624"/>
        <a:ext cx="1480893" cy="13574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72E62C-5B95-894B-8303-A9C561DA6196}">
      <dsp:nvSpPr>
        <dsp:cNvPr id="0" name=""/>
        <dsp:cNvSpPr/>
      </dsp:nvSpPr>
      <dsp:spPr>
        <a:xfrm>
          <a:off x="1623784" y="51419"/>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dirty="0"/>
            <a:t>Best Available Research</a:t>
          </a:r>
        </a:p>
      </dsp:txBody>
      <dsp:txXfrm>
        <a:off x="1952872" y="483347"/>
        <a:ext cx="1809981" cy="1110670"/>
      </dsp:txXfrm>
    </dsp:sp>
    <dsp:sp modelId="{C2EB811B-8FFC-894F-B487-53688D10D41D}">
      <dsp:nvSpPr>
        <dsp:cNvPr id="0" name=""/>
        <dsp:cNvSpPr/>
      </dsp:nvSpPr>
      <dsp:spPr>
        <a:xfrm>
          <a:off x="2514377"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Experiential Information</a:t>
          </a:r>
        </a:p>
      </dsp:txBody>
      <dsp:txXfrm>
        <a:off x="3269222" y="2231624"/>
        <a:ext cx="1480893" cy="1357486"/>
      </dsp:txXfrm>
    </dsp:sp>
    <dsp:sp modelId="{E14B08EF-B3B2-D048-900A-40E275AA8279}">
      <dsp:nvSpPr>
        <dsp:cNvPr id="0" name=""/>
        <dsp:cNvSpPr/>
      </dsp:nvSpPr>
      <dsp:spPr>
        <a:xfrm>
          <a:off x="733191" y="1594017"/>
          <a:ext cx="2468156" cy="2468156"/>
        </a:xfrm>
        <a:prstGeom prst="ellipse">
          <a:avLst/>
        </a:prstGeom>
        <a:solidFill>
          <a:schemeClr val="accent5">
            <a:alpha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Contextual Information</a:t>
          </a:r>
        </a:p>
      </dsp:txBody>
      <dsp:txXfrm>
        <a:off x="965609" y="2231624"/>
        <a:ext cx="1480893" cy="135748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507F9C2-F6E1-451E-BA8B-27CC8763F9A0}" type="datetimeFigureOut">
              <a:rPr lang="en-US" smtClean="0"/>
              <a:t>4/30/20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78613-8432-430C-B702-5AE35E1DD2D3}" type="slidenum">
              <a:rPr lang="en-US" smtClean="0"/>
              <a:t>‹#›</a:t>
            </a:fld>
            <a:endParaRPr lang="en-US"/>
          </a:p>
        </p:txBody>
      </p:sp>
    </p:spTree>
    <p:extLst>
      <p:ext uri="{BB962C8B-B14F-4D97-AF65-F5344CB8AC3E}">
        <p14:creationId xmlns:p14="http://schemas.microsoft.com/office/powerpoint/2010/main" val="33217316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DD65DA-D2B4-45D1-B03B-A8D6AC6E08BB}" type="datetimeFigureOut">
              <a:rPr lang="en-US" smtClean="0"/>
              <a:t>4/30/20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158AFC-C734-4115-B360-14AD21611727}" type="slidenum">
              <a:rPr lang="en-US" smtClean="0"/>
              <a:t>‹#›</a:t>
            </a:fld>
            <a:endParaRPr lang="en-US"/>
          </a:p>
        </p:txBody>
      </p:sp>
    </p:spTree>
    <p:extLst>
      <p:ext uri="{BB962C8B-B14F-4D97-AF65-F5344CB8AC3E}">
        <p14:creationId xmlns:p14="http://schemas.microsoft.com/office/powerpoint/2010/main" val="3048059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158AFC-C734-4115-B360-14AD21611727}" type="slidenum">
              <a:rPr lang="en-US" smtClean="0"/>
              <a:t>1</a:t>
            </a:fld>
            <a:endParaRPr lang="en-US"/>
          </a:p>
        </p:txBody>
      </p:sp>
    </p:spTree>
    <p:extLst>
      <p:ext uri="{BB962C8B-B14F-4D97-AF65-F5344CB8AC3E}">
        <p14:creationId xmlns:p14="http://schemas.microsoft.com/office/powerpoint/2010/main" val="2494999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EIP or using </a:t>
            </a:r>
            <a:r>
              <a:rPr lang="en-US" dirty="0" err="1"/>
              <a:t>TandR</a:t>
            </a:r>
            <a:r>
              <a:rPr lang="en-US" dirty="0"/>
              <a:t>...is something that's expected of student affairs professionals.</a:t>
            </a:r>
          </a:p>
          <a:p>
            <a:endParaRPr lang="en-US" i="0" dirty="0"/>
          </a:p>
          <a:p>
            <a:r>
              <a:rPr lang="en-US" i="0" dirty="0"/>
              <a:t>What you're looking at right now are all of the student affairs professional standards related to EIP.</a:t>
            </a:r>
          </a:p>
          <a:p>
            <a:endParaRPr lang="en-US" i="0" dirty="0"/>
          </a:p>
          <a:p>
            <a:r>
              <a:rPr lang="en-US" i="0" dirty="0"/>
              <a:t>I don't expect you to read them all but wanted to highlight a few.</a:t>
            </a:r>
          </a:p>
          <a:p>
            <a:endParaRPr lang="en-US" i="0" dirty="0"/>
          </a:p>
          <a:p>
            <a:r>
              <a:rPr lang="en-US" i="0" dirty="0"/>
              <a:t>If look at CAS Standards.</a:t>
            </a:r>
          </a:p>
          <a:p>
            <a:endParaRPr lang="en-US" i="0" dirty="0"/>
          </a:p>
          <a:p>
            <a:r>
              <a:rPr lang="en-US" i="0" dirty="0"/>
              <a:t>Design programs and services that are based on current research.</a:t>
            </a:r>
          </a:p>
          <a:p>
            <a:endParaRPr lang="en-US" i="0" dirty="0"/>
          </a:p>
          <a:p>
            <a:r>
              <a:rPr lang="en-US" i="0" dirty="0"/>
              <a:t>So we know EIP is an expectation, but how do we actually do it?</a:t>
            </a:r>
          </a:p>
        </p:txBody>
      </p:sp>
      <p:sp>
        <p:nvSpPr>
          <p:cNvPr id="4" name="Slide Number Placeholder 3"/>
          <p:cNvSpPr>
            <a:spLocks noGrp="1"/>
          </p:cNvSpPr>
          <p:nvPr>
            <p:ph type="sldNum" sz="quarter" idx="5"/>
          </p:nvPr>
        </p:nvSpPr>
        <p:spPr/>
        <p:txBody>
          <a:bodyPr/>
          <a:lstStyle/>
          <a:p>
            <a:fld id="{C3B8B6D6-A847-4293-95F8-86D0FA00C782}" type="slidenum">
              <a:rPr lang="en-US" smtClean="0"/>
              <a:t>12</a:t>
            </a:fld>
            <a:endParaRPr lang="en-US"/>
          </a:p>
        </p:txBody>
      </p:sp>
    </p:spTree>
    <p:extLst>
      <p:ext uri="{BB962C8B-B14F-4D97-AF65-F5344CB8AC3E}">
        <p14:creationId xmlns:p14="http://schemas.microsoft.com/office/powerpoint/2010/main" val="3192887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a:t>
            </a:r>
            <a:r>
              <a:rPr lang="en-US" baseline="0" dirty="0"/>
              <a:t> use theory and research to develop programs?</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13</a:t>
            </a:fld>
            <a:endParaRPr lang="en-US"/>
          </a:p>
        </p:txBody>
      </p:sp>
    </p:spTree>
    <p:extLst>
      <p:ext uri="{BB962C8B-B14F-4D97-AF65-F5344CB8AC3E}">
        <p14:creationId xmlns:p14="http://schemas.microsoft.com/office/powerpoint/2010/main" val="1162728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a:t>
            </a:r>
            <a:r>
              <a:rPr lang="en-US" baseline="0" dirty="0"/>
              <a:t> h</a:t>
            </a:r>
            <a:r>
              <a:rPr lang="en-US" dirty="0"/>
              <a:t>ow should we go about building student affairs programs?</a:t>
            </a:r>
            <a:endParaRPr lang="en-US" baseline="0" dirty="0"/>
          </a:p>
          <a:p>
            <a:endParaRPr lang="en-US" dirty="0"/>
          </a:p>
          <a:p>
            <a:r>
              <a:rPr lang="en-US" dirty="0"/>
              <a:t>In</a:t>
            </a:r>
            <a:r>
              <a:rPr lang="en-US" baseline="0" dirty="0"/>
              <a:t> the reading you all did for today, we argued all student affairs programs intended to impact student learning and development should be supported by </a:t>
            </a:r>
            <a:r>
              <a:rPr lang="en-US" i="1" baseline="0" dirty="0"/>
              <a:t>strong program theory</a:t>
            </a:r>
            <a:r>
              <a:rPr lang="en-US" baseline="0" dirty="0"/>
              <a:t>. I</a:t>
            </a:r>
            <a:r>
              <a:rPr lang="en-US" dirty="0"/>
              <a:t>n your own words,</a:t>
            </a:r>
            <a:r>
              <a:rPr lang="en-US" baseline="0" dirty="0"/>
              <a:t> I want you to </a:t>
            </a:r>
            <a:r>
              <a:rPr lang="en-US" dirty="0"/>
              <a:t>tell</a:t>
            </a:r>
            <a:r>
              <a:rPr lang="en-US" baseline="0" dirty="0"/>
              <a:t> me what that means. </a:t>
            </a:r>
          </a:p>
          <a:p>
            <a:endParaRPr lang="en-US" baseline="0" dirty="0"/>
          </a:p>
          <a:p>
            <a:r>
              <a:rPr lang="en-US" baseline="0" dirty="0"/>
              <a:t>In your groups, discuss these two questions: What is program theory? And what does it mean to articulate strong (as opposed to weak) program theory.</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14</a:t>
            </a:fld>
            <a:endParaRPr lang="en-US"/>
          </a:p>
        </p:txBody>
      </p:sp>
    </p:spTree>
    <p:extLst>
      <p:ext uri="{BB962C8B-B14F-4D97-AF65-F5344CB8AC3E}">
        <p14:creationId xmlns:p14="http://schemas.microsoft.com/office/powerpoint/2010/main" val="3364458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158AFC-C734-4115-B360-14AD21611727}" type="slidenum">
              <a:rPr lang="en-US" smtClean="0"/>
              <a:t>19</a:t>
            </a:fld>
            <a:endParaRPr lang="en-US"/>
          </a:p>
        </p:txBody>
      </p:sp>
    </p:spTree>
    <p:extLst>
      <p:ext uri="{BB962C8B-B14F-4D97-AF65-F5344CB8AC3E}">
        <p14:creationId xmlns:p14="http://schemas.microsoft.com/office/powerpoint/2010/main" val="4067208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989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99D731-F34F-1E4A-94D1-A711CF2F90FC}" type="slidenum">
              <a:rPr lang="en-US" smtClean="0"/>
              <a:t>25</a:t>
            </a:fld>
            <a:endParaRPr lang="en-US"/>
          </a:p>
        </p:txBody>
      </p:sp>
    </p:spTree>
    <p:extLst>
      <p:ext uri="{BB962C8B-B14F-4D97-AF65-F5344CB8AC3E}">
        <p14:creationId xmlns:p14="http://schemas.microsoft.com/office/powerpoint/2010/main" val="2582328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5205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groups</a:t>
            </a:r>
            <a:r>
              <a:rPr lang="en-US" baseline="0" dirty="0"/>
              <a:t>, try best to recall steps without consulting notes.</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28</a:t>
            </a:fld>
            <a:endParaRPr lang="en-US"/>
          </a:p>
        </p:txBody>
      </p:sp>
    </p:spTree>
    <p:extLst>
      <p:ext uri="{BB962C8B-B14F-4D97-AF65-F5344CB8AC3E}">
        <p14:creationId xmlns:p14="http://schemas.microsoft.com/office/powerpoint/2010/main" val="3278533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couple of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639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couple of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0604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a:t>
            </a:r>
            <a:r>
              <a:rPr lang="en-US" baseline="0" dirty="0"/>
              <a:t> phases of development.</a:t>
            </a:r>
          </a:p>
          <a:p>
            <a:r>
              <a:rPr lang="en-US" baseline="0" dirty="0"/>
              <a:t>Make plan. Figure out what you’re going to be building. Build that thing.</a:t>
            </a:r>
          </a:p>
          <a:p>
            <a:r>
              <a:rPr lang="en-US" baseline="0" dirty="0"/>
              <a:t>Ask them what percentage of time they would spend on each phrase—do this in the group and justify why. </a:t>
            </a:r>
          </a:p>
          <a:p>
            <a:r>
              <a:rPr lang="en-US" baseline="0" dirty="0"/>
              <a:t>Then call on a few.</a:t>
            </a:r>
          </a:p>
          <a:p>
            <a:r>
              <a:rPr lang="en-US" baseline="0" dirty="0"/>
              <a:t>Some will say: Spend the most time on Step 1 building the plane, then it most likely works and little modifications. Great! This works well when we have people who can teach us how to make a plane or we can hire them to help make the plane. </a:t>
            </a:r>
          </a:p>
          <a:p>
            <a:r>
              <a:rPr lang="en-US" baseline="0" dirty="0"/>
              <a:t>Some will say: Spend the most time on Step 3 modifying the plane. This is because they don’t know how to build a plane. This was the case with the Wright Brothers. No one knew how to fly so they would build something, test it, and then spend time thinking through the best modification given the data. </a:t>
            </a:r>
          </a:p>
          <a:p>
            <a:r>
              <a:rPr lang="en-US" baseline="0" dirty="0"/>
              <a:t>With programming in SA we usually are somewhere in between. We have some evidence about what works and what doesn’t (read the research) but we gather data at our institution and make modifications given what we found. </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2</a:t>
            </a:fld>
            <a:endParaRPr lang="en-US"/>
          </a:p>
        </p:txBody>
      </p:sp>
    </p:spTree>
    <p:extLst>
      <p:ext uri="{BB962C8B-B14F-4D97-AF65-F5344CB8AC3E}">
        <p14:creationId xmlns:p14="http://schemas.microsoft.com/office/powerpoint/2010/main" val="3383616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Aft>
                <a:spcPts val="1200"/>
              </a:spcAft>
            </a:pPr>
            <a:r>
              <a:rPr lang="en-US" dirty="0"/>
              <a:t>Intermediate SLOs should take into account the </a:t>
            </a:r>
            <a:r>
              <a:rPr lang="en-US" i="1" dirty="0"/>
              <a:t>etiology</a:t>
            </a:r>
            <a:r>
              <a:rPr lang="en-US" dirty="0"/>
              <a:t> (cause, reason, origin) of any problem being addressed through programming</a:t>
            </a:r>
            <a:endParaRPr lang="en-US" i="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140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to “guess” what knowledge,</a:t>
            </a:r>
            <a:r>
              <a:rPr lang="en-US" baseline="0" dirty="0"/>
              <a:t> attitudes and skills are needed. Does anyone have any actual research to support these guesses? If so, share.</a:t>
            </a:r>
          </a:p>
          <a:p>
            <a:r>
              <a:rPr lang="en-US" baseline="0" dirty="0"/>
              <a:t>This is NOT how we should go about specifying intermediate outcomes but it is often times how it happens.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0247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Consulted 9 studies</a:t>
            </a:r>
          </a:p>
          <a:p>
            <a:r>
              <a:rPr lang="en-US" dirty="0"/>
              <a:t>Found 4 major themes necessary for student success: Academic Skills, Commitment, Self-Management, Social Support</a:t>
            </a:r>
          </a:p>
          <a:p>
            <a:r>
              <a:rPr lang="en-US" dirty="0"/>
              <a:t>Additionally, each theme is broken down into more specific knowledge, skills, or attitudes necessary</a:t>
            </a:r>
          </a:p>
          <a:p>
            <a:r>
              <a:rPr lang="en-US" dirty="0"/>
              <a:t>Intermediate</a:t>
            </a:r>
            <a:r>
              <a:rPr lang="en-US" baseline="0" dirty="0"/>
              <a:t> outcomes are evidence-based (as they should be).</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7207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a:t>
            </a:r>
            <a:r>
              <a:rPr lang="en-US" baseline="0" dirty="0"/>
              <a:t> each of these briefly</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096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7118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couple of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5220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them to “guess” what knowledge,</a:t>
            </a:r>
            <a:r>
              <a:rPr lang="en-US" baseline="0" dirty="0"/>
              <a:t> attitudes and skills are needed. Does anyone have any actual research to support these guesses? If so, share.</a:t>
            </a:r>
          </a:p>
          <a:p>
            <a:r>
              <a:rPr lang="en-US" baseline="0" dirty="0"/>
              <a:t>This is NOT how we should go about specifying Programming but it is often times how it happens.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6673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 they’ve done a great job of connecting what they’re doing to the literature.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2129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 they’ve done a great job of connecting what they’re doing to the literature.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8812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 they’ve done a great job of connecting what they’re doing to the literature.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7553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a:t>
            </a:r>
            <a:r>
              <a:rPr lang="en-US" baseline="0" dirty="0"/>
              <a:t> phases of development.</a:t>
            </a:r>
          </a:p>
          <a:p>
            <a:r>
              <a:rPr lang="en-US" baseline="0" dirty="0"/>
              <a:t>Make plan. Figure out what you’re going to be building. Build that thing.</a:t>
            </a:r>
          </a:p>
          <a:p>
            <a:r>
              <a:rPr lang="en-US" baseline="0" dirty="0"/>
              <a:t>Ask them what percentage of time they would spend on each phrase—do this in the group and justify why. </a:t>
            </a:r>
          </a:p>
          <a:p>
            <a:r>
              <a:rPr lang="en-US" baseline="0" dirty="0"/>
              <a:t>Then call on a few.</a:t>
            </a:r>
          </a:p>
          <a:p>
            <a:r>
              <a:rPr lang="en-US" baseline="0" dirty="0"/>
              <a:t>Some will say: Spend the most time on Step 1 building the plane, then it most likely works and little modifications. Great! This works well when we have people who can teach us how to make a plane or we can hire them to help make the plane. </a:t>
            </a:r>
          </a:p>
          <a:p>
            <a:r>
              <a:rPr lang="en-US" baseline="0" dirty="0"/>
              <a:t>Some will say: Spend the most time on Step 3 modifying the plane. This is because they don’t know how to build a plane. This was the case with the Wright Brothers. No one knew how to fly so they would build something, test it, and then spend time thinking through the best modification given the data. </a:t>
            </a:r>
          </a:p>
          <a:p>
            <a:r>
              <a:rPr lang="en-US" baseline="0" dirty="0"/>
              <a:t>With programming in SA we usually are somewhere in between. We have some evidence about what works and what doesn’t (read the research) but we gather data at our institution and make modifications given what we found. </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3</a:t>
            </a:fld>
            <a:endParaRPr lang="en-US"/>
          </a:p>
        </p:txBody>
      </p:sp>
    </p:spTree>
    <p:extLst>
      <p:ext uri="{BB962C8B-B14F-4D97-AF65-F5344CB8AC3E}">
        <p14:creationId xmlns:p14="http://schemas.microsoft.com/office/powerpoint/2010/main" val="4196911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basic articulation requires identifying appropriate SLO, intermediate SLOs, PCs.</a:t>
            </a:r>
          </a:p>
          <a:p>
            <a:endParaRPr lang="en-US" dirty="0"/>
          </a:p>
          <a:p>
            <a:r>
              <a:rPr lang="en-US" dirty="0"/>
              <a:t>An extremely useful tool for doing that is a logic model.</a:t>
            </a:r>
          </a:p>
          <a:p>
            <a:endParaRPr lang="en-US" dirty="0"/>
          </a:p>
          <a:p>
            <a:r>
              <a:rPr lang="en-US" dirty="0"/>
              <a:t>Just like program theory can be weak or strong, so can a logic model. Ideally,…</a:t>
            </a:r>
          </a:p>
          <a:p>
            <a:endParaRPr lang="en-US" dirty="0"/>
          </a:p>
          <a:p>
            <a:r>
              <a:rPr lang="en-US" dirty="0"/>
              <a:t>Here we have a logic model for a simple program with one intermediate SLO and one programming component. But can be as simple or complex as it needs to be to depict the program. And it can be configured however makes the most sense for you and your program.</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77834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158AFC-C734-4115-B360-14AD21611727}" type="slidenum">
              <a:rPr lang="en-US" smtClean="0"/>
              <a:t>42</a:t>
            </a:fld>
            <a:endParaRPr lang="en-US"/>
          </a:p>
        </p:txBody>
      </p:sp>
    </p:spTree>
    <p:extLst>
      <p:ext uri="{BB962C8B-B14F-4D97-AF65-F5344CB8AC3E}">
        <p14:creationId xmlns:p14="http://schemas.microsoft.com/office/powerpoint/2010/main" val="10220816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arrows make it really easy to understand how each piece contributes to the next. And the relationships between the intermediate outcomes.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1816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arrows make it really easy to understand how each piece contributes to the next. And the relationships between the intermediate outcomes.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61861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Using</a:t>
            </a:r>
            <a:r>
              <a:rPr lang="en-US" baseline="0" dirty="0"/>
              <a:t> theory/research increases the odds that the program will work, but we still have to evaluate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C158AFC-C734-4115-B360-14AD21611727}" type="slidenum">
              <a:rPr lang="en-US" smtClean="0"/>
              <a:t>45</a:t>
            </a:fld>
            <a:endParaRPr lang="en-US"/>
          </a:p>
        </p:txBody>
      </p:sp>
    </p:spTree>
    <p:extLst>
      <p:ext uri="{BB962C8B-B14F-4D97-AF65-F5344CB8AC3E}">
        <p14:creationId xmlns:p14="http://schemas.microsoft.com/office/powerpoint/2010/main" val="16361790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couple of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53155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a couple of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0770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there is better way...</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Slide 12</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...which I’m going to call the program theory approach.</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*Program theory refers to the construction of a plausible and sensible model of how a program is supposed to work. So it is an explicit articulation of the link between a program’s intended outcomes and the actual programming activities students experience.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the program theory approach, the goal is to devote substantial time and resources building strong, evidence-informed programs from the start.</a:t>
            </a:r>
          </a:p>
          <a:p>
            <a:endParaRPr lang="en-US" dirty="0"/>
          </a:p>
        </p:txBody>
      </p:sp>
      <p:sp>
        <p:nvSpPr>
          <p:cNvPr id="4" name="Slide Number Placeholder 3"/>
          <p:cNvSpPr>
            <a:spLocks noGrp="1"/>
          </p:cNvSpPr>
          <p:nvPr>
            <p:ph type="sldNum" sz="quarter" idx="5"/>
          </p:nvPr>
        </p:nvSpPr>
        <p:spPr/>
        <p:txBody>
          <a:bodyPr/>
          <a:lstStyle/>
          <a:p>
            <a:fld id="{EC158AFC-C734-4115-B360-14AD21611727}" type="slidenum">
              <a:rPr lang="en-US" smtClean="0"/>
              <a:t>48</a:t>
            </a:fld>
            <a:endParaRPr lang="en-US"/>
          </a:p>
        </p:txBody>
      </p:sp>
    </p:spTree>
    <p:extLst>
      <p:ext uri="{BB962C8B-B14F-4D97-AF65-F5344CB8AC3E}">
        <p14:creationId xmlns:p14="http://schemas.microsoft.com/office/powerpoint/2010/main" val="28979657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E0696A-9811-A749-9D4B-648488DFF908}" type="slidenum">
              <a:rPr lang="en-US" smtClean="0"/>
              <a:t>49</a:t>
            </a:fld>
            <a:endParaRPr lang="en-US"/>
          </a:p>
        </p:txBody>
      </p:sp>
    </p:spTree>
    <p:extLst>
      <p:ext uri="{BB962C8B-B14F-4D97-AF65-F5344CB8AC3E}">
        <p14:creationId xmlns:p14="http://schemas.microsoft.com/office/powerpoint/2010/main" val="3409535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a:t>
            </a:r>
            <a:r>
              <a:rPr lang="en-US" baseline="0" dirty="0"/>
              <a:t> phases of development.</a:t>
            </a:r>
          </a:p>
          <a:p>
            <a:r>
              <a:rPr lang="en-US" baseline="0" dirty="0"/>
              <a:t>Make plan. Figure out what you’re going to be building. Build that thing.</a:t>
            </a:r>
          </a:p>
          <a:p>
            <a:r>
              <a:rPr lang="en-US" baseline="0" dirty="0"/>
              <a:t>Ask them what percentage of time they would spend on each phrase—do this in the group and justify why. </a:t>
            </a:r>
          </a:p>
          <a:p>
            <a:r>
              <a:rPr lang="en-US" baseline="0" dirty="0"/>
              <a:t>Then call on a few.</a:t>
            </a:r>
          </a:p>
          <a:p>
            <a:r>
              <a:rPr lang="en-US" baseline="0" dirty="0"/>
              <a:t>Some will say: Spend the most time on Step 1 building the plane, then it most likely works and little modifications. Great! This works well when we have people who can teach us how to make a plane or we can hire them to help make the plane. </a:t>
            </a:r>
          </a:p>
          <a:p>
            <a:r>
              <a:rPr lang="en-US" baseline="0" dirty="0"/>
              <a:t>Some will say: Spend the most time on Step 3 modifying the plane. This is because they don’t know how to build a plane. This was the case with the Wright Brothers. No one knew how to fly so they would build something, test it, and then spend time thinking through the best modification given the data. </a:t>
            </a:r>
          </a:p>
          <a:p>
            <a:r>
              <a:rPr lang="en-US" baseline="0" dirty="0"/>
              <a:t>With programming in SA we usually are somewhere in between. We have some evidence about what works and what doesn’t (read the research) but we gather data at our institution and make modifications given what we found. </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4</a:t>
            </a:fld>
            <a:endParaRPr lang="en-US"/>
          </a:p>
        </p:txBody>
      </p:sp>
    </p:spTree>
    <p:extLst>
      <p:ext uri="{BB962C8B-B14F-4D97-AF65-F5344CB8AC3E}">
        <p14:creationId xmlns:p14="http://schemas.microsoft.com/office/powerpoint/2010/main" val="542211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a:t>
            </a:r>
            <a:r>
              <a:rPr lang="en-US" baseline="0" dirty="0"/>
              <a:t> phases of development.</a:t>
            </a:r>
          </a:p>
          <a:p>
            <a:r>
              <a:rPr lang="en-US" baseline="0" dirty="0"/>
              <a:t>Make plan. Figure out what you’re going to be building. Build that thing.</a:t>
            </a:r>
          </a:p>
          <a:p>
            <a:r>
              <a:rPr lang="en-US" baseline="0" dirty="0"/>
              <a:t>Ask them what percentage of time they would spend on each phrase—do this in the group and justify why. </a:t>
            </a:r>
          </a:p>
          <a:p>
            <a:r>
              <a:rPr lang="en-US" baseline="0" dirty="0"/>
              <a:t>Then call on a few.</a:t>
            </a:r>
          </a:p>
          <a:p>
            <a:r>
              <a:rPr lang="en-US" baseline="0" dirty="0"/>
              <a:t>Some will say: Spend the most time on Step 1 building the plane, then it most likely works and little modifications. Great! This works well when we have people who can teach us how to make a plane or we can hire them to help make the plane. </a:t>
            </a:r>
          </a:p>
          <a:p>
            <a:r>
              <a:rPr lang="en-US" baseline="0" dirty="0"/>
              <a:t>Some will say: Spend the most time on Step 3 modifying the plane. This is because they don’t know how to build a plane. This was the case with the Wright Brothers. No one knew how to fly so they would build something, test it, and then spend time thinking through the best modification given the data. </a:t>
            </a:r>
          </a:p>
          <a:p>
            <a:r>
              <a:rPr lang="en-US" baseline="0" dirty="0"/>
              <a:t>With programming in SA we usually are somewhere in between. We have some evidence about what works and what doesn’t (read the research) but we gather data at our institution and make modifications given what we found. </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5</a:t>
            </a:fld>
            <a:endParaRPr lang="en-US"/>
          </a:p>
        </p:txBody>
      </p:sp>
    </p:spTree>
    <p:extLst>
      <p:ext uri="{BB962C8B-B14F-4D97-AF65-F5344CB8AC3E}">
        <p14:creationId xmlns:p14="http://schemas.microsoft.com/office/powerpoint/2010/main" val="1058296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7</a:t>
            </a:fld>
            <a:endParaRPr lang="en-US"/>
          </a:p>
        </p:txBody>
      </p:sp>
    </p:spTree>
    <p:extLst>
      <p:ext uri="{BB962C8B-B14F-4D97-AF65-F5344CB8AC3E}">
        <p14:creationId xmlns:p14="http://schemas.microsoft.com/office/powerpoint/2010/main" val="771587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spend a lot of time figuring out what exactly the program is supposed to do (intended outcomes), and also don’t spend much time thinking very intentionally about </a:t>
            </a:r>
            <a:r>
              <a:rPr lang="en-US" i="1" dirty="0"/>
              <a:t>how </a:t>
            </a:r>
            <a:r>
              <a:rPr lang="en-US" i="0" dirty="0"/>
              <a:t>best to achieve those vaguely articulated outcomes.</a:t>
            </a:r>
          </a:p>
          <a:p>
            <a:endParaRPr lang="en-US" i="0" dirty="0"/>
          </a:p>
          <a:p>
            <a:r>
              <a:rPr lang="en-US" i="0" dirty="0"/>
              <a:t>Nevertheless, there’s a strong emphasis on gathering data to “show the program works”. I think this is extremely common in places where assessment is seen as a tool for Accountability. So a lot of resources dedicated to collecting data, analyzing data, and writing reports.</a:t>
            </a:r>
          </a:p>
          <a:p>
            <a:endParaRPr lang="en-US" i="0" dirty="0"/>
          </a:p>
          <a:p>
            <a:r>
              <a:rPr lang="en-US" i="0" dirty="0"/>
              <a:t>But when the assessment results come in, rarely used to make modifications to the program. And one reason for that is the program wasn’t built intentionally to begin with, so when the assessment results show outcomes weren’t met, meaning the program didn’t “work”, educators don’t what the issue was or how to fix it.</a:t>
            </a:r>
            <a:endParaRPr lang="en-US" dirty="0"/>
          </a:p>
          <a:p>
            <a:endParaRPr lang="en-US" dirty="0"/>
          </a:p>
          <a:p>
            <a:r>
              <a:rPr lang="en-US" dirty="0"/>
              <a:t>Building something, it “crashes”, maybe modify</a:t>
            </a:r>
            <a:r>
              <a:rPr lang="en-US" baseline="0" dirty="0"/>
              <a:t> it slightly (because don’t really know how), then it “crashes” again and so on. </a:t>
            </a:r>
            <a:endParaRPr lang="en-US" dirty="0"/>
          </a:p>
        </p:txBody>
      </p:sp>
      <p:sp>
        <p:nvSpPr>
          <p:cNvPr id="4" name="Slide Number Placeholder 3"/>
          <p:cNvSpPr>
            <a:spLocks noGrp="1"/>
          </p:cNvSpPr>
          <p:nvPr>
            <p:ph type="sldNum" sz="quarter" idx="10"/>
          </p:nvPr>
        </p:nvSpPr>
        <p:spPr/>
        <p:txBody>
          <a:bodyPr/>
          <a:lstStyle/>
          <a:p>
            <a:fld id="{EC158AFC-C734-4115-B360-14AD21611727}" type="slidenum">
              <a:rPr lang="en-US" smtClean="0"/>
              <a:t>9</a:t>
            </a:fld>
            <a:endParaRPr lang="en-US"/>
          </a:p>
        </p:txBody>
      </p:sp>
    </p:spTree>
    <p:extLst>
      <p:ext uri="{BB962C8B-B14F-4D97-AF65-F5344CB8AC3E}">
        <p14:creationId xmlns:p14="http://schemas.microsoft.com/office/powerpoint/2010/main" val="3459144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there is better way...</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Slide 12</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...which I’m going to call the program theory approach.</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*Program theory refers to the construction of a plausible and sensible model of how a program is supposed to work. So it is an explicit articulation of the link between a program’s intended outcomes and the actual programming activities students experience.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the program theory approach, the goal is to devote substantial time and resources building strong, evidence-informed programs from the start.</a:t>
            </a:r>
          </a:p>
          <a:p>
            <a:endParaRPr lang="en-US" dirty="0"/>
          </a:p>
        </p:txBody>
      </p:sp>
      <p:sp>
        <p:nvSpPr>
          <p:cNvPr id="4" name="Slide Number Placeholder 3"/>
          <p:cNvSpPr>
            <a:spLocks noGrp="1"/>
          </p:cNvSpPr>
          <p:nvPr>
            <p:ph type="sldNum" sz="quarter" idx="5"/>
          </p:nvPr>
        </p:nvSpPr>
        <p:spPr/>
        <p:txBody>
          <a:bodyPr/>
          <a:lstStyle/>
          <a:p>
            <a:fld id="{EC158AFC-C734-4115-B360-14AD21611727}" type="slidenum">
              <a:rPr lang="en-US" smtClean="0"/>
              <a:t>10</a:t>
            </a:fld>
            <a:endParaRPr lang="en-US"/>
          </a:p>
        </p:txBody>
      </p:sp>
    </p:spTree>
    <p:extLst>
      <p:ext uri="{BB962C8B-B14F-4D97-AF65-F5344CB8AC3E}">
        <p14:creationId xmlns:p14="http://schemas.microsoft.com/office/powerpoint/2010/main" val="3081645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why is program theory such an important piece of the assessment puzzle?   important when it comes to equipping programs to engage in meaningful assessment where the results are actually used?</a:t>
            </a:r>
          </a:p>
        </p:txBody>
      </p:sp>
      <p:sp>
        <p:nvSpPr>
          <p:cNvPr id="4" name="Slide Number Placeholder 3"/>
          <p:cNvSpPr>
            <a:spLocks noGrp="1"/>
          </p:cNvSpPr>
          <p:nvPr>
            <p:ph type="sldNum" sz="quarter" idx="5"/>
          </p:nvPr>
        </p:nvSpPr>
        <p:spPr/>
        <p:txBody>
          <a:bodyPr/>
          <a:lstStyle/>
          <a:p>
            <a:fld id="{CE99D731-F34F-1E4A-94D1-A711CF2F90FC}" type="slidenum">
              <a:rPr lang="en-US" smtClean="0"/>
              <a:t>11</a:t>
            </a:fld>
            <a:endParaRPr lang="en-US"/>
          </a:p>
        </p:txBody>
      </p:sp>
    </p:spTree>
    <p:extLst>
      <p:ext uri="{BB962C8B-B14F-4D97-AF65-F5344CB8AC3E}">
        <p14:creationId xmlns:p14="http://schemas.microsoft.com/office/powerpoint/2010/main" val="5794198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FF22B2E-1A71-1240-B2E7-C51CD7F316A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40880" y="0"/>
            <a:ext cx="5151120" cy="1307797"/>
          </a:xfrm>
          <a:prstGeom prst="rect">
            <a:avLst/>
          </a:prstGeom>
        </p:spPr>
      </p:pic>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097280" y="758952"/>
            <a:ext cx="10058400" cy="3566160"/>
          </a:xfrm>
        </p:spPr>
        <p:txBody>
          <a:bodyPr anchor="b">
            <a:normAutofit/>
          </a:bodyPr>
          <a:lstStyle>
            <a:lvl1pPr algn="l">
              <a:lnSpc>
                <a:spcPct val="85000"/>
              </a:lnSpc>
              <a:defRPr sz="6600" b="0" cap="all" spc="-50" baseline="0">
                <a:solidFill>
                  <a:schemeClr val="tx1"/>
                </a:solidFill>
              </a:defRPr>
            </a:lvl1pPr>
          </a:lstStyle>
          <a:p>
            <a:r>
              <a:rPr lang="en-US" dirty="0"/>
              <a:t>CLICK TO EDIT MASTER TITLE STYLE</a:t>
            </a:r>
          </a:p>
        </p:txBody>
      </p:sp>
      <p:sp>
        <p:nvSpPr>
          <p:cNvPr id="3" name="Subtitle 2"/>
          <p:cNvSpPr>
            <a:spLocks noGrp="1"/>
          </p:cNvSpPr>
          <p:nvPr>
            <p:ph type="subTitle" idx="1" hasCustomPrompt="1"/>
          </p:nvPr>
        </p:nvSpPr>
        <p:spPr>
          <a:xfrm>
            <a:off x="1100051" y="4455620"/>
            <a:ext cx="10058400" cy="1143000"/>
          </a:xfrm>
        </p:spPr>
        <p:txBody>
          <a:bodyPr lIns="91440" rIns="91440">
            <a:normAutofit/>
          </a:bodyPr>
          <a:lstStyle>
            <a:lvl1pPr marL="0" indent="0" algn="l">
              <a:spcBef>
                <a:spcPts val="0"/>
              </a:spcBef>
              <a:spcAft>
                <a:spcPts val="600"/>
              </a:spcAft>
              <a:buNone/>
              <a:defRPr sz="2400" cap="all" spc="200" baseline="0">
                <a:solidFill>
                  <a:schemeClr val="tx1"/>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Andrea Pope</a:t>
            </a:r>
          </a:p>
          <a:p>
            <a:r>
              <a:rPr lang="en-US" dirty="0"/>
              <a:t>Assessment 101</a:t>
            </a:r>
          </a:p>
          <a:p>
            <a:r>
              <a:rPr lang="en-US" dirty="0"/>
              <a:t>January 2018</a:t>
            </a:r>
          </a:p>
          <a:p>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E78489E7-397E-490A-AF5D-F8CE58401814}" type="datetime1">
              <a:rPr lang="en-US" smtClean="0"/>
              <a:t>4/30/20</a:t>
            </a:fld>
            <a:endParaRPr lang="en-US"/>
          </a:p>
        </p:txBody>
      </p:sp>
      <p:sp>
        <p:nvSpPr>
          <p:cNvPr id="5" name="Footer Placeholder 4"/>
          <p:cNvSpPr>
            <a:spLocks noGrp="1"/>
          </p:cNvSpPr>
          <p:nvPr>
            <p:ph type="ftr" sz="quarter" idx="11"/>
          </p:nvPr>
        </p:nvSpPr>
        <p:spPr/>
        <p:txBody>
          <a:bodyPr/>
          <a:lstStyle/>
          <a:p>
            <a:pPr algn="l"/>
            <a:r>
              <a:rPr lang="en-US" dirty="0"/>
              <a:t>The Center for Assessment and Research Studies | James Madison University</a:t>
            </a:r>
          </a:p>
        </p:txBody>
      </p:sp>
      <p:sp>
        <p:nvSpPr>
          <p:cNvPr id="6" name="Slide Number Placeholder 5"/>
          <p:cNvSpPr>
            <a:spLocks noGrp="1"/>
          </p:cNvSpPr>
          <p:nvPr>
            <p:ph type="sldNum" sz="quarter" idx="12"/>
          </p:nvPr>
        </p:nvSpPr>
        <p:spPr/>
        <p:txBody>
          <a:bodyPr/>
          <a:lstStyle/>
          <a:p>
            <a:fld id="{D94A8BC0-4FBE-4B5D-9A35-C751CEA2A497}" type="slidenum">
              <a:rPr lang="en-US" smtClean="0"/>
              <a:t>‹#›</a:t>
            </a:fld>
            <a:endParaRPr lang="en-US"/>
          </a:p>
        </p:txBody>
      </p:sp>
      <p:cxnSp>
        <p:nvCxnSpPr>
          <p:cNvPr id="9" name="Straight Connector 8"/>
          <p:cNvCxnSpPr/>
          <p:nvPr/>
        </p:nvCxnSpPr>
        <p:spPr>
          <a:xfrm>
            <a:off x="1179666" y="43671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021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97280" y="391870"/>
            <a:ext cx="10058400" cy="972250"/>
          </a:xfrm>
        </p:spPr>
        <p:txBody>
          <a:bodyPr/>
          <a:lstStyle>
            <a:lvl1pPr marL="0">
              <a:defRPr/>
            </a:lvl1pPr>
          </a:lstStyle>
          <a:p>
            <a:r>
              <a:rPr lang="en-US" dirty="0"/>
              <a:t>Click to edit Master title style</a:t>
            </a:r>
          </a:p>
        </p:txBody>
      </p:sp>
      <p:sp>
        <p:nvSpPr>
          <p:cNvPr id="3" name="Content Placeholder 2"/>
          <p:cNvSpPr>
            <a:spLocks noGrp="1"/>
          </p:cNvSpPr>
          <p:nvPr>
            <p:ph idx="1"/>
          </p:nvPr>
        </p:nvSpPr>
        <p:spPr>
          <a:xfrm>
            <a:off x="1097280" y="1474237"/>
            <a:ext cx="10058400" cy="4394857"/>
          </a:xfrm>
        </p:spPr>
        <p:txBody>
          <a:bodyPr/>
          <a:lstStyle>
            <a:lvl1pPr>
              <a:defRPr/>
            </a:lvl1pPr>
            <a:lvl3pPr marL="566928" indent="-182880">
              <a:buFont typeface="Calibri" panose="020F0502020204030204" pitchFamily="34" charset="0"/>
              <a:buChar char="◦"/>
              <a:defRPr sz="2000"/>
            </a:lvl3pPr>
            <a:lvl5pPr marL="932688" indent="-182880">
              <a:buFont typeface="Calibri" panose="020F0502020204030204" pitchFamily="34" charset="0"/>
              <a:buChar cha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99E05390-F7A5-4EC2-B681-82A268A1287D}" type="datetime1">
              <a:rPr lang="en-US" smtClean="0"/>
              <a:t>4/30/20</a:t>
            </a:fld>
            <a:endParaRPr lang="en-US"/>
          </a:p>
        </p:txBody>
      </p:sp>
      <p:sp>
        <p:nvSpPr>
          <p:cNvPr id="5" name="Footer Placeholder 4"/>
          <p:cNvSpPr>
            <a:spLocks noGrp="1"/>
          </p:cNvSpPr>
          <p:nvPr>
            <p:ph type="ftr" sz="quarter" idx="11"/>
          </p:nvPr>
        </p:nvSpPr>
        <p:spPr/>
        <p:txBody>
          <a:bodyPr/>
          <a:lstStyle/>
          <a:p>
            <a:pPr algn="l"/>
            <a:r>
              <a:rPr lang="en-US" dirty="0"/>
              <a:t>The Center for Assessment and Research Studies | James Madison University</a:t>
            </a:r>
          </a:p>
        </p:txBody>
      </p:sp>
      <p:sp>
        <p:nvSpPr>
          <p:cNvPr id="6" name="Slide Number Placeholder 5"/>
          <p:cNvSpPr>
            <a:spLocks noGrp="1"/>
          </p:cNvSpPr>
          <p:nvPr>
            <p:ph type="sldNum" sz="quarter" idx="12"/>
          </p:nvPr>
        </p:nvSpPr>
        <p:spPr/>
        <p:txBody>
          <a:bodyPr/>
          <a:lstStyle/>
          <a:p>
            <a:fld id="{D94A8BC0-4FBE-4B5D-9A35-C751CEA2A497}" type="slidenum">
              <a:rPr lang="en-US" smtClean="0"/>
              <a:t>‹#›</a:t>
            </a:fld>
            <a:endParaRPr lang="en-US"/>
          </a:p>
        </p:txBody>
      </p:sp>
    </p:spTree>
    <p:extLst>
      <p:ext uri="{BB962C8B-B14F-4D97-AF65-F5344CB8AC3E}">
        <p14:creationId xmlns:p14="http://schemas.microsoft.com/office/powerpoint/2010/main" val="178670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6600" b="0">
                <a:solidFill>
                  <a:schemeClr val="tx1">
                    <a:lumMod val="85000"/>
                    <a:lumOff val="15000"/>
                  </a:schemeClr>
                </a:solidFill>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D5ED154-8CB1-4B89-965A-7BBD7AA4894E}" type="datetime1">
              <a:rPr lang="en-US" smtClean="0"/>
              <a:t>4/30/20</a:t>
            </a:fld>
            <a:endParaRPr lang="en-US"/>
          </a:p>
        </p:txBody>
      </p:sp>
      <p:sp>
        <p:nvSpPr>
          <p:cNvPr id="5" name="Footer Placeholder 4"/>
          <p:cNvSpPr>
            <a:spLocks noGrp="1"/>
          </p:cNvSpPr>
          <p:nvPr>
            <p:ph type="ftr" sz="quarter" idx="11"/>
          </p:nvPr>
        </p:nvSpPr>
        <p:spPr/>
        <p:txBody>
          <a:bodyPr/>
          <a:lstStyle>
            <a:lvl1pPr algn="l">
              <a:defRPr/>
            </a:lvl1pPr>
          </a:lstStyle>
          <a:p>
            <a:r>
              <a:rPr lang="en-US" dirty="0"/>
              <a:t>The Center for Assessment and Research Studies | James Madison University</a:t>
            </a:r>
          </a:p>
        </p:txBody>
      </p:sp>
      <p:sp>
        <p:nvSpPr>
          <p:cNvPr id="6" name="Slide Number Placeholder 5"/>
          <p:cNvSpPr>
            <a:spLocks noGrp="1"/>
          </p:cNvSpPr>
          <p:nvPr>
            <p:ph type="sldNum" sz="quarter" idx="12"/>
          </p:nvPr>
        </p:nvSpPr>
        <p:spPr/>
        <p:txBody>
          <a:bodyPr/>
          <a:lstStyle/>
          <a:p>
            <a:fld id="{D94A8BC0-4FBE-4B5D-9A35-C751CEA2A49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710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845734"/>
            <a:ext cx="493776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826AF7C1-7A5F-4D80-BFFC-20B8D4E0B23F}" type="datetime1">
              <a:rPr lang="en-US" smtClean="0"/>
              <a:t>4/30/20</a:t>
            </a:fld>
            <a:endParaRPr lang="en-US"/>
          </a:p>
        </p:txBody>
      </p:sp>
      <p:sp>
        <p:nvSpPr>
          <p:cNvPr id="6" name="Footer Placeholder 5"/>
          <p:cNvSpPr>
            <a:spLocks noGrp="1"/>
          </p:cNvSpPr>
          <p:nvPr>
            <p:ph type="ftr" sz="quarter" idx="11"/>
          </p:nvPr>
        </p:nvSpPr>
        <p:spPr/>
        <p:txBody>
          <a:bodyPr/>
          <a:lstStyle>
            <a:lvl1pPr algn="l">
              <a:defRPr/>
            </a:lvl1pPr>
          </a:lstStyle>
          <a:p>
            <a:r>
              <a:rPr lang="en-US" dirty="0"/>
              <a:t>The Center for Assessment and Research Studies | James Madison University</a:t>
            </a:r>
          </a:p>
        </p:txBody>
      </p:sp>
      <p:sp>
        <p:nvSpPr>
          <p:cNvPr id="7" name="Slide Number Placeholder 6"/>
          <p:cNvSpPr>
            <a:spLocks noGrp="1"/>
          </p:cNvSpPr>
          <p:nvPr>
            <p:ph type="sldNum" sz="quarter" idx="12"/>
          </p:nvPr>
        </p:nvSpPr>
        <p:spPr/>
        <p:txBody>
          <a:bodyPr/>
          <a:lstStyle/>
          <a:p>
            <a:fld id="{D94A8BC0-4FBE-4B5D-9A35-C751CEA2A497}" type="slidenum">
              <a:rPr lang="en-US" smtClean="0"/>
              <a:t>‹#›</a:t>
            </a:fld>
            <a:endParaRPr lang="en-US"/>
          </a:p>
        </p:txBody>
      </p:sp>
      <p:sp>
        <p:nvSpPr>
          <p:cNvPr id="9" name="Title 1"/>
          <p:cNvSpPr>
            <a:spLocks noGrp="1"/>
          </p:cNvSpPr>
          <p:nvPr>
            <p:ph type="title"/>
          </p:nvPr>
        </p:nvSpPr>
        <p:spPr>
          <a:xfrm>
            <a:off x="1097280" y="531835"/>
            <a:ext cx="10058400" cy="972250"/>
          </a:xfrm>
        </p:spPr>
        <p:txBody>
          <a:bodyPr/>
          <a:lstStyle>
            <a:lvl1pPr marL="0">
              <a:defRPr/>
            </a:lvl1pPr>
          </a:lstStyle>
          <a:p>
            <a:r>
              <a:rPr lang="en-US" dirty="0"/>
              <a:t>Click to edit Master title style</a:t>
            </a:r>
          </a:p>
        </p:txBody>
      </p:sp>
    </p:spTree>
    <p:extLst>
      <p:ext uri="{BB962C8B-B14F-4D97-AF65-F5344CB8AC3E}">
        <p14:creationId xmlns:p14="http://schemas.microsoft.com/office/powerpoint/2010/main" val="3304780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6105C069-72EF-4A3F-90BF-976E35C46A7C}" type="datetime1">
              <a:rPr lang="en-US" smtClean="0"/>
              <a:t>4/30/20</a:t>
            </a:fld>
            <a:endParaRPr lang="en-US"/>
          </a:p>
        </p:txBody>
      </p:sp>
      <p:sp>
        <p:nvSpPr>
          <p:cNvPr id="8" name="Footer Placeholder 7"/>
          <p:cNvSpPr>
            <a:spLocks noGrp="1"/>
          </p:cNvSpPr>
          <p:nvPr>
            <p:ph type="ftr" sz="quarter" idx="11"/>
          </p:nvPr>
        </p:nvSpPr>
        <p:spPr/>
        <p:txBody>
          <a:bodyPr/>
          <a:lstStyle>
            <a:lvl1pPr algn="l">
              <a:defRPr/>
            </a:lvl1pPr>
          </a:lstStyle>
          <a:p>
            <a:r>
              <a:rPr lang="en-US" dirty="0"/>
              <a:t>The Center for Assessment and Research Studies | James Madison University</a:t>
            </a:r>
          </a:p>
        </p:txBody>
      </p:sp>
      <p:sp>
        <p:nvSpPr>
          <p:cNvPr id="9" name="Slide Number Placeholder 8"/>
          <p:cNvSpPr>
            <a:spLocks noGrp="1"/>
          </p:cNvSpPr>
          <p:nvPr>
            <p:ph type="sldNum" sz="quarter" idx="12"/>
          </p:nvPr>
        </p:nvSpPr>
        <p:spPr/>
        <p:txBody>
          <a:bodyPr/>
          <a:lstStyle/>
          <a:p>
            <a:fld id="{D94A8BC0-4FBE-4B5D-9A35-C751CEA2A497}" type="slidenum">
              <a:rPr lang="en-US" smtClean="0"/>
              <a:t>‹#›</a:t>
            </a:fld>
            <a:endParaRPr lang="en-US"/>
          </a:p>
        </p:txBody>
      </p:sp>
      <p:sp>
        <p:nvSpPr>
          <p:cNvPr id="11" name="Title 1"/>
          <p:cNvSpPr>
            <a:spLocks noGrp="1"/>
          </p:cNvSpPr>
          <p:nvPr>
            <p:ph type="title"/>
          </p:nvPr>
        </p:nvSpPr>
        <p:spPr>
          <a:xfrm>
            <a:off x="1097280" y="531835"/>
            <a:ext cx="10058400" cy="972250"/>
          </a:xfrm>
        </p:spPr>
        <p:txBody>
          <a:bodyPr/>
          <a:lstStyle>
            <a:lvl1pPr marL="0">
              <a:defRPr/>
            </a:lvl1pPr>
          </a:lstStyle>
          <a:p>
            <a:r>
              <a:rPr lang="en-US" dirty="0"/>
              <a:t>Click to edit Master title style</a:t>
            </a:r>
          </a:p>
        </p:txBody>
      </p:sp>
    </p:spTree>
    <p:extLst>
      <p:ext uri="{BB962C8B-B14F-4D97-AF65-F5344CB8AC3E}">
        <p14:creationId xmlns:p14="http://schemas.microsoft.com/office/powerpoint/2010/main" val="2689071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1097280" y="6459785"/>
            <a:ext cx="2472271" cy="365125"/>
          </a:xfrm>
          <a:prstGeom prst="rect">
            <a:avLst/>
          </a:prstGeom>
        </p:spPr>
        <p:txBody>
          <a:bodyPr/>
          <a:lstStyle/>
          <a:p>
            <a:fld id="{3466DCAA-6B8D-4DC8-B37B-D6FEDF29C332}" type="datetime1">
              <a:rPr lang="en-US" smtClean="0"/>
              <a:t>4/30/20</a:t>
            </a:fld>
            <a:endParaRPr lang="en-US"/>
          </a:p>
        </p:txBody>
      </p:sp>
      <p:sp>
        <p:nvSpPr>
          <p:cNvPr id="4" name="Footer Placeholder 3"/>
          <p:cNvSpPr>
            <a:spLocks noGrp="1"/>
          </p:cNvSpPr>
          <p:nvPr>
            <p:ph type="ftr" sz="quarter" idx="11"/>
          </p:nvPr>
        </p:nvSpPr>
        <p:spPr/>
        <p:txBody>
          <a:body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a:t>
            </a:fld>
            <a:endParaRPr lang="en-US"/>
          </a:p>
        </p:txBody>
      </p:sp>
      <p:sp>
        <p:nvSpPr>
          <p:cNvPr id="6" name="Title 1"/>
          <p:cNvSpPr>
            <a:spLocks noGrp="1"/>
          </p:cNvSpPr>
          <p:nvPr>
            <p:ph type="title"/>
          </p:nvPr>
        </p:nvSpPr>
        <p:spPr>
          <a:xfrm>
            <a:off x="1097280" y="531835"/>
            <a:ext cx="10058400" cy="972250"/>
          </a:xfrm>
        </p:spPr>
        <p:txBody>
          <a:bodyPr/>
          <a:lstStyle>
            <a:lvl1pPr marL="0">
              <a:defRPr/>
            </a:lvl1pPr>
          </a:lstStyle>
          <a:p>
            <a:r>
              <a:rPr lang="en-US" dirty="0"/>
              <a:t>Click to edit Master title style</a:t>
            </a:r>
          </a:p>
        </p:txBody>
      </p:sp>
    </p:spTree>
    <p:extLst>
      <p:ext uri="{BB962C8B-B14F-4D97-AF65-F5344CB8AC3E}">
        <p14:creationId xmlns:p14="http://schemas.microsoft.com/office/powerpoint/2010/main" val="1578642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1097280" y="6459785"/>
            <a:ext cx="2472271" cy="365125"/>
          </a:xfrm>
          <a:prstGeom prst="rect">
            <a:avLst/>
          </a:prstGeom>
        </p:spPr>
        <p:txBody>
          <a:bodyPr/>
          <a:lstStyle/>
          <a:p>
            <a:fld id="{417E62BC-E1E8-45FE-8D4D-CE774B5DD81B}" type="datetime1">
              <a:rPr lang="en-US" smtClean="0"/>
              <a:t>4/30/20</a:t>
            </a:fld>
            <a:endParaRPr lang="en-US"/>
          </a:p>
        </p:txBody>
      </p:sp>
      <p:sp>
        <p:nvSpPr>
          <p:cNvPr id="8" name="Footer Placeholder 7"/>
          <p:cNvSpPr>
            <a:spLocks noGrp="1"/>
          </p:cNvSpPr>
          <p:nvPr>
            <p:ph type="ftr" sz="quarter" idx="11"/>
          </p:nvPr>
        </p:nvSpPr>
        <p:spPr/>
        <p:txBody>
          <a:bodyPr/>
          <a:lstStyle>
            <a:lvl1pPr algn="l">
              <a:defRPr>
                <a:solidFill>
                  <a:srgbClr val="FFFFFF"/>
                </a:solidFill>
              </a:defRPr>
            </a:lvl1pPr>
          </a:lstStyle>
          <a:p>
            <a:r>
              <a:rPr lang="en-US" dirty="0"/>
              <a:t>The Center for Assessment and Research Studies | James Madison University</a:t>
            </a:r>
          </a:p>
        </p:txBody>
      </p:sp>
      <p:sp>
        <p:nvSpPr>
          <p:cNvPr id="9" name="Slide Number Placeholder 8"/>
          <p:cNvSpPr>
            <a:spLocks noGrp="1"/>
          </p:cNvSpPr>
          <p:nvPr>
            <p:ph type="sldNum" sz="quarter" idx="12"/>
          </p:nvPr>
        </p:nvSpPr>
        <p:spPr/>
        <p:txBody>
          <a:bodyPr/>
          <a:lstStyle/>
          <a:p>
            <a:fld id="{D94A8BC0-4FBE-4B5D-9A35-C751CEA2A497}" type="slidenum">
              <a:rPr lang="en-US" smtClean="0"/>
              <a:t>‹#›</a:t>
            </a:fld>
            <a:endParaRPr lang="en-US"/>
          </a:p>
        </p:txBody>
      </p:sp>
    </p:spTree>
    <p:extLst>
      <p:ext uri="{BB962C8B-B14F-4D97-AF65-F5344CB8AC3E}">
        <p14:creationId xmlns:p14="http://schemas.microsoft.com/office/powerpoint/2010/main" val="290175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B28FAE21-3BBC-48B1-BD7C-4721802E3B59}" type="datetime1">
              <a:rPr lang="en-US" smtClean="0"/>
              <a:t>4/30/20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dirty="0"/>
              <a:t>The Center for Assessment and Research Studies | James Madison University</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94A8BC0-4FBE-4B5D-9A35-C751CEA2A497}" type="slidenum">
              <a:rPr lang="en-US" smtClean="0"/>
              <a:t>‹#›</a:t>
            </a:fld>
            <a:endParaRPr lang="en-US"/>
          </a:p>
        </p:txBody>
      </p:sp>
    </p:spTree>
    <p:extLst>
      <p:ext uri="{BB962C8B-B14F-4D97-AF65-F5344CB8AC3E}">
        <p14:creationId xmlns:p14="http://schemas.microsoft.com/office/powerpoint/2010/main" val="540216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dirty="0"/>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D025B252-C235-4674-A988-1D3A8A2D4CF8}" type="datetime1">
              <a:rPr lang="en-US" smtClean="0"/>
              <a:t>4/30/20</a:t>
            </a:fld>
            <a:endParaRPr lang="en-US"/>
          </a:p>
        </p:txBody>
      </p:sp>
      <p:sp>
        <p:nvSpPr>
          <p:cNvPr id="6" name="Footer Placeholder 5"/>
          <p:cNvSpPr>
            <a:spLocks noGrp="1"/>
          </p:cNvSpPr>
          <p:nvPr>
            <p:ph type="ftr" sz="quarter" idx="11"/>
          </p:nvPr>
        </p:nvSpPr>
        <p:spPr/>
        <p:txBody>
          <a:bodyPr/>
          <a:lstStyle/>
          <a:p>
            <a:pPr algn="l"/>
            <a:r>
              <a:rPr lang="en-US" dirty="0"/>
              <a:t>The Center for Assessment and Research Studies | James Madison University</a:t>
            </a:r>
          </a:p>
        </p:txBody>
      </p:sp>
      <p:sp>
        <p:nvSpPr>
          <p:cNvPr id="7" name="Slide Number Placeholder 6"/>
          <p:cNvSpPr>
            <a:spLocks noGrp="1"/>
          </p:cNvSpPr>
          <p:nvPr>
            <p:ph type="sldNum" sz="quarter" idx="12"/>
          </p:nvPr>
        </p:nvSpPr>
        <p:spPr/>
        <p:txBody>
          <a:bodyPr/>
          <a:lstStyle/>
          <a:p>
            <a:fld id="{D94A8BC0-4FBE-4B5D-9A35-C751CEA2A497}" type="slidenum">
              <a:rPr lang="en-US" smtClean="0"/>
              <a:t>‹#›</a:t>
            </a:fld>
            <a:endParaRPr lang="en-US"/>
          </a:p>
        </p:txBody>
      </p:sp>
    </p:spTree>
    <p:extLst>
      <p:ext uri="{BB962C8B-B14F-4D97-AF65-F5344CB8AC3E}">
        <p14:creationId xmlns:p14="http://schemas.microsoft.com/office/powerpoint/2010/main" val="1071529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475846"/>
            <a:ext cx="10058400" cy="888274"/>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127426" y="6451200"/>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algn="l"/>
            <a:r>
              <a:rPr lang="en-US" dirty="0"/>
              <a:t>The Center for Assessment and Research Studies | James Madison University</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94A8BC0-4FBE-4B5D-9A35-C751CEA2A497}" type="slidenum">
              <a:rPr lang="en-US" smtClean="0"/>
              <a:t>‹#›</a:t>
            </a:fld>
            <a:endParaRPr lang="en-US"/>
          </a:p>
        </p:txBody>
      </p:sp>
      <p:cxnSp>
        <p:nvCxnSpPr>
          <p:cNvPr id="10" name="Straight Connector 9"/>
          <p:cNvCxnSpPr/>
          <p:nvPr/>
        </p:nvCxnSpPr>
        <p:spPr>
          <a:xfrm>
            <a:off x="1193532" y="136460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20444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hdr="0" dt="0"/>
  <p:txStyles>
    <p:titleStyle>
      <a:lvl1pPr algn="l" defTabSz="914400" rtl="0" eaLnBrk="1" latinLnBrk="0" hangingPunct="1">
        <a:lnSpc>
          <a:spcPct val="85000"/>
        </a:lnSpc>
        <a:spcBef>
          <a:spcPct val="0"/>
        </a:spcBef>
        <a:buNone/>
        <a:defRPr sz="4800" kern="1200" spc="-50" baseline="0">
          <a:solidFill>
            <a:schemeClr val="tx1"/>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800" kern="1200">
          <a:solidFill>
            <a:schemeClr val="tx1"/>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2000" kern="1200">
          <a:solidFill>
            <a:schemeClr val="tx1"/>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sz="1600" kern="1200">
          <a:solidFill>
            <a:schemeClr val="tx1"/>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tiff"/><Relationship Id="rId7" Type="http://schemas.microsoft.com/office/2007/relationships/hdphoto" Target="../media/hdphoto2.wdp"/><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3.web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eb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web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4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1.png"/><Relationship Id="rId4" Type="http://schemas.openxmlformats.org/officeDocument/2006/relationships/image" Target="../media/image20.tiff"/></Relationships>
</file>

<file path=ppt/slides/_rels/slide4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webp"/><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An Introduction to Program Theory</a:t>
            </a:r>
          </a:p>
        </p:txBody>
      </p:sp>
      <p:sp>
        <p:nvSpPr>
          <p:cNvPr id="3" name="Subtitle 2"/>
          <p:cNvSpPr>
            <a:spLocks noGrp="1"/>
          </p:cNvSpPr>
          <p:nvPr>
            <p:ph type="subTitle" idx="1"/>
          </p:nvPr>
        </p:nvSpPr>
        <p:spPr>
          <a:xfrm>
            <a:off x="1100051" y="4455620"/>
            <a:ext cx="10058400" cy="1643428"/>
          </a:xfrm>
        </p:spPr>
        <p:txBody>
          <a:bodyPr>
            <a:normAutofit fontScale="92500"/>
          </a:bodyPr>
          <a:lstStyle/>
          <a:p>
            <a:r>
              <a:rPr lang="en-US" sz="3000" dirty="0"/>
              <a:t>Building &amp; Assessing Evidence-Informed Programs</a:t>
            </a:r>
          </a:p>
          <a:p>
            <a:endParaRPr lang="en-US" dirty="0"/>
          </a:p>
          <a:p>
            <a:r>
              <a:rPr lang="en-US" dirty="0"/>
              <a:t>Andrea Pope, ph.D.</a:t>
            </a:r>
          </a:p>
          <a:p>
            <a:r>
              <a:rPr lang="en-US" dirty="0"/>
              <a:t>The Center for Assessment and Research Studies</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a:t>
            </a:fld>
            <a:endParaRPr lang="en-US"/>
          </a:p>
        </p:txBody>
      </p:sp>
    </p:spTree>
    <p:extLst>
      <p:ext uri="{BB962C8B-B14F-4D97-AF65-F5344CB8AC3E}">
        <p14:creationId xmlns:p14="http://schemas.microsoft.com/office/powerpoint/2010/main" val="2166739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Program Theory Approach</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10</a:t>
            </a:fld>
            <a:endParaRPr lang="en-US"/>
          </a:p>
        </p:txBody>
      </p:sp>
      <p:grpSp>
        <p:nvGrpSpPr>
          <p:cNvPr id="6" name="Group 5"/>
          <p:cNvGrpSpPr/>
          <p:nvPr/>
        </p:nvGrpSpPr>
        <p:grpSpPr>
          <a:xfrm>
            <a:off x="4884703" y="3350884"/>
            <a:ext cx="6327780" cy="1214845"/>
            <a:chOff x="4827900" y="3218484"/>
            <a:chExt cx="6327780" cy="1214845"/>
          </a:xfrm>
        </p:grpSpPr>
        <p:sp>
          <p:nvSpPr>
            <p:cNvPr id="11" name="Rounded Rectangle 10"/>
            <p:cNvSpPr/>
            <p:nvPr/>
          </p:nvSpPr>
          <p:spPr>
            <a:xfrm>
              <a:off x="4827900" y="3218484"/>
              <a:ext cx="2483554" cy="1214845"/>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a:solidFill>
                    <a:schemeClr val="tx1"/>
                  </a:solidFill>
                </a:rPr>
                <a:t>Pilot the Program</a:t>
              </a:r>
            </a:p>
            <a:p>
              <a:pPr lvl="0" algn="ctr"/>
              <a:r>
                <a:rPr lang="en-US" sz="1600" dirty="0">
                  <a:solidFill>
                    <a:schemeClr val="tx1"/>
                  </a:solidFill>
                </a:rPr>
                <a:t>(Evaluate the Program’s Effectiveness)</a:t>
              </a:r>
            </a:p>
          </p:txBody>
        </p:sp>
        <p:sp>
          <p:nvSpPr>
            <p:cNvPr id="16" name="Rounded Rectangle 15"/>
            <p:cNvSpPr/>
            <p:nvPr/>
          </p:nvSpPr>
          <p:spPr>
            <a:xfrm>
              <a:off x="8532552" y="3430794"/>
              <a:ext cx="2623128" cy="790223"/>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grpSp>
      <p:sp>
        <p:nvSpPr>
          <p:cNvPr id="3" name="Rectangle 2">
            <a:extLst>
              <a:ext uri="{FF2B5EF4-FFF2-40B4-BE49-F238E27FC236}">
                <a16:creationId xmlns:a16="http://schemas.microsoft.com/office/drawing/2014/main" id="{E982C280-4DE6-994E-B029-34495EA6AE23}"/>
              </a:ext>
            </a:extLst>
          </p:cNvPr>
          <p:cNvSpPr/>
          <p:nvPr/>
        </p:nvSpPr>
        <p:spPr>
          <a:xfrm>
            <a:off x="1097279" y="1563562"/>
            <a:ext cx="10115203" cy="954107"/>
          </a:xfrm>
          <a:prstGeom prst="rect">
            <a:avLst/>
          </a:prstGeom>
        </p:spPr>
        <p:txBody>
          <a:bodyPr wrap="square">
            <a:spAutoFit/>
          </a:bodyPr>
          <a:lstStyle/>
          <a:p>
            <a:pPr algn="ctr"/>
            <a:r>
              <a:rPr lang="en-US" sz="2800" b="1" dirty="0"/>
              <a:t>Program Theory: </a:t>
            </a:r>
            <a:r>
              <a:rPr lang="en-US" sz="2800" dirty="0"/>
              <a:t>“the construction of a </a:t>
            </a:r>
            <a:r>
              <a:rPr lang="en-US" sz="2800" b="1" u="sng" dirty="0"/>
              <a:t>plausible</a:t>
            </a:r>
            <a:r>
              <a:rPr lang="en-US" sz="2800" u="sng" dirty="0"/>
              <a:t> </a:t>
            </a:r>
            <a:r>
              <a:rPr lang="en-US" sz="2800" b="1" u="sng" dirty="0"/>
              <a:t>and</a:t>
            </a:r>
            <a:r>
              <a:rPr lang="en-US" sz="2800" u="sng" dirty="0"/>
              <a:t> </a:t>
            </a:r>
            <a:r>
              <a:rPr lang="en-US" sz="2800" b="1" u="sng" dirty="0"/>
              <a:t>sensible</a:t>
            </a:r>
            <a:r>
              <a:rPr lang="en-US" sz="2800" u="sng" dirty="0"/>
              <a:t> </a:t>
            </a:r>
            <a:r>
              <a:rPr lang="en-US" sz="2800" dirty="0"/>
              <a:t>model of how a program is supposed to work” (</a:t>
            </a:r>
            <a:r>
              <a:rPr lang="en-US" sz="2800" dirty="0" err="1"/>
              <a:t>Bickman</a:t>
            </a:r>
            <a:r>
              <a:rPr lang="en-US" sz="2800" dirty="0"/>
              <a:t>, 1987, p. 5) </a:t>
            </a:r>
          </a:p>
        </p:txBody>
      </p:sp>
      <p:sp>
        <p:nvSpPr>
          <p:cNvPr id="7" name="Rectangle 6">
            <a:extLst>
              <a:ext uri="{FF2B5EF4-FFF2-40B4-BE49-F238E27FC236}">
                <a16:creationId xmlns:a16="http://schemas.microsoft.com/office/drawing/2014/main" id="{853D1F3A-2090-FC4A-84A7-3AFCDC26AA4C}"/>
              </a:ext>
            </a:extLst>
          </p:cNvPr>
          <p:cNvSpPr/>
          <p:nvPr/>
        </p:nvSpPr>
        <p:spPr>
          <a:xfrm>
            <a:off x="476794" y="5337300"/>
            <a:ext cx="11238411" cy="954107"/>
          </a:xfrm>
          <a:prstGeom prst="rect">
            <a:avLst/>
          </a:prstGeom>
        </p:spPr>
        <p:txBody>
          <a:bodyPr wrap="square">
            <a:spAutoFit/>
          </a:bodyPr>
          <a:lstStyle/>
          <a:p>
            <a:pPr lvl="1" algn="ctr"/>
            <a:r>
              <a:rPr lang="en-US" sz="2800" b="1" dirty="0"/>
              <a:t>Evidence-Informed Programming: </a:t>
            </a:r>
            <a:r>
              <a:rPr lang="en-US" sz="2800" dirty="0"/>
              <a:t>The use theory and/or empirical research to inform the development of programs that </a:t>
            </a:r>
            <a:r>
              <a:rPr lang="en-US" sz="2800" i="1" dirty="0"/>
              <a:t>should </a:t>
            </a:r>
            <a:r>
              <a:rPr lang="en-US" sz="2800" dirty="0"/>
              <a:t>be effective</a:t>
            </a:r>
          </a:p>
        </p:txBody>
      </p:sp>
      <p:sp>
        <p:nvSpPr>
          <p:cNvPr id="21" name="Rounded Rectangle 20">
            <a:extLst>
              <a:ext uri="{FF2B5EF4-FFF2-40B4-BE49-F238E27FC236}">
                <a16:creationId xmlns:a16="http://schemas.microsoft.com/office/drawing/2014/main" id="{621C1F7D-A221-B449-82C2-2C30ED9D15F6}"/>
              </a:ext>
            </a:extLst>
          </p:cNvPr>
          <p:cNvSpPr/>
          <p:nvPr/>
        </p:nvSpPr>
        <p:spPr>
          <a:xfrm>
            <a:off x="637310" y="2726044"/>
            <a:ext cx="3352800" cy="2438400"/>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a:solidFill>
                  <a:schemeClr val="tx1"/>
                </a:solidFill>
              </a:rPr>
              <a:t>Build the Program</a:t>
            </a:r>
          </a:p>
          <a:p>
            <a:pPr lvl="0" algn="ctr"/>
            <a:r>
              <a:rPr lang="en-US" sz="1600" dirty="0">
                <a:solidFill>
                  <a:schemeClr val="tx1"/>
                </a:solidFill>
              </a:rPr>
              <a:t>(Make Plan &amp; Build to Specifications)</a:t>
            </a:r>
          </a:p>
        </p:txBody>
      </p:sp>
    </p:spTree>
    <p:extLst>
      <p:ext uri="{BB962C8B-B14F-4D97-AF65-F5344CB8AC3E}">
        <p14:creationId xmlns:p14="http://schemas.microsoft.com/office/powerpoint/2010/main" val="169271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5958-EB88-7E40-97DC-2303BDE50F65}"/>
              </a:ext>
            </a:extLst>
          </p:cNvPr>
          <p:cNvSpPr>
            <a:spLocks noGrp="1"/>
          </p:cNvSpPr>
          <p:nvPr>
            <p:ph type="title"/>
          </p:nvPr>
        </p:nvSpPr>
        <p:spPr/>
        <p:txBody>
          <a:bodyPr/>
          <a:lstStyle/>
          <a:p>
            <a:r>
              <a:rPr lang="en-US" dirty="0"/>
              <a:t>Uses of Evidence in Higher Education</a:t>
            </a:r>
          </a:p>
        </p:txBody>
      </p:sp>
      <p:sp>
        <p:nvSpPr>
          <p:cNvPr id="9" name="Slide Number Placeholder 4">
            <a:extLst>
              <a:ext uri="{FF2B5EF4-FFF2-40B4-BE49-F238E27FC236}">
                <a16:creationId xmlns:a16="http://schemas.microsoft.com/office/drawing/2014/main" id="{A4A6A6FC-8A62-FF42-A897-5E5F528B03DC}"/>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11</a:t>
            </a:fld>
            <a:endParaRPr lang="en-US"/>
          </a:p>
        </p:txBody>
      </p:sp>
      <p:sp>
        <p:nvSpPr>
          <p:cNvPr id="4" name="Content Placeholder 3">
            <a:extLst>
              <a:ext uri="{FF2B5EF4-FFF2-40B4-BE49-F238E27FC236}">
                <a16:creationId xmlns:a16="http://schemas.microsoft.com/office/drawing/2014/main" id="{66DF3006-85F2-CB4E-8896-1DD1A42DB3C6}"/>
              </a:ext>
            </a:extLst>
          </p:cNvPr>
          <p:cNvSpPr>
            <a:spLocks noGrp="1"/>
          </p:cNvSpPr>
          <p:nvPr>
            <p:ph idx="1"/>
          </p:nvPr>
        </p:nvSpPr>
        <p:spPr>
          <a:xfrm>
            <a:off x="1097280" y="1474237"/>
            <a:ext cx="10058400" cy="4782872"/>
          </a:xfrm>
        </p:spPr>
        <p:txBody>
          <a:bodyPr/>
          <a:lstStyle/>
          <a:p>
            <a:pPr marL="0" indent="0">
              <a:buNone/>
            </a:pPr>
            <a:r>
              <a:rPr lang="en-US" dirty="0"/>
              <a:t>Incorporate Existing Evidence</a:t>
            </a:r>
          </a:p>
          <a:p>
            <a:pPr lvl="1"/>
            <a:r>
              <a:rPr lang="en-US" sz="2800" dirty="0"/>
              <a:t>Use theory and/or empirical research to inform the development of programs that </a:t>
            </a:r>
            <a:r>
              <a:rPr lang="en-US" sz="2800" i="1" dirty="0"/>
              <a:t>should </a:t>
            </a:r>
            <a:r>
              <a:rPr lang="en-US" sz="2800" dirty="0"/>
              <a:t>be effective</a:t>
            </a:r>
          </a:p>
          <a:p>
            <a:pPr marL="384039" lvl="2" indent="0">
              <a:spcAft>
                <a:spcPts val="2400"/>
              </a:spcAft>
              <a:buNone/>
            </a:pPr>
            <a:r>
              <a:rPr lang="en-US" sz="2800" b="1" dirty="0"/>
              <a:t>(Evidence-Informed Programming)</a:t>
            </a:r>
          </a:p>
          <a:p>
            <a:pPr marL="0" indent="0">
              <a:spcBef>
                <a:spcPts val="0"/>
              </a:spcBef>
              <a:buNone/>
            </a:pPr>
            <a:r>
              <a:rPr lang="en-US" dirty="0"/>
              <a:t>Gather and Use New Evidence</a:t>
            </a:r>
          </a:p>
          <a:p>
            <a:pPr lvl="1"/>
            <a:r>
              <a:rPr lang="en-US" sz="2800" dirty="0"/>
              <a:t>Evaluate the extent to which students achieve desired learning outcomes as a result of their participation in a program; use results for program improvement.</a:t>
            </a:r>
          </a:p>
          <a:p>
            <a:pPr marL="384039" lvl="2" indent="0">
              <a:buNone/>
            </a:pPr>
            <a:r>
              <a:rPr lang="en-US" sz="2800" b="1" dirty="0"/>
              <a:t>(Student Learning Outcomes Assessment)</a:t>
            </a:r>
          </a:p>
          <a:p>
            <a:pPr marL="384039" lvl="2" indent="0">
              <a:spcAft>
                <a:spcPts val="2400"/>
              </a:spcAft>
              <a:buNone/>
            </a:pPr>
            <a:endParaRPr lang="en-US" sz="2800" b="1" dirty="0"/>
          </a:p>
          <a:p>
            <a:pPr marL="384039" lvl="2" indent="0">
              <a:spcAft>
                <a:spcPts val="2400"/>
              </a:spcAft>
              <a:buNone/>
            </a:pPr>
            <a:endParaRPr lang="en-US" dirty="0"/>
          </a:p>
          <a:p>
            <a:endParaRPr lang="en-US" dirty="0"/>
          </a:p>
        </p:txBody>
      </p:sp>
      <p:sp>
        <p:nvSpPr>
          <p:cNvPr id="16" name="Footer Placeholder 3">
            <a:extLst>
              <a:ext uri="{FF2B5EF4-FFF2-40B4-BE49-F238E27FC236}">
                <a16:creationId xmlns:a16="http://schemas.microsoft.com/office/drawing/2014/main" id="{13DC628B-5908-1449-8638-358E6EEE0432}"/>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240574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Professional Standards Related to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12</a:t>
            </a:fld>
            <a:endParaRPr lang="en-US"/>
          </a:p>
        </p:txBody>
      </p:sp>
      <p:graphicFrame>
        <p:nvGraphicFramePr>
          <p:cNvPr id="10" name="Content Placeholder 5">
            <a:extLst>
              <a:ext uri="{FF2B5EF4-FFF2-40B4-BE49-F238E27FC236}">
                <a16:creationId xmlns:a16="http://schemas.microsoft.com/office/drawing/2014/main" id="{C7552955-495D-DB45-8D52-81F157E1088C}"/>
              </a:ext>
            </a:extLst>
          </p:cNvPr>
          <p:cNvGraphicFramePr>
            <a:graphicFrameLocks/>
          </p:cNvGraphicFramePr>
          <p:nvPr/>
        </p:nvGraphicFramePr>
        <p:xfrm>
          <a:off x="581192" y="1436899"/>
          <a:ext cx="11029615" cy="4619656"/>
        </p:xfrm>
        <a:graphic>
          <a:graphicData uri="http://schemas.openxmlformats.org/drawingml/2006/table">
            <a:tbl>
              <a:tblPr firstRow="1" firstCol="1" bandRow="1"/>
              <a:tblGrid>
                <a:gridCol w="2112787">
                  <a:extLst>
                    <a:ext uri="{9D8B030D-6E8A-4147-A177-3AD203B41FA5}">
                      <a16:colId xmlns:a16="http://schemas.microsoft.com/office/drawing/2014/main" val="929308658"/>
                    </a:ext>
                  </a:extLst>
                </a:gridCol>
                <a:gridCol w="3710853">
                  <a:extLst>
                    <a:ext uri="{9D8B030D-6E8A-4147-A177-3AD203B41FA5}">
                      <a16:colId xmlns:a16="http://schemas.microsoft.com/office/drawing/2014/main" val="3813434232"/>
                    </a:ext>
                  </a:extLst>
                </a:gridCol>
                <a:gridCol w="2470633">
                  <a:extLst>
                    <a:ext uri="{9D8B030D-6E8A-4147-A177-3AD203B41FA5}">
                      <a16:colId xmlns:a16="http://schemas.microsoft.com/office/drawing/2014/main" val="378135652"/>
                    </a:ext>
                  </a:extLst>
                </a:gridCol>
                <a:gridCol w="2735342">
                  <a:extLst>
                    <a:ext uri="{9D8B030D-6E8A-4147-A177-3AD203B41FA5}">
                      <a16:colId xmlns:a16="http://schemas.microsoft.com/office/drawing/2014/main" val="3041651728"/>
                    </a:ext>
                  </a:extLst>
                </a:gridCol>
              </a:tblGrid>
              <a:tr h="236090">
                <a:tc>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CAS Standards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tc gridSpan="2">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ACPA-NASPA Professional Competencies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tc hMerge="1">
                  <a:txBody>
                    <a:bodyPr/>
                    <a:lstStyle/>
                    <a:p>
                      <a:endParaRPr lang="en-US"/>
                    </a:p>
                  </a:txBody>
                  <a:tcPr/>
                </a:tc>
                <a:tc>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ASK Professional Standards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extLst>
                  <a:ext uri="{0D108BD9-81ED-4DB2-BD59-A6C34878D82A}">
                    <a16:rowId xmlns:a16="http://schemas.microsoft.com/office/drawing/2014/main" val="3817585559"/>
                  </a:ext>
                </a:extLst>
              </a:tr>
              <a:tr h="422088">
                <a:tc>
                  <a:txBody>
                    <a:bodyPr/>
                    <a:lstStyle>
                      <a:lvl1pPr marL="0" algn="l" defTabSz="914377" rtl="0" eaLnBrk="1" latinLnBrk="0" hangingPunct="1">
                        <a:defRPr sz="1867" b="1" kern="1200">
                          <a:solidFill>
                            <a:schemeClr val="dk1"/>
                          </a:solidFill>
                          <a:latin typeface="Calibri" panose="020F0502020204030204"/>
                        </a:defRPr>
                      </a:lvl1pPr>
                      <a:lvl2pPr marL="457189" algn="l" defTabSz="914377" rtl="0" eaLnBrk="1" latinLnBrk="0" hangingPunct="1">
                        <a:defRPr sz="1867" b="1" kern="1200">
                          <a:solidFill>
                            <a:schemeClr val="dk1"/>
                          </a:solidFill>
                          <a:latin typeface="Calibri" panose="020F0502020204030204"/>
                        </a:defRPr>
                      </a:lvl2pPr>
                      <a:lvl3pPr marL="914377" algn="l" defTabSz="914377" rtl="0" eaLnBrk="1" latinLnBrk="0" hangingPunct="1">
                        <a:defRPr sz="1867" b="1" kern="1200">
                          <a:solidFill>
                            <a:schemeClr val="dk1"/>
                          </a:solidFill>
                          <a:latin typeface="Calibri" panose="020F0502020204030204"/>
                        </a:defRPr>
                      </a:lvl3pPr>
                      <a:lvl4pPr marL="1371566" algn="l" defTabSz="914377" rtl="0" eaLnBrk="1" latinLnBrk="0" hangingPunct="1">
                        <a:defRPr sz="1867" b="1" kern="1200">
                          <a:solidFill>
                            <a:schemeClr val="dk1"/>
                          </a:solidFill>
                          <a:latin typeface="Calibri" panose="020F0502020204030204"/>
                        </a:defRPr>
                      </a:lvl4pPr>
                      <a:lvl5pPr marL="1828754" algn="l" defTabSz="914377" rtl="0" eaLnBrk="1" latinLnBrk="0" hangingPunct="1">
                        <a:defRPr sz="1867" b="1" kern="1200">
                          <a:solidFill>
                            <a:schemeClr val="dk1"/>
                          </a:solidFill>
                          <a:latin typeface="Calibri" panose="020F0502020204030204"/>
                        </a:defRPr>
                      </a:lvl5pPr>
                      <a:lvl6pPr marL="2285943" algn="l" defTabSz="914377" rtl="0" eaLnBrk="1" latinLnBrk="0" hangingPunct="1">
                        <a:defRPr sz="1867" b="1" kern="1200">
                          <a:solidFill>
                            <a:schemeClr val="dk1"/>
                          </a:solidFill>
                          <a:latin typeface="Calibri" panose="020F0502020204030204"/>
                        </a:defRPr>
                      </a:lvl6pPr>
                      <a:lvl7pPr marL="2743131" algn="l" defTabSz="914377" rtl="0" eaLnBrk="1" latinLnBrk="0" hangingPunct="1">
                        <a:defRPr sz="1867" b="1" kern="1200">
                          <a:solidFill>
                            <a:schemeClr val="dk1"/>
                          </a:solidFill>
                          <a:latin typeface="Calibri" panose="020F0502020204030204"/>
                        </a:defRPr>
                      </a:lvl7pPr>
                      <a:lvl8pPr marL="3200320" algn="l" defTabSz="914377" rtl="0" eaLnBrk="1" latinLnBrk="0" hangingPunct="1">
                        <a:defRPr sz="1867" b="1" kern="1200">
                          <a:solidFill>
                            <a:schemeClr val="dk1"/>
                          </a:solidFill>
                          <a:latin typeface="Calibri" panose="020F0502020204030204"/>
                        </a:defRPr>
                      </a:lvl8pPr>
                      <a:lvl9pPr marL="3657509" algn="l" defTabSz="914377" rtl="0" eaLnBrk="1" latinLnBrk="0" hangingPunct="1">
                        <a:defRPr sz="1867" b="1"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Program</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Student Learning &amp; Development </a:t>
                      </a:r>
                    </a:p>
                    <a:p>
                      <a:pPr marL="0" marR="0" algn="ctr">
                        <a:spcBef>
                          <a:spcPts val="0"/>
                        </a:spcBef>
                        <a:spcAft>
                          <a:spcPts val="0"/>
                        </a:spcAft>
                      </a:pPr>
                      <a:r>
                        <a:rPr lang="en-US" sz="1000" b="0" dirty="0">
                          <a:solidFill>
                            <a:schemeClr val="tx1"/>
                          </a:solidFill>
                          <a:effectLst/>
                          <a:latin typeface="+mn-lt"/>
                        </a:rPr>
                        <a:t>(SLD) Competency</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Assessment, Evaluation &amp; Research (AER) Competency</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Standard 2: Articulating Learning &amp; Development Outcomes</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extLst>
                  <a:ext uri="{0D108BD9-81ED-4DB2-BD59-A6C34878D82A}">
                    <a16:rowId xmlns:a16="http://schemas.microsoft.com/office/drawing/2014/main" val="4190142338"/>
                  </a:ext>
                </a:extLst>
              </a:tr>
              <a:tr h="3961478">
                <a:tc>
                  <a:txBody>
                    <a:bodyPr/>
                    <a:lstStyle>
                      <a:lvl1pPr marL="0" algn="l" defTabSz="914377" rtl="0" eaLnBrk="1" latinLnBrk="0" hangingPunct="1">
                        <a:defRPr sz="1867" b="1" kern="1200">
                          <a:solidFill>
                            <a:schemeClr val="dk1"/>
                          </a:solidFill>
                          <a:latin typeface="Calibri" panose="020F0502020204030204"/>
                        </a:defRPr>
                      </a:lvl1pPr>
                      <a:lvl2pPr marL="457189" algn="l" defTabSz="914377" rtl="0" eaLnBrk="1" latinLnBrk="0" hangingPunct="1">
                        <a:defRPr sz="1867" b="1" kern="1200">
                          <a:solidFill>
                            <a:schemeClr val="dk1"/>
                          </a:solidFill>
                          <a:latin typeface="Calibri" panose="020F0502020204030204"/>
                        </a:defRPr>
                      </a:lvl2pPr>
                      <a:lvl3pPr marL="914377" algn="l" defTabSz="914377" rtl="0" eaLnBrk="1" latinLnBrk="0" hangingPunct="1">
                        <a:defRPr sz="1867" b="1" kern="1200">
                          <a:solidFill>
                            <a:schemeClr val="dk1"/>
                          </a:solidFill>
                          <a:latin typeface="Calibri" panose="020F0502020204030204"/>
                        </a:defRPr>
                      </a:lvl3pPr>
                      <a:lvl4pPr marL="1371566" algn="l" defTabSz="914377" rtl="0" eaLnBrk="1" latinLnBrk="0" hangingPunct="1">
                        <a:defRPr sz="1867" b="1" kern="1200">
                          <a:solidFill>
                            <a:schemeClr val="dk1"/>
                          </a:solidFill>
                          <a:latin typeface="Calibri" panose="020F0502020204030204"/>
                        </a:defRPr>
                      </a:lvl4pPr>
                      <a:lvl5pPr marL="1828754" algn="l" defTabSz="914377" rtl="0" eaLnBrk="1" latinLnBrk="0" hangingPunct="1">
                        <a:defRPr sz="1867" b="1" kern="1200">
                          <a:solidFill>
                            <a:schemeClr val="dk1"/>
                          </a:solidFill>
                          <a:latin typeface="Calibri" panose="020F0502020204030204"/>
                        </a:defRPr>
                      </a:lvl5pPr>
                      <a:lvl6pPr marL="2285943" algn="l" defTabSz="914377" rtl="0" eaLnBrk="1" latinLnBrk="0" hangingPunct="1">
                        <a:defRPr sz="1867" b="1" kern="1200">
                          <a:solidFill>
                            <a:schemeClr val="dk1"/>
                          </a:solidFill>
                          <a:latin typeface="Calibri" panose="020F0502020204030204"/>
                        </a:defRPr>
                      </a:lvl6pPr>
                      <a:lvl7pPr marL="2743131" algn="l" defTabSz="914377" rtl="0" eaLnBrk="1" latinLnBrk="0" hangingPunct="1">
                        <a:defRPr sz="1867" b="1" kern="1200">
                          <a:solidFill>
                            <a:schemeClr val="dk1"/>
                          </a:solidFill>
                          <a:latin typeface="Calibri" panose="020F0502020204030204"/>
                        </a:defRPr>
                      </a:lvl7pPr>
                      <a:lvl8pPr marL="3200320" algn="l" defTabSz="914377" rtl="0" eaLnBrk="1" latinLnBrk="0" hangingPunct="1">
                        <a:defRPr sz="1867" b="1" kern="1200">
                          <a:solidFill>
                            <a:schemeClr val="dk1"/>
                          </a:solidFill>
                          <a:latin typeface="Calibri" panose="020F0502020204030204"/>
                        </a:defRPr>
                      </a:lvl8pPr>
                      <a:lvl9pPr marL="3657509" algn="l" defTabSz="914377" rtl="0" eaLnBrk="1" latinLnBrk="0" hangingPunct="1">
                        <a:defRPr sz="1867" b="1" kern="1200">
                          <a:solidFill>
                            <a:schemeClr val="dk1"/>
                          </a:solidFill>
                          <a:latin typeface="Calibri" panose="020F0502020204030204"/>
                        </a:defRPr>
                      </a:lvl9pPr>
                    </a:lstStyle>
                    <a:p>
                      <a:pPr marL="342900" marR="0" lvl="0" indent="-342900">
                        <a:spcBef>
                          <a:spcPts val="0"/>
                        </a:spcBef>
                        <a:spcAft>
                          <a:spcPts val="0"/>
                        </a:spcAft>
                        <a:buFont typeface="Symbol" pitchFamily="2" charset="2"/>
                        <a:buChar char=""/>
                      </a:pPr>
                      <a:r>
                        <a:rPr lang="en-US" sz="1000" b="0" dirty="0">
                          <a:solidFill>
                            <a:schemeClr val="tx1"/>
                          </a:solidFill>
                          <a:effectLst/>
                          <a:latin typeface="+mn-lt"/>
                        </a:rPr>
                        <a:t>“Programs and services must be guided by theories and knowledge of learning and development.”</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“Personnel must engage in continuing professional development activities to keep abreast of the research, theories, legislation, policies, and developments that affect their programs and services.”</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spcBef>
                          <a:spcPts val="0"/>
                        </a:spcBef>
                        <a:spcAft>
                          <a:spcPts val="0"/>
                        </a:spcAft>
                      </a:pPr>
                      <a:r>
                        <a:rPr lang="en-US" sz="1000" b="0" dirty="0">
                          <a:solidFill>
                            <a:schemeClr val="tx1"/>
                          </a:solidFill>
                          <a:effectLst/>
                          <a:latin typeface="+mn-lt"/>
                        </a:rPr>
                        <a:t>Foundational Level: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“Articulate theories and models that describe the development of college students and the conditions and practices that facilitate holistic development”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“Identify one’s own informal theories of student development (‘theories in use’) and how they can be informed by formal theories to enhance work with students.”</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“Assess learning outcomes from programs and services and use theory to improve practice.” </a:t>
                      </a:r>
                    </a:p>
                    <a:p>
                      <a:pPr marL="0" marR="0">
                        <a:spcBef>
                          <a:spcPts val="0"/>
                        </a:spcBef>
                        <a:spcAft>
                          <a:spcPts val="0"/>
                        </a:spcAft>
                      </a:pPr>
                      <a:r>
                        <a:rPr lang="en-US" sz="1000" b="0" dirty="0">
                          <a:solidFill>
                            <a:schemeClr val="tx1"/>
                          </a:solidFill>
                          <a:effectLst/>
                          <a:latin typeface="+mn-lt"/>
                        </a:rPr>
                        <a:t>Intermediate Level:</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“Design programs and services to promote student learning and development that are based on current research on student learning and development theories.” </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“Utilize theory-to-practice models to inform individual or unit practice.” </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“Justify using learning theory to create learning opportunities.”</a:t>
                      </a:r>
                    </a:p>
                    <a:p>
                      <a:pPr marL="0" marR="0">
                        <a:spcBef>
                          <a:spcPts val="0"/>
                        </a:spcBef>
                        <a:spcAft>
                          <a:spcPts val="0"/>
                        </a:spcAft>
                      </a:pPr>
                      <a:r>
                        <a:rPr lang="en-US" sz="1000" b="0" dirty="0">
                          <a:solidFill>
                            <a:schemeClr val="tx1"/>
                          </a:solidFill>
                          <a:effectLst/>
                          <a:latin typeface="+mn-lt"/>
                        </a:rPr>
                        <a:t>Advanced Level:</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“Utilize theory to inform divisional and institutional policy and practice.”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“Translate theory to diverse audiences (e.g., colleagues, faculty, students, parents, policy-makers) and use it effectively to enhance understanding of the work of student affairs.”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“Analyze and critique prevailing theory for improved unit, division, or campus practice.” </a:t>
                      </a:r>
                      <a:endParaRPr lang="en-US" sz="1000" b="0" dirty="0">
                        <a:solidFill>
                          <a:schemeClr val="tx1"/>
                        </a:solidFill>
                        <a:effectLst/>
                        <a:latin typeface="+mn-lt"/>
                        <a:cs typeface="Calibri" panose="020F0502020204030204" pitchFamily="34" charset="0"/>
                      </a:endParaRPr>
                    </a:p>
                  </a:txBody>
                  <a:tcPr marL="27811" marR="27811" marT="0" marB="0">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spcBef>
                          <a:spcPts val="0"/>
                        </a:spcBef>
                        <a:spcAft>
                          <a:spcPts val="0"/>
                        </a:spcAft>
                      </a:pPr>
                      <a:r>
                        <a:rPr lang="en-US" sz="1000" b="0" dirty="0">
                          <a:solidFill>
                            <a:schemeClr val="tx1"/>
                          </a:solidFill>
                          <a:effectLst/>
                          <a:latin typeface="+mn-lt"/>
                        </a:rPr>
                        <a:t>Foundational Level:</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“Design program and learning outcomes that are appropriately clear, specific, and measurable, that are informed by theoretical frameworks and that align with organizational outcomes, goals, and values.” </a:t>
                      </a:r>
                    </a:p>
                    <a:p>
                      <a:pPr marL="0" marR="0">
                        <a:spcBef>
                          <a:spcPts val="0"/>
                        </a:spcBef>
                        <a:spcAft>
                          <a:spcPts val="0"/>
                        </a:spcAft>
                      </a:pPr>
                      <a:r>
                        <a:rPr lang="en-US" sz="1000" b="0" dirty="0">
                          <a:solidFill>
                            <a:schemeClr val="tx1"/>
                          </a:solidFill>
                          <a:effectLst/>
                          <a:latin typeface="+mn-lt"/>
                        </a:rPr>
                        <a:t>Intermediate Level: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“Utilize formal student learning and development theories as well as scholarly literature to inform the content and design of individual and program level outcomes as well as assessment tools such as rubrics.”</a:t>
                      </a:r>
                    </a:p>
                    <a:p>
                      <a:pPr marL="0" marR="0">
                        <a:spcBef>
                          <a:spcPts val="0"/>
                        </a:spcBef>
                        <a:spcAft>
                          <a:spcPts val="0"/>
                        </a:spcAft>
                      </a:pPr>
                      <a:r>
                        <a:rPr lang="en-US" sz="1000" b="0" dirty="0">
                          <a:solidFill>
                            <a:schemeClr val="tx1"/>
                          </a:solidFill>
                          <a:effectLst/>
                          <a:latin typeface="+mn-lt"/>
                        </a:rPr>
                        <a:t> </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342900" marR="0" lvl="0" indent="-342900">
                        <a:spcBef>
                          <a:spcPts val="0"/>
                        </a:spcBef>
                        <a:spcAft>
                          <a:spcPts val="0"/>
                        </a:spcAft>
                        <a:buFont typeface="Symbol" pitchFamily="2" charset="2"/>
                        <a:buChar char=""/>
                      </a:pPr>
                      <a:r>
                        <a:rPr lang="en-US" sz="1000" b="0" dirty="0">
                          <a:solidFill>
                            <a:schemeClr val="tx1"/>
                          </a:solidFill>
                          <a:effectLst/>
                          <a:latin typeface="+mn-lt"/>
                        </a:rPr>
                        <a:t>“Ability to articulate intentional student learning and development goals and their related outcomes. In establishing those goals, the ability to use cognitive and psychosocial development theories germane to the student populations (e.g., traditional age, cultural background, adult education, and so on) as well as an awareness that different subpopulations may have different patterns of development (Love and Guthrie, 1999).”</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“Ability to identify the appropriate philosophical or research underpinnings (such as positivist, constructivist, critical theory, and so on) for the articulation of outcomes, dependent on the outcomes themselves.”</a:t>
                      </a:r>
                    </a:p>
                    <a:p>
                      <a:pPr marL="0" marR="0">
                        <a:spcBef>
                          <a:spcPts val="0"/>
                        </a:spcBef>
                        <a:spcAft>
                          <a:spcPts val="0"/>
                        </a:spcAft>
                      </a:pPr>
                      <a:r>
                        <a:rPr lang="en-US" sz="1000" b="0" dirty="0">
                          <a:solidFill>
                            <a:schemeClr val="tx1"/>
                          </a:solidFill>
                          <a:effectLst/>
                          <a:latin typeface="+mn-lt"/>
                        </a:rPr>
                        <a:t> </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13188342"/>
                  </a:ext>
                </a:extLst>
              </a:tr>
            </a:tbl>
          </a:graphicData>
        </a:graphic>
      </p:graphicFrame>
      <p:sp>
        <p:nvSpPr>
          <p:cNvPr id="11" name="Rounded Rectangle 10">
            <a:extLst>
              <a:ext uri="{FF2B5EF4-FFF2-40B4-BE49-F238E27FC236}">
                <a16:creationId xmlns:a16="http://schemas.microsoft.com/office/drawing/2014/main" id="{9F3473C3-6BEB-BB45-B2DE-874C4D09C072}"/>
              </a:ext>
            </a:extLst>
          </p:cNvPr>
          <p:cNvSpPr/>
          <p:nvPr/>
        </p:nvSpPr>
        <p:spPr>
          <a:xfrm>
            <a:off x="1231105" y="2457280"/>
            <a:ext cx="9729787" cy="2578894"/>
          </a:xfrm>
          <a:prstGeom prst="roundRect">
            <a:avLst/>
          </a:prstGeom>
          <a:solidFill>
            <a:srgbClr val="CBB677"/>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R="0" lvl="0" algn="ctr">
              <a:spcBef>
                <a:spcPts val="0"/>
              </a:spcBef>
              <a:spcAft>
                <a:spcPts val="0"/>
              </a:spcAft>
            </a:pPr>
            <a:r>
              <a:rPr lang="en-US" sz="2200" dirty="0">
                <a:solidFill>
                  <a:schemeClr val="tx1"/>
                </a:solidFill>
              </a:rPr>
              <a:t>“Programs and services must be guided by theories and knowledge of learning and development.” – CAS Standards</a:t>
            </a:r>
          </a:p>
          <a:p>
            <a:pPr marR="0" lvl="0" algn="ctr">
              <a:spcBef>
                <a:spcPts val="0"/>
              </a:spcBef>
              <a:spcAft>
                <a:spcPts val="0"/>
              </a:spcAft>
            </a:pPr>
            <a:endParaRPr lang="en-US" sz="2200" dirty="0">
              <a:solidFill>
                <a:schemeClr val="tx1"/>
              </a:solidFill>
            </a:endParaRPr>
          </a:p>
          <a:p>
            <a:pPr algn="ctr"/>
            <a:r>
              <a:rPr lang="en-US" sz="2200" dirty="0">
                <a:solidFill>
                  <a:schemeClr val="tx1"/>
                </a:solidFill>
              </a:rPr>
              <a:t>“Design programs and services to promote student learning and development that are based on current research on student learning and development theories.” – ACPA-NASPA SLD Professional Competencies</a:t>
            </a:r>
          </a:p>
        </p:txBody>
      </p:sp>
      <p:sp>
        <p:nvSpPr>
          <p:cNvPr id="8" name="Footer Placeholder 3">
            <a:extLst>
              <a:ext uri="{FF2B5EF4-FFF2-40B4-BE49-F238E27FC236}">
                <a16:creationId xmlns:a16="http://schemas.microsoft.com/office/drawing/2014/main" id="{9EAE7D2A-6EDB-E142-B521-FD4BA6EB720B}"/>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525113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EIP as a Matter of Ethics</a:t>
            </a:r>
          </a:p>
        </p:txBody>
      </p:sp>
      <p:sp>
        <p:nvSpPr>
          <p:cNvPr id="3" name="Content Placeholder 2"/>
          <p:cNvSpPr>
            <a:spLocks noGrp="1"/>
          </p:cNvSpPr>
          <p:nvPr>
            <p:ph idx="1"/>
          </p:nvPr>
        </p:nvSpPr>
        <p:spPr>
          <a:xfrm>
            <a:off x="1097280" y="1615757"/>
            <a:ext cx="10058400" cy="4394857"/>
          </a:xfrm>
        </p:spPr>
        <p:txBody>
          <a:bodyPr anchor="ctr">
            <a:noAutofit/>
          </a:bodyPr>
          <a:lstStyle/>
          <a:p>
            <a:pPr marL="76200" indent="0" algn="ctr">
              <a:lnSpc>
                <a:spcPct val="130000"/>
              </a:lnSpc>
              <a:spcAft>
                <a:spcPts val="1800"/>
              </a:spcAft>
              <a:buNone/>
            </a:pPr>
            <a:r>
              <a:rPr lang="en-US" sz="2400" dirty="0"/>
              <a:t>Without engaging in the literature, SA practice can become “simply random activity, bound by tradition and convention, maybe helpful, maybe not, probably suiting some students, almost certainly leaving others out” (p. 305).</a:t>
            </a:r>
          </a:p>
          <a:p>
            <a:pPr marL="76200" indent="0" algn="ctr">
              <a:lnSpc>
                <a:spcPct val="130000"/>
              </a:lnSpc>
              <a:spcAft>
                <a:spcPts val="1800"/>
              </a:spcAft>
              <a:buNone/>
            </a:pPr>
            <a:r>
              <a:rPr lang="en-US" sz="2400" dirty="0"/>
              <a:t>“Any student affairs professional not reading the literature, not becoming knowledgeable of research and theory, is not acting ethically. </a:t>
            </a:r>
            <a:r>
              <a:rPr lang="en-US" sz="2400" b="1" dirty="0"/>
              <a:t>Students have a right to expect that student affairs professionals are knowledgeable of appropriate theories, current research, and proven best practices</a:t>
            </a:r>
            <a:r>
              <a:rPr lang="en-US" sz="2400" dirty="0"/>
              <a:t>” (p. 311).</a:t>
            </a:r>
          </a:p>
        </p:txBody>
      </p:sp>
      <p:sp>
        <p:nvSpPr>
          <p:cNvPr id="4" name="Footer Placeholder 3"/>
          <p:cNvSpPr>
            <a:spLocks noGrp="1"/>
          </p:cNvSpPr>
          <p:nvPr>
            <p:ph type="ftr" sz="quarter" idx="11"/>
          </p:nvPr>
        </p:nvSpPr>
        <p:spPr/>
        <p:txBody>
          <a:body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13</a:t>
            </a:fld>
            <a:endParaRPr lang="en-US"/>
          </a:p>
        </p:txBody>
      </p:sp>
      <p:sp>
        <p:nvSpPr>
          <p:cNvPr id="7" name="Rectangle 6"/>
          <p:cNvSpPr/>
          <p:nvPr/>
        </p:nvSpPr>
        <p:spPr>
          <a:xfrm>
            <a:off x="1097280" y="6007583"/>
            <a:ext cx="10058400" cy="276999"/>
          </a:xfrm>
          <a:prstGeom prst="rect">
            <a:avLst/>
          </a:prstGeom>
        </p:spPr>
        <p:txBody>
          <a:bodyPr wrap="square">
            <a:spAutoFit/>
          </a:bodyPr>
          <a:lstStyle/>
          <a:p>
            <a:r>
              <a:rPr lang="en-US" sz="1200" dirty="0"/>
              <a:t>Carpenter, S. (2001). Student affairs scholarship (re?)considered: Toward a scholarship of practice. </a:t>
            </a:r>
            <a:r>
              <a:rPr lang="en-US" sz="1200" i="1" dirty="0"/>
              <a:t>Journal of College Student Development</a:t>
            </a:r>
            <a:r>
              <a:rPr lang="en-US" sz="1200" dirty="0"/>
              <a:t>, 42, 301–318.</a:t>
            </a:r>
          </a:p>
        </p:txBody>
      </p:sp>
    </p:spTree>
    <p:extLst>
      <p:ext uri="{BB962C8B-B14F-4D97-AF65-F5344CB8AC3E}">
        <p14:creationId xmlns:p14="http://schemas.microsoft.com/office/powerpoint/2010/main" val="14570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Barriers to Evidence-Informed Programming</a:t>
            </a:r>
          </a:p>
        </p:txBody>
      </p:sp>
      <p:sp>
        <p:nvSpPr>
          <p:cNvPr id="4" name="Footer Placeholder 3"/>
          <p:cNvSpPr>
            <a:spLocks noGrp="1"/>
          </p:cNvSpPr>
          <p:nvPr>
            <p:ph type="ftr" sz="quarter" idx="11"/>
          </p:nvPr>
        </p:nvSpPr>
        <p:spPr/>
        <p:txBody>
          <a:bodyPr/>
          <a:lstStyle/>
          <a:p>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14</a:t>
            </a:fld>
            <a:endParaRPr lang="en-US"/>
          </a:p>
        </p:txBody>
      </p:sp>
    </p:spTree>
    <p:extLst>
      <p:ext uri="{BB962C8B-B14F-4D97-AF65-F5344CB8AC3E}">
        <p14:creationId xmlns:p14="http://schemas.microsoft.com/office/powerpoint/2010/main" val="3662440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Barriers</a:t>
            </a:r>
          </a:p>
        </p:txBody>
      </p:sp>
      <p:sp>
        <p:nvSpPr>
          <p:cNvPr id="3" name="Content Placeholder 2"/>
          <p:cNvSpPr>
            <a:spLocks noGrp="1"/>
          </p:cNvSpPr>
          <p:nvPr>
            <p:ph idx="1"/>
          </p:nvPr>
        </p:nvSpPr>
        <p:spPr>
          <a:xfrm>
            <a:off x="1097280" y="1705939"/>
            <a:ext cx="10058400" cy="4394857"/>
          </a:xfrm>
        </p:spPr>
        <p:txBody>
          <a:bodyPr/>
          <a:lstStyle/>
          <a:p>
            <a:pPr marL="76200" indent="0">
              <a:spcAft>
                <a:spcPts val="1200"/>
              </a:spcAft>
              <a:buNone/>
            </a:pPr>
            <a:r>
              <a:rPr lang="en-US" dirty="0"/>
              <a:t>Three major barriers to student affairs educators’ use of theory/research to guide program development:</a:t>
            </a:r>
          </a:p>
          <a:p>
            <a:pPr lvl="1">
              <a:spcAft>
                <a:spcPts val="1200"/>
              </a:spcAft>
            </a:pPr>
            <a:r>
              <a:rPr lang="en-US" dirty="0"/>
              <a:t>Lack of value (due to common misconceptions)</a:t>
            </a:r>
          </a:p>
          <a:p>
            <a:pPr lvl="1">
              <a:spcAft>
                <a:spcPts val="1200"/>
              </a:spcAft>
            </a:pPr>
            <a:r>
              <a:rPr lang="en-US" dirty="0"/>
              <a:t>Lack of knowledge of relevant theory/research</a:t>
            </a:r>
          </a:p>
          <a:p>
            <a:pPr lvl="1"/>
            <a:r>
              <a:rPr lang="en-US" dirty="0"/>
              <a:t>Lack of guidance on how to apply theory/research to practice</a:t>
            </a:r>
          </a:p>
          <a:p>
            <a:pPr lvl="1"/>
            <a:endParaRPr lang="en-US" dirty="0"/>
          </a:p>
          <a:p>
            <a:endParaRPr lang="en-US" dirty="0"/>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15</a:t>
            </a:fld>
            <a:endParaRPr lang="en-US"/>
          </a:p>
        </p:txBody>
      </p:sp>
    </p:spTree>
    <p:extLst>
      <p:ext uri="{BB962C8B-B14F-4D97-AF65-F5344CB8AC3E}">
        <p14:creationId xmlns:p14="http://schemas.microsoft.com/office/powerpoint/2010/main" val="236463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Barriers</a:t>
            </a:r>
          </a:p>
        </p:txBody>
      </p:sp>
      <p:sp>
        <p:nvSpPr>
          <p:cNvPr id="3" name="Content Placeholder 2"/>
          <p:cNvSpPr>
            <a:spLocks noGrp="1"/>
          </p:cNvSpPr>
          <p:nvPr>
            <p:ph idx="1"/>
          </p:nvPr>
        </p:nvSpPr>
        <p:spPr>
          <a:xfrm>
            <a:off x="1097280" y="1705939"/>
            <a:ext cx="10058400" cy="4394857"/>
          </a:xfrm>
        </p:spPr>
        <p:txBody>
          <a:bodyPr/>
          <a:lstStyle/>
          <a:p>
            <a:pPr marL="76200" indent="0">
              <a:spcAft>
                <a:spcPts val="1200"/>
              </a:spcAft>
              <a:buNone/>
            </a:pPr>
            <a:r>
              <a:rPr lang="en-US" dirty="0"/>
              <a:t>Three major barriers to student affairs educators’ use of theory/research to guide program development:</a:t>
            </a:r>
          </a:p>
          <a:p>
            <a:pPr lvl="1">
              <a:spcAft>
                <a:spcPts val="1200"/>
              </a:spcAft>
            </a:pPr>
            <a:r>
              <a:rPr lang="en-US" b="1" dirty="0"/>
              <a:t>Lack of value (due to common misconceptions)</a:t>
            </a:r>
          </a:p>
          <a:p>
            <a:pPr lvl="1">
              <a:spcAft>
                <a:spcPts val="1200"/>
              </a:spcAft>
            </a:pPr>
            <a:r>
              <a:rPr lang="en-US" dirty="0"/>
              <a:t>Lack of knowledge of relevant theory/research</a:t>
            </a:r>
          </a:p>
          <a:p>
            <a:pPr lvl="1"/>
            <a:r>
              <a:rPr lang="en-US" dirty="0"/>
              <a:t>Lack of guidance on how to apply theory/research to practice</a:t>
            </a:r>
          </a:p>
          <a:p>
            <a:pPr lvl="1"/>
            <a:endParaRPr lang="en-US" dirty="0"/>
          </a:p>
          <a:p>
            <a:endParaRPr lang="en-US" dirty="0"/>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16</a:t>
            </a:fld>
            <a:endParaRPr lang="en-US"/>
          </a:p>
        </p:txBody>
      </p:sp>
    </p:spTree>
    <p:extLst>
      <p:ext uri="{BB962C8B-B14F-4D97-AF65-F5344CB8AC3E}">
        <p14:creationId xmlns:p14="http://schemas.microsoft.com/office/powerpoint/2010/main" val="3157313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17</a:t>
            </a:fld>
            <a:endParaRPr lang="en-US"/>
          </a:p>
        </p:txBody>
      </p:sp>
      <p:sp>
        <p:nvSpPr>
          <p:cNvPr id="13" name="TextBox 12">
            <a:extLst>
              <a:ext uri="{FF2B5EF4-FFF2-40B4-BE49-F238E27FC236}">
                <a16:creationId xmlns:a16="http://schemas.microsoft.com/office/drawing/2014/main" id="{967B89FC-EF5C-9640-8F17-E9E101354ED7}"/>
              </a:ext>
            </a:extLst>
          </p:cNvPr>
          <p:cNvSpPr txBox="1"/>
          <p:nvPr/>
        </p:nvSpPr>
        <p:spPr>
          <a:xfrm>
            <a:off x="1990453" y="1548507"/>
            <a:ext cx="8211094" cy="461665"/>
          </a:xfrm>
          <a:prstGeom prst="rect">
            <a:avLst/>
          </a:prstGeom>
          <a:noFill/>
        </p:spPr>
        <p:txBody>
          <a:bodyPr wrap="square" rtlCol="0">
            <a:spAutoFit/>
          </a:bodyPr>
          <a:lstStyle/>
          <a:p>
            <a:pPr algn="ctr"/>
            <a:r>
              <a:rPr lang="en-US" sz="2400" b="1" dirty="0"/>
              <a:t>“There’s a lack of high-quality research related to my practice.”</a:t>
            </a:r>
          </a:p>
        </p:txBody>
      </p:sp>
      <p:sp>
        <p:nvSpPr>
          <p:cNvPr id="12" name="TextBox 11">
            <a:extLst>
              <a:ext uri="{FF2B5EF4-FFF2-40B4-BE49-F238E27FC236}">
                <a16:creationId xmlns:a16="http://schemas.microsoft.com/office/drawing/2014/main" id="{0E3E83B7-0F43-F149-99BC-46D8F40C6DB8}"/>
              </a:ext>
            </a:extLst>
          </p:cNvPr>
          <p:cNvSpPr txBox="1"/>
          <p:nvPr/>
        </p:nvSpPr>
        <p:spPr>
          <a:xfrm>
            <a:off x="1097281" y="3245335"/>
            <a:ext cx="10058400" cy="830997"/>
          </a:xfrm>
          <a:prstGeom prst="rect">
            <a:avLst/>
          </a:prstGeom>
          <a:noFill/>
        </p:spPr>
        <p:txBody>
          <a:bodyPr wrap="square" rtlCol="0">
            <a:spAutoFit/>
          </a:bodyPr>
          <a:lstStyle/>
          <a:p>
            <a:pPr algn="ctr"/>
            <a:r>
              <a:rPr lang="en-US" sz="2400" dirty="0"/>
              <a:t>Evidence-Informed Programming involves using the </a:t>
            </a:r>
            <a:r>
              <a:rPr lang="en-US" sz="2400" b="1" dirty="0"/>
              <a:t>best</a:t>
            </a:r>
            <a:r>
              <a:rPr lang="en-US" sz="2400" b="1" i="1" dirty="0"/>
              <a:t> available </a:t>
            </a:r>
            <a:r>
              <a:rPr lang="en-US" sz="2400" b="1" dirty="0"/>
              <a:t>evidence</a:t>
            </a:r>
            <a:r>
              <a:rPr lang="en-US" sz="2400" i="1" dirty="0"/>
              <a:t> </a:t>
            </a:r>
            <a:r>
              <a:rPr lang="en-US" sz="2400" dirty="0"/>
              <a:t>to inform program development.</a:t>
            </a:r>
            <a:endParaRPr lang="en-US" sz="2400" i="1" dirty="0"/>
          </a:p>
        </p:txBody>
      </p:sp>
    </p:spTree>
    <p:extLst>
      <p:ext uri="{BB962C8B-B14F-4D97-AF65-F5344CB8AC3E}">
        <p14:creationId xmlns:p14="http://schemas.microsoft.com/office/powerpoint/2010/main" val="171635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18</a:t>
            </a:fld>
            <a:endParaRPr lang="en-US"/>
          </a:p>
        </p:txBody>
      </p:sp>
      <p:sp>
        <p:nvSpPr>
          <p:cNvPr id="13" name="TextBox 12">
            <a:extLst>
              <a:ext uri="{FF2B5EF4-FFF2-40B4-BE49-F238E27FC236}">
                <a16:creationId xmlns:a16="http://schemas.microsoft.com/office/drawing/2014/main" id="{967B89FC-EF5C-9640-8F17-E9E101354ED7}"/>
              </a:ext>
            </a:extLst>
          </p:cNvPr>
          <p:cNvSpPr txBox="1"/>
          <p:nvPr/>
        </p:nvSpPr>
        <p:spPr>
          <a:xfrm>
            <a:off x="1990453" y="1548507"/>
            <a:ext cx="8211094" cy="461665"/>
          </a:xfrm>
          <a:prstGeom prst="rect">
            <a:avLst/>
          </a:prstGeom>
          <a:noFill/>
        </p:spPr>
        <p:txBody>
          <a:bodyPr wrap="square" rtlCol="0">
            <a:spAutoFit/>
          </a:bodyPr>
          <a:lstStyle/>
          <a:p>
            <a:pPr algn="ctr"/>
            <a:r>
              <a:rPr lang="en-US" sz="2400" b="1" dirty="0"/>
              <a:t>“There’s a lack of high-quality research related to my practice.”</a:t>
            </a:r>
          </a:p>
        </p:txBody>
      </p:sp>
      <p:pic>
        <p:nvPicPr>
          <p:cNvPr id="15" name="Picture 14">
            <a:extLst>
              <a:ext uri="{FF2B5EF4-FFF2-40B4-BE49-F238E27FC236}">
                <a16:creationId xmlns:a16="http://schemas.microsoft.com/office/drawing/2014/main" id="{229697D2-F5F0-5C40-8A57-33897BD1C825}"/>
              </a:ext>
            </a:extLst>
          </p:cNvPr>
          <p:cNvPicPr>
            <a:picLocks noChangeAspect="1"/>
          </p:cNvPicPr>
          <p:nvPr/>
        </p:nvPicPr>
        <p:blipFill rotWithShape="1">
          <a:blip r:embed="rId2">
            <a:extLst>
              <a:ext uri="{28A0092B-C50C-407E-A947-70E740481C1C}">
                <a14:useLocalDpi xmlns:a14="http://schemas.microsoft.com/office/drawing/2010/main" val="0"/>
              </a:ext>
            </a:extLst>
          </a:blip>
          <a:srcRect l="2062" t="28001" r="6373" b="25404"/>
          <a:stretch/>
        </p:blipFill>
        <p:spPr>
          <a:xfrm>
            <a:off x="371884" y="2244107"/>
            <a:ext cx="11430649" cy="3877735"/>
          </a:xfrm>
          <a:prstGeom prst="rect">
            <a:avLst/>
          </a:prstGeom>
        </p:spPr>
      </p:pic>
      <p:sp>
        <p:nvSpPr>
          <p:cNvPr id="16" name="Rounded Rectangle 15">
            <a:extLst>
              <a:ext uri="{FF2B5EF4-FFF2-40B4-BE49-F238E27FC236}">
                <a16:creationId xmlns:a16="http://schemas.microsoft.com/office/drawing/2014/main" id="{A772AE71-7F7E-5C40-9F99-8B701847FD5B}"/>
              </a:ext>
            </a:extLst>
          </p:cNvPr>
          <p:cNvSpPr/>
          <p:nvPr/>
        </p:nvSpPr>
        <p:spPr>
          <a:xfrm>
            <a:off x="9127067" y="4838582"/>
            <a:ext cx="2455334"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703A6F-1A80-4840-B3E8-6E02D4CF6B54}"/>
              </a:ext>
            </a:extLst>
          </p:cNvPr>
          <p:cNvSpPr/>
          <p:nvPr/>
        </p:nvSpPr>
        <p:spPr>
          <a:xfrm>
            <a:off x="7365988" y="2175395"/>
            <a:ext cx="2534472"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360AB64C-81FD-1241-B3AD-F16C4C4F1015}"/>
              </a:ext>
            </a:extLst>
          </p:cNvPr>
          <p:cNvSpPr/>
          <p:nvPr/>
        </p:nvSpPr>
        <p:spPr>
          <a:xfrm>
            <a:off x="723217" y="2194559"/>
            <a:ext cx="2534472"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F29CF789-E2CF-7D42-9FBF-5F74AE3DBA52}"/>
              </a:ext>
            </a:extLst>
          </p:cNvPr>
          <p:cNvSpPr/>
          <p:nvPr/>
        </p:nvSpPr>
        <p:spPr>
          <a:xfrm>
            <a:off x="2912522" y="4825738"/>
            <a:ext cx="2534472" cy="129977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7458D821-FAD1-6C49-B314-0CFA860875BA}"/>
              </a:ext>
            </a:extLst>
          </p:cNvPr>
          <p:cNvSpPr/>
          <p:nvPr/>
        </p:nvSpPr>
        <p:spPr>
          <a:xfrm>
            <a:off x="4859244" y="3429000"/>
            <a:ext cx="2534472" cy="129977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E03BB3B7-CCE2-414B-8D4B-BFE495AA187C}"/>
              </a:ext>
            </a:extLst>
          </p:cNvPr>
          <p:cNvSpPr/>
          <p:nvPr/>
        </p:nvSpPr>
        <p:spPr>
          <a:xfrm>
            <a:off x="5817925" y="4838582"/>
            <a:ext cx="2812728" cy="119584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854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26"/>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9"/>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1" grpId="0" animBg="1"/>
      <p:bldP spid="26" grpId="0" animBg="1"/>
      <p:bldP spid="2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19</a:t>
            </a:fld>
            <a:endParaRPr lang="en-US"/>
          </a:p>
        </p:txBody>
      </p:sp>
      <p:sp>
        <p:nvSpPr>
          <p:cNvPr id="13" name="TextBox 12">
            <a:extLst>
              <a:ext uri="{FF2B5EF4-FFF2-40B4-BE49-F238E27FC236}">
                <a16:creationId xmlns:a16="http://schemas.microsoft.com/office/drawing/2014/main" id="{967B89FC-EF5C-9640-8F17-E9E101354ED7}"/>
              </a:ext>
            </a:extLst>
          </p:cNvPr>
          <p:cNvSpPr txBox="1"/>
          <p:nvPr/>
        </p:nvSpPr>
        <p:spPr>
          <a:xfrm>
            <a:off x="1990453" y="1548507"/>
            <a:ext cx="8211094" cy="461665"/>
          </a:xfrm>
          <a:prstGeom prst="rect">
            <a:avLst/>
          </a:prstGeom>
          <a:noFill/>
        </p:spPr>
        <p:txBody>
          <a:bodyPr wrap="square" rtlCol="0">
            <a:spAutoFit/>
          </a:bodyPr>
          <a:lstStyle/>
          <a:p>
            <a:pPr algn="ctr"/>
            <a:r>
              <a:rPr lang="en-US" sz="2400" b="1" dirty="0"/>
              <a:t>“There’s a lack of high-quality research related to my practice.”</a:t>
            </a:r>
          </a:p>
        </p:txBody>
      </p:sp>
      <p:grpSp>
        <p:nvGrpSpPr>
          <p:cNvPr id="9" name="Group 8">
            <a:extLst>
              <a:ext uri="{FF2B5EF4-FFF2-40B4-BE49-F238E27FC236}">
                <a16:creationId xmlns:a16="http://schemas.microsoft.com/office/drawing/2014/main" id="{4FA2C4DC-37A1-1D4C-BDA6-8BD1B8D9FF72}"/>
              </a:ext>
            </a:extLst>
          </p:cNvPr>
          <p:cNvGrpSpPr/>
          <p:nvPr/>
        </p:nvGrpSpPr>
        <p:grpSpPr>
          <a:xfrm>
            <a:off x="876157" y="2755127"/>
            <a:ext cx="3459406" cy="2642174"/>
            <a:chOff x="644540" y="2609463"/>
            <a:chExt cx="4649679" cy="3207349"/>
          </a:xfrm>
        </p:grpSpPr>
        <p:pic>
          <p:nvPicPr>
            <p:cNvPr id="7" name="Picture 6">
              <a:extLst>
                <a:ext uri="{FF2B5EF4-FFF2-40B4-BE49-F238E27FC236}">
                  <a16:creationId xmlns:a16="http://schemas.microsoft.com/office/drawing/2014/main" id="{F097AC82-6FB5-6340-BB3E-A1350365AACE}"/>
                </a:ext>
              </a:extLst>
            </p:cNvPr>
            <p:cNvPicPr>
              <a:picLocks noChangeAspect="1"/>
            </p:cNvPicPr>
            <p:nvPr/>
          </p:nvPicPr>
          <p:blipFill>
            <a:blip r:embed="rId3"/>
            <a:stretch>
              <a:fillRect/>
            </a:stretch>
          </p:blipFill>
          <p:spPr>
            <a:xfrm>
              <a:off x="644540" y="2641812"/>
              <a:ext cx="4546600" cy="3175000"/>
            </a:xfrm>
            <a:prstGeom prst="rect">
              <a:avLst/>
            </a:prstGeom>
          </p:spPr>
        </p:pic>
        <p:sp>
          <p:nvSpPr>
            <p:cNvPr id="8" name="Rectangle 7">
              <a:extLst>
                <a:ext uri="{FF2B5EF4-FFF2-40B4-BE49-F238E27FC236}">
                  <a16:creationId xmlns:a16="http://schemas.microsoft.com/office/drawing/2014/main" id="{9D27FC9A-4010-AA40-BAB9-46EA94EECCC8}"/>
                </a:ext>
              </a:extLst>
            </p:cNvPr>
            <p:cNvSpPr/>
            <p:nvPr/>
          </p:nvSpPr>
          <p:spPr>
            <a:xfrm>
              <a:off x="4606241" y="2609463"/>
              <a:ext cx="687978" cy="4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2C62D46-8FCB-9C4B-B79A-1056CE123628}"/>
                </a:ext>
              </a:extLst>
            </p:cNvPr>
            <p:cNvSpPr/>
            <p:nvPr/>
          </p:nvSpPr>
          <p:spPr>
            <a:xfrm>
              <a:off x="1014375" y="3261078"/>
              <a:ext cx="687978" cy="452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a:extLst>
              <a:ext uri="{FF2B5EF4-FFF2-40B4-BE49-F238E27FC236}">
                <a16:creationId xmlns:a16="http://schemas.microsoft.com/office/drawing/2014/main" id="{C91FF1AE-5C32-1946-812F-B46AC6041C7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4348">
                        <a14:foregroundMark x1="90978" y1="75109" x2="90978" y2="75109"/>
                        <a14:foregroundMark x1="89783" y1="69674" x2="89783" y2="69674"/>
                        <a14:foregroundMark x1="91630" y1="69348" x2="91630" y2="69348"/>
                        <a14:foregroundMark x1="94348" y1="72065" x2="94348" y2="72065"/>
                      </a14:backgroundRemoval>
                    </a14:imgEffect>
                  </a14:imgLayer>
                </a14:imgProps>
              </a:ext>
            </a:extLst>
          </a:blip>
          <a:stretch>
            <a:fillRect/>
          </a:stretch>
        </p:blipFill>
        <p:spPr>
          <a:xfrm>
            <a:off x="8562086" y="2643543"/>
            <a:ext cx="2753758" cy="2753758"/>
          </a:xfrm>
          <a:prstGeom prst="rect">
            <a:avLst/>
          </a:prstGeom>
          <a:noFill/>
        </p:spPr>
      </p:pic>
      <p:pic>
        <p:nvPicPr>
          <p:cNvPr id="27" name="Picture 26">
            <a:extLst>
              <a:ext uri="{FF2B5EF4-FFF2-40B4-BE49-F238E27FC236}">
                <a16:creationId xmlns:a16="http://schemas.microsoft.com/office/drawing/2014/main" id="{8D8DBD6D-4D51-3244-8859-F4F42F7B12D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857" b="89956" l="7174" r="90435">
                        <a14:foregroundMark x1="36848" y1="30022" x2="36848" y2="30022"/>
                        <a14:foregroundMark x1="38478" y1="30243" x2="38478" y2="30243"/>
                        <a14:foregroundMark x1="60435" y1="30243" x2="60435" y2="30243"/>
                        <a14:foregroundMark x1="59891" y1="29470" x2="59891" y2="29470"/>
                        <a14:foregroundMark x1="59022" y1="26380" x2="59022" y2="26380"/>
                        <a14:foregroundMark x1="49457" y1="58720" x2="49457" y2="58720"/>
                        <a14:foregroundMark x1="24239" y1="74062" x2="24239" y2="74062"/>
                        <a14:foregroundMark x1="48043" y1="84106" x2="48043" y2="84106"/>
                        <a14:foregroundMark x1="48370" y1="83002" x2="48587" y2="85762"/>
                        <a14:foregroundMark x1="48587" y1="84658" x2="48587" y2="84658"/>
                        <a14:foregroundMark x1="71739" y1="73179" x2="71739" y2="73179"/>
                        <a14:foregroundMark x1="70326" y1="72958" x2="74130" y2="73179"/>
                        <a14:foregroundMark x1="84348" y1="48124" x2="84348" y2="48124"/>
                        <a14:foregroundMark x1="87935" y1="42826" x2="89239" y2="51325"/>
                        <a14:foregroundMark x1="89239" y1="51325" x2="88696" y2="53091"/>
                        <a14:foregroundMark x1="89565" y1="44812" x2="90652" y2="50110"/>
                        <a14:foregroundMark x1="23913" y1="74614" x2="23913" y2="74614"/>
                        <a14:foregroundMark x1="23913" y1="72627" x2="23913" y2="72627"/>
                        <a14:foregroundMark x1="23913" y1="73510" x2="25870" y2="76049"/>
                        <a14:foregroundMark x1="8587" y1="43929" x2="7174" y2="50883"/>
                        <a14:foregroundMark x1="48913" y1="84106" x2="48913" y2="87969"/>
                        <a14:foregroundMark x1="36848" y1="30243" x2="36848" y2="30243"/>
                        <a14:foregroundMark x1="36522" y1="28918" x2="39891" y2="30574"/>
                        <a14:foregroundMark x1="57174" y1="27815" x2="59565" y2="28035"/>
                        <a14:foregroundMark x1="54348" y1="8278" x2="46413" y2="7947"/>
                        <a14:foregroundMark x1="50326" y1="4857" x2="50326" y2="4857"/>
                        <a14:foregroundMark x1="50326" y1="58720" x2="50326" y2="60375"/>
                        <a14:foregroundMark x1="52174" y1="72627" x2="58261" y2="72958"/>
                        <a14:foregroundMark x1="52500" y1="71854" x2="57935" y2="72075"/>
                        <a14:foregroundMark x1="39022" y1="73179" x2="45652" y2="73510"/>
                        <a14:foregroundMark x1="37609" y1="71302" x2="43370" y2="71523"/>
                        <a14:foregroundMark x1="39239" y1="72406" x2="46739" y2="72627"/>
                        <a14:foregroundMark x1="42283" y1="71302" x2="45652" y2="71523"/>
                        <a14:foregroundMark x1="47500" y1="17219" x2="51957" y2="17991"/>
                      </a14:backgroundRemoval>
                    </a14:imgEffect>
                  </a14:imgLayer>
                </a14:imgProps>
              </a:ext>
            </a:extLst>
          </a:blip>
          <a:stretch>
            <a:fillRect/>
          </a:stretch>
        </p:blipFill>
        <p:spPr>
          <a:xfrm>
            <a:off x="4466888" y="2316709"/>
            <a:ext cx="3887181" cy="3828028"/>
          </a:xfrm>
          <a:prstGeom prst="rect">
            <a:avLst/>
          </a:prstGeom>
        </p:spPr>
      </p:pic>
    </p:spTree>
    <p:extLst>
      <p:ext uri="{BB962C8B-B14F-4D97-AF65-F5344CB8AC3E}">
        <p14:creationId xmlns:p14="http://schemas.microsoft.com/office/powerpoint/2010/main" val="3096360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an Airplane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a:t>
            </a:fld>
            <a:endParaRPr lang="en-US"/>
          </a:p>
        </p:txBody>
      </p:sp>
      <p:pic>
        <p:nvPicPr>
          <p:cNvPr id="15" name="Picture 1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78198" y="2288996"/>
            <a:ext cx="6752405" cy="2982312"/>
          </a:xfrm>
          <a:prstGeom prst="rect">
            <a:avLst/>
          </a:prstGeom>
        </p:spPr>
      </p:pic>
      <p:sp>
        <p:nvSpPr>
          <p:cNvPr id="17" name="Rounded Rectangle 16"/>
          <p:cNvSpPr/>
          <p:nvPr/>
        </p:nvSpPr>
        <p:spPr>
          <a:xfrm>
            <a:off x="1097279" y="1648178"/>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Plane</a:t>
            </a:r>
          </a:p>
          <a:p>
            <a:pPr algn="ctr"/>
            <a:r>
              <a:rPr lang="en-US" sz="1600" dirty="0">
                <a:solidFill>
                  <a:schemeClr val="tx1"/>
                </a:solidFill>
              </a:rPr>
              <a:t>(Make Plan &amp; Build to Specifications)</a:t>
            </a:r>
          </a:p>
        </p:txBody>
      </p:sp>
      <p:sp>
        <p:nvSpPr>
          <p:cNvPr id="18" name="Rounded Rectangle 17"/>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Test the Plane</a:t>
            </a:r>
          </a:p>
          <a:p>
            <a:pPr algn="ctr"/>
            <a:r>
              <a:rPr lang="en-US" sz="1600" dirty="0">
                <a:solidFill>
                  <a:schemeClr val="tx1"/>
                </a:solidFill>
              </a:rPr>
              <a:t>(Evaluate the Plane’s Airworthiness)</a:t>
            </a:r>
          </a:p>
        </p:txBody>
      </p:sp>
      <p:sp>
        <p:nvSpPr>
          <p:cNvPr id="19" name="Rounded Rectangle 18"/>
          <p:cNvSpPr/>
          <p:nvPr/>
        </p:nvSpPr>
        <p:spPr>
          <a:xfrm>
            <a:off x="1097279" y="5119924"/>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sp>
        <p:nvSpPr>
          <p:cNvPr id="3" name="TextBox 2"/>
          <p:cNvSpPr txBox="1"/>
          <p:nvPr/>
        </p:nvSpPr>
        <p:spPr>
          <a:xfrm>
            <a:off x="6402159" y="5191869"/>
            <a:ext cx="4154311" cy="646331"/>
          </a:xfrm>
          <a:prstGeom prst="rect">
            <a:avLst/>
          </a:prstGeom>
          <a:noFill/>
        </p:spPr>
        <p:txBody>
          <a:bodyPr wrap="square" rtlCol="0">
            <a:spAutoFit/>
          </a:bodyPr>
          <a:lstStyle/>
          <a:p>
            <a:pPr algn="ctr"/>
            <a:r>
              <a:rPr lang="en-US" dirty="0"/>
              <a:t>You have 12 months to build a plane that must carry you over the Pacific Ocean.</a:t>
            </a:r>
          </a:p>
        </p:txBody>
      </p:sp>
      <p:sp>
        <p:nvSpPr>
          <p:cNvPr id="12" name="Rounded Rectangle 11"/>
          <p:cNvSpPr/>
          <p:nvPr/>
        </p:nvSpPr>
        <p:spPr>
          <a:xfrm>
            <a:off x="3856514" y="2715154"/>
            <a:ext cx="5091289" cy="2129995"/>
          </a:xfrm>
          <a:prstGeom prst="roundRect">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t>What percentage of your time would you devote to each of these phases of development?</a:t>
            </a:r>
          </a:p>
        </p:txBody>
      </p:sp>
    </p:spTree>
    <p:extLst>
      <p:ext uri="{BB962C8B-B14F-4D97-AF65-F5344CB8AC3E}">
        <p14:creationId xmlns:p14="http://schemas.microsoft.com/office/powerpoint/2010/main" val="250296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 grpId="0"/>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20</a:t>
            </a:fld>
            <a:endParaRPr lang="en-US"/>
          </a:p>
        </p:txBody>
      </p:sp>
      <p:graphicFrame>
        <p:nvGraphicFramePr>
          <p:cNvPr id="6" name="Diagram 5">
            <a:extLst>
              <a:ext uri="{FF2B5EF4-FFF2-40B4-BE49-F238E27FC236}">
                <a16:creationId xmlns:a16="http://schemas.microsoft.com/office/drawing/2014/main" id="{54E641FB-6565-DE46-993A-1BA9D9C1C9F0}"/>
              </a:ext>
            </a:extLst>
          </p:cNvPr>
          <p:cNvGraphicFramePr/>
          <p:nvPr>
            <p:extLst>
              <p:ext uri="{D42A27DB-BD31-4B8C-83A1-F6EECF244321}">
                <p14:modId xmlns:p14="http://schemas.microsoft.com/office/powerpoint/2010/main" val="262064045"/>
              </p:ext>
            </p:extLst>
          </p:nvPr>
        </p:nvGraphicFramePr>
        <p:xfrm>
          <a:off x="3238137" y="2194560"/>
          <a:ext cx="5715726" cy="4113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CE95B63E-3B19-D644-995F-4877A580F558}"/>
              </a:ext>
            </a:extLst>
          </p:cNvPr>
          <p:cNvSpPr txBox="1"/>
          <p:nvPr/>
        </p:nvSpPr>
        <p:spPr>
          <a:xfrm>
            <a:off x="2588623" y="1548507"/>
            <a:ext cx="7014754" cy="461665"/>
          </a:xfrm>
          <a:prstGeom prst="rect">
            <a:avLst/>
          </a:prstGeom>
          <a:noFill/>
        </p:spPr>
        <p:txBody>
          <a:bodyPr wrap="square" rtlCol="0">
            <a:spAutoFit/>
          </a:bodyPr>
          <a:lstStyle/>
          <a:p>
            <a:pPr algn="ctr"/>
            <a:r>
              <a:rPr lang="en-US" sz="2400" b="1" dirty="0"/>
              <a:t>“What about my professional experience/judgment?”</a:t>
            </a:r>
          </a:p>
        </p:txBody>
      </p:sp>
    </p:spTree>
    <p:extLst>
      <p:ext uri="{BB962C8B-B14F-4D97-AF65-F5344CB8AC3E}">
        <p14:creationId xmlns:p14="http://schemas.microsoft.com/office/powerpoint/2010/main" val="95712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21</a:t>
            </a:fld>
            <a:endParaRPr lang="en-US"/>
          </a:p>
        </p:txBody>
      </p:sp>
      <p:graphicFrame>
        <p:nvGraphicFramePr>
          <p:cNvPr id="6" name="Diagram 5">
            <a:extLst>
              <a:ext uri="{FF2B5EF4-FFF2-40B4-BE49-F238E27FC236}">
                <a16:creationId xmlns:a16="http://schemas.microsoft.com/office/drawing/2014/main" id="{54E641FB-6565-DE46-993A-1BA9D9C1C9F0}"/>
              </a:ext>
            </a:extLst>
          </p:cNvPr>
          <p:cNvGraphicFramePr/>
          <p:nvPr>
            <p:extLst>
              <p:ext uri="{D42A27DB-BD31-4B8C-83A1-F6EECF244321}">
                <p14:modId xmlns:p14="http://schemas.microsoft.com/office/powerpoint/2010/main" val="595188571"/>
              </p:ext>
            </p:extLst>
          </p:nvPr>
        </p:nvGraphicFramePr>
        <p:xfrm>
          <a:off x="3238137" y="2194560"/>
          <a:ext cx="5715726" cy="4113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a:extLst>
              <a:ext uri="{FF2B5EF4-FFF2-40B4-BE49-F238E27FC236}">
                <a16:creationId xmlns:a16="http://schemas.microsoft.com/office/drawing/2014/main" id="{000D2BE4-6297-4A49-94E2-A5F245207F87}"/>
              </a:ext>
            </a:extLst>
          </p:cNvPr>
          <p:cNvSpPr/>
          <p:nvPr/>
        </p:nvSpPr>
        <p:spPr>
          <a:xfrm>
            <a:off x="226424" y="4706666"/>
            <a:ext cx="3418112" cy="1015663"/>
          </a:xfrm>
          <a:prstGeom prst="rect">
            <a:avLst/>
          </a:prstGeom>
        </p:spPr>
        <p:txBody>
          <a:bodyPr wrap="square">
            <a:spAutoFit/>
          </a:bodyPr>
          <a:lstStyle/>
          <a:p>
            <a:pPr algn="ctr"/>
            <a:r>
              <a:rPr lang="en-US" sz="2000" dirty="0"/>
              <a:t>What are the needs, resources (money, facilities, support) &amp; social norms of the institution? </a:t>
            </a:r>
          </a:p>
        </p:txBody>
      </p:sp>
      <p:sp>
        <p:nvSpPr>
          <p:cNvPr id="9" name="TextBox 8">
            <a:extLst>
              <a:ext uri="{FF2B5EF4-FFF2-40B4-BE49-F238E27FC236}">
                <a16:creationId xmlns:a16="http://schemas.microsoft.com/office/drawing/2014/main" id="{CE95B63E-3B19-D644-995F-4877A580F558}"/>
              </a:ext>
            </a:extLst>
          </p:cNvPr>
          <p:cNvSpPr txBox="1"/>
          <p:nvPr/>
        </p:nvSpPr>
        <p:spPr>
          <a:xfrm>
            <a:off x="2588623" y="1548507"/>
            <a:ext cx="7014754" cy="461665"/>
          </a:xfrm>
          <a:prstGeom prst="rect">
            <a:avLst/>
          </a:prstGeom>
          <a:noFill/>
        </p:spPr>
        <p:txBody>
          <a:bodyPr wrap="square" rtlCol="0">
            <a:spAutoFit/>
          </a:bodyPr>
          <a:lstStyle/>
          <a:p>
            <a:pPr algn="ctr"/>
            <a:r>
              <a:rPr lang="en-US" sz="2400" b="1" dirty="0"/>
              <a:t>“What about my professional experience/judgment?”</a:t>
            </a:r>
          </a:p>
        </p:txBody>
      </p:sp>
    </p:spTree>
    <p:extLst>
      <p:ext uri="{BB962C8B-B14F-4D97-AF65-F5344CB8AC3E}">
        <p14:creationId xmlns:p14="http://schemas.microsoft.com/office/powerpoint/2010/main" val="2105570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700" dirty="0"/>
              <a:t>Lack of Value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22</a:t>
            </a:fld>
            <a:endParaRPr lang="en-US"/>
          </a:p>
        </p:txBody>
      </p:sp>
      <p:graphicFrame>
        <p:nvGraphicFramePr>
          <p:cNvPr id="6" name="Diagram 5">
            <a:extLst>
              <a:ext uri="{FF2B5EF4-FFF2-40B4-BE49-F238E27FC236}">
                <a16:creationId xmlns:a16="http://schemas.microsoft.com/office/drawing/2014/main" id="{54E641FB-6565-DE46-993A-1BA9D9C1C9F0}"/>
              </a:ext>
            </a:extLst>
          </p:cNvPr>
          <p:cNvGraphicFramePr/>
          <p:nvPr>
            <p:extLst>
              <p:ext uri="{D42A27DB-BD31-4B8C-83A1-F6EECF244321}">
                <p14:modId xmlns:p14="http://schemas.microsoft.com/office/powerpoint/2010/main" val="1251348857"/>
              </p:ext>
            </p:extLst>
          </p:nvPr>
        </p:nvGraphicFramePr>
        <p:xfrm>
          <a:off x="3238137" y="2194560"/>
          <a:ext cx="5715726" cy="4113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1B995401-E1E6-DA41-AD0D-FB0164380114}"/>
              </a:ext>
            </a:extLst>
          </p:cNvPr>
          <p:cNvSpPr/>
          <p:nvPr/>
        </p:nvSpPr>
        <p:spPr>
          <a:xfrm>
            <a:off x="8547465" y="4700508"/>
            <a:ext cx="3418111" cy="1015663"/>
          </a:xfrm>
          <a:prstGeom prst="rect">
            <a:avLst/>
          </a:prstGeom>
        </p:spPr>
        <p:txBody>
          <a:bodyPr wrap="square">
            <a:spAutoFit/>
          </a:bodyPr>
          <a:lstStyle/>
          <a:p>
            <a:pPr algn="ctr"/>
            <a:r>
              <a:rPr lang="en-US" sz="2000" dirty="0"/>
              <a:t>What were past challenges or successes with similar students and/or programming?</a:t>
            </a:r>
          </a:p>
        </p:txBody>
      </p:sp>
      <p:sp>
        <p:nvSpPr>
          <p:cNvPr id="10" name="Rectangle 9">
            <a:extLst>
              <a:ext uri="{FF2B5EF4-FFF2-40B4-BE49-F238E27FC236}">
                <a16:creationId xmlns:a16="http://schemas.microsoft.com/office/drawing/2014/main" id="{000D2BE4-6297-4A49-94E2-A5F245207F87}"/>
              </a:ext>
            </a:extLst>
          </p:cNvPr>
          <p:cNvSpPr/>
          <p:nvPr/>
        </p:nvSpPr>
        <p:spPr>
          <a:xfrm>
            <a:off x="226424" y="4706666"/>
            <a:ext cx="3418112" cy="1015663"/>
          </a:xfrm>
          <a:prstGeom prst="rect">
            <a:avLst/>
          </a:prstGeom>
        </p:spPr>
        <p:txBody>
          <a:bodyPr wrap="square">
            <a:spAutoFit/>
          </a:bodyPr>
          <a:lstStyle/>
          <a:p>
            <a:pPr algn="ctr"/>
            <a:r>
              <a:rPr lang="en-US" sz="2000" dirty="0"/>
              <a:t>What are the needs, resources (money, facilities, support) &amp; social norms of the institution? </a:t>
            </a:r>
          </a:p>
        </p:txBody>
      </p:sp>
      <p:sp>
        <p:nvSpPr>
          <p:cNvPr id="9" name="TextBox 8">
            <a:extLst>
              <a:ext uri="{FF2B5EF4-FFF2-40B4-BE49-F238E27FC236}">
                <a16:creationId xmlns:a16="http://schemas.microsoft.com/office/drawing/2014/main" id="{CE95B63E-3B19-D644-995F-4877A580F558}"/>
              </a:ext>
            </a:extLst>
          </p:cNvPr>
          <p:cNvSpPr txBox="1"/>
          <p:nvPr/>
        </p:nvSpPr>
        <p:spPr>
          <a:xfrm>
            <a:off x="2588623" y="1548507"/>
            <a:ext cx="7014754" cy="461665"/>
          </a:xfrm>
          <a:prstGeom prst="rect">
            <a:avLst/>
          </a:prstGeom>
          <a:noFill/>
        </p:spPr>
        <p:txBody>
          <a:bodyPr wrap="square" rtlCol="0">
            <a:spAutoFit/>
          </a:bodyPr>
          <a:lstStyle/>
          <a:p>
            <a:pPr algn="ctr"/>
            <a:r>
              <a:rPr lang="en-US" sz="2400" b="1" dirty="0"/>
              <a:t>“What about my professional experience/judgment?”</a:t>
            </a:r>
          </a:p>
        </p:txBody>
      </p:sp>
    </p:spTree>
    <p:extLst>
      <p:ext uri="{BB962C8B-B14F-4D97-AF65-F5344CB8AC3E}">
        <p14:creationId xmlns:p14="http://schemas.microsoft.com/office/powerpoint/2010/main" val="1162345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Barriers</a:t>
            </a:r>
          </a:p>
        </p:txBody>
      </p:sp>
      <p:sp>
        <p:nvSpPr>
          <p:cNvPr id="3" name="Content Placeholder 2"/>
          <p:cNvSpPr>
            <a:spLocks noGrp="1"/>
          </p:cNvSpPr>
          <p:nvPr>
            <p:ph idx="1"/>
          </p:nvPr>
        </p:nvSpPr>
        <p:spPr>
          <a:xfrm>
            <a:off x="1097280" y="1705939"/>
            <a:ext cx="10058400" cy="4394857"/>
          </a:xfrm>
        </p:spPr>
        <p:txBody>
          <a:bodyPr/>
          <a:lstStyle/>
          <a:p>
            <a:pPr marL="76200" indent="0">
              <a:spcAft>
                <a:spcPts val="1200"/>
              </a:spcAft>
              <a:buNone/>
            </a:pPr>
            <a:r>
              <a:rPr lang="en-US" dirty="0"/>
              <a:t>Three major barriers to student affairs educators’ use of theory/research to guide program development:</a:t>
            </a:r>
          </a:p>
          <a:p>
            <a:pPr lvl="1">
              <a:spcAft>
                <a:spcPts val="1200"/>
              </a:spcAft>
            </a:pPr>
            <a:r>
              <a:rPr lang="en-US" dirty="0"/>
              <a:t>Lack of value (due to common misconceptions)</a:t>
            </a:r>
          </a:p>
          <a:p>
            <a:pPr lvl="1">
              <a:spcAft>
                <a:spcPts val="1200"/>
              </a:spcAft>
            </a:pPr>
            <a:r>
              <a:rPr lang="en-US" b="1" dirty="0"/>
              <a:t>Lack of knowledge of relevant theory/research</a:t>
            </a:r>
          </a:p>
          <a:p>
            <a:pPr lvl="1"/>
            <a:r>
              <a:rPr lang="en-US" dirty="0"/>
              <a:t>Lack of guidance on how to apply theory/research to practice</a:t>
            </a:r>
          </a:p>
          <a:p>
            <a:pPr lvl="1"/>
            <a:endParaRPr lang="en-US" dirty="0"/>
          </a:p>
          <a:p>
            <a:endParaRPr lang="en-US" dirty="0"/>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23</a:t>
            </a:fld>
            <a:endParaRPr lang="en-US"/>
          </a:p>
        </p:txBody>
      </p:sp>
    </p:spTree>
    <p:extLst>
      <p:ext uri="{BB962C8B-B14F-4D97-AF65-F5344CB8AC3E}">
        <p14:creationId xmlns:p14="http://schemas.microsoft.com/office/powerpoint/2010/main" val="4164226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lstStyle/>
          <a:p>
            <a:r>
              <a:rPr lang="en-US" dirty="0"/>
              <a:t>Knowledge of Relevant Theory/Research</a:t>
            </a:r>
          </a:p>
        </p:txBody>
      </p:sp>
      <p:sp>
        <p:nvSpPr>
          <p:cNvPr id="3" name="Text Placeholder 2">
            <a:extLst>
              <a:ext uri="{FF2B5EF4-FFF2-40B4-BE49-F238E27FC236}">
                <a16:creationId xmlns:a16="http://schemas.microsoft.com/office/drawing/2014/main" id="{449F73C8-E7B3-6D40-BD00-4E245DC06DBA}"/>
              </a:ext>
            </a:extLst>
          </p:cNvPr>
          <p:cNvSpPr>
            <a:spLocks noGrp="1"/>
          </p:cNvSpPr>
          <p:nvPr>
            <p:ph type="body" idx="1"/>
          </p:nvPr>
        </p:nvSpPr>
        <p:spPr>
          <a:xfrm>
            <a:off x="1097280" y="1714075"/>
            <a:ext cx="10058400" cy="4551257"/>
          </a:xfrm>
        </p:spPr>
        <p:txBody>
          <a:bodyPr>
            <a:noAutofit/>
          </a:bodyPr>
          <a:lstStyle/>
          <a:p>
            <a:pPr marL="76200" indent="0">
              <a:lnSpc>
                <a:spcPct val="100000"/>
              </a:lnSpc>
              <a:spcAft>
                <a:spcPts val="1200"/>
              </a:spcAft>
              <a:buNone/>
            </a:pPr>
            <a:r>
              <a:rPr lang="en-US" sz="2400" dirty="0"/>
              <a:t>Foundational student development theories (e.g., Chickering’s Theory of Identity Development) are typically better for </a:t>
            </a:r>
            <a:r>
              <a:rPr lang="en-US" sz="2400" i="1" dirty="0"/>
              <a:t>describing </a:t>
            </a:r>
            <a:r>
              <a:rPr lang="en-US" sz="2400" dirty="0"/>
              <a:t>where students are, not </a:t>
            </a:r>
            <a:r>
              <a:rPr lang="en-US" sz="2400" i="1" dirty="0"/>
              <a:t>prescribing</a:t>
            </a:r>
            <a:r>
              <a:rPr lang="en-US" sz="2400" dirty="0"/>
              <a:t> how to move them from one developmental stage to the next through programming</a:t>
            </a:r>
          </a:p>
          <a:p>
            <a:pPr marL="76200" indent="0" algn="ctr">
              <a:lnSpc>
                <a:spcPct val="100000"/>
              </a:lnSpc>
              <a:buNone/>
            </a:pPr>
            <a:r>
              <a:rPr lang="en-US" sz="2400" dirty="0">
                <a:solidFill>
                  <a:schemeClr val="accent2"/>
                </a:solidFill>
              </a:rPr>
              <a:t>“…many student affairs educators have inappropriately elevated student development theory to something resembling icon status. If this has happened or is happening in the student affairs profession, the act deserves to be challenged. No single resource stands alone as the foundation for professional practices. Student development theory, for example, is one of several knowledge bases that can inform student affairs practice.”</a:t>
            </a:r>
          </a:p>
          <a:p>
            <a:pPr marL="76200" indent="0" algn="r">
              <a:lnSpc>
                <a:spcPct val="100000"/>
              </a:lnSpc>
              <a:buNone/>
            </a:pPr>
            <a:r>
              <a:rPr lang="en-US" sz="2400" dirty="0"/>
              <a:t>-Evans, Forney, Guido, Patton, &amp; </a:t>
            </a:r>
            <a:r>
              <a:rPr lang="en-US" sz="2400" dirty="0" err="1"/>
              <a:t>Renn</a:t>
            </a:r>
            <a:r>
              <a:rPr lang="en-US" sz="2400" dirty="0"/>
              <a:t>, 2010</a:t>
            </a:r>
          </a:p>
        </p:txBody>
      </p:sp>
      <p:sp>
        <p:nvSpPr>
          <p:cNvPr id="4" name="Slide Number Placeholder 4">
            <a:extLst>
              <a:ext uri="{FF2B5EF4-FFF2-40B4-BE49-F238E27FC236}">
                <a16:creationId xmlns:a16="http://schemas.microsoft.com/office/drawing/2014/main" id="{F809F3A9-4557-124A-864F-A14D30D601BA}"/>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24</a:t>
            </a:fld>
            <a:endParaRPr lang="en-US"/>
          </a:p>
        </p:txBody>
      </p:sp>
      <p:sp>
        <p:nvSpPr>
          <p:cNvPr id="6" name="Footer Placeholder 3">
            <a:extLst>
              <a:ext uri="{FF2B5EF4-FFF2-40B4-BE49-F238E27FC236}">
                <a16:creationId xmlns:a16="http://schemas.microsoft.com/office/drawing/2014/main" id="{D9DAA690-60F5-1047-90A4-5C8F8330AA63}"/>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18728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5958-EB88-7E40-97DC-2303BDE50F65}"/>
              </a:ext>
            </a:extLst>
          </p:cNvPr>
          <p:cNvSpPr>
            <a:spLocks noGrp="1"/>
          </p:cNvSpPr>
          <p:nvPr>
            <p:ph type="title"/>
          </p:nvPr>
        </p:nvSpPr>
        <p:spPr/>
        <p:txBody>
          <a:bodyPr/>
          <a:lstStyle/>
          <a:p>
            <a:r>
              <a:rPr lang="en-US" dirty="0"/>
              <a:t>Knowledge of Relevant Theory/Research</a:t>
            </a:r>
          </a:p>
        </p:txBody>
      </p:sp>
      <p:pic>
        <p:nvPicPr>
          <p:cNvPr id="8" name="Picture 7">
            <a:extLst>
              <a:ext uri="{FF2B5EF4-FFF2-40B4-BE49-F238E27FC236}">
                <a16:creationId xmlns:a16="http://schemas.microsoft.com/office/drawing/2014/main" id="{A2C0BB86-650C-3D43-81B1-7343759BE8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378"/>
          <a:stretch/>
        </p:blipFill>
        <p:spPr>
          <a:xfrm>
            <a:off x="4980408" y="2710239"/>
            <a:ext cx="2409100" cy="3477409"/>
          </a:xfrm>
          <a:prstGeom prst="rect">
            <a:avLst/>
          </a:prstGeom>
        </p:spPr>
      </p:pic>
      <p:sp>
        <p:nvSpPr>
          <p:cNvPr id="3" name="Rectangle 2">
            <a:extLst>
              <a:ext uri="{FF2B5EF4-FFF2-40B4-BE49-F238E27FC236}">
                <a16:creationId xmlns:a16="http://schemas.microsoft.com/office/drawing/2014/main" id="{EDDE1DC1-70E2-D249-B575-5498F936928B}"/>
              </a:ext>
            </a:extLst>
          </p:cNvPr>
          <p:cNvSpPr/>
          <p:nvPr/>
        </p:nvSpPr>
        <p:spPr>
          <a:xfrm>
            <a:off x="4735811" y="1817688"/>
            <a:ext cx="2898293" cy="892552"/>
          </a:xfrm>
          <a:prstGeom prst="rect">
            <a:avLst/>
          </a:prstGeom>
        </p:spPr>
        <p:txBody>
          <a:bodyPr wrap="none">
            <a:spAutoFit/>
          </a:bodyPr>
          <a:lstStyle/>
          <a:p>
            <a:pPr algn="ctr"/>
            <a:r>
              <a:rPr lang="en-US" sz="2600" dirty="0"/>
              <a:t>Science of</a:t>
            </a:r>
          </a:p>
          <a:p>
            <a:pPr algn="ctr"/>
            <a:r>
              <a:rPr lang="en-US" sz="2600" dirty="0"/>
              <a:t>Teaching &amp; Learning</a:t>
            </a:r>
          </a:p>
        </p:txBody>
      </p:sp>
      <p:sp>
        <p:nvSpPr>
          <p:cNvPr id="16" name="Rectangle 15">
            <a:extLst>
              <a:ext uri="{FF2B5EF4-FFF2-40B4-BE49-F238E27FC236}">
                <a16:creationId xmlns:a16="http://schemas.microsoft.com/office/drawing/2014/main" id="{1E38C78D-C9D5-474D-ACBA-354C472662D9}"/>
              </a:ext>
            </a:extLst>
          </p:cNvPr>
          <p:cNvSpPr/>
          <p:nvPr/>
        </p:nvSpPr>
        <p:spPr>
          <a:xfrm>
            <a:off x="1171345" y="1817688"/>
            <a:ext cx="2675925" cy="892552"/>
          </a:xfrm>
          <a:prstGeom prst="rect">
            <a:avLst/>
          </a:prstGeom>
        </p:spPr>
        <p:txBody>
          <a:bodyPr wrap="none">
            <a:spAutoFit/>
          </a:bodyPr>
          <a:lstStyle/>
          <a:p>
            <a:pPr algn="ctr"/>
            <a:r>
              <a:rPr lang="en-US" sz="2600" dirty="0"/>
              <a:t>Content-Specific </a:t>
            </a:r>
          </a:p>
          <a:p>
            <a:pPr algn="ctr"/>
            <a:r>
              <a:rPr lang="en-US" sz="2600" dirty="0"/>
              <a:t>Theory &amp; Research</a:t>
            </a:r>
          </a:p>
        </p:txBody>
      </p:sp>
      <p:pic>
        <p:nvPicPr>
          <p:cNvPr id="18" name="Picture 17">
            <a:extLst>
              <a:ext uri="{FF2B5EF4-FFF2-40B4-BE49-F238E27FC236}">
                <a16:creationId xmlns:a16="http://schemas.microsoft.com/office/drawing/2014/main" id="{41A2608A-CF72-B641-ACC6-89D79477254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118" r="3217"/>
          <a:stretch/>
        </p:blipFill>
        <p:spPr>
          <a:xfrm>
            <a:off x="8491948" y="2710240"/>
            <a:ext cx="2585226" cy="3477409"/>
          </a:xfrm>
          <a:prstGeom prst="rect">
            <a:avLst/>
          </a:prstGeom>
        </p:spPr>
      </p:pic>
      <p:sp>
        <p:nvSpPr>
          <p:cNvPr id="19" name="Rectangle 18">
            <a:extLst>
              <a:ext uri="{FF2B5EF4-FFF2-40B4-BE49-F238E27FC236}">
                <a16:creationId xmlns:a16="http://schemas.microsoft.com/office/drawing/2014/main" id="{846E4981-E6B8-F34E-96F5-6CF74D7A78C5}"/>
              </a:ext>
            </a:extLst>
          </p:cNvPr>
          <p:cNvSpPr/>
          <p:nvPr/>
        </p:nvSpPr>
        <p:spPr>
          <a:xfrm>
            <a:off x="8446604" y="1817688"/>
            <a:ext cx="2675925" cy="892552"/>
          </a:xfrm>
          <a:prstGeom prst="rect">
            <a:avLst/>
          </a:prstGeom>
        </p:spPr>
        <p:txBody>
          <a:bodyPr wrap="none">
            <a:spAutoFit/>
          </a:bodyPr>
          <a:lstStyle/>
          <a:p>
            <a:pPr algn="ctr"/>
            <a:r>
              <a:rPr lang="en-US" sz="2600" dirty="0"/>
              <a:t>Motivation</a:t>
            </a:r>
          </a:p>
          <a:p>
            <a:pPr algn="ctr"/>
            <a:r>
              <a:rPr lang="en-US" sz="2600" dirty="0"/>
              <a:t>Theory &amp; Research</a:t>
            </a: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1843" t="5088" r="1652" b="3777"/>
          <a:stretch/>
        </p:blipFill>
        <p:spPr>
          <a:xfrm>
            <a:off x="1264356" y="2709333"/>
            <a:ext cx="2494844" cy="3478315"/>
          </a:xfrm>
          <a:prstGeom prst="rect">
            <a:avLst/>
          </a:prstGeom>
        </p:spPr>
      </p:pic>
      <p:sp>
        <p:nvSpPr>
          <p:cNvPr id="9" name="Slide Number Placeholder 4">
            <a:extLst>
              <a:ext uri="{FF2B5EF4-FFF2-40B4-BE49-F238E27FC236}">
                <a16:creationId xmlns:a16="http://schemas.microsoft.com/office/drawing/2014/main" id="{D2934647-CF21-5F49-9F88-4DD1761495E7}"/>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25</a:t>
            </a:fld>
            <a:endParaRPr lang="en-US"/>
          </a:p>
        </p:txBody>
      </p:sp>
      <p:sp>
        <p:nvSpPr>
          <p:cNvPr id="11" name="Footer Placeholder 3">
            <a:extLst>
              <a:ext uri="{FF2B5EF4-FFF2-40B4-BE49-F238E27FC236}">
                <a16:creationId xmlns:a16="http://schemas.microsoft.com/office/drawing/2014/main" id="{BD1A8AA8-4F81-2F42-8C43-C53A09B40D81}"/>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2254806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Barriers</a:t>
            </a:r>
          </a:p>
        </p:txBody>
      </p:sp>
      <p:sp>
        <p:nvSpPr>
          <p:cNvPr id="3" name="Content Placeholder 2"/>
          <p:cNvSpPr>
            <a:spLocks noGrp="1"/>
          </p:cNvSpPr>
          <p:nvPr>
            <p:ph idx="1"/>
          </p:nvPr>
        </p:nvSpPr>
        <p:spPr>
          <a:xfrm>
            <a:off x="1097280" y="1705939"/>
            <a:ext cx="10058400" cy="4394857"/>
          </a:xfrm>
        </p:spPr>
        <p:txBody>
          <a:bodyPr/>
          <a:lstStyle/>
          <a:p>
            <a:pPr marL="76200" indent="0">
              <a:spcAft>
                <a:spcPts val="1200"/>
              </a:spcAft>
              <a:buNone/>
            </a:pPr>
            <a:r>
              <a:rPr lang="en-US" dirty="0"/>
              <a:t>Three major barriers to student affairs educators’ use of theory/research to guide program development:</a:t>
            </a:r>
          </a:p>
          <a:p>
            <a:pPr lvl="1">
              <a:spcAft>
                <a:spcPts val="1200"/>
              </a:spcAft>
            </a:pPr>
            <a:r>
              <a:rPr lang="en-US" dirty="0"/>
              <a:t>Lack of value (due to common misconceptions)</a:t>
            </a:r>
          </a:p>
          <a:p>
            <a:pPr lvl="1">
              <a:spcAft>
                <a:spcPts val="1200"/>
              </a:spcAft>
            </a:pPr>
            <a:r>
              <a:rPr lang="en-US" dirty="0"/>
              <a:t>Lack of knowledge of relevant theory/research</a:t>
            </a:r>
          </a:p>
          <a:p>
            <a:pPr lvl="1"/>
            <a:r>
              <a:rPr lang="en-US" b="1" dirty="0"/>
              <a:t>Lack of guidance on how to apply theory/research to practice</a:t>
            </a:r>
          </a:p>
          <a:p>
            <a:pPr lvl="1"/>
            <a:endParaRPr lang="en-US" dirty="0"/>
          </a:p>
          <a:p>
            <a:endParaRPr lang="en-US" dirty="0"/>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26</a:t>
            </a:fld>
            <a:endParaRPr lang="en-US"/>
          </a:p>
        </p:txBody>
      </p:sp>
    </p:spTree>
    <p:extLst>
      <p:ext uri="{BB962C8B-B14F-4D97-AF65-F5344CB8AC3E}">
        <p14:creationId xmlns:p14="http://schemas.microsoft.com/office/powerpoint/2010/main" val="3981382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6671DE4-5D2E-5D42-9127-945B18D8894D}"/>
              </a:ext>
            </a:extLst>
          </p:cNvPr>
          <p:cNvSpPr txBox="1">
            <a:spLocks/>
          </p:cNvSpPr>
          <p:nvPr/>
        </p:nvSpPr>
        <p:spPr>
          <a:xfrm>
            <a:off x="1097280" y="2064627"/>
            <a:ext cx="10058400" cy="4166052"/>
          </a:xfrm>
          <a:prstGeom prst="rect">
            <a:avLst/>
          </a:prstGeom>
          <a:noFill/>
          <a:ln>
            <a:noFill/>
          </a:ln>
        </p:spPr>
        <p:txBody>
          <a:bodyPr spcFirstLastPara="1" wrap="square" lIns="91425" tIns="45700" rIns="91425" bIns="45700" anchor="ctr" anchorCtr="0"/>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rgbClr val="372F7A"/>
              </a:buClr>
              <a:buSzPts val="2400"/>
              <a:buFont typeface="Noto Sans Symbols"/>
              <a:buChar char="▪"/>
              <a:defRPr sz="2400" b="0" i="0" u="none" strike="noStrike" cap="none">
                <a:solidFill>
                  <a:schemeClr val="dk1"/>
                </a:solidFill>
                <a:latin typeface="Source Sans Pro"/>
                <a:ea typeface="Source Sans Pro"/>
                <a:cs typeface="Source Sans Pro"/>
                <a:sym typeface="Source Sans Pro"/>
              </a:defRPr>
            </a:lvl1pPr>
            <a:lvl2pPr marL="914400" marR="0" lvl="1" indent="-342900" algn="l" rtl="0">
              <a:lnSpc>
                <a:spcPct val="90000"/>
              </a:lnSpc>
              <a:spcBef>
                <a:spcPts val="500"/>
              </a:spcBef>
              <a:spcAft>
                <a:spcPts val="0"/>
              </a:spcAft>
              <a:buClr>
                <a:srgbClr val="372F7A"/>
              </a:buClr>
              <a:buSzPts val="1800"/>
              <a:buFont typeface="Noto Sans Symbols"/>
              <a:buChar char="▪"/>
              <a:defRPr sz="2200" b="0" i="0" u="none" strike="noStrike" cap="none">
                <a:solidFill>
                  <a:schemeClr val="dk1"/>
                </a:solidFill>
                <a:latin typeface="Source Sans Pro"/>
                <a:ea typeface="Source Sans Pro"/>
                <a:cs typeface="Source Sans Pro"/>
                <a:sym typeface="Source Sans Pro"/>
              </a:defRPr>
            </a:lvl2pPr>
            <a:lvl3pPr marL="1371600" marR="0" lvl="2" indent="-342900" algn="l" rtl="0">
              <a:lnSpc>
                <a:spcPct val="90000"/>
              </a:lnSpc>
              <a:spcBef>
                <a:spcPts val="500"/>
              </a:spcBef>
              <a:spcAft>
                <a:spcPts val="0"/>
              </a:spcAft>
              <a:buClr>
                <a:srgbClr val="372F7A"/>
              </a:buClr>
              <a:buSzPts val="1800"/>
              <a:buFont typeface="Noto Sans Symbols"/>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90000"/>
              </a:lnSpc>
              <a:spcBef>
                <a:spcPts val="500"/>
              </a:spcBef>
              <a:spcAft>
                <a:spcPts val="0"/>
              </a:spcAft>
              <a:buClr>
                <a:srgbClr val="372F7A"/>
              </a:buClr>
              <a:buSzPts val="1800"/>
              <a:buFont typeface="Noto Sans Symbols"/>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90000"/>
              </a:lnSpc>
              <a:spcBef>
                <a:spcPts val="500"/>
              </a:spcBef>
              <a:spcAft>
                <a:spcPts val="0"/>
              </a:spcAft>
              <a:buClr>
                <a:srgbClr val="372F7A"/>
              </a:buClr>
              <a:buSzPts val="1800"/>
              <a:buFont typeface="Noto Sans Symbols"/>
              <a:buChar char="▪"/>
              <a:defRPr sz="16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76200" indent="0" algn="ctr">
              <a:lnSpc>
                <a:spcPct val="100000"/>
              </a:lnSpc>
              <a:spcAft>
                <a:spcPts val="1200"/>
              </a:spcAft>
              <a:buNone/>
            </a:pPr>
            <a:r>
              <a:rPr lang="en-US" dirty="0">
                <a:latin typeface="+mn-lt"/>
              </a:rPr>
              <a:t>“…despite the continual advocacy of student development theory as essential for program planning, </a:t>
            </a:r>
            <a:r>
              <a:rPr lang="en-US" b="1" dirty="0">
                <a:latin typeface="+mn-lt"/>
              </a:rPr>
              <a:t>very little of a practical, nuts-and-bolts nature, is presented for translating theory into campus programs</a:t>
            </a:r>
            <a:r>
              <a:rPr lang="en-US" dirty="0">
                <a:latin typeface="+mn-lt"/>
              </a:rPr>
              <a:t>.”</a:t>
            </a:r>
          </a:p>
          <a:p>
            <a:pPr marL="76200" indent="0" algn="r">
              <a:buNone/>
            </a:pPr>
            <a:r>
              <a:rPr lang="en-US" sz="2000" dirty="0">
                <a:latin typeface="+mn-lt"/>
              </a:rPr>
              <a:t>-Bloland, Stamatakos, &amp; Rogers, 1994</a:t>
            </a:r>
          </a:p>
          <a:p>
            <a:pPr marL="76200" indent="0">
              <a:buNone/>
            </a:pPr>
            <a:endParaRPr lang="en-US" dirty="0">
              <a:latin typeface="+mn-lt"/>
            </a:endParaRPr>
          </a:p>
          <a:p>
            <a:endParaRPr lang="en-US" dirty="0">
              <a:latin typeface="+mn-lt"/>
            </a:endParaRPr>
          </a:p>
          <a:p>
            <a:endParaRPr lang="en-US" dirty="0">
              <a:latin typeface="+mn-lt"/>
            </a:endParaRPr>
          </a:p>
        </p:txBody>
      </p:sp>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Applying Theory/Research to Practice</a:t>
            </a:r>
          </a:p>
        </p:txBody>
      </p:sp>
      <p:sp>
        <p:nvSpPr>
          <p:cNvPr id="4" name="Slide Number Placeholder 4">
            <a:extLst>
              <a:ext uri="{FF2B5EF4-FFF2-40B4-BE49-F238E27FC236}">
                <a16:creationId xmlns:a16="http://schemas.microsoft.com/office/drawing/2014/main" id="{093010B0-3BEE-6542-96DB-88A266C0EE1D}"/>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27</a:t>
            </a:fld>
            <a:endParaRPr lang="en-US"/>
          </a:p>
        </p:txBody>
      </p:sp>
      <p:sp>
        <p:nvSpPr>
          <p:cNvPr id="6" name="Footer Placeholder 3">
            <a:extLst>
              <a:ext uri="{FF2B5EF4-FFF2-40B4-BE49-F238E27FC236}">
                <a16:creationId xmlns:a16="http://schemas.microsoft.com/office/drawing/2014/main" id="{F66EF25E-B783-5941-B05A-6C1359A37BFD}"/>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1155475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Evidence-Informed Programs</a:t>
            </a:r>
          </a:p>
        </p:txBody>
      </p:sp>
      <p:sp>
        <p:nvSpPr>
          <p:cNvPr id="4" name="Footer Placeholder 3"/>
          <p:cNvSpPr>
            <a:spLocks noGrp="1"/>
          </p:cNvSpPr>
          <p:nvPr>
            <p:ph type="ftr" sz="quarter" idx="11"/>
          </p:nvPr>
        </p:nvSpPr>
        <p:spPr/>
        <p:txBody>
          <a:bodyPr/>
          <a:lstStyle/>
          <a:p>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28</a:t>
            </a:fld>
            <a:endParaRPr lang="en-US"/>
          </a:p>
        </p:txBody>
      </p:sp>
      <p:sp>
        <p:nvSpPr>
          <p:cNvPr id="6" name="Subtitle 2">
            <a:extLst>
              <a:ext uri="{FF2B5EF4-FFF2-40B4-BE49-F238E27FC236}">
                <a16:creationId xmlns:a16="http://schemas.microsoft.com/office/drawing/2014/main" id="{6A66D529-4389-3340-8E8F-D1350A0ACFB5}"/>
              </a:ext>
            </a:extLst>
          </p:cNvPr>
          <p:cNvSpPr txBox="1">
            <a:spLocks/>
          </p:cNvSpPr>
          <p:nvPr/>
        </p:nvSpPr>
        <p:spPr>
          <a:xfrm>
            <a:off x="1100051" y="4455620"/>
            <a:ext cx="10058400" cy="1643428"/>
          </a:xfrm>
          <a:prstGeom prst="rect">
            <a:avLst/>
          </a:prstGeom>
        </p:spPr>
        <p:txBody>
          <a:bodyPr vert="horz" lIns="91440" tIns="45720" rIns="91440" bIns="45720" rtlCol="0" anchor="t" anchorCtr="0">
            <a:normAutofit/>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l" defTabSz="914400" rtl="0" eaLnBrk="1" latinLnBrk="0" hangingPunct="1">
              <a:lnSpc>
                <a:spcPct val="90000"/>
              </a:lnSpc>
              <a:spcBef>
                <a:spcPts val="200"/>
              </a:spcBef>
              <a:spcAft>
                <a:spcPts val="400"/>
              </a:spcAft>
              <a:buClr>
                <a:schemeClr val="accent1"/>
              </a:buClr>
              <a:buFont typeface="Wingdings" panose="05000000000000000000" pitchFamily="2" charset="2"/>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200"/>
              </a:spcBef>
              <a:spcAft>
                <a:spcPts val="400"/>
              </a:spcAft>
              <a:buClr>
                <a:schemeClr val="accent1"/>
              </a:buClr>
              <a:buFont typeface="Courier New" panose="02070309020205020404" pitchFamily="49"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200"/>
              </a:spcBef>
              <a:spcAft>
                <a:spcPts val="400"/>
              </a:spcAft>
              <a:buClr>
                <a:schemeClr val="accent1"/>
              </a:buClr>
              <a:buFont typeface="Wingdings" panose="05000000000000000000"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9pPr>
          </a:lstStyle>
          <a:p>
            <a:r>
              <a:rPr lang="en-US" sz="2800" dirty="0"/>
              <a:t>The Student Academic Success Program (SAS)</a:t>
            </a:r>
          </a:p>
        </p:txBody>
      </p:sp>
      <p:sp>
        <p:nvSpPr>
          <p:cNvPr id="7" name="Rectangle 6">
            <a:extLst>
              <a:ext uri="{FF2B5EF4-FFF2-40B4-BE49-F238E27FC236}">
                <a16:creationId xmlns:a16="http://schemas.microsoft.com/office/drawing/2014/main" id="{9BDE4E79-9391-5A4B-A401-B3B5362840F5}"/>
              </a:ext>
            </a:extLst>
          </p:cNvPr>
          <p:cNvSpPr/>
          <p:nvPr/>
        </p:nvSpPr>
        <p:spPr>
          <a:xfrm>
            <a:off x="1097280" y="5175718"/>
            <a:ext cx="9015663" cy="923330"/>
          </a:xfrm>
          <a:prstGeom prst="rect">
            <a:avLst/>
          </a:prstGeom>
        </p:spPr>
        <p:txBody>
          <a:bodyPr wrap="square">
            <a:spAutoFit/>
          </a:bodyPr>
          <a:lstStyle/>
          <a:p>
            <a:r>
              <a:rPr lang="en-US" dirty="0">
                <a:solidFill>
                  <a:srgbClr val="000000"/>
                </a:solidFill>
                <a:latin typeface="Calibri" panose="020F0502020204030204" pitchFamily="34" charset="0"/>
                <a:ea typeface="Times New Roman" panose="02020603050405020304" pitchFamily="18" charset="0"/>
              </a:rPr>
              <a:t>Pope, A. M., Finney, S. J., &amp; Bare, A. K. (2019). The essential role of program theory: fostering theory-driven practice and high-quality outcomes assessment in student affairs. </a:t>
            </a:r>
            <a:r>
              <a:rPr lang="en-US" i="1" dirty="0">
                <a:solidFill>
                  <a:srgbClr val="000000"/>
                </a:solidFill>
                <a:latin typeface="Calibri" panose="020F0502020204030204" pitchFamily="34" charset="0"/>
                <a:ea typeface="Times New Roman" panose="02020603050405020304" pitchFamily="18" charset="0"/>
              </a:rPr>
              <a:t>Research &amp; Practice in Assessment, 14</a:t>
            </a:r>
            <a:r>
              <a:rPr lang="en-US" dirty="0">
                <a:solidFill>
                  <a:srgbClr val="000000"/>
                </a:solidFill>
                <a:latin typeface="Calibri" panose="020F0502020204030204" pitchFamily="34" charset="0"/>
                <a:ea typeface="Times New Roman" panose="02020603050405020304" pitchFamily="18" charset="0"/>
              </a:rPr>
              <a:t>, 5–17.</a:t>
            </a:r>
            <a:endParaRPr lang="en-US"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046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Autofit/>
          </a:bodyPr>
          <a:lstStyle/>
          <a:p>
            <a:r>
              <a:rPr lang="en-US" sz="4700" dirty="0"/>
              <a:t>1. Identify an Appropriate Distal Outcome</a:t>
            </a:r>
          </a:p>
        </p:txBody>
      </p:sp>
      <p:sp>
        <p:nvSpPr>
          <p:cNvPr id="3" name="Text Placeholder 2">
            <a:extLst>
              <a:ext uri="{FF2B5EF4-FFF2-40B4-BE49-F238E27FC236}">
                <a16:creationId xmlns:a16="http://schemas.microsoft.com/office/drawing/2014/main" id="{449F73C8-E7B3-6D40-BD00-4E245DC06DBA}"/>
              </a:ext>
            </a:extLst>
          </p:cNvPr>
          <p:cNvSpPr>
            <a:spLocks noGrp="1"/>
          </p:cNvSpPr>
          <p:nvPr>
            <p:ph type="body" idx="1"/>
          </p:nvPr>
        </p:nvSpPr>
        <p:spPr>
          <a:xfrm>
            <a:off x="1097280" y="1715911"/>
            <a:ext cx="10236764" cy="4243834"/>
          </a:xfrm>
        </p:spPr>
        <p:txBody>
          <a:bodyPr>
            <a:normAutofit/>
          </a:bodyPr>
          <a:lstStyle/>
          <a:p>
            <a:pPr marL="76200" indent="0">
              <a:spcAft>
                <a:spcPts val="1200"/>
              </a:spcAft>
              <a:buNone/>
            </a:pPr>
            <a:r>
              <a:rPr lang="en-US" dirty="0"/>
              <a:t>A </a:t>
            </a:r>
            <a:r>
              <a:rPr lang="en-US" i="1" dirty="0"/>
              <a:t>distal outcome </a:t>
            </a:r>
            <a:r>
              <a:rPr lang="en-US" dirty="0"/>
              <a:t>articulates </a:t>
            </a:r>
            <a:r>
              <a:rPr lang="en-US" b="1" dirty="0"/>
              <a:t>the ultimate goal of your program</a:t>
            </a:r>
            <a:r>
              <a:rPr lang="en-US" dirty="0"/>
              <a:t>. It answers the question: if the program were successful, what would be the mid- to long-term impact(s) on students/the university?</a:t>
            </a:r>
          </a:p>
          <a:p>
            <a:pPr lvl="1">
              <a:spcAft>
                <a:spcPts val="1200"/>
              </a:spcAft>
            </a:pPr>
            <a:r>
              <a:rPr lang="en-US" dirty="0"/>
              <a:t>Distal outcomes may stem from demonstrated student need, staff consensus, or relevant professional standards (e.g., CAS Student Learning and Development Outcomes domains)</a:t>
            </a:r>
          </a:p>
          <a:p>
            <a:pPr lvl="1">
              <a:spcAft>
                <a:spcPts val="1200"/>
              </a:spcAft>
            </a:pPr>
            <a:r>
              <a:rPr lang="en-US" dirty="0"/>
              <a:t>Distal outcomes should be tied to the mission of the office, department, or institution within which the program is housed</a:t>
            </a:r>
          </a:p>
          <a:p>
            <a:pPr lvl="1">
              <a:spcAft>
                <a:spcPts val="1200"/>
              </a:spcAft>
            </a:pPr>
            <a:r>
              <a:rPr lang="en-US" dirty="0"/>
              <a:t>Distal outcomes should be both </a:t>
            </a:r>
            <a:r>
              <a:rPr lang="en-US" i="1" dirty="0"/>
              <a:t>malleable</a:t>
            </a:r>
            <a:r>
              <a:rPr lang="en-US" dirty="0"/>
              <a:t> and </a:t>
            </a:r>
            <a:r>
              <a:rPr lang="en-US" i="1" dirty="0"/>
              <a:t>feasible</a:t>
            </a:r>
          </a:p>
          <a:p>
            <a:pPr marL="76200" indent="0">
              <a:spcAft>
                <a:spcPts val="1200"/>
              </a:spcAft>
              <a:buNone/>
            </a:pPr>
            <a:endParaRPr lang="en-US" dirty="0"/>
          </a:p>
        </p:txBody>
      </p:sp>
      <p:sp>
        <p:nvSpPr>
          <p:cNvPr id="4" name="Slide Number Placeholder 4">
            <a:extLst>
              <a:ext uri="{FF2B5EF4-FFF2-40B4-BE49-F238E27FC236}">
                <a16:creationId xmlns:a16="http://schemas.microsoft.com/office/drawing/2014/main" id="{8959F861-505A-3141-BDAD-15A584372D7D}"/>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29</a:t>
            </a:fld>
            <a:endParaRPr lang="en-US"/>
          </a:p>
        </p:txBody>
      </p:sp>
      <p:sp>
        <p:nvSpPr>
          <p:cNvPr id="5" name="Footer Placeholder 3">
            <a:extLst>
              <a:ext uri="{FF2B5EF4-FFF2-40B4-BE49-F238E27FC236}">
                <a16:creationId xmlns:a16="http://schemas.microsoft.com/office/drawing/2014/main" id="{7AAA8B01-6835-DC41-B7D4-5749405C5FEF}"/>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1916886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an Airplane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3</a:t>
            </a:fld>
            <a:endParaRPr lang="en-US"/>
          </a:p>
        </p:txBody>
      </p:sp>
      <p:pic>
        <p:nvPicPr>
          <p:cNvPr id="15" name="Picture 1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78198" y="2288996"/>
            <a:ext cx="6752405" cy="2982312"/>
          </a:xfrm>
          <a:prstGeom prst="rect">
            <a:avLst/>
          </a:prstGeom>
        </p:spPr>
      </p:pic>
      <p:sp>
        <p:nvSpPr>
          <p:cNvPr id="17" name="Rounded Rectangle 16"/>
          <p:cNvSpPr/>
          <p:nvPr/>
        </p:nvSpPr>
        <p:spPr>
          <a:xfrm>
            <a:off x="1097279" y="1648178"/>
            <a:ext cx="2483555" cy="790222"/>
          </a:xfrm>
          <a:prstGeom prst="roundRect">
            <a:avLst/>
          </a:prstGeom>
          <a:ln>
            <a:solidFill>
              <a:schemeClr val="accent2"/>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Plane</a:t>
            </a:r>
          </a:p>
          <a:p>
            <a:pPr algn="ctr"/>
            <a:r>
              <a:rPr lang="en-US" sz="1600" dirty="0">
                <a:solidFill>
                  <a:schemeClr val="tx1"/>
                </a:solidFill>
              </a:rPr>
              <a:t>(Make Plan &amp; Build to Specifications)</a:t>
            </a:r>
          </a:p>
        </p:txBody>
      </p:sp>
      <p:sp>
        <p:nvSpPr>
          <p:cNvPr id="18" name="Rounded Rectangle 17"/>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Test the Plane</a:t>
            </a:r>
          </a:p>
          <a:p>
            <a:pPr algn="ctr"/>
            <a:r>
              <a:rPr lang="en-US" sz="1600" dirty="0">
                <a:solidFill>
                  <a:schemeClr val="tx1"/>
                </a:solidFill>
              </a:rPr>
              <a:t>(Evaluate the Plane’s Airworthiness)</a:t>
            </a:r>
          </a:p>
        </p:txBody>
      </p:sp>
      <p:sp>
        <p:nvSpPr>
          <p:cNvPr id="19" name="Rounded Rectangle 18"/>
          <p:cNvSpPr/>
          <p:nvPr/>
        </p:nvSpPr>
        <p:spPr>
          <a:xfrm>
            <a:off x="1097279" y="5119924"/>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sp>
        <p:nvSpPr>
          <p:cNvPr id="3" name="TextBox 2"/>
          <p:cNvSpPr txBox="1"/>
          <p:nvPr/>
        </p:nvSpPr>
        <p:spPr>
          <a:xfrm>
            <a:off x="6402159" y="5191869"/>
            <a:ext cx="4154311" cy="646331"/>
          </a:xfrm>
          <a:prstGeom prst="rect">
            <a:avLst/>
          </a:prstGeom>
          <a:noFill/>
        </p:spPr>
        <p:txBody>
          <a:bodyPr wrap="square" rtlCol="0">
            <a:spAutoFit/>
          </a:bodyPr>
          <a:lstStyle/>
          <a:p>
            <a:pPr algn="ctr"/>
            <a:r>
              <a:rPr lang="en-US" dirty="0"/>
              <a:t>You have 12 months to build a plane that must carry you over the Pacific Ocean.</a:t>
            </a:r>
          </a:p>
        </p:txBody>
      </p:sp>
      <p:sp>
        <p:nvSpPr>
          <p:cNvPr id="12" name="Rounded Rectangle 11"/>
          <p:cNvSpPr/>
          <p:nvPr/>
        </p:nvSpPr>
        <p:spPr>
          <a:xfrm>
            <a:off x="3856514" y="2715154"/>
            <a:ext cx="5091289" cy="2129995"/>
          </a:xfrm>
          <a:prstGeom prst="roundRect">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t>What percentage of your time would you devote to each of these phases of development?</a:t>
            </a:r>
          </a:p>
        </p:txBody>
      </p:sp>
    </p:spTree>
    <p:extLst>
      <p:ext uri="{BB962C8B-B14F-4D97-AF65-F5344CB8AC3E}">
        <p14:creationId xmlns:p14="http://schemas.microsoft.com/office/powerpoint/2010/main" val="7011062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sz="4700" dirty="0"/>
              <a:t>Step 1: SAS Example</a:t>
            </a:r>
          </a:p>
        </p:txBody>
      </p:sp>
      <p:sp>
        <p:nvSpPr>
          <p:cNvPr id="4" name="Slide Number Placeholder 4">
            <a:extLst>
              <a:ext uri="{FF2B5EF4-FFF2-40B4-BE49-F238E27FC236}">
                <a16:creationId xmlns:a16="http://schemas.microsoft.com/office/drawing/2014/main" id="{36A7DC48-D04B-D944-8B49-65994B39A4A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30</a:t>
            </a:fld>
            <a:endParaRPr lang="en-US"/>
          </a:p>
        </p:txBody>
      </p:sp>
      <p:sp>
        <p:nvSpPr>
          <p:cNvPr id="17" name="Rounded Rectangle 16">
            <a:extLst>
              <a:ext uri="{FF2B5EF4-FFF2-40B4-BE49-F238E27FC236}">
                <a16:creationId xmlns:a16="http://schemas.microsoft.com/office/drawing/2014/main" id="{60F668BD-BE94-C842-B925-B882BAC2CFF4}"/>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 (Academic Success)</a:t>
            </a:r>
          </a:p>
        </p:txBody>
      </p:sp>
      <p:sp>
        <p:nvSpPr>
          <p:cNvPr id="18" name="Rectangle 17">
            <a:extLst>
              <a:ext uri="{FF2B5EF4-FFF2-40B4-BE49-F238E27FC236}">
                <a16:creationId xmlns:a16="http://schemas.microsoft.com/office/drawing/2014/main" id="{F441A747-6204-9B4A-8F03-AA57406D12DF}"/>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6" name="Footer Placeholder 3">
            <a:extLst>
              <a:ext uri="{FF2B5EF4-FFF2-40B4-BE49-F238E27FC236}">
                <a16:creationId xmlns:a16="http://schemas.microsoft.com/office/drawing/2014/main" id="{5D3C2599-A0F7-0744-ADD3-078FEEFAA900}"/>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1129325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fontScale="90000"/>
          </a:bodyPr>
          <a:lstStyle/>
          <a:p>
            <a:r>
              <a:rPr lang="en-US" dirty="0"/>
              <a:t>2. Specify </a:t>
            </a:r>
            <a:r>
              <a:rPr lang="en-US" i="1" dirty="0"/>
              <a:t>Intermediate </a:t>
            </a:r>
            <a:r>
              <a:rPr lang="en-US" dirty="0"/>
              <a:t>Student Learning Outcomes</a:t>
            </a:r>
          </a:p>
        </p:txBody>
      </p:sp>
      <p:sp>
        <p:nvSpPr>
          <p:cNvPr id="3" name="Text Placeholder 2">
            <a:extLst>
              <a:ext uri="{FF2B5EF4-FFF2-40B4-BE49-F238E27FC236}">
                <a16:creationId xmlns:a16="http://schemas.microsoft.com/office/drawing/2014/main" id="{449F73C8-E7B3-6D40-BD00-4E245DC06DBA}"/>
              </a:ext>
            </a:extLst>
          </p:cNvPr>
          <p:cNvSpPr>
            <a:spLocks noGrp="1"/>
          </p:cNvSpPr>
          <p:nvPr>
            <p:ph type="body" idx="1"/>
          </p:nvPr>
        </p:nvSpPr>
        <p:spPr>
          <a:xfrm>
            <a:off x="1097280" y="1715911"/>
            <a:ext cx="10236764" cy="4243834"/>
          </a:xfrm>
        </p:spPr>
        <p:txBody>
          <a:bodyPr>
            <a:normAutofit/>
          </a:bodyPr>
          <a:lstStyle/>
          <a:p>
            <a:pPr marL="76200" indent="0">
              <a:spcAft>
                <a:spcPts val="1200"/>
              </a:spcAft>
              <a:buNone/>
            </a:pPr>
            <a:r>
              <a:rPr lang="en-US" dirty="0"/>
              <a:t>Intermediate</a:t>
            </a:r>
            <a:r>
              <a:rPr lang="en-US" i="1" dirty="0"/>
              <a:t> </a:t>
            </a:r>
            <a:r>
              <a:rPr lang="en-US" dirty="0"/>
              <a:t>SLOs articulate </a:t>
            </a:r>
            <a:r>
              <a:rPr lang="en-US" b="1" i="1" dirty="0"/>
              <a:t>how </a:t>
            </a:r>
            <a:r>
              <a:rPr lang="en-US" b="1" dirty="0"/>
              <a:t>your program will achieve the distal outcome</a:t>
            </a:r>
            <a:r>
              <a:rPr lang="en-US" dirty="0"/>
              <a:t>. They answer the question: what specific knowledge, attitudes, skills, and/or behaviors do students need in order to achieve the distal outcome identified in Step 1?</a:t>
            </a:r>
          </a:p>
          <a:p>
            <a:pPr lvl="1">
              <a:spcAft>
                <a:spcPts val="1200"/>
              </a:spcAft>
            </a:pPr>
            <a:r>
              <a:rPr lang="en-US" dirty="0"/>
              <a:t>Use theory/research to specify intermediate SLOS that theoretically should lead to the achievement of the distal outcome</a:t>
            </a:r>
          </a:p>
          <a:p>
            <a:pPr lvl="1">
              <a:spcAft>
                <a:spcPts val="1200"/>
              </a:spcAft>
            </a:pPr>
            <a:r>
              <a:rPr lang="en-US" dirty="0"/>
              <a:t>When it comes to specifying intermediate SLOs, there is not a single “right” answer or path to achieving the distal outcome</a:t>
            </a:r>
          </a:p>
          <a:p>
            <a:pPr lvl="1">
              <a:spcAft>
                <a:spcPts val="1200"/>
              </a:spcAft>
            </a:pPr>
            <a:r>
              <a:rPr lang="en-US" dirty="0"/>
              <a:t>Specify intermediate SLOS that make sense for your program given contextual factors such as the students you serve and the resources you have.</a:t>
            </a:r>
          </a:p>
        </p:txBody>
      </p:sp>
      <p:sp>
        <p:nvSpPr>
          <p:cNvPr id="4" name="Slide Number Placeholder 4">
            <a:extLst>
              <a:ext uri="{FF2B5EF4-FFF2-40B4-BE49-F238E27FC236}">
                <a16:creationId xmlns:a16="http://schemas.microsoft.com/office/drawing/2014/main" id="{A1F8AAA8-FA3C-5748-A3B4-BD46475D0E49}"/>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31</a:t>
            </a:fld>
            <a:endParaRPr lang="en-US"/>
          </a:p>
        </p:txBody>
      </p:sp>
      <p:sp>
        <p:nvSpPr>
          <p:cNvPr id="5" name="Footer Placeholder 3">
            <a:extLst>
              <a:ext uri="{FF2B5EF4-FFF2-40B4-BE49-F238E27FC236}">
                <a16:creationId xmlns:a16="http://schemas.microsoft.com/office/drawing/2014/main" id="{BBD2BCDB-3FD5-B94D-B05B-AF5476383BA5}"/>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16801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Step 2: SAS Example</a:t>
            </a:r>
          </a:p>
        </p:txBody>
      </p:sp>
      <p:sp>
        <p:nvSpPr>
          <p:cNvPr id="4" name="Slide Number Placeholder 4">
            <a:extLst>
              <a:ext uri="{FF2B5EF4-FFF2-40B4-BE49-F238E27FC236}">
                <a16:creationId xmlns:a16="http://schemas.microsoft.com/office/drawing/2014/main" id="{B40AB98E-D70E-5348-931E-4E6A6210A0C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32</a:t>
            </a:fld>
            <a:endParaRPr lang="en-US"/>
          </a:p>
        </p:txBody>
      </p:sp>
      <p:cxnSp>
        <p:nvCxnSpPr>
          <p:cNvPr id="9" name="Straight Arrow Connector 8">
            <a:extLst>
              <a:ext uri="{FF2B5EF4-FFF2-40B4-BE49-F238E27FC236}">
                <a16:creationId xmlns:a16="http://schemas.microsoft.com/office/drawing/2014/main" id="{C0B1F1E6-4922-7B40-A43A-CEE9150D3B68}"/>
              </a:ext>
            </a:extLst>
          </p:cNvPr>
          <p:cNvCxnSpPr>
            <a:cxnSpLocks/>
            <a:stCxn id="38" idx="3"/>
            <a:endCxn id="11" idx="1"/>
          </p:cNvCxnSpPr>
          <p:nvPr/>
        </p:nvCxnSpPr>
        <p:spPr>
          <a:xfrm>
            <a:off x="7324901" y="3965241"/>
            <a:ext cx="1312585" cy="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1B4BD60A-4BB3-C545-9FE7-D505A9A4F710}"/>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4" name="Rectangle 13">
            <a:extLst>
              <a:ext uri="{FF2B5EF4-FFF2-40B4-BE49-F238E27FC236}">
                <a16:creationId xmlns:a16="http://schemas.microsoft.com/office/drawing/2014/main" id="{764A133D-4621-A94B-8E41-9A256E8A304B}"/>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38" name="Rounded Rectangle 37">
            <a:extLst>
              <a:ext uri="{FF2B5EF4-FFF2-40B4-BE49-F238E27FC236}">
                <a16:creationId xmlns:a16="http://schemas.microsoft.com/office/drawing/2014/main" id="{5054F2B6-E256-0F4E-A3F3-E4657CE576CD}"/>
              </a:ext>
            </a:extLst>
          </p:cNvPr>
          <p:cNvSpPr/>
          <p:nvPr/>
        </p:nvSpPr>
        <p:spPr>
          <a:xfrm>
            <a:off x="2622403" y="3088116"/>
            <a:ext cx="4702498" cy="175425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Source Sans Pro"/>
                <a:ea typeface="Source Sans Pro"/>
                <a:cs typeface="Arial"/>
              </a:rPr>
              <a:t>What knowledge, attitudes, skills, and/or behaviors would you target in an 8-week program?</a:t>
            </a:r>
          </a:p>
        </p:txBody>
      </p:sp>
      <p:sp>
        <p:nvSpPr>
          <p:cNvPr id="3" name="TextBox 2">
            <a:extLst>
              <a:ext uri="{FF2B5EF4-FFF2-40B4-BE49-F238E27FC236}">
                <a16:creationId xmlns:a16="http://schemas.microsoft.com/office/drawing/2014/main" id="{8B309525-3E67-8440-BADF-AE49AE53B397}"/>
              </a:ext>
            </a:extLst>
          </p:cNvPr>
          <p:cNvSpPr txBox="1"/>
          <p:nvPr/>
        </p:nvSpPr>
        <p:spPr>
          <a:xfrm>
            <a:off x="8095129" y="3832412"/>
            <a:ext cx="184731" cy="369332"/>
          </a:xfrm>
          <a:prstGeom prst="rect">
            <a:avLst/>
          </a:prstGeom>
          <a:noFill/>
        </p:spPr>
        <p:txBody>
          <a:bodyPr wrap="none" rtlCol="0">
            <a:spAutoFit/>
          </a:bodyPr>
          <a:lstStyle/>
          <a:p>
            <a:endParaRPr lang="en-US" dirty="0"/>
          </a:p>
        </p:txBody>
      </p:sp>
      <p:sp>
        <p:nvSpPr>
          <p:cNvPr id="10" name="Footer Placeholder 3">
            <a:extLst>
              <a:ext uri="{FF2B5EF4-FFF2-40B4-BE49-F238E27FC236}">
                <a16:creationId xmlns:a16="http://schemas.microsoft.com/office/drawing/2014/main" id="{64381332-7EC8-3941-BDD1-78E449454897}"/>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248869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Step 2: SAS Example</a:t>
            </a:r>
          </a:p>
        </p:txBody>
      </p:sp>
      <p:sp>
        <p:nvSpPr>
          <p:cNvPr id="4" name="Slide Number Placeholder 4">
            <a:extLst>
              <a:ext uri="{FF2B5EF4-FFF2-40B4-BE49-F238E27FC236}">
                <a16:creationId xmlns:a16="http://schemas.microsoft.com/office/drawing/2014/main" id="{B40AB98E-D70E-5348-931E-4E6A6210A0C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33</a:t>
            </a:fld>
            <a:endParaRPr lang="en-US"/>
          </a:p>
        </p:txBody>
      </p:sp>
      <p:sp>
        <p:nvSpPr>
          <p:cNvPr id="8" name="Rounded Rectangle 7">
            <a:extLst>
              <a:ext uri="{FF2B5EF4-FFF2-40B4-BE49-F238E27FC236}">
                <a16:creationId xmlns:a16="http://schemas.microsoft.com/office/drawing/2014/main" id="{77CE5592-9BDC-0345-ACA2-07A9330DA975}"/>
              </a:ext>
            </a:extLst>
          </p:cNvPr>
          <p:cNvSpPr/>
          <p:nvPr/>
        </p:nvSpPr>
        <p:spPr>
          <a:xfrm>
            <a:off x="4814647" y="187703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Academic Skills</a:t>
            </a:r>
          </a:p>
        </p:txBody>
      </p:sp>
      <p:cxnSp>
        <p:nvCxnSpPr>
          <p:cNvPr id="9" name="Straight Arrow Connector 8">
            <a:extLst>
              <a:ext uri="{FF2B5EF4-FFF2-40B4-BE49-F238E27FC236}">
                <a16:creationId xmlns:a16="http://schemas.microsoft.com/office/drawing/2014/main" id="{C0B1F1E6-4922-7B40-A43A-CEE9150D3B68}"/>
              </a:ext>
            </a:extLst>
          </p:cNvPr>
          <p:cNvCxnSpPr>
            <a:cxnSpLocks/>
          </p:cNvCxnSpPr>
          <p:nvPr/>
        </p:nvCxnSpPr>
        <p:spPr>
          <a:xfrm flipV="1">
            <a:off x="7849512" y="396850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1B4BD60A-4BB3-C545-9FE7-D505A9A4F710}"/>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4" name="Rectangle 13">
            <a:extLst>
              <a:ext uri="{FF2B5EF4-FFF2-40B4-BE49-F238E27FC236}">
                <a16:creationId xmlns:a16="http://schemas.microsoft.com/office/drawing/2014/main" id="{764A133D-4621-A94B-8E41-9A256E8A304B}"/>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16" name="Rounded Rectangle 15">
            <a:extLst>
              <a:ext uri="{FF2B5EF4-FFF2-40B4-BE49-F238E27FC236}">
                <a16:creationId xmlns:a16="http://schemas.microsoft.com/office/drawing/2014/main" id="{133FCD42-913E-694E-BB9E-348FEE5852D4}"/>
              </a:ext>
            </a:extLst>
          </p:cNvPr>
          <p:cNvSpPr/>
          <p:nvPr/>
        </p:nvSpPr>
        <p:spPr>
          <a:xfrm>
            <a:off x="4814647" y="3004683"/>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Commitment</a:t>
            </a:r>
          </a:p>
        </p:txBody>
      </p:sp>
      <p:sp>
        <p:nvSpPr>
          <p:cNvPr id="17" name="Rounded Rectangle 16">
            <a:extLst>
              <a:ext uri="{FF2B5EF4-FFF2-40B4-BE49-F238E27FC236}">
                <a16:creationId xmlns:a16="http://schemas.microsoft.com/office/drawing/2014/main" id="{223B96CA-ABD8-6D4B-9E42-24AD6E5D6F07}"/>
              </a:ext>
            </a:extLst>
          </p:cNvPr>
          <p:cNvSpPr/>
          <p:nvPr/>
        </p:nvSpPr>
        <p:spPr>
          <a:xfrm>
            <a:off x="4814647" y="4142141"/>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Self-Management</a:t>
            </a:r>
          </a:p>
        </p:txBody>
      </p:sp>
      <p:sp>
        <p:nvSpPr>
          <p:cNvPr id="18" name="Rounded Rectangle 17">
            <a:extLst>
              <a:ext uri="{FF2B5EF4-FFF2-40B4-BE49-F238E27FC236}">
                <a16:creationId xmlns:a16="http://schemas.microsoft.com/office/drawing/2014/main" id="{9E9252FC-2D3D-1C48-9B66-1D29CFC05ADF}"/>
              </a:ext>
            </a:extLst>
          </p:cNvPr>
          <p:cNvSpPr/>
          <p:nvPr/>
        </p:nvSpPr>
        <p:spPr>
          <a:xfrm>
            <a:off x="4814647" y="527959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Social Support</a:t>
            </a:r>
          </a:p>
        </p:txBody>
      </p:sp>
      <p:sp>
        <p:nvSpPr>
          <p:cNvPr id="61" name="Right Bracket 60">
            <a:extLst>
              <a:ext uri="{FF2B5EF4-FFF2-40B4-BE49-F238E27FC236}">
                <a16:creationId xmlns:a16="http://schemas.microsoft.com/office/drawing/2014/main" id="{6C0C2D2A-6B2F-5F42-BE4E-9BD8BDC2EEBB}"/>
              </a:ext>
            </a:extLst>
          </p:cNvPr>
          <p:cNvSpPr/>
          <p:nvPr/>
        </p:nvSpPr>
        <p:spPr>
          <a:xfrm>
            <a:off x="7628271" y="2285170"/>
            <a:ext cx="221241" cy="3476119"/>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6" name="Group 65">
            <a:extLst>
              <a:ext uri="{FF2B5EF4-FFF2-40B4-BE49-F238E27FC236}">
                <a16:creationId xmlns:a16="http://schemas.microsoft.com/office/drawing/2014/main" id="{EA0B72D1-9793-6842-A98D-432405514D65}"/>
              </a:ext>
            </a:extLst>
          </p:cNvPr>
          <p:cNvGrpSpPr/>
          <p:nvPr/>
        </p:nvGrpSpPr>
        <p:grpSpPr>
          <a:xfrm>
            <a:off x="4120196" y="1378016"/>
            <a:ext cx="3951607" cy="4834323"/>
            <a:chOff x="4120196" y="1378016"/>
            <a:chExt cx="3951607" cy="4834323"/>
          </a:xfrm>
        </p:grpSpPr>
        <p:pic>
          <p:nvPicPr>
            <p:cNvPr id="64" name="Picture 63">
              <a:extLst>
                <a:ext uri="{FF2B5EF4-FFF2-40B4-BE49-F238E27FC236}">
                  <a16:creationId xmlns:a16="http://schemas.microsoft.com/office/drawing/2014/main" id="{E1A49F43-8A66-974D-9E01-E31E61A64821}"/>
                </a:ext>
              </a:extLst>
            </p:cNvPr>
            <p:cNvPicPr>
              <a:picLocks noChangeAspect="1"/>
            </p:cNvPicPr>
            <p:nvPr/>
          </p:nvPicPr>
          <p:blipFill rotWithShape="1">
            <a:blip r:embed="rId3"/>
            <a:srcRect b="6670"/>
            <a:stretch/>
          </p:blipFill>
          <p:spPr>
            <a:xfrm>
              <a:off x="4120196" y="1806208"/>
              <a:ext cx="3951607" cy="4406131"/>
            </a:xfrm>
            <a:prstGeom prst="rect">
              <a:avLst/>
            </a:prstGeom>
            <a:ln w="44450">
              <a:solidFill>
                <a:srgbClr val="011893"/>
              </a:solidFill>
            </a:ln>
          </p:spPr>
        </p:pic>
        <p:sp>
          <p:nvSpPr>
            <p:cNvPr id="65" name="Rectangle 64">
              <a:extLst>
                <a:ext uri="{FF2B5EF4-FFF2-40B4-BE49-F238E27FC236}">
                  <a16:creationId xmlns:a16="http://schemas.microsoft.com/office/drawing/2014/main" id="{CDEB5BD9-2666-1043-9DDB-BC17882AC561}"/>
                </a:ext>
              </a:extLst>
            </p:cNvPr>
            <p:cNvSpPr/>
            <p:nvPr/>
          </p:nvSpPr>
          <p:spPr>
            <a:xfrm>
              <a:off x="4307809" y="1378016"/>
              <a:ext cx="3637342" cy="415498"/>
            </a:xfrm>
            <a:prstGeom prst="rect">
              <a:avLst/>
            </a:prstGeom>
          </p:spPr>
          <p:txBody>
            <a:bodyPr wrap="none">
              <a:spAutoFit/>
            </a:bodyPr>
            <a:lstStyle/>
            <a:p>
              <a:pPr algn="ctr"/>
              <a:r>
                <a:rPr lang="en-US" sz="2100" b="1" dirty="0"/>
                <a:t>ETS </a:t>
              </a:r>
              <a:r>
                <a:rPr lang="en-US" sz="2100" b="1" i="1" dirty="0" err="1"/>
                <a:t>SuccessNavigator</a:t>
              </a:r>
              <a:r>
                <a:rPr lang="en-US" sz="2100" b="1" dirty="0"/>
                <a:t> Research</a:t>
              </a:r>
            </a:p>
          </p:txBody>
        </p:sp>
      </p:grpSp>
      <p:sp>
        <p:nvSpPr>
          <p:cNvPr id="15" name="Footer Placeholder 3">
            <a:extLst>
              <a:ext uri="{FF2B5EF4-FFF2-40B4-BE49-F238E27FC236}">
                <a16:creationId xmlns:a16="http://schemas.microsoft.com/office/drawing/2014/main" id="{72072FDE-FA98-E04E-AC90-DF57C3EFC4EB}"/>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71901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18" grpId="0" animBg="1"/>
      <p:bldP spid="6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Step 2: SAS Example</a:t>
            </a:r>
          </a:p>
        </p:txBody>
      </p:sp>
      <p:sp>
        <p:nvSpPr>
          <p:cNvPr id="4" name="Slide Number Placeholder 4">
            <a:extLst>
              <a:ext uri="{FF2B5EF4-FFF2-40B4-BE49-F238E27FC236}">
                <a16:creationId xmlns:a16="http://schemas.microsoft.com/office/drawing/2014/main" id="{B40AB98E-D70E-5348-931E-4E6A6210A0C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34</a:t>
            </a:fld>
            <a:endParaRPr lang="en-US"/>
          </a:p>
        </p:txBody>
      </p:sp>
      <p:sp>
        <p:nvSpPr>
          <p:cNvPr id="8" name="Rounded Rectangle 7">
            <a:extLst>
              <a:ext uri="{FF2B5EF4-FFF2-40B4-BE49-F238E27FC236}">
                <a16:creationId xmlns:a16="http://schemas.microsoft.com/office/drawing/2014/main" id="{77CE5592-9BDC-0345-ACA2-07A9330DA975}"/>
              </a:ext>
            </a:extLst>
          </p:cNvPr>
          <p:cNvSpPr/>
          <p:nvPr/>
        </p:nvSpPr>
        <p:spPr>
          <a:xfrm>
            <a:off x="4814647" y="187703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Academic Skills</a:t>
            </a:r>
          </a:p>
        </p:txBody>
      </p:sp>
      <p:cxnSp>
        <p:nvCxnSpPr>
          <p:cNvPr id="9" name="Straight Arrow Connector 8">
            <a:extLst>
              <a:ext uri="{FF2B5EF4-FFF2-40B4-BE49-F238E27FC236}">
                <a16:creationId xmlns:a16="http://schemas.microsoft.com/office/drawing/2014/main" id="{C0B1F1E6-4922-7B40-A43A-CEE9150D3B68}"/>
              </a:ext>
            </a:extLst>
          </p:cNvPr>
          <p:cNvCxnSpPr>
            <a:cxnSpLocks/>
          </p:cNvCxnSpPr>
          <p:nvPr/>
        </p:nvCxnSpPr>
        <p:spPr>
          <a:xfrm flipV="1">
            <a:off x="7849512" y="396850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1B4BD60A-4BB3-C545-9FE7-D505A9A4F710}"/>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4" name="Rectangle 13">
            <a:extLst>
              <a:ext uri="{FF2B5EF4-FFF2-40B4-BE49-F238E27FC236}">
                <a16:creationId xmlns:a16="http://schemas.microsoft.com/office/drawing/2014/main" id="{764A133D-4621-A94B-8E41-9A256E8A304B}"/>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16" name="Rounded Rectangle 15">
            <a:extLst>
              <a:ext uri="{FF2B5EF4-FFF2-40B4-BE49-F238E27FC236}">
                <a16:creationId xmlns:a16="http://schemas.microsoft.com/office/drawing/2014/main" id="{133FCD42-913E-694E-BB9E-348FEE5852D4}"/>
              </a:ext>
            </a:extLst>
          </p:cNvPr>
          <p:cNvSpPr/>
          <p:nvPr/>
        </p:nvSpPr>
        <p:spPr>
          <a:xfrm>
            <a:off x="4814647" y="3004683"/>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Commitment</a:t>
            </a:r>
          </a:p>
        </p:txBody>
      </p:sp>
      <p:sp>
        <p:nvSpPr>
          <p:cNvPr id="17" name="Rounded Rectangle 16">
            <a:extLst>
              <a:ext uri="{FF2B5EF4-FFF2-40B4-BE49-F238E27FC236}">
                <a16:creationId xmlns:a16="http://schemas.microsoft.com/office/drawing/2014/main" id="{223B96CA-ABD8-6D4B-9E42-24AD6E5D6F07}"/>
              </a:ext>
            </a:extLst>
          </p:cNvPr>
          <p:cNvSpPr/>
          <p:nvPr/>
        </p:nvSpPr>
        <p:spPr>
          <a:xfrm>
            <a:off x="4814647" y="4142141"/>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Self-Management</a:t>
            </a:r>
          </a:p>
        </p:txBody>
      </p:sp>
      <p:sp>
        <p:nvSpPr>
          <p:cNvPr id="18" name="Rounded Rectangle 17">
            <a:extLst>
              <a:ext uri="{FF2B5EF4-FFF2-40B4-BE49-F238E27FC236}">
                <a16:creationId xmlns:a16="http://schemas.microsoft.com/office/drawing/2014/main" id="{9E9252FC-2D3D-1C48-9B66-1D29CFC05ADF}"/>
              </a:ext>
            </a:extLst>
          </p:cNvPr>
          <p:cNvSpPr/>
          <p:nvPr/>
        </p:nvSpPr>
        <p:spPr>
          <a:xfrm>
            <a:off x="4814647" y="527959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Social Support</a:t>
            </a:r>
          </a:p>
        </p:txBody>
      </p:sp>
      <p:sp>
        <p:nvSpPr>
          <p:cNvPr id="19" name="Rounded Rectangle 18">
            <a:extLst>
              <a:ext uri="{FF2B5EF4-FFF2-40B4-BE49-F238E27FC236}">
                <a16:creationId xmlns:a16="http://schemas.microsoft.com/office/drawing/2014/main" id="{4CFF88F8-504A-DC46-96A5-AB14C104FB42}"/>
              </a:ext>
            </a:extLst>
          </p:cNvPr>
          <p:cNvSpPr/>
          <p:nvPr/>
        </p:nvSpPr>
        <p:spPr>
          <a:xfrm>
            <a:off x="950751" y="151581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Meeting Class Expectations</a:t>
            </a:r>
          </a:p>
        </p:txBody>
      </p:sp>
      <p:sp>
        <p:nvSpPr>
          <p:cNvPr id="27" name="Rounded Rectangle 26">
            <a:extLst>
              <a:ext uri="{FF2B5EF4-FFF2-40B4-BE49-F238E27FC236}">
                <a16:creationId xmlns:a16="http://schemas.microsoft.com/office/drawing/2014/main" id="{258556A3-EF80-2341-95EF-F45EC71D2BDC}"/>
              </a:ext>
            </a:extLst>
          </p:cNvPr>
          <p:cNvSpPr/>
          <p:nvPr/>
        </p:nvSpPr>
        <p:spPr>
          <a:xfrm>
            <a:off x="950751" y="1983908"/>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Organization</a:t>
            </a:r>
          </a:p>
        </p:txBody>
      </p:sp>
      <p:sp>
        <p:nvSpPr>
          <p:cNvPr id="28" name="Rounded Rectangle 27">
            <a:extLst>
              <a:ext uri="{FF2B5EF4-FFF2-40B4-BE49-F238E27FC236}">
                <a16:creationId xmlns:a16="http://schemas.microsoft.com/office/drawing/2014/main" id="{362CE1E5-8D61-AB4E-B980-6684B17929FE}"/>
              </a:ext>
            </a:extLst>
          </p:cNvPr>
          <p:cNvSpPr/>
          <p:nvPr/>
        </p:nvSpPr>
        <p:spPr>
          <a:xfrm>
            <a:off x="950751" y="2447106"/>
            <a:ext cx="2813624" cy="55009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Commitment to College Goals</a:t>
            </a:r>
          </a:p>
        </p:txBody>
      </p:sp>
      <p:sp>
        <p:nvSpPr>
          <p:cNvPr id="29" name="Rounded Rectangle 28">
            <a:extLst>
              <a:ext uri="{FF2B5EF4-FFF2-40B4-BE49-F238E27FC236}">
                <a16:creationId xmlns:a16="http://schemas.microsoft.com/office/drawing/2014/main" id="{9E2FB532-06E7-8947-BE40-10E45B3A57C6}"/>
              </a:ext>
            </a:extLst>
          </p:cNvPr>
          <p:cNvSpPr/>
          <p:nvPr/>
        </p:nvSpPr>
        <p:spPr>
          <a:xfrm>
            <a:off x="954763" y="3141090"/>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Commitment</a:t>
            </a:r>
          </a:p>
        </p:txBody>
      </p:sp>
      <p:sp>
        <p:nvSpPr>
          <p:cNvPr id="30" name="Rounded Rectangle 29">
            <a:extLst>
              <a:ext uri="{FF2B5EF4-FFF2-40B4-BE49-F238E27FC236}">
                <a16:creationId xmlns:a16="http://schemas.microsoft.com/office/drawing/2014/main" id="{3B8BC97D-89B4-7344-9929-168CC638D6A8}"/>
              </a:ext>
            </a:extLst>
          </p:cNvPr>
          <p:cNvSpPr/>
          <p:nvPr/>
        </p:nvSpPr>
        <p:spPr>
          <a:xfrm>
            <a:off x="954763" y="3609181"/>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Sensitivity to Stress</a:t>
            </a:r>
          </a:p>
        </p:txBody>
      </p:sp>
      <p:sp>
        <p:nvSpPr>
          <p:cNvPr id="31" name="Rounded Rectangle 30">
            <a:extLst>
              <a:ext uri="{FF2B5EF4-FFF2-40B4-BE49-F238E27FC236}">
                <a16:creationId xmlns:a16="http://schemas.microsoft.com/office/drawing/2014/main" id="{E3E7E8C2-FC22-2B48-B15B-01F271BA27BD}"/>
              </a:ext>
            </a:extLst>
          </p:cNvPr>
          <p:cNvSpPr/>
          <p:nvPr/>
        </p:nvSpPr>
        <p:spPr>
          <a:xfrm>
            <a:off x="954763" y="4072380"/>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Academic Self-Efficacy</a:t>
            </a:r>
          </a:p>
        </p:txBody>
      </p:sp>
      <p:sp>
        <p:nvSpPr>
          <p:cNvPr id="32" name="Rounded Rectangle 31">
            <a:extLst>
              <a:ext uri="{FF2B5EF4-FFF2-40B4-BE49-F238E27FC236}">
                <a16:creationId xmlns:a16="http://schemas.microsoft.com/office/drawing/2014/main" id="{3DE8D236-80A1-FD4C-972D-0C0EC4CFDEB9}"/>
              </a:ext>
            </a:extLst>
          </p:cNvPr>
          <p:cNvSpPr/>
          <p:nvPr/>
        </p:nvSpPr>
        <p:spPr>
          <a:xfrm>
            <a:off x="950751" y="452873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Test Anxiety</a:t>
            </a:r>
          </a:p>
        </p:txBody>
      </p:sp>
      <p:sp>
        <p:nvSpPr>
          <p:cNvPr id="33" name="Rounded Rectangle 32">
            <a:extLst>
              <a:ext uri="{FF2B5EF4-FFF2-40B4-BE49-F238E27FC236}">
                <a16:creationId xmlns:a16="http://schemas.microsoft.com/office/drawing/2014/main" id="{BC8F013D-118B-7E42-9342-36A0839B901E}"/>
              </a:ext>
            </a:extLst>
          </p:cNvPr>
          <p:cNvSpPr/>
          <p:nvPr/>
        </p:nvSpPr>
        <p:spPr>
          <a:xfrm>
            <a:off x="950751" y="4996828"/>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Connectedness</a:t>
            </a:r>
          </a:p>
        </p:txBody>
      </p:sp>
      <p:sp>
        <p:nvSpPr>
          <p:cNvPr id="34" name="Rounded Rectangle 33">
            <a:extLst>
              <a:ext uri="{FF2B5EF4-FFF2-40B4-BE49-F238E27FC236}">
                <a16:creationId xmlns:a16="http://schemas.microsoft.com/office/drawing/2014/main" id="{2A17B56A-938F-4945-991E-AF88463597C7}"/>
              </a:ext>
            </a:extLst>
          </p:cNvPr>
          <p:cNvSpPr/>
          <p:nvPr/>
        </p:nvSpPr>
        <p:spPr>
          <a:xfrm>
            <a:off x="950751" y="546002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Support</a:t>
            </a:r>
          </a:p>
        </p:txBody>
      </p:sp>
      <p:sp>
        <p:nvSpPr>
          <p:cNvPr id="38" name="Rounded Rectangle 37">
            <a:extLst>
              <a:ext uri="{FF2B5EF4-FFF2-40B4-BE49-F238E27FC236}">
                <a16:creationId xmlns:a16="http://schemas.microsoft.com/office/drawing/2014/main" id="{5054F2B6-E256-0F4E-A3F3-E4657CE576CD}"/>
              </a:ext>
            </a:extLst>
          </p:cNvPr>
          <p:cNvSpPr/>
          <p:nvPr/>
        </p:nvSpPr>
        <p:spPr>
          <a:xfrm>
            <a:off x="950751" y="5923226"/>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Barriers to Success</a:t>
            </a:r>
          </a:p>
        </p:txBody>
      </p:sp>
      <p:cxnSp>
        <p:nvCxnSpPr>
          <p:cNvPr id="40" name="Straight Arrow Connector 39">
            <a:extLst>
              <a:ext uri="{FF2B5EF4-FFF2-40B4-BE49-F238E27FC236}">
                <a16:creationId xmlns:a16="http://schemas.microsoft.com/office/drawing/2014/main" id="{DB223F0C-28FE-8948-987A-0D20E14C5900}"/>
              </a:ext>
            </a:extLst>
          </p:cNvPr>
          <p:cNvCxnSpPr>
            <a:cxnSpLocks/>
            <a:endCxn id="8" idx="1"/>
          </p:cNvCxnSpPr>
          <p:nvPr/>
        </p:nvCxnSpPr>
        <p:spPr>
          <a:xfrm>
            <a:off x="3764375" y="1685854"/>
            <a:ext cx="1050272" cy="60552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417C5AD-D03A-1D4F-BA9A-7726F3698359}"/>
              </a:ext>
            </a:extLst>
          </p:cNvPr>
          <p:cNvCxnSpPr>
            <a:cxnSpLocks/>
            <a:endCxn id="8" idx="1"/>
          </p:cNvCxnSpPr>
          <p:nvPr/>
        </p:nvCxnSpPr>
        <p:spPr>
          <a:xfrm>
            <a:off x="3810210" y="2134539"/>
            <a:ext cx="1004437" cy="15683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C05DE51-F355-5E44-92D7-ADC320E648DF}"/>
              </a:ext>
            </a:extLst>
          </p:cNvPr>
          <p:cNvCxnSpPr>
            <a:cxnSpLocks/>
            <a:endCxn id="16" idx="1"/>
          </p:cNvCxnSpPr>
          <p:nvPr/>
        </p:nvCxnSpPr>
        <p:spPr>
          <a:xfrm>
            <a:off x="3810210" y="2721816"/>
            <a:ext cx="1004437" cy="69720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34B77A9-4149-CE4C-9B30-FE1F34C8D852}"/>
              </a:ext>
            </a:extLst>
          </p:cNvPr>
          <p:cNvCxnSpPr>
            <a:cxnSpLocks/>
            <a:endCxn id="16" idx="1"/>
          </p:cNvCxnSpPr>
          <p:nvPr/>
        </p:nvCxnSpPr>
        <p:spPr>
          <a:xfrm>
            <a:off x="3768387" y="3272164"/>
            <a:ext cx="1046260" cy="14685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0C2D574-2202-2045-842A-248F61648952}"/>
              </a:ext>
            </a:extLst>
          </p:cNvPr>
          <p:cNvCxnSpPr>
            <a:cxnSpLocks/>
            <a:endCxn id="17" idx="1"/>
          </p:cNvCxnSpPr>
          <p:nvPr/>
        </p:nvCxnSpPr>
        <p:spPr>
          <a:xfrm>
            <a:off x="3768387" y="3782451"/>
            <a:ext cx="1046260" cy="77402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E10607B-5DD7-5C4D-BE49-9853C164ADF7}"/>
              </a:ext>
            </a:extLst>
          </p:cNvPr>
          <p:cNvCxnSpPr>
            <a:cxnSpLocks/>
            <a:endCxn id="17" idx="1"/>
          </p:cNvCxnSpPr>
          <p:nvPr/>
        </p:nvCxnSpPr>
        <p:spPr>
          <a:xfrm>
            <a:off x="3810210" y="4221734"/>
            <a:ext cx="1004437" cy="33474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D12709A-CF39-B54E-95D4-3195D4A1AB36}"/>
              </a:ext>
            </a:extLst>
          </p:cNvPr>
          <p:cNvCxnSpPr>
            <a:cxnSpLocks/>
            <a:endCxn id="17" idx="1"/>
          </p:cNvCxnSpPr>
          <p:nvPr/>
        </p:nvCxnSpPr>
        <p:spPr>
          <a:xfrm flipV="1">
            <a:off x="3764375" y="4556477"/>
            <a:ext cx="1050272" cy="9921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7E01DDEE-54E5-8C4F-B05F-206F224358CE}"/>
              </a:ext>
            </a:extLst>
          </p:cNvPr>
          <p:cNvCxnSpPr>
            <a:cxnSpLocks/>
            <a:endCxn id="18" idx="1"/>
          </p:cNvCxnSpPr>
          <p:nvPr/>
        </p:nvCxnSpPr>
        <p:spPr>
          <a:xfrm>
            <a:off x="3764375" y="5147459"/>
            <a:ext cx="1050272" cy="5464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3ECB6991-8824-454C-B951-B830FDAF53EA}"/>
              </a:ext>
            </a:extLst>
          </p:cNvPr>
          <p:cNvCxnSpPr>
            <a:cxnSpLocks/>
            <a:endCxn id="18" idx="1"/>
          </p:cNvCxnSpPr>
          <p:nvPr/>
        </p:nvCxnSpPr>
        <p:spPr>
          <a:xfrm>
            <a:off x="3764375" y="5615516"/>
            <a:ext cx="1050272" cy="7841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E0504C98-F40A-C944-897B-0F274CE717F7}"/>
              </a:ext>
            </a:extLst>
          </p:cNvPr>
          <p:cNvCxnSpPr>
            <a:cxnSpLocks/>
            <a:endCxn id="18" idx="1"/>
          </p:cNvCxnSpPr>
          <p:nvPr/>
        </p:nvCxnSpPr>
        <p:spPr>
          <a:xfrm flipV="1">
            <a:off x="3787292" y="5693935"/>
            <a:ext cx="1027355" cy="3737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Right Bracket 60">
            <a:extLst>
              <a:ext uri="{FF2B5EF4-FFF2-40B4-BE49-F238E27FC236}">
                <a16:creationId xmlns:a16="http://schemas.microsoft.com/office/drawing/2014/main" id="{6C0C2D2A-6B2F-5F42-BE4E-9BD8BDC2EEBB}"/>
              </a:ext>
            </a:extLst>
          </p:cNvPr>
          <p:cNvSpPr/>
          <p:nvPr/>
        </p:nvSpPr>
        <p:spPr>
          <a:xfrm>
            <a:off x="7628271" y="2285170"/>
            <a:ext cx="221241" cy="3476119"/>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Footer Placeholder 3">
            <a:extLst>
              <a:ext uri="{FF2B5EF4-FFF2-40B4-BE49-F238E27FC236}">
                <a16:creationId xmlns:a16="http://schemas.microsoft.com/office/drawing/2014/main" id="{3EC929E4-CF95-9A44-A79B-C2617E431ADA}"/>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81379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Step 2: SAS Example</a:t>
            </a:r>
          </a:p>
        </p:txBody>
      </p:sp>
      <p:sp>
        <p:nvSpPr>
          <p:cNvPr id="4" name="Slide Number Placeholder 4">
            <a:extLst>
              <a:ext uri="{FF2B5EF4-FFF2-40B4-BE49-F238E27FC236}">
                <a16:creationId xmlns:a16="http://schemas.microsoft.com/office/drawing/2014/main" id="{B40AB98E-D70E-5348-931E-4E6A6210A0C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35</a:t>
            </a:fld>
            <a:endParaRPr lang="en-US"/>
          </a:p>
        </p:txBody>
      </p:sp>
      <p:sp>
        <p:nvSpPr>
          <p:cNvPr id="8" name="Rounded Rectangle 7">
            <a:extLst>
              <a:ext uri="{FF2B5EF4-FFF2-40B4-BE49-F238E27FC236}">
                <a16:creationId xmlns:a16="http://schemas.microsoft.com/office/drawing/2014/main" id="{77CE5592-9BDC-0345-ACA2-07A9330DA975}"/>
              </a:ext>
            </a:extLst>
          </p:cNvPr>
          <p:cNvSpPr/>
          <p:nvPr/>
        </p:nvSpPr>
        <p:spPr>
          <a:xfrm>
            <a:off x="4814647" y="187703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Academic Skills</a:t>
            </a:r>
          </a:p>
        </p:txBody>
      </p:sp>
      <p:cxnSp>
        <p:nvCxnSpPr>
          <p:cNvPr id="9" name="Straight Arrow Connector 8">
            <a:extLst>
              <a:ext uri="{FF2B5EF4-FFF2-40B4-BE49-F238E27FC236}">
                <a16:creationId xmlns:a16="http://schemas.microsoft.com/office/drawing/2014/main" id="{C0B1F1E6-4922-7B40-A43A-CEE9150D3B68}"/>
              </a:ext>
            </a:extLst>
          </p:cNvPr>
          <p:cNvCxnSpPr>
            <a:cxnSpLocks/>
          </p:cNvCxnSpPr>
          <p:nvPr/>
        </p:nvCxnSpPr>
        <p:spPr>
          <a:xfrm flipV="1">
            <a:off x="7849512" y="396850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1B4BD60A-4BB3-C545-9FE7-D505A9A4F710}"/>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4" name="Rectangle 13">
            <a:extLst>
              <a:ext uri="{FF2B5EF4-FFF2-40B4-BE49-F238E27FC236}">
                <a16:creationId xmlns:a16="http://schemas.microsoft.com/office/drawing/2014/main" id="{764A133D-4621-A94B-8E41-9A256E8A304B}"/>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16" name="Rounded Rectangle 15">
            <a:extLst>
              <a:ext uri="{FF2B5EF4-FFF2-40B4-BE49-F238E27FC236}">
                <a16:creationId xmlns:a16="http://schemas.microsoft.com/office/drawing/2014/main" id="{133FCD42-913E-694E-BB9E-348FEE5852D4}"/>
              </a:ext>
            </a:extLst>
          </p:cNvPr>
          <p:cNvSpPr/>
          <p:nvPr/>
        </p:nvSpPr>
        <p:spPr>
          <a:xfrm>
            <a:off x="4814647" y="3004683"/>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Commitment</a:t>
            </a:r>
          </a:p>
        </p:txBody>
      </p:sp>
      <p:sp>
        <p:nvSpPr>
          <p:cNvPr id="17" name="Rounded Rectangle 16">
            <a:extLst>
              <a:ext uri="{FF2B5EF4-FFF2-40B4-BE49-F238E27FC236}">
                <a16:creationId xmlns:a16="http://schemas.microsoft.com/office/drawing/2014/main" id="{223B96CA-ABD8-6D4B-9E42-24AD6E5D6F07}"/>
              </a:ext>
            </a:extLst>
          </p:cNvPr>
          <p:cNvSpPr/>
          <p:nvPr/>
        </p:nvSpPr>
        <p:spPr>
          <a:xfrm>
            <a:off x="4814647" y="4142141"/>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Self-Management</a:t>
            </a:r>
          </a:p>
        </p:txBody>
      </p:sp>
      <p:sp>
        <p:nvSpPr>
          <p:cNvPr id="18" name="Rounded Rectangle 17">
            <a:extLst>
              <a:ext uri="{FF2B5EF4-FFF2-40B4-BE49-F238E27FC236}">
                <a16:creationId xmlns:a16="http://schemas.microsoft.com/office/drawing/2014/main" id="{9E9252FC-2D3D-1C48-9B66-1D29CFC05ADF}"/>
              </a:ext>
            </a:extLst>
          </p:cNvPr>
          <p:cNvSpPr/>
          <p:nvPr/>
        </p:nvSpPr>
        <p:spPr>
          <a:xfrm>
            <a:off x="4814647" y="5279599"/>
            <a:ext cx="2813624" cy="828671"/>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Social Support</a:t>
            </a:r>
          </a:p>
        </p:txBody>
      </p:sp>
      <p:grpSp>
        <p:nvGrpSpPr>
          <p:cNvPr id="39" name="Group 38">
            <a:extLst>
              <a:ext uri="{FF2B5EF4-FFF2-40B4-BE49-F238E27FC236}">
                <a16:creationId xmlns:a16="http://schemas.microsoft.com/office/drawing/2014/main" id="{F731CD32-4C82-7645-9DA8-3566BA1430CB}"/>
              </a:ext>
            </a:extLst>
          </p:cNvPr>
          <p:cNvGrpSpPr/>
          <p:nvPr/>
        </p:nvGrpSpPr>
        <p:grpSpPr>
          <a:xfrm>
            <a:off x="950751" y="1515817"/>
            <a:ext cx="2817636" cy="4708671"/>
            <a:chOff x="825292" y="1575777"/>
            <a:chExt cx="2817636" cy="4708671"/>
          </a:xfrm>
          <a:solidFill>
            <a:schemeClr val="accent1"/>
          </a:solidFill>
          <a:effectLst>
            <a:glow rad="101600">
              <a:schemeClr val="accent2">
                <a:satMod val="175000"/>
                <a:alpha val="40000"/>
              </a:schemeClr>
            </a:glow>
          </a:effectLst>
        </p:grpSpPr>
        <p:sp>
          <p:nvSpPr>
            <p:cNvPr id="19" name="Rounded Rectangle 18">
              <a:extLst>
                <a:ext uri="{FF2B5EF4-FFF2-40B4-BE49-F238E27FC236}">
                  <a16:creationId xmlns:a16="http://schemas.microsoft.com/office/drawing/2014/main" id="{4CFF88F8-504A-DC46-96A5-AB14C104FB42}"/>
                </a:ext>
              </a:extLst>
            </p:cNvPr>
            <p:cNvSpPr/>
            <p:nvPr/>
          </p:nvSpPr>
          <p:spPr>
            <a:xfrm>
              <a:off x="825292" y="1575777"/>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Meeting Class Expectations</a:t>
              </a:r>
            </a:p>
          </p:txBody>
        </p:sp>
        <p:sp>
          <p:nvSpPr>
            <p:cNvPr id="27" name="Rounded Rectangle 26">
              <a:extLst>
                <a:ext uri="{FF2B5EF4-FFF2-40B4-BE49-F238E27FC236}">
                  <a16:creationId xmlns:a16="http://schemas.microsoft.com/office/drawing/2014/main" id="{258556A3-EF80-2341-95EF-F45EC71D2BDC}"/>
                </a:ext>
              </a:extLst>
            </p:cNvPr>
            <p:cNvSpPr/>
            <p:nvPr/>
          </p:nvSpPr>
          <p:spPr>
            <a:xfrm>
              <a:off x="825292" y="2043868"/>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Organization</a:t>
              </a:r>
            </a:p>
          </p:txBody>
        </p:sp>
        <p:sp>
          <p:nvSpPr>
            <p:cNvPr id="28" name="Rounded Rectangle 27">
              <a:extLst>
                <a:ext uri="{FF2B5EF4-FFF2-40B4-BE49-F238E27FC236}">
                  <a16:creationId xmlns:a16="http://schemas.microsoft.com/office/drawing/2014/main" id="{362CE1E5-8D61-AB4E-B980-6684B17929FE}"/>
                </a:ext>
              </a:extLst>
            </p:cNvPr>
            <p:cNvSpPr/>
            <p:nvPr/>
          </p:nvSpPr>
          <p:spPr>
            <a:xfrm>
              <a:off x="825292" y="2507066"/>
              <a:ext cx="2813624" cy="550095"/>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Commitment to College Goals</a:t>
              </a:r>
            </a:p>
          </p:txBody>
        </p:sp>
        <p:sp>
          <p:nvSpPr>
            <p:cNvPr id="29" name="Rounded Rectangle 28">
              <a:extLst>
                <a:ext uri="{FF2B5EF4-FFF2-40B4-BE49-F238E27FC236}">
                  <a16:creationId xmlns:a16="http://schemas.microsoft.com/office/drawing/2014/main" id="{9E2FB532-06E7-8947-BE40-10E45B3A57C6}"/>
                </a:ext>
              </a:extLst>
            </p:cNvPr>
            <p:cNvSpPr/>
            <p:nvPr/>
          </p:nvSpPr>
          <p:spPr>
            <a:xfrm>
              <a:off x="829304" y="3201050"/>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Commitment</a:t>
              </a:r>
            </a:p>
          </p:txBody>
        </p:sp>
        <p:sp>
          <p:nvSpPr>
            <p:cNvPr id="30" name="Rounded Rectangle 29">
              <a:extLst>
                <a:ext uri="{FF2B5EF4-FFF2-40B4-BE49-F238E27FC236}">
                  <a16:creationId xmlns:a16="http://schemas.microsoft.com/office/drawing/2014/main" id="{3B8BC97D-89B4-7344-9929-168CC638D6A8}"/>
                </a:ext>
              </a:extLst>
            </p:cNvPr>
            <p:cNvSpPr/>
            <p:nvPr/>
          </p:nvSpPr>
          <p:spPr>
            <a:xfrm>
              <a:off x="829304" y="3669141"/>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Sensitivity to Stress</a:t>
              </a:r>
            </a:p>
          </p:txBody>
        </p:sp>
        <p:sp>
          <p:nvSpPr>
            <p:cNvPr id="31" name="Rounded Rectangle 30">
              <a:extLst>
                <a:ext uri="{FF2B5EF4-FFF2-40B4-BE49-F238E27FC236}">
                  <a16:creationId xmlns:a16="http://schemas.microsoft.com/office/drawing/2014/main" id="{E3E7E8C2-FC22-2B48-B15B-01F271BA27BD}"/>
                </a:ext>
              </a:extLst>
            </p:cNvPr>
            <p:cNvSpPr/>
            <p:nvPr/>
          </p:nvSpPr>
          <p:spPr>
            <a:xfrm>
              <a:off x="829304" y="4132340"/>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Academic Self-Efficacy</a:t>
              </a:r>
            </a:p>
          </p:txBody>
        </p:sp>
        <p:sp>
          <p:nvSpPr>
            <p:cNvPr id="32" name="Rounded Rectangle 31">
              <a:extLst>
                <a:ext uri="{FF2B5EF4-FFF2-40B4-BE49-F238E27FC236}">
                  <a16:creationId xmlns:a16="http://schemas.microsoft.com/office/drawing/2014/main" id="{3DE8D236-80A1-FD4C-972D-0C0EC4CFDEB9}"/>
                </a:ext>
              </a:extLst>
            </p:cNvPr>
            <p:cNvSpPr/>
            <p:nvPr/>
          </p:nvSpPr>
          <p:spPr>
            <a:xfrm>
              <a:off x="825292" y="4588697"/>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Test Anxiety</a:t>
              </a:r>
            </a:p>
          </p:txBody>
        </p:sp>
        <p:sp>
          <p:nvSpPr>
            <p:cNvPr id="33" name="Rounded Rectangle 32">
              <a:extLst>
                <a:ext uri="{FF2B5EF4-FFF2-40B4-BE49-F238E27FC236}">
                  <a16:creationId xmlns:a16="http://schemas.microsoft.com/office/drawing/2014/main" id="{BC8F013D-118B-7E42-9342-36A0839B901E}"/>
                </a:ext>
              </a:extLst>
            </p:cNvPr>
            <p:cNvSpPr/>
            <p:nvPr/>
          </p:nvSpPr>
          <p:spPr>
            <a:xfrm>
              <a:off x="825292" y="5056788"/>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Connectedness</a:t>
              </a:r>
            </a:p>
          </p:txBody>
        </p:sp>
        <p:sp>
          <p:nvSpPr>
            <p:cNvPr id="34" name="Rounded Rectangle 33">
              <a:extLst>
                <a:ext uri="{FF2B5EF4-FFF2-40B4-BE49-F238E27FC236}">
                  <a16:creationId xmlns:a16="http://schemas.microsoft.com/office/drawing/2014/main" id="{2A17B56A-938F-4945-991E-AF88463597C7}"/>
                </a:ext>
              </a:extLst>
            </p:cNvPr>
            <p:cNvSpPr/>
            <p:nvPr/>
          </p:nvSpPr>
          <p:spPr>
            <a:xfrm>
              <a:off x="825292" y="5519987"/>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Support</a:t>
              </a:r>
            </a:p>
          </p:txBody>
        </p:sp>
        <p:sp>
          <p:nvSpPr>
            <p:cNvPr id="38" name="Rounded Rectangle 37">
              <a:extLst>
                <a:ext uri="{FF2B5EF4-FFF2-40B4-BE49-F238E27FC236}">
                  <a16:creationId xmlns:a16="http://schemas.microsoft.com/office/drawing/2014/main" id="{5054F2B6-E256-0F4E-A3F3-E4657CE576CD}"/>
                </a:ext>
              </a:extLst>
            </p:cNvPr>
            <p:cNvSpPr/>
            <p:nvPr/>
          </p:nvSpPr>
          <p:spPr>
            <a:xfrm>
              <a:off x="825292" y="5983186"/>
              <a:ext cx="2813624" cy="301262"/>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Barriers to Success</a:t>
              </a:r>
            </a:p>
          </p:txBody>
        </p:sp>
      </p:grpSp>
      <p:cxnSp>
        <p:nvCxnSpPr>
          <p:cNvPr id="40" name="Straight Arrow Connector 39">
            <a:extLst>
              <a:ext uri="{FF2B5EF4-FFF2-40B4-BE49-F238E27FC236}">
                <a16:creationId xmlns:a16="http://schemas.microsoft.com/office/drawing/2014/main" id="{DB223F0C-28FE-8948-987A-0D20E14C5900}"/>
              </a:ext>
            </a:extLst>
          </p:cNvPr>
          <p:cNvCxnSpPr>
            <a:cxnSpLocks/>
            <a:endCxn id="8" idx="1"/>
          </p:cNvCxnSpPr>
          <p:nvPr/>
        </p:nvCxnSpPr>
        <p:spPr>
          <a:xfrm>
            <a:off x="3764375" y="1685854"/>
            <a:ext cx="1050272" cy="60552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417C5AD-D03A-1D4F-BA9A-7726F3698359}"/>
              </a:ext>
            </a:extLst>
          </p:cNvPr>
          <p:cNvCxnSpPr>
            <a:cxnSpLocks/>
            <a:endCxn id="8" idx="1"/>
          </p:cNvCxnSpPr>
          <p:nvPr/>
        </p:nvCxnSpPr>
        <p:spPr>
          <a:xfrm>
            <a:off x="3810210" y="2134539"/>
            <a:ext cx="1004437" cy="15683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4C05DE51-F355-5E44-92D7-ADC320E648DF}"/>
              </a:ext>
            </a:extLst>
          </p:cNvPr>
          <p:cNvCxnSpPr>
            <a:cxnSpLocks/>
            <a:endCxn id="16" idx="1"/>
          </p:cNvCxnSpPr>
          <p:nvPr/>
        </p:nvCxnSpPr>
        <p:spPr>
          <a:xfrm>
            <a:off x="3810210" y="2721816"/>
            <a:ext cx="1004437" cy="69720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34B77A9-4149-CE4C-9B30-FE1F34C8D852}"/>
              </a:ext>
            </a:extLst>
          </p:cNvPr>
          <p:cNvCxnSpPr>
            <a:cxnSpLocks/>
            <a:endCxn id="16" idx="1"/>
          </p:cNvCxnSpPr>
          <p:nvPr/>
        </p:nvCxnSpPr>
        <p:spPr>
          <a:xfrm>
            <a:off x="3768387" y="3272164"/>
            <a:ext cx="1046260" cy="14685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0C2D574-2202-2045-842A-248F61648952}"/>
              </a:ext>
            </a:extLst>
          </p:cNvPr>
          <p:cNvCxnSpPr>
            <a:cxnSpLocks/>
            <a:endCxn id="17" idx="1"/>
          </p:cNvCxnSpPr>
          <p:nvPr/>
        </p:nvCxnSpPr>
        <p:spPr>
          <a:xfrm>
            <a:off x="3768387" y="3782451"/>
            <a:ext cx="1046260" cy="77402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E10607B-5DD7-5C4D-BE49-9853C164ADF7}"/>
              </a:ext>
            </a:extLst>
          </p:cNvPr>
          <p:cNvCxnSpPr>
            <a:cxnSpLocks/>
            <a:endCxn id="17" idx="1"/>
          </p:cNvCxnSpPr>
          <p:nvPr/>
        </p:nvCxnSpPr>
        <p:spPr>
          <a:xfrm>
            <a:off x="3810210" y="4221734"/>
            <a:ext cx="1004437" cy="33474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D12709A-CF39-B54E-95D4-3195D4A1AB36}"/>
              </a:ext>
            </a:extLst>
          </p:cNvPr>
          <p:cNvCxnSpPr>
            <a:cxnSpLocks/>
            <a:endCxn id="17" idx="1"/>
          </p:cNvCxnSpPr>
          <p:nvPr/>
        </p:nvCxnSpPr>
        <p:spPr>
          <a:xfrm flipV="1">
            <a:off x="3764375" y="4556477"/>
            <a:ext cx="1050272" cy="9921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7E01DDEE-54E5-8C4F-B05F-206F224358CE}"/>
              </a:ext>
            </a:extLst>
          </p:cNvPr>
          <p:cNvCxnSpPr>
            <a:cxnSpLocks/>
            <a:endCxn id="18" idx="1"/>
          </p:cNvCxnSpPr>
          <p:nvPr/>
        </p:nvCxnSpPr>
        <p:spPr>
          <a:xfrm>
            <a:off x="3764375" y="5147459"/>
            <a:ext cx="1050272" cy="5464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3ECB6991-8824-454C-B951-B830FDAF53EA}"/>
              </a:ext>
            </a:extLst>
          </p:cNvPr>
          <p:cNvCxnSpPr>
            <a:cxnSpLocks/>
            <a:endCxn id="18" idx="1"/>
          </p:cNvCxnSpPr>
          <p:nvPr/>
        </p:nvCxnSpPr>
        <p:spPr>
          <a:xfrm>
            <a:off x="3764375" y="5615516"/>
            <a:ext cx="1050272" cy="7841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E0504C98-F40A-C944-897B-0F274CE717F7}"/>
              </a:ext>
            </a:extLst>
          </p:cNvPr>
          <p:cNvCxnSpPr>
            <a:cxnSpLocks/>
            <a:endCxn id="18" idx="1"/>
          </p:cNvCxnSpPr>
          <p:nvPr/>
        </p:nvCxnSpPr>
        <p:spPr>
          <a:xfrm flipV="1">
            <a:off x="3787292" y="5693935"/>
            <a:ext cx="1027355" cy="37371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Right Bracket 60">
            <a:extLst>
              <a:ext uri="{FF2B5EF4-FFF2-40B4-BE49-F238E27FC236}">
                <a16:creationId xmlns:a16="http://schemas.microsoft.com/office/drawing/2014/main" id="{6C0C2D2A-6B2F-5F42-BE4E-9BD8BDC2EEBB}"/>
              </a:ext>
            </a:extLst>
          </p:cNvPr>
          <p:cNvSpPr/>
          <p:nvPr/>
        </p:nvSpPr>
        <p:spPr>
          <a:xfrm>
            <a:off x="7628271" y="2285170"/>
            <a:ext cx="221241" cy="3476119"/>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id="{F981B725-93E2-2E4F-A495-4D1DD54E0A00}"/>
              </a:ext>
            </a:extLst>
          </p:cNvPr>
          <p:cNvSpPr/>
          <p:nvPr/>
        </p:nvSpPr>
        <p:spPr>
          <a:xfrm rot="16200000">
            <a:off x="-539410" y="3649652"/>
            <a:ext cx="2229841" cy="415498"/>
          </a:xfrm>
          <a:prstGeom prst="rect">
            <a:avLst/>
          </a:prstGeom>
        </p:spPr>
        <p:txBody>
          <a:bodyPr wrap="none">
            <a:spAutoFit/>
          </a:bodyPr>
          <a:lstStyle/>
          <a:p>
            <a:pPr algn="ctr"/>
            <a:r>
              <a:rPr lang="en-US" sz="2100" b="1" dirty="0"/>
              <a:t>Intermediate SLOs</a:t>
            </a:r>
          </a:p>
        </p:txBody>
      </p:sp>
      <p:sp>
        <p:nvSpPr>
          <p:cNvPr id="36" name="Footer Placeholder 3">
            <a:extLst>
              <a:ext uri="{FF2B5EF4-FFF2-40B4-BE49-F238E27FC236}">
                <a16:creationId xmlns:a16="http://schemas.microsoft.com/office/drawing/2014/main" id="{C393F136-49CC-C946-A6DF-4DCB4C1EF885}"/>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2605983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3. Develop Specific Program Components</a:t>
            </a:r>
          </a:p>
        </p:txBody>
      </p:sp>
      <p:sp>
        <p:nvSpPr>
          <p:cNvPr id="3" name="Text Placeholder 2">
            <a:extLst>
              <a:ext uri="{FF2B5EF4-FFF2-40B4-BE49-F238E27FC236}">
                <a16:creationId xmlns:a16="http://schemas.microsoft.com/office/drawing/2014/main" id="{449F73C8-E7B3-6D40-BD00-4E245DC06DBA}"/>
              </a:ext>
            </a:extLst>
          </p:cNvPr>
          <p:cNvSpPr>
            <a:spLocks noGrp="1"/>
          </p:cNvSpPr>
          <p:nvPr>
            <p:ph type="body" idx="1"/>
          </p:nvPr>
        </p:nvSpPr>
        <p:spPr>
          <a:xfrm>
            <a:off x="1097280" y="1715911"/>
            <a:ext cx="10236764" cy="4243834"/>
          </a:xfrm>
        </p:spPr>
        <p:txBody>
          <a:bodyPr>
            <a:normAutofit lnSpcReduction="10000"/>
          </a:bodyPr>
          <a:lstStyle/>
          <a:p>
            <a:pPr marL="76200" indent="0">
              <a:spcAft>
                <a:spcPts val="1200"/>
              </a:spcAft>
              <a:buNone/>
            </a:pPr>
            <a:r>
              <a:rPr lang="en-US" dirty="0"/>
              <a:t>Program components are the activities, discussions, presentations, materials, etc. that comprise your program. Each component should be </a:t>
            </a:r>
            <a:r>
              <a:rPr lang="en-US" b="1" i="1" dirty="0"/>
              <a:t>intentionally</a:t>
            </a:r>
            <a:r>
              <a:rPr lang="en-US" dirty="0"/>
              <a:t> </a:t>
            </a:r>
            <a:r>
              <a:rPr lang="en-US" b="1" i="1" dirty="0"/>
              <a:t>designed to help students achieve the intermediate SLOs</a:t>
            </a:r>
            <a:r>
              <a:rPr lang="en-US" dirty="0"/>
              <a:t> specified in Step 2.</a:t>
            </a:r>
          </a:p>
          <a:p>
            <a:pPr lvl="1">
              <a:spcAft>
                <a:spcPts val="1200"/>
              </a:spcAft>
            </a:pPr>
            <a:r>
              <a:rPr lang="en-US" dirty="0"/>
              <a:t>Many program components could be designed to help students achieve the intermediate SLOs; use professional judgement (i.e., contextual and experiential knowledge)</a:t>
            </a:r>
          </a:p>
          <a:p>
            <a:pPr lvl="2">
              <a:spcAft>
                <a:spcPts val="1200"/>
              </a:spcAft>
            </a:pPr>
            <a:r>
              <a:rPr lang="en-US" dirty="0"/>
              <a:t>Use systematic reviews, meta-analyses, or individual program effectiveness studies to see what others have done that has/hasn’t worked</a:t>
            </a:r>
          </a:p>
          <a:p>
            <a:pPr lvl="2">
              <a:spcAft>
                <a:spcPts val="1200"/>
              </a:spcAft>
            </a:pPr>
            <a:r>
              <a:rPr lang="en-US" dirty="0"/>
              <a:t>Use theory/research create program components that theoretically </a:t>
            </a:r>
            <a:r>
              <a:rPr lang="en-US" i="1" dirty="0"/>
              <a:t>should</a:t>
            </a:r>
            <a:r>
              <a:rPr lang="en-US" dirty="0"/>
              <a:t> lead to the achievement of your intermediate SLOs</a:t>
            </a:r>
          </a:p>
        </p:txBody>
      </p:sp>
      <p:sp>
        <p:nvSpPr>
          <p:cNvPr id="4" name="Slide Number Placeholder 4">
            <a:extLst>
              <a:ext uri="{FF2B5EF4-FFF2-40B4-BE49-F238E27FC236}">
                <a16:creationId xmlns:a16="http://schemas.microsoft.com/office/drawing/2014/main" id="{CF17033F-AB3A-D345-8870-1B71921D4E0A}"/>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36</a:t>
            </a:fld>
            <a:endParaRPr lang="en-US"/>
          </a:p>
        </p:txBody>
      </p:sp>
      <p:sp>
        <p:nvSpPr>
          <p:cNvPr id="5" name="Footer Placeholder 3">
            <a:extLst>
              <a:ext uri="{FF2B5EF4-FFF2-40B4-BE49-F238E27FC236}">
                <a16:creationId xmlns:a16="http://schemas.microsoft.com/office/drawing/2014/main" id="{93D9D43C-BB86-1F48-9FF5-5C777A0C5C53}"/>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5368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dirty="0"/>
              <a:t>Step 3: SAS Example</a:t>
            </a:r>
          </a:p>
        </p:txBody>
      </p:sp>
      <p:sp>
        <p:nvSpPr>
          <p:cNvPr id="4" name="Slide Number Placeholder 4">
            <a:extLst>
              <a:ext uri="{FF2B5EF4-FFF2-40B4-BE49-F238E27FC236}">
                <a16:creationId xmlns:a16="http://schemas.microsoft.com/office/drawing/2014/main" id="{B40AB98E-D70E-5348-931E-4E6A6210A0C1}"/>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37</a:t>
            </a:fld>
            <a:endParaRPr lang="en-US"/>
          </a:p>
        </p:txBody>
      </p:sp>
      <p:cxnSp>
        <p:nvCxnSpPr>
          <p:cNvPr id="9" name="Straight Arrow Connector 8">
            <a:extLst>
              <a:ext uri="{FF2B5EF4-FFF2-40B4-BE49-F238E27FC236}">
                <a16:creationId xmlns:a16="http://schemas.microsoft.com/office/drawing/2014/main" id="{C0B1F1E6-4922-7B40-A43A-CEE9150D3B68}"/>
              </a:ext>
            </a:extLst>
          </p:cNvPr>
          <p:cNvCxnSpPr>
            <a:cxnSpLocks/>
          </p:cNvCxnSpPr>
          <p:nvPr/>
        </p:nvCxnSpPr>
        <p:spPr>
          <a:xfrm flipV="1">
            <a:off x="7849512" y="396850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1B4BD60A-4BB3-C545-9FE7-D505A9A4F710}"/>
              </a:ext>
            </a:extLst>
          </p:cNvPr>
          <p:cNvSpPr/>
          <p:nvPr/>
        </p:nvSpPr>
        <p:spPr>
          <a:xfrm>
            <a:off x="8637486" y="33215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4" name="Rectangle 13">
            <a:extLst>
              <a:ext uri="{FF2B5EF4-FFF2-40B4-BE49-F238E27FC236}">
                <a16:creationId xmlns:a16="http://schemas.microsoft.com/office/drawing/2014/main" id="{764A133D-4621-A94B-8E41-9A256E8A304B}"/>
              </a:ext>
            </a:extLst>
          </p:cNvPr>
          <p:cNvSpPr/>
          <p:nvPr/>
        </p:nvSpPr>
        <p:spPr>
          <a:xfrm>
            <a:off x="9093204" y="2641664"/>
            <a:ext cx="1902187" cy="415498"/>
          </a:xfrm>
          <a:prstGeom prst="rect">
            <a:avLst/>
          </a:prstGeom>
        </p:spPr>
        <p:txBody>
          <a:bodyPr wrap="none">
            <a:spAutoFit/>
          </a:bodyPr>
          <a:lstStyle/>
          <a:p>
            <a:pPr algn="ctr"/>
            <a:r>
              <a:rPr lang="en-US" sz="2100" b="1" dirty="0"/>
              <a:t>Distal Outcome</a:t>
            </a:r>
          </a:p>
        </p:txBody>
      </p:sp>
      <p:sp>
        <p:nvSpPr>
          <p:cNvPr id="19" name="Rounded Rectangle 18">
            <a:extLst>
              <a:ext uri="{FF2B5EF4-FFF2-40B4-BE49-F238E27FC236}">
                <a16:creationId xmlns:a16="http://schemas.microsoft.com/office/drawing/2014/main" id="{4CFF88F8-504A-DC46-96A5-AB14C104FB42}"/>
              </a:ext>
            </a:extLst>
          </p:cNvPr>
          <p:cNvSpPr/>
          <p:nvPr/>
        </p:nvSpPr>
        <p:spPr>
          <a:xfrm>
            <a:off x="4833198" y="151581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Meeting Class Expectations</a:t>
            </a:r>
          </a:p>
        </p:txBody>
      </p:sp>
      <p:sp>
        <p:nvSpPr>
          <p:cNvPr id="27" name="Rounded Rectangle 26">
            <a:extLst>
              <a:ext uri="{FF2B5EF4-FFF2-40B4-BE49-F238E27FC236}">
                <a16:creationId xmlns:a16="http://schemas.microsoft.com/office/drawing/2014/main" id="{258556A3-EF80-2341-95EF-F45EC71D2BDC}"/>
              </a:ext>
            </a:extLst>
          </p:cNvPr>
          <p:cNvSpPr/>
          <p:nvPr/>
        </p:nvSpPr>
        <p:spPr>
          <a:xfrm>
            <a:off x="4833198" y="1983908"/>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Organization</a:t>
            </a:r>
          </a:p>
        </p:txBody>
      </p:sp>
      <p:sp>
        <p:nvSpPr>
          <p:cNvPr id="28" name="Rounded Rectangle 27">
            <a:extLst>
              <a:ext uri="{FF2B5EF4-FFF2-40B4-BE49-F238E27FC236}">
                <a16:creationId xmlns:a16="http://schemas.microsoft.com/office/drawing/2014/main" id="{362CE1E5-8D61-AB4E-B980-6684B17929FE}"/>
              </a:ext>
            </a:extLst>
          </p:cNvPr>
          <p:cNvSpPr/>
          <p:nvPr/>
        </p:nvSpPr>
        <p:spPr>
          <a:xfrm>
            <a:off x="4833198" y="2447106"/>
            <a:ext cx="2813624" cy="55009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Commitment to College Goals</a:t>
            </a:r>
          </a:p>
        </p:txBody>
      </p:sp>
      <p:sp>
        <p:nvSpPr>
          <p:cNvPr id="29" name="Rounded Rectangle 28">
            <a:extLst>
              <a:ext uri="{FF2B5EF4-FFF2-40B4-BE49-F238E27FC236}">
                <a16:creationId xmlns:a16="http://schemas.microsoft.com/office/drawing/2014/main" id="{9E2FB532-06E7-8947-BE40-10E45B3A57C6}"/>
              </a:ext>
            </a:extLst>
          </p:cNvPr>
          <p:cNvSpPr/>
          <p:nvPr/>
        </p:nvSpPr>
        <p:spPr>
          <a:xfrm>
            <a:off x="4837210" y="3141090"/>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Commitment</a:t>
            </a:r>
          </a:p>
        </p:txBody>
      </p:sp>
      <p:sp>
        <p:nvSpPr>
          <p:cNvPr id="30" name="Rounded Rectangle 29">
            <a:extLst>
              <a:ext uri="{FF2B5EF4-FFF2-40B4-BE49-F238E27FC236}">
                <a16:creationId xmlns:a16="http://schemas.microsoft.com/office/drawing/2014/main" id="{3B8BC97D-89B4-7344-9929-168CC638D6A8}"/>
              </a:ext>
            </a:extLst>
          </p:cNvPr>
          <p:cNvSpPr/>
          <p:nvPr/>
        </p:nvSpPr>
        <p:spPr>
          <a:xfrm>
            <a:off x="4837210" y="3609181"/>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Sensitivity to Stress</a:t>
            </a:r>
          </a:p>
        </p:txBody>
      </p:sp>
      <p:sp>
        <p:nvSpPr>
          <p:cNvPr id="31" name="Rounded Rectangle 30">
            <a:extLst>
              <a:ext uri="{FF2B5EF4-FFF2-40B4-BE49-F238E27FC236}">
                <a16:creationId xmlns:a16="http://schemas.microsoft.com/office/drawing/2014/main" id="{E3E7E8C2-FC22-2B48-B15B-01F271BA27BD}"/>
              </a:ext>
            </a:extLst>
          </p:cNvPr>
          <p:cNvSpPr/>
          <p:nvPr/>
        </p:nvSpPr>
        <p:spPr>
          <a:xfrm>
            <a:off x="4837210" y="4072380"/>
            <a:ext cx="2813624" cy="301262"/>
          </a:xfrm>
          <a:prstGeom prst="roundRect">
            <a:avLst/>
          </a:prstGeom>
          <a:solidFill>
            <a:schemeClr val="accent1"/>
          </a:solidFill>
          <a:ln>
            <a:no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Academic Self-Efficacy</a:t>
            </a:r>
          </a:p>
        </p:txBody>
      </p:sp>
      <p:sp>
        <p:nvSpPr>
          <p:cNvPr id="32" name="Rounded Rectangle 31">
            <a:extLst>
              <a:ext uri="{FF2B5EF4-FFF2-40B4-BE49-F238E27FC236}">
                <a16:creationId xmlns:a16="http://schemas.microsoft.com/office/drawing/2014/main" id="{3DE8D236-80A1-FD4C-972D-0C0EC4CFDEB9}"/>
              </a:ext>
            </a:extLst>
          </p:cNvPr>
          <p:cNvSpPr/>
          <p:nvPr/>
        </p:nvSpPr>
        <p:spPr>
          <a:xfrm>
            <a:off x="4833198" y="452873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Test Anxiety</a:t>
            </a:r>
          </a:p>
        </p:txBody>
      </p:sp>
      <p:sp>
        <p:nvSpPr>
          <p:cNvPr id="33" name="Rounded Rectangle 32">
            <a:extLst>
              <a:ext uri="{FF2B5EF4-FFF2-40B4-BE49-F238E27FC236}">
                <a16:creationId xmlns:a16="http://schemas.microsoft.com/office/drawing/2014/main" id="{BC8F013D-118B-7E42-9342-36A0839B901E}"/>
              </a:ext>
            </a:extLst>
          </p:cNvPr>
          <p:cNvSpPr/>
          <p:nvPr/>
        </p:nvSpPr>
        <p:spPr>
          <a:xfrm>
            <a:off x="4833198" y="4996828"/>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Connectedness</a:t>
            </a:r>
          </a:p>
        </p:txBody>
      </p:sp>
      <p:sp>
        <p:nvSpPr>
          <p:cNvPr id="34" name="Rounded Rectangle 33">
            <a:extLst>
              <a:ext uri="{FF2B5EF4-FFF2-40B4-BE49-F238E27FC236}">
                <a16:creationId xmlns:a16="http://schemas.microsoft.com/office/drawing/2014/main" id="{2A17B56A-938F-4945-991E-AF88463597C7}"/>
              </a:ext>
            </a:extLst>
          </p:cNvPr>
          <p:cNvSpPr/>
          <p:nvPr/>
        </p:nvSpPr>
        <p:spPr>
          <a:xfrm>
            <a:off x="4833198" y="5460027"/>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Institutional Success</a:t>
            </a:r>
          </a:p>
        </p:txBody>
      </p:sp>
      <p:sp>
        <p:nvSpPr>
          <p:cNvPr id="38" name="Rounded Rectangle 37">
            <a:extLst>
              <a:ext uri="{FF2B5EF4-FFF2-40B4-BE49-F238E27FC236}">
                <a16:creationId xmlns:a16="http://schemas.microsoft.com/office/drawing/2014/main" id="{5054F2B6-E256-0F4E-A3F3-E4657CE576CD}"/>
              </a:ext>
            </a:extLst>
          </p:cNvPr>
          <p:cNvSpPr/>
          <p:nvPr/>
        </p:nvSpPr>
        <p:spPr>
          <a:xfrm>
            <a:off x="4833198" y="5923226"/>
            <a:ext cx="2813624" cy="301262"/>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a:ea typeface="Source Sans Pro"/>
                <a:cs typeface="Arial"/>
              </a:rPr>
              <a:t>Barriers to Success</a:t>
            </a:r>
          </a:p>
        </p:txBody>
      </p:sp>
      <p:sp>
        <p:nvSpPr>
          <p:cNvPr id="61" name="Right Bracket 60">
            <a:extLst>
              <a:ext uri="{FF2B5EF4-FFF2-40B4-BE49-F238E27FC236}">
                <a16:creationId xmlns:a16="http://schemas.microsoft.com/office/drawing/2014/main" id="{6C0C2D2A-6B2F-5F42-BE4E-9BD8BDC2EEBB}"/>
              </a:ext>
            </a:extLst>
          </p:cNvPr>
          <p:cNvSpPr/>
          <p:nvPr/>
        </p:nvSpPr>
        <p:spPr>
          <a:xfrm>
            <a:off x="7628271" y="1666448"/>
            <a:ext cx="221241" cy="4440507"/>
          </a:xfrm>
          <a:prstGeom prst="righ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5" name="Straight Arrow Connector 34">
            <a:extLst>
              <a:ext uri="{FF2B5EF4-FFF2-40B4-BE49-F238E27FC236}">
                <a16:creationId xmlns:a16="http://schemas.microsoft.com/office/drawing/2014/main" id="{ADF7081D-59C9-AA46-B1BD-914B3C789804}"/>
              </a:ext>
            </a:extLst>
          </p:cNvPr>
          <p:cNvCxnSpPr>
            <a:cxnSpLocks/>
            <a:stCxn id="36" idx="3"/>
          </p:cNvCxnSpPr>
          <p:nvPr/>
        </p:nvCxnSpPr>
        <p:spPr>
          <a:xfrm flipV="1">
            <a:off x="4036318" y="4226351"/>
            <a:ext cx="792129" cy="215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ounded Rectangle 35">
            <a:extLst>
              <a:ext uri="{FF2B5EF4-FFF2-40B4-BE49-F238E27FC236}">
                <a16:creationId xmlns:a16="http://schemas.microsoft.com/office/drawing/2014/main" id="{E2262675-34C5-0346-936C-8BFAF2A266F5}"/>
              </a:ext>
            </a:extLst>
          </p:cNvPr>
          <p:cNvSpPr/>
          <p:nvPr/>
        </p:nvSpPr>
        <p:spPr>
          <a:xfrm>
            <a:off x="412124" y="3584792"/>
            <a:ext cx="3624194" cy="1287429"/>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ysClr val="windowText" lastClr="000000"/>
                </a:solidFill>
                <a:latin typeface="Source Sans Pro"/>
                <a:ea typeface="Source Sans Pro"/>
                <a:cs typeface="Arial"/>
              </a:rPr>
              <a:t>What programming would you develop to increase ASE? </a:t>
            </a:r>
          </a:p>
        </p:txBody>
      </p:sp>
      <p:sp>
        <p:nvSpPr>
          <p:cNvPr id="20" name="Footer Placeholder 3">
            <a:extLst>
              <a:ext uri="{FF2B5EF4-FFF2-40B4-BE49-F238E27FC236}">
                <a16:creationId xmlns:a16="http://schemas.microsoft.com/office/drawing/2014/main" id="{F3808446-59EB-7840-B557-4B32F1425368}"/>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01420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9C88D570-7D24-5846-BAF1-FE49FA105944}"/>
              </a:ext>
            </a:extLst>
          </p:cNvPr>
          <p:cNvGrpSpPr/>
          <p:nvPr/>
        </p:nvGrpSpPr>
        <p:grpSpPr>
          <a:xfrm>
            <a:off x="8859187" y="1130649"/>
            <a:ext cx="2813624" cy="4596701"/>
            <a:chOff x="8859187" y="1262832"/>
            <a:chExt cx="2813624" cy="4596701"/>
          </a:xfrm>
        </p:grpSpPr>
        <p:sp>
          <p:nvSpPr>
            <p:cNvPr id="5" name="Rounded Rectangle 4">
              <a:extLst>
                <a:ext uri="{FF2B5EF4-FFF2-40B4-BE49-F238E27FC236}">
                  <a16:creationId xmlns:a16="http://schemas.microsoft.com/office/drawing/2014/main" id="{28713BF8-DA8F-0143-98BE-5467BD406C30}"/>
                </a:ext>
              </a:extLst>
            </p:cNvPr>
            <p:cNvSpPr/>
            <p:nvPr/>
          </p:nvSpPr>
          <p:spPr>
            <a:xfrm>
              <a:off x="8859187" y="4572104"/>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6" name="Rectangle 5">
              <a:extLst>
                <a:ext uri="{FF2B5EF4-FFF2-40B4-BE49-F238E27FC236}">
                  <a16:creationId xmlns:a16="http://schemas.microsoft.com/office/drawing/2014/main" id="{F8CD4D1B-BAF9-B841-B722-962DC79559DD}"/>
                </a:ext>
              </a:extLst>
            </p:cNvPr>
            <p:cNvSpPr/>
            <p:nvPr/>
          </p:nvSpPr>
          <p:spPr>
            <a:xfrm>
              <a:off x="9314905" y="4156606"/>
              <a:ext cx="1902187" cy="415498"/>
            </a:xfrm>
            <a:prstGeom prst="rect">
              <a:avLst/>
            </a:prstGeom>
          </p:spPr>
          <p:txBody>
            <a:bodyPr wrap="none">
              <a:spAutoFit/>
            </a:bodyPr>
            <a:lstStyle/>
            <a:p>
              <a:pPr algn="ctr"/>
              <a:r>
                <a:rPr lang="en-US" sz="2100" b="1" dirty="0"/>
                <a:t>Distal Outcome</a:t>
              </a:r>
            </a:p>
          </p:txBody>
        </p:sp>
        <p:sp>
          <p:nvSpPr>
            <p:cNvPr id="7" name="Rounded Rectangle 6">
              <a:extLst>
                <a:ext uri="{FF2B5EF4-FFF2-40B4-BE49-F238E27FC236}">
                  <a16:creationId xmlns:a16="http://schemas.microsoft.com/office/drawing/2014/main" id="{8BE73700-4C46-3840-B732-E82AEF174925}"/>
                </a:ext>
              </a:extLst>
            </p:cNvPr>
            <p:cNvSpPr/>
            <p:nvPr/>
          </p:nvSpPr>
          <p:spPr>
            <a:xfrm>
              <a:off x="8859187" y="1678330"/>
              <a:ext cx="2813624" cy="128742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Source Sans Pro"/>
                  <a:ea typeface="Source Sans Pro"/>
                  <a:cs typeface="Arial"/>
                </a:rPr>
                <a:t>Increase Academic Self-Efficacy</a:t>
              </a:r>
            </a:p>
          </p:txBody>
        </p:sp>
        <p:sp>
          <p:nvSpPr>
            <p:cNvPr id="9" name="Rectangle 8">
              <a:extLst>
                <a:ext uri="{FF2B5EF4-FFF2-40B4-BE49-F238E27FC236}">
                  <a16:creationId xmlns:a16="http://schemas.microsoft.com/office/drawing/2014/main" id="{E6177269-765F-FF41-8EF4-E7B39C1339FB}"/>
                </a:ext>
              </a:extLst>
            </p:cNvPr>
            <p:cNvSpPr/>
            <p:nvPr/>
          </p:nvSpPr>
          <p:spPr>
            <a:xfrm>
              <a:off x="9204777" y="1262832"/>
              <a:ext cx="2122441" cy="415498"/>
            </a:xfrm>
            <a:prstGeom prst="rect">
              <a:avLst/>
            </a:prstGeom>
          </p:spPr>
          <p:txBody>
            <a:bodyPr wrap="none">
              <a:spAutoFit/>
            </a:bodyPr>
            <a:lstStyle/>
            <a:p>
              <a:pPr algn="ctr"/>
              <a:r>
                <a:rPr lang="en-US" sz="2100" b="1" dirty="0"/>
                <a:t>Intermediate SLO</a:t>
              </a:r>
            </a:p>
          </p:txBody>
        </p:sp>
        <p:cxnSp>
          <p:nvCxnSpPr>
            <p:cNvPr id="10" name="Straight Arrow Connector 9">
              <a:extLst>
                <a:ext uri="{FF2B5EF4-FFF2-40B4-BE49-F238E27FC236}">
                  <a16:creationId xmlns:a16="http://schemas.microsoft.com/office/drawing/2014/main" id="{B20D87B1-3D99-E847-9495-DFDF5F5600C2}"/>
                </a:ext>
              </a:extLst>
            </p:cNvPr>
            <p:cNvCxnSpPr>
              <a:cxnSpLocks/>
            </p:cNvCxnSpPr>
            <p:nvPr/>
          </p:nvCxnSpPr>
          <p:spPr>
            <a:xfrm>
              <a:off x="10228916" y="3237590"/>
              <a:ext cx="0" cy="8099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5" name="Rectangle 14">
            <a:extLst>
              <a:ext uri="{FF2B5EF4-FFF2-40B4-BE49-F238E27FC236}">
                <a16:creationId xmlns:a16="http://schemas.microsoft.com/office/drawing/2014/main" id="{BADADDD7-3339-B04E-96EF-A12152C8973D}"/>
              </a:ext>
            </a:extLst>
          </p:cNvPr>
          <p:cNvSpPr/>
          <p:nvPr/>
        </p:nvSpPr>
        <p:spPr>
          <a:xfrm>
            <a:off x="574993" y="712533"/>
            <a:ext cx="4929266" cy="1477328"/>
          </a:xfrm>
          <a:prstGeom prst="rect">
            <a:avLst/>
          </a:prstGeom>
        </p:spPr>
        <p:txBody>
          <a:bodyPr wrap="square">
            <a:spAutoFit/>
          </a:bodyPr>
          <a:lstStyle/>
          <a:p>
            <a:pPr algn="ctr"/>
            <a:r>
              <a:rPr lang="en-US" dirty="0"/>
              <a:t>Bandura, A. (1997). </a:t>
            </a:r>
            <a:r>
              <a:rPr lang="en-US" i="1" dirty="0"/>
              <a:t>Self-efficacy: The exercise of control</a:t>
            </a:r>
            <a:r>
              <a:rPr lang="en-US" dirty="0"/>
              <a:t>. New York, NY: W. H. Freeman.</a:t>
            </a:r>
          </a:p>
          <a:p>
            <a:pPr algn="ctr"/>
            <a:endParaRPr lang="en-US" dirty="0"/>
          </a:p>
          <a:p>
            <a:pPr algn="ctr"/>
            <a:r>
              <a:rPr lang="en-US" dirty="0"/>
              <a:t>Schunk, D. H. (1985). Self-efficacy and classroom learning. </a:t>
            </a:r>
            <a:r>
              <a:rPr lang="en-US" i="1" dirty="0"/>
              <a:t>Psychology in the Schools</a:t>
            </a:r>
            <a:r>
              <a:rPr lang="en-US" dirty="0"/>
              <a:t>, 22, 208-223.</a:t>
            </a:r>
          </a:p>
        </p:txBody>
      </p:sp>
      <p:sp>
        <p:nvSpPr>
          <p:cNvPr id="16" name="Rectangle 15">
            <a:extLst>
              <a:ext uri="{FF2B5EF4-FFF2-40B4-BE49-F238E27FC236}">
                <a16:creationId xmlns:a16="http://schemas.microsoft.com/office/drawing/2014/main" id="{62BD9FA6-DCAC-5848-AC1E-F6238D1545AF}"/>
              </a:ext>
            </a:extLst>
          </p:cNvPr>
          <p:cNvSpPr/>
          <p:nvPr/>
        </p:nvSpPr>
        <p:spPr>
          <a:xfrm>
            <a:off x="2015340" y="208926"/>
            <a:ext cx="2048573" cy="369332"/>
          </a:xfrm>
          <a:prstGeom prst="rect">
            <a:avLst/>
          </a:prstGeom>
        </p:spPr>
        <p:txBody>
          <a:bodyPr wrap="none">
            <a:spAutoFit/>
          </a:bodyPr>
          <a:lstStyle/>
          <a:p>
            <a:pPr algn="ctr"/>
            <a:r>
              <a:rPr lang="en-US" b="1" dirty="0"/>
              <a:t>Self-Efficacy Theory</a:t>
            </a:r>
          </a:p>
        </p:txBody>
      </p:sp>
      <p:sp>
        <p:nvSpPr>
          <p:cNvPr id="11" name="Footer Placeholder 3">
            <a:extLst>
              <a:ext uri="{FF2B5EF4-FFF2-40B4-BE49-F238E27FC236}">
                <a16:creationId xmlns:a16="http://schemas.microsoft.com/office/drawing/2014/main" id="{1F669CE9-2D95-1E49-88A7-799D3A12EBF8}"/>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12" name="Slide Number Placeholder 4">
            <a:extLst>
              <a:ext uri="{FF2B5EF4-FFF2-40B4-BE49-F238E27FC236}">
                <a16:creationId xmlns:a16="http://schemas.microsoft.com/office/drawing/2014/main" id="{0A43D850-FE51-A84D-BC98-48CAB0252D6A}"/>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38</a:t>
            </a:fld>
            <a:endParaRPr lang="en-US" dirty="0"/>
          </a:p>
        </p:txBody>
      </p:sp>
    </p:spTree>
    <p:extLst>
      <p:ext uri="{BB962C8B-B14F-4D97-AF65-F5344CB8AC3E}">
        <p14:creationId xmlns:p14="http://schemas.microsoft.com/office/powerpoint/2010/main" val="19994760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E72048-B8F6-D54F-B0EE-5B83A4762357}"/>
              </a:ext>
            </a:extLst>
          </p:cNvPr>
          <p:cNvPicPr>
            <a:picLocks noChangeAspect="1"/>
          </p:cNvPicPr>
          <p:nvPr/>
        </p:nvPicPr>
        <p:blipFill rotWithShape="1">
          <a:blip r:embed="rId3">
            <a:extLst>
              <a:ext uri="{28A0092B-C50C-407E-A947-70E740481C1C}">
                <a14:useLocalDpi xmlns:a14="http://schemas.microsoft.com/office/drawing/2010/main" val="0"/>
              </a:ext>
            </a:extLst>
          </a:blip>
          <a:srcRect t="7128"/>
          <a:stretch/>
        </p:blipFill>
        <p:spPr>
          <a:xfrm>
            <a:off x="1567580" y="624424"/>
            <a:ext cx="9056839" cy="5681570"/>
          </a:xfrm>
          <a:prstGeom prst="rect">
            <a:avLst/>
          </a:prstGeom>
        </p:spPr>
      </p:pic>
      <p:sp>
        <p:nvSpPr>
          <p:cNvPr id="3" name="Rectangle 2">
            <a:extLst>
              <a:ext uri="{FF2B5EF4-FFF2-40B4-BE49-F238E27FC236}">
                <a16:creationId xmlns:a16="http://schemas.microsoft.com/office/drawing/2014/main" id="{DBB908A2-4857-A44F-A490-A4B4786B153C}"/>
              </a:ext>
            </a:extLst>
          </p:cNvPr>
          <p:cNvSpPr/>
          <p:nvPr/>
        </p:nvSpPr>
        <p:spPr>
          <a:xfrm>
            <a:off x="1624730" y="3259875"/>
            <a:ext cx="2829795" cy="824459"/>
          </a:xfrm>
          <a:prstGeom prst="rect">
            <a:avLst/>
          </a:prstGeom>
          <a:noFill/>
          <a:ln w="3175">
            <a:solidFill>
              <a:schemeClr val="tx1"/>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A382733-C366-9B4E-9AF4-B8971C740082}"/>
              </a:ext>
            </a:extLst>
          </p:cNvPr>
          <p:cNvSpPr/>
          <p:nvPr/>
        </p:nvSpPr>
        <p:spPr>
          <a:xfrm>
            <a:off x="1638058" y="5582466"/>
            <a:ext cx="2816467" cy="651110"/>
          </a:xfrm>
          <a:prstGeom prst="rect">
            <a:avLst/>
          </a:prstGeom>
          <a:noFill/>
          <a:ln w="3175">
            <a:solidFill>
              <a:schemeClr val="tx1"/>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934534-0366-B343-B758-1114F561F39C}"/>
              </a:ext>
            </a:extLst>
          </p:cNvPr>
          <p:cNvSpPr/>
          <p:nvPr/>
        </p:nvSpPr>
        <p:spPr>
          <a:xfrm>
            <a:off x="4601978" y="218620"/>
            <a:ext cx="6814575" cy="6117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1E4B4B0F-51F2-C04A-939D-C8A2A3E5ABF4}"/>
              </a:ext>
            </a:extLst>
          </p:cNvPr>
          <p:cNvGrpSpPr/>
          <p:nvPr/>
        </p:nvGrpSpPr>
        <p:grpSpPr>
          <a:xfrm>
            <a:off x="8859187" y="1130649"/>
            <a:ext cx="2813624" cy="4596701"/>
            <a:chOff x="8859187" y="1262832"/>
            <a:chExt cx="2813624" cy="4596701"/>
          </a:xfrm>
        </p:grpSpPr>
        <p:sp>
          <p:nvSpPr>
            <p:cNvPr id="14" name="Rounded Rectangle 13">
              <a:extLst>
                <a:ext uri="{FF2B5EF4-FFF2-40B4-BE49-F238E27FC236}">
                  <a16:creationId xmlns:a16="http://schemas.microsoft.com/office/drawing/2014/main" id="{D199AFE5-A232-264C-9A70-8692E9FA651A}"/>
                </a:ext>
              </a:extLst>
            </p:cNvPr>
            <p:cNvSpPr/>
            <p:nvPr/>
          </p:nvSpPr>
          <p:spPr>
            <a:xfrm>
              <a:off x="8859187" y="4572104"/>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5" name="Rectangle 14">
              <a:extLst>
                <a:ext uri="{FF2B5EF4-FFF2-40B4-BE49-F238E27FC236}">
                  <a16:creationId xmlns:a16="http://schemas.microsoft.com/office/drawing/2014/main" id="{26594424-95C1-A64E-911E-845815C7F1F0}"/>
                </a:ext>
              </a:extLst>
            </p:cNvPr>
            <p:cNvSpPr/>
            <p:nvPr/>
          </p:nvSpPr>
          <p:spPr>
            <a:xfrm>
              <a:off x="9314905" y="4156606"/>
              <a:ext cx="1902187" cy="415498"/>
            </a:xfrm>
            <a:prstGeom prst="rect">
              <a:avLst/>
            </a:prstGeom>
          </p:spPr>
          <p:txBody>
            <a:bodyPr wrap="none">
              <a:spAutoFit/>
            </a:bodyPr>
            <a:lstStyle/>
            <a:p>
              <a:pPr algn="ctr"/>
              <a:r>
                <a:rPr lang="en-US" sz="2100" b="1" dirty="0"/>
                <a:t>Distal Outcome</a:t>
              </a:r>
            </a:p>
          </p:txBody>
        </p:sp>
        <p:sp>
          <p:nvSpPr>
            <p:cNvPr id="16" name="Rounded Rectangle 15">
              <a:extLst>
                <a:ext uri="{FF2B5EF4-FFF2-40B4-BE49-F238E27FC236}">
                  <a16:creationId xmlns:a16="http://schemas.microsoft.com/office/drawing/2014/main" id="{40C27D02-5229-F94C-962C-C5EE6FACB5EA}"/>
                </a:ext>
              </a:extLst>
            </p:cNvPr>
            <p:cNvSpPr/>
            <p:nvPr/>
          </p:nvSpPr>
          <p:spPr>
            <a:xfrm>
              <a:off x="8859187" y="1678330"/>
              <a:ext cx="2813624" cy="128742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Source Sans Pro"/>
                  <a:ea typeface="Source Sans Pro"/>
                  <a:cs typeface="Arial"/>
                </a:rPr>
                <a:t>Increase Academic Self-Efficacy</a:t>
              </a:r>
            </a:p>
          </p:txBody>
        </p:sp>
        <p:sp>
          <p:nvSpPr>
            <p:cNvPr id="17" name="Rectangle 16">
              <a:extLst>
                <a:ext uri="{FF2B5EF4-FFF2-40B4-BE49-F238E27FC236}">
                  <a16:creationId xmlns:a16="http://schemas.microsoft.com/office/drawing/2014/main" id="{4DC898F5-F343-F34C-B6B5-1ED05DC8D455}"/>
                </a:ext>
              </a:extLst>
            </p:cNvPr>
            <p:cNvSpPr/>
            <p:nvPr/>
          </p:nvSpPr>
          <p:spPr>
            <a:xfrm>
              <a:off x="9204777" y="1262832"/>
              <a:ext cx="2122441" cy="415498"/>
            </a:xfrm>
            <a:prstGeom prst="rect">
              <a:avLst/>
            </a:prstGeom>
          </p:spPr>
          <p:txBody>
            <a:bodyPr wrap="none">
              <a:spAutoFit/>
            </a:bodyPr>
            <a:lstStyle/>
            <a:p>
              <a:pPr algn="ctr"/>
              <a:r>
                <a:rPr lang="en-US" sz="2100" b="1" dirty="0"/>
                <a:t>Intermediate SLO</a:t>
              </a:r>
            </a:p>
          </p:txBody>
        </p:sp>
        <p:cxnSp>
          <p:nvCxnSpPr>
            <p:cNvPr id="18" name="Straight Arrow Connector 17">
              <a:extLst>
                <a:ext uri="{FF2B5EF4-FFF2-40B4-BE49-F238E27FC236}">
                  <a16:creationId xmlns:a16="http://schemas.microsoft.com/office/drawing/2014/main" id="{8E2781CF-EF42-EE4E-BA9B-E4C930EEC042}"/>
                </a:ext>
              </a:extLst>
            </p:cNvPr>
            <p:cNvCxnSpPr>
              <a:cxnSpLocks/>
            </p:cNvCxnSpPr>
            <p:nvPr/>
          </p:nvCxnSpPr>
          <p:spPr>
            <a:xfrm>
              <a:off x="10228916" y="3237590"/>
              <a:ext cx="0" cy="8099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18">
            <a:extLst>
              <a:ext uri="{FF2B5EF4-FFF2-40B4-BE49-F238E27FC236}">
                <a16:creationId xmlns:a16="http://schemas.microsoft.com/office/drawing/2014/main" id="{14A536C2-67B2-7D45-9809-7F270BCE39AD}"/>
              </a:ext>
            </a:extLst>
          </p:cNvPr>
          <p:cNvSpPr/>
          <p:nvPr/>
        </p:nvSpPr>
        <p:spPr>
          <a:xfrm>
            <a:off x="2015340" y="208926"/>
            <a:ext cx="2048573" cy="369332"/>
          </a:xfrm>
          <a:prstGeom prst="rect">
            <a:avLst/>
          </a:prstGeom>
        </p:spPr>
        <p:txBody>
          <a:bodyPr wrap="none">
            <a:spAutoFit/>
          </a:bodyPr>
          <a:lstStyle/>
          <a:p>
            <a:pPr algn="ctr"/>
            <a:r>
              <a:rPr lang="en-US" b="1" dirty="0"/>
              <a:t>Self-Efficacy Theory</a:t>
            </a:r>
          </a:p>
        </p:txBody>
      </p:sp>
      <p:sp>
        <p:nvSpPr>
          <p:cNvPr id="20" name="Footer Placeholder 3">
            <a:extLst>
              <a:ext uri="{FF2B5EF4-FFF2-40B4-BE49-F238E27FC236}">
                <a16:creationId xmlns:a16="http://schemas.microsoft.com/office/drawing/2014/main" id="{9D5302F8-0FC8-0544-BA35-CDF68AF3F80D}"/>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21" name="Slide Number Placeholder 4">
            <a:extLst>
              <a:ext uri="{FF2B5EF4-FFF2-40B4-BE49-F238E27FC236}">
                <a16:creationId xmlns:a16="http://schemas.microsoft.com/office/drawing/2014/main" id="{33F5DF53-70FB-3E4D-946A-550665587F03}"/>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39</a:t>
            </a:fld>
            <a:endParaRPr lang="en-US" dirty="0"/>
          </a:p>
        </p:txBody>
      </p:sp>
    </p:spTree>
    <p:extLst>
      <p:ext uri="{BB962C8B-B14F-4D97-AF65-F5344CB8AC3E}">
        <p14:creationId xmlns:p14="http://schemas.microsoft.com/office/powerpoint/2010/main" val="3692462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an Airplane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4</a:t>
            </a:fld>
            <a:endParaRPr lang="en-US"/>
          </a:p>
        </p:txBody>
      </p:sp>
      <p:pic>
        <p:nvPicPr>
          <p:cNvPr id="15" name="Picture 1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78198" y="2288996"/>
            <a:ext cx="6752405" cy="2982312"/>
          </a:xfrm>
          <a:prstGeom prst="rect">
            <a:avLst/>
          </a:prstGeom>
        </p:spPr>
      </p:pic>
      <p:sp>
        <p:nvSpPr>
          <p:cNvPr id="17" name="Rounded Rectangle 16"/>
          <p:cNvSpPr/>
          <p:nvPr/>
        </p:nvSpPr>
        <p:spPr>
          <a:xfrm>
            <a:off x="1097279" y="1648178"/>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Plane</a:t>
            </a:r>
          </a:p>
          <a:p>
            <a:pPr algn="ctr"/>
            <a:r>
              <a:rPr lang="en-US" sz="1600" dirty="0">
                <a:solidFill>
                  <a:schemeClr val="tx1"/>
                </a:solidFill>
              </a:rPr>
              <a:t>(Make Plan &amp; Build to Specifications)</a:t>
            </a:r>
          </a:p>
        </p:txBody>
      </p:sp>
      <p:sp>
        <p:nvSpPr>
          <p:cNvPr id="18" name="Rounded Rectangle 17"/>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Test the Plane</a:t>
            </a:r>
          </a:p>
          <a:p>
            <a:pPr algn="ctr"/>
            <a:r>
              <a:rPr lang="en-US" sz="1600" dirty="0">
                <a:solidFill>
                  <a:schemeClr val="tx1"/>
                </a:solidFill>
              </a:rPr>
              <a:t>(Evaluate the Plane’s Airworthiness)</a:t>
            </a:r>
          </a:p>
        </p:txBody>
      </p:sp>
      <p:sp>
        <p:nvSpPr>
          <p:cNvPr id="19" name="Rounded Rectangle 18"/>
          <p:cNvSpPr/>
          <p:nvPr/>
        </p:nvSpPr>
        <p:spPr>
          <a:xfrm>
            <a:off x="1097279" y="5119924"/>
            <a:ext cx="2483555" cy="790222"/>
          </a:xfrm>
          <a:prstGeom prst="roundRect">
            <a:avLst/>
          </a:prstGeom>
          <a:ln>
            <a:solidFill>
              <a:schemeClr val="accent2"/>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sp>
        <p:nvSpPr>
          <p:cNvPr id="3" name="TextBox 2"/>
          <p:cNvSpPr txBox="1"/>
          <p:nvPr/>
        </p:nvSpPr>
        <p:spPr>
          <a:xfrm>
            <a:off x="6402159" y="5191869"/>
            <a:ext cx="4154311" cy="646331"/>
          </a:xfrm>
          <a:prstGeom prst="rect">
            <a:avLst/>
          </a:prstGeom>
          <a:noFill/>
        </p:spPr>
        <p:txBody>
          <a:bodyPr wrap="square" rtlCol="0">
            <a:spAutoFit/>
          </a:bodyPr>
          <a:lstStyle/>
          <a:p>
            <a:pPr algn="ctr"/>
            <a:r>
              <a:rPr lang="en-US" dirty="0"/>
              <a:t>You have 12 months to build a plane that must carry you over the Pacific Ocean.</a:t>
            </a:r>
          </a:p>
        </p:txBody>
      </p:sp>
      <p:sp>
        <p:nvSpPr>
          <p:cNvPr id="12" name="Rounded Rectangle 11"/>
          <p:cNvSpPr/>
          <p:nvPr/>
        </p:nvSpPr>
        <p:spPr>
          <a:xfrm>
            <a:off x="3856514" y="2715154"/>
            <a:ext cx="5091289" cy="2129995"/>
          </a:xfrm>
          <a:prstGeom prst="roundRect">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t>What percentage of your time would you devote to each of these phases of development?</a:t>
            </a:r>
          </a:p>
        </p:txBody>
      </p:sp>
    </p:spTree>
    <p:extLst>
      <p:ext uri="{BB962C8B-B14F-4D97-AF65-F5344CB8AC3E}">
        <p14:creationId xmlns:p14="http://schemas.microsoft.com/office/powerpoint/2010/main" val="19638713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E72048-B8F6-D54F-B0EE-5B83A4762357}"/>
              </a:ext>
            </a:extLst>
          </p:cNvPr>
          <p:cNvPicPr>
            <a:picLocks noChangeAspect="1"/>
          </p:cNvPicPr>
          <p:nvPr/>
        </p:nvPicPr>
        <p:blipFill rotWithShape="1">
          <a:blip r:embed="rId3">
            <a:extLst>
              <a:ext uri="{28A0092B-C50C-407E-A947-70E740481C1C}">
                <a14:useLocalDpi xmlns:a14="http://schemas.microsoft.com/office/drawing/2010/main" val="0"/>
              </a:ext>
            </a:extLst>
          </a:blip>
          <a:srcRect t="7128"/>
          <a:stretch/>
        </p:blipFill>
        <p:spPr>
          <a:xfrm>
            <a:off x="1567580" y="624424"/>
            <a:ext cx="9056839" cy="5681570"/>
          </a:xfrm>
          <a:prstGeom prst="rect">
            <a:avLst/>
          </a:prstGeom>
        </p:spPr>
      </p:pic>
      <p:sp>
        <p:nvSpPr>
          <p:cNvPr id="6" name="Rectangle 5">
            <a:extLst>
              <a:ext uri="{FF2B5EF4-FFF2-40B4-BE49-F238E27FC236}">
                <a16:creationId xmlns:a16="http://schemas.microsoft.com/office/drawing/2014/main" id="{26E2D6B7-05F7-8F4D-92CE-7036D7C200A8}"/>
              </a:ext>
            </a:extLst>
          </p:cNvPr>
          <p:cNvSpPr/>
          <p:nvPr/>
        </p:nvSpPr>
        <p:spPr>
          <a:xfrm>
            <a:off x="5167069" y="5582466"/>
            <a:ext cx="2816467" cy="651110"/>
          </a:xfrm>
          <a:prstGeom prst="rect">
            <a:avLst/>
          </a:prstGeom>
          <a:noFill/>
          <a:ln w="3175">
            <a:solidFill>
              <a:schemeClr val="tx1"/>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CF3F11B-9B1D-0B4B-9DF6-6C97BEB57789}"/>
              </a:ext>
            </a:extLst>
          </p:cNvPr>
          <p:cNvSpPr/>
          <p:nvPr/>
        </p:nvSpPr>
        <p:spPr>
          <a:xfrm>
            <a:off x="8859187" y="115938"/>
            <a:ext cx="2557366" cy="61176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9EC3702-1740-E447-AD68-9B07A3F38A43}"/>
              </a:ext>
            </a:extLst>
          </p:cNvPr>
          <p:cNvGrpSpPr/>
          <p:nvPr/>
        </p:nvGrpSpPr>
        <p:grpSpPr>
          <a:xfrm>
            <a:off x="8859187" y="1130649"/>
            <a:ext cx="2813624" cy="4596701"/>
            <a:chOff x="8859187" y="1262832"/>
            <a:chExt cx="2813624" cy="4596701"/>
          </a:xfrm>
        </p:grpSpPr>
        <p:sp>
          <p:nvSpPr>
            <p:cNvPr id="10" name="Rounded Rectangle 9">
              <a:extLst>
                <a:ext uri="{FF2B5EF4-FFF2-40B4-BE49-F238E27FC236}">
                  <a16:creationId xmlns:a16="http://schemas.microsoft.com/office/drawing/2014/main" id="{C533FC54-6778-3C47-B48E-CB268BF6F6F6}"/>
                </a:ext>
              </a:extLst>
            </p:cNvPr>
            <p:cNvSpPr/>
            <p:nvPr/>
          </p:nvSpPr>
          <p:spPr>
            <a:xfrm>
              <a:off x="8859187" y="4572104"/>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1" name="Rectangle 10">
              <a:extLst>
                <a:ext uri="{FF2B5EF4-FFF2-40B4-BE49-F238E27FC236}">
                  <a16:creationId xmlns:a16="http://schemas.microsoft.com/office/drawing/2014/main" id="{82327332-A6A5-2F46-9448-5D905BFF5249}"/>
                </a:ext>
              </a:extLst>
            </p:cNvPr>
            <p:cNvSpPr/>
            <p:nvPr/>
          </p:nvSpPr>
          <p:spPr>
            <a:xfrm>
              <a:off x="9314905" y="4156606"/>
              <a:ext cx="1902187" cy="415498"/>
            </a:xfrm>
            <a:prstGeom prst="rect">
              <a:avLst/>
            </a:prstGeom>
          </p:spPr>
          <p:txBody>
            <a:bodyPr wrap="none">
              <a:spAutoFit/>
            </a:bodyPr>
            <a:lstStyle/>
            <a:p>
              <a:pPr algn="ctr"/>
              <a:r>
                <a:rPr lang="en-US" sz="2100" b="1" dirty="0"/>
                <a:t>Distal Outcome</a:t>
              </a:r>
            </a:p>
          </p:txBody>
        </p:sp>
        <p:sp>
          <p:nvSpPr>
            <p:cNvPr id="12" name="Rounded Rectangle 11">
              <a:extLst>
                <a:ext uri="{FF2B5EF4-FFF2-40B4-BE49-F238E27FC236}">
                  <a16:creationId xmlns:a16="http://schemas.microsoft.com/office/drawing/2014/main" id="{3CC34D7C-4819-1740-8192-5447E2267E74}"/>
                </a:ext>
              </a:extLst>
            </p:cNvPr>
            <p:cNvSpPr/>
            <p:nvPr/>
          </p:nvSpPr>
          <p:spPr>
            <a:xfrm>
              <a:off x="8859187" y="1678330"/>
              <a:ext cx="2813624" cy="128742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Source Sans Pro"/>
                  <a:ea typeface="Source Sans Pro"/>
                  <a:cs typeface="Arial"/>
                </a:rPr>
                <a:t>Increase Academic Self-Efficacy</a:t>
              </a:r>
            </a:p>
          </p:txBody>
        </p:sp>
        <p:sp>
          <p:nvSpPr>
            <p:cNvPr id="13" name="Rectangle 12">
              <a:extLst>
                <a:ext uri="{FF2B5EF4-FFF2-40B4-BE49-F238E27FC236}">
                  <a16:creationId xmlns:a16="http://schemas.microsoft.com/office/drawing/2014/main" id="{F3529741-1DEE-D74C-842C-99DF4E6F17AE}"/>
                </a:ext>
              </a:extLst>
            </p:cNvPr>
            <p:cNvSpPr/>
            <p:nvPr/>
          </p:nvSpPr>
          <p:spPr>
            <a:xfrm>
              <a:off x="9204777" y="1262832"/>
              <a:ext cx="2122441" cy="415498"/>
            </a:xfrm>
            <a:prstGeom prst="rect">
              <a:avLst/>
            </a:prstGeom>
          </p:spPr>
          <p:txBody>
            <a:bodyPr wrap="none">
              <a:spAutoFit/>
            </a:bodyPr>
            <a:lstStyle/>
            <a:p>
              <a:pPr algn="ctr"/>
              <a:r>
                <a:rPr lang="en-US" sz="2100" b="1" dirty="0"/>
                <a:t>Intermediate SLO</a:t>
              </a:r>
            </a:p>
          </p:txBody>
        </p:sp>
        <p:cxnSp>
          <p:nvCxnSpPr>
            <p:cNvPr id="14" name="Straight Arrow Connector 13">
              <a:extLst>
                <a:ext uri="{FF2B5EF4-FFF2-40B4-BE49-F238E27FC236}">
                  <a16:creationId xmlns:a16="http://schemas.microsoft.com/office/drawing/2014/main" id="{F38F4B21-7214-5743-97B4-2E05C80E85EE}"/>
                </a:ext>
              </a:extLst>
            </p:cNvPr>
            <p:cNvCxnSpPr>
              <a:cxnSpLocks/>
            </p:cNvCxnSpPr>
            <p:nvPr/>
          </p:nvCxnSpPr>
          <p:spPr>
            <a:xfrm>
              <a:off x="10228916" y="3237590"/>
              <a:ext cx="0" cy="80997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6" name="Rectangle 15">
            <a:extLst>
              <a:ext uri="{FF2B5EF4-FFF2-40B4-BE49-F238E27FC236}">
                <a16:creationId xmlns:a16="http://schemas.microsoft.com/office/drawing/2014/main" id="{DDDEE183-F84D-9D43-9AB4-C5B7BC7A8EBD}"/>
              </a:ext>
            </a:extLst>
          </p:cNvPr>
          <p:cNvSpPr/>
          <p:nvPr/>
        </p:nvSpPr>
        <p:spPr>
          <a:xfrm>
            <a:off x="2015340" y="208926"/>
            <a:ext cx="2048573" cy="369332"/>
          </a:xfrm>
          <a:prstGeom prst="rect">
            <a:avLst/>
          </a:prstGeom>
        </p:spPr>
        <p:txBody>
          <a:bodyPr wrap="none">
            <a:spAutoFit/>
          </a:bodyPr>
          <a:lstStyle/>
          <a:p>
            <a:pPr algn="ctr"/>
            <a:r>
              <a:rPr lang="en-US" b="1" dirty="0"/>
              <a:t>Self-Efficacy Theory</a:t>
            </a:r>
          </a:p>
        </p:txBody>
      </p:sp>
      <p:sp>
        <p:nvSpPr>
          <p:cNvPr id="17" name="Rectangle 16">
            <a:extLst>
              <a:ext uri="{FF2B5EF4-FFF2-40B4-BE49-F238E27FC236}">
                <a16:creationId xmlns:a16="http://schemas.microsoft.com/office/drawing/2014/main" id="{2EB4E74F-F60A-2E4C-843F-D3679A0290B7}"/>
              </a:ext>
            </a:extLst>
          </p:cNvPr>
          <p:cNvSpPr/>
          <p:nvPr/>
        </p:nvSpPr>
        <p:spPr>
          <a:xfrm>
            <a:off x="5444418" y="208926"/>
            <a:ext cx="2261774" cy="369332"/>
          </a:xfrm>
          <a:prstGeom prst="rect">
            <a:avLst/>
          </a:prstGeom>
        </p:spPr>
        <p:txBody>
          <a:bodyPr wrap="none">
            <a:spAutoFit/>
          </a:bodyPr>
          <a:lstStyle/>
          <a:p>
            <a:pPr algn="ctr"/>
            <a:r>
              <a:rPr lang="en-US" b="1" dirty="0"/>
              <a:t>Program Components</a:t>
            </a:r>
          </a:p>
        </p:txBody>
      </p:sp>
      <p:sp>
        <p:nvSpPr>
          <p:cNvPr id="18" name="Footer Placeholder 3">
            <a:extLst>
              <a:ext uri="{FF2B5EF4-FFF2-40B4-BE49-F238E27FC236}">
                <a16:creationId xmlns:a16="http://schemas.microsoft.com/office/drawing/2014/main" id="{D874AF76-70CB-C449-9830-F59886F59D26}"/>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19" name="Slide Number Placeholder 4">
            <a:extLst>
              <a:ext uri="{FF2B5EF4-FFF2-40B4-BE49-F238E27FC236}">
                <a16:creationId xmlns:a16="http://schemas.microsoft.com/office/drawing/2014/main" id="{B99519EC-1A5B-A148-A2E6-F758EAE859F2}"/>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40</a:t>
            </a:fld>
            <a:endParaRPr lang="en-US" dirty="0"/>
          </a:p>
        </p:txBody>
      </p:sp>
      <p:grpSp>
        <p:nvGrpSpPr>
          <p:cNvPr id="4" name="Group 3">
            <a:extLst>
              <a:ext uri="{FF2B5EF4-FFF2-40B4-BE49-F238E27FC236}">
                <a16:creationId xmlns:a16="http://schemas.microsoft.com/office/drawing/2014/main" id="{3A78C91C-D1C9-1F4E-AA62-E4F95378702E}"/>
              </a:ext>
            </a:extLst>
          </p:cNvPr>
          <p:cNvGrpSpPr/>
          <p:nvPr/>
        </p:nvGrpSpPr>
        <p:grpSpPr>
          <a:xfrm>
            <a:off x="6874173" y="5569544"/>
            <a:ext cx="448509" cy="276999"/>
            <a:chOff x="6874173" y="5569544"/>
            <a:chExt cx="448509" cy="276999"/>
          </a:xfrm>
        </p:grpSpPr>
        <p:sp>
          <p:nvSpPr>
            <p:cNvPr id="20" name="TextBox 19">
              <a:extLst>
                <a:ext uri="{FF2B5EF4-FFF2-40B4-BE49-F238E27FC236}">
                  <a16:creationId xmlns:a16="http://schemas.microsoft.com/office/drawing/2014/main" id="{EA2C1A9B-F829-E647-AB18-7D4EDD986EFC}"/>
                </a:ext>
              </a:extLst>
            </p:cNvPr>
            <p:cNvSpPr txBox="1"/>
            <p:nvPr/>
          </p:nvSpPr>
          <p:spPr>
            <a:xfrm>
              <a:off x="6933572" y="5653287"/>
              <a:ext cx="266893" cy="138499"/>
            </a:xfrm>
            <a:prstGeom prst="rect">
              <a:avLst/>
            </a:prstGeom>
            <a:solidFill>
              <a:schemeClr val="bg1"/>
            </a:solidFill>
          </p:spPr>
          <p:txBody>
            <a:bodyPr wrap="square" rtlCol="0">
              <a:spAutoFit/>
            </a:bodyPr>
            <a:lstStyle/>
            <a:p>
              <a:endParaRPr lang="en-US" sz="300" dirty="0"/>
            </a:p>
          </p:txBody>
        </p:sp>
        <p:sp>
          <p:nvSpPr>
            <p:cNvPr id="3" name="TextBox 2">
              <a:extLst>
                <a:ext uri="{FF2B5EF4-FFF2-40B4-BE49-F238E27FC236}">
                  <a16:creationId xmlns:a16="http://schemas.microsoft.com/office/drawing/2014/main" id="{27C9C44F-2FB2-B346-AA48-825D4FF51D86}"/>
                </a:ext>
              </a:extLst>
            </p:cNvPr>
            <p:cNvSpPr txBox="1"/>
            <p:nvPr/>
          </p:nvSpPr>
          <p:spPr>
            <a:xfrm>
              <a:off x="6874173" y="5569544"/>
              <a:ext cx="448509" cy="276999"/>
            </a:xfrm>
            <a:prstGeom prst="rect">
              <a:avLst/>
            </a:prstGeom>
            <a:noFill/>
          </p:spPr>
          <p:txBody>
            <a:bodyPr wrap="square" rtlCol="0">
              <a:spAutoFit/>
            </a:bodyPr>
            <a:lstStyle/>
            <a:p>
              <a:r>
                <a:rPr lang="en-US" sz="1180" dirty="0">
                  <a:ln w="0"/>
                  <a:effectLst>
                    <a:outerShdw blurRad="38100" dist="19050" dir="2700000" algn="tl" rotWithShape="0">
                      <a:schemeClr val="dk1">
                        <a:alpha val="40000"/>
                      </a:schemeClr>
                    </a:outerShdw>
                  </a:effectLst>
                </a:rPr>
                <a:t>SAS</a:t>
              </a:r>
            </a:p>
          </p:txBody>
        </p:sp>
      </p:grpSp>
      <p:grpSp>
        <p:nvGrpSpPr>
          <p:cNvPr id="23" name="Group 22">
            <a:extLst>
              <a:ext uri="{FF2B5EF4-FFF2-40B4-BE49-F238E27FC236}">
                <a16:creationId xmlns:a16="http://schemas.microsoft.com/office/drawing/2014/main" id="{34B0C6C2-17C8-9B47-849F-E489582F3DF3}"/>
              </a:ext>
            </a:extLst>
          </p:cNvPr>
          <p:cNvGrpSpPr/>
          <p:nvPr/>
        </p:nvGrpSpPr>
        <p:grpSpPr>
          <a:xfrm>
            <a:off x="6074671" y="5930195"/>
            <a:ext cx="448509" cy="276999"/>
            <a:chOff x="6874173" y="5569544"/>
            <a:chExt cx="448509" cy="276999"/>
          </a:xfrm>
        </p:grpSpPr>
        <p:sp>
          <p:nvSpPr>
            <p:cNvPr id="24" name="TextBox 23">
              <a:extLst>
                <a:ext uri="{FF2B5EF4-FFF2-40B4-BE49-F238E27FC236}">
                  <a16:creationId xmlns:a16="http://schemas.microsoft.com/office/drawing/2014/main" id="{F27AB4DC-FD3E-3D42-9340-8740190A9FDD}"/>
                </a:ext>
              </a:extLst>
            </p:cNvPr>
            <p:cNvSpPr txBox="1"/>
            <p:nvPr/>
          </p:nvSpPr>
          <p:spPr>
            <a:xfrm>
              <a:off x="6933572" y="5653287"/>
              <a:ext cx="266893" cy="138499"/>
            </a:xfrm>
            <a:prstGeom prst="rect">
              <a:avLst/>
            </a:prstGeom>
            <a:solidFill>
              <a:schemeClr val="bg1"/>
            </a:solidFill>
          </p:spPr>
          <p:txBody>
            <a:bodyPr wrap="square" rtlCol="0">
              <a:spAutoFit/>
            </a:bodyPr>
            <a:lstStyle/>
            <a:p>
              <a:endParaRPr lang="en-US" sz="300" dirty="0"/>
            </a:p>
          </p:txBody>
        </p:sp>
        <p:sp>
          <p:nvSpPr>
            <p:cNvPr id="25" name="TextBox 24">
              <a:extLst>
                <a:ext uri="{FF2B5EF4-FFF2-40B4-BE49-F238E27FC236}">
                  <a16:creationId xmlns:a16="http://schemas.microsoft.com/office/drawing/2014/main" id="{794B7B7F-F0EC-CC4A-BEAF-8C57828C9A97}"/>
                </a:ext>
              </a:extLst>
            </p:cNvPr>
            <p:cNvSpPr txBox="1"/>
            <p:nvPr/>
          </p:nvSpPr>
          <p:spPr>
            <a:xfrm>
              <a:off x="6874173" y="5569544"/>
              <a:ext cx="448509" cy="276999"/>
            </a:xfrm>
            <a:prstGeom prst="rect">
              <a:avLst/>
            </a:prstGeom>
            <a:noFill/>
          </p:spPr>
          <p:txBody>
            <a:bodyPr wrap="square" rtlCol="0">
              <a:spAutoFit/>
            </a:bodyPr>
            <a:lstStyle/>
            <a:p>
              <a:r>
                <a:rPr lang="en-US" sz="1180" dirty="0">
                  <a:ln w="0"/>
                  <a:effectLst>
                    <a:outerShdw blurRad="38100" dist="19050" dir="2700000" algn="tl" rotWithShape="0">
                      <a:schemeClr val="dk1">
                        <a:alpha val="40000"/>
                      </a:schemeClr>
                    </a:outerShdw>
                  </a:effectLst>
                </a:rPr>
                <a:t>SAS</a:t>
              </a:r>
            </a:p>
          </p:txBody>
        </p:sp>
      </p:grpSp>
    </p:spTree>
    <p:extLst>
      <p:ext uri="{BB962C8B-B14F-4D97-AF65-F5344CB8AC3E}">
        <p14:creationId xmlns:p14="http://schemas.microsoft.com/office/powerpoint/2010/main" val="342244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normAutofit/>
          </a:bodyPr>
          <a:lstStyle/>
          <a:p>
            <a:r>
              <a:rPr lang="en-US" sz="4700" dirty="0"/>
              <a:t>Program Theory and Logic Models</a:t>
            </a:r>
          </a:p>
        </p:txBody>
      </p:sp>
      <p:sp>
        <p:nvSpPr>
          <p:cNvPr id="4" name="Slide Number Placeholder 4">
            <a:extLst>
              <a:ext uri="{FF2B5EF4-FFF2-40B4-BE49-F238E27FC236}">
                <a16:creationId xmlns:a16="http://schemas.microsoft.com/office/drawing/2014/main" id="{E3157F1A-1C14-C94C-8EBD-B8DAF67F61FE}"/>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41</a:t>
            </a:fld>
            <a:endParaRPr lang="en-US"/>
          </a:p>
        </p:txBody>
      </p:sp>
      <p:sp>
        <p:nvSpPr>
          <p:cNvPr id="8" name="Rounded Rectangle 7">
            <a:extLst>
              <a:ext uri="{FF2B5EF4-FFF2-40B4-BE49-F238E27FC236}">
                <a16:creationId xmlns:a16="http://schemas.microsoft.com/office/drawing/2014/main" id="{AB3908C8-35B1-1644-AF90-D0682627AB88}"/>
              </a:ext>
            </a:extLst>
          </p:cNvPr>
          <p:cNvSpPr/>
          <p:nvPr/>
        </p:nvSpPr>
        <p:spPr>
          <a:xfrm>
            <a:off x="4689188" y="2262436"/>
            <a:ext cx="2813624" cy="1287429"/>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Source Sans Pro"/>
                <a:ea typeface="Source Sans Pro"/>
                <a:cs typeface="Arial"/>
              </a:rPr>
              <a:t>Increase Academic Self-Efficacy</a:t>
            </a:r>
          </a:p>
        </p:txBody>
      </p:sp>
      <p:cxnSp>
        <p:nvCxnSpPr>
          <p:cNvPr id="9" name="Straight Arrow Connector 8">
            <a:extLst>
              <a:ext uri="{FF2B5EF4-FFF2-40B4-BE49-F238E27FC236}">
                <a16:creationId xmlns:a16="http://schemas.microsoft.com/office/drawing/2014/main" id="{3DBC6CCD-5C1F-814C-974A-B4FAB225D070}"/>
              </a:ext>
            </a:extLst>
          </p:cNvPr>
          <p:cNvCxnSpPr>
            <a:cxnSpLocks/>
          </p:cNvCxnSpPr>
          <p:nvPr/>
        </p:nvCxnSpPr>
        <p:spPr>
          <a:xfrm flipV="1">
            <a:off x="7724053" y="2834462"/>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BCDE11E-66AD-5242-AD9E-99CDD6480CC1}"/>
              </a:ext>
            </a:extLst>
          </p:cNvPr>
          <p:cNvCxnSpPr>
            <a:cxnSpLocks/>
          </p:cNvCxnSpPr>
          <p:nvPr/>
        </p:nvCxnSpPr>
        <p:spPr>
          <a:xfrm flipV="1">
            <a:off x="3680199" y="2919275"/>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ounded Rectangle 10">
            <a:extLst>
              <a:ext uri="{FF2B5EF4-FFF2-40B4-BE49-F238E27FC236}">
                <a16:creationId xmlns:a16="http://schemas.microsoft.com/office/drawing/2014/main" id="{2A5AEA36-DC71-EA4A-8490-509B68B11DBC}"/>
              </a:ext>
            </a:extLst>
          </p:cNvPr>
          <p:cNvSpPr/>
          <p:nvPr/>
        </p:nvSpPr>
        <p:spPr>
          <a:xfrm>
            <a:off x="8796837" y="2262435"/>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a:t>
            </a:r>
          </a:p>
          <a:p>
            <a:pPr algn="ctr"/>
            <a:r>
              <a:rPr lang="en-US" sz="2400" dirty="0">
                <a:solidFill>
                  <a:srgbClr val="C5B166"/>
                </a:solidFill>
                <a:latin typeface="Source Sans Pro"/>
                <a:ea typeface="Source Sans Pro"/>
                <a:cs typeface="Arial"/>
              </a:rPr>
              <a:t>(Academic Success)</a:t>
            </a:r>
          </a:p>
        </p:txBody>
      </p:sp>
      <p:sp>
        <p:nvSpPr>
          <p:cNvPr id="12" name="Rounded Rectangle 11">
            <a:extLst>
              <a:ext uri="{FF2B5EF4-FFF2-40B4-BE49-F238E27FC236}">
                <a16:creationId xmlns:a16="http://schemas.microsoft.com/office/drawing/2014/main" id="{9DC3D76D-1B8D-7642-8ADB-6F0C4CF64515}"/>
              </a:ext>
            </a:extLst>
          </p:cNvPr>
          <p:cNvSpPr/>
          <p:nvPr/>
        </p:nvSpPr>
        <p:spPr>
          <a:xfrm>
            <a:off x="581539" y="2284592"/>
            <a:ext cx="2813624" cy="1287429"/>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latin typeface="Source Sans Pro"/>
                <a:ea typeface="Source Sans Pro"/>
                <a:cs typeface="Arial"/>
              </a:rPr>
              <a:t>Panel of Successful ASP Graduates</a:t>
            </a:r>
          </a:p>
        </p:txBody>
      </p:sp>
      <p:sp>
        <p:nvSpPr>
          <p:cNvPr id="13" name="Rectangle 12">
            <a:extLst>
              <a:ext uri="{FF2B5EF4-FFF2-40B4-BE49-F238E27FC236}">
                <a16:creationId xmlns:a16="http://schemas.microsoft.com/office/drawing/2014/main" id="{0C4A748C-4C4C-8041-9A83-473E599DF3D0}"/>
              </a:ext>
            </a:extLst>
          </p:cNvPr>
          <p:cNvSpPr/>
          <p:nvPr/>
        </p:nvSpPr>
        <p:spPr>
          <a:xfrm>
            <a:off x="392401" y="1582572"/>
            <a:ext cx="3191900" cy="415498"/>
          </a:xfrm>
          <a:prstGeom prst="rect">
            <a:avLst/>
          </a:prstGeom>
        </p:spPr>
        <p:txBody>
          <a:bodyPr wrap="none">
            <a:spAutoFit/>
          </a:bodyPr>
          <a:lstStyle/>
          <a:p>
            <a:pPr algn="ctr"/>
            <a:r>
              <a:rPr lang="en-US" sz="2100" b="1" dirty="0"/>
              <a:t>Program Component(s)</a:t>
            </a:r>
          </a:p>
        </p:txBody>
      </p:sp>
      <p:sp>
        <p:nvSpPr>
          <p:cNvPr id="14" name="Rectangle 13">
            <a:extLst>
              <a:ext uri="{FF2B5EF4-FFF2-40B4-BE49-F238E27FC236}">
                <a16:creationId xmlns:a16="http://schemas.microsoft.com/office/drawing/2014/main" id="{FF9377E6-0AE8-4546-B261-7968F25EC39E}"/>
              </a:ext>
            </a:extLst>
          </p:cNvPr>
          <p:cNvSpPr/>
          <p:nvPr/>
        </p:nvSpPr>
        <p:spPr>
          <a:xfrm>
            <a:off x="9252555" y="1582572"/>
            <a:ext cx="1902187" cy="415498"/>
          </a:xfrm>
          <a:prstGeom prst="rect">
            <a:avLst/>
          </a:prstGeom>
        </p:spPr>
        <p:txBody>
          <a:bodyPr wrap="none">
            <a:spAutoFit/>
          </a:bodyPr>
          <a:lstStyle/>
          <a:p>
            <a:pPr algn="ctr"/>
            <a:r>
              <a:rPr lang="en-US" sz="2100" b="1" dirty="0"/>
              <a:t>Distal Outcome</a:t>
            </a:r>
          </a:p>
        </p:txBody>
      </p:sp>
      <p:sp>
        <p:nvSpPr>
          <p:cNvPr id="15" name="Rectangle 14">
            <a:extLst>
              <a:ext uri="{FF2B5EF4-FFF2-40B4-BE49-F238E27FC236}">
                <a16:creationId xmlns:a16="http://schemas.microsoft.com/office/drawing/2014/main" id="{602719EE-772F-FF4A-96BB-D9D26849AEE6}"/>
              </a:ext>
            </a:extLst>
          </p:cNvPr>
          <p:cNvSpPr/>
          <p:nvPr/>
        </p:nvSpPr>
        <p:spPr>
          <a:xfrm>
            <a:off x="4418297" y="1582572"/>
            <a:ext cx="3355406" cy="415498"/>
          </a:xfrm>
          <a:prstGeom prst="rect">
            <a:avLst/>
          </a:prstGeom>
        </p:spPr>
        <p:txBody>
          <a:bodyPr wrap="none">
            <a:spAutoFit/>
          </a:bodyPr>
          <a:lstStyle/>
          <a:p>
            <a:pPr algn="ctr"/>
            <a:r>
              <a:rPr lang="en-US" sz="2100" b="1" dirty="0"/>
              <a:t>Intermediate Outcome(s)</a:t>
            </a:r>
          </a:p>
        </p:txBody>
      </p:sp>
      <p:sp>
        <p:nvSpPr>
          <p:cNvPr id="16" name="Rectangle 15">
            <a:extLst>
              <a:ext uri="{FF2B5EF4-FFF2-40B4-BE49-F238E27FC236}">
                <a16:creationId xmlns:a16="http://schemas.microsoft.com/office/drawing/2014/main" id="{3A6985C2-CD4A-6D4D-8DE8-7958FB2AF4AD}"/>
              </a:ext>
            </a:extLst>
          </p:cNvPr>
          <p:cNvSpPr/>
          <p:nvPr/>
        </p:nvSpPr>
        <p:spPr>
          <a:xfrm>
            <a:off x="690094" y="3849512"/>
            <a:ext cx="10920367" cy="2549416"/>
          </a:xfrm>
          <a:prstGeom prst="rect">
            <a:avLst/>
          </a:prstGeom>
        </p:spPr>
        <p:txBody>
          <a:bodyPr wrap="square">
            <a:spAutoFit/>
          </a:bodyPr>
          <a:lstStyle/>
          <a:p>
            <a:pPr>
              <a:spcAft>
                <a:spcPts val="800"/>
              </a:spcAft>
            </a:pPr>
            <a:r>
              <a:rPr lang="en-US" sz="2400" b="1" dirty="0">
                <a:solidFill>
                  <a:schemeClr val="accent2"/>
                </a:solidFill>
              </a:rPr>
              <a:t>Logic Model</a:t>
            </a:r>
            <a:r>
              <a:rPr lang="en-US" sz="2400" dirty="0">
                <a:solidFill>
                  <a:schemeClr val="accent2"/>
                </a:solidFill>
              </a:rPr>
              <a:t>: </a:t>
            </a:r>
            <a:r>
              <a:rPr lang="en-US" sz="2400" dirty="0"/>
              <a:t>visual</a:t>
            </a:r>
            <a:r>
              <a:rPr lang="en-US" sz="2400" dirty="0">
                <a:solidFill>
                  <a:schemeClr val="accent2"/>
                </a:solidFill>
              </a:rPr>
              <a:t> </a:t>
            </a:r>
            <a:r>
              <a:rPr lang="en-US" sz="2400" dirty="0"/>
              <a:t>depiction of the relationships between program components &amp; outcomes</a:t>
            </a:r>
          </a:p>
          <a:p>
            <a:pPr marL="384048" lvl="1" indent="-182880" defTabSz="914400">
              <a:lnSpc>
                <a:spcPct val="90000"/>
              </a:lnSpc>
              <a:spcBef>
                <a:spcPts val="200"/>
              </a:spcBef>
              <a:spcAft>
                <a:spcPts val="600"/>
              </a:spcAft>
              <a:buClr>
                <a:srgbClr val="CBB677"/>
              </a:buClr>
              <a:buFont typeface="Wingdings" panose="05000000000000000000" pitchFamily="2" charset="2"/>
              <a:buChar char="§"/>
            </a:pPr>
            <a:r>
              <a:rPr lang="en-US" sz="2000" dirty="0"/>
              <a:t>Shows which program components will lead to which outcomes </a:t>
            </a:r>
            <a:r>
              <a:rPr lang="en-US" sz="2000" b="1" dirty="0"/>
              <a:t>&amp; most importantly </a:t>
            </a:r>
            <a:r>
              <a:rPr lang="en-US" sz="2000" b="1" i="1" dirty="0"/>
              <a:t>how</a:t>
            </a:r>
            <a:r>
              <a:rPr lang="en-US" sz="2000" b="1" dirty="0"/>
              <a:t> (i.e., through what causal mechanisms) this change will occur</a:t>
            </a:r>
          </a:p>
          <a:p>
            <a:pPr marL="384048" lvl="1" indent="-182880" defTabSz="914400">
              <a:lnSpc>
                <a:spcPct val="90000"/>
              </a:lnSpc>
              <a:spcBef>
                <a:spcPts val="200"/>
              </a:spcBef>
              <a:spcAft>
                <a:spcPts val="600"/>
              </a:spcAft>
              <a:buClr>
                <a:srgbClr val="CBB677"/>
              </a:buClr>
              <a:buFont typeface="Wingdings" panose="05000000000000000000" pitchFamily="2" charset="2"/>
              <a:buChar char="§"/>
            </a:pPr>
            <a:r>
              <a:rPr lang="en-US" sz="2000" dirty="0"/>
              <a:t>In this way, a logic model can be conceived of as </a:t>
            </a:r>
            <a:r>
              <a:rPr lang="en-US" sz="2000" b="1" dirty="0"/>
              <a:t>an</a:t>
            </a:r>
            <a:r>
              <a:rPr lang="en-US" sz="2000" dirty="0"/>
              <a:t> </a:t>
            </a:r>
            <a:r>
              <a:rPr lang="en-US" sz="2000" b="1" dirty="0"/>
              <a:t>illustration of the program theory underlying a program</a:t>
            </a:r>
            <a:r>
              <a:rPr lang="en-US" sz="2000" dirty="0"/>
              <a:t>.</a:t>
            </a:r>
          </a:p>
          <a:p>
            <a:pPr marL="384048" lvl="1" indent="-182880" defTabSz="914400">
              <a:lnSpc>
                <a:spcPct val="90000"/>
              </a:lnSpc>
              <a:spcBef>
                <a:spcPts val="200"/>
              </a:spcBef>
              <a:spcAft>
                <a:spcPts val="1200"/>
              </a:spcAft>
              <a:buClr>
                <a:srgbClr val="CBB677"/>
              </a:buClr>
              <a:buFont typeface="Wingdings" panose="05000000000000000000" pitchFamily="2" charset="2"/>
              <a:buChar char="§"/>
            </a:pPr>
            <a:r>
              <a:rPr lang="en-US" sz="2000" dirty="0"/>
              <a:t>Ideally, </a:t>
            </a:r>
            <a:r>
              <a:rPr lang="en-US" sz="2000" b="1" dirty="0"/>
              <a:t>each arrow in the model should be supported by theory and/or research</a:t>
            </a:r>
          </a:p>
        </p:txBody>
      </p:sp>
      <p:sp>
        <p:nvSpPr>
          <p:cNvPr id="17" name="Footer Placeholder 3">
            <a:extLst>
              <a:ext uri="{FF2B5EF4-FFF2-40B4-BE49-F238E27FC236}">
                <a16:creationId xmlns:a16="http://schemas.microsoft.com/office/drawing/2014/main" id="{42636D70-BD9B-E54D-BEC1-3AF4B749E5BF}"/>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175386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p:bldP spid="14"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E8DB9-1457-4647-BEB9-9E9D1094C0DB}"/>
              </a:ext>
            </a:extLst>
          </p:cNvPr>
          <p:cNvSpPr txBox="1"/>
          <p:nvPr/>
        </p:nvSpPr>
        <p:spPr>
          <a:xfrm rot="16200000">
            <a:off x="-2190308" y="2924009"/>
            <a:ext cx="5613991" cy="646331"/>
          </a:xfrm>
          <a:prstGeom prst="rect">
            <a:avLst/>
          </a:prstGeom>
          <a:noFill/>
        </p:spPr>
        <p:txBody>
          <a:bodyPr wrap="square" rtlCol="0">
            <a:spAutoFit/>
          </a:bodyPr>
          <a:lstStyle/>
          <a:p>
            <a:pPr algn="ctr"/>
            <a:r>
              <a:rPr lang="en-US" sz="3600" dirty="0">
                <a:solidFill>
                  <a:schemeClr val="dk1"/>
                </a:solidFill>
                <a:latin typeface="Rockwell"/>
              </a:rPr>
              <a:t>STI Reduction</a:t>
            </a:r>
            <a:endParaRPr lang="en-US" sz="3600" dirty="0">
              <a:solidFill>
                <a:schemeClr val="dk1"/>
              </a:solidFill>
              <a:latin typeface="Rockwell"/>
              <a:sym typeface="Rockwell"/>
            </a:endParaRPr>
          </a:p>
        </p:txBody>
      </p:sp>
      <p:pic>
        <p:nvPicPr>
          <p:cNvPr id="8" name="Picture 7">
            <a:extLst>
              <a:ext uri="{FF2B5EF4-FFF2-40B4-BE49-F238E27FC236}">
                <a16:creationId xmlns:a16="http://schemas.microsoft.com/office/drawing/2014/main" id="{866D4A60-C6A8-9849-B215-434AEE5A2582}"/>
              </a:ext>
            </a:extLst>
          </p:cNvPr>
          <p:cNvPicPr>
            <a:picLocks noChangeAspect="1"/>
          </p:cNvPicPr>
          <p:nvPr/>
        </p:nvPicPr>
        <p:blipFill rotWithShape="1">
          <a:blip r:embed="rId3">
            <a:extLst>
              <a:ext uri="{28A0092B-C50C-407E-A947-70E740481C1C}">
                <a14:useLocalDpi xmlns:a14="http://schemas.microsoft.com/office/drawing/2010/main" val="0"/>
              </a:ext>
            </a:extLst>
          </a:blip>
          <a:srcRect t="373" b="1743"/>
          <a:stretch/>
        </p:blipFill>
        <p:spPr>
          <a:xfrm>
            <a:off x="1806408" y="440179"/>
            <a:ext cx="8920615" cy="5613991"/>
          </a:xfrm>
          <a:prstGeom prst="rect">
            <a:avLst/>
          </a:prstGeom>
        </p:spPr>
      </p:pic>
      <p:sp>
        <p:nvSpPr>
          <p:cNvPr id="4" name="Footer Placeholder 3">
            <a:extLst>
              <a:ext uri="{FF2B5EF4-FFF2-40B4-BE49-F238E27FC236}">
                <a16:creationId xmlns:a16="http://schemas.microsoft.com/office/drawing/2014/main" id="{60DDAD48-5ACA-194D-97FB-49B2CA08A7EB}"/>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5" name="Slide Number Placeholder 4">
            <a:extLst>
              <a:ext uri="{FF2B5EF4-FFF2-40B4-BE49-F238E27FC236}">
                <a16:creationId xmlns:a16="http://schemas.microsoft.com/office/drawing/2014/main" id="{5555BB4E-AA83-B14E-A028-5C5FC55CF7CA}"/>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42</a:t>
            </a:fld>
            <a:endParaRPr lang="en-US" dirty="0"/>
          </a:p>
        </p:txBody>
      </p:sp>
    </p:spTree>
    <p:extLst>
      <p:ext uri="{BB962C8B-B14F-4D97-AF65-F5344CB8AC3E}">
        <p14:creationId xmlns:p14="http://schemas.microsoft.com/office/powerpoint/2010/main" val="1006061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E8DB9-1457-4647-BEB9-9E9D1094C0DB}"/>
              </a:ext>
            </a:extLst>
          </p:cNvPr>
          <p:cNvSpPr txBox="1"/>
          <p:nvPr/>
        </p:nvSpPr>
        <p:spPr>
          <a:xfrm rot="16200000">
            <a:off x="-2190308" y="2924009"/>
            <a:ext cx="5613991" cy="646331"/>
          </a:xfrm>
          <a:prstGeom prst="rect">
            <a:avLst/>
          </a:prstGeom>
          <a:noFill/>
        </p:spPr>
        <p:txBody>
          <a:bodyPr wrap="square" rtlCol="0">
            <a:spAutoFit/>
          </a:bodyPr>
          <a:lstStyle/>
          <a:p>
            <a:pPr algn="ctr"/>
            <a:r>
              <a:rPr lang="en-US" sz="3600" dirty="0">
                <a:solidFill>
                  <a:schemeClr val="dk1"/>
                </a:solidFill>
                <a:latin typeface="Rockwell"/>
              </a:rPr>
              <a:t>Retention</a:t>
            </a:r>
            <a:endParaRPr lang="en-US" sz="3600" dirty="0">
              <a:solidFill>
                <a:schemeClr val="dk1"/>
              </a:solidFill>
              <a:latin typeface="Rockwell"/>
              <a:sym typeface="Rockwell"/>
            </a:endParaRPr>
          </a:p>
        </p:txBody>
      </p:sp>
      <p:pic>
        <p:nvPicPr>
          <p:cNvPr id="5" name="Picture 4">
            <a:extLst>
              <a:ext uri="{FF2B5EF4-FFF2-40B4-BE49-F238E27FC236}">
                <a16:creationId xmlns:a16="http://schemas.microsoft.com/office/drawing/2014/main" id="{68CC4F65-893F-4F46-B5F0-4BEF46511395}"/>
              </a:ext>
            </a:extLst>
          </p:cNvPr>
          <p:cNvPicPr>
            <a:picLocks noChangeAspect="1"/>
          </p:cNvPicPr>
          <p:nvPr/>
        </p:nvPicPr>
        <p:blipFill rotWithShape="1">
          <a:blip r:embed="rId3">
            <a:extLst>
              <a:ext uri="{28A0092B-C50C-407E-A947-70E740481C1C}">
                <a14:useLocalDpi xmlns:a14="http://schemas.microsoft.com/office/drawing/2010/main" val="0"/>
              </a:ext>
            </a:extLst>
          </a:blip>
          <a:srcRect t="2084" b="3541"/>
          <a:stretch/>
        </p:blipFill>
        <p:spPr>
          <a:xfrm>
            <a:off x="2401640" y="142875"/>
            <a:ext cx="7388719" cy="6089776"/>
          </a:xfrm>
          <a:prstGeom prst="rect">
            <a:avLst/>
          </a:prstGeom>
        </p:spPr>
      </p:pic>
      <p:sp>
        <p:nvSpPr>
          <p:cNvPr id="4" name="Footer Placeholder 3">
            <a:extLst>
              <a:ext uri="{FF2B5EF4-FFF2-40B4-BE49-F238E27FC236}">
                <a16:creationId xmlns:a16="http://schemas.microsoft.com/office/drawing/2014/main" id="{D53C1870-05E8-014C-BE01-C0B568342F8C}"/>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6" name="Slide Number Placeholder 4">
            <a:extLst>
              <a:ext uri="{FF2B5EF4-FFF2-40B4-BE49-F238E27FC236}">
                <a16:creationId xmlns:a16="http://schemas.microsoft.com/office/drawing/2014/main" id="{76DC861B-23F7-134D-AE8F-2D09BFD0859F}"/>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43</a:t>
            </a:fld>
            <a:endParaRPr lang="en-US" dirty="0"/>
          </a:p>
        </p:txBody>
      </p:sp>
    </p:spTree>
    <p:extLst>
      <p:ext uri="{BB962C8B-B14F-4D97-AF65-F5344CB8AC3E}">
        <p14:creationId xmlns:p14="http://schemas.microsoft.com/office/powerpoint/2010/main" val="41816841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E8DB9-1457-4647-BEB9-9E9D1094C0DB}"/>
              </a:ext>
            </a:extLst>
          </p:cNvPr>
          <p:cNvSpPr txBox="1"/>
          <p:nvPr/>
        </p:nvSpPr>
        <p:spPr>
          <a:xfrm rot="16200000">
            <a:off x="-2190308" y="2924009"/>
            <a:ext cx="5613991" cy="646331"/>
          </a:xfrm>
          <a:prstGeom prst="rect">
            <a:avLst/>
          </a:prstGeom>
          <a:noFill/>
        </p:spPr>
        <p:txBody>
          <a:bodyPr wrap="square" rtlCol="0">
            <a:spAutoFit/>
          </a:bodyPr>
          <a:lstStyle/>
          <a:p>
            <a:pPr algn="ctr"/>
            <a:r>
              <a:rPr lang="en-US" sz="3600" dirty="0">
                <a:solidFill>
                  <a:schemeClr val="dk1"/>
                </a:solidFill>
                <a:latin typeface="Rockwell"/>
              </a:rPr>
              <a:t>Alcohol Intervention</a:t>
            </a:r>
            <a:endParaRPr lang="en-US" sz="3600" dirty="0">
              <a:solidFill>
                <a:schemeClr val="dk1"/>
              </a:solidFill>
              <a:latin typeface="Rockwell"/>
              <a:sym typeface="Rockwell"/>
            </a:endParaRPr>
          </a:p>
        </p:txBody>
      </p:sp>
      <p:pic>
        <p:nvPicPr>
          <p:cNvPr id="4" name="Picture 3">
            <a:extLst>
              <a:ext uri="{FF2B5EF4-FFF2-40B4-BE49-F238E27FC236}">
                <a16:creationId xmlns:a16="http://schemas.microsoft.com/office/drawing/2014/main" id="{6B5A3080-1703-3C4A-8176-9C49079967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2311" y="196918"/>
            <a:ext cx="9937602" cy="6097268"/>
          </a:xfrm>
          <a:prstGeom prst="rect">
            <a:avLst/>
          </a:prstGeom>
        </p:spPr>
      </p:pic>
      <p:sp>
        <p:nvSpPr>
          <p:cNvPr id="5" name="Footer Placeholder 3">
            <a:extLst>
              <a:ext uri="{FF2B5EF4-FFF2-40B4-BE49-F238E27FC236}">
                <a16:creationId xmlns:a16="http://schemas.microsoft.com/office/drawing/2014/main" id="{92C9FA48-0821-D143-9EBC-F7FEA1B88733}"/>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6" name="Slide Number Placeholder 4">
            <a:extLst>
              <a:ext uri="{FF2B5EF4-FFF2-40B4-BE49-F238E27FC236}">
                <a16:creationId xmlns:a16="http://schemas.microsoft.com/office/drawing/2014/main" id="{7BB0A707-4FB9-4342-BB2A-DD9CAE3AB564}"/>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44</a:t>
            </a:fld>
            <a:endParaRPr lang="en-US" dirty="0"/>
          </a:p>
        </p:txBody>
      </p:sp>
    </p:spTree>
    <p:extLst>
      <p:ext uri="{BB962C8B-B14F-4D97-AF65-F5344CB8AC3E}">
        <p14:creationId xmlns:p14="http://schemas.microsoft.com/office/powerpoint/2010/main" val="17581893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 Evaluate the Program</a:t>
            </a:r>
          </a:p>
        </p:txBody>
      </p:sp>
      <p:sp>
        <p:nvSpPr>
          <p:cNvPr id="4" name="Slide Number Placeholder 4">
            <a:extLst>
              <a:ext uri="{FF2B5EF4-FFF2-40B4-BE49-F238E27FC236}">
                <a16:creationId xmlns:a16="http://schemas.microsoft.com/office/drawing/2014/main" id="{F6FBB8EA-3AAF-094C-ADE8-999CF02DE5AC}"/>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45</a:t>
            </a:fld>
            <a:endParaRPr lang="en-US"/>
          </a:p>
        </p:txBody>
      </p:sp>
      <p:sp>
        <p:nvSpPr>
          <p:cNvPr id="5" name="Text Placeholder 2">
            <a:extLst>
              <a:ext uri="{FF2B5EF4-FFF2-40B4-BE49-F238E27FC236}">
                <a16:creationId xmlns:a16="http://schemas.microsoft.com/office/drawing/2014/main" id="{99E75431-9A2E-F24D-922D-109BA4D9A2C0}"/>
              </a:ext>
            </a:extLst>
          </p:cNvPr>
          <p:cNvSpPr txBox="1">
            <a:spLocks/>
          </p:cNvSpPr>
          <p:nvPr/>
        </p:nvSpPr>
        <p:spPr>
          <a:xfrm>
            <a:off x="1097280" y="1715911"/>
            <a:ext cx="10236764" cy="4243834"/>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800" kern="1200">
                <a:solidFill>
                  <a:schemeClr val="tx1"/>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sz="2400" kern="1200">
                <a:solidFill>
                  <a:schemeClr val="tx1"/>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sz="1600" kern="1200">
                <a:solidFill>
                  <a:schemeClr val="tx1"/>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76200" indent="0">
              <a:buNone/>
            </a:pPr>
            <a:r>
              <a:rPr lang="en-US" dirty="0"/>
              <a:t>If you’ve used theory/research in your program development process, it makes assessment easy (well, easier). </a:t>
            </a:r>
          </a:p>
          <a:p>
            <a:pPr lvl="1"/>
            <a:r>
              <a:rPr lang="en-US" dirty="0"/>
              <a:t>Specify SLOs: Provides a roadmap</a:t>
            </a:r>
          </a:p>
          <a:p>
            <a:pPr lvl="1"/>
            <a:r>
              <a:rPr lang="en-US" dirty="0"/>
              <a:t>Data Collection: You’ll know exactly what to measure</a:t>
            </a:r>
          </a:p>
          <a:p>
            <a:pPr lvl="1"/>
            <a:r>
              <a:rPr lang="en-US" b="1" dirty="0"/>
              <a:t>Interpretation of Results: If the program doesn’t work, you’ll have clear hypotheses about what went wrong</a:t>
            </a:r>
          </a:p>
        </p:txBody>
      </p:sp>
      <p:sp>
        <p:nvSpPr>
          <p:cNvPr id="6" name="Footer Placeholder 3">
            <a:extLst>
              <a:ext uri="{FF2B5EF4-FFF2-40B4-BE49-F238E27FC236}">
                <a16:creationId xmlns:a16="http://schemas.microsoft.com/office/drawing/2014/main" id="{29A7904C-17AE-9142-8D0E-A00F1E2E00C3}"/>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207098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lstStyle/>
          <a:p>
            <a:r>
              <a:rPr lang="en-US" dirty="0"/>
              <a:t>Example 1: Wrong SLOs</a:t>
            </a:r>
          </a:p>
        </p:txBody>
      </p:sp>
      <p:grpSp>
        <p:nvGrpSpPr>
          <p:cNvPr id="3" name="Group 2">
            <a:extLst>
              <a:ext uri="{FF2B5EF4-FFF2-40B4-BE49-F238E27FC236}">
                <a16:creationId xmlns:a16="http://schemas.microsoft.com/office/drawing/2014/main" id="{1EE2CC39-A940-7746-995B-45CC9E3DB2D8}"/>
              </a:ext>
            </a:extLst>
          </p:cNvPr>
          <p:cNvGrpSpPr/>
          <p:nvPr/>
        </p:nvGrpSpPr>
        <p:grpSpPr>
          <a:xfrm>
            <a:off x="581539" y="3171627"/>
            <a:ext cx="11028922" cy="1309586"/>
            <a:chOff x="608928" y="3171627"/>
            <a:chExt cx="11028922" cy="1309586"/>
          </a:xfrm>
        </p:grpSpPr>
        <p:sp>
          <p:nvSpPr>
            <p:cNvPr id="9" name="Rounded Rectangle 8">
              <a:extLst>
                <a:ext uri="{FF2B5EF4-FFF2-40B4-BE49-F238E27FC236}">
                  <a16:creationId xmlns:a16="http://schemas.microsoft.com/office/drawing/2014/main" id="{FDC89A1F-C90B-9B4D-BC10-95978FAE6252}"/>
                </a:ext>
              </a:extLst>
            </p:cNvPr>
            <p:cNvSpPr/>
            <p:nvPr/>
          </p:nvSpPr>
          <p:spPr>
            <a:xfrm>
              <a:off x="4716577" y="3171628"/>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Increase Academic Self-Efficacy</a:t>
              </a:r>
            </a:p>
          </p:txBody>
        </p:sp>
        <p:cxnSp>
          <p:nvCxnSpPr>
            <p:cNvPr id="12" name="Straight Arrow Connector 11">
              <a:extLst>
                <a:ext uri="{FF2B5EF4-FFF2-40B4-BE49-F238E27FC236}">
                  <a16:creationId xmlns:a16="http://schemas.microsoft.com/office/drawing/2014/main" id="{FA2F8380-C57A-D348-8ED1-63F42CCB51D8}"/>
                </a:ext>
              </a:extLst>
            </p:cNvPr>
            <p:cNvCxnSpPr>
              <a:cxnSpLocks/>
            </p:cNvCxnSpPr>
            <p:nvPr/>
          </p:nvCxnSpPr>
          <p:spPr>
            <a:xfrm flipV="1">
              <a:off x="7751442" y="374365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4DCDFE9-3C80-C24C-BA6A-94736683CB6A}"/>
                </a:ext>
              </a:extLst>
            </p:cNvPr>
            <p:cNvCxnSpPr>
              <a:cxnSpLocks/>
            </p:cNvCxnSpPr>
            <p:nvPr/>
          </p:nvCxnSpPr>
          <p:spPr>
            <a:xfrm flipV="1">
              <a:off x="3707588" y="3828467"/>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a:extLst>
                <a:ext uri="{FF2B5EF4-FFF2-40B4-BE49-F238E27FC236}">
                  <a16:creationId xmlns:a16="http://schemas.microsoft.com/office/drawing/2014/main" id="{212AFCD9-2605-DB4D-AACE-2FFA5B73EA00}"/>
                </a:ext>
              </a:extLst>
            </p:cNvPr>
            <p:cNvSpPr/>
            <p:nvPr/>
          </p:nvSpPr>
          <p:spPr>
            <a:xfrm>
              <a:off x="8824226" y="31716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 (Academic Success)</a:t>
              </a:r>
            </a:p>
          </p:txBody>
        </p:sp>
        <p:sp>
          <p:nvSpPr>
            <p:cNvPr id="22" name="Rounded Rectangle 21">
              <a:extLst>
                <a:ext uri="{FF2B5EF4-FFF2-40B4-BE49-F238E27FC236}">
                  <a16:creationId xmlns:a16="http://schemas.microsoft.com/office/drawing/2014/main" id="{6EDD9139-8B94-A447-A0C5-CBAB19434DF5}"/>
                </a:ext>
              </a:extLst>
            </p:cNvPr>
            <p:cNvSpPr/>
            <p:nvPr/>
          </p:nvSpPr>
          <p:spPr>
            <a:xfrm>
              <a:off x="608928" y="3193784"/>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Panel of Successful ASP Graduates</a:t>
              </a:r>
            </a:p>
          </p:txBody>
        </p:sp>
      </p:grpSp>
      <p:sp>
        <p:nvSpPr>
          <p:cNvPr id="10" name="Rectangle 9">
            <a:extLst>
              <a:ext uri="{FF2B5EF4-FFF2-40B4-BE49-F238E27FC236}">
                <a16:creationId xmlns:a16="http://schemas.microsoft.com/office/drawing/2014/main" id="{010AA126-8D65-2C44-A8A3-D5657B8B41E5}"/>
              </a:ext>
            </a:extLst>
          </p:cNvPr>
          <p:cNvSpPr/>
          <p:nvPr/>
        </p:nvSpPr>
        <p:spPr>
          <a:xfrm>
            <a:off x="392401" y="2491764"/>
            <a:ext cx="3191900" cy="415498"/>
          </a:xfrm>
          <a:prstGeom prst="rect">
            <a:avLst/>
          </a:prstGeom>
        </p:spPr>
        <p:txBody>
          <a:bodyPr wrap="none">
            <a:spAutoFit/>
          </a:bodyPr>
          <a:lstStyle/>
          <a:p>
            <a:pPr algn="ctr"/>
            <a:r>
              <a:rPr lang="en-US" sz="2100" b="1" dirty="0"/>
              <a:t>Program Component(s)</a:t>
            </a:r>
          </a:p>
        </p:txBody>
      </p:sp>
      <p:sp>
        <p:nvSpPr>
          <p:cNvPr id="11" name="Rectangle 10">
            <a:extLst>
              <a:ext uri="{FF2B5EF4-FFF2-40B4-BE49-F238E27FC236}">
                <a16:creationId xmlns:a16="http://schemas.microsoft.com/office/drawing/2014/main" id="{0CB1858E-E68C-9D40-B597-1FF3FD715955}"/>
              </a:ext>
            </a:extLst>
          </p:cNvPr>
          <p:cNvSpPr/>
          <p:nvPr/>
        </p:nvSpPr>
        <p:spPr>
          <a:xfrm>
            <a:off x="9252555" y="2491764"/>
            <a:ext cx="1902187" cy="415498"/>
          </a:xfrm>
          <a:prstGeom prst="rect">
            <a:avLst/>
          </a:prstGeom>
        </p:spPr>
        <p:txBody>
          <a:bodyPr wrap="none">
            <a:spAutoFit/>
          </a:bodyPr>
          <a:lstStyle/>
          <a:p>
            <a:pPr algn="ctr"/>
            <a:r>
              <a:rPr lang="en-US" sz="2100" b="1" dirty="0"/>
              <a:t>Distal Outcome</a:t>
            </a:r>
          </a:p>
        </p:txBody>
      </p:sp>
      <p:sp>
        <p:nvSpPr>
          <p:cNvPr id="13" name="Rectangle 12">
            <a:extLst>
              <a:ext uri="{FF2B5EF4-FFF2-40B4-BE49-F238E27FC236}">
                <a16:creationId xmlns:a16="http://schemas.microsoft.com/office/drawing/2014/main" id="{59795BEC-BDD2-CD4D-9205-513684AD606B}"/>
              </a:ext>
            </a:extLst>
          </p:cNvPr>
          <p:cNvSpPr/>
          <p:nvPr/>
        </p:nvSpPr>
        <p:spPr>
          <a:xfrm>
            <a:off x="4418297" y="2491764"/>
            <a:ext cx="3355406" cy="415498"/>
          </a:xfrm>
          <a:prstGeom prst="rect">
            <a:avLst/>
          </a:prstGeom>
        </p:spPr>
        <p:txBody>
          <a:bodyPr wrap="none">
            <a:spAutoFit/>
          </a:bodyPr>
          <a:lstStyle/>
          <a:p>
            <a:pPr algn="ctr"/>
            <a:r>
              <a:rPr lang="en-US" sz="2100" b="1" dirty="0"/>
              <a:t>Intermediate Outcome(s)</a:t>
            </a:r>
          </a:p>
        </p:txBody>
      </p:sp>
      <p:pic>
        <p:nvPicPr>
          <p:cNvPr id="4" name="Picture 3">
            <a:extLst>
              <a:ext uri="{FF2B5EF4-FFF2-40B4-BE49-F238E27FC236}">
                <a16:creationId xmlns:a16="http://schemas.microsoft.com/office/drawing/2014/main" id="{C7FACCB3-E76C-7741-A04F-BB62B1F9899B}"/>
              </a:ext>
            </a:extLst>
          </p:cNvPr>
          <p:cNvPicPr>
            <a:picLocks noChangeAspect="1"/>
          </p:cNvPicPr>
          <p:nvPr/>
        </p:nvPicPr>
        <p:blipFill>
          <a:blip r:embed="rId3"/>
          <a:stretch>
            <a:fillRect/>
          </a:stretch>
        </p:blipFill>
        <p:spPr>
          <a:xfrm>
            <a:off x="7634146" y="4812625"/>
            <a:ext cx="967562" cy="967562"/>
          </a:xfrm>
          <a:prstGeom prst="rect">
            <a:avLst/>
          </a:prstGeom>
        </p:spPr>
      </p:pic>
      <p:pic>
        <p:nvPicPr>
          <p:cNvPr id="5" name="Picture 4">
            <a:extLst>
              <a:ext uri="{FF2B5EF4-FFF2-40B4-BE49-F238E27FC236}">
                <a16:creationId xmlns:a16="http://schemas.microsoft.com/office/drawing/2014/main" id="{4E7B3A5F-2A15-4647-AB46-97164C3DD9C9}"/>
              </a:ext>
            </a:extLst>
          </p:cNvPr>
          <p:cNvPicPr>
            <a:picLocks noChangeAspect="1"/>
          </p:cNvPicPr>
          <p:nvPr/>
        </p:nvPicPr>
        <p:blipFill>
          <a:blip r:embed="rId4"/>
          <a:stretch>
            <a:fillRect/>
          </a:stretch>
        </p:blipFill>
        <p:spPr>
          <a:xfrm>
            <a:off x="3395163" y="4767735"/>
            <a:ext cx="1076001" cy="1057342"/>
          </a:xfrm>
          <a:prstGeom prst="rect">
            <a:avLst/>
          </a:prstGeom>
        </p:spPr>
      </p:pic>
      <p:sp>
        <p:nvSpPr>
          <p:cNvPr id="14" name="Slide Number Placeholder 4">
            <a:extLst>
              <a:ext uri="{FF2B5EF4-FFF2-40B4-BE49-F238E27FC236}">
                <a16:creationId xmlns:a16="http://schemas.microsoft.com/office/drawing/2014/main" id="{4F91FF8B-5BD0-C04B-9207-368B9D627932}"/>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46</a:t>
            </a:fld>
            <a:endParaRPr lang="en-US"/>
          </a:p>
        </p:txBody>
      </p:sp>
      <p:sp>
        <p:nvSpPr>
          <p:cNvPr id="15" name="Footer Placeholder 3">
            <a:extLst>
              <a:ext uri="{FF2B5EF4-FFF2-40B4-BE49-F238E27FC236}">
                <a16:creationId xmlns:a16="http://schemas.microsoft.com/office/drawing/2014/main" id="{E8CB23C6-952F-914C-99E8-9BEDAEDF6690}"/>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48419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981D0-EDD4-0445-9F94-D20C2F5C15D5}"/>
              </a:ext>
            </a:extLst>
          </p:cNvPr>
          <p:cNvSpPr>
            <a:spLocks noGrp="1"/>
          </p:cNvSpPr>
          <p:nvPr>
            <p:ph type="title"/>
          </p:nvPr>
        </p:nvSpPr>
        <p:spPr/>
        <p:txBody>
          <a:bodyPr/>
          <a:lstStyle/>
          <a:p>
            <a:r>
              <a:rPr lang="en-US" dirty="0"/>
              <a:t>Example 2: Ineffective Programming</a:t>
            </a:r>
          </a:p>
        </p:txBody>
      </p:sp>
      <p:grpSp>
        <p:nvGrpSpPr>
          <p:cNvPr id="3" name="Group 2">
            <a:extLst>
              <a:ext uri="{FF2B5EF4-FFF2-40B4-BE49-F238E27FC236}">
                <a16:creationId xmlns:a16="http://schemas.microsoft.com/office/drawing/2014/main" id="{1EE2CC39-A940-7746-995B-45CC9E3DB2D8}"/>
              </a:ext>
            </a:extLst>
          </p:cNvPr>
          <p:cNvGrpSpPr/>
          <p:nvPr/>
        </p:nvGrpSpPr>
        <p:grpSpPr>
          <a:xfrm>
            <a:off x="581539" y="3171627"/>
            <a:ext cx="11028922" cy="1309586"/>
            <a:chOff x="608928" y="3171627"/>
            <a:chExt cx="11028922" cy="1309586"/>
          </a:xfrm>
        </p:grpSpPr>
        <p:sp>
          <p:nvSpPr>
            <p:cNvPr id="9" name="Rounded Rectangle 8">
              <a:extLst>
                <a:ext uri="{FF2B5EF4-FFF2-40B4-BE49-F238E27FC236}">
                  <a16:creationId xmlns:a16="http://schemas.microsoft.com/office/drawing/2014/main" id="{FDC89A1F-C90B-9B4D-BC10-95978FAE6252}"/>
                </a:ext>
              </a:extLst>
            </p:cNvPr>
            <p:cNvSpPr/>
            <p:nvPr/>
          </p:nvSpPr>
          <p:spPr>
            <a:xfrm>
              <a:off x="4716577" y="3171628"/>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Increase Academic Self-Efficacy</a:t>
              </a:r>
            </a:p>
          </p:txBody>
        </p:sp>
        <p:cxnSp>
          <p:nvCxnSpPr>
            <p:cNvPr id="12" name="Straight Arrow Connector 11">
              <a:extLst>
                <a:ext uri="{FF2B5EF4-FFF2-40B4-BE49-F238E27FC236}">
                  <a16:creationId xmlns:a16="http://schemas.microsoft.com/office/drawing/2014/main" id="{FA2F8380-C57A-D348-8ED1-63F42CCB51D8}"/>
                </a:ext>
              </a:extLst>
            </p:cNvPr>
            <p:cNvCxnSpPr>
              <a:cxnSpLocks/>
            </p:cNvCxnSpPr>
            <p:nvPr/>
          </p:nvCxnSpPr>
          <p:spPr>
            <a:xfrm flipV="1">
              <a:off x="7751442" y="3743654"/>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4DCDFE9-3C80-C24C-BA6A-94736683CB6A}"/>
                </a:ext>
              </a:extLst>
            </p:cNvPr>
            <p:cNvCxnSpPr>
              <a:cxnSpLocks/>
            </p:cNvCxnSpPr>
            <p:nvPr/>
          </p:nvCxnSpPr>
          <p:spPr>
            <a:xfrm flipV="1">
              <a:off x="3707588" y="3828467"/>
              <a:ext cx="787748" cy="903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a:extLst>
                <a:ext uri="{FF2B5EF4-FFF2-40B4-BE49-F238E27FC236}">
                  <a16:creationId xmlns:a16="http://schemas.microsoft.com/office/drawing/2014/main" id="{212AFCD9-2605-DB4D-AACE-2FFA5B73EA00}"/>
                </a:ext>
              </a:extLst>
            </p:cNvPr>
            <p:cNvSpPr/>
            <p:nvPr/>
          </p:nvSpPr>
          <p:spPr>
            <a:xfrm>
              <a:off x="8824226" y="3171627"/>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GPA of 2.0 or Above (Academic Success)</a:t>
              </a:r>
            </a:p>
          </p:txBody>
        </p:sp>
        <p:sp>
          <p:nvSpPr>
            <p:cNvPr id="22" name="Rounded Rectangle 21">
              <a:extLst>
                <a:ext uri="{FF2B5EF4-FFF2-40B4-BE49-F238E27FC236}">
                  <a16:creationId xmlns:a16="http://schemas.microsoft.com/office/drawing/2014/main" id="{6EDD9139-8B94-A447-A0C5-CBAB19434DF5}"/>
                </a:ext>
              </a:extLst>
            </p:cNvPr>
            <p:cNvSpPr/>
            <p:nvPr/>
          </p:nvSpPr>
          <p:spPr>
            <a:xfrm>
              <a:off x="608928" y="3193784"/>
              <a:ext cx="2813624" cy="1287429"/>
            </a:xfrm>
            <a:prstGeom prst="roundRect">
              <a:avLst/>
            </a:prstGeom>
            <a:solidFill>
              <a:srgbClr val="3D35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C5B166"/>
                  </a:solidFill>
                  <a:latin typeface="Source Sans Pro"/>
                  <a:ea typeface="Source Sans Pro"/>
                  <a:cs typeface="Arial"/>
                </a:rPr>
                <a:t>Panel of Successful ASP Graduates</a:t>
              </a:r>
            </a:p>
          </p:txBody>
        </p:sp>
      </p:grpSp>
      <p:sp>
        <p:nvSpPr>
          <p:cNvPr id="10" name="Rectangle 9">
            <a:extLst>
              <a:ext uri="{FF2B5EF4-FFF2-40B4-BE49-F238E27FC236}">
                <a16:creationId xmlns:a16="http://schemas.microsoft.com/office/drawing/2014/main" id="{010AA126-8D65-2C44-A8A3-D5657B8B41E5}"/>
              </a:ext>
            </a:extLst>
          </p:cNvPr>
          <p:cNvSpPr/>
          <p:nvPr/>
        </p:nvSpPr>
        <p:spPr>
          <a:xfrm>
            <a:off x="392401" y="2491764"/>
            <a:ext cx="3191900" cy="415498"/>
          </a:xfrm>
          <a:prstGeom prst="rect">
            <a:avLst/>
          </a:prstGeom>
        </p:spPr>
        <p:txBody>
          <a:bodyPr wrap="none">
            <a:spAutoFit/>
          </a:bodyPr>
          <a:lstStyle/>
          <a:p>
            <a:pPr algn="ctr"/>
            <a:r>
              <a:rPr lang="en-US" sz="2100" b="1" dirty="0"/>
              <a:t>Program Component(s)</a:t>
            </a:r>
          </a:p>
        </p:txBody>
      </p:sp>
      <p:sp>
        <p:nvSpPr>
          <p:cNvPr id="11" name="Rectangle 10">
            <a:extLst>
              <a:ext uri="{FF2B5EF4-FFF2-40B4-BE49-F238E27FC236}">
                <a16:creationId xmlns:a16="http://schemas.microsoft.com/office/drawing/2014/main" id="{0CB1858E-E68C-9D40-B597-1FF3FD715955}"/>
              </a:ext>
            </a:extLst>
          </p:cNvPr>
          <p:cNvSpPr/>
          <p:nvPr/>
        </p:nvSpPr>
        <p:spPr>
          <a:xfrm>
            <a:off x="9252555" y="2491764"/>
            <a:ext cx="1902187" cy="415498"/>
          </a:xfrm>
          <a:prstGeom prst="rect">
            <a:avLst/>
          </a:prstGeom>
        </p:spPr>
        <p:txBody>
          <a:bodyPr wrap="none">
            <a:spAutoFit/>
          </a:bodyPr>
          <a:lstStyle/>
          <a:p>
            <a:pPr algn="ctr"/>
            <a:r>
              <a:rPr lang="en-US" sz="2100" b="1" dirty="0"/>
              <a:t>Distal Outcome</a:t>
            </a:r>
          </a:p>
        </p:txBody>
      </p:sp>
      <p:sp>
        <p:nvSpPr>
          <p:cNvPr id="13" name="Rectangle 12">
            <a:extLst>
              <a:ext uri="{FF2B5EF4-FFF2-40B4-BE49-F238E27FC236}">
                <a16:creationId xmlns:a16="http://schemas.microsoft.com/office/drawing/2014/main" id="{59795BEC-BDD2-CD4D-9205-513684AD606B}"/>
              </a:ext>
            </a:extLst>
          </p:cNvPr>
          <p:cNvSpPr/>
          <p:nvPr/>
        </p:nvSpPr>
        <p:spPr>
          <a:xfrm>
            <a:off x="4418297" y="2491764"/>
            <a:ext cx="3355406" cy="415498"/>
          </a:xfrm>
          <a:prstGeom prst="rect">
            <a:avLst/>
          </a:prstGeom>
        </p:spPr>
        <p:txBody>
          <a:bodyPr wrap="none">
            <a:spAutoFit/>
          </a:bodyPr>
          <a:lstStyle/>
          <a:p>
            <a:pPr algn="ctr"/>
            <a:r>
              <a:rPr lang="en-US" sz="2100" b="1" dirty="0"/>
              <a:t>Intermediate Outcome(s)</a:t>
            </a:r>
          </a:p>
        </p:txBody>
      </p:sp>
      <p:pic>
        <p:nvPicPr>
          <p:cNvPr id="4" name="Picture 3">
            <a:extLst>
              <a:ext uri="{FF2B5EF4-FFF2-40B4-BE49-F238E27FC236}">
                <a16:creationId xmlns:a16="http://schemas.microsoft.com/office/drawing/2014/main" id="{C7FACCB3-E76C-7741-A04F-BB62B1F9899B}"/>
              </a:ext>
            </a:extLst>
          </p:cNvPr>
          <p:cNvPicPr>
            <a:picLocks noChangeAspect="1"/>
          </p:cNvPicPr>
          <p:nvPr/>
        </p:nvPicPr>
        <p:blipFill>
          <a:blip r:embed="rId3"/>
          <a:stretch>
            <a:fillRect/>
          </a:stretch>
        </p:blipFill>
        <p:spPr>
          <a:xfrm>
            <a:off x="3529978" y="4812625"/>
            <a:ext cx="967562" cy="967562"/>
          </a:xfrm>
          <a:prstGeom prst="rect">
            <a:avLst/>
          </a:prstGeom>
        </p:spPr>
      </p:pic>
      <p:sp>
        <p:nvSpPr>
          <p:cNvPr id="14" name="Slide Number Placeholder 4">
            <a:extLst>
              <a:ext uri="{FF2B5EF4-FFF2-40B4-BE49-F238E27FC236}">
                <a16:creationId xmlns:a16="http://schemas.microsoft.com/office/drawing/2014/main" id="{C9CE29CF-FD7F-F044-AF8E-90AB9B4375DD}"/>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47</a:t>
            </a:fld>
            <a:endParaRPr lang="en-US" dirty="0"/>
          </a:p>
        </p:txBody>
      </p:sp>
      <p:sp>
        <p:nvSpPr>
          <p:cNvPr id="15" name="Footer Placeholder 3">
            <a:extLst>
              <a:ext uri="{FF2B5EF4-FFF2-40B4-BE49-F238E27FC236}">
                <a16:creationId xmlns:a16="http://schemas.microsoft.com/office/drawing/2014/main" id="{CB08B333-8848-EA4D-92B9-ED402D800FB5}"/>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Tree>
    <p:extLst>
      <p:ext uri="{BB962C8B-B14F-4D97-AF65-F5344CB8AC3E}">
        <p14:creationId xmlns:p14="http://schemas.microsoft.com/office/powerpoint/2010/main" val="319150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 Conclusion...</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48</a:t>
            </a:fld>
            <a:endParaRPr lang="en-US"/>
          </a:p>
        </p:txBody>
      </p:sp>
      <p:grpSp>
        <p:nvGrpSpPr>
          <p:cNvPr id="15" name="Group 14">
            <a:extLst>
              <a:ext uri="{FF2B5EF4-FFF2-40B4-BE49-F238E27FC236}">
                <a16:creationId xmlns:a16="http://schemas.microsoft.com/office/drawing/2014/main" id="{7EC6C947-9A03-044F-99EC-CB2350167D69}"/>
              </a:ext>
            </a:extLst>
          </p:cNvPr>
          <p:cNvGrpSpPr/>
          <p:nvPr/>
        </p:nvGrpSpPr>
        <p:grpSpPr>
          <a:xfrm>
            <a:off x="3166286" y="1672963"/>
            <a:ext cx="5839326" cy="4241678"/>
            <a:chOff x="1456600" y="1581605"/>
            <a:chExt cx="5839326" cy="4241678"/>
          </a:xfrm>
        </p:grpSpPr>
        <p:pic>
          <p:nvPicPr>
            <p:cNvPr id="9" name="Picture 8">
              <a:extLst>
                <a:ext uri="{FF2B5EF4-FFF2-40B4-BE49-F238E27FC236}">
                  <a16:creationId xmlns:a16="http://schemas.microsoft.com/office/drawing/2014/main" id="{09656605-39A2-CE4A-AAD5-6C54C901B975}"/>
                </a:ext>
              </a:extLst>
            </p:cNvPr>
            <p:cNvPicPr>
              <a:picLocks noChangeAspect="1"/>
            </p:cNvPicPr>
            <p:nvPr/>
          </p:nvPicPr>
          <p:blipFill rotWithShape="1">
            <a:blip r:embed="rId3">
              <a:duotone>
                <a:schemeClr val="accent2">
                  <a:shade val="45000"/>
                  <a:satMod val="135000"/>
                </a:schemeClr>
                <a:prstClr val="white"/>
              </a:duotone>
              <a:alphaModFix amt="70000"/>
            </a:blip>
            <a:srcRect t="10088" b="20122"/>
            <a:stretch/>
          </p:blipFill>
          <p:spPr>
            <a:xfrm>
              <a:off x="1456600" y="1748037"/>
              <a:ext cx="5839326" cy="4075246"/>
            </a:xfrm>
            <a:prstGeom prst="rect">
              <a:avLst/>
            </a:prstGeom>
          </p:spPr>
        </p:pic>
        <p:sp>
          <p:nvSpPr>
            <p:cNvPr id="12" name="Rounded Rectangle 11">
              <a:extLst>
                <a:ext uri="{FF2B5EF4-FFF2-40B4-BE49-F238E27FC236}">
                  <a16:creationId xmlns:a16="http://schemas.microsoft.com/office/drawing/2014/main" id="{AD090225-7C4A-7742-A304-05813153EA9C}"/>
                </a:ext>
              </a:extLst>
            </p:cNvPr>
            <p:cNvSpPr/>
            <p:nvPr/>
          </p:nvSpPr>
          <p:spPr>
            <a:xfrm>
              <a:off x="1623438" y="1581605"/>
              <a:ext cx="5566610" cy="877125"/>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dirty="0">
                  <a:solidFill>
                    <a:schemeClr val="tx1"/>
                  </a:solidFill>
                  <a:ea typeface="Source Sans Pro"/>
                  <a:cs typeface="Arial"/>
                </a:rPr>
                <a:t>Evidence-Informed Programming</a:t>
              </a:r>
            </a:p>
          </p:txBody>
        </p:sp>
        <p:sp>
          <p:nvSpPr>
            <p:cNvPr id="17" name="Rectangle 16">
              <a:extLst>
                <a:ext uri="{FF2B5EF4-FFF2-40B4-BE49-F238E27FC236}">
                  <a16:creationId xmlns:a16="http://schemas.microsoft.com/office/drawing/2014/main" id="{0D53023E-5E7D-0B48-BF86-71E14A1BDE12}"/>
                </a:ext>
              </a:extLst>
            </p:cNvPr>
            <p:cNvSpPr/>
            <p:nvPr/>
          </p:nvSpPr>
          <p:spPr>
            <a:xfrm rot="16200000">
              <a:off x="5085588" y="3580858"/>
              <a:ext cx="2630905" cy="730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Experiential Information</a:t>
              </a:r>
            </a:p>
          </p:txBody>
        </p:sp>
        <p:sp>
          <p:nvSpPr>
            <p:cNvPr id="18" name="Rectangle 17">
              <a:extLst>
                <a:ext uri="{FF2B5EF4-FFF2-40B4-BE49-F238E27FC236}">
                  <a16:creationId xmlns:a16="http://schemas.microsoft.com/office/drawing/2014/main" id="{15EC0A1A-AD3D-134B-B228-17AA87B40541}"/>
                </a:ext>
              </a:extLst>
            </p:cNvPr>
            <p:cNvSpPr/>
            <p:nvPr/>
          </p:nvSpPr>
          <p:spPr>
            <a:xfrm rot="16200000">
              <a:off x="1036036" y="3580857"/>
              <a:ext cx="2630905" cy="730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schemeClr val="tx1"/>
                  </a:solidFill>
                </a:rPr>
                <a:t>Contextual Information</a:t>
              </a:r>
            </a:p>
          </p:txBody>
        </p:sp>
        <p:sp>
          <p:nvSpPr>
            <p:cNvPr id="19" name="Rectangle 18">
              <a:extLst>
                <a:ext uri="{FF2B5EF4-FFF2-40B4-BE49-F238E27FC236}">
                  <a16:creationId xmlns:a16="http://schemas.microsoft.com/office/drawing/2014/main" id="{B0699B7F-A9ED-0F44-9EE5-E483D513242B}"/>
                </a:ext>
              </a:extLst>
            </p:cNvPr>
            <p:cNvSpPr/>
            <p:nvPr/>
          </p:nvSpPr>
          <p:spPr>
            <a:xfrm rot="16200000">
              <a:off x="3091291" y="3580857"/>
              <a:ext cx="2630905" cy="730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b="1" dirty="0">
                  <a:solidFill>
                    <a:schemeClr val="tx1"/>
                  </a:solidFill>
                </a:rPr>
                <a:t>Best Available Research</a:t>
              </a:r>
            </a:p>
          </p:txBody>
        </p:sp>
      </p:grpSp>
      <p:grpSp>
        <p:nvGrpSpPr>
          <p:cNvPr id="23" name="Group 22">
            <a:extLst>
              <a:ext uri="{FF2B5EF4-FFF2-40B4-BE49-F238E27FC236}">
                <a16:creationId xmlns:a16="http://schemas.microsoft.com/office/drawing/2014/main" id="{31DD50AD-7108-0946-B762-81793EF426F5}"/>
              </a:ext>
            </a:extLst>
          </p:cNvPr>
          <p:cNvGrpSpPr/>
          <p:nvPr/>
        </p:nvGrpSpPr>
        <p:grpSpPr>
          <a:xfrm>
            <a:off x="396660" y="2364190"/>
            <a:ext cx="3082721" cy="3330075"/>
            <a:chOff x="7665421" y="2145632"/>
            <a:chExt cx="3082721" cy="3330075"/>
          </a:xfrm>
        </p:grpSpPr>
        <p:pic>
          <p:nvPicPr>
            <p:cNvPr id="10" name="Picture 9">
              <a:extLst>
                <a:ext uri="{FF2B5EF4-FFF2-40B4-BE49-F238E27FC236}">
                  <a16:creationId xmlns:a16="http://schemas.microsoft.com/office/drawing/2014/main" id="{724C49F0-B01D-4140-AD26-79B8D60BDE69}"/>
                </a:ext>
              </a:extLst>
            </p:cNvPr>
            <p:cNvPicPr>
              <a:picLocks noChangeAspect="1"/>
            </p:cNvPicPr>
            <p:nvPr/>
          </p:nvPicPr>
          <p:blipFill rotWithShape="1">
            <a:blip r:embed="rId4">
              <a:duotone>
                <a:schemeClr val="accent1">
                  <a:shade val="45000"/>
                  <a:satMod val="135000"/>
                </a:schemeClr>
                <a:prstClr val="white"/>
              </a:duotone>
              <a:alphaModFix amt="50000"/>
            </a:blip>
            <a:srcRect l="8627" t="15635" r="18766" b="11523"/>
            <a:stretch/>
          </p:blipFill>
          <p:spPr>
            <a:xfrm>
              <a:off x="7665421" y="2507213"/>
              <a:ext cx="3082721" cy="2968494"/>
            </a:xfrm>
            <a:prstGeom prst="rect">
              <a:avLst/>
            </a:prstGeom>
          </p:spPr>
        </p:pic>
        <p:sp>
          <p:nvSpPr>
            <p:cNvPr id="20" name="Rectangle 19">
              <a:extLst>
                <a:ext uri="{FF2B5EF4-FFF2-40B4-BE49-F238E27FC236}">
                  <a16:creationId xmlns:a16="http://schemas.microsoft.com/office/drawing/2014/main" id="{76EE6A8B-538B-4E4E-804F-F57E32458245}"/>
                </a:ext>
              </a:extLst>
            </p:cNvPr>
            <p:cNvSpPr/>
            <p:nvPr/>
          </p:nvSpPr>
          <p:spPr>
            <a:xfrm rot="18861326">
              <a:off x="8127292" y="2984043"/>
              <a:ext cx="1426998" cy="730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tx1"/>
                  </a:solidFill>
                </a:rPr>
                <a:t>Program</a:t>
              </a:r>
            </a:p>
            <a:p>
              <a:pPr algn="ctr"/>
              <a:r>
                <a:rPr lang="en-US" sz="1900" dirty="0">
                  <a:solidFill>
                    <a:schemeClr val="tx1"/>
                  </a:solidFill>
                </a:rPr>
                <a:t>Theory</a:t>
              </a:r>
            </a:p>
          </p:txBody>
        </p:sp>
        <p:sp>
          <p:nvSpPr>
            <p:cNvPr id="22" name="Rectangle 21">
              <a:extLst>
                <a:ext uri="{FF2B5EF4-FFF2-40B4-BE49-F238E27FC236}">
                  <a16:creationId xmlns:a16="http://schemas.microsoft.com/office/drawing/2014/main" id="{9F1A2DAE-6A7F-BE4E-89F8-A206F5D0427F}"/>
                </a:ext>
              </a:extLst>
            </p:cNvPr>
            <p:cNvSpPr/>
            <p:nvPr/>
          </p:nvSpPr>
          <p:spPr>
            <a:xfrm rot="18684877">
              <a:off x="8532535" y="3059038"/>
              <a:ext cx="2630905" cy="8040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tx1"/>
                  </a:solidFill>
                </a:rPr>
                <a:t>Logic Models</a:t>
              </a:r>
            </a:p>
          </p:txBody>
        </p:sp>
      </p:grpSp>
      <p:grpSp>
        <p:nvGrpSpPr>
          <p:cNvPr id="36" name="Group 35">
            <a:extLst>
              <a:ext uri="{FF2B5EF4-FFF2-40B4-BE49-F238E27FC236}">
                <a16:creationId xmlns:a16="http://schemas.microsoft.com/office/drawing/2014/main" id="{0689A2BF-62D0-AF48-9009-37D37A29D9EB}"/>
              </a:ext>
            </a:extLst>
          </p:cNvPr>
          <p:cNvGrpSpPr/>
          <p:nvPr/>
        </p:nvGrpSpPr>
        <p:grpSpPr>
          <a:xfrm>
            <a:off x="8686802" y="2632721"/>
            <a:ext cx="3647418" cy="2968494"/>
            <a:chOff x="8686801" y="3295049"/>
            <a:chExt cx="3647418" cy="2968494"/>
          </a:xfrm>
        </p:grpSpPr>
        <p:pic>
          <p:nvPicPr>
            <p:cNvPr id="33" name="Picture 32">
              <a:extLst>
                <a:ext uri="{FF2B5EF4-FFF2-40B4-BE49-F238E27FC236}">
                  <a16:creationId xmlns:a16="http://schemas.microsoft.com/office/drawing/2014/main" id="{16C3B12C-3862-9D42-BB8A-5F56A4F4AF31}"/>
                </a:ext>
              </a:extLst>
            </p:cNvPr>
            <p:cNvPicPr>
              <a:picLocks noChangeAspect="1"/>
            </p:cNvPicPr>
            <p:nvPr/>
          </p:nvPicPr>
          <p:blipFill rotWithShape="1">
            <a:blip r:embed="rId5">
              <a:duotone>
                <a:schemeClr val="accent1">
                  <a:shade val="45000"/>
                  <a:satMod val="135000"/>
                </a:schemeClr>
                <a:prstClr val="white"/>
              </a:duotone>
              <a:alphaModFix amt="50000"/>
              <a:extLst>
                <a:ext uri="{BEBA8EAE-BF5A-486C-A8C5-ECC9F3942E4B}">
                  <a14:imgProps xmlns:a14="http://schemas.microsoft.com/office/drawing/2010/main">
                    <a14:imgLayer r:embed="rId6">
                      <a14:imgEffect>
                        <a14:backgroundRemoval t="8058" b="89784" l="7283" r="90000">
                          <a14:foregroundMark x1="19891" y1="8201" x2="19891" y2="8201"/>
                          <a14:foregroundMark x1="89130" y1="36691" x2="89130" y2="36691"/>
                          <a14:foregroundMark x1="7283" y1="38129" x2="7283" y2="38129"/>
                        </a14:backgroundRemoval>
                      </a14:imgEffect>
                    </a14:imgLayer>
                  </a14:imgProps>
                </a:ext>
              </a:extLst>
            </a:blip>
            <a:srcRect l="7313"/>
            <a:stretch/>
          </p:blipFill>
          <p:spPr>
            <a:xfrm>
              <a:off x="8686801" y="3295049"/>
              <a:ext cx="3647418" cy="2968494"/>
            </a:xfrm>
            <a:prstGeom prst="rect">
              <a:avLst/>
            </a:prstGeom>
          </p:spPr>
        </p:pic>
        <p:sp>
          <p:nvSpPr>
            <p:cNvPr id="29" name="Rectangle 28">
              <a:extLst>
                <a:ext uri="{FF2B5EF4-FFF2-40B4-BE49-F238E27FC236}">
                  <a16:creationId xmlns:a16="http://schemas.microsoft.com/office/drawing/2014/main" id="{F265AC1B-415F-814B-8A90-DD133EF4DBCC}"/>
                </a:ext>
              </a:extLst>
            </p:cNvPr>
            <p:cNvSpPr/>
            <p:nvPr/>
          </p:nvSpPr>
          <p:spPr>
            <a:xfrm>
              <a:off x="8686801" y="4456130"/>
              <a:ext cx="1288621" cy="646331"/>
            </a:xfrm>
            <a:prstGeom prst="rect">
              <a:avLst/>
            </a:prstGeom>
          </p:spPr>
          <p:txBody>
            <a:bodyPr wrap="none">
              <a:spAutoFit/>
            </a:bodyPr>
            <a:lstStyle/>
            <a:p>
              <a:pPr algn="ctr"/>
              <a:r>
                <a:rPr lang="en-US" dirty="0">
                  <a:ea typeface="Source Sans Pro"/>
                  <a:cs typeface="Arial"/>
                </a:rPr>
                <a:t>Easier</a:t>
              </a:r>
            </a:p>
            <a:p>
              <a:pPr algn="ctr"/>
              <a:r>
                <a:rPr lang="en-US" dirty="0">
                  <a:ea typeface="Source Sans Pro"/>
                  <a:cs typeface="Arial"/>
                </a:rPr>
                <a:t>Assessment</a:t>
              </a:r>
            </a:p>
          </p:txBody>
        </p:sp>
        <p:sp>
          <p:nvSpPr>
            <p:cNvPr id="34" name="Rectangle 33">
              <a:extLst>
                <a:ext uri="{FF2B5EF4-FFF2-40B4-BE49-F238E27FC236}">
                  <a16:creationId xmlns:a16="http://schemas.microsoft.com/office/drawing/2014/main" id="{183EE952-16CE-2E41-BEAB-8F61FDE5FACD}"/>
                </a:ext>
              </a:extLst>
            </p:cNvPr>
            <p:cNvSpPr/>
            <p:nvPr/>
          </p:nvSpPr>
          <p:spPr>
            <a:xfrm>
              <a:off x="9858755" y="4852513"/>
              <a:ext cx="1140120" cy="923330"/>
            </a:xfrm>
            <a:prstGeom prst="rect">
              <a:avLst/>
            </a:prstGeom>
          </p:spPr>
          <p:txBody>
            <a:bodyPr wrap="none">
              <a:spAutoFit/>
            </a:bodyPr>
            <a:lstStyle/>
            <a:p>
              <a:pPr algn="ctr"/>
              <a:r>
                <a:rPr lang="en-US" dirty="0">
                  <a:ea typeface="Source Sans Pro"/>
                  <a:cs typeface="Arial"/>
                </a:rPr>
                <a:t>Better</a:t>
              </a:r>
            </a:p>
            <a:p>
              <a:pPr algn="ctr"/>
              <a:r>
                <a:rPr lang="en-US" dirty="0">
                  <a:ea typeface="Source Sans Pro"/>
                  <a:cs typeface="Arial"/>
                </a:rPr>
                <a:t>Student</a:t>
              </a:r>
            </a:p>
            <a:p>
              <a:pPr algn="ctr"/>
              <a:r>
                <a:rPr lang="en-US" dirty="0">
                  <a:ea typeface="Source Sans Pro"/>
                  <a:cs typeface="Arial"/>
                </a:rPr>
                <a:t>Outcomes</a:t>
              </a:r>
            </a:p>
          </p:txBody>
        </p:sp>
        <p:sp>
          <p:nvSpPr>
            <p:cNvPr id="35" name="Rectangle 34">
              <a:extLst>
                <a:ext uri="{FF2B5EF4-FFF2-40B4-BE49-F238E27FC236}">
                  <a16:creationId xmlns:a16="http://schemas.microsoft.com/office/drawing/2014/main" id="{5E22C88F-8012-BE4D-8B53-80E74FE85245}"/>
                </a:ext>
              </a:extLst>
            </p:cNvPr>
            <p:cNvSpPr/>
            <p:nvPr/>
          </p:nvSpPr>
          <p:spPr>
            <a:xfrm>
              <a:off x="10986300" y="4691556"/>
              <a:ext cx="1071255" cy="646331"/>
            </a:xfrm>
            <a:prstGeom prst="rect">
              <a:avLst/>
            </a:prstGeom>
          </p:spPr>
          <p:txBody>
            <a:bodyPr wrap="none">
              <a:spAutoFit/>
            </a:bodyPr>
            <a:lstStyle/>
            <a:p>
              <a:pPr algn="ctr"/>
              <a:r>
                <a:rPr lang="en-US" dirty="0">
                  <a:ea typeface="Source Sans Pro"/>
                  <a:cs typeface="Arial"/>
                </a:rPr>
                <a:t>Greater</a:t>
              </a:r>
            </a:p>
            <a:p>
              <a:pPr algn="ctr"/>
              <a:r>
                <a:rPr lang="en-US" dirty="0">
                  <a:ea typeface="Source Sans Pro"/>
                  <a:cs typeface="Arial"/>
                </a:rPr>
                <a:t>Efficiency</a:t>
              </a:r>
            </a:p>
          </p:txBody>
        </p:sp>
      </p:grpSp>
    </p:spTree>
    <p:extLst>
      <p:ext uri="{BB962C8B-B14F-4D97-AF65-F5344CB8AC3E}">
        <p14:creationId xmlns:p14="http://schemas.microsoft.com/office/powerpoint/2010/main" val="365583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5" name="Picture 4" descr="A path with trees on the side of a road&#10;&#10;Description automatically generated">
            <a:extLst>
              <a:ext uri="{FF2B5EF4-FFF2-40B4-BE49-F238E27FC236}">
                <a16:creationId xmlns:a16="http://schemas.microsoft.com/office/drawing/2014/main" id="{6C2AEF97-63EA-4F4A-BFF5-ADCD4659420C}"/>
              </a:ext>
            </a:extLst>
          </p:cNvPr>
          <p:cNvPicPr>
            <a:picLocks noChangeAspect="1"/>
          </p:cNvPicPr>
          <p:nvPr/>
        </p:nvPicPr>
        <p:blipFill rotWithShape="1">
          <a:blip r:embed="rId3">
            <a:alphaModFix amt="70000"/>
          </a:blip>
          <a:srcRect t="9918" b="12072"/>
          <a:stretch/>
        </p:blipFill>
        <p:spPr>
          <a:xfrm>
            <a:off x="0" y="0"/>
            <a:ext cx="12192000" cy="6339840"/>
          </a:xfrm>
          <a:prstGeom prst="rect">
            <a:avLst/>
          </a:prstGeom>
        </p:spPr>
      </p:pic>
      <p:sp>
        <p:nvSpPr>
          <p:cNvPr id="2" name="Title 1">
            <a:extLst>
              <a:ext uri="{FF2B5EF4-FFF2-40B4-BE49-F238E27FC236}">
                <a16:creationId xmlns:a16="http://schemas.microsoft.com/office/drawing/2014/main" id="{90BE0B88-1BD2-DF4D-99C1-E39EBB51BF2B}"/>
              </a:ext>
            </a:extLst>
          </p:cNvPr>
          <p:cNvSpPr>
            <a:spLocks noGrp="1"/>
          </p:cNvSpPr>
          <p:nvPr>
            <p:ph type="title"/>
          </p:nvPr>
        </p:nvSpPr>
        <p:spPr>
          <a:xfrm>
            <a:off x="661670" y="719137"/>
            <a:ext cx="10058400" cy="3566160"/>
          </a:xfrm>
        </p:spPr>
        <p:txBody>
          <a:bodyPr>
            <a:noAutofit/>
          </a:bodyPr>
          <a:lstStyle/>
          <a:p>
            <a:pPr algn="l"/>
            <a:r>
              <a:rPr lang="en-US" b="1" dirty="0">
                <a:solidFill>
                  <a:schemeClr val="bg1"/>
                </a:solidFill>
                <a:latin typeface="+mn-lt"/>
                <a:cs typeface="Univers Condensed" panose="020F0502020204030204" pitchFamily="34" charset="0"/>
              </a:rPr>
              <a:t>Thank You!</a:t>
            </a:r>
          </a:p>
        </p:txBody>
      </p:sp>
      <p:sp>
        <p:nvSpPr>
          <p:cNvPr id="3" name="Subtitle 2">
            <a:extLst>
              <a:ext uri="{FF2B5EF4-FFF2-40B4-BE49-F238E27FC236}">
                <a16:creationId xmlns:a16="http://schemas.microsoft.com/office/drawing/2014/main" id="{5306F54C-39C1-FB4C-9B82-D7065D70FB3D}"/>
              </a:ext>
            </a:extLst>
          </p:cNvPr>
          <p:cNvSpPr>
            <a:spLocks noGrp="1"/>
          </p:cNvSpPr>
          <p:nvPr>
            <p:ph type="body" idx="1"/>
          </p:nvPr>
        </p:nvSpPr>
        <p:spPr>
          <a:xfrm>
            <a:off x="844550" y="4562475"/>
            <a:ext cx="10515600" cy="1500187"/>
          </a:xfrm>
        </p:spPr>
        <p:txBody>
          <a:bodyPr>
            <a:normAutofit/>
          </a:bodyPr>
          <a:lstStyle/>
          <a:p>
            <a:pPr algn="l"/>
            <a:r>
              <a:rPr lang="en-US" sz="2200" b="1" spc="300" dirty="0">
                <a:solidFill>
                  <a:schemeClr val="bg1"/>
                </a:solidFill>
                <a:latin typeface="+mj-lt"/>
              </a:rPr>
              <a:t>The Center for Assessment and Research Studies</a:t>
            </a:r>
          </a:p>
          <a:p>
            <a:pPr algn="l"/>
            <a:r>
              <a:rPr lang="en-US" sz="2200" b="1" spc="300" dirty="0">
                <a:solidFill>
                  <a:schemeClr val="bg1"/>
                </a:solidFill>
                <a:latin typeface="+mj-lt"/>
              </a:rPr>
              <a:t>James Madison University</a:t>
            </a:r>
          </a:p>
          <a:p>
            <a:pPr algn="l"/>
            <a:r>
              <a:rPr lang="en-US" sz="2200" b="1" spc="300" dirty="0">
                <a:solidFill>
                  <a:schemeClr val="bg1"/>
                </a:solidFill>
              </a:rPr>
              <a:t>www.jmu.edu/assessment/Sass</a:t>
            </a:r>
          </a:p>
          <a:p>
            <a:pPr algn="l"/>
            <a:endParaRPr lang="en-US" sz="2200" b="1" spc="300" dirty="0">
              <a:solidFill>
                <a:schemeClr val="bg1"/>
              </a:solidFill>
              <a:latin typeface="+mj-lt"/>
            </a:endParaRPr>
          </a:p>
          <a:p>
            <a:pPr algn="l"/>
            <a:endParaRPr lang="en-US" sz="2200" spc="300" dirty="0">
              <a:solidFill>
                <a:schemeClr val="bg1"/>
              </a:solidFill>
              <a:latin typeface="Avenir Book" panose="02000503020000020003" pitchFamily="2" charset="0"/>
            </a:endParaRPr>
          </a:p>
        </p:txBody>
      </p:sp>
      <p:sp>
        <p:nvSpPr>
          <p:cNvPr id="6" name="Footer Placeholder 3">
            <a:extLst>
              <a:ext uri="{FF2B5EF4-FFF2-40B4-BE49-F238E27FC236}">
                <a16:creationId xmlns:a16="http://schemas.microsoft.com/office/drawing/2014/main" id="{89E2B5BC-4EEC-844A-9257-424154B37204}"/>
              </a:ext>
            </a:extLst>
          </p:cNvPr>
          <p:cNvSpPr>
            <a:spLocks noGrp="1"/>
          </p:cNvSpPr>
          <p:nvPr>
            <p:ph type="ftr" sz="quarter" idx="11"/>
          </p:nvPr>
        </p:nvSpPr>
        <p:spPr>
          <a:xfrm>
            <a:off x="127426" y="6451200"/>
            <a:ext cx="4822804" cy="365125"/>
          </a:xfrm>
        </p:spPr>
        <p:txBody>
          <a:bodyPr/>
          <a:lstStyle/>
          <a:p>
            <a:pPr algn="l"/>
            <a:r>
              <a:rPr lang="en-US"/>
              <a:t>The Center for Assessment and Research Studies | James Madison University</a:t>
            </a:r>
            <a:endParaRPr lang="en-US" dirty="0"/>
          </a:p>
        </p:txBody>
      </p:sp>
      <p:sp>
        <p:nvSpPr>
          <p:cNvPr id="7" name="Slide Number Placeholder 4">
            <a:extLst>
              <a:ext uri="{FF2B5EF4-FFF2-40B4-BE49-F238E27FC236}">
                <a16:creationId xmlns:a16="http://schemas.microsoft.com/office/drawing/2014/main" id="{C39FCF3A-0F17-6043-A9B9-45CF2B9F2E7A}"/>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49</a:t>
            </a:fld>
            <a:endParaRPr lang="en-US" dirty="0"/>
          </a:p>
        </p:txBody>
      </p:sp>
    </p:spTree>
    <p:extLst>
      <p:ext uri="{BB962C8B-B14F-4D97-AF65-F5344CB8AC3E}">
        <p14:creationId xmlns:p14="http://schemas.microsoft.com/office/powerpoint/2010/main" val="483231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an Airplane</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5</a:t>
            </a:fld>
            <a:endParaRPr lang="en-US"/>
          </a:p>
        </p:txBody>
      </p:sp>
      <p:pic>
        <p:nvPicPr>
          <p:cNvPr id="15" name="Picture 1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278198" y="2288996"/>
            <a:ext cx="6752405" cy="2982312"/>
          </a:xfrm>
          <a:prstGeom prst="rect">
            <a:avLst/>
          </a:prstGeom>
        </p:spPr>
      </p:pic>
      <p:sp>
        <p:nvSpPr>
          <p:cNvPr id="17" name="Rounded Rectangle 16"/>
          <p:cNvSpPr/>
          <p:nvPr/>
        </p:nvSpPr>
        <p:spPr>
          <a:xfrm>
            <a:off x="1097279" y="1648178"/>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Plane</a:t>
            </a:r>
          </a:p>
          <a:p>
            <a:pPr algn="ctr"/>
            <a:r>
              <a:rPr lang="en-US" sz="1600" dirty="0">
                <a:solidFill>
                  <a:schemeClr val="tx1"/>
                </a:solidFill>
              </a:rPr>
              <a:t>(Make Plan &amp; Build to Specifications)</a:t>
            </a:r>
          </a:p>
        </p:txBody>
      </p:sp>
      <p:sp>
        <p:nvSpPr>
          <p:cNvPr id="18" name="Rounded Rectangle 17"/>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Test the Plane</a:t>
            </a:r>
          </a:p>
          <a:p>
            <a:pPr algn="ctr"/>
            <a:r>
              <a:rPr lang="en-US" sz="1600" dirty="0">
                <a:solidFill>
                  <a:schemeClr val="tx1"/>
                </a:solidFill>
              </a:rPr>
              <a:t>(Evaluate the Plane’s Airworthiness)</a:t>
            </a:r>
          </a:p>
        </p:txBody>
      </p:sp>
      <p:sp>
        <p:nvSpPr>
          <p:cNvPr id="19" name="Rounded Rectangle 18"/>
          <p:cNvSpPr/>
          <p:nvPr/>
        </p:nvSpPr>
        <p:spPr>
          <a:xfrm>
            <a:off x="1097279" y="5119924"/>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sp>
        <p:nvSpPr>
          <p:cNvPr id="3" name="TextBox 2"/>
          <p:cNvSpPr txBox="1"/>
          <p:nvPr/>
        </p:nvSpPr>
        <p:spPr>
          <a:xfrm>
            <a:off x="6402159" y="5191869"/>
            <a:ext cx="4154311" cy="646331"/>
          </a:xfrm>
          <a:prstGeom prst="rect">
            <a:avLst/>
          </a:prstGeom>
          <a:noFill/>
        </p:spPr>
        <p:txBody>
          <a:bodyPr wrap="square" rtlCol="0">
            <a:spAutoFit/>
          </a:bodyPr>
          <a:lstStyle/>
          <a:p>
            <a:pPr algn="ctr"/>
            <a:r>
              <a:rPr lang="en-US" dirty="0"/>
              <a:t>You have 12 months to build a plane that must carry you over the Pacific Ocean.</a:t>
            </a:r>
          </a:p>
        </p:txBody>
      </p:sp>
      <p:sp>
        <p:nvSpPr>
          <p:cNvPr id="12" name="Rounded Rectangle 11"/>
          <p:cNvSpPr/>
          <p:nvPr/>
        </p:nvSpPr>
        <p:spPr>
          <a:xfrm>
            <a:off x="3856514" y="2715154"/>
            <a:ext cx="5091289" cy="2129995"/>
          </a:xfrm>
          <a:prstGeom prst="roundRect">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t>Are there resources available to help you build a plane that works?</a:t>
            </a:r>
          </a:p>
        </p:txBody>
      </p:sp>
      <p:sp>
        <p:nvSpPr>
          <p:cNvPr id="6" name="Right Arrow 5">
            <a:extLst>
              <a:ext uri="{FF2B5EF4-FFF2-40B4-BE49-F238E27FC236}">
                <a16:creationId xmlns:a16="http://schemas.microsoft.com/office/drawing/2014/main" id="{70828AB8-6780-5C46-B937-96A4B2D49475}"/>
              </a:ext>
            </a:extLst>
          </p:cNvPr>
          <p:cNvSpPr/>
          <p:nvPr/>
        </p:nvSpPr>
        <p:spPr>
          <a:xfrm rot="10800000">
            <a:off x="4002518" y="1682673"/>
            <a:ext cx="1658318" cy="67159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a:extLst>
              <a:ext uri="{FF2B5EF4-FFF2-40B4-BE49-F238E27FC236}">
                <a16:creationId xmlns:a16="http://schemas.microsoft.com/office/drawing/2014/main" id="{E0ECFD9C-9931-F149-88CB-2CAEF4A9A46D}"/>
              </a:ext>
            </a:extLst>
          </p:cNvPr>
          <p:cNvSpPr/>
          <p:nvPr/>
        </p:nvSpPr>
        <p:spPr>
          <a:xfrm rot="10800000">
            <a:off x="4002518" y="5181878"/>
            <a:ext cx="1658318" cy="67159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3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 Program</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6</a:t>
            </a:fld>
            <a:endParaRPr lang="en-US"/>
          </a:p>
        </p:txBody>
      </p:sp>
      <p:pic>
        <p:nvPicPr>
          <p:cNvPr id="6" name="Picture 5">
            <a:extLst>
              <a:ext uri="{FF2B5EF4-FFF2-40B4-BE49-F238E27FC236}">
                <a16:creationId xmlns:a16="http://schemas.microsoft.com/office/drawing/2014/main" id="{3492B080-3C4B-7E47-8330-7184FC14017D}"/>
              </a:ext>
            </a:extLst>
          </p:cNvPr>
          <p:cNvPicPr>
            <a:picLocks noChangeAspect="1"/>
          </p:cNvPicPr>
          <p:nvPr/>
        </p:nvPicPr>
        <p:blipFill rotWithShape="1">
          <a:blip r:embed="rId2">
            <a:extLst>
              <a:ext uri="{28A0092B-C50C-407E-A947-70E740481C1C}">
                <a14:useLocalDpi xmlns:a14="http://schemas.microsoft.com/office/drawing/2010/main" val="0"/>
              </a:ext>
            </a:extLst>
          </a:blip>
          <a:srcRect l="24462" t="24715" r="22529" b="14147"/>
          <a:stretch/>
        </p:blipFill>
        <p:spPr>
          <a:xfrm>
            <a:off x="4795370" y="2073435"/>
            <a:ext cx="6419371" cy="4192859"/>
          </a:xfrm>
          <a:prstGeom prst="rect">
            <a:avLst/>
          </a:prstGeom>
        </p:spPr>
      </p:pic>
      <p:sp>
        <p:nvSpPr>
          <p:cNvPr id="7" name="Rounded Rectangle 6"/>
          <p:cNvSpPr/>
          <p:nvPr/>
        </p:nvSpPr>
        <p:spPr>
          <a:xfrm>
            <a:off x="7293855" y="1996064"/>
            <a:ext cx="1422400" cy="1319149"/>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8827505" y="3042630"/>
            <a:ext cx="2101739" cy="103857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097280" y="1648178"/>
            <a:ext cx="2483554"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Program</a:t>
            </a:r>
          </a:p>
          <a:p>
            <a:pPr lvl="0" algn="ctr"/>
            <a:r>
              <a:rPr lang="en-US" sz="1600" dirty="0">
                <a:solidFill>
                  <a:schemeClr val="tx1"/>
                </a:solidFill>
              </a:rPr>
              <a:t>(Make Plan &amp; Build to Specifications)</a:t>
            </a:r>
          </a:p>
        </p:txBody>
      </p:sp>
      <p:sp>
        <p:nvSpPr>
          <p:cNvPr id="10" name="Oval 9">
            <a:extLst>
              <a:ext uri="{FF2B5EF4-FFF2-40B4-BE49-F238E27FC236}">
                <a16:creationId xmlns:a16="http://schemas.microsoft.com/office/drawing/2014/main" id="{3549AF6A-17F0-D543-9747-A7CDA5EC97B5}"/>
              </a:ext>
            </a:extLst>
          </p:cNvPr>
          <p:cNvSpPr/>
          <p:nvPr/>
        </p:nvSpPr>
        <p:spPr>
          <a:xfrm>
            <a:off x="7114616" y="3818740"/>
            <a:ext cx="1572185" cy="1115568"/>
          </a:xfrm>
          <a:prstGeom prst="ellipse">
            <a:avLst/>
          </a:prstGeom>
          <a:solidFill>
            <a:srgbClr val="F8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C1AA7B2-C63C-4146-893F-C4D1CD1870FA}"/>
              </a:ext>
            </a:extLst>
          </p:cNvPr>
          <p:cNvSpPr txBox="1"/>
          <p:nvPr/>
        </p:nvSpPr>
        <p:spPr>
          <a:xfrm>
            <a:off x="5846842" y="1418279"/>
            <a:ext cx="4316425" cy="461665"/>
          </a:xfrm>
          <a:prstGeom prst="rect">
            <a:avLst/>
          </a:prstGeom>
          <a:noFill/>
        </p:spPr>
        <p:txBody>
          <a:bodyPr wrap="square" rtlCol="0">
            <a:spAutoFit/>
          </a:bodyPr>
          <a:lstStyle/>
          <a:p>
            <a:pPr algn="ctr"/>
            <a:r>
              <a:rPr lang="en-US" sz="2400" dirty="0"/>
              <a:t>The Outcomes Assessment Cycle</a:t>
            </a:r>
          </a:p>
        </p:txBody>
      </p:sp>
    </p:spTree>
    <p:extLst>
      <p:ext uri="{BB962C8B-B14F-4D97-AF65-F5344CB8AC3E}">
        <p14:creationId xmlns:p14="http://schemas.microsoft.com/office/powerpoint/2010/main" val="2980017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 Program</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7</a:t>
            </a:fld>
            <a:endParaRPr lang="en-US"/>
          </a:p>
        </p:txBody>
      </p:sp>
      <p:pic>
        <p:nvPicPr>
          <p:cNvPr id="6" name="Picture 5">
            <a:extLst>
              <a:ext uri="{FF2B5EF4-FFF2-40B4-BE49-F238E27FC236}">
                <a16:creationId xmlns:a16="http://schemas.microsoft.com/office/drawing/2014/main" id="{3492B080-3C4B-7E47-8330-7184FC14017D}"/>
              </a:ext>
            </a:extLst>
          </p:cNvPr>
          <p:cNvPicPr>
            <a:picLocks noChangeAspect="1"/>
          </p:cNvPicPr>
          <p:nvPr/>
        </p:nvPicPr>
        <p:blipFill rotWithShape="1">
          <a:blip r:embed="rId3">
            <a:extLst>
              <a:ext uri="{28A0092B-C50C-407E-A947-70E740481C1C}">
                <a14:useLocalDpi xmlns:a14="http://schemas.microsoft.com/office/drawing/2010/main" val="0"/>
              </a:ext>
            </a:extLst>
          </a:blip>
          <a:srcRect l="24462" t="24715" r="22529" b="14147"/>
          <a:stretch/>
        </p:blipFill>
        <p:spPr>
          <a:xfrm>
            <a:off x="4795370" y="2073435"/>
            <a:ext cx="6419371" cy="4192859"/>
          </a:xfrm>
          <a:prstGeom prst="rect">
            <a:avLst/>
          </a:prstGeom>
        </p:spPr>
      </p:pic>
      <p:sp>
        <p:nvSpPr>
          <p:cNvPr id="10" name="Rounded Rectangle 9"/>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the Program</a:t>
            </a:r>
          </a:p>
          <a:p>
            <a:pPr algn="ctr"/>
            <a:r>
              <a:rPr lang="en-US" sz="1600" dirty="0">
                <a:solidFill>
                  <a:schemeClr val="tx1"/>
                </a:solidFill>
              </a:rPr>
              <a:t>(Evaluate the Program’s Effectiveness)</a:t>
            </a:r>
          </a:p>
        </p:txBody>
      </p:sp>
      <p:sp>
        <p:nvSpPr>
          <p:cNvPr id="12" name="Rounded Rectangle 11"/>
          <p:cNvSpPr/>
          <p:nvPr/>
        </p:nvSpPr>
        <p:spPr>
          <a:xfrm>
            <a:off x="8974261" y="4273119"/>
            <a:ext cx="2238222" cy="103857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8318248" y="5239727"/>
            <a:ext cx="2238222" cy="100859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5437698" y="5209747"/>
            <a:ext cx="2238222" cy="103857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779427" y="4231129"/>
            <a:ext cx="2238222" cy="103857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1097280" y="1648178"/>
            <a:ext cx="2483554"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Program</a:t>
            </a:r>
          </a:p>
          <a:p>
            <a:pPr lvl="0" algn="ctr"/>
            <a:r>
              <a:rPr lang="en-US" sz="1600" dirty="0">
                <a:solidFill>
                  <a:schemeClr val="tx1"/>
                </a:solidFill>
              </a:rPr>
              <a:t>(Make Plan &amp; Build to Specifications)</a:t>
            </a:r>
          </a:p>
        </p:txBody>
      </p:sp>
      <p:sp>
        <p:nvSpPr>
          <p:cNvPr id="13" name="Oval 12">
            <a:extLst>
              <a:ext uri="{FF2B5EF4-FFF2-40B4-BE49-F238E27FC236}">
                <a16:creationId xmlns:a16="http://schemas.microsoft.com/office/drawing/2014/main" id="{BF4C2E61-E709-0E43-89B3-7E778E7E675E}"/>
              </a:ext>
            </a:extLst>
          </p:cNvPr>
          <p:cNvSpPr/>
          <p:nvPr/>
        </p:nvSpPr>
        <p:spPr>
          <a:xfrm>
            <a:off x="7114616" y="3818740"/>
            <a:ext cx="1572185" cy="1115568"/>
          </a:xfrm>
          <a:prstGeom prst="ellipse">
            <a:avLst/>
          </a:prstGeom>
          <a:solidFill>
            <a:srgbClr val="F8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429224F-5066-7546-9BB2-9C21177B9B39}"/>
              </a:ext>
            </a:extLst>
          </p:cNvPr>
          <p:cNvSpPr txBox="1"/>
          <p:nvPr/>
        </p:nvSpPr>
        <p:spPr>
          <a:xfrm>
            <a:off x="5846842" y="1418279"/>
            <a:ext cx="4316425" cy="461665"/>
          </a:xfrm>
          <a:prstGeom prst="rect">
            <a:avLst/>
          </a:prstGeom>
          <a:noFill/>
        </p:spPr>
        <p:txBody>
          <a:bodyPr wrap="square" rtlCol="0">
            <a:spAutoFit/>
          </a:bodyPr>
          <a:lstStyle/>
          <a:p>
            <a:pPr algn="ctr"/>
            <a:r>
              <a:rPr lang="en-US" sz="2400" dirty="0"/>
              <a:t>The Outcomes Assessment Cycle</a:t>
            </a:r>
          </a:p>
        </p:txBody>
      </p:sp>
    </p:spTree>
    <p:extLst>
      <p:ext uri="{BB962C8B-B14F-4D97-AF65-F5344CB8AC3E}">
        <p14:creationId xmlns:p14="http://schemas.microsoft.com/office/powerpoint/2010/main" val="392989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a Program</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8</a:t>
            </a:fld>
            <a:endParaRPr lang="en-US"/>
          </a:p>
        </p:txBody>
      </p:sp>
      <p:pic>
        <p:nvPicPr>
          <p:cNvPr id="6" name="Picture 5">
            <a:extLst>
              <a:ext uri="{FF2B5EF4-FFF2-40B4-BE49-F238E27FC236}">
                <a16:creationId xmlns:a16="http://schemas.microsoft.com/office/drawing/2014/main" id="{3492B080-3C4B-7E47-8330-7184FC14017D}"/>
              </a:ext>
            </a:extLst>
          </p:cNvPr>
          <p:cNvPicPr>
            <a:picLocks noChangeAspect="1"/>
          </p:cNvPicPr>
          <p:nvPr/>
        </p:nvPicPr>
        <p:blipFill rotWithShape="1">
          <a:blip r:embed="rId2">
            <a:extLst>
              <a:ext uri="{28A0092B-C50C-407E-A947-70E740481C1C}">
                <a14:useLocalDpi xmlns:a14="http://schemas.microsoft.com/office/drawing/2010/main" val="0"/>
              </a:ext>
            </a:extLst>
          </a:blip>
          <a:srcRect l="24462" t="24715" r="22529" b="14147"/>
          <a:stretch/>
        </p:blipFill>
        <p:spPr>
          <a:xfrm>
            <a:off x="4795370" y="2073435"/>
            <a:ext cx="6419371" cy="4192859"/>
          </a:xfrm>
          <a:prstGeom prst="rect">
            <a:avLst/>
          </a:prstGeom>
        </p:spPr>
      </p:pic>
      <p:sp>
        <p:nvSpPr>
          <p:cNvPr id="11" name="Rounded Rectangle 10"/>
          <p:cNvSpPr/>
          <p:nvPr/>
        </p:nvSpPr>
        <p:spPr>
          <a:xfrm>
            <a:off x="1097280" y="5119924"/>
            <a:ext cx="2483554"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sp>
        <p:nvSpPr>
          <p:cNvPr id="12" name="Rounded Rectangle 11"/>
          <p:cNvSpPr/>
          <p:nvPr/>
        </p:nvSpPr>
        <p:spPr>
          <a:xfrm>
            <a:off x="4876394" y="3042631"/>
            <a:ext cx="2238222" cy="1038578"/>
          </a:xfrm>
          <a:prstGeom prst="roundRect">
            <a:avLst/>
          </a:prstGeom>
          <a:noFill/>
          <a:ln>
            <a:solidFill>
              <a:schemeClr val="accent1"/>
            </a:solidFill>
          </a:ln>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1097280" y="1648178"/>
            <a:ext cx="2483554"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Program</a:t>
            </a:r>
          </a:p>
          <a:p>
            <a:pPr lvl="0" algn="ctr"/>
            <a:r>
              <a:rPr lang="en-US" sz="1600" dirty="0">
                <a:solidFill>
                  <a:schemeClr val="tx1"/>
                </a:solidFill>
              </a:rPr>
              <a:t>(Make Plan &amp; Build to Specifications)</a:t>
            </a:r>
          </a:p>
        </p:txBody>
      </p:sp>
      <p:sp>
        <p:nvSpPr>
          <p:cNvPr id="16" name="Rounded Rectangle 15"/>
          <p:cNvSpPr/>
          <p:nvPr/>
        </p:nvSpPr>
        <p:spPr>
          <a:xfrm>
            <a:off x="1097279" y="3385041"/>
            <a:ext cx="2483555"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Pilot the Program</a:t>
            </a:r>
          </a:p>
          <a:p>
            <a:pPr algn="ctr"/>
            <a:r>
              <a:rPr lang="en-US" sz="1600" dirty="0">
                <a:solidFill>
                  <a:schemeClr val="tx1"/>
                </a:solidFill>
              </a:rPr>
              <a:t>(Evaluate the Program’s Effectiveness)</a:t>
            </a:r>
          </a:p>
        </p:txBody>
      </p:sp>
      <p:sp>
        <p:nvSpPr>
          <p:cNvPr id="3" name="Oval 2">
            <a:extLst>
              <a:ext uri="{FF2B5EF4-FFF2-40B4-BE49-F238E27FC236}">
                <a16:creationId xmlns:a16="http://schemas.microsoft.com/office/drawing/2014/main" id="{99BB2CDB-0C3F-7244-A6E8-7D4466924595}"/>
              </a:ext>
            </a:extLst>
          </p:cNvPr>
          <p:cNvSpPr/>
          <p:nvPr/>
        </p:nvSpPr>
        <p:spPr>
          <a:xfrm>
            <a:off x="7114616" y="3818740"/>
            <a:ext cx="1572185" cy="1115568"/>
          </a:xfrm>
          <a:prstGeom prst="ellipse">
            <a:avLst/>
          </a:prstGeom>
          <a:solidFill>
            <a:srgbClr val="F8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AAD255B-A4B2-CE4B-90AC-7D2702E5427E}"/>
              </a:ext>
            </a:extLst>
          </p:cNvPr>
          <p:cNvSpPr txBox="1"/>
          <p:nvPr/>
        </p:nvSpPr>
        <p:spPr>
          <a:xfrm>
            <a:off x="5846842" y="1418279"/>
            <a:ext cx="4316425" cy="461665"/>
          </a:xfrm>
          <a:prstGeom prst="rect">
            <a:avLst/>
          </a:prstGeom>
          <a:noFill/>
        </p:spPr>
        <p:txBody>
          <a:bodyPr wrap="square" rtlCol="0">
            <a:spAutoFit/>
          </a:bodyPr>
          <a:lstStyle/>
          <a:p>
            <a:pPr algn="ctr"/>
            <a:r>
              <a:rPr lang="en-US" sz="2400" dirty="0"/>
              <a:t>The Outcomes Assessment Cycle</a:t>
            </a:r>
          </a:p>
        </p:txBody>
      </p:sp>
      <p:sp>
        <p:nvSpPr>
          <p:cNvPr id="18" name="Rounded Rectangle 17">
            <a:extLst>
              <a:ext uri="{FF2B5EF4-FFF2-40B4-BE49-F238E27FC236}">
                <a16:creationId xmlns:a16="http://schemas.microsoft.com/office/drawing/2014/main" id="{BC37F27A-DE42-0640-B932-EB71CF22551A}"/>
              </a:ext>
            </a:extLst>
          </p:cNvPr>
          <p:cNvSpPr/>
          <p:nvPr/>
        </p:nvSpPr>
        <p:spPr>
          <a:xfrm>
            <a:off x="3856514" y="2715154"/>
            <a:ext cx="5091289" cy="2129995"/>
          </a:xfrm>
          <a:prstGeom prst="roundRect">
            <a:avLst/>
          </a:prstGeom>
          <a:solidFill>
            <a:schemeClr val="accent2"/>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t>What percentage of your time would you devote to each of these phases of development?</a:t>
            </a:r>
          </a:p>
        </p:txBody>
      </p:sp>
    </p:spTree>
    <p:extLst>
      <p:ext uri="{BB962C8B-B14F-4D97-AF65-F5344CB8AC3E}">
        <p14:creationId xmlns:p14="http://schemas.microsoft.com/office/powerpoint/2010/main" val="117139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Trial and Error Approach</a:t>
            </a:r>
          </a:p>
        </p:txBody>
      </p:sp>
      <p:sp>
        <p:nvSpPr>
          <p:cNvPr id="4" name="Footer Placeholder 3"/>
          <p:cNvSpPr>
            <a:spLocks noGrp="1"/>
          </p:cNvSpPr>
          <p:nvPr>
            <p:ph type="ftr" sz="quarter" idx="11"/>
          </p:nvPr>
        </p:nvSpPr>
        <p:spPr/>
        <p:txBody>
          <a:bodyPr/>
          <a:lstStyle/>
          <a:p>
            <a:pPr algn="l"/>
            <a:r>
              <a:rPr lang="en-US"/>
              <a:t>The Center for Assessment and Research Studies | James Madison University</a:t>
            </a:r>
            <a:endParaRPr lang="en-US" dirty="0"/>
          </a:p>
        </p:txBody>
      </p:sp>
      <p:sp>
        <p:nvSpPr>
          <p:cNvPr id="5" name="Slide Number Placeholder 4"/>
          <p:cNvSpPr>
            <a:spLocks noGrp="1"/>
          </p:cNvSpPr>
          <p:nvPr>
            <p:ph type="sldNum" sz="quarter" idx="12"/>
          </p:nvPr>
        </p:nvSpPr>
        <p:spPr/>
        <p:txBody>
          <a:bodyPr/>
          <a:lstStyle/>
          <a:p>
            <a:fld id="{D94A8BC0-4FBE-4B5D-9A35-C751CEA2A497}" type="slidenum">
              <a:rPr lang="en-US" smtClean="0"/>
              <a:t>9</a:t>
            </a:fld>
            <a:endParaRPr lang="en-US"/>
          </a:p>
        </p:txBody>
      </p:sp>
      <p:grpSp>
        <p:nvGrpSpPr>
          <p:cNvPr id="6" name="Group 5">
            <a:extLst>
              <a:ext uri="{FF2B5EF4-FFF2-40B4-BE49-F238E27FC236}">
                <a16:creationId xmlns:a16="http://schemas.microsoft.com/office/drawing/2014/main" id="{94C3DFF1-73CC-CE4D-9BEA-63BEA96AA329}"/>
              </a:ext>
            </a:extLst>
          </p:cNvPr>
          <p:cNvGrpSpPr/>
          <p:nvPr/>
        </p:nvGrpSpPr>
        <p:grpSpPr>
          <a:xfrm>
            <a:off x="1067300" y="2600141"/>
            <a:ext cx="10509558" cy="2438400"/>
            <a:chOff x="1067300" y="2600141"/>
            <a:chExt cx="10509558" cy="2438400"/>
          </a:xfrm>
        </p:grpSpPr>
        <p:sp>
          <p:nvSpPr>
            <p:cNvPr id="13" name="Rounded Rectangle 12"/>
            <p:cNvSpPr/>
            <p:nvPr/>
          </p:nvSpPr>
          <p:spPr>
            <a:xfrm>
              <a:off x="1067300" y="3408028"/>
              <a:ext cx="2483554" cy="790222"/>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Build the Program</a:t>
              </a:r>
            </a:p>
            <a:p>
              <a:pPr lvl="0" algn="ctr"/>
              <a:r>
                <a:rPr lang="en-US" sz="1600" dirty="0">
                  <a:solidFill>
                    <a:schemeClr val="tx1"/>
                  </a:solidFill>
                </a:rPr>
                <a:t>(Make Plan &amp; Build to Specifications)</a:t>
              </a:r>
            </a:p>
          </p:txBody>
        </p:sp>
        <p:sp>
          <p:nvSpPr>
            <p:cNvPr id="9" name="Rounded Rectangle 8">
              <a:extLst>
                <a:ext uri="{FF2B5EF4-FFF2-40B4-BE49-F238E27FC236}">
                  <a16:creationId xmlns:a16="http://schemas.microsoft.com/office/drawing/2014/main" id="{C9E3623A-C2CB-A246-B730-5C73A37C11C7}"/>
                </a:ext>
              </a:extLst>
            </p:cNvPr>
            <p:cNvSpPr/>
            <p:nvPr/>
          </p:nvSpPr>
          <p:spPr>
            <a:xfrm>
              <a:off x="8224058" y="2600141"/>
              <a:ext cx="3352800" cy="2438400"/>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Make Modifications</a:t>
              </a:r>
            </a:p>
          </p:txBody>
        </p:sp>
      </p:grpSp>
      <p:sp>
        <p:nvSpPr>
          <p:cNvPr id="12" name="Rounded Rectangle 11">
            <a:extLst>
              <a:ext uri="{FF2B5EF4-FFF2-40B4-BE49-F238E27FC236}">
                <a16:creationId xmlns:a16="http://schemas.microsoft.com/office/drawing/2014/main" id="{79B85EF4-E97C-3E4D-8CD3-A3E49A9DAC08}"/>
              </a:ext>
            </a:extLst>
          </p:cNvPr>
          <p:cNvSpPr/>
          <p:nvPr/>
        </p:nvSpPr>
        <p:spPr>
          <a:xfrm>
            <a:off x="4884703" y="3207195"/>
            <a:ext cx="2483554" cy="1214845"/>
          </a:xfrm>
          <a:prstGeom prst="round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a:solidFill>
                  <a:schemeClr val="tx1"/>
                </a:solidFill>
              </a:rPr>
              <a:t>Pilot the Program</a:t>
            </a:r>
          </a:p>
          <a:p>
            <a:pPr lvl="0" algn="ctr"/>
            <a:r>
              <a:rPr lang="en-US" sz="1600" dirty="0">
                <a:solidFill>
                  <a:schemeClr val="tx1"/>
                </a:solidFill>
              </a:rPr>
              <a:t>(Evaluate the Program’s Effectiveness)</a:t>
            </a:r>
          </a:p>
        </p:txBody>
      </p:sp>
    </p:spTree>
    <p:extLst>
      <p:ext uri="{BB962C8B-B14F-4D97-AF65-F5344CB8AC3E}">
        <p14:creationId xmlns:p14="http://schemas.microsoft.com/office/powerpoint/2010/main" val="3892919649"/>
      </p:ext>
    </p:extLst>
  </p:cSld>
  <p:clrMapOvr>
    <a:masterClrMapping/>
  </p:clrMapOvr>
</p:sld>
</file>

<file path=ppt/theme/theme1.xml><?xml version="1.0" encoding="utf-8"?>
<a:theme xmlns:a="http://schemas.openxmlformats.org/drawingml/2006/main" name="Retrospect">
  <a:themeElements>
    <a:clrScheme name="Custom 4">
      <a:dk1>
        <a:srgbClr val="000000"/>
      </a:dk1>
      <a:lt1>
        <a:sysClr val="window" lastClr="FFFFFF"/>
      </a:lt1>
      <a:dk2>
        <a:srgbClr val="333333"/>
      </a:dk2>
      <a:lt2>
        <a:srgbClr val="B2B2B2"/>
      </a:lt2>
      <a:accent1>
        <a:srgbClr val="CBB677"/>
      </a:accent1>
      <a:accent2>
        <a:srgbClr val="450084"/>
      </a:accent2>
      <a:accent3>
        <a:srgbClr val="AD9C65"/>
      </a:accent3>
      <a:accent4>
        <a:srgbClr val="333333"/>
      </a:accent4>
      <a:accent5>
        <a:srgbClr val="B57BCE"/>
      </a:accent5>
      <a:accent6>
        <a:srgbClr val="F4EFE1"/>
      </a:accent6>
      <a:hlink>
        <a:srgbClr val="450084"/>
      </a:hlink>
      <a:folHlink>
        <a:srgbClr val="B57BCE"/>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3809</TotalTime>
  <Words>5165</Words>
  <Application>Microsoft Macintosh PowerPoint</Application>
  <PresentationFormat>Widescreen</PresentationFormat>
  <Paragraphs>574</Paragraphs>
  <Slides>49</Slides>
  <Notes>38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Avenir Book</vt:lpstr>
      <vt:lpstr>Calibri</vt:lpstr>
      <vt:lpstr>Calibri Light</vt:lpstr>
      <vt:lpstr>Courier New</vt:lpstr>
      <vt:lpstr>Noto Sans Symbols</vt:lpstr>
      <vt:lpstr>Rockwell</vt:lpstr>
      <vt:lpstr>Source Sans Pro</vt:lpstr>
      <vt:lpstr>Symbol</vt:lpstr>
      <vt:lpstr>Times New Roman</vt:lpstr>
      <vt:lpstr>Wingdings</vt:lpstr>
      <vt:lpstr>Retrospect</vt:lpstr>
      <vt:lpstr>An Introduction to Program Theory</vt:lpstr>
      <vt:lpstr>Building an Airplane</vt:lpstr>
      <vt:lpstr>Building an Airplane</vt:lpstr>
      <vt:lpstr>Building an Airplane</vt:lpstr>
      <vt:lpstr>Building an Airplane</vt:lpstr>
      <vt:lpstr>Building a Program</vt:lpstr>
      <vt:lpstr>Building a Program</vt:lpstr>
      <vt:lpstr>Building a Program</vt:lpstr>
      <vt:lpstr>The Trial and Error Approach</vt:lpstr>
      <vt:lpstr>The Program Theory Approach</vt:lpstr>
      <vt:lpstr>Uses of Evidence in Higher Education</vt:lpstr>
      <vt:lpstr>Professional Standards Related to EIP</vt:lpstr>
      <vt:lpstr>EIP as a Matter of Ethics</vt:lpstr>
      <vt:lpstr>Barriers to Evidence-Informed Programming</vt:lpstr>
      <vt:lpstr>Common Barriers</vt:lpstr>
      <vt:lpstr>Common Barriers</vt:lpstr>
      <vt:lpstr>Lack of Value</vt:lpstr>
      <vt:lpstr>Lack of Value</vt:lpstr>
      <vt:lpstr>Lack of Value</vt:lpstr>
      <vt:lpstr>Lack of Value</vt:lpstr>
      <vt:lpstr>Lack of Value</vt:lpstr>
      <vt:lpstr>Lack of Value</vt:lpstr>
      <vt:lpstr>Common Barriers</vt:lpstr>
      <vt:lpstr>Knowledge of Relevant Theory/Research</vt:lpstr>
      <vt:lpstr>Knowledge of Relevant Theory/Research</vt:lpstr>
      <vt:lpstr>Common Barriers</vt:lpstr>
      <vt:lpstr>Applying Theory/Research to Practice</vt:lpstr>
      <vt:lpstr>Building Evidence-Informed Programs</vt:lpstr>
      <vt:lpstr>1. Identify an Appropriate Distal Outcome</vt:lpstr>
      <vt:lpstr>Step 1: SAS Example</vt:lpstr>
      <vt:lpstr>2. Specify Intermediate Student Learning Outcomes</vt:lpstr>
      <vt:lpstr>Step 2: SAS Example</vt:lpstr>
      <vt:lpstr>Step 2: SAS Example</vt:lpstr>
      <vt:lpstr>Step 2: SAS Example</vt:lpstr>
      <vt:lpstr>Step 2: SAS Example</vt:lpstr>
      <vt:lpstr>3. Develop Specific Program Components</vt:lpstr>
      <vt:lpstr>Step 3: SAS Example</vt:lpstr>
      <vt:lpstr>PowerPoint Presentation</vt:lpstr>
      <vt:lpstr>PowerPoint Presentation</vt:lpstr>
      <vt:lpstr>PowerPoint Presentation</vt:lpstr>
      <vt:lpstr>Program Theory and Logic Models</vt:lpstr>
      <vt:lpstr>PowerPoint Presentation</vt:lpstr>
      <vt:lpstr>PowerPoint Presentation</vt:lpstr>
      <vt:lpstr>PowerPoint Presentation</vt:lpstr>
      <vt:lpstr>4. Evaluate the Program</vt:lpstr>
      <vt:lpstr>Example 1: Wrong SLOs</vt:lpstr>
      <vt:lpstr>Example 2: Ineffective Programming</vt:lpstr>
      <vt:lpstr>In Conclusion...</vt:lpstr>
      <vt:lpstr>Thank You!</vt:lpstr>
    </vt:vector>
  </TitlesOfParts>
  <Company>James Madison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Pope, Andrea Marie - popeam</dc:creator>
  <cp:lastModifiedBy>Pope, Andrea Marie - popeam</cp:lastModifiedBy>
  <cp:revision>214</cp:revision>
  <dcterms:created xsi:type="dcterms:W3CDTF">2018-09-26T19:30:01Z</dcterms:created>
  <dcterms:modified xsi:type="dcterms:W3CDTF">2020-05-02T17:51:13Z</dcterms:modified>
</cp:coreProperties>
</file>