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9"/>
  </p:notesMasterIdLst>
  <p:handoutMasterIdLst>
    <p:handoutMasterId r:id="rId30"/>
  </p:handoutMasterIdLst>
  <p:sldIdLst>
    <p:sldId id="274" r:id="rId2"/>
    <p:sldId id="279" r:id="rId3"/>
    <p:sldId id="285" r:id="rId4"/>
    <p:sldId id="286" r:id="rId5"/>
    <p:sldId id="287" r:id="rId6"/>
    <p:sldId id="261" r:id="rId7"/>
    <p:sldId id="266" r:id="rId8"/>
    <p:sldId id="267" r:id="rId9"/>
    <p:sldId id="272" r:id="rId10"/>
    <p:sldId id="258" r:id="rId11"/>
    <p:sldId id="288" r:id="rId12"/>
    <p:sldId id="289" r:id="rId13"/>
    <p:sldId id="296" r:id="rId14"/>
    <p:sldId id="290" r:id="rId15"/>
    <p:sldId id="292" r:id="rId16"/>
    <p:sldId id="294" r:id="rId17"/>
    <p:sldId id="291" r:id="rId18"/>
    <p:sldId id="293" r:id="rId19"/>
    <p:sldId id="295" r:id="rId20"/>
    <p:sldId id="281" r:id="rId21"/>
    <p:sldId id="269" r:id="rId22"/>
    <p:sldId id="275" r:id="rId23"/>
    <p:sldId id="276" r:id="rId24"/>
    <p:sldId id="283" r:id="rId25"/>
    <p:sldId id="284" r:id="rId26"/>
    <p:sldId id="271" r:id="rId27"/>
    <p:sldId id="277" r:id="rId2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6.xml"/><Relationship Id="rId6" Type="http://schemas.openxmlformats.org/officeDocument/2006/relationships/slide" Target="slides/slide26.xml"/><Relationship Id="rId5" Type="http://schemas.openxmlformats.org/officeDocument/2006/relationships/slide" Target="slides/slide21.xml"/><Relationship Id="rId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3C5058F-0172-4828-9368-5F26565A51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32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882AF0C-71C8-4B88-9166-F2E8676AF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92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484BEB-E50F-4FF0-BD1F-A21B2E9FEAB1}" type="slidenum">
              <a:rPr lang="en-US"/>
              <a:pPr/>
              <a:t>1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Sub-recipient can</a:t>
            </a:r>
            <a:r>
              <a:rPr lang="en-US" baseline="0" dirty="0" smtClean="0"/>
              <a:t> be views as someone performing a sub-set of the project.  (“above the neck” involvement in the project).</a:t>
            </a:r>
            <a:endParaRPr lang="en-US" dirty="0" smtClean="0"/>
          </a:p>
          <a:p>
            <a:r>
              <a:rPr lang="en-US" dirty="0" smtClean="0"/>
              <a:t>- In most cases, if a purchasing procedure</a:t>
            </a:r>
            <a:r>
              <a:rPr lang="en-US" baseline="0" dirty="0" smtClean="0"/>
              <a:t> is required to spend ‘departmental’ funds, they should be completed for sponsored program dollars also.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2AF0C-71C8-4B88-9166-F2E8676AFB9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40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No-cost extensions should</a:t>
            </a:r>
            <a:r>
              <a:rPr lang="en-US" baseline="0" dirty="0" smtClean="0"/>
              <a:t> not be a last second decision.  PI should have a timeline to complete the project by the close-out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2AF0C-71C8-4B88-9166-F2E8676AFB9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8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Invoices</a:t>
            </a:r>
            <a:r>
              <a:rPr lang="en-US" baseline="0" dirty="0" smtClean="0"/>
              <a:t> from a sub-recipient should only be paid if the PI can confirm the sub-recipient is performing as specified.  PI should take any necessary steps to verify this: site visits; technical reports; expenditure reports; etc.)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2AF0C-71C8-4B88-9166-F2E8676AFB9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39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r>
              <a:rPr lang="en-US" baseline="0" dirty="0" smtClean="0"/>
              <a:t> If a project does not have an ending date, normal University record retention periods apply.  Check with Sponsored Programs Accounting if you are unsure of the record retention requirements.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2AF0C-71C8-4B88-9166-F2E8676AFB9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70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F2C34-D5C4-4B9C-9CA1-ED28CB28FE8F}" type="slidenum">
              <a:rPr lang="en-US"/>
              <a:pPr/>
              <a:t>21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B10DB-967A-4BE9-9F4C-1BBD00B7CADA}" type="slidenum">
              <a:rPr lang="en-US"/>
              <a:pPr/>
              <a:t>22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A4165-0F25-4958-9BDC-5096486754A4}" type="slidenum">
              <a:rPr lang="en-US"/>
              <a:pPr/>
              <a:t>23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2AC4D2-66A1-4569-8D9A-97556659C215}" type="slidenum">
              <a:rPr lang="en-US"/>
              <a:pPr/>
              <a:t>26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86FA39-2BAB-4F26-B370-3A5B53918748}" type="slidenum">
              <a:rPr lang="en-US"/>
              <a:pPr/>
              <a:t>27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Match can be “Cash” or “In-kind”.  “In-kind</a:t>
            </a:r>
            <a:r>
              <a:rPr lang="en-US" baseline="0" dirty="0" smtClean="0"/>
              <a:t> normally provided by outside party.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2AF0C-71C8-4B88-9166-F2E8676AFB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17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F456BC-C28D-4C93-85BB-94684323F2CF}" type="slidenum">
              <a:rPr lang="en-US"/>
              <a:pPr/>
              <a:t>6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Almost</a:t>
            </a:r>
            <a:r>
              <a:rPr lang="en-US" baseline="0" dirty="0" smtClean="0"/>
              <a:t> all questions about sponsored program management can be answered “it depends”.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4A28BA-ADE5-444E-9972-76CA0B8381A5}" type="slidenum">
              <a:rPr lang="en-US"/>
              <a:pPr/>
              <a:t>7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1" y="4415791"/>
            <a:ext cx="514096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A5BEB-C4C9-4E37-9B7E-299743898737}" type="slidenum">
              <a:rPr lang="en-US"/>
              <a:pPr/>
              <a:t>8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41C938-D780-4002-B358-6FA176EC8E40}" type="slidenum">
              <a:rPr lang="en-US"/>
              <a:pPr/>
              <a:t>9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6F1AA7-18E3-480B-A8F3-8048AA893DFC}" type="slidenum">
              <a:rPr lang="en-US"/>
              <a:pPr/>
              <a:t>10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binder is a ‘tool’; there is no requirement to use it and no one will come to ‘audit’ it.  It can help keep award</a:t>
            </a:r>
            <a:r>
              <a:rPr lang="en-US" baseline="0" dirty="0" smtClean="0"/>
              <a:t> documents together.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The budget is the financial representation of the project; not</a:t>
            </a:r>
            <a:r>
              <a:rPr lang="en-US" baseline="0" dirty="0" smtClean="0"/>
              <a:t> spending the money according to this ‘plan’ may be an indication the project changed.</a:t>
            </a:r>
          </a:p>
          <a:p>
            <a:r>
              <a:rPr lang="en-US" dirty="0" smtClean="0"/>
              <a:t>- Most sponsors allow 90-days to ‘close out’ an award; “work” should NOT</a:t>
            </a:r>
            <a:r>
              <a:rPr lang="en-US" baseline="0" dirty="0" smtClean="0"/>
              <a:t> occur on the “project” during this time.  (posting SPCC expenses; writing technical reports; filing financial reports)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2AF0C-71C8-4B88-9166-F2E8676AFB9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99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Sponsors</a:t>
            </a:r>
            <a:r>
              <a:rPr lang="en-US" baseline="0" dirty="0" smtClean="0"/>
              <a:t> expect changes in the budget.  Very hard to predict exactly how a project will go 12 months before it starts.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2AF0C-71C8-4B88-9166-F2E8676AFB9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3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810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9811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9812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9813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14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15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16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17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18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19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20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21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22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23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9824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9825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26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27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28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29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30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31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32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33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34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35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36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37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38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39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40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41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42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9843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9844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45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46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47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48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49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50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51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52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53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54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55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56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57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58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59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60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9861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9862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63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64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65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66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67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68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9869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9870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7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7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7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1987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987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9876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9877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9878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E16E030-24D7-4616-ABE0-C6F0D9476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6AF13-F0BF-4AB4-937F-E96205ED62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680AC-A908-455B-AE8C-732A99675D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CEBA433-0807-443F-A3E0-17947C8FFF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F3121DB-6432-4EE7-9EF6-A932972DFF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E61B64A-8504-4567-84FE-3D192080E1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2EE2C-0CF0-416C-8C94-77E0FF423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F53C3-368B-435A-8D34-F5B9683538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C1FEE-30E6-4556-B6BC-422BCDEBB7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CB7D3-EB0C-42D7-A2C9-ADC0FE83F0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72672-97CA-4BC0-A5A6-5AEC97D931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8EE61-DB1C-47A6-9E73-C2E0808C0A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DF2BC-A06A-449F-8970-F7403DC40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4F915-482C-4CF9-BF18-C63AC59A2B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878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8788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8789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879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79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79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79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79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79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79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79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79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79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0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8801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880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0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0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0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0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0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0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0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1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1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1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1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14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15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1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1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1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19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882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882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2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2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2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2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2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2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28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2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3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3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3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3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3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3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3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3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8838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8839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40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41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42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43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44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45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8846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884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884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884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8850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1885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885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85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1885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1885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8C95039-DD47-42EC-9D0D-B27C2BEBE9E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hulveyjd@jmu.ed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hiflekl@jmu.edu" TargetMode="External"/><Relationship Id="rId5" Type="http://schemas.openxmlformats.org/officeDocument/2006/relationships/hyperlink" Target="mailto:crumptdl@jmu.edu" TargetMode="External"/><Relationship Id="rId4" Type="http://schemas.openxmlformats.org/officeDocument/2006/relationships/hyperlink" Target="mailto:wilburbc@jmu.edu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038600"/>
            <a:ext cx="7848600" cy="1139825"/>
          </a:xfrm>
        </p:spPr>
        <p:txBody>
          <a:bodyPr/>
          <a:lstStyle/>
          <a:p>
            <a:r>
              <a:rPr lang="en-US" sz="3200" dirty="0" smtClean="0"/>
              <a:t>I have a Grant, Now What??!</a:t>
            </a:r>
            <a:br>
              <a:rPr lang="en-US" sz="3200" dirty="0" smtClean="0"/>
            </a:br>
            <a:r>
              <a:rPr lang="en-US" sz="3200" dirty="0" smtClean="0"/>
              <a:t>John Hulvey</a:t>
            </a:r>
            <a:endParaRPr lang="en-US" sz="3200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2362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sz="4000" dirty="0"/>
          </a:p>
          <a:p>
            <a:pPr algn="ctr">
              <a:buFont typeface="Wingdings" pitchFamily="2" charset="2"/>
              <a:buNone/>
            </a:pPr>
            <a:r>
              <a:rPr lang="en-US" sz="4000" b="1" dirty="0" smtClean="0"/>
              <a:t>Sponsored </a:t>
            </a:r>
            <a:r>
              <a:rPr lang="en-US" sz="4000" b="1" dirty="0"/>
              <a:t>Programs </a:t>
            </a:r>
            <a:endParaRPr lang="en-US" sz="4000" b="1" dirty="0" smtClean="0"/>
          </a:p>
          <a:p>
            <a:pPr algn="ctr">
              <a:buFont typeface="Wingdings" pitchFamily="2" charset="2"/>
              <a:buNone/>
            </a:pPr>
            <a:r>
              <a:rPr lang="en-US" sz="4000" b="1" dirty="0" smtClean="0"/>
              <a:t>Accounting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 the Award Binder?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295400"/>
            <a:ext cx="4038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Provides Grant #            (or Dept ID or Org #)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Contents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Signature authorization instructions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PS &amp; </a:t>
            </a:r>
            <a:r>
              <a:rPr lang="en-US" sz="1800" dirty="0" err="1"/>
              <a:t>eVA</a:t>
            </a:r>
            <a:r>
              <a:rPr lang="en-US" sz="1800" dirty="0"/>
              <a:t> Access </a:t>
            </a:r>
            <a:r>
              <a:rPr lang="en-US" sz="1800" dirty="0" smtClean="0"/>
              <a:t>information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Small Purchase </a:t>
            </a:r>
            <a:r>
              <a:rPr lang="en-US" sz="1800" dirty="0" smtClean="0"/>
              <a:t>Charge Card </a:t>
            </a:r>
            <a:r>
              <a:rPr lang="en-US" sz="1800" dirty="0"/>
              <a:t>information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Internal budget form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Dividers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Includes your </a:t>
            </a:r>
            <a:r>
              <a:rPr lang="en-US" sz="1800" dirty="0"/>
              <a:t>proposal &amp; award documents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Insert your financial printouts </a:t>
            </a:r>
            <a:r>
              <a:rPr lang="en-US" sz="1800" dirty="0" smtClean="0"/>
              <a:t>&amp; expenditure reconciliations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Quick find directories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1800" dirty="0"/>
          </a:p>
        </p:txBody>
      </p:sp>
      <p:pic>
        <p:nvPicPr>
          <p:cNvPr id="4100" name="Picture 4" descr="bs00975_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2439988"/>
            <a:ext cx="2973388" cy="2490787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I Know to </a:t>
            </a:r>
            <a:br>
              <a:rPr lang="en-US" dirty="0" smtClean="0"/>
            </a:br>
            <a:r>
              <a:rPr lang="en-US" u="sng" dirty="0" smtClean="0"/>
              <a:t>Manage</a:t>
            </a:r>
            <a:r>
              <a:rPr lang="en-US" dirty="0" smtClean="0"/>
              <a:t> an Award?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388620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What is in the approved budget?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Budget Justification is also handy</a:t>
            </a:r>
          </a:p>
          <a:p>
            <a:pPr marL="0" indent="0">
              <a:buNone/>
            </a:pPr>
            <a:r>
              <a:rPr lang="en-US" dirty="0" smtClean="0"/>
              <a:t>2) What is the project period?</a:t>
            </a:r>
          </a:p>
          <a:p>
            <a:pPr lvl="1"/>
            <a:r>
              <a:rPr lang="en-US" dirty="0" smtClean="0"/>
              <a:t>Project must be DONE by that date</a:t>
            </a:r>
          </a:p>
          <a:p>
            <a:pPr marL="0" indent="0">
              <a:buNone/>
            </a:pPr>
            <a:r>
              <a:rPr lang="en-US" dirty="0" smtClean="0"/>
              <a:t>3) Understand that the sponsor has expectations for how the funds are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853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the </a:t>
            </a:r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the approved budget and budget justification.  </a:t>
            </a:r>
          </a:p>
          <a:p>
            <a:pPr lvl="1"/>
            <a:r>
              <a:rPr lang="en-US" dirty="0"/>
              <a:t>NOTE:  Some sponsors are not as strict as others in terms of ‘following the budget</a:t>
            </a:r>
            <a:r>
              <a:rPr lang="en-US" dirty="0" smtClean="0"/>
              <a:t>’.  You may contact Sponsored Programs Accounting to determine how much flexibility you have.</a:t>
            </a:r>
            <a:endParaRPr lang="en-US" dirty="0"/>
          </a:p>
          <a:p>
            <a:r>
              <a:rPr lang="en-US" dirty="0" smtClean="0"/>
              <a:t>If you cannot tie an expenditure request to a budget line item, don’t process the request.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3630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Procurement and Purchasing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/>
          <a:lstStyle/>
          <a:p>
            <a:r>
              <a:rPr lang="en-US" dirty="0"/>
              <a:t>What’s the difference between a Contractor and a Sub-recipient</a:t>
            </a:r>
            <a:r>
              <a:rPr lang="en-US" dirty="0" smtClean="0"/>
              <a:t>?</a:t>
            </a:r>
          </a:p>
          <a:p>
            <a:r>
              <a:rPr lang="en-US" dirty="0" smtClean="0"/>
              <a:t>Contractor:</a:t>
            </a:r>
            <a:endParaRPr lang="en-US" dirty="0"/>
          </a:p>
          <a:p>
            <a:pPr lvl="1"/>
            <a:r>
              <a:rPr lang="en-US" dirty="0" smtClean="0"/>
              <a:t>Must follow University expenditure processing.</a:t>
            </a:r>
          </a:p>
          <a:p>
            <a:pPr lvl="1"/>
            <a:r>
              <a:rPr lang="en-US" dirty="0" smtClean="0"/>
              <a:t>Items costing $5000 or more require assistance from Procurement.  </a:t>
            </a:r>
            <a:r>
              <a:rPr lang="en-US" i="1" dirty="0" smtClean="0"/>
              <a:t>Inform Procurement about the award budget.</a:t>
            </a:r>
          </a:p>
          <a:p>
            <a:pPr lvl="1"/>
            <a:r>
              <a:rPr lang="en-US" dirty="0" err="1" smtClean="0"/>
              <a:t>eVA</a:t>
            </a:r>
            <a:r>
              <a:rPr lang="en-US" dirty="0" smtClean="0"/>
              <a:t> is a Requirement</a:t>
            </a:r>
          </a:p>
          <a:p>
            <a:pPr lvl="1"/>
            <a:r>
              <a:rPr lang="en-US" dirty="0" smtClean="0"/>
              <a:t>Conflict of Interest regulations</a:t>
            </a:r>
          </a:p>
        </p:txBody>
      </p:sp>
    </p:spTree>
    <p:extLst>
      <p:ext uri="{BB962C8B-B14F-4D97-AF65-F5344CB8AC3E}">
        <p14:creationId xmlns:p14="http://schemas.microsoft.com/office/powerpoint/2010/main" val="3225499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</a:t>
            </a:r>
            <a:r>
              <a:rPr lang="en-US" dirty="0"/>
              <a:t>the </a:t>
            </a: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within the approved Project Period</a:t>
            </a:r>
          </a:p>
          <a:p>
            <a:pPr lvl="1"/>
            <a:r>
              <a:rPr lang="en-US" dirty="0" smtClean="0"/>
              <a:t>Most </a:t>
            </a:r>
            <a:r>
              <a:rPr lang="en-US" dirty="0"/>
              <a:t>sponsors </a:t>
            </a:r>
            <a:r>
              <a:rPr lang="en-US" dirty="0" smtClean="0"/>
              <a:t>tract the project period</a:t>
            </a:r>
          </a:p>
          <a:p>
            <a:pPr lvl="1"/>
            <a:r>
              <a:rPr lang="en-US" dirty="0" smtClean="0"/>
              <a:t>This date restriction applies to expenses BEFORE the award as well as after.  </a:t>
            </a:r>
          </a:p>
          <a:p>
            <a:pPr lvl="1"/>
            <a:r>
              <a:rPr lang="en-US" dirty="0" smtClean="0"/>
              <a:t>Most sponsors will allow “no-cost extensions”, but often require the request 30-days prior to the ending date.</a:t>
            </a:r>
          </a:p>
          <a:p>
            <a:pPr lvl="1"/>
            <a:r>
              <a:rPr lang="en-US" dirty="0" smtClean="0"/>
              <a:t>Close-out periods do NOT allow project work to continue.</a:t>
            </a:r>
          </a:p>
          <a:p>
            <a:pPr lvl="2"/>
            <a:r>
              <a:rPr lang="en-US" dirty="0" smtClean="0"/>
              <a:t>Time is for reporting and final processing.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92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886200"/>
          </a:xfrm>
        </p:spPr>
        <p:txBody>
          <a:bodyPr/>
          <a:lstStyle/>
          <a:p>
            <a:r>
              <a:rPr lang="en-US" dirty="0" smtClean="0"/>
              <a:t>Defined as ‘moving an expense from one Department ID to another’.</a:t>
            </a:r>
          </a:p>
          <a:p>
            <a:pPr lvl="1"/>
            <a:r>
              <a:rPr lang="en-US" dirty="0" smtClean="0"/>
              <a:t>Must move expenses, can’t move ‘cash’</a:t>
            </a:r>
          </a:p>
          <a:p>
            <a:pPr lvl="1"/>
            <a:r>
              <a:rPr lang="en-US" dirty="0" smtClean="0"/>
              <a:t>Use an Agency Transaction Voucher ATV</a:t>
            </a:r>
          </a:p>
          <a:p>
            <a:pPr lvl="1"/>
            <a:r>
              <a:rPr lang="en-US" dirty="0" smtClean="0"/>
              <a:t>Transfer expenses INTO the grant.</a:t>
            </a:r>
          </a:p>
          <a:p>
            <a:r>
              <a:rPr lang="en-US" dirty="0" smtClean="0"/>
              <a:t>Should only be used in limited situations</a:t>
            </a:r>
          </a:p>
        </p:txBody>
      </p:sp>
    </p:spTree>
    <p:extLst>
      <p:ext uri="{BB962C8B-B14F-4D97-AF65-F5344CB8AC3E}">
        <p14:creationId xmlns:p14="http://schemas.microsoft.com/office/powerpoint/2010/main" val="1385973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Transfers –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114800"/>
          </a:xfrm>
        </p:spPr>
        <p:txBody>
          <a:bodyPr/>
          <a:lstStyle/>
          <a:p>
            <a:r>
              <a:rPr lang="en-US" dirty="0"/>
              <a:t>Cost Transfers should only be </a:t>
            </a:r>
            <a:r>
              <a:rPr lang="en-US" dirty="0" smtClean="0"/>
              <a:t>used for </a:t>
            </a:r>
            <a:r>
              <a:rPr lang="en-US" dirty="0"/>
              <a:t>Personnel </a:t>
            </a:r>
            <a:r>
              <a:rPr lang="en-US" dirty="0" smtClean="0"/>
              <a:t>expenses </a:t>
            </a:r>
            <a:r>
              <a:rPr lang="en-US" dirty="0"/>
              <a:t>or to correct errors</a:t>
            </a:r>
          </a:p>
          <a:p>
            <a:r>
              <a:rPr lang="en-US" dirty="0"/>
              <a:t>Sufficient documentation to track the expense </a:t>
            </a:r>
            <a:r>
              <a:rPr lang="en-US" u="sng" dirty="0"/>
              <a:t>detail</a:t>
            </a:r>
            <a:r>
              <a:rPr lang="en-US" dirty="0"/>
              <a:t> will be </a:t>
            </a:r>
            <a:r>
              <a:rPr lang="en-US" dirty="0" smtClean="0"/>
              <a:t>required</a:t>
            </a:r>
          </a:p>
          <a:p>
            <a:r>
              <a:rPr lang="en-US" dirty="0" smtClean="0"/>
              <a:t>Cost Transfers should be processed within 45 days from the time of the original expense posting.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68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I modify my award?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 smtClean="0"/>
              <a:t>Some (most?) projects require some adjustment in the budget or timeline.</a:t>
            </a:r>
          </a:p>
          <a:p>
            <a:r>
              <a:rPr lang="en-US" dirty="0"/>
              <a:t>Work with the Office of Sponsored Programs to modify the budget or extend the </a:t>
            </a:r>
            <a:r>
              <a:rPr lang="en-US" dirty="0" smtClean="0"/>
              <a:t>project</a:t>
            </a:r>
          </a:p>
          <a:p>
            <a:r>
              <a:rPr lang="en-US" dirty="0" smtClean="0"/>
              <a:t>Must receive sponsor’s permission </a:t>
            </a:r>
            <a:r>
              <a:rPr lang="en-US" u="sng" dirty="0" smtClean="0"/>
              <a:t>in advance</a:t>
            </a:r>
            <a:r>
              <a:rPr lang="en-US" dirty="0" smtClean="0"/>
              <a:t> of implementing any change</a:t>
            </a:r>
          </a:p>
        </p:txBody>
      </p:sp>
    </p:spTree>
    <p:extLst>
      <p:ext uri="{BB962C8B-B14F-4D97-AF65-F5344CB8AC3E}">
        <p14:creationId xmlns:p14="http://schemas.microsoft.com/office/powerpoint/2010/main" val="261011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</a:t>
            </a:r>
            <a:r>
              <a:rPr lang="en-US" dirty="0" smtClean="0"/>
              <a:t>Manage </a:t>
            </a:r>
            <a:r>
              <a:rPr lang="en-US" dirty="0"/>
              <a:t>the </a:t>
            </a:r>
            <a:r>
              <a:rPr lang="en-US" dirty="0" smtClean="0"/>
              <a:t>Sub-recipients?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CLOSELY!  New federal regulations (2 CFR 200.330 – 332) require sub-recipient monitoring.</a:t>
            </a:r>
          </a:p>
          <a:p>
            <a:r>
              <a:rPr lang="en-US" dirty="0" smtClean="0"/>
              <a:t>Must ensure they are following their approved budget and timeline</a:t>
            </a:r>
          </a:p>
          <a:p>
            <a:r>
              <a:rPr lang="en-US" dirty="0" smtClean="0"/>
              <a:t>Must ensure they are completing their assigned work.</a:t>
            </a:r>
          </a:p>
          <a:p>
            <a:r>
              <a:rPr lang="en-US" dirty="0" smtClean="0"/>
              <a:t>Their invoices should not be paid without adequate monitoring documented.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207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Close-out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dirty="0" smtClean="0"/>
              <a:t>Can be considered the “fiscal year end” for the award </a:t>
            </a:r>
          </a:p>
          <a:p>
            <a:r>
              <a:rPr lang="en-US" dirty="0" smtClean="0"/>
              <a:t>Generally a cause for rush and panic, and it should not be.</a:t>
            </a:r>
          </a:p>
          <a:p>
            <a:r>
              <a:rPr lang="en-US" dirty="0" smtClean="0"/>
              <a:t>Make sure requests to “spend out” the budget are justified to the award and calculated correctly</a:t>
            </a:r>
          </a:p>
          <a:p>
            <a:pPr lvl="1"/>
            <a:r>
              <a:rPr lang="en-US" dirty="0" smtClean="0"/>
              <a:t>Calculate remaining balance on PARs</a:t>
            </a:r>
          </a:p>
          <a:p>
            <a:pPr lvl="1"/>
            <a:r>
              <a:rPr lang="en-US" dirty="0" smtClean="0"/>
              <a:t>Remember that FICA tax is added to PAR for salary amounts.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51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will Cover Today: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Terminology</a:t>
            </a:r>
          </a:p>
          <a:p>
            <a:r>
              <a:rPr lang="en-US" dirty="0" smtClean="0"/>
              <a:t>Common Misconceptions</a:t>
            </a:r>
          </a:p>
          <a:p>
            <a:r>
              <a:rPr lang="en-US" dirty="0" smtClean="0"/>
              <a:t>What happens when an award is issued</a:t>
            </a:r>
          </a:p>
          <a:p>
            <a:r>
              <a:rPr lang="en-US" dirty="0" smtClean="0"/>
              <a:t>Managing the Award</a:t>
            </a:r>
          </a:p>
          <a:p>
            <a:r>
              <a:rPr lang="en-US" dirty="0" smtClean="0"/>
              <a:t>What information is available to help</a:t>
            </a:r>
          </a:p>
          <a:p>
            <a:r>
              <a:rPr lang="en-US" dirty="0" smtClean="0"/>
              <a:t>Questions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418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Financial records from the beginning of the award need to be maintained up to five (5) years FROM THE CLOSEOUT OF THE AWARD.  (Binder might help with this).</a:t>
            </a:r>
          </a:p>
          <a:p>
            <a:pPr lvl="1"/>
            <a:r>
              <a:rPr lang="en-US" dirty="0" smtClean="0"/>
              <a:t>For multi-year awards, this could mean that financial records would be 7 to 10 years old. </a:t>
            </a:r>
            <a:r>
              <a:rPr lang="en-US" sz="1800" dirty="0"/>
              <a:t>Example: Award ends 6/30/2015; final reports submitted 9/15/2015; record retention period ends 9/15/2020</a:t>
            </a:r>
            <a:r>
              <a:rPr lang="en-US" sz="1800" dirty="0" smtClean="0"/>
              <a:t>.  If award began 7/1/2013, those transactions happened over 7 years earlier.</a:t>
            </a:r>
            <a:endParaRPr lang="en-US" dirty="0" smtClean="0"/>
          </a:p>
          <a:p>
            <a:pPr lvl="1"/>
            <a:r>
              <a:rPr lang="en-US" dirty="0" smtClean="0"/>
              <a:t>Some </a:t>
            </a:r>
            <a:r>
              <a:rPr lang="en-US" dirty="0"/>
              <a:t>awards </a:t>
            </a:r>
            <a:r>
              <a:rPr lang="en-US" dirty="0" smtClean="0"/>
              <a:t>allow a 3-year period; if in doubt, use 5 years.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6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r>
              <a:rPr lang="en-US" sz="4000" dirty="0" smtClean="0"/>
              <a:t>What </a:t>
            </a:r>
            <a:r>
              <a:rPr lang="en-US" sz="4000" dirty="0"/>
              <a:t>R</a:t>
            </a:r>
            <a:r>
              <a:rPr lang="en-US" sz="4000" dirty="0" smtClean="0"/>
              <a:t>ecords Must be Kept?</a:t>
            </a:r>
            <a:endParaRPr lang="en-US" sz="40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8486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All expenditure documentation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Including monthly reconciliation to 5xxxxx </a:t>
            </a:r>
            <a:r>
              <a:rPr lang="en-US" sz="2400" dirty="0" err="1" smtClean="0"/>
              <a:t>DeptID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Personnel and Non-Personnel expenses must be tracked.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Collect “matching” data (cost share)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Document time employees worked on the project. (Effort Reporting)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Document technical work from the project</a:t>
            </a:r>
            <a:r>
              <a:rPr lang="en-US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Maintain all reports submitted to the sponsor.</a:t>
            </a:r>
            <a:endParaRPr 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Review: How </a:t>
            </a:r>
            <a:r>
              <a:rPr lang="en-US" sz="4000" dirty="0"/>
              <a:t>do I </a:t>
            </a:r>
            <a:r>
              <a:rPr lang="en-US" sz="4000" dirty="0" smtClean="0"/>
              <a:t>Avoid </a:t>
            </a:r>
            <a:r>
              <a:rPr lang="en-US" sz="4000" dirty="0"/>
              <a:t>P</a:t>
            </a:r>
            <a:r>
              <a:rPr lang="en-US" sz="4000" dirty="0" smtClean="0"/>
              <a:t>roblems </a:t>
            </a:r>
            <a:r>
              <a:rPr lang="en-US" sz="4000" dirty="0"/>
              <a:t>A</a:t>
            </a:r>
            <a:r>
              <a:rPr lang="en-US" sz="4000" dirty="0" smtClean="0"/>
              <a:t>dministering an Award</a:t>
            </a:r>
            <a:r>
              <a:rPr lang="en-US" sz="4000" dirty="0"/>
              <a:t>?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FOLLOW THE AWARD BUDGET</a:t>
            </a:r>
            <a:r>
              <a:rPr lang="en-US" dirty="0" smtClean="0"/>
              <a:t>!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Follow JMU Fin Policies and Procedures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Reconcile the </a:t>
            </a:r>
            <a:r>
              <a:rPr lang="en-US" dirty="0" err="1" smtClean="0"/>
              <a:t>DeptID</a:t>
            </a:r>
            <a:r>
              <a:rPr lang="en-US" dirty="0" smtClean="0"/>
              <a:t> Monthly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Limit Cost Transfers (ATV’s)</a:t>
            </a:r>
            <a:r>
              <a:rPr lang="en-US" b="1" dirty="0"/>
              <a:t> </a:t>
            </a: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dirty="0" smtClean="0">
                <a:effectLst/>
              </a:rPr>
              <a:t>If required, process promptly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Complete </a:t>
            </a:r>
            <a:r>
              <a:rPr lang="en-US" b="1" dirty="0"/>
              <a:t>work within the Project Period </a:t>
            </a:r>
            <a:r>
              <a:rPr lang="en-US" dirty="0"/>
              <a:t>(may cross fiscal years)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Request budget revisions or no-cost </a:t>
            </a:r>
            <a:r>
              <a:rPr lang="en-US" dirty="0" smtClean="0"/>
              <a:t>extensions early, </a:t>
            </a:r>
            <a:r>
              <a:rPr lang="en-US" dirty="0"/>
              <a:t>as necessary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90-day ‘close out period’ for paperwork </a:t>
            </a:r>
            <a:r>
              <a:rPr lang="en-US" dirty="0" smtClean="0"/>
              <a:t>only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What Resources Exist to Assist in Sponsored Project Administration?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1"/>
            <a:ext cx="8229600" cy="4343400"/>
          </a:xfrm>
        </p:spPr>
        <p:txBody>
          <a:bodyPr/>
          <a:lstStyle/>
          <a:p>
            <a:r>
              <a:rPr lang="en-US" dirty="0" smtClean="0"/>
              <a:t>Financial Reports:</a:t>
            </a:r>
            <a:endParaRPr lang="en-US" dirty="0"/>
          </a:p>
          <a:p>
            <a:pPr lvl="1"/>
            <a:r>
              <a:rPr lang="en-US" dirty="0" err="1" smtClean="0"/>
              <a:t>nVision</a:t>
            </a:r>
            <a:r>
              <a:rPr lang="en-US" dirty="0" smtClean="0"/>
              <a:t> “C</a:t>
            </a:r>
            <a:r>
              <a:rPr lang="en-US" dirty="0"/>
              <a:t>” Report – “Life to Date” Totals with Current Month Details</a:t>
            </a:r>
          </a:p>
          <a:p>
            <a:pPr lvl="1"/>
            <a:r>
              <a:rPr lang="en-US" dirty="0" err="1" smtClean="0"/>
              <a:t>nVision</a:t>
            </a:r>
            <a:r>
              <a:rPr lang="en-US" dirty="0" smtClean="0"/>
              <a:t> “D</a:t>
            </a:r>
            <a:r>
              <a:rPr lang="en-US" dirty="0"/>
              <a:t>” Report – Life to Date totals with Details by Individual </a:t>
            </a:r>
            <a:r>
              <a:rPr lang="en-US" dirty="0" smtClean="0"/>
              <a:t>line item (by month).</a:t>
            </a:r>
          </a:p>
          <a:p>
            <a:pPr lvl="1"/>
            <a:r>
              <a:rPr lang="en-US" dirty="0" smtClean="0"/>
              <a:t>Monthly Detail Report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/>
              <a:t>nVision</a:t>
            </a:r>
            <a:r>
              <a:rPr lang="en-US" dirty="0" smtClean="0"/>
              <a:t> Query (by fiscal year)</a:t>
            </a:r>
          </a:p>
          <a:p>
            <a:r>
              <a:rPr lang="en-US" dirty="0" smtClean="0"/>
              <a:t>Monthly reconciliation is a requirement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r>
              <a:rPr lang="en-US" dirty="0" smtClean="0"/>
              <a:t>Sample “C” Report</a:t>
            </a:r>
            <a:endParaRPr lang="en-US" dirty="0"/>
          </a:p>
        </p:txBody>
      </p:sp>
      <p:pic>
        <p:nvPicPr>
          <p:cNvPr id="40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8371049" cy="5234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71973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sz="1800" dirty="0" smtClean="0"/>
              <a:t>Sample “D” Report  - Monthly columns with activity by fiscal year: </a:t>
            </a:r>
            <a:br>
              <a:rPr lang="en-US" sz="1800" dirty="0" smtClean="0"/>
            </a:br>
            <a:r>
              <a:rPr lang="en-US" sz="1800" dirty="0" smtClean="0"/>
              <a:t>“2015-4” = October 2014; “2015-11” = May 2015</a:t>
            </a:r>
            <a:endParaRPr lang="en-US" sz="1800" dirty="0"/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8991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76672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to Get More Information? (cont’d)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82000" cy="4572000"/>
          </a:xfrm>
        </p:spPr>
        <p:txBody>
          <a:bodyPr/>
          <a:lstStyle/>
          <a:p>
            <a:r>
              <a:rPr lang="en-US" dirty="0"/>
              <a:t>Contact Sponsored Programs Accounting</a:t>
            </a:r>
          </a:p>
          <a:p>
            <a:pPr lvl="1"/>
            <a:r>
              <a:rPr lang="en-US" dirty="0"/>
              <a:t>John Hulvey </a:t>
            </a:r>
          </a:p>
          <a:p>
            <a:pPr lvl="2"/>
            <a:r>
              <a:rPr lang="en-US" dirty="0"/>
              <a:t>83725		</a:t>
            </a:r>
            <a:r>
              <a:rPr lang="en-US" dirty="0">
                <a:hlinkClick r:id="rId3"/>
              </a:rPr>
              <a:t>hulveyjd@jmu.edu</a:t>
            </a:r>
            <a:endParaRPr lang="en-US" dirty="0"/>
          </a:p>
          <a:p>
            <a:pPr lvl="1"/>
            <a:r>
              <a:rPr lang="en-US" dirty="0"/>
              <a:t>Brenda </a:t>
            </a:r>
            <a:r>
              <a:rPr lang="en-US" dirty="0" smtClean="0"/>
              <a:t>Wilburn</a:t>
            </a:r>
            <a:endParaRPr lang="en-US" dirty="0"/>
          </a:p>
          <a:p>
            <a:pPr lvl="2"/>
            <a:r>
              <a:rPr lang="en-US" dirty="0"/>
              <a:t>82314		</a:t>
            </a:r>
            <a:r>
              <a:rPr lang="en-US" dirty="0">
                <a:hlinkClick r:id="rId4"/>
              </a:rPr>
              <a:t>wilburbc@jmu.edu</a:t>
            </a:r>
            <a:endParaRPr lang="en-US" dirty="0"/>
          </a:p>
          <a:p>
            <a:pPr lvl="1"/>
            <a:r>
              <a:rPr lang="en-US" dirty="0"/>
              <a:t>Donna </a:t>
            </a:r>
            <a:r>
              <a:rPr lang="en-US" dirty="0" err="1"/>
              <a:t>Crumpton</a:t>
            </a:r>
            <a:endParaRPr lang="en-US" dirty="0"/>
          </a:p>
          <a:p>
            <a:pPr lvl="2"/>
            <a:r>
              <a:rPr lang="en-US" dirty="0"/>
              <a:t>88099		</a:t>
            </a:r>
            <a:r>
              <a:rPr lang="en-US" dirty="0">
                <a:hlinkClick r:id="rId5"/>
              </a:rPr>
              <a:t>crumptdl@jmu.edu</a:t>
            </a:r>
            <a:endParaRPr lang="en-US" dirty="0"/>
          </a:p>
          <a:p>
            <a:pPr lvl="1"/>
            <a:r>
              <a:rPr lang="en-US" dirty="0"/>
              <a:t>Kyra Shiflet		</a:t>
            </a:r>
          </a:p>
          <a:p>
            <a:pPr lvl="2"/>
            <a:r>
              <a:rPr lang="en-US" dirty="0"/>
              <a:t>87108		</a:t>
            </a:r>
            <a:r>
              <a:rPr lang="en-US" dirty="0">
                <a:hlinkClick r:id="rId6"/>
              </a:rPr>
              <a:t>shiflekl@jmu.edu</a:t>
            </a:r>
            <a:endParaRPr lang="en-US" sz="2000" dirty="0"/>
          </a:p>
          <a:p>
            <a:pPr lvl="1"/>
            <a:endParaRPr lang="en-US" sz="2400" dirty="0"/>
          </a:p>
          <a:p>
            <a:pPr lvl="2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 sz="540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“Department ID” = “Org. Code” = “Grant number”.</a:t>
            </a:r>
          </a:p>
          <a:p>
            <a:r>
              <a:rPr lang="en-US" dirty="0" smtClean="0"/>
              <a:t>Account # = Expenditure Code</a:t>
            </a:r>
          </a:p>
          <a:p>
            <a:r>
              <a:rPr lang="en-US" dirty="0" smtClean="0"/>
              <a:t>PI = Principal Investigator</a:t>
            </a:r>
          </a:p>
          <a:p>
            <a:r>
              <a:rPr lang="en-US" dirty="0" smtClean="0"/>
              <a:t>Facilities and Administration (F&amp;A) = “Overhead” or Indirect Costs (IDC)</a:t>
            </a:r>
          </a:p>
          <a:p>
            <a:r>
              <a:rPr lang="en-US" dirty="0" smtClean="0"/>
              <a:t>“Match” = “Cost Share”</a:t>
            </a:r>
          </a:p>
        </p:txBody>
      </p:sp>
    </p:spTree>
    <p:extLst>
      <p:ext uri="{BB962C8B-B14F-4D97-AF65-F5344CB8AC3E}">
        <p14:creationId xmlns:p14="http://schemas.microsoft.com/office/powerpoint/2010/main" val="116720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Misconceptions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All sponsored program awards are “Grants”</a:t>
            </a:r>
          </a:p>
          <a:p>
            <a:pPr lvl="1"/>
            <a:r>
              <a:rPr lang="en-US" sz="2400" dirty="0" smtClean="0"/>
              <a:t>Also Cooperative Agreements and Contracts</a:t>
            </a:r>
          </a:p>
          <a:p>
            <a:pPr lvl="1"/>
            <a:r>
              <a:rPr lang="en-US" sz="2400" dirty="0" smtClean="0"/>
              <a:t>This is important because different rules apply</a:t>
            </a:r>
          </a:p>
          <a:p>
            <a:r>
              <a:rPr lang="en-US" dirty="0" smtClean="0"/>
              <a:t>PI has full control over funds</a:t>
            </a:r>
          </a:p>
          <a:p>
            <a:pPr lvl="1"/>
            <a:r>
              <a:rPr lang="en-US" dirty="0" smtClean="0"/>
              <a:t>JMU Policy 2201 states “All funds received for sponsored programs are under the fiscal control of the assistant VP for Finance”</a:t>
            </a:r>
          </a:p>
          <a:p>
            <a:pPr lvl="1"/>
            <a:r>
              <a:rPr lang="en-US" dirty="0" smtClean="0"/>
              <a:t>Some awards provide flexibility on how funds are used, but most do not.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6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Common </a:t>
            </a:r>
            <a:r>
              <a:rPr lang="en-US" dirty="0"/>
              <a:t>Misconceptions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I have outlined expenditures in the grant, I can short-cut University purchasing requirements</a:t>
            </a:r>
          </a:p>
          <a:p>
            <a:pPr lvl="1"/>
            <a:r>
              <a:rPr lang="en-US" dirty="0"/>
              <a:t>WRONG.</a:t>
            </a:r>
          </a:p>
          <a:p>
            <a:r>
              <a:rPr lang="en-US" dirty="0" smtClean="0"/>
              <a:t>JMU receives ‘cash’ in advance</a:t>
            </a:r>
          </a:p>
          <a:p>
            <a:pPr lvl="1"/>
            <a:r>
              <a:rPr lang="en-US" dirty="0" smtClean="0"/>
              <a:t>Most awards are issued on a ‘reimbursement basis’</a:t>
            </a:r>
          </a:p>
          <a:p>
            <a:pPr lvl="1"/>
            <a:r>
              <a:rPr lang="en-US" dirty="0" smtClean="0"/>
              <a:t>Sponsor can refuse to reimburse unallowable expenses.</a:t>
            </a:r>
          </a:p>
        </p:txBody>
      </p:sp>
    </p:spTree>
    <p:extLst>
      <p:ext uri="{BB962C8B-B14F-4D97-AF65-F5344CB8AC3E}">
        <p14:creationId xmlns:p14="http://schemas.microsoft.com/office/powerpoint/2010/main" val="593860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Rules Apply?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1) Award document</a:t>
            </a:r>
          </a:p>
          <a:p>
            <a:pPr lvl="1"/>
            <a:r>
              <a:rPr lang="en-US" dirty="0" smtClean="0"/>
              <a:t>May include references to specific State or Federal regulations</a:t>
            </a:r>
          </a:p>
          <a:p>
            <a:pPr marL="0" indent="0">
              <a:buNone/>
            </a:pPr>
            <a:r>
              <a:rPr lang="en-US" dirty="0" smtClean="0"/>
              <a:t>2) University policies </a:t>
            </a:r>
          </a:p>
          <a:p>
            <a:pPr marL="0" indent="0">
              <a:buNone/>
            </a:pPr>
            <a:r>
              <a:rPr lang="en-US" dirty="0" smtClean="0"/>
              <a:t>3) State regulations</a:t>
            </a:r>
          </a:p>
          <a:p>
            <a:pPr marL="0" indent="0">
              <a:buNone/>
            </a:pPr>
            <a:r>
              <a:rPr lang="en-US" dirty="0" smtClean="0"/>
              <a:t>4) Federal regulations</a:t>
            </a:r>
          </a:p>
          <a:p>
            <a:r>
              <a:rPr lang="en-US" dirty="0" smtClean="0"/>
              <a:t>Nothing can contradict Federal Law.</a:t>
            </a:r>
          </a:p>
          <a:p>
            <a:r>
              <a:rPr lang="en-US" dirty="0"/>
              <a:t>Always follow JMU procedures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C3D4C14-B81D-4F92-B7C4-93A0AE30B5C3}" type="slidenum">
              <a:rPr lang="en-US"/>
              <a:pPr/>
              <a:t>7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3138" y="1900238"/>
            <a:ext cx="7124700" cy="690562"/>
          </a:xfrm>
        </p:spPr>
        <p:txBody>
          <a:bodyPr/>
          <a:lstStyle/>
          <a:p>
            <a:r>
              <a:rPr lang="en-US" sz="4800" dirty="0"/>
              <a:t>I have the grant,  now </a:t>
            </a:r>
            <a:r>
              <a:rPr lang="en-US" sz="4800" dirty="0" smtClean="0"/>
              <a:t>what’s going to happen!?</a:t>
            </a:r>
            <a:r>
              <a:rPr lang="en-US" sz="4800" dirty="0"/>
              <a:t/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447800" y="5334000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en-US" sz="3600">
              <a:latin typeface="Times New Roman" pitchFamily="18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905000" y="507365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en-US" sz="3600">
              <a:latin typeface="Times New Roman" pitchFamily="18" charset="0"/>
            </a:endParaRPr>
          </a:p>
        </p:txBody>
      </p:sp>
      <p:pic>
        <p:nvPicPr>
          <p:cNvPr id="14344" name="Picture 8" descr="PE01549_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43200" y="2057400"/>
            <a:ext cx="3716338" cy="38862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r>
              <a:rPr lang="en-US"/>
              <a:t>What’s the Principal Investigator’s (PI’s) Role?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7848600" cy="4114800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en-US" dirty="0" smtClean="0"/>
              <a:t>Researcher</a:t>
            </a:r>
            <a:r>
              <a:rPr lang="en-US" dirty="0"/>
              <a:t>, Manager, Accountant</a:t>
            </a:r>
            <a:r>
              <a:rPr lang="en-US" dirty="0" smtClean="0"/>
              <a:t>.</a:t>
            </a:r>
          </a:p>
          <a:p>
            <a:r>
              <a:rPr lang="en-US" sz="2800" dirty="0" smtClean="0"/>
              <a:t>Has </a:t>
            </a:r>
            <a:r>
              <a:rPr lang="en-US" sz="2800" dirty="0"/>
              <a:t>DIRECT responsibility for Grant</a:t>
            </a:r>
          </a:p>
          <a:p>
            <a:pPr lvl="1"/>
            <a:r>
              <a:rPr lang="en-US" sz="2400" dirty="0"/>
              <a:t>Must complete responsibilities of </a:t>
            </a:r>
            <a:r>
              <a:rPr lang="en-US" sz="2400" dirty="0" smtClean="0"/>
              <a:t>grant</a:t>
            </a:r>
          </a:p>
          <a:p>
            <a:pPr lvl="1"/>
            <a:r>
              <a:rPr lang="en-US" sz="2400" dirty="0" smtClean="0"/>
              <a:t>Must comply with all regulatory requirements</a:t>
            </a:r>
            <a:endParaRPr lang="en-US" sz="2400" dirty="0"/>
          </a:p>
          <a:p>
            <a:pPr lvl="1"/>
            <a:r>
              <a:rPr lang="en-US" sz="2400" dirty="0"/>
              <a:t>Must work within approved </a:t>
            </a:r>
            <a:r>
              <a:rPr lang="en-US" sz="2400" dirty="0" smtClean="0"/>
              <a:t>budget and timeline</a:t>
            </a:r>
            <a:endParaRPr lang="en-US" sz="2400" dirty="0"/>
          </a:p>
          <a:p>
            <a:r>
              <a:rPr lang="en-US" dirty="0" smtClean="0"/>
              <a:t>May </a:t>
            </a:r>
            <a:r>
              <a:rPr lang="en-US" dirty="0"/>
              <a:t>delegate </a:t>
            </a:r>
            <a:r>
              <a:rPr lang="en-US" dirty="0" smtClean="0"/>
              <a:t>workload</a:t>
            </a:r>
          </a:p>
          <a:p>
            <a:r>
              <a:rPr lang="en-US" dirty="0" smtClean="0"/>
              <a:t>Does not have </a:t>
            </a:r>
            <a:r>
              <a:rPr lang="en-US" u="sng" dirty="0" smtClean="0"/>
              <a:t>Ultimate</a:t>
            </a:r>
            <a:r>
              <a:rPr lang="en-US" dirty="0" smtClean="0"/>
              <a:t> authority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888"/>
            <a:ext cx="7778750" cy="666750"/>
          </a:xfrm>
        </p:spPr>
        <p:txBody>
          <a:bodyPr/>
          <a:lstStyle/>
          <a:p>
            <a:r>
              <a:rPr lang="en-US" sz="3200" b="1" dirty="0"/>
              <a:t>What </a:t>
            </a:r>
            <a:r>
              <a:rPr lang="en-US" sz="3200" b="1" dirty="0" smtClean="0"/>
              <a:t>happens when Sponsored Programs Accounting receives an award?</a:t>
            </a:r>
            <a:endParaRPr lang="en-US" sz="3200" b="1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086600" cy="4114800"/>
          </a:xfrm>
        </p:spPr>
        <p:txBody>
          <a:bodyPr/>
          <a:lstStyle/>
          <a:p>
            <a:r>
              <a:rPr lang="en-US" sz="2800" dirty="0" smtClean="0"/>
              <a:t>Note regulatory requirements</a:t>
            </a:r>
            <a:endParaRPr lang="en-US" sz="2800" dirty="0"/>
          </a:p>
          <a:p>
            <a:r>
              <a:rPr lang="en-US" sz="2800" dirty="0" smtClean="0"/>
              <a:t>Review Invoicing requirements</a:t>
            </a:r>
            <a:endParaRPr lang="en-US" sz="2800" dirty="0"/>
          </a:p>
          <a:p>
            <a:r>
              <a:rPr lang="en-US" sz="2800" dirty="0" smtClean="0"/>
              <a:t>Record Close-out date</a:t>
            </a:r>
          </a:p>
          <a:p>
            <a:r>
              <a:rPr lang="en-US" sz="2800" dirty="0"/>
              <a:t>Establish Financial Framework</a:t>
            </a:r>
          </a:p>
          <a:p>
            <a:pPr lvl="1"/>
            <a:r>
              <a:rPr lang="en-US" dirty="0"/>
              <a:t>5xxxxx </a:t>
            </a:r>
            <a:r>
              <a:rPr lang="en-US" dirty="0" err="1"/>
              <a:t>Dept</a:t>
            </a:r>
            <a:r>
              <a:rPr lang="en-US" dirty="0"/>
              <a:t> ID(s); </a:t>
            </a:r>
          </a:p>
          <a:p>
            <a:pPr lvl="1"/>
            <a:r>
              <a:rPr lang="en-US" dirty="0"/>
              <a:t>Load the budget based on the budget approved in the award;</a:t>
            </a:r>
          </a:p>
          <a:p>
            <a:pPr lvl="1"/>
            <a:r>
              <a:rPr lang="en-US" dirty="0"/>
              <a:t>Mail “Award Binder”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</TotalTime>
  <Words>1510</Words>
  <Application>Microsoft Office PowerPoint</Application>
  <PresentationFormat>On-screen Show (4:3)</PresentationFormat>
  <Paragraphs>188</Paragraphs>
  <Slides>27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Ripple</vt:lpstr>
      <vt:lpstr>I have a Grant, Now What??! John Hulvey</vt:lpstr>
      <vt:lpstr>What we will Cover Today:</vt:lpstr>
      <vt:lpstr>Terminology</vt:lpstr>
      <vt:lpstr>Common Misconceptions</vt:lpstr>
      <vt:lpstr>More Common Misconceptions</vt:lpstr>
      <vt:lpstr>What Rules Apply?</vt:lpstr>
      <vt:lpstr>I have the grant,  now what’s going to happen!? </vt:lpstr>
      <vt:lpstr>What’s the Principal Investigator’s (PI’s) Role?</vt:lpstr>
      <vt:lpstr>What happens when Sponsored Programs Accounting receives an award?</vt:lpstr>
      <vt:lpstr>What is in the Award Binder?</vt:lpstr>
      <vt:lpstr>What Should I Know to  Manage an Award?</vt:lpstr>
      <vt:lpstr>Managing the Budget</vt:lpstr>
      <vt:lpstr>Procurement and Purchasing</vt:lpstr>
      <vt:lpstr>Managing the Time</vt:lpstr>
      <vt:lpstr>Cost Transfers</vt:lpstr>
      <vt:lpstr>Cost Transfers – Continued</vt:lpstr>
      <vt:lpstr>Can I modify my award?</vt:lpstr>
      <vt:lpstr>How do I Manage the Sub-recipients?</vt:lpstr>
      <vt:lpstr>Close-out</vt:lpstr>
      <vt:lpstr>Record Retention</vt:lpstr>
      <vt:lpstr>What Records Must be Kept?</vt:lpstr>
      <vt:lpstr>Review: How do I Avoid Problems Administering an Award?</vt:lpstr>
      <vt:lpstr>What Resources Exist to Assist in Sponsored Project Administration?</vt:lpstr>
      <vt:lpstr>Sample “C” Report</vt:lpstr>
      <vt:lpstr>Sample “D” Report  - Monthly columns with activity by fiscal year:  “2015-4” = October 2014; “2015-11” = May 2015</vt:lpstr>
      <vt:lpstr>Where to Get More Information? (cont’d)</vt:lpstr>
      <vt:lpstr>PowerPoint Presentation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Does Grant &amp;Contract Accounting’s Work Begin?</dc:title>
  <dc:creator>hulveyjd</dc:creator>
  <cp:lastModifiedBy>Hulvey, John David - hulveyjd</cp:lastModifiedBy>
  <cp:revision>87</cp:revision>
  <cp:lastPrinted>2016-10-26T18:41:56Z</cp:lastPrinted>
  <dcterms:created xsi:type="dcterms:W3CDTF">2004-01-21T16:16:16Z</dcterms:created>
  <dcterms:modified xsi:type="dcterms:W3CDTF">2016-11-11T20:07:06Z</dcterms:modified>
</cp:coreProperties>
</file>