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tags/tag6.xml" ContentType="application/vnd.openxmlformats-officedocument.presentationml.tags+xml"/>
  <Override PartName="/ppt/notesSlides/notesSlide18.xml" ContentType="application/vnd.openxmlformats-officedocument.presentationml.notesSlide+xml"/>
  <Override PartName="/ppt/tags/tag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Lst>
  <p:notesMasterIdLst>
    <p:notesMasterId r:id="rId30"/>
  </p:notesMasterIdLst>
  <p:sldIdLst>
    <p:sldId id="256" r:id="rId5"/>
    <p:sldId id="257" r:id="rId6"/>
    <p:sldId id="258" r:id="rId7"/>
    <p:sldId id="276" r:id="rId8"/>
    <p:sldId id="277" r:id="rId9"/>
    <p:sldId id="278" r:id="rId10"/>
    <p:sldId id="259" r:id="rId11"/>
    <p:sldId id="260" r:id="rId12"/>
    <p:sldId id="261" r:id="rId13"/>
    <p:sldId id="279" r:id="rId14"/>
    <p:sldId id="262" r:id="rId15"/>
    <p:sldId id="280" r:id="rId16"/>
    <p:sldId id="263" r:id="rId17"/>
    <p:sldId id="264" r:id="rId18"/>
    <p:sldId id="265" r:id="rId19"/>
    <p:sldId id="266" r:id="rId20"/>
    <p:sldId id="268" r:id="rId21"/>
    <p:sldId id="269" r:id="rId22"/>
    <p:sldId id="270" r:id="rId23"/>
    <p:sldId id="271" r:id="rId24"/>
    <p:sldId id="272" r:id="rId25"/>
    <p:sldId id="274" r:id="rId26"/>
    <p:sldId id="273" r:id="rId27"/>
    <p:sldId id="275" r:id="rId28"/>
    <p:sldId id="28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471" autoAdjust="0"/>
    <p:restoredTop sz="96395" autoAdjust="0"/>
  </p:normalViewPr>
  <p:slideViewPr>
    <p:cSldViewPr snapToGrid="0">
      <p:cViewPr varScale="1">
        <p:scale>
          <a:sx n="111" d="100"/>
          <a:sy n="111" d="100"/>
        </p:scale>
        <p:origin x="94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277748614756492E-2"/>
          <c:y val="8.9206178252189211E-2"/>
          <c:w val="0.84240746573344993"/>
          <c:h val="0.82603868233128597"/>
        </c:manualLayout>
      </c:layout>
      <c:pieChart>
        <c:varyColors val="1"/>
        <c:ser>
          <c:idx val="0"/>
          <c:order val="0"/>
          <c:tx>
            <c:strRef>
              <c:f>Sheet1!$B$1</c:f>
              <c:strCache>
                <c:ptCount val="1"/>
                <c:pt idx="0">
                  <c:v>Distribution of Indirect Costs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644-4DAB-AB06-71006233BB4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644-4DAB-AB06-71006233BB49}"/>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644-4DAB-AB06-71006233BB49}"/>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4644-4DAB-AB06-71006233BB49}"/>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4-4644-4DAB-AB06-71006233BB49}"/>
              </c:ext>
            </c:extLst>
          </c:dPt>
          <c:dLbls>
            <c:dLbl>
              <c:idx val="0"/>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2FAF3ADA-D0CA-4E76-B95A-6B0BD2581256}" type="CATEGORYNAME">
                      <a:rPr lang="en-US" smtClean="0"/>
                      <a:pPr>
                        <a:defRPr sz="1600">
                          <a:solidFill>
                            <a:schemeClr val="tx1"/>
                          </a:solidFill>
                        </a:defRPr>
                      </a:pPr>
                      <a:t>[CATEGORY NAME]</a:t>
                    </a:fld>
                    <a:endParaRPr lang="en-US" dirty="0" smtClean="0"/>
                  </a:p>
                  <a:p>
                    <a:pPr>
                      <a:defRPr sz="1600">
                        <a:solidFill>
                          <a:schemeClr val="tx1"/>
                        </a:solidFill>
                      </a:defRPr>
                    </a:pPr>
                    <a:fld id="{841AF9D8-7F23-410E-8E86-1C5A1FD13B55}" type="VALUE">
                      <a:rPr lang="en-US" baseline="0" smtClean="0"/>
                      <a:pPr>
                        <a:defRPr sz="16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24481481481481482"/>
                      <c:h val="0.14744066143138049"/>
                    </c:manualLayout>
                  </c15:layout>
                  <c15:dlblFieldTable/>
                  <c15:showDataLabelsRange val="0"/>
                </c:ext>
                <c:ext xmlns:c16="http://schemas.microsoft.com/office/drawing/2014/chart" uri="{C3380CC4-5D6E-409C-BE32-E72D297353CC}">
                  <c16:uniqueId val="{00000003-4644-4DAB-AB06-71006233BB49}"/>
                </c:ext>
              </c:extLst>
            </c:dLbl>
            <c:dLbl>
              <c:idx val="1"/>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831D551C-D22F-4918-8CC4-DF89AB220077}" type="CATEGORYNAME">
                      <a:rPr lang="en-US" smtClean="0"/>
                      <a:pPr>
                        <a:defRPr sz="1600">
                          <a:solidFill>
                            <a:schemeClr val="tx1"/>
                          </a:solidFill>
                        </a:defRPr>
                      </a:pPr>
                      <a:t>[CATEGORY NAME]</a:t>
                    </a:fld>
                    <a:endParaRPr lang="en-US" baseline="0" dirty="0" smtClean="0"/>
                  </a:p>
                  <a:p>
                    <a:pPr>
                      <a:defRPr sz="1600">
                        <a:solidFill>
                          <a:schemeClr val="tx1"/>
                        </a:solidFill>
                      </a:defRPr>
                    </a:pPr>
                    <a:fld id="{A7AE5DC7-ACD8-4523-A407-79AD2792E245}" type="VALUE">
                      <a:rPr lang="en-US" baseline="0" smtClean="0"/>
                      <a:pPr>
                        <a:defRPr sz="16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22814814814814816"/>
                      <c:h val="0.15912463837499932"/>
                    </c:manualLayout>
                  </c15:layout>
                  <c15:dlblFieldTable/>
                  <c15:showDataLabelsRange val="0"/>
                </c:ext>
                <c:ext xmlns:c16="http://schemas.microsoft.com/office/drawing/2014/chart" uri="{C3380CC4-5D6E-409C-BE32-E72D297353CC}">
                  <c16:uniqueId val="{00000005-4644-4DAB-AB06-71006233BB49}"/>
                </c:ext>
              </c:extLst>
            </c:dLbl>
            <c:dLbl>
              <c:idx val="2"/>
              <c:layout>
                <c:manualLayout>
                  <c:x val="0.2190198891805191"/>
                  <c:y val="-8.8322103806286578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60F7EBE8-F062-4BC8-80C3-CE30F1CF5A7C}" type="CATEGORYNAME">
                      <a:rPr lang="en-US" smtClean="0">
                        <a:solidFill>
                          <a:schemeClr val="tx1"/>
                        </a:solidFill>
                      </a:rPr>
                      <a:pPr>
                        <a:defRPr sz="1600">
                          <a:solidFill>
                            <a:schemeClr val="tx1"/>
                          </a:solidFill>
                        </a:defRPr>
                      </a:pPr>
                      <a:t>[CATEGORY NAME]</a:t>
                    </a:fld>
                    <a:r>
                      <a:rPr lang="en-US" baseline="0" dirty="0" smtClean="0">
                        <a:solidFill>
                          <a:schemeClr val="tx1"/>
                        </a:solidFill>
                      </a:rPr>
                      <a:t> </a:t>
                    </a:r>
                    <a:fld id="{21290613-588F-4A82-8660-42968F98337A}" type="VALUE">
                      <a:rPr lang="en-US" baseline="0">
                        <a:solidFill>
                          <a:schemeClr val="tx1"/>
                        </a:solidFill>
                      </a:rPr>
                      <a:pPr>
                        <a:defRPr sz="1600">
                          <a:solidFill>
                            <a:schemeClr val="tx1"/>
                          </a:solidFill>
                        </a:defRPr>
                      </a:pPr>
                      <a:t>[VALUE]</a:t>
                    </a:fld>
                    <a:endParaRPr lang="en-US" baseline="0" dirty="0" smtClean="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8481481481481482"/>
                      <c:h val="0.21531900367526133"/>
                    </c:manualLayout>
                  </c15:layout>
                  <c15:dlblFieldTable/>
                  <c15:showDataLabelsRange val="0"/>
                </c:ext>
                <c:ext xmlns:c16="http://schemas.microsoft.com/office/drawing/2014/chart" uri="{C3380CC4-5D6E-409C-BE32-E72D297353CC}">
                  <c16:uniqueId val="{00000001-4644-4DAB-AB06-71006233BB49}"/>
                </c:ext>
              </c:extLst>
            </c:dLbl>
            <c:dLbl>
              <c:idx val="3"/>
              <c:layout>
                <c:manualLayout>
                  <c:x val="0.16293228346456687"/>
                  <c:y val="0.14359857377500485"/>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fld id="{4FFC4B3B-C8C9-4C60-8F63-982971EB33F5}" type="CATEGORYNAME">
                      <a:rPr lang="en-US" smtClean="0">
                        <a:solidFill>
                          <a:schemeClr val="tx1"/>
                        </a:solidFill>
                      </a:rPr>
                      <a:pPr>
                        <a:defRPr sz="1600">
                          <a:solidFill>
                            <a:schemeClr val="tx1"/>
                          </a:solidFill>
                        </a:defRPr>
                      </a:pPr>
                      <a:t>[CATEGORY NAME]</a:t>
                    </a:fld>
                    <a:endParaRPr lang="en-US" dirty="0" smtClean="0">
                      <a:solidFill>
                        <a:schemeClr val="tx1"/>
                      </a:solidFill>
                    </a:endParaRPr>
                  </a:p>
                  <a:p>
                    <a:pPr>
                      <a:defRPr sz="1600">
                        <a:solidFill>
                          <a:schemeClr val="tx1"/>
                        </a:solidFill>
                      </a:defRPr>
                    </a:pPr>
                    <a:fld id="{5087C9F2-A4BF-4983-A966-BEC76C8B4D2E}" type="VALUE">
                      <a:rPr lang="en-US" baseline="0" smtClean="0">
                        <a:solidFill>
                          <a:schemeClr val="tx1"/>
                        </a:solidFill>
                      </a:rPr>
                      <a:pPr>
                        <a:defRPr sz="16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3444444444444445"/>
                      <c:h val="0.10793769176485968"/>
                    </c:manualLayout>
                  </c15:layout>
                  <c15:dlblFieldTable/>
                  <c15:showDataLabelsRange val="0"/>
                </c:ext>
                <c:ext xmlns:c16="http://schemas.microsoft.com/office/drawing/2014/chart" uri="{C3380CC4-5D6E-409C-BE32-E72D297353CC}">
                  <c16:uniqueId val="{00000002-4644-4DAB-AB06-71006233BB49}"/>
                </c:ext>
              </c:extLst>
            </c:dLbl>
            <c:dLbl>
              <c:idx val="4"/>
              <c:layout>
                <c:manualLayout>
                  <c:x val="9.0834470691163599E-2"/>
                  <c:y val="0.20802823710999305"/>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accent4"/>
                        </a:solidFill>
                        <a:latin typeface="+mn-lt"/>
                        <a:ea typeface="+mn-ea"/>
                        <a:cs typeface="+mn-cs"/>
                      </a:defRPr>
                    </a:pPr>
                    <a:fld id="{153E53AB-46BC-4C83-8EA4-D338EEF5ACC9}" type="CATEGORYNAME">
                      <a:rPr lang="en-US" smtClean="0">
                        <a:solidFill>
                          <a:schemeClr val="accent4"/>
                        </a:solidFill>
                      </a:rPr>
                      <a:pPr>
                        <a:defRPr sz="1600">
                          <a:solidFill>
                            <a:schemeClr val="accent4"/>
                          </a:solidFill>
                        </a:defRPr>
                      </a:pPr>
                      <a:t>[CATEGORY NAME]</a:t>
                    </a:fld>
                    <a:r>
                      <a:rPr lang="en-US" baseline="0" dirty="0" smtClean="0">
                        <a:solidFill>
                          <a:schemeClr val="accent4"/>
                        </a:solidFill>
                      </a:rPr>
                      <a:t> </a:t>
                    </a:r>
                    <a:fld id="{8DD4C78D-72FB-4E33-94EE-2A0BBEFB9444}" type="VALUE">
                      <a:rPr lang="en-US" baseline="0" dirty="0">
                        <a:solidFill>
                          <a:schemeClr val="accent4"/>
                        </a:solidFill>
                      </a:rPr>
                      <a:pPr>
                        <a:defRPr sz="1600">
                          <a:solidFill>
                            <a:schemeClr val="accent4"/>
                          </a:solidFill>
                        </a:defRPr>
                      </a:pPr>
                      <a:t>[VALUE]</a:t>
                    </a:fld>
                    <a:endParaRPr lang="en-US" baseline="0" dirty="0" smtClean="0">
                      <a:solidFill>
                        <a:schemeClr val="accent4"/>
                      </a:solidFill>
                    </a:endParaRP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accent4"/>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11540740740740739"/>
                      <c:h val="0.12437324028442488"/>
                    </c:manualLayout>
                  </c15:layout>
                  <c15:dlblFieldTable/>
                  <c15:showDataLabelsRange val="0"/>
                </c:ext>
                <c:ext xmlns:c16="http://schemas.microsoft.com/office/drawing/2014/chart" uri="{C3380CC4-5D6E-409C-BE32-E72D297353CC}">
                  <c16:uniqueId val="{00000004-4644-4DAB-AB06-71006233BB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Department</c:v>
                </c:pt>
                <c:pt idx="1">
                  <c:v>Education &amp; General</c:v>
                </c:pt>
                <c:pt idx="2">
                  <c:v>Sponsored Programs Accounting</c:v>
                </c:pt>
                <c:pt idx="3">
                  <c:v>Dean</c:v>
                </c:pt>
                <c:pt idx="4">
                  <c:v>Provost</c:v>
                </c:pt>
              </c:strCache>
            </c:strRef>
          </c:cat>
          <c:val>
            <c:numRef>
              <c:f>Sheet1!$B$2:$B$6</c:f>
              <c:numCache>
                <c:formatCode>0%</c:formatCode>
                <c:ptCount val="5"/>
                <c:pt idx="0">
                  <c:v>0.3</c:v>
                </c:pt>
                <c:pt idx="1">
                  <c:v>0.3</c:v>
                </c:pt>
                <c:pt idx="2">
                  <c:v>0.2</c:v>
                </c:pt>
                <c:pt idx="3">
                  <c:v>0.1</c:v>
                </c:pt>
                <c:pt idx="4">
                  <c:v>0.1</c:v>
                </c:pt>
              </c:numCache>
            </c:numRef>
          </c:val>
          <c:extLst>
            <c:ext xmlns:c16="http://schemas.microsoft.com/office/drawing/2014/chart" uri="{C3380CC4-5D6E-409C-BE32-E72D297353CC}">
              <c16:uniqueId val="{00000000-4644-4DAB-AB06-71006233BB49}"/>
            </c:ext>
          </c:extLst>
        </c:ser>
        <c:dLbls>
          <c:dLblPos val="ctr"/>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706C7-0C7B-4C27-8B49-B6FD422A22B2}" type="datetimeFigureOut">
              <a:rPr lang="en-US" smtClean="0"/>
              <a:t>5/3/2022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77E1BB-2BA3-43E1-B1FD-D376023D291C}" type="slidenum">
              <a:rPr lang="en-US" smtClean="0"/>
              <a:t>‹#›</a:t>
            </a:fld>
            <a:endParaRPr lang="en-US"/>
          </a:p>
        </p:txBody>
      </p:sp>
    </p:spTree>
    <p:extLst>
      <p:ext uri="{BB962C8B-B14F-4D97-AF65-F5344CB8AC3E}">
        <p14:creationId xmlns:p14="http://schemas.microsoft.com/office/powerpoint/2010/main" val="2562133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bullet</a:t>
            </a:r>
            <a:r>
              <a:rPr lang="en-US" baseline="0" dirty="0"/>
              <a:t> points; appear with clicks</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2</a:t>
            </a:fld>
            <a:endParaRPr lang="en-US"/>
          </a:p>
        </p:txBody>
      </p:sp>
    </p:spTree>
    <p:extLst>
      <p:ext uri="{BB962C8B-B14F-4D97-AF65-F5344CB8AC3E}">
        <p14:creationId xmlns:p14="http://schemas.microsoft.com/office/powerpoint/2010/main" val="3556909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to progress to next slide.</a:t>
            </a:r>
            <a:r>
              <a:rPr lang="en-US" baseline="0" dirty="0"/>
              <a:t>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11</a:t>
            </a:fld>
            <a:endParaRPr lang="en-US"/>
          </a:p>
        </p:txBody>
      </p:sp>
    </p:spTree>
    <p:extLst>
      <p:ext uri="{BB962C8B-B14F-4D97-AF65-F5344CB8AC3E}">
        <p14:creationId xmlns:p14="http://schemas.microsoft.com/office/powerpoint/2010/main" val="379461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Invisible</a:t>
            </a:r>
            <a:r>
              <a:rPr lang="en-US" baseline="0" dirty="0"/>
              <a:t> button on bottom left takes you back to Planning a project home.</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12</a:t>
            </a:fld>
            <a:endParaRPr lang="en-US"/>
          </a:p>
        </p:txBody>
      </p:sp>
    </p:spTree>
    <p:extLst>
      <p:ext uri="{BB962C8B-B14F-4D97-AF65-F5344CB8AC3E}">
        <p14:creationId xmlns:p14="http://schemas.microsoft.com/office/powerpoint/2010/main" val="2713411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13</a:t>
            </a:fld>
            <a:endParaRPr lang="en-US"/>
          </a:p>
        </p:txBody>
      </p:sp>
    </p:spTree>
    <p:extLst>
      <p:ext uri="{BB962C8B-B14F-4D97-AF65-F5344CB8AC3E}">
        <p14:creationId xmlns:p14="http://schemas.microsoft.com/office/powerpoint/2010/main" val="195860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progress to next slide</a:t>
            </a:r>
          </a:p>
        </p:txBody>
      </p:sp>
      <p:sp>
        <p:nvSpPr>
          <p:cNvPr id="4" name="Slide Number Placeholder 3"/>
          <p:cNvSpPr>
            <a:spLocks noGrp="1"/>
          </p:cNvSpPr>
          <p:nvPr>
            <p:ph type="sldNum" sz="quarter" idx="10"/>
          </p:nvPr>
        </p:nvSpPr>
        <p:spPr/>
        <p:txBody>
          <a:bodyPr/>
          <a:lstStyle/>
          <a:p>
            <a:fld id="{8C77E1BB-2BA3-43E1-B1FD-D376023D291C}" type="slidenum">
              <a:rPr lang="en-US" smtClean="0"/>
              <a:t>14</a:t>
            </a:fld>
            <a:endParaRPr lang="en-US"/>
          </a:p>
        </p:txBody>
      </p:sp>
    </p:spTree>
    <p:extLst>
      <p:ext uri="{BB962C8B-B14F-4D97-AF65-F5344CB8AC3E}">
        <p14:creationId xmlns:p14="http://schemas.microsoft.com/office/powerpoint/2010/main" val="3622380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 bullets to appear</a:t>
            </a:r>
            <a:r>
              <a:rPr lang="en-US" baseline="0" dirty="0"/>
              <a:t> (4 total). Click again to progress.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15</a:t>
            </a:fld>
            <a:endParaRPr lang="en-US"/>
          </a:p>
        </p:txBody>
      </p:sp>
    </p:spTree>
    <p:extLst>
      <p:ext uri="{BB962C8B-B14F-4D97-AF65-F5344CB8AC3E}">
        <p14:creationId xmlns:p14="http://schemas.microsoft.com/office/powerpoint/2010/main" val="1832274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each Hexagon for text</a:t>
            </a:r>
            <a:r>
              <a:rPr lang="en-US" baseline="0" dirty="0"/>
              <a:t> to appear, can click on hexagon again for text to disappear. Click outside hexagons to progress to next slide.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16</a:t>
            </a:fld>
            <a:endParaRPr lang="en-US"/>
          </a:p>
        </p:txBody>
      </p:sp>
    </p:spTree>
    <p:extLst>
      <p:ext uri="{BB962C8B-B14F-4D97-AF65-F5344CB8AC3E}">
        <p14:creationId xmlns:p14="http://schemas.microsoft.com/office/powerpoint/2010/main" val="3349331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SPEAK TO SPONSOR to reveal text. Then click on one of the other hexagons to jump to that topic.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17</a:t>
            </a:fld>
            <a:endParaRPr lang="en-US"/>
          </a:p>
        </p:txBody>
      </p:sp>
    </p:spTree>
    <p:extLst>
      <p:ext uri="{BB962C8B-B14F-4D97-AF65-F5344CB8AC3E}">
        <p14:creationId xmlns:p14="http://schemas.microsoft.com/office/powerpoint/2010/main" val="3690730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COMPONENTS</a:t>
            </a:r>
            <a:r>
              <a:rPr lang="en-US" baseline="0" dirty="0"/>
              <a:t> Hexagon to reveal text (2 additional chunks of info). Click FORMAT to jump to that topic.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18</a:t>
            </a:fld>
            <a:endParaRPr lang="en-US"/>
          </a:p>
        </p:txBody>
      </p:sp>
    </p:spTree>
    <p:extLst>
      <p:ext uri="{BB962C8B-B14F-4D97-AF65-F5344CB8AC3E}">
        <p14:creationId xmlns:p14="http://schemas.microsoft.com/office/powerpoint/2010/main" val="360306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FORMAT to reveal additional text.</a:t>
            </a:r>
            <a:r>
              <a:rPr lang="en-US" baseline="0" dirty="0"/>
              <a:t> Click outside Hexagons to progress.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19</a:t>
            </a:fld>
            <a:endParaRPr lang="en-US"/>
          </a:p>
        </p:txBody>
      </p:sp>
    </p:spTree>
    <p:extLst>
      <p:ext uri="{BB962C8B-B14F-4D97-AF65-F5344CB8AC3E}">
        <p14:creationId xmlns:p14="http://schemas.microsoft.com/office/powerpoint/2010/main" val="213257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reveal text (3 chunks). Click</a:t>
            </a:r>
            <a:r>
              <a:rPr lang="en-US" baseline="0" dirty="0"/>
              <a:t> anywhere to progress.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20</a:t>
            </a:fld>
            <a:endParaRPr lang="en-US"/>
          </a:p>
        </p:txBody>
      </p:sp>
    </p:spTree>
    <p:extLst>
      <p:ext uri="{BB962C8B-B14F-4D97-AF65-F5344CB8AC3E}">
        <p14:creationId xmlns:p14="http://schemas.microsoft.com/office/powerpoint/2010/main" val="787077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each hexagon for text about that topic. Hexagon</a:t>
            </a:r>
            <a:r>
              <a:rPr lang="en-US" baseline="0" dirty="0"/>
              <a:t> on far right moves to next topic.</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3</a:t>
            </a:fld>
            <a:endParaRPr lang="en-US"/>
          </a:p>
        </p:txBody>
      </p:sp>
    </p:spTree>
    <p:extLst>
      <p:ext uri="{BB962C8B-B14F-4D97-AF65-F5344CB8AC3E}">
        <p14:creationId xmlns:p14="http://schemas.microsoft.com/office/powerpoint/2010/main" val="694646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a:t>
            </a:r>
            <a:r>
              <a:rPr lang="en-US" baseline="0" dirty="0"/>
              <a:t> anywhere to progress.</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21</a:t>
            </a:fld>
            <a:endParaRPr lang="en-US"/>
          </a:p>
        </p:txBody>
      </p:sp>
    </p:spTree>
    <p:extLst>
      <p:ext uri="{BB962C8B-B14F-4D97-AF65-F5344CB8AC3E}">
        <p14:creationId xmlns:p14="http://schemas.microsoft.com/office/powerpoint/2010/main" val="854051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progress</a:t>
            </a:r>
          </a:p>
        </p:txBody>
      </p:sp>
      <p:sp>
        <p:nvSpPr>
          <p:cNvPr id="4" name="Slide Number Placeholder 3"/>
          <p:cNvSpPr>
            <a:spLocks noGrp="1"/>
          </p:cNvSpPr>
          <p:nvPr>
            <p:ph type="sldNum" sz="quarter" idx="10"/>
          </p:nvPr>
        </p:nvSpPr>
        <p:spPr/>
        <p:txBody>
          <a:bodyPr/>
          <a:lstStyle/>
          <a:p>
            <a:fld id="{8C77E1BB-2BA3-43E1-B1FD-D376023D291C}" type="slidenum">
              <a:rPr lang="en-US" smtClean="0"/>
              <a:t>22</a:t>
            </a:fld>
            <a:endParaRPr lang="en-US"/>
          </a:p>
        </p:txBody>
      </p:sp>
    </p:spTree>
    <p:extLst>
      <p:ext uri="{BB962C8B-B14F-4D97-AF65-F5344CB8AC3E}">
        <p14:creationId xmlns:p14="http://schemas.microsoft.com/office/powerpoint/2010/main" val="85729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returned IDC is intended to be used as seed money for the development of research on the JMU campus consistent with the mission of the University.  The funds can be allocated to the use of the originator (principal investigator) of the grant whose sponsored program acquisition gained the indirect funds or to other faculty members to seek external funding.  The administration of all funds must adhere to the financial procedures of James Madison University; Office of Management and Budget (OMB) 2 CFR 200, Uniform Administrative Requirements, Cost Principles, and Audit Requirements for Federal Awards.</a:t>
            </a:r>
          </a:p>
          <a:p>
            <a:endParaRPr lang="en-US" dirty="0"/>
          </a:p>
          <a:p>
            <a:r>
              <a:rPr lang="en-US" dirty="0"/>
              <a:t>Click to progress</a:t>
            </a:r>
          </a:p>
        </p:txBody>
      </p:sp>
      <p:sp>
        <p:nvSpPr>
          <p:cNvPr id="4" name="Slide Number Placeholder 3"/>
          <p:cNvSpPr>
            <a:spLocks noGrp="1"/>
          </p:cNvSpPr>
          <p:nvPr>
            <p:ph type="sldNum" sz="quarter" idx="10"/>
          </p:nvPr>
        </p:nvSpPr>
        <p:spPr/>
        <p:txBody>
          <a:bodyPr/>
          <a:lstStyle/>
          <a:p>
            <a:fld id="{8C77E1BB-2BA3-43E1-B1FD-D376023D291C}" type="slidenum">
              <a:rPr lang="en-US" smtClean="0"/>
              <a:t>23</a:t>
            </a:fld>
            <a:endParaRPr lang="en-US"/>
          </a:p>
        </p:txBody>
      </p:sp>
    </p:spTree>
    <p:extLst>
      <p:ext uri="{BB962C8B-B14F-4D97-AF65-F5344CB8AC3E}">
        <p14:creationId xmlns:p14="http://schemas.microsoft.com/office/powerpoint/2010/main" val="727410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progress</a:t>
            </a:r>
          </a:p>
        </p:txBody>
      </p:sp>
      <p:sp>
        <p:nvSpPr>
          <p:cNvPr id="4" name="Slide Number Placeholder 3"/>
          <p:cNvSpPr>
            <a:spLocks noGrp="1"/>
          </p:cNvSpPr>
          <p:nvPr>
            <p:ph type="sldNum" sz="quarter" idx="10"/>
          </p:nvPr>
        </p:nvSpPr>
        <p:spPr/>
        <p:txBody>
          <a:bodyPr/>
          <a:lstStyle/>
          <a:p>
            <a:fld id="{8C77E1BB-2BA3-43E1-B1FD-D376023D291C}" type="slidenum">
              <a:rPr lang="en-US" smtClean="0"/>
              <a:t>24</a:t>
            </a:fld>
            <a:endParaRPr lang="en-US"/>
          </a:p>
        </p:txBody>
      </p:sp>
    </p:spTree>
    <p:extLst>
      <p:ext uri="{BB962C8B-B14F-4D97-AF65-F5344CB8AC3E}">
        <p14:creationId xmlns:p14="http://schemas.microsoft.com/office/powerpoint/2010/main" val="36943696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to progress. </a:t>
            </a:r>
          </a:p>
        </p:txBody>
      </p:sp>
      <p:sp>
        <p:nvSpPr>
          <p:cNvPr id="4" name="Slide Number Placeholder 3"/>
          <p:cNvSpPr>
            <a:spLocks noGrp="1"/>
          </p:cNvSpPr>
          <p:nvPr>
            <p:ph type="sldNum" sz="quarter" idx="10"/>
          </p:nvPr>
        </p:nvSpPr>
        <p:spPr/>
        <p:txBody>
          <a:bodyPr/>
          <a:lstStyle/>
          <a:p>
            <a:fld id="{8C77E1BB-2BA3-43E1-B1FD-D376023D291C}" type="slidenum">
              <a:rPr lang="en-US" smtClean="0"/>
              <a:t>25</a:t>
            </a:fld>
            <a:endParaRPr lang="en-US"/>
          </a:p>
        </p:txBody>
      </p:sp>
    </p:spTree>
    <p:extLst>
      <p:ext uri="{BB962C8B-B14F-4D97-AF65-F5344CB8AC3E}">
        <p14:creationId xmlns:p14="http://schemas.microsoft.com/office/powerpoint/2010/main" val="1727532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each hexagon for text about that topic. Hexagon</a:t>
            </a:r>
            <a:r>
              <a:rPr lang="en-US" baseline="0" dirty="0"/>
              <a:t> on far right moves to next topic.</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4</a:t>
            </a:fld>
            <a:endParaRPr lang="en-US"/>
          </a:p>
        </p:txBody>
      </p:sp>
    </p:spTree>
    <p:extLst>
      <p:ext uri="{BB962C8B-B14F-4D97-AF65-F5344CB8AC3E}">
        <p14:creationId xmlns:p14="http://schemas.microsoft.com/office/powerpoint/2010/main" val="4255586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each hexagon for text about that topic. Hexagon</a:t>
            </a:r>
            <a:r>
              <a:rPr lang="en-US" baseline="0" dirty="0"/>
              <a:t> on far right moves to next topic.</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5</a:t>
            </a:fld>
            <a:endParaRPr lang="en-US"/>
          </a:p>
        </p:txBody>
      </p:sp>
    </p:spTree>
    <p:extLst>
      <p:ext uri="{BB962C8B-B14F-4D97-AF65-F5344CB8AC3E}">
        <p14:creationId xmlns:p14="http://schemas.microsoft.com/office/powerpoint/2010/main" val="1785212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each hexagon for text about that topic. Hexagon</a:t>
            </a:r>
            <a:r>
              <a:rPr lang="en-US" baseline="0" dirty="0"/>
              <a:t> on far right moves to next topic.</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6</a:t>
            </a:fld>
            <a:endParaRPr lang="en-US"/>
          </a:p>
        </p:txBody>
      </p:sp>
    </p:spTree>
    <p:extLst>
      <p:ext uri="{BB962C8B-B14F-4D97-AF65-F5344CB8AC3E}">
        <p14:creationId xmlns:p14="http://schemas.microsoft.com/office/powerpoint/2010/main" val="1798575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each arrow to see slide about that topic. Invisible</a:t>
            </a:r>
            <a:r>
              <a:rPr lang="en-US" baseline="0" dirty="0"/>
              <a:t> button on bottom left takes you back to Planning a project home.</a:t>
            </a:r>
            <a:endParaRPr lang="en-US" dirty="0"/>
          </a:p>
          <a:p>
            <a:r>
              <a:rPr lang="en-US" dirty="0"/>
              <a:t>Writing a successful proposal is not easy! There are</a:t>
            </a:r>
            <a:r>
              <a:rPr lang="en-US" baseline="0" dirty="0"/>
              <a:t> lots of tips, tricks, and ideas for approaching grant writing. There is no “right” way to construct a proposal, but there are things that you can do to improve your chances.</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7</a:t>
            </a:fld>
            <a:endParaRPr lang="en-US"/>
          </a:p>
        </p:txBody>
      </p:sp>
    </p:spTree>
    <p:extLst>
      <p:ext uri="{BB962C8B-B14F-4D97-AF65-F5344CB8AC3E}">
        <p14:creationId xmlns:p14="http://schemas.microsoft.com/office/powerpoint/2010/main" val="463648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Hexagons for text (click same</a:t>
            </a:r>
            <a:r>
              <a:rPr lang="en-US" baseline="0" dirty="0"/>
              <a:t> hexagon again to make text disappear)</a:t>
            </a:r>
            <a:r>
              <a:rPr lang="en-US" dirty="0"/>
              <a:t>; Invisible</a:t>
            </a:r>
            <a:r>
              <a:rPr lang="en-US" baseline="0" dirty="0"/>
              <a:t> button on bottom left takes you back to Planning a project home.</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8</a:t>
            </a:fld>
            <a:endParaRPr lang="en-US"/>
          </a:p>
        </p:txBody>
      </p:sp>
    </p:spTree>
    <p:extLst>
      <p:ext uri="{BB962C8B-B14F-4D97-AF65-F5344CB8AC3E}">
        <p14:creationId xmlns:p14="http://schemas.microsoft.com/office/powerpoint/2010/main" val="18768239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for bullet points to appear. Click</a:t>
            </a:r>
            <a:r>
              <a:rPr lang="en-US" baseline="0" dirty="0"/>
              <a:t> again to progress to next slide. </a:t>
            </a:r>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9</a:t>
            </a:fld>
            <a:endParaRPr lang="en-US"/>
          </a:p>
        </p:txBody>
      </p:sp>
    </p:spTree>
    <p:extLst>
      <p:ext uri="{BB962C8B-B14F-4D97-AF65-F5344CB8AC3E}">
        <p14:creationId xmlns:p14="http://schemas.microsoft.com/office/powerpoint/2010/main" val="819272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for text; Invisible</a:t>
            </a:r>
            <a:r>
              <a:rPr lang="en-US" baseline="0" dirty="0"/>
              <a:t> button on bottom left takes you back to Planning a project home.</a:t>
            </a:r>
            <a:endParaRPr lang="en-US" dirty="0"/>
          </a:p>
          <a:p>
            <a:endParaRPr lang="en-US" dirty="0"/>
          </a:p>
        </p:txBody>
      </p:sp>
      <p:sp>
        <p:nvSpPr>
          <p:cNvPr id="4" name="Slide Number Placeholder 3"/>
          <p:cNvSpPr>
            <a:spLocks noGrp="1"/>
          </p:cNvSpPr>
          <p:nvPr>
            <p:ph type="sldNum" sz="quarter" idx="10"/>
          </p:nvPr>
        </p:nvSpPr>
        <p:spPr/>
        <p:txBody>
          <a:bodyPr/>
          <a:lstStyle/>
          <a:p>
            <a:fld id="{8C77E1BB-2BA3-43E1-B1FD-D376023D291C}" type="slidenum">
              <a:rPr lang="en-US" smtClean="0"/>
              <a:t>10</a:t>
            </a:fld>
            <a:endParaRPr lang="en-US"/>
          </a:p>
        </p:txBody>
      </p:sp>
    </p:spTree>
    <p:extLst>
      <p:ext uri="{BB962C8B-B14F-4D97-AF65-F5344CB8AC3E}">
        <p14:creationId xmlns:p14="http://schemas.microsoft.com/office/powerpoint/2010/main" val="2171787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C09C8C-9C17-4CF7-A79F-8F274C400820}"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259804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09C8C-9C17-4CF7-A79F-8F274C400820}"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2766602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09C8C-9C17-4CF7-A79F-8F274C400820}"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36644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C09C8C-9C17-4CF7-A79F-8F274C400820}"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41543539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FC09C8C-9C17-4CF7-A79F-8F274C400820}" type="datetimeFigureOut">
              <a:rPr lang="en-US" smtClean="0"/>
              <a:t>5/3/2022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6372140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C09C8C-9C17-4CF7-A79F-8F274C400820}"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149183080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C09C8C-9C17-4CF7-A79F-8F274C400820}" type="datetimeFigureOut">
              <a:rPr lang="en-US" smtClean="0"/>
              <a:t>5/3/2022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365929437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C09C8C-9C17-4CF7-A79F-8F274C400820}" type="datetimeFigureOut">
              <a:rPr lang="en-US" smtClean="0"/>
              <a:t>5/3/2022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284295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09C8C-9C17-4CF7-A79F-8F274C400820}" type="datetimeFigureOut">
              <a:rPr lang="en-US" smtClean="0"/>
              <a:t>5/3/2022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925202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C09C8C-9C17-4CF7-A79F-8F274C400820}"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67792614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FC09C8C-9C17-4CF7-A79F-8F274C400820}" type="datetimeFigureOut">
              <a:rPr lang="en-US" smtClean="0"/>
              <a:t>5/3/2022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FEA791-F98D-4759-A8DA-8A29519C6BBD}" type="slidenum">
              <a:rPr lang="en-US" smtClean="0"/>
              <a:t>‹#›</a:t>
            </a:fld>
            <a:endParaRPr lang="en-US"/>
          </a:p>
        </p:txBody>
      </p:sp>
    </p:spTree>
    <p:extLst>
      <p:ext uri="{BB962C8B-B14F-4D97-AF65-F5344CB8AC3E}">
        <p14:creationId xmlns:p14="http://schemas.microsoft.com/office/powerpoint/2010/main" val="64917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09C8C-9C17-4CF7-A79F-8F274C400820}" type="datetimeFigureOut">
              <a:rPr lang="en-US" smtClean="0"/>
              <a:t>5/3/2022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FEA791-F98D-4759-A8DA-8A29519C6BBD}" type="slidenum">
              <a:rPr lang="en-US" smtClean="0"/>
              <a:t>‹#›</a:t>
            </a:fld>
            <a:endParaRPr lang="en-US"/>
          </a:p>
        </p:txBody>
      </p:sp>
    </p:spTree>
    <p:extLst>
      <p:ext uri="{BB962C8B-B14F-4D97-AF65-F5344CB8AC3E}">
        <p14:creationId xmlns:p14="http://schemas.microsoft.com/office/powerpoint/2010/main" val="11267178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www.jmu.edu/sponsoredprograms/index.shtml" TargetMode="External"/><Relationship Id="rId3" Type="http://schemas.openxmlformats.org/officeDocument/2006/relationships/image" Target="../media/image3.png"/><Relationship Id="rId7" Type="http://schemas.openxmlformats.org/officeDocument/2006/relationships/hyperlink" Target="http://www.aascu.org/gr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grants.gov/" TargetMode="External"/><Relationship Id="rId5" Type="http://schemas.openxmlformats.org/officeDocument/2006/relationships/image" Target="../media/image15.png"/><Relationship Id="rId4" Type="http://schemas.openxmlformats.org/officeDocument/2006/relationships/image" Target="../media/image6.png"/><Relationship Id="rId9"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4.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hyperlink" Target="mailto:jmu_grants@jmu.edu"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5.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6.xml"/><Relationship Id="rId1" Type="http://schemas.openxmlformats.org/officeDocument/2006/relationships/tags" Target="../tags/tag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0.png"/><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8" Type="http://schemas.openxmlformats.org/officeDocument/2006/relationships/hyperlink" Target="http://www.jmu.edu/sponsoredprogramsaccounting" TargetMode="External"/><Relationship Id="rId3" Type="http://schemas.openxmlformats.org/officeDocument/2006/relationships/image" Target="../media/image25.png"/><Relationship Id="rId7" Type="http://schemas.openxmlformats.org/officeDocument/2006/relationships/hyperlink" Target="mailto:hatchtt@jmu.edu"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jmu.edu/sponsoredprograms" TargetMode="External"/><Relationship Id="rId5" Type="http://schemas.openxmlformats.org/officeDocument/2006/relationships/hyperlink" Target="mailto:jmu_grants@jmu.edu" TargetMode="Externa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5.png"/><Relationship Id="rId5" Type="http://schemas.microsoft.com/office/2007/relationships/hdphoto" Target="../media/hdphoto1.wdp"/><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0.png"/><Relationship Id="rId5" Type="http://schemas.microsoft.com/office/2007/relationships/hdphoto" Target="../media/hdphoto1.wdp"/><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dpi="0" rotWithShape="1">
            <a:blip r:embed="rId2"/>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6513677" y="575754"/>
            <a:ext cx="5282242" cy="3076618"/>
          </a:xfrm>
        </p:spPr>
        <p:txBody>
          <a:bodyPr anchor="ctr">
            <a:normAutofit/>
          </a:bodyPr>
          <a:lstStyle/>
          <a:p>
            <a:pPr algn="r"/>
            <a:r>
              <a:rPr lang="en-US" sz="4800" b="1" dirty="0">
                <a:solidFill>
                  <a:schemeClr val="bg2">
                    <a:lumMod val="20000"/>
                    <a:lumOff val="80000"/>
                  </a:schemeClr>
                </a:solidFill>
              </a:rPr>
              <a:t>Grant </a:t>
            </a:r>
            <a:r>
              <a:rPr lang="en-US" sz="4800" b="1" dirty="0" smtClean="0">
                <a:solidFill>
                  <a:schemeClr val="bg2">
                    <a:lumMod val="20000"/>
                    <a:lumOff val="80000"/>
                  </a:schemeClr>
                </a:solidFill>
              </a:rPr>
              <a:t>Proposal Groundwork</a:t>
            </a:r>
            <a:r>
              <a:rPr lang="en-US" sz="800" dirty="0">
                <a:solidFill>
                  <a:schemeClr val="bg2">
                    <a:lumMod val="20000"/>
                    <a:lumOff val="80000"/>
                  </a:schemeClr>
                </a:solidFill>
              </a:rPr>
              <a:t/>
            </a:r>
            <a:br>
              <a:rPr lang="en-US" sz="800" dirty="0">
                <a:solidFill>
                  <a:schemeClr val="bg2">
                    <a:lumMod val="20000"/>
                    <a:lumOff val="80000"/>
                  </a:schemeClr>
                </a:solidFill>
              </a:rPr>
            </a:br>
            <a:r>
              <a:rPr lang="en-US" sz="800" dirty="0">
                <a:solidFill>
                  <a:schemeClr val="bg2">
                    <a:lumMod val="20000"/>
                    <a:lumOff val="80000"/>
                  </a:schemeClr>
                </a:solidFill>
              </a:rPr>
              <a:t/>
            </a:r>
            <a:br>
              <a:rPr lang="en-US" sz="800" dirty="0">
                <a:solidFill>
                  <a:schemeClr val="bg2">
                    <a:lumMod val="20000"/>
                    <a:lumOff val="80000"/>
                  </a:schemeClr>
                </a:solidFill>
              </a:rPr>
            </a:br>
            <a:r>
              <a:rPr lang="en-US" sz="800" dirty="0">
                <a:solidFill>
                  <a:schemeClr val="bg2">
                    <a:lumMod val="20000"/>
                    <a:lumOff val="80000"/>
                  </a:schemeClr>
                </a:solidFill>
              </a:rPr>
              <a:t/>
            </a:r>
            <a:br>
              <a:rPr lang="en-US" sz="800" dirty="0">
                <a:solidFill>
                  <a:schemeClr val="bg2">
                    <a:lumMod val="20000"/>
                    <a:lumOff val="80000"/>
                  </a:schemeClr>
                </a:solidFill>
              </a:rPr>
            </a:br>
            <a:r>
              <a:rPr lang="en-US" sz="2000" dirty="0">
                <a:solidFill>
                  <a:schemeClr val="bg2">
                    <a:lumMod val="20000"/>
                    <a:lumOff val="80000"/>
                  </a:schemeClr>
                </a:solidFill>
              </a:rPr>
              <a:t>Office of Sponsored Programs</a:t>
            </a:r>
          </a:p>
        </p:txBody>
      </p:sp>
    </p:spTree>
    <p:extLst>
      <p:ext uri="{BB962C8B-B14F-4D97-AF65-F5344CB8AC3E}">
        <p14:creationId xmlns:p14="http://schemas.microsoft.com/office/powerpoint/2010/main" val="1519199137"/>
      </p:ext>
    </p:extLst>
  </p:cSld>
  <p:clrMapOvr>
    <a:masterClrMapping/>
  </p:clrMapOvr>
  <mc:AlternateContent xmlns:mc="http://schemas.openxmlformats.org/markup-compatibility/2006" xmlns:p14="http://schemas.microsoft.com/office/powerpoint/2010/main">
    <mc:Choice Requires="p14">
      <p:transition spd="slow" p14:dur="2000" advTm="18185"/>
    </mc:Choice>
    <mc:Fallback xmlns="">
      <p:transition spd="slow" advTm="1818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07393" y="1936955"/>
            <a:ext cx="9777215" cy="3963838"/>
            <a:chOff x="4941441" y="1896083"/>
            <a:chExt cx="7134359" cy="2892382"/>
          </a:xfrm>
        </p:grpSpPr>
        <p:sp>
          <p:nvSpPr>
            <p:cNvPr id="8" name="Rounded Rectangle 7"/>
            <p:cNvSpPr/>
            <p:nvPr/>
          </p:nvSpPr>
          <p:spPr>
            <a:xfrm>
              <a:off x="4941441" y="3654173"/>
              <a:ext cx="2315855" cy="113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does the project have a </a:t>
              </a:r>
              <a:r>
                <a:rPr lang="en-US" b="1" dirty="0" smtClean="0">
                  <a:solidFill>
                    <a:schemeClr val="tx1"/>
                  </a:solidFill>
                </a:rPr>
                <a:t>larger impact</a:t>
              </a:r>
              <a:r>
                <a:rPr lang="en-US" dirty="0" smtClean="0">
                  <a:solidFill>
                    <a:schemeClr val="tx1"/>
                  </a:solidFill>
                </a:rPr>
                <a:t> on society?</a:t>
              </a:r>
              <a:endParaRPr lang="en-US" dirty="0">
                <a:solidFill>
                  <a:schemeClr val="tx1"/>
                </a:solidFill>
              </a:endParaRPr>
            </a:p>
          </p:txBody>
        </p:sp>
        <p:sp>
          <p:nvSpPr>
            <p:cNvPr id="10" name="Rounded Rectangle 9"/>
            <p:cNvSpPr/>
            <p:nvPr/>
          </p:nvSpPr>
          <p:spPr>
            <a:xfrm>
              <a:off x="7349107" y="3654173"/>
              <a:ext cx="2315855" cy="113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will the project </a:t>
              </a:r>
              <a:r>
                <a:rPr lang="en-US" b="1" dirty="0" smtClean="0">
                  <a:solidFill>
                    <a:schemeClr val="tx1"/>
                  </a:solidFill>
                </a:rPr>
                <a:t>contribute to knowledge</a:t>
              </a:r>
              <a:r>
                <a:rPr lang="en-US" dirty="0" smtClean="0">
                  <a:solidFill>
                    <a:schemeClr val="tx1"/>
                  </a:solidFill>
                </a:rPr>
                <a:t> within the field?</a:t>
              </a:r>
              <a:endParaRPr lang="en-US" dirty="0">
                <a:solidFill>
                  <a:schemeClr val="tx1"/>
                </a:solidFill>
              </a:endParaRPr>
            </a:p>
          </p:txBody>
        </p:sp>
        <p:sp>
          <p:nvSpPr>
            <p:cNvPr id="11" name="Rounded Rectangle 10"/>
            <p:cNvSpPr/>
            <p:nvPr/>
          </p:nvSpPr>
          <p:spPr>
            <a:xfrm>
              <a:off x="9764400" y="3654172"/>
              <a:ext cx="2311400" cy="113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will you </a:t>
              </a:r>
              <a:r>
                <a:rPr lang="en-US" b="1" dirty="0" smtClean="0">
                  <a:solidFill>
                    <a:schemeClr val="tx1"/>
                  </a:solidFill>
                </a:rPr>
                <a:t>keep it going</a:t>
              </a:r>
              <a:r>
                <a:rPr lang="en-US" dirty="0" smtClean="0">
                  <a:solidFill>
                    <a:schemeClr val="tx1"/>
                  </a:solidFill>
                </a:rPr>
                <a:t> once the grant or contract ends?</a:t>
              </a:r>
              <a:endParaRPr lang="en-US" dirty="0">
                <a:solidFill>
                  <a:schemeClr val="tx1"/>
                </a:solidFill>
              </a:endParaRPr>
            </a:p>
          </p:txBody>
        </p:sp>
        <p:sp>
          <p:nvSpPr>
            <p:cNvPr id="12" name="Rounded Rectangle 11"/>
            <p:cNvSpPr/>
            <p:nvPr/>
          </p:nvSpPr>
          <p:spPr>
            <a:xfrm>
              <a:off x="4941441" y="1896083"/>
              <a:ext cx="7134359" cy="1633698"/>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b="1" dirty="0" smtClean="0"/>
                <a:t>Broader Impacts and Intellectual Merit</a:t>
              </a:r>
              <a:endParaRPr lang="en-US" sz="4000" b="1" dirty="0"/>
            </a:p>
          </p:txBody>
        </p:sp>
      </p:grpSp>
      <p:sp>
        <p:nvSpPr>
          <p:cNvPr id="13"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Project Measures &amp; Applications</a:t>
            </a:r>
            <a:endParaRPr lang="en-US" b="1" dirty="0"/>
          </a:p>
        </p:txBody>
      </p:sp>
      <p:sp>
        <p:nvSpPr>
          <p:cNvPr id="15" name="Rectangle 14"/>
          <p:cNvSpPr/>
          <p:nvPr/>
        </p:nvSpPr>
        <p:spPr>
          <a:xfrm>
            <a:off x="1" y="2896936"/>
            <a:ext cx="12191999" cy="2009361"/>
          </a:xfrm>
          <a:prstGeom prst="rect">
            <a:avLst/>
          </a:prstGeom>
          <a:blipFill dpi="0" rotWithShape="1">
            <a:blip r:embed="rId4">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10216481"/>
      </p:ext>
    </p:extLst>
  </p:cSld>
  <p:clrMapOvr>
    <a:masterClrMapping/>
  </p:clrMapOvr>
  <mc:AlternateContent xmlns:mc="http://schemas.openxmlformats.org/markup-compatibility/2006" xmlns:p14="http://schemas.microsoft.com/office/powerpoint/2010/main">
    <mc:Choice Requires="p14">
      <p:transition spd="slow" p14:dur="2000" advTm="51117"/>
    </mc:Choice>
    <mc:Fallback xmlns="">
      <p:transition spd="slow" advTm="51117"/>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25564" y="1700981"/>
            <a:ext cx="10340872" cy="4468497"/>
            <a:chOff x="4941441" y="1896083"/>
            <a:chExt cx="7134359" cy="3082900"/>
          </a:xfrm>
        </p:grpSpPr>
        <p:sp>
          <p:nvSpPr>
            <p:cNvPr id="6" name="Rounded Rectangle 5"/>
            <p:cNvSpPr/>
            <p:nvPr/>
          </p:nvSpPr>
          <p:spPr>
            <a:xfrm>
              <a:off x="4941441" y="3654173"/>
              <a:ext cx="2315855" cy="132481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do your proposed activities fit with the </a:t>
              </a:r>
              <a:r>
                <a:rPr lang="en-US" b="1" dirty="0" smtClean="0">
                  <a:solidFill>
                    <a:schemeClr val="tx1"/>
                  </a:solidFill>
                </a:rPr>
                <a:t>sponsor’s objectives</a:t>
              </a:r>
              <a:r>
                <a:rPr lang="en-US" dirty="0" smtClean="0">
                  <a:solidFill>
                    <a:schemeClr val="tx1"/>
                  </a:solidFill>
                </a:rPr>
                <a:t>?</a:t>
              </a:r>
              <a:endParaRPr lang="en-US" dirty="0">
                <a:solidFill>
                  <a:schemeClr val="tx1"/>
                </a:solidFill>
              </a:endParaRPr>
            </a:p>
          </p:txBody>
        </p:sp>
        <p:sp>
          <p:nvSpPr>
            <p:cNvPr id="7" name="Rounded Rectangle 6"/>
            <p:cNvSpPr/>
            <p:nvPr/>
          </p:nvSpPr>
          <p:spPr>
            <a:xfrm>
              <a:off x="7349107" y="3654173"/>
              <a:ext cx="2315855" cy="13248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does the proposal meet the </a:t>
              </a:r>
              <a:r>
                <a:rPr lang="en-US" b="1" dirty="0" smtClean="0">
                  <a:solidFill>
                    <a:schemeClr val="tx1"/>
                  </a:solidFill>
                </a:rPr>
                <a:t>stated goals</a:t>
              </a:r>
              <a:r>
                <a:rPr lang="en-US" dirty="0" smtClean="0">
                  <a:solidFill>
                    <a:schemeClr val="tx1"/>
                  </a:solidFill>
                </a:rPr>
                <a:t> of the solicitation?</a:t>
              </a:r>
              <a:endParaRPr lang="en-US" dirty="0">
                <a:solidFill>
                  <a:schemeClr val="tx1"/>
                </a:solidFill>
              </a:endParaRPr>
            </a:p>
          </p:txBody>
        </p:sp>
        <p:sp>
          <p:nvSpPr>
            <p:cNvPr id="8" name="Rounded Rectangle 7"/>
            <p:cNvSpPr/>
            <p:nvPr/>
          </p:nvSpPr>
          <p:spPr>
            <a:xfrm>
              <a:off x="9764400" y="3654172"/>
              <a:ext cx="2311400" cy="13248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dirty="0" smtClean="0">
                  <a:solidFill>
                    <a:schemeClr val="tx1"/>
                  </a:solidFill>
                </a:rPr>
                <a:t>How are you and your team </a:t>
              </a:r>
              <a:r>
                <a:rPr lang="en-US" b="1" dirty="0" smtClean="0">
                  <a:solidFill>
                    <a:schemeClr val="tx1"/>
                  </a:solidFill>
                </a:rPr>
                <a:t>uniquely qualified</a:t>
              </a:r>
              <a:r>
                <a:rPr lang="en-US" dirty="0" smtClean="0">
                  <a:solidFill>
                    <a:schemeClr val="tx1"/>
                  </a:solidFill>
                </a:rPr>
                <a:t> to solve the problem </a:t>
              </a:r>
              <a:r>
                <a:rPr lang="en-US" b="1" dirty="0" smtClean="0">
                  <a:solidFill>
                    <a:schemeClr val="tx1"/>
                  </a:solidFill>
                </a:rPr>
                <a:t>without duplication</a:t>
              </a:r>
              <a:r>
                <a:rPr lang="en-US" dirty="0" smtClean="0">
                  <a:solidFill>
                    <a:schemeClr val="tx1"/>
                  </a:solidFill>
                </a:rPr>
                <a:t> of other efforts?</a:t>
              </a:r>
              <a:endParaRPr lang="en-US" dirty="0">
                <a:solidFill>
                  <a:schemeClr val="tx1"/>
                </a:solidFill>
              </a:endParaRPr>
            </a:p>
          </p:txBody>
        </p:sp>
        <p:sp>
          <p:nvSpPr>
            <p:cNvPr id="9" name="Rounded Rectangle 8"/>
            <p:cNvSpPr/>
            <p:nvPr/>
          </p:nvSpPr>
          <p:spPr>
            <a:xfrm>
              <a:off x="4941441" y="1896083"/>
              <a:ext cx="7134359" cy="1633698"/>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b="1" dirty="0" smtClean="0"/>
                <a:t>Key Question to Answer</a:t>
              </a:r>
              <a:endParaRPr lang="en-US" sz="4000" b="1" dirty="0"/>
            </a:p>
          </p:txBody>
        </p:sp>
      </p:grpSp>
      <p:sp>
        <p:nvSpPr>
          <p:cNvPr id="10"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Align with Funding</a:t>
            </a:r>
            <a:endParaRPr lang="en-US" b="1" dirty="0"/>
          </a:p>
        </p:txBody>
      </p:sp>
      <p:sp>
        <p:nvSpPr>
          <p:cNvPr id="12" name="Rectangle 11"/>
          <p:cNvSpPr/>
          <p:nvPr/>
        </p:nvSpPr>
        <p:spPr>
          <a:xfrm>
            <a:off x="1" y="2896936"/>
            <a:ext cx="12191999" cy="2009361"/>
          </a:xfrm>
          <a:prstGeom prst="rect">
            <a:avLst/>
          </a:prstGeom>
          <a:blipFill dpi="0" rotWithShape="1">
            <a:blip r:embed="rId3">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186415"/>
      </p:ext>
    </p:extLst>
  </p:cSld>
  <p:clrMapOvr>
    <a:masterClrMapping/>
  </p:clrMapOvr>
  <mc:AlternateContent xmlns:mc="http://schemas.openxmlformats.org/markup-compatibility/2006" xmlns:p14="http://schemas.microsoft.com/office/powerpoint/2010/main">
    <mc:Choice Requires="p14">
      <p:transition spd="slow" p14:dur="2000" advTm="38090"/>
    </mc:Choice>
    <mc:Fallback xmlns="">
      <p:transition spd="slow" advTm="3809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925564" y="1700981"/>
            <a:ext cx="10340872" cy="4468497"/>
            <a:chOff x="4941441" y="1896083"/>
            <a:chExt cx="7134359" cy="3082900"/>
          </a:xfrm>
        </p:grpSpPr>
        <p:sp>
          <p:nvSpPr>
            <p:cNvPr id="7" name="Rounded Rectangle 6"/>
            <p:cNvSpPr/>
            <p:nvPr/>
          </p:nvSpPr>
          <p:spPr>
            <a:xfrm>
              <a:off x="4941441" y="3654173"/>
              <a:ext cx="2315855" cy="132481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Search</a:t>
              </a:r>
              <a:r>
                <a:rPr lang="en-US" dirty="0" smtClean="0">
                  <a:solidFill>
                    <a:schemeClr val="tx1"/>
                  </a:solidFill>
                </a:rPr>
                <a:t> for projects the sponsor has supported</a:t>
              </a:r>
            </a:p>
            <a:p>
              <a:pPr algn="ctr"/>
              <a:r>
                <a:rPr lang="en-US" b="1" dirty="0" smtClean="0">
                  <a:solidFill>
                    <a:schemeClr val="tx1"/>
                  </a:solidFill>
                </a:rPr>
                <a:t>Review</a:t>
              </a:r>
              <a:r>
                <a:rPr lang="en-US" dirty="0" smtClean="0">
                  <a:solidFill>
                    <a:schemeClr val="tx1"/>
                  </a:solidFill>
                </a:rPr>
                <a:t> previously successful proposals</a:t>
              </a:r>
              <a:endParaRPr lang="en-US" dirty="0">
                <a:solidFill>
                  <a:schemeClr val="tx1"/>
                </a:solidFill>
              </a:endParaRPr>
            </a:p>
          </p:txBody>
        </p:sp>
        <p:sp>
          <p:nvSpPr>
            <p:cNvPr id="8" name="Rounded Rectangle 7"/>
            <p:cNvSpPr/>
            <p:nvPr/>
          </p:nvSpPr>
          <p:spPr>
            <a:xfrm>
              <a:off x="7349107" y="3654173"/>
              <a:ext cx="2315855" cy="13248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Conduct</a:t>
              </a:r>
              <a:r>
                <a:rPr lang="en-US" dirty="0" smtClean="0">
                  <a:solidFill>
                    <a:schemeClr val="tx1"/>
                  </a:solidFill>
                </a:rPr>
                <a:t> a literature review</a:t>
              </a:r>
              <a:endParaRPr lang="en-US" dirty="0">
                <a:solidFill>
                  <a:schemeClr val="tx1"/>
                </a:solidFill>
              </a:endParaRPr>
            </a:p>
          </p:txBody>
        </p:sp>
        <p:sp>
          <p:nvSpPr>
            <p:cNvPr id="9" name="Rounded Rectangle 8"/>
            <p:cNvSpPr/>
            <p:nvPr/>
          </p:nvSpPr>
          <p:spPr>
            <a:xfrm>
              <a:off x="9764400" y="3654172"/>
              <a:ext cx="2311400" cy="13248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smtClean="0">
                <a:solidFill>
                  <a:schemeClr val="tx1"/>
                </a:solidFill>
              </a:endParaRPr>
            </a:p>
            <a:p>
              <a:pPr algn="ctr"/>
              <a:r>
                <a:rPr lang="en-US" b="1" dirty="0" smtClean="0">
                  <a:solidFill>
                    <a:schemeClr val="tx1"/>
                  </a:solidFill>
                </a:rPr>
                <a:t>State the obvious</a:t>
              </a:r>
              <a:r>
                <a:rPr lang="en-US" dirty="0" smtClean="0">
                  <a:solidFill>
                    <a:schemeClr val="tx1"/>
                  </a:solidFill>
                </a:rPr>
                <a:t> – reiterate known problems</a:t>
              </a:r>
              <a:endParaRPr lang="en-US" dirty="0">
                <a:solidFill>
                  <a:schemeClr val="tx1"/>
                </a:solidFill>
              </a:endParaRPr>
            </a:p>
          </p:txBody>
        </p:sp>
        <p:sp>
          <p:nvSpPr>
            <p:cNvPr id="10" name="Rounded Rectangle 9"/>
            <p:cNvSpPr/>
            <p:nvPr/>
          </p:nvSpPr>
          <p:spPr>
            <a:xfrm>
              <a:off x="4941441" y="1896083"/>
              <a:ext cx="7134359" cy="1633698"/>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b="1" dirty="0" smtClean="0"/>
                <a:t>Continue Development</a:t>
              </a:r>
              <a:endParaRPr lang="en-US" sz="4000" b="1" dirty="0"/>
            </a:p>
          </p:txBody>
        </p:sp>
      </p:grpSp>
      <p:sp>
        <p:nvSpPr>
          <p:cNvPr id="11"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Align with Funding</a:t>
            </a:r>
            <a:endParaRPr lang="en-US" b="1" dirty="0"/>
          </a:p>
        </p:txBody>
      </p:sp>
      <p:sp>
        <p:nvSpPr>
          <p:cNvPr id="13" name="Rectangle 12"/>
          <p:cNvSpPr/>
          <p:nvPr/>
        </p:nvSpPr>
        <p:spPr>
          <a:xfrm>
            <a:off x="1" y="2896936"/>
            <a:ext cx="12191999" cy="2009361"/>
          </a:xfrm>
          <a:prstGeom prst="rect">
            <a:avLst/>
          </a:prstGeom>
          <a:blipFill dpi="0" rotWithShape="1">
            <a:blip r:embed="rId3">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7217835"/>
      </p:ext>
    </p:extLst>
  </p:cSld>
  <p:clrMapOvr>
    <a:masterClrMapping/>
  </p:clrMapOvr>
  <mc:AlternateContent xmlns:mc="http://schemas.openxmlformats.org/markup-compatibility/2006" xmlns:p14="http://schemas.microsoft.com/office/powerpoint/2010/main">
    <mc:Choice Requires="p14">
      <p:transition spd="slow" p14:dur="2000" advTm="86782"/>
    </mc:Choice>
    <mc:Fallback xmlns="">
      <p:transition spd="slow" advTm="86782"/>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12666" y="1883912"/>
            <a:ext cx="11566668" cy="4207771"/>
            <a:chOff x="221226" y="1883912"/>
            <a:chExt cx="11566668" cy="4207771"/>
          </a:xfrm>
        </p:grpSpPr>
        <p:sp>
          <p:nvSpPr>
            <p:cNvPr id="13" name="Rounded Rectangle 12"/>
            <p:cNvSpPr/>
            <p:nvPr/>
          </p:nvSpPr>
          <p:spPr>
            <a:xfrm>
              <a:off x="221226" y="3755923"/>
              <a:ext cx="3566160" cy="233575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r>
                <a:rPr lang="en-US" b="1" dirty="0" smtClean="0">
                  <a:solidFill>
                    <a:schemeClr val="tx1"/>
                  </a:solidFill>
                </a:rPr>
                <a:t>Discuss</a:t>
              </a:r>
              <a:r>
                <a:rPr lang="en-US" dirty="0" smtClean="0">
                  <a:solidFill>
                    <a:schemeClr val="tx1"/>
                  </a:solidFill>
                </a:rPr>
                <a:t> the concept of your project with your department head and dean </a:t>
              </a:r>
              <a:r>
                <a:rPr lang="en-US" b="1" dirty="0" smtClean="0">
                  <a:solidFill>
                    <a:schemeClr val="tx1"/>
                  </a:solidFill>
                </a:rPr>
                <a:t>before</a:t>
              </a:r>
              <a:r>
                <a:rPr lang="en-US" dirty="0" smtClean="0">
                  <a:solidFill>
                    <a:schemeClr val="tx1"/>
                  </a:solidFill>
                </a:rPr>
                <a:t> the formal approval process begins</a:t>
              </a:r>
              <a:endParaRPr lang="en-US" dirty="0">
                <a:solidFill>
                  <a:schemeClr val="tx1"/>
                </a:solidFill>
              </a:endParaRPr>
            </a:p>
          </p:txBody>
        </p:sp>
        <p:sp>
          <p:nvSpPr>
            <p:cNvPr id="14" name="Rounded Rectangle 13"/>
            <p:cNvSpPr/>
            <p:nvPr/>
          </p:nvSpPr>
          <p:spPr>
            <a:xfrm>
              <a:off x="221226" y="1883914"/>
              <a:ext cx="3566160" cy="18720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Inform Superiors</a:t>
              </a:r>
              <a:endParaRPr lang="en-US" sz="2800" b="1" dirty="0"/>
            </a:p>
          </p:txBody>
        </p:sp>
        <p:sp>
          <p:nvSpPr>
            <p:cNvPr id="15" name="Rounded Rectangle 14"/>
            <p:cNvSpPr/>
            <p:nvPr/>
          </p:nvSpPr>
          <p:spPr>
            <a:xfrm>
              <a:off x="4221480" y="3755923"/>
              <a:ext cx="3566160" cy="233575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r>
                <a:rPr lang="en-US" dirty="0" smtClean="0">
                  <a:solidFill>
                    <a:schemeClr val="tx1"/>
                  </a:solidFill>
                </a:rPr>
                <a:t>Are there resources you will need that </a:t>
              </a:r>
              <a:r>
                <a:rPr lang="en-US" b="1" dirty="0" smtClean="0">
                  <a:solidFill>
                    <a:schemeClr val="tx1"/>
                  </a:solidFill>
                </a:rPr>
                <a:t>do not presently exist</a:t>
              </a:r>
              <a:r>
                <a:rPr lang="en-US" dirty="0" smtClean="0">
                  <a:solidFill>
                    <a:schemeClr val="tx1"/>
                  </a:solidFill>
                </a:rPr>
                <a:t> (space, personnel, equipment?)</a:t>
              </a:r>
            </a:p>
            <a:p>
              <a:pPr algn="ctr"/>
              <a:r>
                <a:rPr lang="en-US" dirty="0" smtClean="0">
                  <a:solidFill>
                    <a:schemeClr val="tx1"/>
                  </a:solidFill>
                </a:rPr>
                <a:t>What </a:t>
              </a:r>
              <a:r>
                <a:rPr lang="en-US" b="1" dirty="0" smtClean="0">
                  <a:solidFill>
                    <a:schemeClr val="tx1"/>
                  </a:solidFill>
                </a:rPr>
                <a:t>existing</a:t>
              </a:r>
              <a:r>
                <a:rPr lang="en-US" dirty="0" smtClean="0">
                  <a:solidFill>
                    <a:schemeClr val="tx1"/>
                  </a:solidFill>
                </a:rPr>
                <a:t> university resources will you require?</a:t>
              </a:r>
              <a:endParaRPr lang="en-US" dirty="0">
                <a:solidFill>
                  <a:schemeClr val="tx1"/>
                </a:solidFill>
              </a:endParaRPr>
            </a:p>
          </p:txBody>
        </p:sp>
        <p:sp>
          <p:nvSpPr>
            <p:cNvPr id="16" name="Rounded Rectangle 15"/>
            <p:cNvSpPr/>
            <p:nvPr/>
          </p:nvSpPr>
          <p:spPr>
            <a:xfrm>
              <a:off x="4221480" y="1883914"/>
              <a:ext cx="3566160" cy="1872009"/>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Identify Resources</a:t>
              </a:r>
              <a:endParaRPr lang="en-US" sz="2800" b="1" dirty="0"/>
            </a:p>
          </p:txBody>
        </p:sp>
        <p:sp>
          <p:nvSpPr>
            <p:cNvPr id="17" name="Rounded Rectangle 16"/>
            <p:cNvSpPr/>
            <p:nvPr/>
          </p:nvSpPr>
          <p:spPr>
            <a:xfrm>
              <a:off x="8221734" y="3787879"/>
              <a:ext cx="3566160" cy="2303804"/>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r>
                <a:rPr lang="en-US" b="1" dirty="0" smtClean="0">
                  <a:solidFill>
                    <a:schemeClr val="tx1"/>
                  </a:solidFill>
                </a:rPr>
                <a:t>Let them know </a:t>
              </a:r>
              <a:r>
                <a:rPr lang="en-US" dirty="0" smtClean="0">
                  <a:solidFill>
                    <a:schemeClr val="tx1"/>
                  </a:solidFill>
                </a:rPr>
                <a:t>you are planning on submitting a proposal</a:t>
              </a:r>
            </a:p>
            <a:p>
              <a:pPr algn="ctr"/>
              <a:r>
                <a:rPr lang="en-US" dirty="0" smtClean="0">
                  <a:solidFill>
                    <a:schemeClr val="tx1"/>
                  </a:solidFill>
                </a:rPr>
                <a:t>Provide them with the </a:t>
              </a:r>
              <a:r>
                <a:rPr lang="en-US" b="1" dirty="0" smtClean="0">
                  <a:solidFill>
                    <a:schemeClr val="tx1"/>
                  </a:solidFill>
                </a:rPr>
                <a:t>guidelines and an overview </a:t>
              </a:r>
              <a:r>
                <a:rPr lang="en-US" dirty="0" smtClean="0">
                  <a:solidFill>
                    <a:schemeClr val="tx1"/>
                  </a:solidFill>
                </a:rPr>
                <a:t>of your project</a:t>
              </a:r>
              <a:endParaRPr lang="en-US" dirty="0">
                <a:solidFill>
                  <a:schemeClr val="tx1"/>
                </a:solidFill>
              </a:endParaRPr>
            </a:p>
          </p:txBody>
        </p:sp>
        <p:sp>
          <p:nvSpPr>
            <p:cNvPr id="18" name="Rounded Rectangle 17"/>
            <p:cNvSpPr/>
            <p:nvPr/>
          </p:nvSpPr>
          <p:spPr>
            <a:xfrm>
              <a:off x="8221734" y="1883912"/>
              <a:ext cx="3566160" cy="1872011"/>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Contact OSP</a:t>
              </a:r>
              <a:endParaRPr lang="en-US" sz="2800" b="1" dirty="0"/>
            </a:p>
          </p:txBody>
        </p:sp>
      </p:grpSp>
      <p:sp>
        <p:nvSpPr>
          <p:cNvPr id="19"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Soft Approvals</a:t>
            </a:r>
            <a:endParaRPr lang="en-US" b="1" dirty="0"/>
          </a:p>
        </p:txBody>
      </p:sp>
      <p:sp>
        <p:nvSpPr>
          <p:cNvPr id="20" name="Rectangle 19"/>
          <p:cNvSpPr/>
          <p:nvPr/>
        </p:nvSpPr>
        <p:spPr>
          <a:xfrm>
            <a:off x="0" y="2622529"/>
            <a:ext cx="12191999" cy="1534182"/>
          </a:xfrm>
          <a:prstGeom prst="rect">
            <a:avLst/>
          </a:prstGeom>
          <a:blipFill dpi="0" rotWithShape="1">
            <a:blip r:embed="rId3">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989131"/>
      </p:ext>
    </p:extLst>
  </p:cSld>
  <p:clrMapOvr>
    <a:masterClrMapping/>
  </p:clrMapOvr>
  <mc:AlternateContent xmlns:mc="http://schemas.openxmlformats.org/markup-compatibility/2006" xmlns:p14="http://schemas.microsoft.com/office/powerpoint/2010/main">
    <mc:Choice Requires="p14">
      <p:transition spd="slow" p14:dur="2000" advTm="57502"/>
    </mc:Choice>
    <mc:Fallback xmlns="">
      <p:transition spd="slow" advTm="57502"/>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sp>
        <p:nvSpPr>
          <p:cNvPr id="17" name="Rectangle 16"/>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800" b="1" dirty="0"/>
          </a:p>
        </p:txBody>
      </p:sp>
      <p:sp>
        <p:nvSpPr>
          <p:cNvPr id="19" name="Title 1"/>
          <p:cNvSpPr>
            <a:spLocks noGrp="1"/>
          </p:cNvSpPr>
          <p:nvPr>
            <p:ph type="title"/>
          </p:nvPr>
        </p:nvSpPr>
        <p:spPr>
          <a:xfrm>
            <a:off x="0" y="0"/>
            <a:ext cx="12191999" cy="1022351"/>
          </a:xfrm>
          <a:solidFill>
            <a:schemeClr val="bg1"/>
          </a:solidFill>
          <a:ln>
            <a:noFill/>
          </a:ln>
        </p:spPr>
        <p:txBody>
          <a:bodyPr>
            <a:normAutofit/>
          </a:bodyPr>
          <a:lstStyle/>
          <a:p>
            <a:pPr algn="ctr"/>
            <a:r>
              <a:rPr lang="en-US" b="1" dirty="0" smtClean="0"/>
              <a:t>Searching for Sponsors</a:t>
            </a:r>
            <a:endParaRPr lang="en-US" b="1" dirty="0"/>
          </a:p>
        </p:txBody>
      </p:sp>
      <p:grpSp>
        <p:nvGrpSpPr>
          <p:cNvPr id="26" name="Group 25"/>
          <p:cNvGrpSpPr/>
          <p:nvPr/>
        </p:nvGrpSpPr>
        <p:grpSpPr>
          <a:xfrm>
            <a:off x="2242075" y="2003426"/>
            <a:ext cx="7707851" cy="3423145"/>
            <a:chOff x="2306790" y="2003426"/>
            <a:chExt cx="7707851" cy="3423145"/>
          </a:xfrm>
        </p:grpSpPr>
        <p:grpSp>
          <p:nvGrpSpPr>
            <p:cNvPr id="25" name="Group 24"/>
            <p:cNvGrpSpPr/>
            <p:nvPr/>
          </p:nvGrpSpPr>
          <p:grpSpPr>
            <a:xfrm>
              <a:off x="8020741" y="2003426"/>
              <a:ext cx="1993900" cy="2807592"/>
              <a:chOff x="7648575" y="2003426"/>
              <a:chExt cx="1993900" cy="2807592"/>
            </a:xfrm>
          </p:grpSpPr>
          <p:sp>
            <p:nvSpPr>
              <p:cNvPr id="20" name="Oval 19"/>
              <p:cNvSpPr/>
              <p:nvPr/>
            </p:nvSpPr>
            <p:spPr>
              <a:xfrm>
                <a:off x="7818438"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7648575" y="3733800"/>
                <a:ext cx="1993900" cy="1077218"/>
              </a:xfrm>
              <a:prstGeom prst="rect">
                <a:avLst/>
              </a:prstGeom>
              <a:noFill/>
              <a:ln>
                <a:noFill/>
              </a:ln>
            </p:spPr>
            <p:txBody>
              <a:bodyPr wrap="square" rtlCol="0">
                <a:spAutoFit/>
              </a:bodyPr>
              <a:lstStyle/>
              <a:p>
                <a:pPr algn="ctr"/>
                <a:r>
                  <a:rPr lang="en-US" sz="2400" b="1" dirty="0" smtClean="0"/>
                  <a:t>Browse</a:t>
                </a:r>
              </a:p>
              <a:p>
                <a:pPr algn="ctr"/>
                <a:r>
                  <a:rPr lang="en-US" sz="2000" dirty="0" smtClean="0"/>
                  <a:t>Technical Publications</a:t>
                </a:r>
                <a:endParaRPr lang="en-US" sz="2000" b="1" dirty="0"/>
              </a:p>
            </p:txBody>
          </p:sp>
          <p:pic>
            <p:nvPicPr>
              <p:cNvPr id="22" name="Picture 21"/>
              <p:cNvPicPr>
                <a:picLocks noChangeAspect="1"/>
              </p:cNvPicPr>
              <p:nvPr/>
            </p:nvPicPr>
            <p:blipFill>
              <a:blip r:embed="rId4">
                <a:duotone>
                  <a:schemeClr val="accent2">
                    <a:shade val="45000"/>
                    <a:satMod val="135000"/>
                  </a:schemeClr>
                  <a:prstClr val="white"/>
                </a:duotone>
              </a:blip>
              <a:stretch>
                <a:fillRect/>
              </a:stretch>
            </p:blipFill>
            <p:spPr>
              <a:xfrm>
                <a:off x="8174609" y="2359597"/>
                <a:ext cx="941832" cy="941832"/>
              </a:xfrm>
              <a:prstGeom prst="rect">
                <a:avLst/>
              </a:prstGeom>
            </p:spPr>
          </p:pic>
        </p:grpSp>
        <p:grpSp>
          <p:nvGrpSpPr>
            <p:cNvPr id="23" name="Group 22"/>
            <p:cNvGrpSpPr/>
            <p:nvPr/>
          </p:nvGrpSpPr>
          <p:grpSpPr>
            <a:xfrm>
              <a:off x="2306790" y="2003426"/>
              <a:ext cx="1993900" cy="2807592"/>
              <a:chOff x="915089" y="2008189"/>
              <a:chExt cx="1993900" cy="2807592"/>
            </a:xfrm>
          </p:grpSpPr>
          <p:sp>
            <p:nvSpPr>
              <p:cNvPr id="7" name="Oval 6"/>
              <p:cNvSpPr/>
              <p:nvPr/>
            </p:nvSpPr>
            <p:spPr>
              <a:xfrm>
                <a:off x="1084951" y="2008189"/>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915089" y="3738563"/>
                <a:ext cx="1993900" cy="1077218"/>
              </a:xfrm>
              <a:prstGeom prst="rect">
                <a:avLst/>
              </a:prstGeom>
              <a:noFill/>
              <a:ln>
                <a:noFill/>
              </a:ln>
            </p:spPr>
            <p:txBody>
              <a:bodyPr wrap="square" rtlCol="0">
                <a:spAutoFit/>
              </a:bodyPr>
              <a:lstStyle/>
              <a:p>
                <a:pPr algn="ctr"/>
                <a:r>
                  <a:rPr lang="en-US" sz="2400" b="1" dirty="0" smtClean="0"/>
                  <a:t>Ask</a:t>
                </a:r>
              </a:p>
              <a:p>
                <a:pPr algn="ctr"/>
                <a:r>
                  <a:rPr lang="en-US" sz="2000" dirty="0" smtClean="0"/>
                  <a:t>Successful Researchers</a:t>
                </a:r>
                <a:endParaRPr lang="en-US" sz="2000" dirty="0"/>
              </a:p>
            </p:txBody>
          </p:sp>
          <p:pic>
            <p:nvPicPr>
              <p:cNvPr id="9" name="Picture 8"/>
              <p:cNvPicPr>
                <a:picLocks noChangeAspect="1"/>
              </p:cNvPicPr>
              <p:nvPr/>
            </p:nvPicPr>
            <p:blipFill>
              <a:blip r:embed="rId5">
                <a:duotone>
                  <a:schemeClr val="accent2">
                    <a:shade val="45000"/>
                    <a:satMod val="135000"/>
                  </a:schemeClr>
                  <a:prstClr val="white"/>
                </a:duotone>
              </a:blip>
              <a:stretch>
                <a:fillRect/>
              </a:stretch>
            </p:blipFill>
            <p:spPr>
              <a:xfrm>
                <a:off x="1441122" y="2364360"/>
                <a:ext cx="941832" cy="941832"/>
              </a:xfrm>
              <a:prstGeom prst="rect">
                <a:avLst/>
              </a:prstGeom>
            </p:spPr>
          </p:pic>
        </p:grpSp>
        <p:grpSp>
          <p:nvGrpSpPr>
            <p:cNvPr id="24" name="Group 23"/>
            <p:cNvGrpSpPr/>
            <p:nvPr/>
          </p:nvGrpSpPr>
          <p:grpSpPr>
            <a:xfrm>
              <a:off x="4771863" y="2003426"/>
              <a:ext cx="2777706" cy="3423145"/>
              <a:chOff x="4514698" y="2003426"/>
              <a:chExt cx="2777706" cy="3423145"/>
            </a:xfrm>
          </p:grpSpPr>
          <p:sp>
            <p:nvSpPr>
              <p:cNvPr id="10" name="Oval 9"/>
              <p:cNvSpPr/>
              <p:nvPr/>
            </p:nvSpPr>
            <p:spPr>
              <a:xfrm>
                <a:off x="5076464"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4514698" y="3733800"/>
                <a:ext cx="2777706" cy="1692771"/>
              </a:xfrm>
              <a:prstGeom prst="rect">
                <a:avLst/>
              </a:prstGeom>
              <a:noFill/>
              <a:ln>
                <a:noFill/>
              </a:ln>
            </p:spPr>
            <p:txBody>
              <a:bodyPr wrap="square" rtlCol="0">
                <a:spAutoFit/>
              </a:bodyPr>
              <a:lstStyle/>
              <a:p>
                <a:pPr algn="ctr"/>
                <a:r>
                  <a:rPr lang="en-US" sz="2400" b="1" dirty="0" smtClean="0"/>
                  <a:t>Use the Web</a:t>
                </a:r>
                <a:endParaRPr lang="en-US" sz="2400" dirty="0" smtClean="0"/>
              </a:p>
              <a:p>
                <a:pPr lvl="0" algn="ctr"/>
                <a:r>
                  <a:rPr lang="en-US" sz="2000" dirty="0">
                    <a:hlinkClick r:id="rId6"/>
                  </a:rPr>
                  <a:t>Grants.gov</a:t>
                </a:r>
                <a:endParaRPr lang="en-US" sz="2000" dirty="0"/>
              </a:p>
              <a:p>
                <a:pPr lvl="0" algn="ctr"/>
                <a:r>
                  <a:rPr lang="en-US" sz="2000" dirty="0"/>
                  <a:t>Agencies’ web sites</a:t>
                </a:r>
              </a:p>
              <a:p>
                <a:pPr lvl="0" algn="ctr"/>
                <a:r>
                  <a:rPr lang="en-US" sz="2000" dirty="0">
                    <a:hlinkClick r:id="rId7"/>
                  </a:rPr>
                  <a:t>Grant Resource Center</a:t>
                </a:r>
                <a:endParaRPr lang="en-US" sz="2000" dirty="0"/>
              </a:p>
              <a:p>
                <a:pPr lvl="0" algn="ctr"/>
                <a:r>
                  <a:rPr lang="en-US" sz="2000" dirty="0">
                    <a:hlinkClick r:id="rId8"/>
                  </a:rPr>
                  <a:t>OSP’s Website</a:t>
                </a:r>
                <a:endParaRPr lang="en-US" sz="2000" dirty="0"/>
              </a:p>
            </p:txBody>
          </p:sp>
          <p:pic>
            <p:nvPicPr>
              <p:cNvPr id="12" name="Picture 11"/>
              <p:cNvPicPr>
                <a:picLocks noChangeAspect="1"/>
              </p:cNvPicPr>
              <p:nvPr/>
            </p:nvPicPr>
            <p:blipFill>
              <a:blip r:embed="rId9">
                <a:duotone>
                  <a:schemeClr val="accent2">
                    <a:shade val="45000"/>
                    <a:satMod val="135000"/>
                  </a:schemeClr>
                  <a:prstClr val="white"/>
                </a:duotone>
              </a:blip>
              <a:stretch>
                <a:fillRect/>
              </a:stretch>
            </p:blipFill>
            <p:spPr>
              <a:xfrm>
                <a:off x="5458513" y="2486597"/>
                <a:ext cx="941832" cy="941832"/>
              </a:xfrm>
              <a:prstGeom prst="rect">
                <a:avLst/>
              </a:prstGeom>
            </p:spPr>
          </p:pic>
        </p:grpSp>
      </p:grpSp>
    </p:spTree>
    <p:extLst>
      <p:ext uri="{BB962C8B-B14F-4D97-AF65-F5344CB8AC3E}">
        <p14:creationId xmlns:p14="http://schemas.microsoft.com/office/powerpoint/2010/main" val="983930689"/>
      </p:ext>
    </p:extLst>
  </p:cSld>
  <p:clrMapOvr>
    <a:masterClrMapping/>
  </p:clrMapOvr>
  <mc:AlternateContent xmlns:mc="http://schemas.openxmlformats.org/markup-compatibility/2006" xmlns:p14="http://schemas.microsoft.com/office/powerpoint/2010/main">
    <mc:Choice Requires="p14">
      <p:transition spd="slow" p14:dur="2000" advTm="208942"/>
    </mc:Choice>
    <mc:Fallback xmlns="">
      <p:transition spd="slow" advTm="208942"/>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2835276"/>
            <a:ext cx="12191999" cy="4048124"/>
          </a:xfrm>
          <a:prstGeom prst="rect">
            <a:avLst/>
          </a:prstGeom>
          <a:blipFill dpi="0" rotWithShape="1">
            <a:blip r:embed="rId4">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3200" b="1" dirty="0" smtClean="0"/>
              <a:t>After creating your project plan and potential sponsors, consider:</a:t>
            </a:r>
            <a:endParaRPr lang="en-US" sz="3200" b="1" dirty="0"/>
          </a:p>
        </p:txBody>
      </p:sp>
      <p:sp>
        <p:nvSpPr>
          <p:cNvPr id="7"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Selecting the Appropriate Opportunity</a:t>
            </a:r>
            <a:endParaRPr lang="en-US" b="1" dirty="0"/>
          </a:p>
        </p:txBody>
      </p:sp>
      <p:grpSp>
        <p:nvGrpSpPr>
          <p:cNvPr id="26" name="Group 25"/>
          <p:cNvGrpSpPr/>
          <p:nvPr/>
        </p:nvGrpSpPr>
        <p:grpSpPr>
          <a:xfrm>
            <a:off x="2937933" y="2003426"/>
            <a:ext cx="3378200" cy="4341796"/>
            <a:chOff x="2937933" y="2003426"/>
            <a:chExt cx="3378200" cy="4341796"/>
          </a:xfrm>
        </p:grpSpPr>
        <p:sp>
          <p:nvSpPr>
            <p:cNvPr id="9" name="Oval 8"/>
            <p:cNvSpPr/>
            <p:nvPr/>
          </p:nvSpPr>
          <p:spPr>
            <a:xfrm>
              <a:off x="3799946"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2937933" y="3729121"/>
              <a:ext cx="3378200" cy="2616101"/>
            </a:xfrm>
            <a:prstGeom prst="rect">
              <a:avLst/>
            </a:prstGeom>
            <a:noFill/>
            <a:ln>
              <a:noFill/>
            </a:ln>
          </p:spPr>
          <p:txBody>
            <a:bodyPr wrap="square" rtlCol="0">
              <a:spAutoFit/>
            </a:bodyPr>
            <a:lstStyle/>
            <a:p>
              <a:pPr algn="ctr"/>
              <a:r>
                <a:rPr lang="en-US" sz="2400" b="1" dirty="0" smtClean="0"/>
                <a:t>Type of Organization</a:t>
              </a:r>
            </a:p>
            <a:p>
              <a:pPr algn="ctr"/>
              <a:r>
                <a:rPr lang="en-US" sz="2000" dirty="0" smtClean="0"/>
                <a:t>JMU is a 501(c)3 non-profit, a State Agency, and an Institution of Higher Education</a:t>
              </a:r>
            </a:p>
            <a:p>
              <a:pPr algn="ctr"/>
              <a:r>
                <a:rPr lang="en-US" sz="2000" dirty="0" smtClean="0"/>
                <a:t>Awards are made to the institution,</a:t>
              </a:r>
              <a:r>
                <a:rPr lang="en-US" sz="2000" b="1" dirty="0" smtClean="0"/>
                <a:t> not</a:t>
              </a:r>
              <a:r>
                <a:rPr lang="en-US" sz="2000" dirty="0" smtClean="0"/>
                <a:t> the individual</a:t>
              </a:r>
            </a:p>
          </p:txBody>
        </p:sp>
        <p:pic>
          <p:nvPicPr>
            <p:cNvPr id="11" name="Picture 10"/>
            <p:cNvPicPr>
              <a:picLocks noChangeAspect="1"/>
            </p:cNvPicPr>
            <p:nvPr/>
          </p:nvPicPr>
          <p:blipFill>
            <a:blip r:embed="rId5">
              <a:duotone>
                <a:schemeClr val="accent2">
                  <a:shade val="45000"/>
                  <a:satMod val="135000"/>
                </a:schemeClr>
                <a:prstClr val="white"/>
              </a:duotone>
            </a:blip>
            <a:stretch>
              <a:fillRect/>
            </a:stretch>
          </p:blipFill>
          <p:spPr>
            <a:xfrm>
              <a:off x="4156117" y="2359597"/>
              <a:ext cx="941832" cy="941832"/>
            </a:xfrm>
            <a:prstGeom prst="rect">
              <a:avLst/>
            </a:prstGeom>
          </p:spPr>
        </p:pic>
      </p:grpSp>
      <p:grpSp>
        <p:nvGrpSpPr>
          <p:cNvPr id="29" name="Group 28"/>
          <p:cNvGrpSpPr/>
          <p:nvPr/>
        </p:nvGrpSpPr>
        <p:grpSpPr>
          <a:xfrm>
            <a:off x="526815" y="2003426"/>
            <a:ext cx="2320506" cy="3664687"/>
            <a:chOff x="258146" y="2003426"/>
            <a:chExt cx="2320506" cy="3664687"/>
          </a:xfrm>
        </p:grpSpPr>
        <p:sp>
          <p:nvSpPr>
            <p:cNvPr id="12" name="Oval 11"/>
            <p:cNvSpPr/>
            <p:nvPr/>
          </p:nvSpPr>
          <p:spPr>
            <a:xfrm>
              <a:off x="591312"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258146" y="3729121"/>
              <a:ext cx="2320506" cy="1938992"/>
            </a:xfrm>
            <a:prstGeom prst="rect">
              <a:avLst/>
            </a:prstGeom>
            <a:noFill/>
            <a:ln>
              <a:noFill/>
            </a:ln>
          </p:spPr>
          <p:txBody>
            <a:bodyPr wrap="square" rtlCol="0">
              <a:spAutoFit/>
            </a:bodyPr>
            <a:lstStyle/>
            <a:p>
              <a:pPr algn="ctr"/>
              <a:r>
                <a:rPr lang="en-US" sz="2400" b="1" dirty="0" smtClean="0"/>
                <a:t>Your Skill Level </a:t>
              </a:r>
            </a:p>
            <a:p>
              <a:pPr algn="ctr"/>
              <a:r>
                <a:rPr lang="en-US" sz="2400" dirty="0" smtClean="0"/>
                <a:t>&amp;</a:t>
              </a:r>
            </a:p>
            <a:p>
              <a:pPr algn="ctr"/>
              <a:r>
                <a:rPr lang="en-US" sz="2400" b="1" dirty="0" smtClean="0"/>
                <a:t>Available Resources</a:t>
              </a:r>
            </a:p>
          </p:txBody>
        </p:sp>
        <p:pic>
          <p:nvPicPr>
            <p:cNvPr id="14" name="Picture 13"/>
            <p:cNvPicPr>
              <a:picLocks noChangeAspect="1"/>
            </p:cNvPicPr>
            <p:nvPr/>
          </p:nvPicPr>
          <p:blipFill>
            <a:blip r:embed="rId6">
              <a:duotone>
                <a:schemeClr val="accent2">
                  <a:shade val="45000"/>
                  <a:satMod val="135000"/>
                </a:schemeClr>
                <a:prstClr val="white"/>
              </a:duotone>
            </a:blip>
            <a:stretch>
              <a:fillRect/>
            </a:stretch>
          </p:blipFill>
          <p:spPr>
            <a:xfrm>
              <a:off x="947483" y="2359597"/>
              <a:ext cx="941832" cy="941832"/>
            </a:xfrm>
            <a:prstGeom prst="rect">
              <a:avLst/>
            </a:prstGeom>
          </p:spPr>
        </p:pic>
      </p:grpSp>
      <p:sp>
        <p:nvSpPr>
          <p:cNvPr id="15" name="Oval 14"/>
          <p:cNvSpPr/>
          <p:nvPr/>
        </p:nvSpPr>
        <p:spPr>
          <a:xfrm>
            <a:off x="6739911"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6316133" y="3724901"/>
            <a:ext cx="2631251" cy="1446550"/>
          </a:xfrm>
          <a:prstGeom prst="rect">
            <a:avLst/>
          </a:prstGeom>
          <a:noFill/>
          <a:ln>
            <a:noFill/>
          </a:ln>
        </p:spPr>
        <p:txBody>
          <a:bodyPr wrap="square" rtlCol="0">
            <a:spAutoFit/>
          </a:bodyPr>
          <a:lstStyle/>
          <a:p>
            <a:pPr algn="ctr"/>
            <a:r>
              <a:rPr lang="en-US" sz="2400" b="1" dirty="0" smtClean="0"/>
              <a:t>Available Timeframe</a:t>
            </a:r>
          </a:p>
          <a:p>
            <a:pPr algn="ctr"/>
            <a:r>
              <a:rPr lang="en-US" sz="2000" dirty="0" smtClean="0"/>
              <a:t>For proposal submission</a:t>
            </a:r>
            <a:endParaRPr lang="en-US" sz="2000" dirty="0"/>
          </a:p>
        </p:txBody>
      </p:sp>
      <p:grpSp>
        <p:nvGrpSpPr>
          <p:cNvPr id="28" name="Group 27"/>
          <p:cNvGrpSpPr/>
          <p:nvPr/>
        </p:nvGrpSpPr>
        <p:grpSpPr>
          <a:xfrm>
            <a:off x="9295796" y="2003426"/>
            <a:ext cx="2418272" cy="2926024"/>
            <a:chOff x="9482107" y="2003426"/>
            <a:chExt cx="2418272" cy="2926024"/>
          </a:xfrm>
        </p:grpSpPr>
        <p:sp>
          <p:nvSpPr>
            <p:cNvPr id="22" name="Oval 21"/>
            <p:cNvSpPr/>
            <p:nvPr/>
          </p:nvSpPr>
          <p:spPr>
            <a:xfrm>
              <a:off x="9864156"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9482107" y="3729121"/>
              <a:ext cx="2418272" cy="1200329"/>
            </a:xfrm>
            <a:prstGeom prst="rect">
              <a:avLst/>
            </a:prstGeom>
            <a:noFill/>
            <a:ln>
              <a:noFill/>
            </a:ln>
          </p:spPr>
          <p:txBody>
            <a:bodyPr wrap="square" rtlCol="0">
              <a:spAutoFit/>
            </a:bodyPr>
            <a:lstStyle/>
            <a:p>
              <a:pPr algn="ctr"/>
              <a:r>
                <a:rPr lang="en-US" sz="2400" b="1" dirty="0" smtClean="0"/>
                <a:t>Expected Award Amount and Duration</a:t>
              </a:r>
            </a:p>
          </p:txBody>
        </p:sp>
        <p:pic>
          <p:nvPicPr>
            <p:cNvPr id="24" name="Picture 23"/>
            <p:cNvPicPr>
              <a:picLocks noChangeAspect="1"/>
            </p:cNvPicPr>
            <p:nvPr/>
          </p:nvPicPr>
          <p:blipFill>
            <a:blip r:embed="rId7">
              <a:duotone>
                <a:schemeClr val="accent2">
                  <a:shade val="45000"/>
                  <a:satMod val="135000"/>
                </a:schemeClr>
                <a:prstClr val="white"/>
              </a:duotone>
              <a:extLst/>
            </a:blip>
            <a:stretch>
              <a:fillRect/>
            </a:stretch>
          </p:blipFill>
          <p:spPr>
            <a:xfrm>
              <a:off x="10221343" y="2360613"/>
              <a:ext cx="939800" cy="939800"/>
            </a:xfrm>
            <a:prstGeom prst="rect">
              <a:avLst/>
            </a:prstGeom>
            <a:ln>
              <a:noFill/>
            </a:ln>
          </p:spPr>
        </p:pic>
      </p:grpSp>
      <p:sp>
        <p:nvSpPr>
          <p:cNvPr id="30" name="Rectangle 29"/>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pic>
        <p:nvPicPr>
          <p:cNvPr id="2" name="Picture 1"/>
          <p:cNvPicPr>
            <a:picLocks noChangeAspect="1"/>
          </p:cNvPicPr>
          <p:nvPr/>
        </p:nvPicPr>
        <p:blipFill>
          <a:blip r:embed="rId8">
            <a:duotone>
              <a:schemeClr val="accent2">
                <a:shade val="45000"/>
                <a:satMod val="135000"/>
              </a:schemeClr>
              <a:prstClr val="white"/>
            </a:duotone>
          </a:blip>
          <a:stretch>
            <a:fillRect/>
          </a:stretch>
        </p:blipFill>
        <p:spPr>
          <a:xfrm>
            <a:off x="7200093" y="2463608"/>
            <a:ext cx="733810" cy="733810"/>
          </a:xfrm>
          <a:prstGeom prst="rect">
            <a:avLst/>
          </a:prstGeom>
        </p:spPr>
      </p:pic>
    </p:spTree>
    <p:custDataLst>
      <p:tags r:id="rId1"/>
    </p:custDataLst>
    <p:extLst>
      <p:ext uri="{BB962C8B-B14F-4D97-AF65-F5344CB8AC3E}">
        <p14:creationId xmlns:p14="http://schemas.microsoft.com/office/powerpoint/2010/main" val="1970357383"/>
      </p:ext>
    </p:extLst>
  </p:cSld>
  <p:clrMapOvr>
    <a:masterClrMapping/>
  </p:clrMapOvr>
  <mc:AlternateContent xmlns:mc="http://schemas.openxmlformats.org/markup-compatibility/2006" xmlns:p14="http://schemas.microsoft.com/office/powerpoint/2010/main">
    <mc:Choice Requires="p14">
      <p:transition spd="slow" p14:dur="2000" advTm="159298"/>
    </mc:Choice>
    <mc:Fallback xmlns="">
      <p:transition spd="slow" advTm="159298"/>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itle 1"/>
          <p:cNvSpPr txBox="1">
            <a:spLocks/>
          </p:cNvSpPr>
          <p:nvPr/>
        </p:nvSpPr>
        <p:spPr>
          <a:xfrm>
            <a:off x="0" y="1"/>
            <a:ext cx="12192000" cy="800100"/>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After Selecting a Funding Opportunity</a:t>
            </a:r>
            <a:endParaRPr lang="en-US" b="1" dirty="0"/>
          </a:p>
        </p:txBody>
      </p:sp>
      <p:grpSp>
        <p:nvGrpSpPr>
          <p:cNvPr id="56" name="Group 55"/>
          <p:cNvGrpSpPr/>
          <p:nvPr/>
        </p:nvGrpSpPr>
        <p:grpSpPr>
          <a:xfrm>
            <a:off x="254267" y="1791676"/>
            <a:ext cx="11683467" cy="4072793"/>
            <a:chOff x="74863" y="1791676"/>
            <a:chExt cx="11683467" cy="4072793"/>
          </a:xfrm>
        </p:grpSpPr>
        <p:grpSp>
          <p:nvGrpSpPr>
            <p:cNvPr id="6" name="Group 5"/>
            <p:cNvGrpSpPr/>
            <p:nvPr/>
          </p:nvGrpSpPr>
          <p:grpSpPr>
            <a:xfrm>
              <a:off x="74863" y="1791676"/>
              <a:ext cx="2651760" cy="4072793"/>
              <a:chOff x="74863" y="1791676"/>
              <a:chExt cx="2651760" cy="4072793"/>
            </a:xfrm>
          </p:grpSpPr>
          <p:sp>
            <p:nvSpPr>
              <p:cNvPr id="44" name="Rounded Rectangle 43"/>
              <p:cNvSpPr/>
              <p:nvPr/>
            </p:nvSpPr>
            <p:spPr>
              <a:xfrm>
                <a:off x="74863" y="3390344"/>
                <a:ext cx="2651760" cy="2474125"/>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a:solidFill>
                    <a:schemeClr val="tx1"/>
                  </a:solidFill>
                </a:endParaRPr>
              </a:p>
              <a:p>
                <a:pPr algn="ctr"/>
                <a:r>
                  <a:rPr lang="en-US" b="1" dirty="0" smtClean="0">
                    <a:solidFill>
                      <a:schemeClr val="tx1"/>
                    </a:solidFill>
                  </a:rPr>
                  <a:t>Send</a:t>
                </a:r>
                <a:r>
                  <a:rPr lang="en-US" dirty="0" smtClean="0">
                    <a:solidFill>
                      <a:schemeClr val="tx1"/>
                    </a:solidFill>
                  </a:rPr>
                  <a:t> </a:t>
                </a:r>
                <a:r>
                  <a:rPr lang="en-US" dirty="0">
                    <a:solidFill>
                      <a:schemeClr val="tx1"/>
                    </a:solidFill>
                  </a:rPr>
                  <a:t>a copy of the guidelines to </a:t>
                </a:r>
                <a:r>
                  <a:rPr lang="en-US" dirty="0" err="1" smtClean="0">
                    <a:hlinkClick r:id="rId3"/>
                  </a:rPr>
                  <a:t>jmu_grants@jmu.edu</a:t>
                </a:r>
                <a:r>
                  <a:rPr lang="en-US" dirty="0" err="1" smtClean="0">
                    <a:solidFill>
                      <a:schemeClr val="tx1"/>
                    </a:solidFill>
                  </a:rPr>
                  <a:t>,or</a:t>
                </a:r>
                <a:r>
                  <a:rPr lang="en-US" dirty="0" smtClean="0">
                    <a:solidFill>
                      <a:schemeClr val="tx1"/>
                    </a:solidFill>
                  </a:rPr>
                  <a:t> </a:t>
                </a:r>
                <a:r>
                  <a:rPr lang="en-US" b="1" dirty="0" smtClean="0">
                    <a:solidFill>
                      <a:schemeClr val="tx1"/>
                    </a:solidFill>
                  </a:rPr>
                  <a:t>call</a:t>
                </a:r>
                <a:r>
                  <a:rPr lang="en-US" dirty="0" smtClean="0">
                    <a:solidFill>
                      <a:schemeClr val="tx1"/>
                    </a:solidFill>
                  </a:rPr>
                  <a:t> </a:t>
                </a:r>
                <a:r>
                  <a:rPr lang="en-US" dirty="0">
                    <a:solidFill>
                      <a:schemeClr val="tx1"/>
                    </a:solidFill>
                  </a:rPr>
                  <a:t>at </a:t>
                </a:r>
                <a:r>
                  <a:rPr lang="en-US" dirty="0" smtClean="0">
                    <a:solidFill>
                      <a:schemeClr val="tx1"/>
                    </a:solidFill>
                  </a:rPr>
                  <a:t>8-6872</a:t>
                </a:r>
                <a:endParaRPr lang="en-US" dirty="0"/>
              </a:p>
            </p:txBody>
          </p:sp>
          <p:sp>
            <p:nvSpPr>
              <p:cNvPr id="48" name="Rounded Rectangle 47"/>
              <p:cNvSpPr/>
              <p:nvPr/>
            </p:nvSpPr>
            <p:spPr>
              <a:xfrm>
                <a:off x="74863" y="1791676"/>
                <a:ext cx="2651760" cy="159866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2800" b="1" dirty="0" smtClean="0"/>
                  <a:t>Contact OSP</a:t>
                </a:r>
                <a:endParaRPr lang="en-US" sz="2800" b="1" dirty="0"/>
              </a:p>
            </p:txBody>
          </p:sp>
        </p:grpSp>
        <p:grpSp>
          <p:nvGrpSpPr>
            <p:cNvPr id="7" name="Group 6"/>
            <p:cNvGrpSpPr/>
            <p:nvPr/>
          </p:nvGrpSpPr>
          <p:grpSpPr>
            <a:xfrm>
              <a:off x="3085432" y="1791676"/>
              <a:ext cx="2651760" cy="4072793"/>
              <a:chOff x="3085432" y="1791676"/>
              <a:chExt cx="2651760" cy="4072793"/>
            </a:xfrm>
          </p:grpSpPr>
          <p:sp>
            <p:nvSpPr>
              <p:cNvPr id="45" name="Rounded Rectangle 44"/>
              <p:cNvSpPr/>
              <p:nvPr/>
            </p:nvSpPr>
            <p:spPr>
              <a:xfrm>
                <a:off x="3085432" y="3390344"/>
                <a:ext cx="2651760" cy="2474125"/>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endParaRPr lang="en-US" dirty="0">
                  <a:solidFill>
                    <a:schemeClr val="tx1"/>
                  </a:solidFill>
                </a:endParaRPr>
              </a:p>
              <a:p>
                <a:pPr algn="ctr"/>
                <a:r>
                  <a:rPr lang="en-US" dirty="0" smtClean="0">
                    <a:solidFill>
                      <a:schemeClr val="tx1"/>
                    </a:solidFill>
                  </a:rPr>
                  <a:t>Are your </a:t>
                </a:r>
                <a:r>
                  <a:rPr lang="en-US" dirty="0">
                    <a:solidFill>
                      <a:schemeClr val="tx1"/>
                    </a:solidFill>
                  </a:rPr>
                  <a:t>collaborators </a:t>
                </a:r>
                <a:r>
                  <a:rPr lang="en-US" b="1" dirty="0" smtClean="0">
                    <a:solidFill>
                      <a:schemeClr val="tx1"/>
                    </a:solidFill>
                  </a:rPr>
                  <a:t>available </a:t>
                </a:r>
                <a:r>
                  <a:rPr lang="en-US" dirty="0" smtClean="0">
                    <a:solidFill>
                      <a:schemeClr val="tx1"/>
                    </a:solidFill>
                  </a:rPr>
                  <a:t>and </a:t>
                </a:r>
                <a:r>
                  <a:rPr lang="en-US" b="1" dirty="0" smtClean="0">
                    <a:solidFill>
                      <a:schemeClr val="tx1"/>
                    </a:solidFill>
                  </a:rPr>
                  <a:t>interested</a:t>
                </a:r>
                <a:r>
                  <a:rPr lang="en-US" dirty="0">
                    <a:solidFill>
                      <a:schemeClr val="tx1"/>
                    </a:solidFill>
                  </a:rPr>
                  <a:t>? </a:t>
                </a:r>
              </a:p>
              <a:p>
                <a:pPr algn="ctr"/>
                <a:r>
                  <a:rPr lang="en-US" dirty="0">
                    <a:solidFill>
                      <a:schemeClr val="tx1"/>
                    </a:solidFill>
                  </a:rPr>
                  <a:t>What can they </a:t>
                </a:r>
                <a:r>
                  <a:rPr lang="en-US" b="1" dirty="0">
                    <a:solidFill>
                      <a:schemeClr val="tx1"/>
                    </a:solidFill>
                  </a:rPr>
                  <a:t>contribute</a:t>
                </a:r>
                <a:r>
                  <a:rPr lang="en-US" dirty="0">
                    <a:solidFill>
                      <a:schemeClr val="tx1"/>
                    </a:solidFill>
                  </a:rPr>
                  <a:t>? </a:t>
                </a:r>
              </a:p>
            </p:txBody>
          </p:sp>
          <p:sp>
            <p:nvSpPr>
              <p:cNvPr id="49" name="Rounded Rectangle 48"/>
              <p:cNvSpPr/>
              <p:nvPr/>
            </p:nvSpPr>
            <p:spPr>
              <a:xfrm>
                <a:off x="3085432" y="1791676"/>
                <a:ext cx="2651760" cy="159866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2800" b="1" dirty="0" smtClean="0"/>
                  <a:t>Contact Collaborators</a:t>
                </a:r>
              </a:p>
            </p:txBody>
          </p:sp>
        </p:grpSp>
        <p:grpSp>
          <p:nvGrpSpPr>
            <p:cNvPr id="18" name="Group 17"/>
            <p:cNvGrpSpPr/>
            <p:nvPr/>
          </p:nvGrpSpPr>
          <p:grpSpPr>
            <a:xfrm>
              <a:off x="6096001" y="1791676"/>
              <a:ext cx="2651760" cy="4056783"/>
              <a:chOff x="6096001" y="1791676"/>
              <a:chExt cx="2651760" cy="4056783"/>
            </a:xfrm>
          </p:grpSpPr>
          <p:sp>
            <p:nvSpPr>
              <p:cNvPr id="46" name="Rounded Rectangle 45"/>
              <p:cNvSpPr/>
              <p:nvPr/>
            </p:nvSpPr>
            <p:spPr>
              <a:xfrm>
                <a:off x="6096001" y="3374334"/>
                <a:ext cx="2651760" cy="2474125"/>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endParaRPr lang="en-US" dirty="0" smtClean="0">
                  <a:solidFill>
                    <a:schemeClr val="tx1"/>
                  </a:solidFill>
                </a:endParaRPr>
              </a:p>
              <a:p>
                <a:pPr lvl="0" algn="ctr"/>
                <a:endParaRPr lang="en-US" dirty="0">
                  <a:solidFill>
                    <a:schemeClr val="tx1"/>
                  </a:solidFill>
                </a:endParaRPr>
              </a:p>
              <a:p>
                <a:pPr lvl="0" algn="ctr"/>
                <a:r>
                  <a:rPr lang="en-US" dirty="0" smtClean="0">
                    <a:solidFill>
                      <a:schemeClr val="tx1"/>
                    </a:solidFill>
                  </a:rPr>
                  <a:t>What have they </a:t>
                </a:r>
                <a:r>
                  <a:rPr lang="en-US" b="1" dirty="0" smtClean="0">
                    <a:solidFill>
                      <a:schemeClr val="tx1"/>
                    </a:solidFill>
                  </a:rPr>
                  <a:t>previously funded</a:t>
                </a:r>
                <a:r>
                  <a:rPr lang="en-US" dirty="0" smtClean="0">
                    <a:solidFill>
                      <a:schemeClr val="tx1"/>
                    </a:solidFill>
                  </a:rPr>
                  <a:t>?</a:t>
                </a:r>
              </a:p>
              <a:p>
                <a:pPr lvl="0" algn="ctr"/>
                <a:r>
                  <a:rPr lang="en-US" dirty="0" smtClean="0">
                    <a:solidFill>
                      <a:schemeClr val="tx1"/>
                    </a:solidFill>
                  </a:rPr>
                  <a:t>Are there examples of </a:t>
                </a:r>
                <a:r>
                  <a:rPr lang="en-US" b="1" dirty="0" smtClean="0">
                    <a:solidFill>
                      <a:schemeClr val="tx1"/>
                    </a:solidFill>
                  </a:rPr>
                  <a:t>successful proposals </a:t>
                </a:r>
                <a:r>
                  <a:rPr lang="en-US" dirty="0" smtClean="0">
                    <a:solidFill>
                      <a:schemeClr val="tx1"/>
                    </a:solidFill>
                  </a:rPr>
                  <a:t>anywhere?</a:t>
                </a:r>
                <a:endParaRPr lang="en-US" dirty="0">
                  <a:solidFill>
                    <a:schemeClr val="tx1"/>
                  </a:solidFill>
                </a:endParaRPr>
              </a:p>
            </p:txBody>
          </p:sp>
          <p:sp>
            <p:nvSpPr>
              <p:cNvPr id="50" name="Rounded Rectangle 49"/>
              <p:cNvSpPr/>
              <p:nvPr/>
            </p:nvSpPr>
            <p:spPr>
              <a:xfrm>
                <a:off x="6096001" y="1791676"/>
                <a:ext cx="2651760" cy="159866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2800" b="1" dirty="0" smtClean="0"/>
                  <a:t>Learn About the Sponsor</a:t>
                </a:r>
                <a:endParaRPr lang="en-US" sz="2800" b="1" dirty="0"/>
              </a:p>
            </p:txBody>
          </p:sp>
        </p:grpSp>
        <p:grpSp>
          <p:nvGrpSpPr>
            <p:cNvPr id="55" name="Group 54"/>
            <p:cNvGrpSpPr/>
            <p:nvPr/>
          </p:nvGrpSpPr>
          <p:grpSpPr>
            <a:xfrm>
              <a:off x="9106570" y="1791677"/>
              <a:ext cx="2651760" cy="4056784"/>
              <a:chOff x="9106570" y="1791677"/>
              <a:chExt cx="2651760" cy="4056784"/>
            </a:xfrm>
          </p:grpSpPr>
          <p:sp>
            <p:nvSpPr>
              <p:cNvPr id="47" name="Rounded Rectangle 46"/>
              <p:cNvSpPr/>
              <p:nvPr/>
            </p:nvSpPr>
            <p:spPr>
              <a:xfrm>
                <a:off x="9106570" y="3374336"/>
                <a:ext cx="2651760" cy="2474125"/>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endParaRPr lang="en-US" b="1" dirty="0" smtClean="0">
                  <a:solidFill>
                    <a:schemeClr val="tx1"/>
                  </a:solidFill>
                </a:endParaRPr>
              </a:p>
              <a:p>
                <a:pPr lvl="0" algn="ctr"/>
                <a:endParaRPr lang="en-US" b="1" dirty="0">
                  <a:solidFill>
                    <a:schemeClr val="tx1"/>
                  </a:solidFill>
                </a:endParaRPr>
              </a:p>
              <a:p>
                <a:pPr lvl="0" algn="ctr"/>
                <a:r>
                  <a:rPr lang="en-US" b="1" dirty="0" smtClean="0">
                    <a:solidFill>
                      <a:schemeClr val="tx1"/>
                    </a:solidFill>
                  </a:rPr>
                  <a:t>Re-read</a:t>
                </a:r>
                <a:r>
                  <a:rPr lang="en-US" dirty="0" smtClean="0">
                    <a:solidFill>
                      <a:schemeClr val="tx1"/>
                    </a:solidFill>
                  </a:rPr>
                  <a:t>, </a:t>
                </a:r>
                <a:r>
                  <a:rPr lang="en-US" b="1" dirty="0" smtClean="0">
                    <a:solidFill>
                      <a:schemeClr val="tx1"/>
                    </a:solidFill>
                  </a:rPr>
                  <a:t>highlight</a:t>
                </a:r>
                <a:r>
                  <a:rPr lang="en-US" dirty="0" smtClean="0">
                    <a:solidFill>
                      <a:schemeClr val="tx1"/>
                    </a:solidFill>
                  </a:rPr>
                  <a:t>, and become extremely </a:t>
                </a:r>
                <a:r>
                  <a:rPr lang="en-US" b="1" dirty="0" smtClean="0">
                    <a:solidFill>
                      <a:schemeClr val="tx1"/>
                    </a:solidFill>
                  </a:rPr>
                  <a:t>familiar</a:t>
                </a:r>
                <a:r>
                  <a:rPr lang="en-US" dirty="0" smtClean="0">
                    <a:solidFill>
                      <a:schemeClr val="tx1"/>
                    </a:solidFill>
                  </a:rPr>
                  <a:t> with the guidelines</a:t>
                </a:r>
                <a:endParaRPr lang="en-US" dirty="0">
                  <a:solidFill>
                    <a:schemeClr val="tx1"/>
                  </a:solidFill>
                </a:endParaRPr>
              </a:p>
            </p:txBody>
          </p:sp>
          <p:sp>
            <p:nvSpPr>
              <p:cNvPr id="51" name="Rounded Rectangle 50"/>
              <p:cNvSpPr/>
              <p:nvPr/>
            </p:nvSpPr>
            <p:spPr>
              <a:xfrm>
                <a:off x="9106570" y="1791677"/>
                <a:ext cx="2651760" cy="1598666"/>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2800" b="1" dirty="0" smtClean="0"/>
                  <a:t>Read the Guidelines</a:t>
                </a:r>
              </a:p>
            </p:txBody>
          </p:sp>
        </p:grpSp>
      </p:grpSp>
      <p:sp>
        <p:nvSpPr>
          <p:cNvPr id="54" name="Rectangle 53"/>
          <p:cNvSpPr/>
          <p:nvPr/>
        </p:nvSpPr>
        <p:spPr>
          <a:xfrm>
            <a:off x="0" y="2869076"/>
            <a:ext cx="12191999" cy="1201762"/>
          </a:xfrm>
          <a:prstGeom prst="rect">
            <a:avLst/>
          </a:prstGeom>
          <a:blipFill dpi="0" rotWithShape="1">
            <a:blip r:embed="rId4">
              <a:duotone>
                <a:prstClr val="black"/>
                <a:schemeClr val="tx1">
                  <a:tint val="45000"/>
                  <a:satMod val="400000"/>
                </a:schemeClr>
              </a:duotone>
            </a:blip>
            <a:srcRect/>
            <a:stretch>
              <a:fillRect l="-317" t="-142165" r="109" b="-2587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8952344"/>
      </p:ext>
    </p:extLst>
  </p:cSld>
  <p:clrMapOvr>
    <a:masterClrMapping/>
  </p:clrMapOvr>
  <mc:AlternateContent xmlns:mc="http://schemas.openxmlformats.org/markup-compatibility/2006" xmlns:p14="http://schemas.microsoft.com/office/powerpoint/2010/main">
    <mc:Choice Requires="p14">
      <p:transition spd="slow" p14:dur="2000" advTm="73175"/>
    </mc:Choice>
    <mc:Fallback xmlns="">
      <p:transition spd="slow" advTm="73175"/>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Speak to the Sponsor</a:t>
            </a:r>
            <a:endParaRPr lang="en-US" sz="4800" b="1" dirty="0"/>
          </a:p>
        </p:txBody>
      </p:sp>
      <p:sp>
        <p:nvSpPr>
          <p:cNvPr id="17"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Writing the Proposal</a:t>
            </a:r>
            <a:endParaRPr lang="en-US" b="1" dirty="0"/>
          </a:p>
        </p:txBody>
      </p:sp>
      <p:sp>
        <p:nvSpPr>
          <p:cNvPr id="18" name="Oval 17"/>
          <p:cNvSpPr/>
          <p:nvPr/>
        </p:nvSpPr>
        <p:spPr>
          <a:xfrm>
            <a:off x="86201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3799946"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p:cNvSpPr/>
          <p:nvPr/>
        </p:nvSpPr>
        <p:spPr>
          <a:xfrm>
            <a:off x="6737879"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p:cNvSpPr/>
          <p:nvPr/>
        </p:nvSpPr>
        <p:spPr>
          <a:xfrm>
            <a:off x="967581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0" y="3733800"/>
            <a:ext cx="3378200" cy="830997"/>
          </a:xfrm>
          <a:prstGeom prst="rect">
            <a:avLst/>
          </a:prstGeom>
          <a:noFill/>
          <a:ln>
            <a:noFill/>
          </a:ln>
        </p:spPr>
        <p:txBody>
          <a:bodyPr wrap="square" rtlCol="0">
            <a:spAutoFit/>
          </a:bodyPr>
          <a:lstStyle/>
          <a:p>
            <a:pPr algn="ctr"/>
            <a:r>
              <a:rPr lang="en-US" sz="2400" b="1" dirty="0" smtClean="0"/>
              <a:t>Align Your Proposal </a:t>
            </a:r>
            <a:r>
              <a:rPr lang="en-US" sz="2400" b="1" dirty="0"/>
              <a:t>W</a:t>
            </a:r>
            <a:r>
              <a:rPr lang="en-US" sz="2400" b="1" dirty="0" smtClean="0"/>
              <a:t>ith Their Goals</a:t>
            </a:r>
          </a:p>
        </p:txBody>
      </p:sp>
      <p:sp>
        <p:nvSpPr>
          <p:cNvPr id="23" name="TextBox 22"/>
          <p:cNvSpPr txBox="1"/>
          <p:nvPr/>
        </p:nvSpPr>
        <p:spPr>
          <a:xfrm>
            <a:off x="2937933" y="3729121"/>
            <a:ext cx="3378200" cy="461665"/>
          </a:xfrm>
          <a:prstGeom prst="rect">
            <a:avLst/>
          </a:prstGeom>
          <a:noFill/>
          <a:ln>
            <a:noFill/>
          </a:ln>
        </p:spPr>
        <p:txBody>
          <a:bodyPr wrap="square" rtlCol="0">
            <a:spAutoFit/>
          </a:bodyPr>
          <a:lstStyle/>
          <a:p>
            <a:pPr algn="ctr"/>
            <a:r>
              <a:rPr lang="en-US" sz="2400" b="1" dirty="0" smtClean="0"/>
              <a:t>Use Their Language</a:t>
            </a:r>
            <a:endParaRPr lang="en-US" sz="2000" dirty="0"/>
          </a:p>
        </p:txBody>
      </p:sp>
      <p:sp>
        <p:nvSpPr>
          <p:cNvPr id="24" name="TextBox 23"/>
          <p:cNvSpPr txBox="1"/>
          <p:nvPr/>
        </p:nvSpPr>
        <p:spPr>
          <a:xfrm>
            <a:off x="5875866" y="3751029"/>
            <a:ext cx="3378200" cy="461665"/>
          </a:xfrm>
          <a:prstGeom prst="rect">
            <a:avLst/>
          </a:prstGeom>
          <a:noFill/>
          <a:ln>
            <a:noFill/>
          </a:ln>
        </p:spPr>
        <p:txBody>
          <a:bodyPr wrap="square" rtlCol="0">
            <a:spAutoFit/>
          </a:bodyPr>
          <a:lstStyle/>
          <a:p>
            <a:pPr algn="ctr"/>
            <a:r>
              <a:rPr lang="en-US" sz="2400" b="1" dirty="0" smtClean="0"/>
              <a:t>Be Excited</a:t>
            </a:r>
            <a:endParaRPr lang="en-US" sz="2000" dirty="0"/>
          </a:p>
        </p:txBody>
      </p:sp>
      <p:sp>
        <p:nvSpPr>
          <p:cNvPr id="25" name="TextBox 24"/>
          <p:cNvSpPr txBox="1"/>
          <p:nvPr/>
        </p:nvSpPr>
        <p:spPr>
          <a:xfrm>
            <a:off x="8813800" y="3733800"/>
            <a:ext cx="3378200" cy="1938992"/>
          </a:xfrm>
          <a:prstGeom prst="rect">
            <a:avLst/>
          </a:prstGeom>
          <a:noFill/>
          <a:ln>
            <a:noFill/>
          </a:ln>
        </p:spPr>
        <p:txBody>
          <a:bodyPr wrap="square" rtlCol="0">
            <a:spAutoFit/>
          </a:bodyPr>
          <a:lstStyle/>
          <a:p>
            <a:pPr algn="ctr"/>
            <a:r>
              <a:rPr lang="en-US" sz="2400" b="1" dirty="0" smtClean="0"/>
              <a:t>Meet a Funding Priority</a:t>
            </a:r>
          </a:p>
          <a:p>
            <a:pPr algn="ctr"/>
            <a:r>
              <a:rPr lang="en-US" dirty="0" smtClean="0"/>
              <a:t>University/Industry Collaboration</a:t>
            </a:r>
          </a:p>
          <a:p>
            <a:pPr algn="ctr"/>
            <a:r>
              <a:rPr lang="en-US" dirty="0" smtClean="0"/>
              <a:t>Use of Students</a:t>
            </a:r>
          </a:p>
          <a:p>
            <a:pPr algn="ctr"/>
            <a:r>
              <a:rPr lang="en-US" dirty="0" smtClean="0"/>
              <a:t>Underserved Populations</a:t>
            </a:r>
            <a:endParaRPr lang="en-US" sz="1600" dirty="0"/>
          </a:p>
        </p:txBody>
      </p:sp>
      <p:sp>
        <p:nvSpPr>
          <p:cNvPr id="26" name="Rectangle 25"/>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pic>
        <p:nvPicPr>
          <p:cNvPr id="27" name="Picture 26"/>
          <p:cNvPicPr>
            <a:picLocks noChangeAspect="1"/>
          </p:cNvPicPr>
          <p:nvPr/>
        </p:nvPicPr>
        <p:blipFill>
          <a:blip r:embed="rId4">
            <a:duotone>
              <a:schemeClr val="accent2">
                <a:shade val="45000"/>
                <a:satMod val="135000"/>
              </a:schemeClr>
              <a:prstClr val="white"/>
            </a:duotone>
          </a:blip>
          <a:stretch>
            <a:fillRect/>
          </a:stretch>
        </p:blipFill>
        <p:spPr>
          <a:xfrm>
            <a:off x="1218184" y="2359597"/>
            <a:ext cx="941832" cy="941832"/>
          </a:xfrm>
          <a:prstGeom prst="rect">
            <a:avLst/>
          </a:prstGeom>
        </p:spPr>
      </p:pic>
      <p:pic>
        <p:nvPicPr>
          <p:cNvPr id="28" name="Picture 27"/>
          <p:cNvPicPr>
            <a:picLocks noChangeAspect="1"/>
          </p:cNvPicPr>
          <p:nvPr/>
        </p:nvPicPr>
        <p:blipFill>
          <a:blip r:embed="rId5">
            <a:duotone>
              <a:schemeClr val="accent2">
                <a:shade val="45000"/>
                <a:satMod val="135000"/>
              </a:schemeClr>
              <a:prstClr val="white"/>
            </a:duotone>
          </a:blip>
          <a:stretch>
            <a:fillRect/>
          </a:stretch>
        </p:blipFill>
        <p:spPr>
          <a:xfrm>
            <a:off x="4156117" y="2359597"/>
            <a:ext cx="941832" cy="941832"/>
          </a:xfrm>
          <a:prstGeom prst="rect">
            <a:avLst/>
          </a:prstGeom>
        </p:spPr>
      </p:pic>
      <p:pic>
        <p:nvPicPr>
          <p:cNvPr id="29" name="Picture 28"/>
          <p:cNvPicPr>
            <a:picLocks noChangeAspect="1"/>
          </p:cNvPicPr>
          <p:nvPr/>
        </p:nvPicPr>
        <p:blipFill>
          <a:blip r:embed="rId6">
            <a:duotone>
              <a:schemeClr val="accent2">
                <a:shade val="45000"/>
                <a:satMod val="135000"/>
              </a:schemeClr>
              <a:prstClr val="white"/>
            </a:duotone>
          </a:blip>
          <a:stretch>
            <a:fillRect/>
          </a:stretch>
        </p:blipFill>
        <p:spPr>
          <a:xfrm>
            <a:off x="10031984" y="2359597"/>
            <a:ext cx="941832" cy="941832"/>
          </a:xfrm>
          <a:prstGeom prst="rect">
            <a:avLst/>
          </a:prstGeom>
        </p:spPr>
      </p:pic>
      <p:pic>
        <p:nvPicPr>
          <p:cNvPr id="30" name="Picture 29"/>
          <p:cNvPicPr>
            <a:picLocks noChangeAspect="1"/>
          </p:cNvPicPr>
          <p:nvPr/>
        </p:nvPicPr>
        <p:blipFill>
          <a:blip r:embed="rId7">
            <a:duotone>
              <a:schemeClr val="accent2">
                <a:shade val="45000"/>
                <a:satMod val="135000"/>
              </a:schemeClr>
              <a:prstClr val="white"/>
            </a:duotone>
          </a:blip>
          <a:stretch>
            <a:fillRect/>
          </a:stretch>
        </p:blipFill>
        <p:spPr>
          <a:xfrm>
            <a:off x="7094050" y="2359597"/>
            <a:ext cx="941832" cy="941832"/>
          </a:xfrm>
          <a:prstGeom prst="rect">
            <a:avLst/>
          </a:prstGeom>
        </p:spPr>
      </p:pic>
      <p:sp>
        <p:nvSpPr>
          <p:cNvPr id="7" name="Rectangle 6"/>
          <p:cNvSpPr/>
          <p:nvPr/>
        </p:nvSpPr>
        <p:spPr>
          <a:xfrm>
            <a:off x="11157138" y="2300278"/>
            <a:ext cx="1673643"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0" name="Rectangle 9"/>
          <p:cNvSpPr/>
          <p:nvPr/>
        </p:nvSpPr>
        <p:spPr>
          <a:xfrm>
            <a:off x="7431931" y="3573207"/>
            <a:ext cx="1619655"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1157138" y="4846136"/>
            <a:ext cx="1673643"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183512425"/>
      </p:ext>
    </p:extLst>
  </p:cSld>
  <p:clrMapOvr>
    <a:masterClrMapping/>
  </p:clrMapOvr>
  <mc:AlternateContent xmlns:mc="http://schemas.openxmlformats.org/markup-compatibility/2006" xmlns:p14="http://schemas.microsoft.com/office/powerpoint/2010/main">
    <mc:Choice Requires="p14">
      <p:transition spd="slow" p14:dur="2000" advTm="4630"/>
    </mc:Choice>
    <mc:Fallback xmlns="">
      <p:transition spd="slow" advTm="463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p:cNvSpPr/>
          <p:nvPr/>
        </p:nvSpPr>
        <p:spPr>
          <a:xfrm>
            <a:off x="0" y="2835276"/>
            <a:ext cx="12191999" cy="4048124"/>
          </a:xfrm>
          <a:prstGeom prst="rect">
            <a:avLst/>
          </a:prstGeom>
          <a:blipFill dpi="0" rotWithShape="1">
            <a:blip r:embed="rId4">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1" y="5378160"/>
            <a:ext cx="12192000" cy="147983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800" b="1" dirty="0"/>
          </a:p>
        </p:txBody>
      </p:sp>
      <p:sp>
        <p:nvSpPr>
          <p:cNvPr id="16" name="Rectangle 15"/>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Components</a:t>
            </a:r>
            <a:endParaRPr lang="en-US" sz="4800" b="1" dirty="0"/>
          </a:p>
        </p:txBody>
      </p:sp>
      <p:sp>
        <p:nvSpPr>
          <p:cNvPr id="17"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Writing the Proposal</a:t>
            </a:r>
            <a:endParaRPr lang="en-US" b="1" dirty="0"/>
          </a:p>
        </p:txBody>
      </p:sp>
      <p:sp>
        <p:nvSpPr>
          <p:cNvPr id="10" name="Rectangle 9"/>
          <p:cNvSpPr/>
          <p:nvPr/>
        </p:nvSpPr>
        <p:spPr>
          <a:xfrm>
            <a:off x="7431931" y="3573207"/>
            <a:ext cx="1619655"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sp>
        <p:nvSpPr>
          <p:cNvPr id="13" name="Rectangle 12"/>
          <p:cNvSpPr/>
          <p:nvPr/>
        </p:nvSpPr>
        <p:spPr>
          <a:xfrm>
            <a:off x="11157138" y="4846136"/>
            <a:ext cx="1673643"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grpSp>
        <p:nvGrpSpPr>
          <p:cNvPr id="7" name="Group 6"/>
          <p:cNvGrpSpPr/>
          <p:nvPr/>
        </p:nvGrpSpPr>
        <p:grpSpPr>
          <a:xfrm>
            <a:off x="-313405" y="4565443"/>
            <a:ext cx="12028088" cy="1654174"/>
            <a:chOff x="-313405" y="4565443"/>
            <a:chExt cx="12028088" cy="1654174"/>
          </a:xfrm>
        </p:grpSpPr>
        <p:sp>
          <p:nvSpPr>
            <p:cNvPr id="35" name="Oval 34"/>
            <p:cNvSpPr/>
            <p:nvPr/>
          </p:nvSpPr>
          <p:spPr>
            <a:xfrm>
              <a:off x="477317" y="4565443"/>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Timeline</a:t>
              </a:r>
              <a:endParaRPr lang="en-US" sz="1400" b="1" dirty="0">
                <a:solidFill>
                  <a:schemeClr val="tx1"/>
                </a:solidFill>
              </a:endParaRPr>
            </a:p>
          </p:txBody>
        </p:sp>
        <p:sp>
          <p:nvSpPr>
            <p:cNvPr id="37" name="Oval 36"/>
            <p:cNvSpPr/>
            <p:nvPr/>
          </p:nvSpPr>
          <p:spPr>
            <a:xfrm>
              <a:off x="2875553" y="4565443"/>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Budget &amp; Budget Narrative</a:t>
              </a:r>
              <a:endParaRPr lang="en-US" sz="1400" b="1" dirty="0">
                <a:solidFill>
                  <a:schemeClr val="tx1"/>
                </a:solidFill>
              </a:endParaRPr>
            </a:p>
          </p:txBody>
        </p:sp>
        <p:sp>
          <p:nvSpPr>
            <p:cNvPr id="38" name="Oval 37"/>
            <p:cNvSpPr/>
            <p:nvPr/>
          </p:nvSpPr>
          <p:spPr>
            <a:xfrm>
              <a:off x="5273789" y="4565443"/>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Logic Model</a:t>
              </a:r>
              <a:endParaRPr lang="en-US" sz="1400" b="1" dirty="0">
                <a:solidFill>
                  <a:schemeClr val="tx1"/>
                </a:solidFill>
              </a:endParaRPr>
            </a:p>
          </p:txBody>
        </p:sp>
        <p:sp>
          <p:nvSpPr>
            <p:cNvPr id="39" name="Oval 38"/>
            <p:cNvSpPr/>
            <p:nvPr/>
          </p:nvSpPr>
          <p:spPr>
            <a:xfrm>
              <a:off x="7667149" y="4565443"/>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Data Management Plan</a:t>
              </a:r>
              <a:endParaRPr lang="en-US" sz="1400" b="1" dirty="0">
                <a:solidFill>
                  <a:schemeClr val="tx1"/>
                </a:solidFill>
              </a:endParaRPr>
            </a:p>
          </p:txBody>
        </p:sp>
        <p:sp>
          <p:nvSpPr>
            <p:cNvPr id="40" name="Oval 39"/>
            <p:cNvSpPr/>
            <p:nvPr/>
          </p:nvSpPr>
          <p:spPr>
            <a:xfrm>
              <a:off x="10060509" y="4565443"/>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Resume/</a:t>
              </a:r>
            </a:p>
            <a:p>
              <a:pPr algn="ctr"/>
              <a:r>
                <a:rPr lang="en-US" sz="1400" b="1" dirty="0" smtClean="0">
                  <a:solidFill>
                    <a:schemeClr val="tx1"/>
                  </a:solidFill>
                </a:rPr>
                <a:t>CV/</a:t>
              </a:r>
            </a:p>
            <a:p>
              <a:pPr algn="ctr"/>
              <a:r>
                <a:rPr lang="en-US" sz="1400" b="1" dirty="0" err="1" smtClean="0">
                  <a:solidFill>
                    <a:schemeClr val="tx1"/>
                  </a:solidFill>
                </a:rPr>
                <a:t>Biosketch</a:t>
              </a:r>
              <a:endParaRPr lang="en-US" sz="1400" b="1" dirty="0">
                <a:solidFill>
                  <a:schemeClr val="tx1"/>
                </a:solidFill>
              </a:endParaRPr>
            </a:p>
          </p:txBody>
        </p:sp>
        <p:sp>
          <p:nvSpPr>
            <p:cNvPr id="41" name="Right Arrow 40"/>
            <p:cNvSpPr/>
            <p:nvPr/>
          </p:nvSpPr>
          <p:spPr>
            <a:xfrm>
              <a:off x="4534603" y="5109477"/>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p:cNvSpPr/>
            <p:nvPr/>
          </p:nvSpPr>
          <p:spPr>
            <a:xfrm>
              <a:off x="6927963" y="5109477"/>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p:cNvSpPr/>
            <p:nvPr/>
          </p:nvSpPr>
          <p:spPr>
            <a:xfrm>
              <a:off x="9311571" y="5109477"/>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ight Arrow 59"/>
            <p:cNvSpPr/>
            <p:nvPr/>
          </p:nvSpPr>
          <p:spPr>
            <a:xfrm>
              <a:off x="2131491" y="5109477"/>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ight Arrow 60"/>
            <p:cNvSpPr/>
            <p:nvPr/>
          </p:nvSpPr>
          <p:spPr>
            <a:xfrm>
              <a:off x="-313405" y="5117688"/>
              <a:ext cx="785845"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472440" y="1971177"/>
            <a:ext cx="12032964" cy="1893203"/>
            <a:chOff x="472440" y="1945299"/>
            <a:chExt cx="12032964" cy="1893203"/>
          </a:xfrm>
        </p:grpSpPr>
        <p:grpSp>
          <p:nvGrpSpPr>
            <p:cNvPr id="4" name="Group 3"/>
            <p:cNvGrpSpPr/>
            <p:nvPr/>
          </p:nvGrpSpPr>
          <p:grpSpPr>
            <a:xfrm>
              <a:off x="472440" y="1945299"/>
              <a:ext cx="11049948" cy="1893203"/>
              <a:chOff x="50382" y="2056347"/>
              <a:chExt cx="11049948" cy="1893203"/>
            </a:xfrm>
          </p:grpSpPr>
          <p:sp>
            <p:nvSpPr>
              <p:cNvPr id="18" name="Oval 17"/>
              <p:cNvSpPr/>
              <p:nvPr/>
            </p:nvSpPr>
            <p:spPr>
              <a:xfrm>
                <a:off x="50382" y="2080607"/>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Cover Page</a:t>
                </a:r>
                <a:endParaRPr lang="en-US" sz="1400" b="1" dirty="0">
                  <a:solidFill>
                    <a:schemeClr val="tx1"/>
                  </a:solidFill>
                </a:endParaRPr>
              </a:p>
            </p:txBody>
          </p:sp>
          <p:sp>
            <p:nvSpPr>
              <p:cNvPr id="19" name="Oval 18"/>
              <p:cNvSpPr/>
              <p:nvPr/>
            </p:nvSpPr>
            <p:spPr>
              <a:xfrm>
                <a:off x="2465132" y="2080607"/>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Table of Contents</a:t>
                </a:r>
                <a:endParaRPr lang="en-US" sz="1400" b="1" dirty="0">
                  <a:solidFill>
                    <a:schemeClr val="tx1"/>
                  </a:solidFill>
                </a:endParaRPr>
              </a:p>
            </p:txBody>
          </p:sp>
          <p:sp>
            <p:nvSpPr>
              <p:cNvPr id="31" name="Right Arrow 30"/>
              <p:cNvSpPr/>
              <p:nvPr/>
            </p:nvSpPr>
            <p:spPr>
              <a:xfrm>
                <a:off x="1710375" y="2624641"/>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ight Arrow 31"/>
              <p:cNvSpPr/>
              <p:nvPr/>
            </p:nvSpPr>
            <p:spPr>
              <a:xfrm>
                <a:off x="4116397" y="2624641"/>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6524918" y="2624641"/>
                <a:ext cx="748938"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p:cNvGrpSpPr/>
              <p:nvPr/>
            </p:nvGrpSpPr>
            <p:grpSpPr>
              <a:xfrm>
                <a:off x="4859106" y="2076474"/>
                <a:ext cx="1868886" cy="1873076"/>
                <a:chOff x="4815800" y="1985399"/>
                <a:chExt cx="1868886" cy="1873076"/>
              </a:xfrm>
            </p:grpSpPr>
            <p:sp>
              <p:nvSpPr>
                <p:cNvPr id="20" name="Oval 19"/>
                <p:cNvSpPr/>
                <p:nvPr/>
              </p:nvSpPr>
              <p:spPr>
                <a:xfrm>
                  <a:off x="4815800" y="1985399"/>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Abstract or Executive Summary</a:t>
                  </a:r>
                  <a:endParaRPr lang="en-US" sz="1400" b="1" dirty="0">
                    <a:solidFill>
                      <a:schemeClr val="tx1"/>
                    </a:solidFill>
                  </a:endParaRPr>
                </a:p>
              </p:txBody>
            </p:sp>
            <p:sp>
              <p:nvSpPr>
                <p:cNvPr id="47" name="Oval 46"/>
                <p:cNvSpPr/>
                <p:nvPr/>
              </p:nvSpPr>
              <p:spPr>
                <a:xfrm>
                  <a:off x="5861726" y="3035515"/>
                  <a:ext cx="822960" cy="822960"/>
                </a:xfrm>
                <a:prstGeom prst="ellipse">
                  <a:avLst/>
                </a:prstGeom>
                <a:solidFill>
                  <a:schemeClr val="tx2"/>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000" dirty="0" smtClean="0">
                      <a:solidFill>
                        <a:schemeClr val="accent4"/>
                      </a:solidFill>
                    </a:rPr>
                    <a:t>Written in Laymen’s Terms</a:t>
                  </a:r>
                  <a:endParaRPr lang="en-US" sz="1000" dirty="0">
                    <a:solidFill>
                      <a:schemeClr val="accent4"/>
                    </a:solidFill>
                  </a:endParaRPr>
                </a:p>
              </p:txBody>
            </p:sp>
          </p:grpSp>
          <p:grpSp>
            <p:nvGrpSpPr>
              <p:cNvPr id="63" name="Group 62"/>
              <p:cNvGrpSpPr/>
              <p:nvPr/>
            </p:nvGrpSpPr>
            <p:grpSpPr>
              <a:xfrm>
                <a:off x="7273856" y="2056347"/>
                <a:ext cx="3826474" cy="1702694"/>
                <a:chOff x="7367891" y="1955706"/>
                <a:chExt cx="3826474" cy="1702694"/>
              </a:xfrm>
            </p:grpSpPr>
            <p:sp>
              <p:nvSpPr>
                <p:cNvPr id="54" name="Rectangle 53"/>
                <p:cNvSpPr/>
                <p:nvPr/>
              </p:nvSpPr>
              <p:spPr>
                <a:xfrm>
                  <a:off x="8176845" y="1955706"/>
                  <a:ext cx="3017516"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Introduction</a:t>
                  </a:r>
                  <a:endParaRPr lang="en-US" sz="1200" dirty="0">
                    <a:solidFill>
                      <a:schemeClr val="tx1"/>
                    </a:solidFill>
                  </a:endParaRPr>
                </a:p>
              </p:txBody>
            </p:sp>
            <p:sp>
              <p:nvSpPr>
                <p:cNvPr id="55" name="Rectangle 54"/>
                <p:cNvSpPr/>
                <p:nvPr/>
              </p:nvSpPr>
              <p:spPr>
                <a:xfrm>
                  <a:off x="8176845" y="2241381"/>
                  <a:ext cx="3017513"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Background/Literature Review</a:t>
                  </a:r>
                  <a:endParaRPr lang="en-US" sz="1200" dirty="0">
                    <a:solidFill>
                      <a:schemeClr val="tx1"/>
                    </a:solidFill>
                  </a:endParaRPr>
                </a:p>
              </p:txBody>
            </p:sp>
            <p:sp>
              <p:nvSpPr>
                <p:cNvPr id="56" name="Rectangle 55"/>
                <p:cNvSpPr/>
                <p:nvPr/>
              </p:nvSpPr>
              <p:spPr>
                <a:xfrm>
                  <a:off x="8176845" y="2527056"/>
                  <a:ext cx="3017517"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Methodology</a:t>
                  </a:r>
                  <a:endParaRPr lang="en-US" sz="1200" dirty="0">
                    <a:solidFill>
                      <a:schemeClr val="tx1"/>
                    </a:solidFill>
                  </a:endParaRPr>
                </a:p>
              </p:txBody>
            </p:sp>
            <p:sp>
              <p:nvSpPr>
                <p:cNvPr id="57" name="Rectangle 56"/>
                <p:cNvSpPr/>
                <p:nvPr/>
              </p:nvSpPr>
              <p:spPr>
                <a:xfrm>
                  <a:off x="8176845" y="2812731"/>
                  <a:ext cx="3017518"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Outcomes/Deliverables</a:t>
                  </a:r>
                  <a:endParaRPr lang="en-US" sz="1200" dirty="0">
                    <a:solidFill>
                      <a:schemeClr val="tx1"/>
                    </a:solidFill>
                  </a:endParaRPr>
                </a:p>
              </p:txBody>
            </p:sp>
            <p:sp>
              <p:nvSpPr>
                <p:cNvPr id="58" name="Rectangle 57"/>
                <p:cNvSpPr/>
                <p:nvPr/>
              </p:nvSpPr>
              <p:spPr>
                <a:xfrm>
                  <a:off x="8176845" y="3098406"/>
                  <a:ext cx="3017517"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Evaluation Plan</a:t>
                  </a:r>
                  <a:endParaRPr lang="en-US" sz="1200" dirty="0">
                    <a:solidFill>
                      <a:schemeClr val="tx1"/>
                    </a:solidFill>
                  </a:endParaRPr>
                </a:p>
              </p:txBody>
            </p:sp>
            <p:sp>
              <p:nvSpPr>
                <p:cNvPr id="59" name="Rectangle 58"/>
                <p:cNvSpPr/>
                <p:nvPr/>
              </p:nvSpPr>
              <p:spPr>
                <a:xfrm>
                  <a:off x="8176845" y="3384080"/>
                  <a:ext cx="3017520" cy="274320"/>
                </a:xfrm>
                <a:prstGeom prst="rect">
                  <a:avLst/>
                </a:prstGeom>
                <a:solidFill>
                  <a:schemeClr val="accent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200" dirty="0" smtClean="0">
                      <a:solidFill>
                        <a:schemeClr val="tx1"/>
                      </a:solidFill>
                    </a:rPr>
                    <a:t>              Dissemination Plan</a:t>
                  </a:r>
                  <a:endParaRPr lang="en-US" sz="1200" dirty="0">
                    <a:solidFill>
                      <a:schemeClr val="tx1"/>
                    </a:solidFill>
                  </a:endParaRPr>
                </a:p>
              </p:txBody>
            </p:sp>
            <p:sp>
              <p:nvSpPr>
                <p:cNvPr id="21" name="Oval 20"/>
                <p:cNvSpPr/>
                <p:nvPr/>
              </p:nvSpPr>
              <p:spPr>
                <a:xfrm>
                  <a:off x="7367891" y="19781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smtClean="0">
                      <a:solidFill>
                        <a:schemeClr val="tx1"/>
                      </a:solidFill>
                    </a:rPr>
                    <a:t>Narrative/ Project Description</a:t>
                  </a:r>
                  <a:endParaRPr lang="en-US" sz="1400" b="1" dirty="0">
                    <a:solidFill>
                      <a:schemeClr val="tx1"/>
                    </a:solidFill>
                  </a:endParaRPr>
                </a:p>
              </p:txBody>
            </p:sp>
          </p:grpSp>
        </p:grpSp>
        <p:sp>
          <p:nvSpPr>
            <p:cNvPr id="44" name="Right Arrow 43"/>
            <p:cNvSpPr/>
            <p:nvPr/>
          </p:nvSpPr>
          <p:spPr>
            <a:xfrm>
              <a:off x="11522382" y="2545455"/>
              <a:ext cx="983022" cy="566107"/>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4175333986"/>
      </p:ext>
    </p:extLst>
  </p:cSld>
  <p:clrMapOvr>
    <a:masterClrMapping/>
  </p:clrMapOvr>
  <mc:AlternateContent xmlns:mc="http://schemas.openxmlformats.org/markup-compatibility/2006" xmlns:p14="http://schemas.microsoft.com/office/powerpoint/2010/main">
    <mc:Choice Requires="p14">
      <p:transition spd="slow" p14:dur="2000" advTm="124097"/>
    </mc:Choice>
    <mc:Fallback xmlns="">
      <p:transition spd="slow" advTm="124097"/>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0" y="2835276"/>
            <a:ext cx="12191999" cy="4048124"/>
          </a:xfrm>
          <a:prstGeom prst="rect">
            <a:avLst/>
          </a:prstGeom>
          <a:blipFill dpi="0" rotWithShape="1">
            <a:blip r:embed="rId4">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Components</a:t>
            </a:r>
            <a:endParaRPr lang="en-US" sz="4800" b="1" dirty="0"/>
          </a:p>
        </p:txBody>
      </p:sp>
      <p:sp>
        <p:nvSpPr>
          <p:cNvPr id="16"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Writing the Proposal</a:t>
            </a:r>
            <a:endParaRPr lang="en-US" b="1" dirty="0"/>
          </a:p>
        </p:txBody>
      </p:sp>
      <p:grpSp>
        <p:nvGrpSpPr>
          <p:cNvPr id="12" name="Group 11"/>
          <p:cNvGrpSpPr/>
          <p:nvPr/>
        </p:nvGrpSpPr>
        <p:grpSpPr>
          <a:xfrm>
            <a:off x="483744" y="1910458"/>
            <a:ext cx="11224512" cy="4439726"/>
            <a:chOff x="478834" y="1910458"/>
            <a:chExt cx="11224512" cy="4439726"/>
          </a:xfrm>
        </p:grpSpPr>
        <p:sp>
          <p:nvSpPr>
            <p:cNvPr id="18" name="Oval 17"/>
            <p:cNvSpPr/>
            <p:nvPr/>
          </p:nvSpPr>
          <p:spPr>
            <a:xfrm>
              <a:off x="2216194" y="1910458"/>
              <a:ext cx="1828800" cy="1828800"/>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DO</a:t>
              </a:r>
              <a:endParaRPr lang="en-US" sz="4000" b="1" dirty="0">
                <a:solidFill>
                  <a:schemeClr val="tx1"/>
                </a:solidFill>
              </a:endParaRPr>
            </a:p>
          </p:txBody>
        </p:sp>
        <p:sp>
          <p:nvSpPr>
            <p:cNvPr id="19" name="Oval 18"/>
            <p:cNvSpPr/>
            <p:nvPr/>
          </p:nvSpPr>
          <p:spPr>
            <a:xfrm>
              <a:off x="8137186" y="1910458"/>
              <a:ext cx="1828800" cy="1828800"/>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solidFill>
                    <a:schemeClr val="tx1"/>
                  </a:solidFill>
                </a:rPr>
                <a:t>DO</a:t>
              </a:r>
            </a:p>
            <a:p>
              <a:pPr algn="ctr"/>
              <a:r>
                <a:rPr lang="en-US" sz="4000" b="1" dirty="0" smtClean="0">
                  <a:solidFill>
                    <a:schemeClr val="tx1"/>
                  </a:solidFill>
                </a:rPr>
                <a:t>NOT</a:t>
              </a:r>
              <a:endParaRPr lang="en-US" sz="4000" b="1" dirty="0">
                <a:solidFill>
                  <a:schemeClr val="tx1"/>
                </a:solidFill>
              </a:endParaRPr>
            </a:p>
          </p:txBody>
        </p:sp>
        <p:grpSp>
          <p:nvGrpSpPr>
            <p:cNvPr id="8" name="Group 7"/>
            <p:cNvGrpSpPr/>
            <p:nvPr/>
          </p:nvGrpSpPr>
          <p:grpSpPr>
            <a:xfrm>
              <a:off x="478834" y="3855841"/>
              <a:ext cx="5303520" cy="2494343"/>
              <a:chOff x="478834" y="3735077"/>
              <a:chExt cx="5303520" cy="2494343"/>
            </a:xfrm>
            <a:solidFill>
              <a:schemeClr val="accent1"/>
            </a:solidFill>
          </p:grpSpPr>
          <p:sp>
            <p:nvSpPr>
              <p:cNvPr id="2" name="Rounded Rectangle 1"/>
              <p:cNvSpPr/>
              <p:nvPr/>
            </p:nvSpPr>
            <p:spPr>
              <a:xfrm>
                <a:off x="478834" y="3735077"/>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Follow</a:t>
                </a:r>
                <a:r>
                  <a:rPr lang="en-US" sz="1600" dirty="0">
                    <a:solidFill>
                      <a:schemeClr val="tx1"/>
                    </a:solidFill>
                  </a:rPr>
                  <a:t> the required format, including fonts and margins</a:t>
                </a:r>
              </a:p>
            </p:txBody>
          </p:sp>
          <p:sp>
            <p:nvSpPr>
              <p:cNvPr id="17" name="Rounded Rectangle 16"/>
              <p:cNvSpPr/>
              <p:nvPr/>
            </p:nvSpPr>
            <p:spPr>
              <a:xfrm>
                <a:off x="478834" y="4383645"/>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Apply </a:t>
                </a:r>
                <a:r>
                  <a:rPr lang="en-US" sz="1600" dirty="0">
                    <a:solidFill>
                      <a:schemeClr val="tx1"/>
                    </a:solidFill>
                  </a:rPr>
                  <a:t>section headings and bullets</a:t>
                </a:r>
              </a:p>
            </p:txBody>
          </p:sp>
          <p:sp>
            <p:nvSpPr>
              <p:cNvPr id="21" name="Rounded Rectangle 20"/>
              <p:cNvSpPr/>
              <p:nvPr/>
            </p:nvSpPr>
            <p:spPr>
              <a:xfrm>
                <a:off x="478834" y="5032213"/>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Use</a:t>
                </a:r>
                <a:r>
                  <a:rPr lang="en-US" sz="1600" dirty="0">
                    <a:solidFill>
                      <a:schemeClr val="tx1"/>
                    </a:solidFill>
                  </a:rPr>
                  <a:t> language from solicitation and “buzz-words”</a:t>
                </a:r>
              </a:p>
            </p:txBody>
          </p:sp>
          <p:sp>
            <p:nvSpPr>
              <p:cNvPr id="22" name="Rounded Rectangle 21"/>
              <p:cNvSpPr/>
              <p:nvPr/>
            </p:nvSpPr>
            <p:spPr>
              <a:xfrm>
                <a:off x="478834" y="5680780"/>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Define</a:t>
                </a:r>
                <a:r>
                  <a:rPr lang="en-US" sz="1600" dirty="0">
                    <a:solidFill>
                      <a:schemeClr val="tx1"/>
                    </a:solidFill>
                  </a:rPr>
                  <a:t> acronyms </a:t>
                </a:r>
                <a:r>
                  <a:rPr lang="en-US" sz="1600" dirty="0" smtClean="0">
                    <a:solidFill>
                      <a:schemeClr val="tx1"/>
                    </a:solidFill>
                  </a:rPr>
                  <a:t>when mentioned for the first time</a:t>
                </a:r>
                <a:endParaRPr lang="en-US" sz="1600" b="1" dirty="0">
                  <a:solidFill>
                    <a:schemeClr val="tx1"/>
                  </a:solidFill>
                </a:endParaRPr>
              </a:p>
            </p:txBody>
          </p:sp>
        </p:grpSp>
        <p:grpSp>
          <p:nvGrpSpPr>
            <p:cNvPr id="6" name="Group 5"/>
            <p:cNvGrpSpPr/>
            <p:nvPr/>
          </p:nvGrpSpPr>
          <p:grpSpPr>
            <a:xfrm>
              <a:off x="6399826" y="3855841"/>
              <a:ext cx="5303520" cy="2494343"/>
              <a:chOff x="6399826" y="3735077"/>
              <a:chExt cx="5303520" cy="2494343"/>
            </a:xfrm>
            <a:solidFill>
              <a:schemeClr val="accent1"/>
            </a:solidFill>
          </p:grpSpPr>
          <p:sp>
            <p:nvSpPr>
              <p:cNvPr id="23" name="Rounded Rectangle 22"/>
              <p:cNvSpPr/>
              <p:nvPr/>
            </p:nvSpPr>
            <p:spPr>
              <a:xfrm>
                <a:off x="6399826" y="3735077"/>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Use</a:t>
                </a:r>
                <a:r>
                  <a:rPr lang="en-US" sz="1600" dirty="0">
                    <a:solidFill>
                      <a:schemeClr val="tx1"/>
                    </a:solidFill>
                  </a:rPr>
                  <a:t> jargon</a:t>
                </a:r>
              </a:p>
            </p:txBody>
          </p:sp>
          <p:sp>
            <p:nvSpPr>
              <p:cNvPr id="24" name="Rounded Rectangle 23"/>
              <p:cNvSpPr/>
              <p:nvPr/>
            </p:nvSpPr>
            <p:spPr>
              <a:xfrm>
                <a:off x="6399826" y="4383645"/>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Exceed </a:t>
                </a:r>
                <a:r>
                  <a:rPr lang="en-US" sz="1600" dirty="0">
                    <a:solidFill>
                      <a:schemeClr val="tx1"/>
                    </a:solidFill>
                  </a:rPr>
                  <a:t>maximum page limits</a:t>
                </a:r>
              </a:p>
            </p:txBody>
          </p:sp>
          <p:sp>
            <p:nvSpPr>
              <p:cNvPr id="25" name="Rounded Rectangle 24"/>
              <p:cNvSpPr/>
              <p:nvPr/>
            </p:nvSpPr>
            <p:spPr>
              <a:xfrm>
                <a:off x="6399826" y="5032213"/>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Overuse </a:t>
                </a:r>
                <a:r>
                  <a:rPr lang="en-US" sz="1600" dirty="0">
                    <a:solidFill>
                      <a:schemeClr val="tx1"/>
                    </a:solidFill>
                  </a:rPr>
                  <a:t>underlining or highlighting</a:t>
                </a:r>
              </a:p>
            </p:txBody>
          </p:sp>
          <p:sp>
            <p:nvSpPr>
              <p:cNvPr id="26" name="Rounded Rectangle 25"/>
              <p:cNvSpPr/>
              <p:nvPr/>
            </p:nvSpPr>
            <p:spPr>
              <a:xfrm>
                <a:off x="6399826" y="5680780"/>
                <a:ext cx="5303520" cy="548640"/>
              </a:xfrm>
              <a:prstGeom prst="roundRect">
                <a:avLst/>
              </a:prstGeom>
              <a:gr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Employ</a:t>
                </a:r>
                <a:r>
                  <a:rPr lang="en-US" sz="1600" dirty="0">
                    <a:solidFill>
                      <a:schemeClr val="tx1"/>
                    </a:solidFill>
                  </a:rPr>
                  <a:t> excessive appendices</a:t>
                </a:r>
                <a:endParaRPr lang="en-US" sz="1600" b="1" dirty="0">
                  <a:solidFill>
                    <a:schemeClr val="tx1"/>
                  </a:solidFill>
                </a:endParaRPr>
              </a:p>
            </p:txBody>
          </p:sp>
        </p:grpSp>
      </p:grpSp>
    </p:spTree>
    <p:custDataLst>
      <p:tags r:id="rId1"/>
    </p:custDataLst>
    <p:extLst>
      <p:ext uri="{BB962C8B-B14F-4D97-AF65-F5344CB8AC3E}">
        <p14:creationId xmlns:p14="http://schemas.microsoft.com/office/powerpoint/2010/main" val="1451652771"/>
      </p:ext>
    </p:extLst>
  </p:cSld>
  <p:clrMapOvr>
    <a:masterClrMapping/>
  </p:clrMapOvr>
  <mc:AlternateContent xmlns:mc="http://schemas.openxmlformats.org/markup-compatibility/2006" xmlns:p14="http://schemas.microsoft.com/office/powerpoint/2010/main">
    <mc:Choice Requires="p14">
      <p:transition spd="slow" p14:dur="2000" advTm="136940"/>
    </mc:Choice>
    <mc:Fallback xmlns="">
      <p:transition spd="slow" advTm="13694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5400" y="0"/>
            <a:ext cx="12242800" cy="6858000"/>
          </a:xfrm>
          <a:prstGeom prst="rect">
            <a:avLst/>
          </a:prstGeom>
          <a:blipFill dpi="0" rotWithShape="1">
            <a:blip r:embed="rId4">
              <a:alphaModFix amt="12000"/>
              <a:duotone>
                <a:prstClr val="black"/>
                <a:schemeClr val="accent4">
                  <a:lumMod val="90000"/>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19F59D-80F3-4D31-BC12-071D039545EE}"/>
              </a:ext>
            </a:extLst>
          </p:cNvPr>
          <p:cNvSpPr>
            <a:spLocks noGrp="1"/>
          </p:cNvSpPr>
          <p:nvPr>
            <p:ph type="title"/>
          </p:nvPr>
        </p:nvSpPr>
        <p:spPr>
          <a:xfrm>
            <a:off x="1448142" y="408286"/>
            <a:ext cx="7295507" cy="1457459"/>
          </a:xfrm>
        </p:spPr>
        <p:txBody>
          <a:bodyPr vert="horz" lIns="91440" tIns="45720" rIns="91440" bIns="45720" rtlCol="0" anchor="ctr">
            <a:normAutofit/>
          </a:bodyPr>
          <a:lstStyle/>
          <a:p>
            <a:r>
              <a:rPr lang="en-US" sz="4800" b="1" dirty="0"/>
              <a:t>Objectives</a:t>
            </a:r>
          </a:p>
        </p:txBody>
      </p:sp>
      <p:sp>
        <p:nvSpPr>
          <p:cNvPr id="4" name="TextBox 3"/>
          <p:cNvSpPr txBox="1"/>
          <p:nvPr/>
        </p:nvSpPr>
        <p:spPr>
          <a:xfrm>
            <a:off x="1448142" y="2159540"/>
            <a:ext cx="9592752" cy="646331"/>
          </a:xfrm>
          <a:prstGeom prst="rect">
            <a:avLst/>
          </a:prstGeom>
          <a:noFill/>
        </p:spPr>
        <p:txBody>
          <a:bodyPr wrap="square" rtlCol="0">
            <a:spAutoFit/>
          </a:bodyPr>
          <a:lstStyle/>
          <a:p>
            <a:r>
              <a:rPr lang="en-US" sz="3600" dirty="0" smtClean="0"/>
              <a:t>After </a:t>
            </a:r>
            <a:r>
              <a:rPr lang="en-US" sz="3600" dirty="0"/>
              <a:t>this workshop, learners will be able to:</a:t>
            </a:r>
          </a:p>
        </p:txBody>
      </p:sp>
      <p:sp>
        <p:nvSpPr>
          <p:cNvPr id="6" name="TextBox 5"/>
          <p:cNvSpPr txBox="1"/>
          <p:nvPr/>
        </p:nvSpPr>
        <p:spPr>
          <a:xfrm>
            <a:off x="1448142" y="2805871"/>
            <a:ext cx="9592752" cy="2556982"/>
          </a:xfrm>
          <a:prstGeom prst="rect">
            <a:avLst/>
          </a:prstGeom>
          <a:noFill/>
        </p:spPr>
        <p:txBody>
          <a:bodyPr wrap="square" rtlCol="0">
            <a:spAutoFit/>
          </a:bodyPr>
          <a:lstStyle/>
          <a:p>
            <a:pPr marL="285750" indent="-285750">
              <a:lnSpc>
                <a:spcPct val="200000"/>
              </a:lnSpc>
              <a:buFont typeface="Arial" panose="020B0604020202020204" pitchFamily="34" charset="0"/>
              <a:buChar char="•"/>
            </a:pPr>
            <a:r>
              <a:rPr lang="en-US" sz="2800" dirty="0"/>
              <a:t>Accurately plan a </a:t>
            </a:r>
            <a:r>
              <a:rPr lang="en-US" sz="2800" dirty="0" smtClean="0"/>
              <a:t>project</a:t>
            </a:r>
          </a:p>
          <a:p>
            <a:pPr marL="285750" indent="-285750">
              <a:lnSpc>
                <a:spcPct val="200000"/>
              </a:lnSpc>
              <a:buFont typeface="Arial" panose="020B0604020202020204" pitchFamily="34" charset="0"/>
              <a:buChar char="•"/>
            </a:pPr>
            <a:r>
              <a:rPr lang="en-US" sz="2800" dirty="0" smtClean="0"/>
              <a:t>Search for potential sponsors</a:t>
            </a:r>
          </a:p>
          <a:p>
            <a:pPr marL="285750" indent="-285750">
              <a:lnSpc>
                <a:spcPct val="200000"/>
              </a:lnSpc>
              <a:buFont typeface="Arial" panose="020B0604020202020204" pitchFamily="34" charset="0"/>
              <a:buChar char="•"/>
            </a:pPr>
            <a:r>
              <a:rPr lang="en-US" sz="2800" dirty="0" smtClean="0"/>
              <a:t>Draft and polish the proposal</a:t>
            </a:r>
            <a:endParaRPr lang="en-US" sz="2800" dirty="0"/>
          </a:p>
        </p:txBody>
      </p:sp>
    </p:spTree>
    <p:custDataLst>
      <p:tags r:id="rId1"/>
    </p:custDataLst>
    <p:extLst>
      <p:ext uri="{BB962C8B-B14F-4D97-AF65-F5344CB8AC3E}">
        <p14:creationId xmlns:p14="http://schemas.microsoft.com/office/powerpoint/2010/main" val="3938934802"/>
      </p:ext>
    </p:extLst>
  </p:cSld>
  <p:clrMapOvr>
    <a:masterClrMapping/>
  </p:clrMapOvr>
  <mc:AlternateContent xmlns:mc="http://schemas.openxmlformats.org/markup-compatibility/2006" xmlns:p14="http://schemas.microsoft.com/office/powerpoint/2010/main">
    <mc:Choice Requires="p14">
      <p:transition spd="slow" p14:dur="2000" advTm="10203"/>
    </mc:Choice>
    <mc:Fallback xmlns="">
      <p:transition spd="slow" advTm="102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35276"/>
            <a:ext cx="12191999" cy="4048124"/>
          </a:xfrm>
          <a:prstGeom prst="rect">
            <a:avLst/>
          </a:prstGeom>
          <a:blipFill dpi="0" rotWithShape="1">
            <a:blip r:embed="rId4">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800" b="1" dirty="0"/>
          </a:p>
        </p:txBody>
      </p:sp>
      <p:sp>
        <p:nvSpPr>
          <p:cNvPr id="8"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Budget Preparation</a:t>
            </a:r>
            <a:endParaRPr lang="en-US" b="1" dirty="0"/>
          </a:p>
        </p:txBody>
      </p:sp>
      <p:sp>
        <p:nvSpPr>
          <p:cNvPr id="10" name="Oval 9"/>
          <p:cNvSpPr/>
          <p:nvPr/>
        </p:nvSpPr>
        <p:spPr>
          <a:xfrm>
            <a:off x="86201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799946"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737879"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967581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0340" y="3724442"/>
            <a:ext cx="3017520" cy="830997"/>
          </a:xfrm>
          <a:prstGeom prst="rect">
            <a:avLst/>
          </a:prstGeom>
          <a:noFill/>
          <a:ln>
            <a:noFill/>
          </a:ln>
        </p:spPr>
        <p:txBody>
          <a:bodyPr wrap="square" rtlCol="0">
            <a:spAutoFit/>
          </a:bodyPr>
          <a:lstStyle/>
          <a:p>
            <a:pPr algn="ctr"/>
            <a:r>
              <a:rPr lang="en-US" sz="2400" b="1" dirty="0" smtClean="0"/>
              <a:t>Budgets Are Not An Afterthought</a:t>
            </a:r>
          </a:p>
        </p:txBody>
      </p:sp>
      <p:sp>
        <p:nvSpPr>
          <p:cNvPr id="15" name="TextBox 14"/>
          <p:cNvSpPr txBox="1"/>
          <p:nvPr/>
        </p:nvSpPr>
        <p:spPr>
          <a:xfrm>
            <a:off x="3118273" y="3733800"/>
            <a:ext cx="3017520" cy="1384995"/>
          </a:xfrm>
          <a:prstGeom prst="rect">
            <a:avLst/>
          </a:prstGeom>
          <a:noFill/>
          <a:ln>
            <a:noFill/>
          </a:ln>
        </p:spPr>
        <p:txBody>
          <a:bodyPr wrap="square" rtlCol="0">
            <a:spAutoFit/>
          </a:bodyPr>
          <a:lstStyle/>
          <a:p>
            <a:pPr algn="ctr"/>
            <a:r>
              <a:rPr lang="en-US" sz="2400" b="1" dirty="0" smtClean="0"/>
              <a:t>Effective Budgets</a:t>
            </a:r>
          </a:p>
          <a:p>
            <a:pPr algn="ctr"/>
            <a:r>
              <a:rPr lang="en-US" sz="2000" dirty="0" smtClean="0"/>
              <a:t>Reasonable</a:t>
            </a:r>
          </a:p>
          <a:p>
            <a:pPr algn="ctr"/>
            <a:r>
              <a:rPr lang="en-US" sz="2000" dirty="0" smtClean="0"/>
              <a:t>Feasible</a:t>
            </a:r>
          </a:p>
          <a:p>
            <a:pPr algn="ctr"/>
            <a:r>
              <a:rPr lang="en-US" sz="2000" dirty="0" smtClean="0"/>
              <a:t>Realistic</a:t>
            </a:r>
            <a:endParaRPr lang="en-US" sz="2000" dirty="0"/>
          </a:p>
        </p:txBody>
      </p:sp>
      <p:sp>
        <p:nvSpPr>
          <p:cNvPr id="16" name="TextBox 15"/>
          <p:cNvSpPr txBox="1"/>
          <p:nvPr/>
        </p:nvSpPr>
        <p:spPr>
          <a:xfrm>
            <a:off x="6056206" y="3733799"/>
            <a:ext cx="3017520" cy="830997"/>
          </a:xfrm>
          <a:prstGeom prst="rect">
            <a:avLst/>
          </a:prstGeom>
          <a:noFill/>
          <a:ln>
            <a:noFill/>
          </a:ln>
        </p:spPr>
        <p:txBody>
          <a:bodyPr wrap="square" rtlCol="0">
            <a:spAutoFit/>
          </a:bodyPr>
          <a:lstStyle/>
          <a:p>
            <a:pPr algn="ctr"/>
            <a:r>
              <a:rPr lang="en-US" sz="2400" b="1" dirty="0" smtClean="0"/>
              <a:t>Think in Narrative Terms</a:t>
            </a:r>
            <a:endParaRPr lang="en-US" sz="2000" dirty="0"/>
          </a:p>
        </p:txBody>
      </p:sp>
      <p:sp>
        <p:nvSpPr>
          <p:cNvPr id="17" name="TextBox 16"/>
          <p:cNvSpPr txBox="1"/>
          <p:nvPr/>
        </p:nvSpPr>
        <p:spPr>
          <a:xfrm>
            <a:off x="8994140" y="3724441"/>
            <a:ext cx="3017520" cy="830997"/>
          </a:xfrm>
          <a:prstGeom prst="rect">
            <a:avLst/>
          </a:prstGeom>
          <a:noFill/>
          <a:ln>
            <a:noFill/>
          </a:ln>
        </p:spPr>
        <p:txBody>
          <a:bodyPr wrap="square" rtlCol="0">
            <a:spAutoFit/>
          </a:bodyPr>
          <a:lstStyle/>
          <a:p>
            <a:pPr algn="ctr"/>
            <a:r>
              <a:rPr lang="en-US" sz="2400" b="1" dirty="0" smtClean="0"/>
              <a:t>OSP Will Assist With The Budget</a:t>
            </a:r>
            <a:endParaRPr lang="en-US" sz="1600" dirty="0"/>
          </a:p>
        </p:txBody>
      </p:sp>
      <p:sp>
        <p:nvSpPr>
          <p:cNvPr id="18" name="Rectangle 17"/>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sp>
        <p:nvSpPr>
          <p:cNvPr id="24" name="Rectangle 23"/>
          <p:cNvSpPr/>
          <p:nvPr/>
        </p:nvSpPr>
        <p:spPr>
          <a:xfrm>
            <a:off x="7431931" y="3573207"/>
            <a:ext cx="1619655" cy="899808"/>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sp>
      <p:pic>
        <p:nvPicPr>
          <p:cNvPr id="25" name="Picture 24"/>
          <p:cNvPicPr>
            <a:picLocks noChangeAspect="1"/>
          </p:cNvPicPr>
          <p:nvPr/>
        </p:nvPicPr>
        <p:blipFill>
          <a:blip r:embed="rId5">
            <a:duotone>
              <a:schemeClr val="accent2">
                <a:shade val="45000"/>
                <a:satMod val="135000"/>
              </a:schemeClr>
              <a:prstClr val="white"/>
            </a:duotone>
          </a:blip>
          <a:stretch>
            <a:fillRect/>
          </a:stretch>
        </p:blipFill>
        <p:spPr>
          <a:xfrm>
            <a:off x="7198825" y="2359597"/>
            <a:ext cx="941832" cy="941832"/>
          </a:xfrm>
          <a:prstGeom prst="rect">
            <a:avLst/>
          </a:prstGeom>
        </p:spPr>
      </p:pic>
      <p:pic>
        <p:nvPicPr>
          <p:cNvPr id="26" name="Picture 25"/>
          <p:cNvPicPr>
            <a:picLocks noChangeAspect="1"/>
          </p:cNvPicPr>
          <p:nvPr/>
        </p:nvPicPr>
        <p:blipFill>
          <a:blip r:embed="rId6">
            <a:duotone>
              <a:schemeClr val="accent2">
                <a:shade val="45000"/>
                <a:satMod val="135000"/>
              </a:schemeClr>
              <a:prstClr val="white"/>
            </a:duotone>
          </a:blip>
          <a:stretch>
            <a:fillRect/>
          </a:stretch>
        </p:blipFill>
        <p:spPr>
          <a:xfrm>
            <a:off x="10031984" y="2407222"/>
            <a:ext cx="941832" cy="941832"/>
          </a:xfrm>
          <a:prstGeom prst="rect">
            <a:avLst/>
          </a:prstGeom>
        </p:spPr>
      </p:pic>
      <p:pic>
        <p:nvPicPr>
          <p:cNvPr id="27" name="Picture 26"/>
          <p:cNvPicPr>
            <a:picLocks noChangeAspect="1"/>
          </p:cNvPicPr>
          <p:nvPr/>
        </p:nvPicPr>
        <p:blipFill>
          <a:blip r:embed="rId7">
            <a:duotone>
              <a:schemeClr val="accent2">
                <a:shade val="45000"/>
                <a:satMod val="135000"/>
              </a:schemeClr>
              <a:prstClr val="white"/>
            </a:duotone>
            <a:extLst/>
          </a:blip>
          <a:stretch>
            <a:fillRect/>
          </a:stretch>
        </p:blipFill>
        <p:spPr>
          <a:xfrm>
            <a:off x="4157133" y="2342399"/>
            <a:ext cx="939800" cy="939800"/>
          </a:xfrm>
          <a:prstGeom prst="rect">
            <a:avLst/>
          </a:prstGeom>
          <a:ln>
            <a:noFill/>
          </a:ln>
        </p:spPr>
      </p:pic>
      <p:pic>
        <p:nvPicPr>
          <p:cNvPr id="28" name="Picture 27"/>
          <p:cNvPicPr>
            <a:picLocks noChangeAspect="1"/>
          </p:cNvPicPr>
          <p:nvPr/>
        </p:nvPicPr>
        <p:blipFill>
          <a:blip r:embed="rId8">
            <a:duotone>
              <a:schemeClr val="accent2">
                <a:shade val="45000"/>
                <a:satMod val="135000"/>
              </a:schemeClr>
              <a:prstClr val="white"/>
            </a:duotone>
          </a:blip>
          <a:stretch>
            <a:fillRect/>
          </a:stretch>
        </p:blipFill>
        <p:spPr>
          <a:xfrm>
            <a:off x="1218184" y="2359597"/>
            <a:ext cx="941832" cy="941832"/>
          </a:xfrm>
          <a:prstGeom prst="rect">
            <a:avLst/>
          </a:prstGeom>
        </p:spPr>
      </p:pic>
    </p:spTree>
    <p:custDataLst>
      <p:tags r:id="rId1"/>
    </p:custDataLst>
    <p:extLst>
      <p:ext uri="{BB962C8B-B14F-4D97-AF65-F5344CB8AC3E}">
        <p14:creationId xmlns:p14="http://schemas.microsoft.com/office/powerpoint/2010/main" val="222067969"/>
      </p:ext>
    </p:extLst>
  </p:cSld>
  <p:clrMapOvr>
    <a:masterClrMapping/>
  </p:clrMapOvr>
  <mc:AlternateContent xmlns:mc="http://schemas.openxmlformats.org/markup-compatibility/2006" xmlns:p14="http://schemas.microsoft.com/office/powerpoint/2010/main">
    <mc:Choice Requires="p14">
      <p:transition spd="slow" p14:dur="2000" advTm="69228"/>
    </mc:Choice>
    <mc:Fallback xmlns="">
      <p:transition spd="slow" advTm="69228"/>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
            <a:ext cx="12192000" cy="1024128"/>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Other Budgetary Considerations</a:t>
            </a:r>
            <a:endParaRPr lang="en-US" b="1" dirty="0"/>
          </a:p>
        </p:txBody>
      </p:sp>
      <p:grpSp>
        <p:nvGrpSpPr>
          <p:cNvPr id="24" name="Group 23"/>
          <p:cNvGrpSpPr/>
          <p:nvPr/>
        </p:nvGrpSpPr>
        <p:grpSpPr>
          <a:xfrm>
            <a:off x="288821" y="1783669"/>
            <a:ext cx="11612880" cy="3851778"/>
            <a:chOff x="447014" y="1783670"/>
            <a:chExt cx="11614357" cy="3521395"/>
          </a:xfrm>
        </p:grpSpPr>
        <p:grpSp>
          <p:nvGrpSpPr>
            <p:cNvPr id="10" name="Group 9"/>
            <p:cNvGrpSpPr/>
            <p:nvPr/>
          </p:nvGrpSpPr>
          <p:grpSpPr>
            <a:xfrm>
              <a:off x="447014" y="1783670"/>
              <a:ext cx="3657600" cy="3521395"/>
              <a:chOff x="74862" y="1791675"/>
              <a:chExt cx="3030567" cy="3521395"/>
            </a:xfrm>
          </p:grpSpPr>
          <p:sp>
            <p:nvSpPr>
              <p:cNvPr id="20" name="Rounded Rectangle 19"/>
              <p:cNvSpPr/>
              <p:nvPr/>
            </p:nvSpPr>
            <p:spPr>
              <a:xfrm>
                <a:off x="74862" y="3390343"/>
                <a:ext cx="3030567" cy="192272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b="1" dirty="0" smtClean="0">
                  <a:solidFill>
                    <a:schemeClr val="tx1"/>
                  </a:solidFill>
                </a:endParaRPr>
              </a:p>
              <a:p>
                <a:pPr algn="ctr"/>
                <a:endParaRPr lang="en-US" sz="2000" b="1" dirty="0">
                  <a:solidFill>
                    <a:schemeClr val="tx1"/>
                  </a:solidFill>
                </a:endParaRPr>
              </a:p>
              <a:p>
                <a:pPr algn="ctr"/>
                <a:r>
                  <a:rPr lang="en-US" sz="2000" dirty="0" smtClean="0">
                    <a:solidFill>
                      <a:schemeClr val="tx1"/>
                    </a:solidFill>
                  </a:rPr>
                  <a:t>The university </a:t>
                </a:r>
                <a:r>
                  <a:rPr lang="en-US" sz="2000" b="1" dirty="0" smtClean="0">
                    <a:solidFill>
                      <a:schemeClr val="tx1"/>
                    </a:solidFill>
                  </a:rPr>
                  <a:t>discourages </a:t>
                </a:r>
                <a:r>
                  <a:rPr lang="en-US" sz="2000" dirty="0" smtClean="0">
                    <a:solidFill>
                      <a:schemeClr val="tx1"/>
                    </a:solidFill>
                  </a:rPr>
                  <a:t>voluntary match</a:t>
                </a:r>
                <a:endParaRPr lang="en-US" sz="2000" dirty="0"/>
              </a:p>
            </p:txBody>
          </p:sp>
          <p:sp>
            <p:nvSpPr>
              <p:cNvPr id="21" name="Rounded Rectangle 20"/>
              <p:cNvSpPr/>
              <p:nvPr/>
            </p:nvSpPr>
            <p:spPr>
              <a:xfrm>
                <a:off x="74862" y="1791675"/>
                <a:ext cx="3030567" cy="182880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200" b="1" dirty="0" smtClean="0"/>
                  <a:t>Cost Share or Match</a:t>
                </a:r>
                <a:endParaRPr lang="en-US" sz="3200" b="1" dirty="0"/>
              </a:p>
            </p:txBody>
          </p:sp>
        </p:grpSp>
        <p:grpSp>
          <p:nvGrpSpPr>
            <p:cNvPr id="11" name="Group 10"/>
            <p:cNvGrpSpPr/>
            <p:nvPr/>
          </p:nvGrpSpPr>
          <p:grpSpPr>
            <a:xfrm>
              <a:off x="4425392" y="1783670"/>
              <a:ext cx="3657600" cy="3521395"/>
              <a:chOff x="3085431" y="1791675"/>
              <a:chExt cx="3030567" cy="3521395"/>
            </a:xfrm>
          </p:grpSpPr>
          <p:sp>
            <p:nvSpPr>
              <p:cNvPr id="18" name="Rounded Rectangle 17"/>
              <p:cNvSpPr/>
              <p:nvPr/>
            </p:nvSpPr>
            <p:spPr>
              <a:xfrm>
                <a:off x="3085431" y="3390343"/>
                <a:ext cx="3030567" cy="192272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2000" dirty="0" smtClean="0">
                  <a:solidFill>
                    <a:schemeClr val="tx1"/>
                  </a:solidFill>
                </a:endParaRPr>
              </a:p>
              <a:p>
                <a:pPr algn="ctr"/>
                <a:endParaRPr lang="en-US" sz="2000" dirty="0">
                  <a:solidFill>
                    <a:schemeClr val="tx1"/>
                  </a:solidFill>
                </a:endParaRPr>
              </a:p>
              <a:p>
                <a:pPr algn="ctr"/>
                <a:r>
                  <a:rPr lang="en-US" sz="2000" dirty="0" smtClean="0">
                    <a:solidFill>
                      <a:schemeClr val="tx1"/>
                    </a:solidFill>
                  </a:rPr>
                  <a:t>Those who take part in the project for </a:t>
                </a:r>
                <a:r>
                  <a:rPr lang="en-US" sz="2000" b="1" dirty="0" smtClean="0">
                    <a:solidFill>
                      <a:schemeClr val="tx1"/>
                    </a:solidFill>
                  </a:rPr>
                  <a:t>personal gain</a:t>
                </a:r>
                <a:r>
                  <a:rPr lang="en-US" sz="2000" dirty="0" smtClean="0">
                    <a:solidFill>
                      <a:schemeClr val="tx1"/>
                    </a:solidFill>
                  </a:rPr>
                  <a:t> </a:t>
                </a:r>
                <a:endParaRPr lang="en-US" sz="2000" b="1" dirty="0" smtClean="0">
                  <a:solidFill>
                    <a:schemeClr val="tx1"/>
                  </a:solidFill>
                </a:endParaRPr>
              </a:p>
              <a:p>
                <a:pPr algn="ctr"/>
                <a:r>
                  <a:rPr lang="en-US" sz="2000" dirty="0" smtClean="0">
                    <a:solidFill>
                      <a:schemeClr val="tx1"/>
                    </a:solidFill>
                  </a:rPr>
                  <a:t>(trainees/conference attendees)</a:t>
                </a:r>
                <a:endParaRPr lang="en-US" sz="2000" dirty="0">
                  <a:solidFill>
                    <a:schemeClr val="tx1"/>
                  </a:solidFill>
                </a:endParaRPr>
              </a:p>
            </p:txBody>
          </p:sp>
          <p:sp>
            <p:nvSpPr>
              <p:cNvPr id="19" name="Rounded Rectangle 18"/>
              <p:cNvSpPr/>
              <p:nvPr/>
            </p:nvSpPr>
            <p:spPr>
              <a:xfrm>
                <a:off x="3085431" y="1791675"/>
                <a:ext cx="3030567" cy="182880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200" b="1" dirty="0" smtClean="0"/>
                  <a:t>Participant Support Costs</a:t>
                </a:r>
              </a:p>
            </p:txBody>
          </p:sp>
        </p:grpSp>
        <p:grpSp>
          <p:nvGrpSpPr>
            <p:cNvPr id="12" name="Group 11"/>
            <p:cNvGrpSpPr/>
            <p:nvPr/>
          </p:nvGrpSpPr>
          <p:grpSpPr>
            <a:xfrm>
              <a:off x="8403771" y="1783670"/>
              <a:ext cx="3657600" cy="3505385"/>
              <a:chOff x="6096000" y="1791675"/>
              <a:chExt cx="3030567" cy="3505385"/>
            </a:xfrm>
          </p:grpSpPr>
          <p:sp>
            <p:nvSpPr>
              <p:cNvPr id="16" name="Rounded Rectangle 15"/>
              <p:cNvSpPr/>
              <p:nvPr/>
            </p:nvSpPr>
            <p:spPr>
              <a:xfrm>
                <a:off x="6096000" y="3374333"/>
                <a:ext cx="3030567" cy="1922727"/>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endParaRPr lang="en-US" sz="2000" dirty="0" smtClean="0">
                  <a:solidFill>
                    <a:schemeClr val="tx1"/>
                  </a:solidFill>
                </a:endParaRPr>
              </a:p>
              <a:p>
                <a:pPr lvl="0" algn="ctr"/>
                <a:endParaRPr lang="en-US" sz="2000" dirty="0" smtClean="0">
                  <a:solidFill>
                    <a:schemeClr val="tx1"/>
                  </a:solidFill>
                </a:endParaRPr>
              </a:p>
              <a:p>
                <a:pPr lvl="0" algn="ctr"/>
                <a:r>
                  <a:rPr lang="en-US" sz="2000" dirty="0" smtClean="0">
                    <a:solidFill>
                      <a:schemeClr val="tx1"/>
                    </a:solidFill>
                  </a:rPr>
                  <a:t>Overhead or Facilities and Administration</a:t>
                </a:r>
              </a:p>
              <a:p>
                <a:pPr lvl="0" algn="ctr"/>
                <a:r>
                  <a:rPr lang="en-US" sz="2000" dirty="0" smtClean="0">
                    <a:solidFill>
                      <a:schemeClr val="tx1"/>
                    </a:solidFill>
                  </a:rPr>
                  <a:t>This is </a:t>
                </a:r>
                <a:r>
                  <a:rPr lang="en-US" sz="2000" b="1" dirty="0" smtClean="0">
                    <a:solidFill>
                      <a:schemeClr val="tx1"/>
                    </a:solidFill>
                  </a:rPr>
                  <a:t>not</a:t>
                </a:r>
                <a:r>
                  <a:rPr lang="en-US" sz="2000" dirty="0" smtClean="0">
                    <a:solidFill>
                      <a:schemeClr val="tx1"/>
                    </a:solidFill>
                  </a:rPr>
                  <a:t> “profit” for JMU</a:t>
                </a:r>
                <a:endParaRPr lang="en-US" sz="2000" dirty="0">
                  <a:solidFill>
                    <a:schemeClr val="tx1"/>
                  </a:solidFill>
                </a:endParaRPr>
              </a:p>
            </p:txBody>
          </p:sp>
          <p:sp>
            <p:nvSpPr>
              <p:cNvPr id="17" name="Rounded Rectangle 16"/>
              <p:cNvSpPr/>
              <p:nvPr/>
            </p:nvSpPr>
            <p:spPr>
              <a:xfrm>
                <a:off x="6096000" y="1791675"/>
                <a:ext cx="3030567" cy="182880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r>
                  <a:rPr lang="en-US" sz="3200" b="1" dirty="0" smtClean="0"/>
                  <a:t>Indirect Costs</a:t>
                </a:r>
                <a:endParaRPr lang="en-US" sz="3200" b="1" dirty="0"/>
              </a:p>
            </p:txBody>
          </p:sp>
        </p:grpSp>
      </p:grpSp>
      <p:sp>
        <p:nvSpPr>
          <p:cNvPr id="22" name="Rectangle 21"/>
          <p:cNvSpPr/>
          <p:nvPr/>
        </p:nvSpPr>
        <p:spPr>
          <a:xfrm>
            <a:off x="0" y="2969093"/>
            <a:ext cx="12191999" cy="1201762"/>
          </a:xfrm>
          <a:prstGeom prst="rect">
            <a:avLst/>
          </a:prstGeom>
          <a:blipFill dpi="0" rotWithShape="1">
            <a:blip r:embed="rId3">
              <a:duotone>
                <a:prstClr val="black"/>
                <a:schemeClr val="tx1">
                  <a:tint val="45000"/>
                  <a:satMod val="400000"/>
                </a:schemeClr>
              </a:duotone>
            </a:blip>
            <a:srcRect/>
            <a:stretch>
              <a:fillRect l="-317" t="-142165" r="109" b="-25879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367318"/>
      </p:ext>
    </p:extLst>
  </p:cSld>
  <p:clrMapOvr>
    <a:masterClrMapping/>
  </p:clrMapOvr>
  <mc:AlternateContent xmlns:mc="http://schemas.openxmlformats.org/markup-compatibility/2006" xmlns:p14="http://schemas.microsoft.com/office/powerpoint/2010/main">
    <mc:Choice Requires="p14">
      <p:transition spd="slow" p14:dur="2000" advTm="136314"/>
    </mc:Choice>
    <mc:Fallback xmlns="">
      <p:transition spd="slow" advTm="136314"/>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878596230"/>
              </p:ext>
            </p:extLst>
          </p:nvPr>
        </p:nvGraphicFramePr>
        <p:xfrm>
          <a:off x="1012825" y="203200"/>
          <a:ext cx="10226675" cy="5747797"/>
        </p:xfrm>
        <a:graphic>
          <a:graphicData uri="http://schemas.openxmlformats.org/presentationml/2006/ole">
            <mc:AlternateContent xmlns:mc="http://schemas.openxmlformats.org/markup-compatibility/2006">
              <mc:Choice xmlns:v="urn:schemas-microsoft-com:vml" Requires="v">
                <p:oleObj spid="_x0000_s1053" name="Acrobat Document" r:id="rId4" imgW="13441645" imgH="7551214" progId="Acrobat.Document.DC">
                  <p:embed/>
                </p:oleObj>
              </mc:Choice>
              <mc:Fallback>
                <p:oleObj name="Acrobat Document" r:id="rId4" imgW="13441645" imgH="7551214" progId="Acrobat.Document.DC">
                  <p:embed/>
                  <p:pic>
                    <p:nvPicPr>
                      <p:cNvPr id="0" name=""/>
                      <p:cNvPicPr/>
                      <p:nvPr/>
                    </p:nvPicPr>
                    <p:blipFill>
                      <a:blip r:embed="rId5"/>
                      <a:stretch>
                        <a:fillRect/>
                      </a:stretch>
                    </p:blipFill>
                    <p:spPr>
                      <a:xfrm>
                        <a:off x="1012825" y="203200"/>
                        <a:ext cx="10226675" cy="5747797"/>
                      </a:xfrm>
                      <a:prstGeom prst="rect">
                        <a:avLst/>
                      </a:prstGeom>
                    </p:spPr>
                  </p:pic>
                </p:oleObj>
              </mc:Fallback>
            </mc:AlternateContent>
          </a:graphicData>
        </a:graphic>
      </p:graphicFrame>
    </p:spTree>
    <p:extLst>
      <p:ext uri="{BB962C8B-B14F-4D97-AF65-F5344CB8AC3E}">
        <p14:creationId xmlns:p14="http://schemas.microsoft.com/office/powerpoint/2010/main" val="624155287"/>
      </p:ext>
    </p:extLst>
  </p:cSld>
  <p:clrMapOvr>
    <a:masterClrMapping/>
  </p:clrMapOvr>
  <mc:AlternateContent xmlns:mc="http://schemas.openxmlformats.org/markup-compatibility/2006" xmlns:p14="http://schemas.microsoft.com/office/powerpoint/2010/main">
    <mc:Choice Requires="p14">
      <p:transition spd="slow" p14:dur="2000" advTm="33609"/>
    </mc:Choice>
    <mc:Fallback xmlns="">
      <p:transition spd="slow" advTm="33609"/>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193251260"/>
              </p:ext>
            </p:extLst>
          </p:nvPr>
        </p:nvGraphicFramePr>
        <p:xfrm>
          <a:off x="2014747" y="837242"/>
          <a:ext cx="8572500" cy="5706533"/>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0" y="1"/>
            <a:ext cx="12192000" cy="1024128"/>
          </a:xfrm>
          <a:prstGeom prst="rect">
            <a:avLst/>
          </a:prstGeom>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Distribution of Indirect Costs</a:t>
            </a:r>
            <a:endParaRPr lang="en-US" b="1" dirty="0"/>
          </a:p>
        </p:txBody>
      </p:sp>
    </p:spTree>
    <p:extLst>
      <p:ext uri="{BB962C8B-B14F-4D97-AF65-F5344CB8AC3E}">
        <p14:creationId xmlns:p14="http://schemas.microsoft.com/office/powerpoint/2010/main" val="1638774739"/>
      </p:ext>
    </p:extLst>
  </p:cSld>
  <p:clrMapOvr>
    <a:masterClrMapping/>
  </p:clrMapOvr>
  <mc:AlternateContent xmlns:mc="http://schemas.openxmlformats.org/markup-compatibility/2006" xmlns:p14="http://schemas.microsoft.com/office/powerpoint/2010/main">
    <mc:Choice Requires="p14">
      <p:transition spd="slow" p14:dur="2000" advTm="50048"/>
    </mc:Choice>
    <mc:Fallback xmlns="">
      <p:transition spd="slow" advTm="50048"/>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sp>
        <p:nvSpPr>
          <p:cNvPr id="10" name="Rectangle 9"/>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sz="4800" b="1" dirty="0"/>
          </a:p>
        </p:txBody>
      </p:sp>
      <p:sp>
        <p:nvSpPr>
          <p:cNvPr id="11"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Finalizing the Proposal</a:t>
            </a:r>
            <a:endParaRPr lang="en-US" b="1" dirty="0"/>
          </a:p>
        </p:txBody>
      </p:sp>
      <p:sp>
        <p:nvSpPr>
          <p:cNvPr id="9" name="TextBox 8"/>
          <p:cNvSpPr txBox="1"/>
          <p:nvPr/>
        </p:nvSpPr>
        <p:spPr>
          <a:xfrm>
            <a:off x="0" y="5467036"/>
            <a:ext cx="12192000" cy="584775"/>
          </a:xfrm>
          <a:prstGeom prst="rect">
            <a:avLst/>
          </a:prstGeom>
          <a:noFill/>
        </p:spPr>
        <p:txBody>
          <a:bodyPr wrap="square" rtlCol="0">
            <a:spAutoFit/>
          </a:bodyPr>
          <a:lstStyle/>
          <a:p>
            <a:pPr algn="ctr"/>
            <a:r>
              <a:rPr lang="en-US" sz="3200" b="1" dirty="0"/>
              <a:t>Final items due 5 business days before submission deadline</a:t>
            </a:r>
          </a:p>
        </p:txBody>
      </p:sp>
      <p:grpSp>
        <p:nvGrpSpPr>
          <p:cNvPr id="28" name="Group 27"/>
          <p:cNvGrpSpPr/>
          <p:nvPr/>
        </p:nvGrpSpPr>
        <p:grpSpPr>
          <a:xfrm>
            <a:off x="7956026" y="2003426"/>
            <a:ext cx="1993900" cy="3115369"/>
            <a:chOff x="7956026" y="2003426"/>
            <a:chExt cx="1993900" cy="3115369"/>
          </a:xfrm>
        </p:grpSpPr>
        <p:sp>
          <p:nvSpPr>
            <p:cNvPr id="22" name="Oval 21"/>
            <p:cNvSpPr/>
            <p:nvPr/>
          </p:nvSpPr>
          <p:spPr>
            <a:xfrm>
              <a:off x="8125889"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7956026" y="3733800"/>
              <a:ext cx="1993900" cy="1384995"/>
            </a:xfrm>
            <a:prstGeom prst="rect">
              <a:avLst/>
            </a:prstGeom>
            <a:noFill/>
            <a:ln>
              <a:noFill/>
            </a:ln>
          </p:spPr>
          <p:txBody>
            <a:bodyPr wrap="square" rtlCol="0">
              <a:spAutoFit/>
            </a:bodyPr>
            <a:lstStyle/>
            <a:p>
              <a:pPr algn="ctr"/>
              <a:r>
                <a:rPr lang="en-US" sz="2400" b="1" dirty="0" smtClean="0"/>
                <a:t>Submit</a:t>
              </a:r>
            </a:p>
            <a:p>
              <a:pPr algn="ctr"/>
              <a:r>
                <a:rPr lang="en-US" sz="2000" dirty="0" smtClean="0"/>
                <a:t>Final Items to OSP for Review and Submission</a:t>
              </a:r>
              <a:endParaRPr lang="en-US" sz="2000" b="1" dirty="0"/>
            </a:p>
          </p:txBody>
        </p:sp>
        <p:pic>
          <p:nvPicPr>
            <p:cNvPr id="24" name="Picture 23"/>
            <p:cNvPicPr>
              <a:picLocks noChangeAspect="1"/>
            </p:cNvPicPr>
            <p:nvPr/>
          </p:nvPicPr>
          <p:blipFill>
            <a:blip r:embed="rId4">
              <a:duotone>
                <a:schemeClr val="accent2">
                  <a:shade val="45000"/>
                  <a:satMod val="135000"/>
                </a:schemeClr>
                <a:prstClr val="white"/>
              </a:duotone>
            </a:blip>
            <a:stretch>
              <a:fillRect/>
            </a:stretch>
          </p:blipFill>
          <p:spPr>
            <a:xfrm>
              <a:off x="8482060" y="2342706"/>
              <a:ext cx="941832" cy="941832"/>
            </a:xfrm>
            <a:prstGeom prst="rect">
              <a:avLst/>
            </a:prstGeom>
          </p:spPr>
        </p:pic>
      </p:grpSp>
      <p:grpSp>
        <p:nvGrpSpPr>
          <p:cNvPr id="29" name="Group 28"/>
          <p:cNvGrpSpPr/>
          <p:nvPr/>
        </p:nvGrpSpPr>
        <p:grpSpPr>
          <a:xfrm>
            <a:off x="4707148" y="2003426"/>
            <a:ext cx="2777706" cy="3115369"/>
            <a:chOff x="4707148" y="2003426"/>
            <a:chExt cx="2777706" cy="3115369"/>
          </a:xfrm>
        </p:grpSpPr>
        <p:sp>
          <p:nvSpPr>
            <p:cNvPr id="16" name="Oval 15"/>
            <p:cNvSpPr/>
            <p:nvPr/>
          </p:nvSpPr>
          <p:spPr>
            <a:xfrm>
              <a:off x="5268914"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4707148" y="3733800"/>
              <a:ext cx="2777706" cy="1384995"/>
            </a:xfrm>
            <a:prstGeom prst="rect">
              <a:avLst/>
            </a:prstGeom>
            <a:noFill/>
            <a:ln>
              <a:noFill/>
            </a:ln>
          </p:spPr>
          <p:txBody>
            <a:bodyPr wrap="square" rtlCol="0">
              <a:spAutoFit/>
            </a:bodyPr>
            <a:lstStyle/>
            <a:p>
              <a:pPr algn="ctr"/>
              <a:r>
                <a:rPr lang="en-US" sz="2400" b="1" dirty="0" smtClean="0"/>
                <a:t>Obtain</a:t>
              </a:r>
              <a:endParaRPr lang="en-US" sz="2400" dirty="0" smtClean="0"/>
            </a:p>
            <a:p>
              <a:pPr lvl="0" algn="ctr"/>
              <a:r>
                <a:rPr lang="en-US" sz="2000" dirty="0" smtClean="0"/>
                <a:t>Formal Departmental &amp;</a:t>
              </a:r>
            </a:p>
            <a:p>
              <a:pPr lvl="0" algn="ctr"/>
              <a:r>
                <a:rPr lang="en-US" sz="2000" dirty="0" smtClean="0"/>
                <a:t>Dean Approval</a:t>
              </a:r>
              <a:endParaRPr lang="en-US" sz="2000" dirty="0"/>
            </a:p>
          </p:txBody>
        </p:sp>
        <p:pic>
          <p:nvPicPr>
            <p:cNvPr id="25" name="Picture 24"/>
            <p:cNvPicPr>
              <a:picLocks noChangeAspect="1"/>
            </p:cNvPicPr>
            <p:nvPr/>
          </p:nvPicPr>
          <p:blipFill>
            <a:blip r:embed="rId5">
              <a:duotone>
                <a:schemeClr val="accent2">
                  <a:shade val="45000"/>
                  <a:satMod val="135000"/>
                </a:schemeClr>
                <a:prstClr val="white"/>
              </a:duotone>
            </a:blip>
            <a:stretch>
              <a:fillRect/>
            </a:stretch>
          </p:blipFill>
          <p:spPr>
            <a:xfrm>
              <a:off x="5625085" y="2407222"/>
              <a:ext cx="941832" cy="941832"/>
            </a:xfrm>
            <a:prstGeom prst="rect">
              <a:avLst/>
            </a:prstGeom>
          </p:spPr>
        </p:pic>
      </p:grpSp>
      <p:grpSp>
        <p:nvGrpSpPr>
          <p:cNvPr id="30" name="Group 29"/>
          <p:cNvGrpSpPr/>
          <p:nvPr/>
        </p:nvGrpSpPr>
        <p:grpSpPr>
          <a:xfrm>
            <a:off x="2242075" y="2003426"/>
            <a:ext cx="1993900" cy="2807592"/>
            <a:chOff x="2242075" y="2003426"/>
            <a:chExt cx="1993900" cy="2807592"/>
          </a:xfrm>
        </p:grpSpPr>
        <p:sp>
          <p:nvSpPr>
            <p:cNvPr id="19" name="Oval 18"/>
            <p:cNvSpPr/>
            <p:nvPr/>
          </p:nvSpPr>
          <p:spPr>
            <a:xfrm>
              <a:off x="2411937"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242075" y="3733800"/>
              <a:ext cx="1993900" cy="1077218"/>
            </a:xfrm>
            <a:prstGeom prst="rect">
              <a:avLst/>
            </a:prstGeom>
            <a:noFill/>
            <a:ln>
              <a:noFill/>
            </a:ln>
          </p:spPr>
          <p:txBody>
            <a:bodyPr wrap="square" rtlCol="0">
              <a:spAutoFit/>
            </a:bodyPr>
            <a:lstStyle/>
            <a:p>
              <a:pPr algn="ctr"/>
              <a:r>
                <a:rPr lang="en-US" sz="2400" b="1" dirty="0" smtClean="0"/>
                <a:t>Complete</a:t>
              </a:r>
            </a:p>
            <a:p>
              <a:pPr algn="ctr"/>
              <a:r>
                <a:rPr lang="en-US" sz="2000" dirty="0" smtClean="0"/>
                <a:t>Sponsor Forms</a:t>
              </a:r>
            </a:p>
            <a:p>
              <a:pPr algn="ctr"/>
              <a:r>
                <a:rPr lang="en-US" sz="2000" dirty="0" smtClean="0"/>
                <a:t>*OSP will Assist</a:t>
              </a:r>
              <a:endParaRPr lang="en-US" sz="2000" dirty="0"/>
            </a:p>
          </p:txBody>
        </p:sp>
        <p:pic>
          <p:nvPicPr>
            <p:cNvPr id="27" name="Picture 26"/>
            <p:cNvPicPr>
              <a:picLocks noChangeAspect="1"/>
            </p:cNvPicPr>
            <p:nvPr/>
          </p:nvPicPr>
          <p:blipFill>
            <a:blip r:embed="rId6">
              <a:duotone>
                <a:schemeClr val="accent2">
                  <a:shade val="45000"/>
                  <a:satMod val="135000"/>
                </a:schemeClr>
                <a:prstClr val="white"/>
              </a:duotone>
            </a:blip>
            <a:stretch>
              <a:fillRect/>
            </a:stretch>
          </p:blipFill>
          <p:spPr>
            <a:xfrm>
              <a:off x="2872883" y="2359597"/>
              <a:ext cx="941832" cy="941832"/>
            </a:xfrm>
            <a:prstGeom prst="rect">
              <a:avLst/>
            </a:prstGeom>
          </p:spPr>
        </p:pic>
      </p:grpSp>
    </p:spTree>
    <p:extLst>
      <p:ext uri="{BB962C8B-B14F-4D97-AF65-F5344CB8AC3E}">
        <p14:creationId xmlns:p14="http://schemas.microsoft.com/office/powerpoint/2010/main" val="2242222841"/>
      </p:ext>
    </p:extLst>
  </p:cSld>
  <p:clrMapOvr>
    <a:masterClrMapping/>
  </p:clrMapOvr>
  <mc:AlternateContent xmlns:mc="http://schemas.openxmlformats.org/markup-compatibility/2006" xmlns:p14="http://schemas.microsoft.com/office/powerpoint/2010/main">
    <mc:Choice Requires="p14">
      <p:transition spd="slow" p14:dur="2000" advTm="91264"/>
    </mc:Choice>
    <mc:Fallback xmlns="">
      <p:transition spd="slow" advTm="91264"/>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5997" y="3429000"/>
            <a:ext cx="6095999" cy="3429000"/>
          </a:xfrm>
          <a:prstGeom prst="rect">
            <a:avLst/>
          </a:prstGeom>
          <a:solidFill>
            <a:schemeClr val="accent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 y="0"/>
            <a:ext cx="6095999"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0"/>
            <a:ext cx="6095999" cy="3429000"/>
          </a:xfrm>
          <a:prstGeom prst="rect">
            <a:avLst/>
          </a:prstGeom>
          <a:blipFill dpi="0" rotWithShape="1">
            <a:blip r:embed="rId3">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095997" y="3429000"/>
            <a:ext cx="6095999" cy="3429000"/>
          </a:xfrm>
          <a:prstGeom prst="rect">
            <a:avLst/>
          </a:prstGeom>
          <a:blipFill dpi="0" rotWithShape="1">
            <a:blip r:embed="rId4">
              <a:alphaModFix amt="33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 y="745004"/>
            <a:ext cx="6095996" cy="1107996"/>
          </a:xfrm>
          <a:prstGeom prst="rect">
            <a:avLst/>
          </a:prstGeom>
          <a:noFill/>
        </p:spPr>
        <p:txBody>
          <a:bodyPr wrap="square" rtlCol="0">
            <a:spAutoFit/>
          </a:bodyPr>
          <a:lstStyle/>
          <a:p>
            <a:pPr algn="ctr"/>
            <a:r>
              <a:rPr lang="en-US" sz="6600" b="1" dirty="0" smtClean="0">
                <a:solidFill>
                  <a:schemeClr val="accent4"/>
                </a:solidFill>
                <a:latin typeface="Gill Sans MT" panose="020B0502020104020203" pitchFamily="34" charset="0"/>
              </a:rPr>
              <a:t>Contact Us</a:t>
            </a:r>
            <a:endParaRPr lang="en-US" sz="6600" b="1" dirty="0">
              <a:solidFill>
                <a:schemeClr val="accent4"/>
              </a:solidFill>
              <a:latin typeface="Gill Sans MT" panose="020B0502020104020203" pitchFamily="34" charset="0"/>
            </a:endParaRPr>
          </a:p>
        </p:txBody>
      </p:sp>
      <p:sp>
        <p:nvSpPr>
          <p:cNvPr id="10" name="TextBox 9"/>
          <p:cNvSpPr txBox="1"/>
          <p:nvPr/>
        </p:nvSpPr>
        <p:spPr>
          <a:xfrm>
            <a:off x="6095998" y="4081671"/>
            <a:ext cx="6095996" cy="2215991"/>
          </a:xfrm>
          <a:prstGeom prst="rect">
            <a:avLst/>
          </a:prstGeom>
          <a:noFill/>
        </p:spPr>
        <p:txBody>
          <a:bodyPr wrap="square" rtlCol="0">
            <a:spAutoFit/>
          </a:bodyPr>
          <a:lstStyle/>
          <a:p>
            <a:pPr algn="ctr"/>
            <a:r>
              <a:rPr lang="en-US" sz="6600" b="1" dirty="0" smtClean="0">
                <a:latin typeface="Gill Sans MT" panose="020B0502020104020203" pitchFamily="34" charset="0"/>
              </a:rPr>
              <a:t>Tamara Hatch, </a:t>
            </a:r>
            <a:r>
              <a:rPr lang="en-US" sz="3600" b="1" dirty="0" smtClean="0">
                <a:latin typeface="Gill Sans MT" panose="020B0502020104020203" pitchFamily="34" charset="0"/>
              </a:rPr>
              <a:t>Director Sponsored Programs</a:t>
            </a:r>
            <a:endParaRPr lang="en-US" sz="6600" b="1" dirty="0">
              <a:latin typeface="Gill Sans MT" panose="020B0502020104020203" pitchFamily="34" charset="0"/>
            </a:endParaRPr>
          </a:p>
        </p:txBody>
      </p:sp>
      <p:sp>
        <p:nvSpPr>
          <p:cNvPr id="11" name="TextBox 10"/>
          <p:cNvSpPr txBox="1"/>
          <p:nvPr/>
        </p:nvSpPr>
        <p:spPr>
          <a:xfrm>
            <a:off x="6546846" y="283339"/>
            <a:ext cx="5194300" cy="2862322"/>
          </a:xfrm>
          <a:prstGeom prst="rect">
            <a:avLst/>
          </a:prstGeom>
          <a:noFill/>
        </p:spPr>
        <p:txBody>
          <a:bodyPr wrap="square" rtlCol="0">
            <a:spAutoFit/>
          </a:bodyPr>
          <a:lstStyle/>
          <a:p>
            <a:pPr algn="ctr"/>
            <a:r>
              <a:rPr lang="en-US" sz="2000" b="1" dirty="0" smtClean="0"/>
              <a:t>Email:</a:t>
            </a:r>
            <a:r>
              <a:rPr lang="en-US" sz="2000" dirty="0" smtClean="0"/>
              <a:t> </a:t>
            </a:r>
            <a:r>
              <a:rPr lang="en-US" sz="2000" dirty="0" smtClean="0">
                <a:hlinkClick r:id="rId5"/>
              </a:rPr>
              <a:t>jmu_grants@jmu.edu</a:t>
            </a:r>
            <a:endParaRPr lang="en-US" sz="2000" dirty="0" smtClean="0"/>
          </a:p>
          <a:p>
            <a:pPr algn="ctr"/>
            <a:endParaRPr lang="en-US" sz="2000" b="1" dirty="0" smtClean="0"/>
          </a:p>
          <a:p>
            <a:pPr algn="ctr"/>
            <a:r>
              <a:rPr lang="en-US" sz="2000" b="1" dirty="0" smtClean="0"/>
              <a:t>Phone:</a:t>
            </a:r>
            <a:r>
              <a:rPr lang="en-US" sz="2000" dirty="0" smtClean="0"/>
              <a:t> (540)-568-6872</a:t>
            </a:r>
          </a:p>
          <a:p>
            <a:pPr algn="ctr"/>
            <a:endParaRPr lang="en-US" sz="2000" dirty="0" smtClean="0"/>
          </a:p>
          <a:p>
            <a:pPr algn="ctr"/>
            <a:r>
              <a:rPr lang="en-US" sz="2000" b="1" dirty="0" smtClean="0"/>
              <a:t>Address:</a:t>
            </a:r>
          </a:p>
          <a:p>
            <a:pPr algn="ctr"/>
            <a:r>
              <a:rPr lang="en-US" sz="2000" dirty="0" smtClean="0"/>
              <a:t>Foundation Hall</a:t>
            </a:r>
          </a:p>
          <a:p>
            <a:pPr algn="ctr"/>
            <a:r>
              <a:rPr lang="en-US" sz="2000" dirty="0" smtClean="0"/>
              <a:t>Harrison Street, MSC 5728</a:t>
            </a:r>
          </a:p>
          <a:p>
            <a:pPr algn="ctr"/>
            <a:endParaRPr lang="en-US" sz="2000" dirty="0"/>
          </a:p>
          <a:p>
            <a:pPr algn="ctr"/>
            <a:r>
              <a:rPr lang="en-US" sz="2000" dirty="0" smtClean="0">
                <a:hlinkClick r:id="rId6"/>
              </a:rPr>
              <a:t>https://www.jmu.edu/sponsoredprograms</a:t>
            </a:r>
            <a:endParaRPr lang="en-US" sz="2000" dirty="0"/>
          </a:p>
        </p:txBody>
      </p:sp>
      <p:sp>
        <p:nvSpPr>
          <p:cNvPr id="12" name="TextBox 11"/>
          <p:cNvSpPr txBox="1"/>
          <p:nvPr/>
        </p:nvSpPr>
        <p:spPr>
          <a:xfrm>
            <a:off x="234949" y="3727728"/>
            <a:ext cx="5626100" cy="2831544"/>
          </a:xfrm>
          <a:prstGeom prst="rect">
            <a:avLst/>
          </a:prstGeom>
          <a:noFill/>
        </p:spPr>
        <p:txBody>
          <a:bodyPr wrap="square" rtlCol="0">
            <a:spAutoFit/>
          </a:bodyPr>
          <a:lstStyle/>
          <a:p>
            <a:pPr algn="ctr"/>
            <a:r>
              <a:rPr lang="en-US" sz="2000" b="1" dirty="0" smtClean="0"/>
              <a:t>Email:</a:t>
            </a:r>
            <a:r>
              <a:rPr lang="en-US" sz="2000" dirty="0" smtClean="0"/>
              <a:t> </a:t>
            </a:r>
            <a:r>
              <a:rPr lang="en-US" sz="2000" dirty="0" smtClean="0">
                <a:hlinkClick r:id="rId7"/>
              </a:rPr>
              <a:t>hatchtt@jmu.edu</a:t>
            </a:r>
            <a:endParaRPr lang="en-US" sz="2000" dirty="0" smtClean="0"/>
          </a:p>
          <a:p>
            <a:pPr algn="ctr"/>
            <a:endParaRPr lang="en-US" sz="2000" b="1" dirty="0" smtClean="0"/>
          </a:p>
          <a:p>
            <a:pPr algn="ctr"/>
            <a:r>
              <a:rPr lang="en-US" sz="2000" b="1" dirty="0" smtClean="0"/>
              <a:t>Phone:</a:t>
            </a:r>
            <a:r>
              <a:rPr lang="en-US" sz="2000" dirty="0" smtClean="0"/>
              <a:t> (540)-568-2350</a:t>
            </a:r>
          </a:p>
          <a:p>
            <a:pPr algn="ctr"/>
            <a:endParaRPr lang="en-US" sz="2000" dirty="0" smtClean="0"/>
          </a:p>
          <a:p>
            <a:pPr algn="ctr"/>
            <a:r>
              <a:rPr lang="en-US" sz="2000" b="1" dirty="0" smtClean="0"/>
              <a:t>Address:</a:t>
            </a:r>
          </a:p>
          <a:p>
            <a:pPr algn="ctr"/>
            <a:r>
              <a:rPr lang="en-US" sz="2000" dirty="0" smtClean="0"/>
              <a:t>Foundation Hall</a:t>
            </a:r>
          </a:p>
          <a:p>
            <a:pPr algn="ctr"/>
            <a:r>
              <a:rPr lang="en-US" sz="2000" dirty="0" smtClean="0"/>
              <a:t>Harrison Street, MSC 5728</a:t>
            </a:r>
          </a:p>
          <a:p>
            <a:pPr algn="ctr"/>
            <a:endParaRPr lang="en-US" sz="2000" dirty="0"/>
          </a:p>
          <a:p>
            <a:pPr algn="ctr"/>
            <a:r>
              <a:rPr lang="en-US" dirty="0" smtClean="0">
                <a:hlinkClick r:id="rId8"/>
              </a:rPr>
              <a:t>https://www.jmu.edu/sponsoredprogramsaccounting</a:t>
            </a:r>
            <a:endParaRPr lang="en-US" dirty="0"/>
          </a:p>
        </p:txBody>
      </p:sp>
    </p:spTree>
    <p:extLst>
      <p:ext uri="{BB962C8B-B14F-4D97-AF65-F5344CB8AC3E}">
        <p14:creationId xmlns:p14="http://schemas.microsoft.com/office/powerpoint/2010/main" val="2908937817"/>
      </p:ext>
    </p:extLst>
  </p:cSld>
  <p:clrMapOvr>
    <a:masterClrMapping/>
  </p:clrMapOvr>
  <mc:AlternateContent xmlns:mc="http://schemas.openxmlformats.org/markup-compatibility/2006" xmlns:p14="http://schemas.microsoft.com/office/powerpoint/2010/main">
    <mc:Choice Requires="p14">
      <p:transition spd="slow" p14:dur="2000" advTm="40779"/>
    </mc:Choice>
    <mc:Fallback xmlns="">
      <p:transition spd="slow" advTm="40779"/>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Proposal Stage</a:t>
            </a:r>
            <a:endParaRPr lang="en-US" sz="4800" b="1" dirty="0"/>
          </a:p>
        </p:txBody>
      </p:sp>
      <p:sp>
        <p:nvSpPr>
          <p:cNvPr id="8" name="Title 1"/>
          <p:cNvSpPr txBox="1">
            <a:spLocks/>
          </p:cNvSpPr>
          <p:nvPr/>
        </p:nvSpPr>
        <p:spPr>
          <a:xfrm>
            <a:off x="0" y="0"/>
            <a:ext cx="12191999" cy="1022351"/>
          </a:xfrm>
          <a:prstGeom prst="rect">
            <a:avLst/>
          </a:prstGeom>
          <a:solidFill>
            <a:schemeClr val="bg1"/>
          </a:solidFill>
          <a:ln>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Sponsored Programs Basic Functions</a:t>
            </a:r>
            <a:endParaRPr lang="en-US" b="1" dirty="0"/>
          </a:p>
        </p:txBody>
      </p:sp>
      <p:sp>
        <p:nvSpPr>
          <p:cNvPr id="9" name="Oval 8"/>
          <p:cNvSpPr/>
          <p:nvPr/>
        </p:nvSpPr>
        <p:spPr>
          <a:xfrm>
            <a:off x="1698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220948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424910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28872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832834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103679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0" y="3733800"/>
            <a:ext cx="1993900" cy="1077218"/>
          </a:xfrm>
          <a:prstGeom prst="rect">
            <a:avLst/>
          </a:prstGeom>
          <a:noFill/>
          <a:ln>
            <a:noFill/>
          </a:ln>
        </p:spPr>
        <p:txBody>
          <a:bodyPr wrap="square" rtlCol="0">
            <a:spAutoFit/>
          </a:bodyPr>
          <a:lstStyle/>
          <a:p>
            <a:pPr algn="ctr"/>
            <a:r>
              <a:rPr lang="en-US" sz="2400" b="1" dirty="0" smtClean="0"/>
              <a:t>Disseminate </a:t>
            </a:r>
            <a:r>
              <a:rPr lang="en-US" sz="2000" dirty="0" smtClean="0"/>
              <a:t>Funding Opportunities</a:t>
            </a:r>
            <a:endParaRPr lang="en-US" dirty="0"/>
          </a:p>
        </p:txBody>
      </p:sp>
      <p:sp>
        <p:nvSpPr>
          <p:cNvPr id="16" name="TextBox 15"/>
          <p:cNvSpPr txBox="1"/>
          <p:nvPr/>
        </p:nvSpPr>
        <p:spPr>
          <a:xfrm>
            <a:off x="2039620" y="3733800"/>
            <a:ext cx="1993900" cy="1077218"/>
          </a:xfrm>
          <a:prstGeom prst="rect">
            <a:avLst/>
          </a:prstGeom>
          <a:noFill/>
          <a:ln>
            <a:noFill/>
          </a:ln>
        </p:spPr>
        <p:txBody>
          <a:bodyPr wrap="square" rtlCol="0">
            <a:spAutoFit/>
          </a:bodyPr>
          <a:lstStyle/>
          <a:p>
            <a:pPr algn="ctr"/>
            <a:r>
              <a:rPr lang="en-US" sz="2400" b="1" dirty="0" smtClean="0"/>
              <a:t>Build</a:t>
            </a:r>
            <a:r>
              <a:rPr lang="en-US" b="1" dirty="0" smtClean="0"/>
              <a:t> </a:t>
            </a:r>
          </a:p>
          <a:p>
            <a:pPr algn="ctr"/>
            <a:r>
              <a:rPr lang="en-US" sz="2000" dirty="0" smtClean="0"/>
              <a:t>Compliant Budgets</a:t>
            </a:r>
            <a:endParaRPr lang="en-US" sz="2000" dirty="0"/>
          </a:p>
        </p:txBody>
      </p:sp>
      <p:sp>
        <p:nvSpPr>
          <p:cNvPr id="17" name="TextBox 16"/>
          <p:cNvSpPr txBox="1"/>
          <p:nvPr/>
        </p:nvSpPr>
        <p:spPr>
          <a:xfrm>
            <a:off x="4079240" y="3733800"/>
            <a:ext cx="1993900" cy="1692771"/>
          </a:xfrm>
          <a:prstGeom prst="rect">
            <a:avLst/>
          </a:prstGeom>
          <a:noFill/>
          <a:ln>
            <a:noFill/>
          </a:ln>
        </p:spPr>
        <p:txBody>
          <a:bodyPr wrap="square" rtlCol="0">
            <a:spAutoFit/>
          </a:bodyPr>
          <a:lstStyle/>
          <a:p>
            <a:pPr algn="ctr"/>
            <a:r>
              <a:rPr lang="en-US" sz="2400" b="1" dirty="0" smtClean="0"/>
              <a:t>Review </a:t>
            </a:r>
          </a:p>
          <a:p>
            <a:pPr algn="ctr"/>
            <a:r>
              <a:rPr lang="en-US" sz="2000" dirty="0" smtClean="0"/>
              <a:t>Agency Guidelines to Ensure Compliance</a:t>
            </a:r>
            <a:endParaRPr lang="en-US" sz="2000" dirty="0"/>
          </a:p>
        </p:txBody>
      </p:sp>
      <p:sp>
        <p:nvSpPr>
          <p:cNvPr id="18" name="TextBox 17"/>
          <p:cNvSpPr txBox="1"/>
          <p:nvPr/>
        </p:nvSpPr>
        <p:spPr>
          <a:xfrm>
            <a:off x="6118860" y="3733800"/>
            <a:ext cx="1993900" cy="769441"/>
          </a:xfrm>
          <a:prstGeom prst="rect">
            <a:avLst/>
          </a:prstGeom>
          <a:noFill/>
          <a:ln>
            <a:noFill/>
          </a:ln>
        </p:spPr>
        <p:txBody>
          <a:bodyPr wrap="square" rtlCol="0">
            <a:spAutoFit/>
          </a:bodyPr>
          <a:lstStyle/>
          <a:p>
            <a:pPr algn="ctr"/>
            <a:r>
              <a:rPr lang="en-US" sz="2400" b="1" dirty="0" smtClean="0"/>
              <a:t>Complete</a:t>
            </a:r>
          </a:p>
          <a:p>
            <a:pPr algn="ctr"/>
            <a:r>
              <a:rPr lang="en-US" sz="2000" dirty="0" smtClean="0"/>
              <a:t>Sponsor Forms</a:t>
            </a:r>
            <a:endParaRPr lang="en-US" sz="2000" b="1" dirty="0"/>
          </a:p>
        </p:txBody>
      </p:sp>
      <p:sp>
        <p:nvSpPr>
          <p:cNvPr id="19" name="TextBox 18"/>
          <p:cNvSpPr txBox="1"/>
          <p:nvPr/>
        </p:nvSpPr>
        <p:spPr>
          <a:xfrm>
            <a:off x="8158480" y="3733800"/>
            <a:ext cx="1993900" cy="2062103"/>
          </a:xfrm>
          <a:prstGeom prst="rect">
            <a:avLst/>
          </a:prstGeom>
          <a:noFill/>
          <a:ln>
            <a:noFill/>
          </a:ln>
        </p:spPr>
        <p:txBody>
          <a:bodyPr wrap="square" rtlCol="0">
            <a:spAutoFit/>
          </a:bodyPr>
          <a:lstStyle/>
          <a:p>
            <a:pPr algn="ctr"/>
            <a:r>
              <a:rPr lang="en-US" sz="2400" b="1" dirty="0" smtClean="0"/>
              <a:t>Prepare</a:t>
            </a:r>
            <a:r>
              <a:rPr lang="en-US" sz="2400" dirty="0" smtClean="0"/>
              <a:t> </a:t>
            </a:r>
            <a:r>
              <a:rPr lang="en-US" sz="2000" dirty="0" smtClean="0"/>
              <a:t>Certifications </a:t>
            </a:r>
          </a:p>
          <a:p>
            <a:pPr algn="ctr"/>
            <a:r>
              <a:rPr lang="en-US" sz="2000" dirty="0" smtClean="0"/>
              <a:t>&amp;</a:t>
            </a:r>
          </a:p>
          <a:p>
            <a:pPr algn="ctr"/>
            <a:r>
              <a:rPr lang="en-US" sz="2400" b="1" dirty="0" smtClean="0"/>
              <a:t>Facilitate</a:t>
            </a:r>
            <a:r>
              <a:rPr lang="en-US" sz="2400" dirty="0" smtClean="0"/>
              <a:t> </a:t>
            </a:r>
            <a:r>
              <a:rPr lang="en-US" sz="2000" dirty="0" smtClean="0"/>
              <a:t>University Approval</a:t>
            </a:r>
            <a:endParaRPr lang="en-US" sz="2000" b="1" dirty="0"/>
          </a:p>
        </p:txBody>
      </p:sp>
      <p:sp>
        <p:nvSpPr>
          <p:cNvPr id="21" name="TextBox 20"/>
          <p:cNvSpPr txBox="1"/>
          <p:nvPr/>
        </p:nvSpPr>
        <p:spPr>
          <a:xfrm>
            <a:off x="10198100" y="3733800"/>
            <a:ext cx="1993900" cy="769441"/>
          </a:xfrm>
          <a:prstGeom prst="rect">
            <a:avLst/>
          </a:prstGeom>
          <a:noFill/>
          <a:ln>
            <a:noFill/>
          </a:ln>
        </p:spPr>
        <p:txBody>
          <a:bodyPr wrap="square" rtlCol="0">
            <a:spAutoFit/>
          </a:bodyPr>
          <a:lstStyle/>
          <a:p>
            <a:pPr algn="ctr"/>
            <a:r>
              <a:rPr lang="en-US" sz="2400" b="1" dirty="0" smtClean="0"/>
              <a:t>Submit</a:t>
            </a:r>
            <a:endParaRPr lang="en-US" sz="2400" dirty="0" smtClean="0"/>
          </a:p>
          <a:p>
            <a:pPr algn="ctr"/>
            <a:r>
              <a:rPr lang="en-US" sz="2000" dirty="0" smtClean="0"/>
              <a:t>Proposals</a:t>
            </a:r>
            <a:endParaRPr lang="en-US" sz="2000" dirty="0"/>
          </a:p>
        </p:txBody>
      </p:sp>
      <p:pic>
        <p:nvPicPr>
          <p:cNvPr id="22" name="Picture 21"/>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171000"/>
                    </a14:imgEffect>
                  </a14:imgLayer>
                </a14:imgProps>
              </a:ext>
            </a:extLst>
          </a:blip>
          <a:stretch>
            <a:fillRect/>
          </a:stretch>
        </p:blipFill>
        <p:spPr>
          <a:xfrm>
            <a:off x="2566670" y="2360613"/>
            <a:ext cx="939800" cy="939800"/>
          </a:xfrm>
          <a:prstGeom prst="rect">
            <a:avLst/>
          </a:prstGeom>
          <a:ln>
            <a:noFill/>
          </a:ln>
        </p:spPr>
      </p:pic>
      <p:sp>
        <p:nvSpPr>
          <p:cNvPr id="23" name="Rectangle 22"/>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pic>
        <p:nvPicPr>
          <p:cNvPr id="24" name="Picture 23"/>
          <p:cNvPicPr>
            <a:picLocks noChangeAspect="1"/>
          </p:cNvPicPr>
          <p:nvPr/>
        </p:nvPicPr>
        <p:blipFill>
          <a:blip r:embed="rId6">
            <a:duotone>
              <a:schemeClr val="accent2">
                <a:shade val="45000"/>
                <a:satMod val="135000"/>
              </a:schemeClr>
              <a:prstClr val="white"/>
            </a:duotone>
          </a:blip>
          <a:stretch>
            <a:fillRect/>
          </a:stretch>
        </p:blipFill>
        <p:spPr>
          <a:xfrm>
            <a:off x="4681474" y="2359597"/>
            <a:ext cx="941832" cy="941832"/>
          </a:xfrm>
          <a:prstGeom prst="rect">
            <a:avLst/>
          </a:prstGeom>
        </p:spPr>
      </p:pic>
      <p:pic>
        <p:nvPicPr>
          <p:cNvPr id="25" name="Picture 24"/>
          <p:cNvPicPr>
            <a:picLocks noChangeAspect="1"/>
          </p:cNvPicPr>
          <p:nvPr/>
        </p:nvPicPr>
        <p:blipFill>
          <a:blip r:embed="rId7">
            <a:duotone>
              <a:schemeClr val="accent2">
                <a:shade val="45000"/>
                <a:satMod val="135000"/>
              </a:schemeClr>
              <a:prstClr val="white"/>
            </a:duotone>
          </a:blip>
          <a:stretch>
            <a:fillRect/>
          </a:stretch>
        </p:blipFill>
        <p:spPr>
          <a:xfrm>
            <a:off x="6644894" y="2359597"/>
            <a:ext cx="941832" cy="941832"/>
          </a:xfrm>
          <a:prstGeom prst="rect">
            <a:avLst/>
          </a:prstGeom>
        </p:spPr>
      </p:pic>
      <p:pic>
        <p:nvPicPr>
          <p:cNvPr id="26" name="Picture 25"/>
          <p:cNvPicPr>
            <a:picLocks noChangeAspect="1"/>
          </p:cNvPicPr>
          <p:nvPr/>
        </p:nvPicPr>
        <p:blipFill>
          <a:blip r:embed="rId8">
            <a:duotone>
              <a:schemeClr val="accent2">
                <a:shade val="45000"/>
                <a:satMod val="135000"/>
              </a:schemeClr>
              <a:prstClr val="white"/>
            </a:duotone>
          </a:blip>
          <a:stretch>
            <a:fillRect/>
          </a:stretch>
        </p:blipFill>
        <p:spPr>
          <a:xfrm>
            <a:off x="8812530" y="2373313"/>
            <a:ext cx="914400" cy="914400"/>
          </a:xfrm>
          <a:prstGeom prst="rect">
            <a:avLst/>
          </a:prstGeom>
        </p:spPr>
      </p:pic>
      <p:pic>
        <p:nvPicPr>
          <p:cNvPr id="27" name="Picture 26"/>
          <p:cNvPicPr>
            <a:picLocks noChangeAspect="1"/>
          </p:cNvPicPr>
          <p:nvPr/>
        </p:nvPicPr>
        <p:blipFill>
          <a:blip r:embed="rId9">
            <a:duotone>
              <a:schemeClr val="accent2">
                <a:shade val="45000"/>
                <a:satMod val="135000"/>
              </a:schemeClr>
              <a:prstClr val="white"/>
            </a:duotone>
          </a:blip>
          <a:stretch>
            <a:fillRect/>
          </a:stretch>
        </p:blipFill>
        <p:spPr>
          <a:xfrm>
            <a:off x="10779252" y="2360613"/>
            <a:ext cx="941832" cy="941832"/>
          </a:xfrm>
          <a:prstGeom prst="rect">
            <a:avLst/>
          </a:prstGeom>
        </p:spPr>
      </p:pic>
      <p:pic>
        <p:nvPicPr>
          <p:cNvPr id="28" name="Picture 27"/>
          <p:cNvPicPr>
            <a:picLocks noChangeAspect="1"/>
          </p:cNvPicPr>
          <p:nvPr/>
        </p:nvPicPr>
        <p:blipFill>
          <a:blip r:embed="rId10">
            <a:duotone>
              <a:schemeClr val="accent2">
                <a:shade val="45000"/>
                <a:satMod val="135000"/>
              </a:schemeClr>
              <a:prstClr val="white"/>
            </a:duotone>
          </a:blip>
          <a:stretch>
            <a:fillRect/>
          </a:stretch>
        </p:blipFill>
        <p:spPr>
          <a:xfrm>
            <a:off x="526034" y="2359597"/>
            <a:ext cx="941832" cy="941832"/>
          </a:xfrm>
          <a:prstGeom prst="rect">
            <a:avLst/>
          </a:prstGeom>
        </p:spPr>
      </p:pic>
    </p:spTree>
    <p:extLst>
      <p:ext uri="{BB962C8B-B14F-4D97-AF65-F5344CB8AC3E}">
        <p14:creationId xmlns:p14="http://schemas.microsoft.com/office/powerpoint/2010/main" val="2608047151"/>
      </p:ext>
    </p:extLst>
  </p:cSld>
  <p:clrMapOvr>
    <a:masterClrMapping/>
  </p:clrMapOvr>
  <mc:AlternateContent xmlns:mc="http://schemas.openxmlformats.org/markup-compatibility/2006" xmlns:p14="http://schemas.microsoft.com/office/powerpoint/2010/main">
    <mc:Choice Requires="p14">
      <p:transition spd="slow" p14:dur="2000" advTm="68299"/>
    </mc:Choice>
    <mc:Fallback xmlns="">
      <p:transition spd="slow" advTm="68299"/>
    </mc:Fallback>
  </mc:AlternateContent>
  <p:timing>
    <p:tnLst>
      <p:par>
        <p:cTn id="1" dur="indefinite" restart="never" nodeType="tmRoot"/>
      </p:par>
    </p:tnLst>
  </p:timing>
  <p:extLst mod="1">
    <p:ext uri="{E180D4A7-C9FB-4DFB-919C-405C955672EB}">
      <p14:showEvtLst xmlns:p14="http://schemas.microsoft.com/office/powerpoint/2010/main">
        <p14:triggerEvt type="onClick" time="7560" objId="5"/>
        <p14:triggerEvt type="onClick" time="63357" objId="5"/>
        <p14:triggerEvt type="onClick" time="64114" objId="5"/>
        <p14:triggerEvt type="onClick" time="65425" objId="5"/>
        <p14:triggerEvt type="onClick" time="66005" objId="5"/>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Award Stage</a:t>
            </a:r>
            <a:endParaRPr lang="en-US" sz="4800" b="1" dirty="0"/>
          </a:p>
        </p:txBody>
      </p:sp>
      <p:sp>
        <p:nvSpPr>
          <p:cNvPr id="9" name="Title 1"/>
          <p:cNvSpPr>
            <a:spLocks noGrp="1"/>
          </p:cNvSpPr>
          <p:nvPr>
            <p:ph type="title"/>
          </p:nvPr>
        </p:nvSpPr>
        <p:spPr>
          <a:xfrm>
            <a:off x="0" y="0"/>
            <a:ext cx="12191999" cy="1022351"/>
          </a:xfrm>
          <a:solidFill>
            <a:schemeClr val="bg1"/>
          </a:solidFill>
          <a:ln>
            <a:noFill/>
          </a:ln>
        </p:spPr>
        <p:txBody>
          <a:bodyPr>
            <a:normAutofit/>
          </a:bodyPr>
          <a:lstStyle/>
          <a:p>
            <a:pPr algn="ctr"/>
            <a:r>
              <a:rPr lang="en-US" b="1" dirty="0" smtClean="0"/>
              <a:t>Sponsored Programs Basic Functions</a:t>
            </a:r>
            <a:endParaRPr lang="en-US" b="1" dirty="0"/>
          </a:p>
        </p:txBody>
      </p:sp>
      <p:sp>
        <p:nvSpPr>
          <p:cNvPr id="10" name="Oval 9"/>
          <p:cNvSpPr/>
          <p:nvPr/>
        </p:nvSpPr>
        <p:spPr>
          <a:xfrm>
            <a:off x="1698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20948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424910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628872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832834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103679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3733800"/>
            <a:ext cx="1993900" cy="1384995"/>
          </a:xfrm>
          <a:prstGeom prst="rect">
            <a:avLst/>
          </a:prstGeom>
          <a:noFill/>
          <a:ln>
            <a:noFill/>
          </a:ln>
        </p:spPr>
        <p:txBody>
          <a:bodyPr wrap="square" rtlCol="0">
            <a:spAutoFit/>
          </a:bodyPr>
          <a:lstStyle/>
          <a:p>
            <a:pPr algn="ctr"/>
            <a:r>
              <a:rPr lang="en-US" sz="2400" b="1" dirty="0" smtClean="0"/>
              <a:t>Review</a:t>
            </a:r>
          </a:p>
          <a:p>
            <a:pPr algn="ctr"/>
            <a:r>
              <a:rPr lang="en-US" sz="2000" dirty="0" smtClean="0"/>
              <a:t>Terms and Conditions for Acceptability</a:t>
            </a:r>
            <a:endParaRPr lang="en-US" sz="2000" dirty="0"/>
          </a:p>
        </p:txBody>
      </p:sp>
      <p:sp>
        <p:nvSpPr>
          <p:cNvPr id="17" name="TextBox 16"/>
          <p:cNvSpPr txBox="1"/>
          <p:nvPr/>
        </p:nvSpPr>
        <p:spPr>
          <a:xfrm>
            <a:off x="2039620" y="3733800"/>
            <a:ext cx="1993900" cy="1077218"/>
          </a:xfrm>
          <a:prstGeom prst="rect">
            <a:avLst/>
          </a:prstGeom>
          <a:noFill/>
          <a:ln>
            <a:noFill/>
          </a:ln>
        </p:spPr>
        <p:txBody>
          <a:bodyPr wrap="square" rtlCol="0">
            <a:spAutoFit/>
          </a:bodyPr>
          <a:lstStyle/>
          <a:p>
            <a:pPr algn="ctr"/>
            <a:r>
              <a:rPr lang="en-US" sz="2400" b="1" dirty="0" smtClean="0"/>
              <a:t>Negotiate</a:t>
            </a:r>
          </a:p>
          <a:p>
            <a:pPr algn="ctr"/>
            <a:r>
              <a:rPr lang="en-US" sz="2000" dirty="0" smtClean="0"/>
              <a:t>Terms if Needed</a:t>
            </a:r>
            <a:endParaRPr lang="en-US" sz="2000" dirty="0"/>
          </a:p>
        </p:txBody>
      </p:sp>
      <p:sp>
        <p:nvSpPr>
          <p:cNvPr id="18" name="TextBox 17"/>
          <p:cNvSpPr txBox="1"/>
          <p:nvPr/>
        </p:nvSpPr>
        <p:spPr>
          <a:xfrm>
            <a:off x="4079240" y="3733800"/>
            <a:ext cx="1993900" cy="1077218"/>
          </a:xfrm>
          <a:prstGeom prst="rect">
            <a:avLst/>
          </a:prstGeom>
          <a:noFill/>
          <a:ln>
            <a:noFill/>
          </a:ln>
        </p:spPr>
        <p:txBody>
          <a:bodyPr wrap="square" rtlCol="0">
            <a:spAutoFit/>
          </a:bodyPr>
          <a:lstStyle/>
          <a:p>
            <a:pPr algn="ctr"/>
            <a:r>
              <a:rPr lang="en-US" sz="2400" b="1" dirty="0" smtClean="0"/>
              <a:t>Work </a:t>
            </a:r>
            <a:r>
              <a:rPr lang="en-US" sz="2400" b="1" dirty="0"/>
              <a:t>W</a:t>
            </a:r>
            <a:r>
              <a:rPr lang="en-US" sz="2400" b="1" dirty="0" smtClean="0"/>
              <a:t>ith</a:t>
            </a:r>
          </a:p>
          <a:p>
            <a:pPr algn="ctr"/>
            <a:r>
              <a:rPr lang="en-US" sz="2000" dirty="0" smtClean="0"/>
              <a:t>PI to Revise Budgets</a:t>
            </a:r>
            <a:endParaRPr lang="en-US" sz="2000" dirty="0"/>
          </a:p>
        </p:txBody>
      </p:sp>
      <p:sp>
        <p:nvSpPr>
          <p:cNvPr id="19" name="TextBox 18"/>
          <p:cNvSpPr txBox="1"/>
          <p:nvPr/>
        </p:nvSpPr>
        <p:spPr>
          <a:xfrm>
            <a:off x="6118860" y="3733800"/>
            <a:ext cx="1993900" cy="1138773"/>
          </a:xfrm>
          <a:prstGeom prst="rect">
            <a:avLst/>
          </a:prstGeom>
          <a:noFill/>
          <a:ln>
            <a:noFill/>
          </a:ln>
        </p:spPr>
        <p:txBody>
          <a:bodyPr wrap="square" rtlCol="0">
            <a:spAutoFit/>
          </a:bodyPr>
          <a:lstStyle/>
          <a:p>
            <a:pPr algn="ctr"/>
            <a:r>
              <a:rPr lang="en-US" sz="2400" b="1" dirty="0" smtClean="0"/>
              <a:t>Sign &amp; Accept</a:t>
            </a:r>
          </a:p>
          <a:p>
            <a:pPr algn="ctr"/>
            <a:r>
              <a:rPr lang="en-US" sz="2000" dirty="0" smtClean="0"/>
              <a:t>Award Materials</a:t>
            </a:r>
            <a:endParaRPr lang="en-US" sz="2000" b="1" dirty="0"/>
          </a:p>
        </p:txBody>
      </p:sp>
      <p:sp>
        <p:nvSpPr>
          <p:cNvPr id="20" name="TextBox 19"/>
          <p:cNvSpPr txBox="1"/>
          <p:nvPr/>
        </p:nvSpPr>
        <p:spPr>
          <a:xfrm>
            <a:off x="8158480" y="3733800"/>
            <a:ext cx="1993900" cy="769441"/>
          </a:xfrm>
          <a:prstGeom prst="rect">
            <a:avLst/>
          </a:prstGeom>
          <a:noFill/>
          <a:ln>
            <a:noFill/>
          </a:ln>
        </p:spPr>
        <p:txBody>
          <a:bodyPr wrap="square" rtlCol="0">
            <a:spAutoFit/>
          </a:bodyPr>
          <a:lstStyle/>
          <a:p>
            <a:pPr algn="ctr"/>
            <a:r>
              <a:rPr lang="en-US" sz="2400" b="1" dirty="0" smtClean="0"/>
              <a:t>Process</a:t>
            </a:r>
          </a:p>
          <a:p>
            <a:pPr algn="ctr"/>
            <a:r>
              <a:rPr lang="en-US" sz="2000" dirty="0" smtClean="0"/>
              <a:t>Sub-awards</a:t>
            </a:r>
            <a:endParaRPr lang="en-US" sz="2000" b="1" dirty="0"/>
          </a:p>
        </p:txBody>
      </p:sp>
      <p:sp>
        <p:nvSpPr>
          <p:cNvPr id="22" name="TextBox 21"/>
          <p:cNvSpPr txBox="1"/>
          <p:nvPr/>
        </p:nvSpPr>
        <p:spPr>
          <a:xfrm>
            <a:off x="10198100" y="3733800"/>
            <a:ext cx="1993900" cy="769441"/>
          </a:xfrm>
          <a:prstGeom prst="rect">
            <a:avLst/>
          </a:prstGeom>
          <a:noFill/>
          <a:ln>
            <a:noFill/>
          </a:ln>
        </p:spPr>
        <p:txBody>
          <a:bodyPr wrap="square" rtlCol="0">
            <a:spAutoFit/>
          </a:bodyPr>
          <a:lstStyle/>
          <a:p>
            <a:pPr algn="ctr"/>
            <a:r>
              <a:rPr lang="en-US" sz="2400" b="1" dirty="0" smtClean="0"/>
              <a:t>Track</a:t>
            </a:r>
            <a:endParaRPr lang="en-US" sz="2400" dirty="0" smtClean="0"/>
          </a:p>
          <a:p>
            <a:pPr algn="ctr"/>
            <a:r>
              <a:rPr lang="en-US" sz="2000" dirty="0" smtClean="0"/>
              <a:t>All Deliverables</a:t>
            </a:r>
            <a:endParaRPr lang="en-US" sz="2000" dirty="0"/>
          </a:p>
        </p:txBody>
      </p:sp>
      <p:pic>
        <p:nvPicPr>
          <p:cNvPr id="23" name="Picture 22"/>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171000"/>
                    </a14:imgEffect>
                  </a14:imgLayer>
                </a14:imgProps>
              </a:ext>
            </a:extLst>
          </a:blip>
          <a:stretch>
            <a:fillRect/>
          </a:stretch>
        </p:blipFill>
        <p:spPr>
          <a:xfrm>
            <a:off x="4606290" y="2360613"/>
            <a:ext cx="939800" cy="939800"/>
          </a:xfrm>
          <a:prstGeom prst="rect">
            <a:avLst/>
          </a:prstGeom>
          <a:ln>
            <a:noFill/>
          </a:ln>
        </p:spPr>
      </p:pic>
      <p:sp>
        <p:nvSpPr>
          <p:cNvPr id="24" name="Rectangle 23"/>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pic>
        <p:nvPicPr>
          <p:cNvPr id="25" name="Picture 24"/>
          <p:cNvPicPr>
            <a:picLocks noChangeAspect="1"/>
          </p:cNvPicPr>
          <p:nvPr/>
        </p:nvPicPr>
        <p:blipFill>
          <a:blip r:embed="rId6">
            <a:duotone>
              <a:schemeClr val="accent2">
                <a:shade val="45000"/>
                <a:satMod val="135000"/>
              </a:schemeClr>
              <a:prstClr val="white"/>
            </a:duotone>
          </a:blip>
          <a:stretch>
            <a:fillRect/>
          </a:stretch>
        </p:blipFill>
        <p:spPr>
          <a:xfrm>
            <a:off x="640334" y="2359597"/>
            <a:ext cx="941832" cy="941832"/>
          </a:xfrm>
          <a:prstGeom prst="rect">
            <a:avLst/>
          </a:prstGeom>
        </p:spPr>
      </p:pic>
      <p:pic>
        <p:nvPicPr>
          <p:cNvPr id="26" name="Picture 25"/>
          <p:cNvPicPr>
            <a:picLocks noChangeAspect="1"/>
          </p:cNvPicPr>
          <p:nvPr/>
        </p:nvPicPr>
        <p:blipFill>
          <a:blip r:embed="rId7">
            <a:duotone>
              <a:schemeClr val="accent2">
                <a:shade val="45000"/>
                <a:satMod val="135000"/>
              </a:schemeClr>
              <a:prstClr val="white"/>
            </a:duotone>
          </a:blip>
          <a:stretch>
            <a:fillRect/>
          </a:stretch>
        </p:blipFill>
        <p:spPr>
          <a:xfrm>
            <a:off x="2565654" y="2435797"/>
            <a:ext cx="941832" cy="941832"/>
          </a:xfrm>
          <a:prstGeom prst="rect">
            <a:avLst/>
          </a:prstGeom>
        </p:spPr>
      </p:pic>
      <p:pic>
        <p:nvPicPr>
          <p:cNvPr id="27" name="Picture 26"/>
          <p:cNvPicPr>
            <a:picLocks noChangeAspect="1"/>
          </p:cNvPicPr>
          <p:nvPr/>
        </p:nvPicPr>
        <p:blipFill>
          <a:blip r:embed="rId8">
            <a:duotone>
              <a:schemeClr val="accent2">
                <a:shade val="45000"/>
                <a:satMod val="135000"/>
              </a:schemeClr>
              <a:prstClr val="white"/>
            </a:duotone>
          </a:blip>
          <a:stretch>
            <a:fillRect/>
          </a:stretch>
        </p:blipFill>
        <p:spPr>
          <a:xfrm>
            <a:off x="6771894" y="2359597"/>
            <a:ext cx="941832" cy="941832"/>
          </a:xfrm>
          <a:prstGeom prst="rect">
            <a:avLst/>
          </a:prstGeom>
        </p:spPr>
      </p:pic>
      <p:pic>
        <p:nvPicPr>
          <p:cNvPr id="28" name="Picture 27"/>
          <p:cNvPicPr>
            <a:picLocks noChangeAspect="1"/>
          </p:cNvPicPr>
          <p:nvPr/>
        </p:nvPicPr>
        <p:blipFill>
          <a:blip r:embed="rId9">
            <a:duotone>
              <a:schemeClr val="accent2">
                <a:shade val="45000"/>
                <a:satMod val="135000"/>
              </a:schemeClr>
              <a:prstClr val="white"/>
            </a:duotone>
          </a:blip>
          <a:stretch>
            <a:fillRect/>
          </a:stretch>
        </p:blipFill>
        <p:spPr>
          <a:xfrm>
            <a:off x="8684514" y="2359597"/>
            <a:ext cx="941832" cy="941832"/>
          </a:xfrm>
          <a:prstGeom prst="rect">
            <a:avLst/>
          </a:prstGeom>
        </p:spPr>
      </p:pic>
      <p:pic>
        <p:nvPicPr>
          <p:cNvPr id="29" name="Picture 28"/>
          <p:cNvPicPr>
            <a:picLocks noChangeAspect="1"/>
          </p:cNvPicPr>
          <p:nvPr/>
        </p:nvPicPr>
        <p:blipFill>
          <a:blip r:embed="rId10">
            <a:duotone>
              <a:schemeClr val="accent2">
                <a:shade val="45000"/>
                <a:satMod val="135000"/>
              </a:schemeClr>
              <a:prstClr val="white"/>
            </a:duotone>
          </a:blip>
          <a:stretch>
            <a:fillRect/>
          </a:stretch>
        </p:blipFill>
        <p:spPr>
          <a:xfrm>
            <a:off x="10749534" y="2486597"/>
            <a:ext cx="941832" cy="941832"/>
          </a:xfrm>
          <a:prstGeom prst="rect">
            <a:avLst/>
          </a:prstGeom>
        </p:spPr>
      </p:pic>
    </p:spTree>
    <p:extLst>
      <p:ext uri="{BB962C8B-B14F-4D97-AF65-F5344CB8AC3E}">
        <p14:creationId xmlns:p14="http://schemas.microsoft.com/office/powerpoint/2010/main" val="463220739"/>
      </p:ext>
    </p:extLst>
  </p:cSld>
  <p:clrMapOvr>
    <a:masterClrMapping/>
  </p:clrMapOvr>
  <mc:AlternateContent xmlns:mc="http://schemas.openxmlformats.org/markup-compatibility/2006" xmlns:p14="http://schemas.microsoft.com/office/powerpoint/2010/main">
    <mc:Choice Requires="p14">
      <p:transition spd="slow" p14:dur="2000" advTm="67278"/>
    </mc:Choice>
    <mc:Fallback xmlns="">
      <p:transition spd="slow" advTm="67278"/>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Post-Award Stage</a:t>
            </a:r>
            <a:endParaRPr lang="en-US" sz="4800" b="1" dirty="0"/>
          </a:p>
        </p:txBody>
      </p:sp>
      <p:sp>
        <p:nvSpPr>
          <p:cNvPr id="9" name="Title 1"/>
          <p:cNvSpPr>
            <a:spLocks noGrp="1"/>
          </p:cNvSpPr>
          <p:nvPr>
            <p:ph type="title"/>
          </p:nvPr>
        </p:nvSpPr>
        <p:spPr>
          <a:xfrm>
            <a:off x="0" y="0"/>
            <a:ext cx="12191999" cy="1022351"/>
          </a:xfrm>
          <a:solidFill>
            <a:schemeClr val="bg1"/>
          </a:solidFill>
          <a:ln>
            <a:noFill/>
          </a:ln>
        </p:spPr>
        <p:txBody>
          <a:bodyPr>
            <a:normAutofit/>
          </a:bodyPr>
          <a:lstStyle/>
          <a:p>
            <a:pPr algn="ctr"/>
            <a:r>
              <a:rPr lang="en-US" b="1" dirty="0" smtClean="0"/>
              <a:t>Sponsored Programs Basic Functions</a:t>
            </a:r>
            <a:endParaRPr lang="en-US" b="1" dirty="0"/>
          </a:p>
        </p:txBody>
      </p:sp>
      <p:sp>
        <p:nvSpPr>
          <p:cNvPr id="10" name="Oval 9"/>
          <p:cNvSpPr/>
          <p:nvPr/>
        </p:nvSpPr>
        <p:spPr>
          <a:xfrm>
            <a:off x="3730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3569230"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p:cNvSpPr/>
          <p:nvPr/>
        </p:nvSpPr>
        <p:spPr>
          <a:xfrm>
            <a:off x="6968597"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p:cNvSpPr/>
          <p:nvPr/>
        </p:nvSpPr>
        <p:spPr>
          <a:xfrm>
            <a:off x="10164763"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203200" y="3733800"/>
            <a:ext cx="1993900" cy="1077218"/>
          </a:xfrm>
          <a:prstGeom prst="rect">
            <a:avLst/>
          </a:prstGeom>
          <a:noFill/>
          <a:ln>
            <a:noFill/>
          </a:ln>
        </p:spPr>
        <p:txBody>
          <a:bodyPr wrap="square" rtlCol="0">
            <a:spAutoFit/>
          </a:bodyPr>
          <a:lstStyle/>
          <a:p>
            <a:pPr algn="ctr"/>
            <a:r>
              <a:rPr lang="en-US" sz="2400" b="1" dirty="0" smtClean="0"/>
              <a:t>Seek</a:t>
            </a:r>
          </a:p>
          <a:p>
            <a:pPr algn="ctr"/>
            <a:r>
              <a:rPr lang="en-US" sz="2000" dirty="0" smtClean="0"/>
              <a:t>Prior Approvals from Sponsor</a:t>
            </a:r>
            <a:endParaRPr lang="en-US" sz="2000" dirty="0"/>
          </a:p>
        </p:txBody>
      </p:sp>
      <p:sp>
        <p:nvSpPr>
          <p:cNvPr id="15" name="TextBox 14"/>
          <p:cNvSpPr txBox="1"/>
          <p:nvPr/>
        </p:nvSpPr>
        <p:spPr>
          <a:xfrm>
            <a:off x="3399368" y="3733800"/>
            <a:ext cx="1993900" cy="1384995"/>
          </a:xfrm>
          <a:prstGeom prst="rect">
            <a:avLst/>
          </a:prstGeom>
          <a:noFill/>
          <a:ln>
            <a:noFill/>
          </a:ln>
        </p:spPr>
        <p:txBody>
          <a:bodyPr wrap="square" rtlCol="0">
            <a:spAutoFit/>
          </a:bodyPr>
          <a:lstStyle/>
          <a:p>
            <a:pPr algn="ctr"/>
            <a:r>
              <a:rPr lang="en-US" sz="2400" b="1" dirty="0" smtClean="0"/>
              <a:t>Serve</a:t>
            </a:r>
          </a:p>
          <a:p>
            <a:pPr algn="ctr"/>
            <a:r>
              <a:rPr lang="en-US" sz="2000" dirty="0" smtClean="0"/>
              <a:t>As Liaison Between PI and Sponsor</a:t>
            </a:r>
            <a:endParaRPr lang="en-US" sz="2000" dirty="0"/>
          </a:p>
        </p:txBody>
      </p:sp>
      <p:sp>
        <p:nvSpPr>
          <p:cNvPr id="16" name="TextBox 15"/>
          <p:cNvSpPr txBox="1"/>
          <p:nvPr/>
        </p:nvSpPr>
        <p:spPr>
          <a:xfrm>
            <a:off x="6798734" y="3733800"/>
            <a:ext cx="1993900" cy="1077218"/>
          </a:xfrm>
          <a:prstGeom prst="rect">
            <a:avLst/>
          </a:prstGeom>
          <a:noFill/>
          <a:ln>
            <a:noFill/>
          </a:ln>
        </p:spPr>
        <p:txBody>
          <a:bodyPr wrap="square" rtlCol="0">
            <a:spAutoFit/>
          </a:bodyPr>
          <a:lstStyle/>
          <a:p>
            <a:pPr algn="ctr"/>
            <a:r>
              <a:rPr lang="en-US" sz="2400" b="1" dirty="0" smtClean="0"/>
              <a:t>Perform</a:t>
            </a:r>
          </a:p>
          <a:p>
            <a:pPr algn="ctr"/>
            <a:r>
              <a:rPr lang="en-US" sz="2000" dirty="0" smtClean="0"/>
              <a:t>Budget Revisions</a:t>
            </a:r>
            <a:endParaRPr lang="en-US" sz="2000" dirty="0"/>
          </a:p>
        </p:txBody>
      </p:sp>
      <p:sp>
        <p:nvSpPr>
          <p:cNvPr id="17" name="TextBox 16"/>
          <p:cNvSpPr txBox="1"/>
          <p:nvPr/>
        </p:nvSpPr>
        <p:spPr>
          <a:xfrm>
            <a:off x="9994900" y="3733800"/>
            <a:ext cx="1993900" cy="1077218"/>
          </a:xfrm>
          <a:prstGeom prst="rect">
            <a:avLst/>
          </a:prstGeom>
          <a:noFill/>
          <a:ln>
            <a:noFill/>
          </a:ln>
        </p:spPr>
        <p:txBody>
          <a:bodyPr wrap="square" rtlCol="0">
            <a:spAutoFit/>
          </a:bodyPr>
          <a:lstStyle/>
          <a:p>
            <a:pPr algn="ctr"/>
            <a:r>
              <a:rPr lang="en-US" sz="2400" b="1" dirty="0" smtClean="0"/>
              <a:t>Complete</a:t>
            </a:r>
            <a:endParaRPr lang="en-US" sz="2400" dirty="0" smtClean="0"/>
          </a:p>
          <a:p>
            <a:pPr algn="ctr"/>
            <a:r>
              <a:rPr lang="en-US" sz="2000" dirty="0" smtClean="0"/>
              <a:t>Closeout Documents</a:t>
            </a:r>
            <a:endParaRPr lang="en-US" sz="2000" dirty="0"/>
          </a:p>
        </p:txBody>
      </p:sp>
      <p:sp>
        <p:nvSpPr>
          <p:cNvPr id="18" name="Rectangle 17"/>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pic>
        <p:nvPicPr>
          <p:cNvPr id="19" name="Picture 18"/>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saturation sat="171000"/>
                    </a14:imgEffect>
                  </a14:imgLayer>
                </a14:imgProps>
              </a:ext>
            </a:extLst>
          </a:blip>
          <a:stretch>
            <a:fillRect/>
          </a:stretch>
        </p:blipFill>
        <p:spPr>
          <a:xfrm>
            <a:off x="7325784" y="2360613"/>
            <a:ext cx="939800" cy="939800"/>
          </a:xfrm>
          <a:prstGeom prst="rect">
            <a:avLst/>
          </a:prstGeom>
          <a:ln>
            <a:noFill/>
          </a:ln>
        </p:spPr>
      </p:pic>
      <p:pic>
        <p:nvPicPr>
          <p:cNvPr id="20" name="Picture 19"/>
          <p:cNvPicPr>
            <a:picLocks noChangeAspect="1"/>
          </p:cNvPicPr>
          <p:nvPr/>
        </p:nvPicPr>
        <p:blipFill>
          <a:blip r:embed="rId6">
            <a:duotone>
              <a:schemeClr val="accent2">
                <a:shade val="45000"/>
                <a:satMod val="135000"/>
              </a:schemeClr>
              <a:prstClr val="white"/>
            </a:duotone>
          </a:blip>
          <a:stretch>
            <a:fillRect/>
          </a:stretch>
        </p:blipFill>
        <p:spPr>
          <a:xfrm>
            <a:off x="818134" y="2359597"/>
            <a:ext cx="941832" cy="941832"/>
          </a:xfrm>
          <a:prstGeom prst="rect">
            <a:avLst/>
          </a:prstGeom>
        </p:spPr>
      </p:pic>
      <p:pic>
        <p:nvPicPr>
          <p:cNvPr id="21" name="Picture 20"/>
          <p:cNvPicPr>
            <a:picLocks noChangeAspect="1"/>
          </p:cNvPicPr>
          <p:nvPr/>
        </p:nvPicPr>
        <p:blipFill>
          <a:blip r:embed="rId7">
            <a:duotone>
              <a:schemeClr val="accent2">
                <a:shade val="45000"/>
                <a:satMod val="135000"/>
              </a:schemeClr>
              <a:prstClr val="white"/>
            </a:duotone>
          </a:blip>
          <a:stretch>
            <a:fillRect/>
          </a:stretch>
        </p:blipFill>
        <p:spPr>
          <a:xfrm>
            <a:off x="10673334" y="2359597"/>
            <a:ext cx="941832" cy="941832"/>
          </a:xfrm>
          <a:prstGeom prst="rect">
            <a:avLst/>
          </a:prstGeom>
        </p:spPr>
      </p:pic>
      <p:pic>
        <p:nvPicPr>
          <p:cNvPr id="23" name="Picture 22"/>
          <p:cNvPicPr>
            <a:picLocks noChangeAspect="1"/>
          </p:cNvPicPr>
          <p:nvPr/>
        </p:nvPicPr>
        <p:blipFill>
          <a:blip r:embed="rId8">
            <a:duotone>
              <a:schemeClr val="accent2">
                <a:shade val="45000"/>
                <a:satMod val="135000"/>
              </a:schemeClr>
              <a:prstClr val="white"/>
            </a:duotone>
          </a:blip>
          <a:stretch>
            <a:fillRect/>
          </a:stretch>
        </p:blipFill>
        <p:spPr>
          <a:xfrm>
            <a:off x="3925401" y="2359597"/>
            <a:ext cx="941832" cy="941832"/>
          </a:xfrm>
          <a:prstGeom prst="rect">
            <a:avLst/>
          </a:prstGeom>
        </p:spPr>
      </p:pic>
    </p:spTree>
    <p:extLst>
      <p:ext uri="{BB962C8B-B14F-4D97-AF65-F5344CB8AC3E}">
        <p14:creationId xmlns:p14="http://schemas.microsoft.com/office/powerpoint/2010/main" val="2959051879"/>
      </p:ext>
    </p:extLst>
  </p:cSld>
  <p:clrMapOvr>
    <a:masterClrMapping/>
  </p:clrMapOvr>
  <mc:AlternateContent xmlns:mc="http://schemas.openxmlformats.org/markup-compatibility/2006" xmlns:p14="http://schemas.microsoft.com/office/powerpoint/2010/main">
    <mc:Choice Requires="p14">
      <p:transition spd="slow" p14:dur="2000" advTm="42618"/>
    </mc:Choice>
    <mc:Fallback xmlns="">
      <p:transition spd="slow" advTm="42618"/>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835276"/>
            <a:ext cx="12191999" cy="4048124"/>
          </a:xfrm>
          <a:prstGeom prst="rect">
            <a:avLst/>
          </a:prstGeom>
          <a:blipFill dpi="0" rotWithShape="1">
            <a:blip r:embed="rId3">
              <a:alphaModFix amt="30000"/>
              <a:duotone>
                <a:prstClr val="black"/>
                <a:schemeClr val="tx2">
                  <a:tint val="45000"/>
                  <a:satMod val="400000"/>
                </a:schemeClr>
              </a:duotone>
            </a:blip>
            <a:srcRect/>
            <a:stretch>
              <a:fillRect l="-1972" r="-5360" b="-77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1022351"/>
            <a:ext cx="12192000" cy="1812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800" b="1" dirty="0" smtClean="0"/>
              <a:t>Miscellaneous</a:t>
            </a:r>
            <a:endParaRPr lang="en-US" sz="4800" b="1" dirty="0"/>
          </a:p>
        </p:txBody>
      </p:sp>
      <p:sp>
        <p:nvSpPr>
          <p:cNvPr id="11" name="Title 1"/>
          <p:cNvSpPr>
            <a:spLocks noGrp="1"/>
          </p:cNvSpPr>
          <p:nvPr>
            <p:ph type="title"/>
          </p:nvPr>
        </p:nvSpPr>
        <p:spPr>
          <a:xfrm>
            <a:off x="0" y="0"/>
            <a:ext cx="12191999" cy="1022351"/>
          </a:xfrm>
          <a:solidFill>
            <a:schemeClr val="bg1"/>
          </a:solidFill>
          <a:ln>
            <a:noFill/>
          </a:ln>
        </p:spPr>
        <p:txBody>
          <a:bodyPr>
            <a:normAutofit/>
          </a:bodyPr>
          <a:lstStyle/>
          <a:p>
            <a:pPr algn="ctr"/>
            <a:r>
              <a:rPr lang="en-US" b="1" dirty="0"/>
              <a:t>Sponsored Programs Basic Functions</a:t>
            </a:r>
          </a:p>
        </p:txBody>
      </p:sp>
      <p:sp>
        <p:nvSpPr>
          <p:cNvPr id="16" name="Rectangle 15"/>
          <p:cNvSpPr/>
          <p:nvPr/>
        </p:nvSpPr>
        <p:spPr>
          <a:xfrm>
            <a:off x="-34290" y="6617111"/>
            <a:ext cx="12214860" cy="261610"/>
          </a:xfrm>
          <a:prstGeom prst="rect">
            <a:avLst/>
          </a:prstGeom>
        </p:spPr>
        <p:txBody>
          <a:bodyPr wrap="square">
            <a:spAutoFit/>
          </a:bodyPr>
          <a:lstStyle/>
          <a:p>
            <a:r>
              <a:rPr lang="en-US" sz="1050" dirty="0" smtClean="0"/>
              <a:t>&lt;div&gt;Icons made by &lt;a </a:t>
            </a:r>
            <a:r>
              <a:rPr lang="en-US" sz="1050" dirty="0" err="1" smtClean="0"/>
              <a:t>href</a:t>
            </a:r>
            <a:r>
              <a:rPr lang="en-US" sz="1050" dirty="0" smtClean="0"/>
              <a:t>="https://www.freepik.com" title="</a:t>
            </a:r>
            <a:r>
              <a:rPr lang="en-US" sz="1050" dirty="0" err="1" smtClean="0"/>
              <a:t>Freepik</a:t>
            </a:r>
            <a:r>
              <a:rPr lang="en-US" sz="1050" dirty="0" smtClean="0"/>
              <a:t>"&gt;</a:t>
            </a:r>
            <a:r>
              <a:rPr lang="en-US" sz="1050" dirty="0" err="1" smtClean="0"/>
              <a:t>Freepik</a:t>
            </a:r>
            <a:r>
              <a:rPr lang="en-US" sz="1050" dirty="0" smtClean="0"/>
              <a:t>&lt;/a&gt; from &lt;a </a:t>
            </a:r>
            <a:r>
              <a:rPr lang="en-US" sz="1050" dirty="0" err="1" smtClean="0"/>
              <a:t>href</a:t>
            </a:r>
            <a:r>
              <a:rPr lang="en-US" sz="1050" dirty="0" smtClean="0"/>
              <a:t>="https://www.flaticon.com/" title="</a:t>
            </a:r>
            <a:r>
              <a:rPr lang="en-US" sz="1050" dirty="0" err="1" smtClean="0"/>
              <a:t>Flaticon</a:t>
            </a:r>
            <a:r>
              <a:rPr lang="en-US" sz="1050" dirty="0" smtClean="0"/>
              <a:t>"&gt;www.flaticon.com&lt;/a&gt;&lt;/div&gt;</a:t>
            </a:r>
            <a:endParaRPr lang="en-US" sz="1050" dirty="0"/>
          </a:p>
        </p:txBody>
      </p:sp>
      <p:grpSp>
        <p:nvGrpSpPr>
          <p:cNvPr id="24" name="Group 23"/>
          <p:cNvGrpSpPr/>
          <p:nvPr/>
        </p:nvGrpSpPr>
        <p:grpSpPr>
          <a:xfrm>
            <a:off x="1411082" y="2003426"/>
            <a:ext cx="9369836" cy="3115369"/>
            <a:chOff x="1455261" y="2003426"/>
            <a:chExt cx="9369836" cy="3115369"/>
          </a:xfrm>
        </p:grpSpPr>
        <p:grpSp>
          <p:nvGrpSpPr>
            <p:cNvPr id="22" name="Group 21"/>
            <p:cNvGrpSpPr/>
            <p:nvPr/>
          </p:nvGrpSpPr>
          <p:grpSpPr>
            <a:xfrm>
              <a:off x="1455261" y="2003426"/>
              <a:ext cx="3153832" cy="3115369"/>
              <a:chOff x="1859708" y="2003426"/>
              <a:chExt cx="3153832" cy="3115369"/>
            </a:xfrm>
          </p:grpSpPr>
          <p:sp>
            <p:nvSpPr>
              <p:cNvPr id="12" name="Oval 11"/>
              <p:cNvSpPr/>
              <p:nvPr/>
            </p:nvSpPr>
            <p:spPr>
              <a:xfrm>
                <a:off x="2609537"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1859708" y="3733800"/>
                <a:ext cx="3153832" cy="1384995"/>
              </a:xfrm>
              <a:prstGeom prst="rect">
                <a:avLst/>
              </a:prstGeom>
              <a:noFill/>
              <a:ln>
                <a:noFill/>
              </a:ln>
            </p:spPr>
            <p:txBody>
              <a:bodyPr wrap="square" rtlCol="0">
                <a:spAutoFit/>
              </a:bodyPr>
              <a:lstStyle/>
              <a:p>
                <a:pPr algn="ctr"/>
                <a:r>
                  <a:rPr lang="en-US" sz="2400" b="1" dirty="0" smtClean="0"/>
                  <a:t>Write and Execute</a:t>
                </a:r>
              </a:p>
              <a:p>
                <a:pPr algn="ctr"/>
                <a:r>
                  <a:rPr lang="en-US" sz="2000" dirty="0" smtClean="0"/>
                  <a:t>NDA, MOU, </a:t>
                </a:r>
              </a:p>
              <a:p>
                <a:pPr algn="ctr"/>
                <a:r>
                  <a:rPr lang="en-US" sz="2000" dirty="0" smtClean="0"/>
                  <a:t>MOA, MTA and </a:t>
                </a:r>
              </a:p>
              <a:p>
                <a:pPr algn="ctr"/>
                <a:r>
                  <a:rPr lang="en-US" sz="2000" dirty="0" smtClean="0"/>
                  <a:t>Entity Agreements</a:t>
                </a:r>
                <a:endParaRPr lang="en-US" sz="2000" dirty="0"/>
              </a:p>
            </p:txBody>
          </p:sp>
          <p:pic>
            <p:nvPicPr>
              <p:cNvPr id="17" name="Picture 16"/>
              <p:cNvPicPr>
                <a:picLocks noChangeAspect="1"/>
              </p:cNvPicPr>
              <p:nvPr/>
            </p:nvPicPr>
            <p:blipFill>
              <a:blip r:embed="rId4">
                <a:duotone>
                  <a:schemeClr val="accent2">
                    <a:shade val="45000"/>
                    <a:satMod val="135000"/>
                  </a:schemeClr>
                  <a:prstClr val="white"/>
                </a:duotone>
              </a:blip>
              <a:stretch>
                <a:fillRect/>
              </a:stretch>
            </p:blipFill>
            <p:spPr>
              <a:xfrm>
                <a:off x="2965708" y="2359597"/>
                <a:ext cx="941832" cy="941832"/>
              </a:xfrm>
              <a:prstGeom prst="rect">
                <a:avLst/>
              </a:prstGeom>
            </p:spPr>
          </p:pic>
        </p:grpSp>
        <p:grpSp>
          <p:nvGrpSpPr>
            <p:cNvPr id="7" name="Group 6"/>
            <p:cNvGrpSpPr/>
            <p:nvPr/>
          </p:nvGrpSpPr>
          <p:grpSpPr>
            <a:xfrm>
              <a:off x="7670417" y="2003426"/>
              <a:ext cx="3154680" cy="3115369"/>
              <a:chOff x="7353894" y="2003426"/>
              <a:chExt cx="3154680" cy="3115369"/>
            </a:xfrm>
          </p:grpSpPr>
          <p:sp>
            <p:nvSpPr>
              <p:cNvPr id="13" name="Oval 12"/>
              <p:cNvSpPr/>
              <p:nvPr/>
            </p:nvSpPr>
            <p:spPr>
              <a:xfrm>
                <a:off x="8104147"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353894" y="3733800"/>
                <a:ext cx="3154680" cy="1384995"/>
              </a:xfrm>
              <a:prstGeom prst="rect">
                <a:avLst/>
              </a:prstGeom>
              <a:noFill/>
              <a:ln>
                <a:noFill/>
              </a:ln>
            </p:spPr>
            <p:txBody>
              <a:bodyPr wrap="square" rtlCol="0">
                <a:spAutoFit/>
              </a:bodyPr>
              <a:lstStyle/>
              <a:p>
                <a:pPr algn="ctr"/>
                <a:r>
                  <a:rPr lang="en-US" sz="2400" b="1" dirty="0" smtClean="0"/>
                  <a:t>Provide</a:t>
                </a:r>
              </a:p>
              <a:p>
                <a:pPr algn="ctr"/>
                <a:r>
                  <a:rPr lang="en-US" sz="2000" dirty="0" smtClean="0"/>
                  <a:t>Activity Reports for </a:t>
                </a:r>
              </a:p>
              <a:p>
                <a:pPr algn="ctr"/>
                <a:r>
                  <a:rPr lang="en-US" sz="2000" dirty="0" smtClean="0"/>
                  <a:t>PIs, Deans, and Department Heads</a:t>
                </a:r>
                <a:endParaRPr lang="en-US" sz="2000" dirty="0"/>
              </a:p>
            </p:txBody>
          </p:sp>
          <p:pic>
            <p:nvPicPr>
              <p:cNvPr id="18" name="Picture 17"/>
              <p:cNvPicPr>
                <a:picLocks noChangeAspect="1"/>
              </p:cNvPicPr>
              <p:nvPr/>
            </p:nvPicPr>
            <p:blipFill>
              <a:blip r:embed="rId5">
                <a:duotone>
                  <a:schemeClr val="accent2">
                    <a:shade val="45000"/>
                    <a:satMod val="135000"/>
                  </a:schemeClr>
                  <a:prstClr val="white"/>
                </a:duotone>
              </a:blip>
              <a:stretch>
                <a:fillRect/>
              </a:stretch>
            </p:blipFill>
            <p:spPr>
              <a:xfrm>
                <a:off x="8460318" y="2359597"/>
                <a:ext cx="941832" cy="941832"/>
              </a:xfrm>
              <a:prstGeom prst="rect">
                <a:avLst/>
              </a:prstGeom>
            </p:spPr>
          </p:pic>
        </p:grpSp>
        <p:grpSp>
          <p:nvGrpSpPr>
            <p:cNvPr id="23" name="Group 22"/>
            <p:cNvGrpSpPr/>
            <p:nvPr/>
          </p:nvGrpSpPr>
          <p:grpSpPr>
            <a:xfrm>
              <a:off x="5142805" y="2003426"/>
              <a:ext cx="1993900" cy="2807592"/>
              <a:chOff x="5098838" y="2003426"/>
              <a:chExt cx="1993900" cy="2807592"/>
            </a:xfrm>
          </p:grpSpPr>
          <p:sp>
            <p:nvSpPr>
              <p:cNvPr id="19" name="Oval 18"/>
              <p:cNvSpPr/>
              <p:nvPr/>
            </p:nvSpPr>
            <p:spPr>
              <a:xfrm>
                <a:off x="5269125" y="2003426"/>
                <a:ext cx="1654174" cy="1654174"/>
              </a:xfrm>
              <a:prstGeom prst="ellipse">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5098838" y="3733800"/>
                <a:ext cx="1993900" cy="1077218"/>
              </a:xfrm>
              <a:prstGeom prst="rect">
                <a:avLst/>
              </a:prstGeom>
              <a:noFill/>
              <a:ln>
                <a:noFill/>
              </a:ln>
            </p:spPr>
            <p:txBody>
              <a:bodyPr wrap="square" rtlCol="0">
                <a:spAutoFit/>
              </a:bodyPr>
              <a:lstStyle/>
              <a:p>
                <a:pPr algn="ctr"/>
                <a:r>
                  <a:rPr lang="en-US" sz="2400" b="1" dirty="0" smtClean="0"/>
                  <a:t>Process</a:t>
                </a:r>
              </a:p>
              <a:p>
                <a:pPr algn="ctr"/>
                <a:r>
                  <a:rPr lang="en-US" sz="2000" dirty="0" smtClean="0"/>
                  <a:t>All W-9 Requests</a:t>
                </a:r>
                <a:endParaRPr lang="en-US" sz="2000" b="1" dirty="0"/>
              </a:p>
            </p:txBody>
          </p:sp>
          <p:pic>
            <p:nvPicPr>
              <p:cNvPr id="21" name="Picture 20"/>
              <p:cNvPicPr>
                <a:picLocks noChangeAspect="1"/>
              </p:cNvPicPr>
              <p:nvPr/>
            </p:nvPicPr>
            <p:blipFill>
              <a:blip r:embed="rId6">
                <a:duotone>
                  <a:schemeClr val="accent2">
                    <a:shade val="45000"/>
                    <a:satMod val="135000"/>
                  </a:schemeClr>
                  <a:prstClr val="white"/>
                </a:duotone>
              </a:blip>
              <a:stretch>
                <a:fillRect/>
              </a:stretch>
            </p:blipFill>
            <p:spPr>
              <a:xfrm>
                <a:off x="5624872" y="2359597"/>
                <a:ext cx="941832" cy="941832"/>
              </a:xfrm>
              <a:prstGeom prst="rect">
                <a:avLst/>
              </a:prstGeom>
            </p:spPr>
          </p:pic>
        </p:grpSp>
      </p:grpSp>
    </p:spTree>
    <p:extLst>
      <p:ext uri="{BB962C8B-B14F-4D97-AF65-F5344CB8AC3E}">
        <p14:creationId xmlns:p14="http://schemas.microsoft.com/office/powerpoint/2010/main" val="1378791847"/>
      </p:ext>
    </p:extLst>
  </p:cSld>
  <p:clrMapOvr>
    <a:masterClrMapping/>
  </p:clrMapOvr>
  <mc:AlternateContent xmlns:mc="http://schemas.openxmlformats.org/markup-compatibility/2006" xmlns:p14="http://schemas.microsoft.com/office/powerpoint/2010/main">
    <mc:Choice Requires="p14">
      <p:transition spd="slow" p14:dur="2000" advTm="31171"/>
    </mc:Choice>
    <mc:Fallback xmlns="">
      <p:transition spd="slow" advTm="31171"/>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930"/>
            <a:ext cx="12192000" cy="939646"/>
          </a:xfrm>
        </p:spPr>
        <p:txBody>
          <a:bodyPr/>
          <a:lstStyle/>
          <a:p>
            <a:pPr algn="ctr"/>
            <a:r>
              <a:rPr lang="en-US" b="1" dirty="0"/>
              <a:t>Planning a Project</a:t>
            </a:r>
          </a:p>
        </p:txBody>
      </p:sp>
      <p:grpSp>
        <p:nvGrpSpPr>
          <p:cNvPr id="4" name="Group 3"/>
          <p:cNvGrpSpPr/>
          <p:nvPr/>
        </p:nvGrpSpPr>
        <p:grpSpPr>
          <a:xfrm>
            <a:off x="101453" y="1202840"/>
            <a:ext cx="11989095" cy="4845602"/>
            <a:chOff x="86704" y="925935"/>
            <a:chExt cx="11989095" cy="4845602"/>
          </a:xfrm>
        </p:grpSpPr>
        <p:sp>
          <p:nvSpPr>
            <p:cNvPr id="18" name="Rounded Rectangle 17"/>
            <p:cNvSpPr/>
            <p:nvPr/>
          </p:nvSpPr>
          <p:spPr>
            <a:xfrm>
              <a:off x="116201" y="3352801"/>
              <a:ext cx="11959597" cy="2418736"/>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b="1" dirty="0" smtClean="0">
                  <a:solidFill>
                    <a:schemeClr val="tx1"/>
                  </a:solidFill>
                </a:rPr>
                <a:t>Identifies</a:t>
              </a:r>
              <a:r>
                <a:rPr lang="en-US" dirty="0" smtClean="0">
                  <a:solidFill>
                    <a:schemeClr val="tx1"/>
                  </a:solidFill>
                </a:rPr>
                <a:t> main ideas or goals</a:t>
              </a:r>
            </a:p>
            <a:p>
              <a:pPr algn="ctr"/>
              <a:r>
                <a:rPr lang="en-US" b="1" dirty="0" smtClean="0">
                  <a:solidFill>
                    <a:schemeClr val="tx1"/>
                  </a:solidFill>
                </a:rPr>
                <a:t>Helps</a:t>
              </a:r>
              <a:r>
                <a:rPr lang="en-US" dirty="0" smtClean="0">
                  <a:solidFill>
                    <a:schemeClr val="tx1"/>
                  </a:solidFill>
                </a:rPr>
                <a:t> to avoid getting off track</a:t>
              </a:r>
            </a:p>
            <a:p>
              <a:pPr algn="ctr"/>
              <a:r>
                <a:rPr lang="en-US" b="1" dirty="0" smtClean="0">
                  <a:solidFill>
                    <a:schemeClr val="tx1"/>
                  </a:solidFill>
                </a:rPr>
                <a:t>Allows</a:t>
              </a:r>
              <a:r>
                <a:rPr lang="en-US" dirty="0" smtClean="0">
                  <a:solidFill>
                    <a:schemeClr val="tx1"/>
                  </a:solidFill>
                </a:rPr>
                <a:t> for easy “scaling” the project/proposal</a:t>
              </a:r>
            </a:p>
            <a:p>
              <a:pPr algn="ctr"/>
              <a:r>
                <a:rPr lang="en-US" b="1" dirty="0" smtClean="0">
                  <a:solidFill>
                    <a:schemeClr val="tx1"/>
                  </a:solidFill>
                </a:rPr>
                <a:t>Reduces</a:t>
              </a:r>
              <a:r>
                <a:rPr lang="en-US" dirty="0" smtClean="0">
                  <a:solidFill>
                    <a:schemeClr val="tx1"/>
                  </a:solidFill>
                </a:rPr>
                <a:t> omissions (Assessment, Broader Impacts, Sustainability)</a:t>
              </a:r>
              <a:endParaRPr lang="en-US" dirty="0">
                <a:solidFill>
                  <a:schemeClr val="tx1"/>
                </a:solidFill>
              </a:endParaRPr>
            </a:p>
          </p:txBody>
        </p:sp>
        <p:sp>
          <p:nvSpPr>
            <p:cNvPr id="11" name="Rounded Rectangle 10"/>
            <p:cNvSpPr/>
            <p:nvPr/>
          </p:nvSpPr>
          <p:spPr>
            <a:xfrm>
              <a:off x="116202" y="925935"/>
              <a:ext cx="2315855" cy="232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Develop an Idea</a:t>
              </a:r>
              <a:endParaRPr lang="en-US" sz="2400" b="1" dirty="0"/>
            </a:p>
          </p:txBody>
        </p:sp>
        <p:sp>
          <p:nvSpPr>
            <p:cNvPr id="12" name="Rounded Rectangle 11"/>
            <p:cNvSpPr/>
            <p:nvPr/>
          </p:nvSpPr>
          <p:spPr>
            <a:xfrm>
              <a:off x="2530472" y="925935"/>
              <a:ext cx="2315855" cy="232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Project Measures &amp; Applications </a:t>
              </a:r>
              <a:endParaRPr lang="en-US" sz="2400" b="1" dirty="0"/>
            </a:p>
          </p:txBody>
        </p:sp>
        <p:sp>
          <p:nvSpPr>
            <p:cNvPr id="13" name="Rounded Rectangle 12"/>
            <p:cNvSpPr/>
            <p:nvPr/>
          </p:nvSpPr>
          <p:spPr>
            <a:xfrm>
              <a:off x="4941440" y="925935"/>
              <a:ext cx="2315855" cy="232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Outline</a:t>
              </a:r>
              <a:endParaRPr lang="en-US" sz="2400" b="1" dirty="0"/>
            </a:p>
          </p:txBody>
        </p:sp>
        <p:sp>
          <p:nvSpPr>
            <p:cNvPr id="15" name="Rounded Rectangle 14"/>
            <p:cNvSpPr/>
            <p:nvPr/>
          </p:nvSpPr>
          <p:spPr>
            <a:xfrm>
              <a:off x="7349106" y="925935"/>
              <a:ext cx="2315855" cy="2324292"/>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Align with Funding</a:t>
              </a:r>
              <a:endParaRPr lang="en-US" sz="2400" b="1" dirty="0"/>
            </a:p>
          </p:txBody>
        </p:sp>
        <p:sp>
          <p:nvSpPr>
            <p:cNvPr id="16" name="Rounded Rectangle 15"/>
            <p:cNvSpPr/>
            <p:nvPr/>
          </p:nvSpPr>
          <p:spPr>
            <a:xfrm>
              <a:off x="9764399" y="925936"/>
              <a:ext cx="2311400" cy="2852928"/>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400" b="1" dirty="0" smtClean="0"/>
                <a:t>Soft Approvals</a:t>
              </a:r>
              <a:endParaRPr lang="en-US" sz="2400" b="1" dirty="0"/>
            </a:p>
          </p:txBody>
        </p:sp>
        <p:sp>
          <p:nvSpPr>
            <p:cNvPr id="17" name="Right Arrow 16"/>
            <p:cNvSpPr/>
            <p:nvPr/>
          </p:nvSpPr>
          <p:spPr>
            <a:xfrm>
              <a:off x="86704" y="1821274"/>
              <a:ext cx="11989093" cy="3503561"/>
            </a:xfrm>
            <a:prstGeom prst="rightArrow">
              <a:avLst/>
            </a:prstGeom>
            <a:blipFill dpi="0" rotWithShape="1">
              <a:blip r:embed="rId3">
                <a:duotone>
                  <a:prstClr val="black"/>
                  <a:schemeClr val="tx1">
                    <a:tint val="45000"/>
                    <a:satMod val="400000"/>
                  </a:schemeClr>
                </a:duotone>
              </a:blip>
              <a:srcRect/>
              <a:stretch>
                <a:fillRect l="-84" t="-63380" r="-124" b="-13664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8379854"/>
      </p:ext>
    </p:extLst>
  </p:cSld>
  <p:clrMapOvr>
    <a:masterClrMapping/>
  </p:clrMapOvr>
  <mc:AlternateContent xmlns:mc="http://schemas.openxmlformats.org/markup-compatibility/2006" xmlns:p14="http://schemas.microsoft.com/office/powerpoint/2010/main">
    <mc:Choice Requires="p14">
      <p:transition spd="slow" p14:dur="2000" advTm="3725"/>
    </mc:Choice>
    <mc:Fallback xmlns="">
      <p:transition spd="slow" advTm="3725"/>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21226" y="3987032"/>
            <a:ext cx="3566160" cy="210465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r>
              <a:rPr lang="en-US" dirty="0" smtClean="0">
                <a:solidFill>
                  <a:schemeClr val="tx1"/>
                </a:solidFill>
              </a:rPr>
              <a:t>What is the </a:t>
            </a:r>
            <a:r>
              <a:rPr lang="en-US" b="1" dirty="0" smtClean="0">
                <a:solidFill>
                  <a:schemeClr val="tx1"/>
                </a:solidFill>
              </a:rPr>
              <a:t>problem</a:t>
            </a:r>
            <a:r>
              <a:rPr lang="en-US" dirty="0" smtClean="0">
                <a:solidFill>
                  <a:schemeClr val="tx1"/>
                </a:solidFill>
              </a:rPr>
              <a:t>?</a:t>
            </a:r>
          </a:p>
          <a:p>
            <a:pPr algn="ctr"/>
            <a:r>
              <a:rPr lang="en-US" dirty="0" smtClean="0">
                <a:solidFill>
                  <a:schemeClr val="tx1"/>
                </a:solidFill>
              </a:rPr>
              <a:t>What are the </a:t>
            </a:r>
            <a:r>
              <a:rPr lang="en-US" b="1" dirty="0" smtClean="0">
                <a:solidFill>
                  <a:schemeClr val="tx1"/>
                </a:solidFill>
              </a:rPr>
              <a:t>objectives</a:t>
            </a:r>
            <a:r>
              <a:rPr lang="en-US" dirty="0" smtClean="0">
                <a:solidFill>
                  <a:schemeClr val="tx1"/>
                </a:solidFill>
              </a:rPr>
              <a:t>?</a:t>
            </a:r>
          </a:p>
          <a:p>
            <a:pPr algn="ctr"/>
            <a:r>
              <a:rPr lang="en-US" dirty="0" smtClean="0">
                <a:solidFill>
                  <a:schemeClr val="tx1"/>
                </a:solidFill>
              </a:rPr>
              <a:t>What are the </a:t>
            </a:r>
            <a:r>
              <a:rPr lang="en-US" b="1" dirty="0" smtClean="0">
                <a:solidFill>
                  <a:schemeClr val="tx1"/>
                </a:solidFill>
              </a:rPr>
              <a:t>activities</a:t>
            </a:r>
            <a:r>
              <a:rPr lang="en-US" dirty="0" smtClean="0">
                <a:solidFill>
                  <a:schemeClr val="tx1"/>
                </a:solidFill>
              </a:rPr>
              <a:t>?</a:t>
            </a:r>
            <a:endParaRPr lang="en-US" dirty="0">
              <a:solidFill>
                <a:schemeClr val="tx1"/>
              </a:solidFill>
            </a:endParaRPr>
          </a:p>
        </p:txBody>
      </p:sp>
      <p:sp>
        <p:nvSpPr>
          <p:cNvPr id="20" name="Rounded Rectangle 19"/>
          <p:cNvSpPr/>
          <p:nvPr/>
        </p:nvSpPr>
        <p:spPr>
          <a:xfrm>
            <a:off x="221226" y="1883914"/>
            <a:ext cx="3566160" cy="210312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Formulate an Idea</a:t>
            </a:r>
            <a:endParaRPr lang="en-US" sz="2800" b="1" dirty="0"/>
          </a:p>
        </p:txBody>
      </p:sp>
      <p:sp>
        <p:nvSpPr>
          <p:cNvPr id="17" name="Rounded Rectangle 16"/>
          <p:cNvSpPr/>
          <p:nvPr/>
        </p:nvSpPr>
        <p:spPr>
          <a:xfrm>
            <a:off x="4221480" y="3987032"/>
            <a:ext cx="3566160" cy="210465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endParaRPr lang="en-US" dirty="0">
              <a:solidFill>
                <a:schemeClr val="tx1"/>
              </a:solidFill>
            </a:endParaRPr>
          </a:p>
          <a:p>
            <a:pPr algn="ctr"/>
            <a:endParaRPr lang="en-US" dirty="0" smtClean="0">
              <a:solidFill>
                <a:schemeClr val="tx1"/>
              </a:solidFill>
            </a:endParaRPr>
          </a:p>
          <a:p>
            <a:pPr algn="ctr"/>
            <a:r>
              <a:rPr lang="en-US" dirty="0" smtClean="0">
                <a:solidFill>
                  <a:schemeClr val="tx1"/>
                </a:solidFill>
              </a:rPr>
              <a:t>What </a:t>
            </a:r>
            <a:r>
              <a:rPr lang="en-US" b="1" dirty="0" smtClean="0">
                <a:solidFill>
                  <a:schemeClr val="tx1"/>
                </a:solidFill>
              </a:rPr>
              <a:t>knowledge</a:t>
            </a:r>
            <a:r>
              <a:rPr lang="en-US" dirty="0" smtClean="0">
                <a:solidFill>
                  <a:schemeClr val="tx1"/>
                </a:solidFill>
              </a:rPr>
              <a:t> will the project yield?</a:t>
            </a:r>
            <a:endParaRPr lang="en-US" dirty="0">
              <a:solidFill>
                <a:schemeClr val="tx1"/>
              </a:solidFill>
            </a:endParaRPr>
          </a:p>
        </p:txBody>
      </p:sp>
      <p:sp>
        <p:nvSpPr>
          <p:cNvPr id="22" name="Rounded Rectangle 21"/>
          <p:cNvSpPr/>
          <p:nvPr/>
        </p:nvSpPr>
        <p:spPr>
          <a:xfrm>
            <a:off x="4221480" y="1883914"/>
            <a:ext cx="3566160" cy="210312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Define the Problem</a:t>
            </a:r>
            <a:endParaRPr lang="en-US" sz="2800" b="1" dirty="0"/>
          </a:p>
        </p:txBody>
      </p:sp>
      <p:sp>
        <p:nvSpPr>
          <p:cNvPr id="19" name="Rounded Rectangle 18"/>
          <p:cNvSpPr/>
          <p:nvPr/>
        </p:nvSpPr>
        <p:spPr>
          <a:xfrm>
            <a:off x="8221734" y="3987031"/>
            <a:ext cx="3566160" cy="2104651"/>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endParaRPr lang="en-US" dirty="0">
              <a:solidFill>
                <a:schemeClr val="tx1"/>
              </a:solidFill>
            </a:endParaRPr>
          </a:p>
          <a:p>
            <a:pPr algn="ctr"/>
            <a:endParaRPr lang="en-US" dirty="0">
              <a:solidFill>
                <a:schemeClr val="tx1"/>
              </a:solidFill>
            </a:endParaRPr>
          </a:p>
          <a:p>
            <a:pPr algn="ctr"/>
            <a:r>
              <a:rPr lang="en-US" dirty="0" smtClean="0">
                <a:solidFill>
                  <a:schemeClr val="tx1"/>
                </a:solidFill>
              </a:rPr>
              <a:t>Why is your project </a:t>
            </a:r>
            <a:r>
              <a:rPr lang="en-US" b="1" dirty="0" smtClean="0">
                <a:solidFill>
                  <a:schemeClr val="tx1"/>
                </a:solidFill>
              </a:rPr>
              <a:t>important</a:t>
            </a:r>
            <a:r>
              <a:rPr lang="en-US" dirty="0" smtClean="0">
                <a:solidFill>
                  <a:schemeClr val="tx1"/>
                </a:solidFill>
              </a:rPr>
              <a:t>?</a:t>
            </a:r>
          </a:p>
          <a:p>
            <a:pPr algn="ctr"/>
            <a:r>
              <a:rPr lang="en-US" dirty="0" smtClean="0">
                <a:solidFill>
                  <a:schemeClr val="tx1"/>
                </a:solidFill>
              </a:rPr>
              <a:t>What is </a:t>
            </a:r>
            <a:r>
              <a:rPr lang="en-US" b="1" dirty="0" smtClean="0">
                <a:solidFill>
                  <a:schemeClr val="tx1"/>
                </a:solidFill>
              </a:rPr>
              <a:t>unique</a:t>
            </a:r>
            <a:r>
              <a:rPr lang="en-US" dirty="0" smtClean="0">
                <a:solidFill>
                  <a:schemeClr val="tx1"/>
                </a:solidFill>
              </a:rPr>
              <a:t> about your idea?</a:t>
            </a:r>
            <a:endParaRPr lang="en-US" dirty="0">
              <a:solidFill>
                <a:schemeClr val="tx1"/>
              </a:solidFill>
            </a:endParaRPr>
          </a:p>
        </p:txBody>
      </p:sp>
      <p:sp>
        <p:nvSpPr>
          <p:cNvPr id="24" name="Rounded Rectangle 23"/>
          <p:cNvSpPr/>
          <p:nvPr/>
        </p:nvSpPr>
        <p:spPr>
          <a:xfrm>
            <a:off x="8221734" y="1883912"/>
            <a:ext cx="3566160" cy="210312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800" b="1" dirty="0" smtClean="0"/>
              <a:t>Identify the Need</a:t>
            </a:r>
            <a:endParaRPr lang="en-US" sz="2800" b="1" dirty="0"/>
          </a:p>
        </p:txBody>
      </p:sp>
      <p:sp>
        <p:nvSpPr>
          <p:cNvPr id="25"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Develop An Idea</a:t>
            </a:r>
            <a:endParaRPr lang="en-US" b="1" dirty="0"/>
          </a:p>
        </p:txBody>
      </p:sp>
      <p:sp>
        <p:nvSpPr>
          <p:cNvPr id="26" name="Rectangle 25"/>
          <p:cNvSpPr/>
          <p:nvPr/>
        </p:nvSpPr>
        <p:spPr>
          <a:xfrm>
            <a:off x="1" y="2896936"/>
            <a:ext cx="12191999" cy="2009361"/>
          </a:xfrm>
          <a:prstGeom prst="rect">
            <a:avLst/>
          </a:prstGeom>
          <a:blipFill dpi="0" rotWithShape="1">
            <a:blip r:embed="rId3">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6590313"/>
      </p:ext>
    </p:extLst>
  </p:cSld>
  <p:clrMapOvr>
    <a:masterClrMapping/>
  </p:clrMapOvr>
  <mc:AlternateContent xmlns:mc="http://schemas.openxmlformats.org/markup-compatibility/2006" xmlns:p14="http://schemas.microsoft.com/office/powerpoint/2010/main">
    <mc:Choice Requires="p14">
      <p:transition spd="slow" p14:dur="2000" advTm="9367"/>
    </mc:Choice>
    <mc:Fallback xmlns="">
      <p:transition spd="slow" advTm="936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528821" y="1892405"/>
            <a:ext cx="7134359" cy="3879129"/>
            <a:chOff x="4941441" y="1449955"/>
            <a:chExt cx="7134359" cy="3879129"/>
          </a:xfrm>
        </p:grpSpPr>
        <p:sp>
          <p:nvSpPr>
            <p:cNvPr id="6" name="Rounded Rectangle 5"/>
            <p:cNvSpPr/>
            <p:nvPr/>
          </p:nvSpPr>
          <p:spPr>
            <a:xfrm>
              <a:off x="4941441" y="3654174"/>
              <a:ext cx="2315855" cy="167491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r>
                <a:rPr lang="en-US" b="1" dirty="0" smtClean="0">
                  <a:solidFill>
                    <a:schemeClr val="tx1"/>
                  </a:solidFill>
                </a:rPr>
                <a:t>What</a:t>
              </a:r>
              <a:r>
                <a:rPr lang="en-US" dirty="0" smtClean="0">
                  <a:solidFill>
                    <a:schemeClr val="tx1"/>
                  </a:solidFill>
                </a:rPr>
                <a:t> must you measure?</a:t>
              </a:r>
              <a:endParaRPr lang="en-US" dirty="0">
                <a:solidFill>
                  <a:schemeClr val="tx1"/>
                </a:solidFill>
              </a:endParaRPr>
            </a:p>
          </p:txBody>
        </p:sp>
        <p:sp>
          <p:nvSpPr>
            <p:cNvPr id="10" name="Rounded Rectangle 9"/>
            <p:cNvSpPr/>
            <p:nvPr/>
          </p:nvSpPr>
          <p:spPr>
            <a:xfrm>
              <a:off x="7349107" y="3654174"/>
              <a:ext cx="2315855" cy="167491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r>
                <a:rPr lang="en-US" b="1" dirty="0" smtClean="0">
                  <a:solidFill>
                    <a:schemeClr val="tx1"/>
                  </a:solidFill>
                </a:rPr>
                <a:t>How</a:t>
              </a:r>
              <a:r>
                <a:rPr lang="en-US" dirty="0" smtClean="0">
                  <a:solidFill>
                    <a:schemeClr val="tx1"/>
                  </a:solidFill>
                </a:rPr>
                <a:t> will you measure results?</a:t>
              </a:r>
              <a:endParaRPr lang="en-US" dirty="0">
                <a:solidFill>
                  <a:schemeClr val="tx1"/>
                </a:solidFill>
              </a:endParaRPr>
            </a:p>
          </p:txBody>
        </p:sp>
        <p:sp>
          <p:nvSpPr>
            <p:cNvPr id="11" name="Rounded Rectangle 10"/>
            <p:cNvSpPr/>
            <p:nvPr/>
          </p:nvSpPr>
          <p:spPr>
            <a:xfrm>
              <a:off x="9764400" y="3654173"/>
              <a:ext cx="2311400" cy="1674910"/>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b="1" dirty="0" smtClean="0">
                <a:solidFill>
                  <a:schemeClr val="tx1"/>
                </a:solidFill>
              </a:endParaRPr>
            </a:p>
            <a:p>
              <a:pPr algn="ctr"/>
              <a:endParaRPr lang="en-US" b="1" dirty="0">
                <a:solidFill>
                  <a:schemeClr val="tx1"/>
                </a:solidFill>
              </a:endParaRPr>
            </a:p>
            <a:p>
              <a:pPr algn="ctr"/>
              <a:endParaRPr lang="en-US" b="1" dirty="0" smtClean="0">
                <a:solidFill>
                  <a:schemeClr val="tx1"/>
                </a:solidFill>
              </a:endParaRPr>
            </a:p>
            <a:p>
              <a:pPr algn="ctr"/>
              <a:r>
                <a:rPr lang="en-US" b="1" dirty="0" smtClean="0">
                  <a:solidFill>
                    <a:schemeClr val="tx1"/>
                  </a:solidFill>
                </a:rPr>
                <a:t>Who</a:t>
              </a:r>
              <a:r>
                <a:rPr lang="en-US" dirty="0" smtClean="0">
                  <a:solidFill>
                    <a:schemeClr val="tx1"/>
                  </a:solidFill>
                </a:rPr>
                <a:t> will measure results and impact?</a:t>
              </a:r>
              <a:endParaRPr lang="en-US" dirty="0">
                <a:solidFill>
                  <a:schemeClr val="tx1"/>
                </a:solidFill>
              </a:endParaRPr>
            </a:p>
          </p:txBody>
        </p:sp>
        <p:sp>
          <p:nvSpPr>
            <p:cNvPr id="12" name="Rounded Rectangle 11"/>
            <p:cNvSpPr/>
            <p:nvPr/>
          </p:nvSpPr>
          <p:spPr>
            <a:xfrm>
              <a:off x="4941441" y="1449955"/>
              <a:ext cx="7134359" cy="2079826"/>
            </a:xfrm>
            <a:prstGeom prst="roundRect">
              <a:avLst/>
            </a:prstGeom>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4000" b="1" dirty="0" smtClean="0"/>
                <a:t>Evaluation and Assessment</a:t>
              </a:r>
              <a:endParaRPr lang="en-US" sz="4000" b="1" dirty="0"/>
            </a:p>
          </p:txBody>
        </p:sp>
      </p:grpSp>
      <p:sp>
        <p:nvSpPr>
          <p:cNvPr id="13" name="Title 1"/>
          <p:cNvSpPr txBox="1">
            <a:spLocks/>
          </p:cNvSpPr>
          <p:nvPr/>
        </p:nvSpPr>
        <p:spPr>
          <a:xfrm>
            <a:off x="0" y="0"/>
            <a:ext cx="12192000" cy="1325563"/>
          </a:xfrm>
          <a:prstGeom prst="rect">
            <a:avLst/>
          </a:prstGeom>
          <a:ln>
            <a:noFill/>
          </a:ln>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smtClean="0"/>
              <a:t>Project Measures &amp; Applications</a:t>
            </a:r>
            <a:endParaRPr lang="en-US" b="1" dirty="0"/>
          </a:p>
        </p:txBody>
      </p:sp>
      <p:sp>
        <p:nvSpPr>
          <p:cNvPr id="15" name="Rectangle 14"/>
          <p:cNvSpPr/>
          <p:nvPr/>
        </p:nvSpPr>
        <p:spPr>
          <a:xfrm>
            <a:off x="1" y="2896936"/>
            <a:ext cx="12191999" cy="2009361"/>
          </a:xfrm>
          <a:prstGeom prst="rect">
            <a:avLst/>
          </a:prstGeom>
          <a:blipFill dpi="0" rotWithShape="1">
            <a:blip r:embed="rId4">
              <a:duotone>
                <a:prstClr val="black"/>
                <a:schemeClr val="tx1">
                  <a:tint val="45000"/>
                  <a:satMod val="400000"/>
                </a:schemeClr>
              </a:duotone>
            </a:blip>
            <a:srcRect/>
            <a:stretch>
              <a:fillRect l="-245" t="-44514" r="37" b="-16075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51753097"/>
      </p:ext>
    </p:extLst>
  </p:cSld>
  <p:clrMapOvr>
    <a:masterClrMapping/>
  </p:clrMapOvr>
  <mc:AlternateContent xmlns:mc="http://schemas.openxmlformats.org/markup-compatibility/2006" xmlns:p14="http://schemas.microsoft.com/office/powerpoint/2010/main">
    <mc:Choice Requires="p14">
      <p:transition spd="slow" p14:dur="2000" advTm="38206"/>
    </mc:Choice>
    <mc:Fallback xmlns="">
      <p:transition spd="slow" advTm="38206"/>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6|2.3|2"/>
</p:tagLst>
</file>

<file path=ppt/tags/tag2.xml><?xml version="1.0" encoding="utf-8"?>
<p:tagLst xmlns:a="http://schemas.openxmlformats.org/drawingml/2006/main" xmlns:r="http://schemas.openxmlformats.org/officeDocument/2006/relationships" xmlns:p="http://schemas.openxmlformats.org/presentationml/2006/main">
  <p:tag name="TIMING" val="|6.8"/>
</p:tagLst>
</file>

<file path=ppt/tags/tag3.xml><?xml version="1.0" encoding="utf-8"?>
<p:tagLst xmlns:a="http://schemas.openxmlformats.org/drawingml/2006/main" xmlns:r="http://schemas.openxmlformats.org/officeDocument/2006/relationships" xmlns:p="http://schemas.openxmlformats.org/presentationml/2006/main">
  <p:tag name="TIMING" val="|4.6"/>
</p:tagLst>
</file>

<file path=ppt/tags/tag4.xml><?xml version="1.0" encoding="utf-8"?>
<p:tagLst xmlns:a="http://schemas.openxmlformats.org/drawingml/2006/main" xmlns:r="http://schemas.openxmlformats.org/officeDocument/2006/relationships" xmlns:p="http://schemas.openxmlformats.org/presentationml/2006/main">
  <p:tag name="TIMING" val="|10.3|33.4|42.7|44.8"/>
</p:tagLst>
</file>

<file path=ppt/tags/tag5.xml><?xml version="1.0" encoding="utf-8"?>
<p:tagLst xmlns:a="http://schemas.openxmlformats.org/drawingml/2006/main" xmlns:r="http://schemas.openxmlformats.org/officeDocument/2006/relationships" xmlns:p="http://schemas.openxmlformats.org/presentationml/2006/main">
  <p:tag name="TIMING" val="|29.4|55.6"/>
</p:tagLst>
</file>

<file path=ppt/tags/tag6.xml><?xml version="1.0" encoding="utf-8"?>
<p:tagLst xmlns:a="http://schemas.openxmlformats.org/drawingml/2006/main" xmlns:r="http://schemas.openxmlformats.org/officeDocument/2006/relationships" xmlns:p="http://schemas.openxmlformats.org/presentationml/2006/main">
  <p:tag name="TIMING" val="|63.2"/>
</p:tagLst>
</file>

<file path=ppt/tags/tag7.xml><?xml version="1.0" encoding="utf-8"?>
<p:tagLst xmlns:a="http://schemas.openxmlformats.org/drawingml/2006/main" xmlns:r="http://schemas.openxmlformats.org/officeDocument/2006/relationships" xmlns:p="http://schemas.openxmlformats.org/presentationml/2006/main">
  <p:tag name="TIMING" val="|21.5|1.5|1.4"/>
</p:tagLst>
</file>

<file path=ppt/theme/theme1.xml><?xml version="1.0" encoding="utf-8"?>
<a:theme xmlns:a="http://schemas.openxmlformats.org/drawingml/2006/main" name="Office Theme">
  <a:themeElements>
    <a:clrScheme name="JMU">
      <a:dk1>
        <a:srgbClr val="450084"/>
      </a:dk1>
      <a:lt1>
        <a:srgbClr val="D6D6D6"/>
      </a:lt1>
      <a:dk2>
        <a:srgbClr val="AD9C65"/>
      </a:dk2>
      <a:lt2>
        <a:srgbClr val="B2B2B2"/>
      </a:lt2>
      <a:accent1>
        <a:srgbClr val="CBB677"/>
      </a:accent1>
      <a:accent2>
        <a:srgbClr val="B599CE"/>
      </a:accent2>
      <a:accent3>
        <a:srgbClr val="DACCE6"/>
      </a:accent3>
      <a:accent4>
        <a:srgbClr val="F4EFE1"/>
      </a:accent4>
      <a:accent5>
        <a:srgbClr val="333333"/>
      </a:accent5>
      <a:accent6>
        <a:srgbClr val="595959"/>
      </a:accent6>
      <a:hlink>
        <a:srgbClr val="5498B6"/>
      </a:hlink>
      <a:folHlink>
        <a:srgbClr val="D2EBF5"/>
      </a:folHlink>
    </a:clrScheme>
    <a:fontScheme name="Custom 3">
      <a:majorFont>
        <a:latin typeface="Gill Sans MT"/>
        <a:ea typeface=""/>
        <a:cs typeface=""/>
      </a:majorFont>
      <a:minorFont>
        <a:latin typeface="Ebri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923CE93064048438751F079C3E36BA1" ma:contentTypeVersion="6" ma:contentTypeDescription="Create a new document." ma:contentTypeScope="" ma:versionID="362c08ddbdd0a7db2c808927b19e7fc9">
  <xsd:schema xmlns:xsd="http://www.w3.org/2001/XMLSchema" xmlns:xs="http://www.w3.org/2001/XMLSchema" xmlns:p="http://schemas.microsoft.com/office/2006/metadata/properties" xmlns:ns1="http://schemas.microsoft.com/sharepoint/v3" xmlns:ns2="be162c31-4192-4e32-bda7-2ada3d6de227" targetNamespace="http://schemas.microsoft.com/office/2006/metadata/properties" ma:root="true" ma:fieldsID="69d13835169fda6c687e06ddbfb011c9" ns1:_="" ns2:_="">
    <xsd:import namespace="http://schemas.microsoft.com/sharepoint/v3"/>
    <xsd:import namespace="be162c31-4192-4e32-bda7-2ada3d6de227"/>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e162c31-4192-4e32-bda7-2ada3d6de2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87EAFF40-528B-46D0-8086-A69BE54A44CB}">
  <ds:schemaRefs>
    <ds:schemaRef ds:uri="http://schemas.microsoft.com/sharepoint/v3/contenttype/forms"/>
  </ds:schemaRefs>
</ds:datastoreItem>
</file>

<file path=customXml/itemProps2.xml><?xml version="1.0" encoding="utf-8"?>
<ds:datastoreItem xmlns:ds="http://schemas.openxmlformats.org/officeDocument/2006/customXml" ds:itemID="{89FD7319-73EE-42C5-BF25-92B04875EA8E}">
  <ds:schemaRefs>
    <ds:schemaRef ds:uri="be162c31-4192-4e32-bda7-2ada3d6de22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EAE86C5E-CAF0-4039-A797-4FEFD36F8384}">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be162c31-4192-4e32-bda7-2ada3d6de22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1021</TotalTime>
  <Words>1751</Words>
  <Application>Microsoft Office PowerPoint</Application>
  <PresentationFormat>Widescreen</PresentationFormat>
  <Paragraphs>347</Paragraphs>
  <Slides>25</Slides>
  <Notes>24</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25</vt:i4>
      </vt:variant>
    </vt:vector>
  </HeadingPairs>
  <TitlesOfParts>
    <vt:vector size="31" baseType="lpstr">
      <vt:lpstr>Arial</vt:lpstr>
      <vt:lpstr>Calibri</vt:lpstr>
      <vt:lpstr>Ebrima</vt:lpstr>
      <vt:lpstr>Gill Sans MT</vt:lpstr>
      <vt:lpstr>Office Theme</vt:lpstr>
      <vt:lpstr>Acrobat Document</vt:lpstr>
      <vt:lpstr>Grant Proposal Groundwork   Office of Sponsored Programs</vt:lpstr>
      <vt:lpstr>Objectives</vt:lpstr>
      <vt:lpstr>PowerPoint Presentation</vt:lpstr>
      <vt:lpstr>Sponsored Programs Basic Functions</vt:lpstr>
      <vt:lpstr>Sponsored Programs Basic Functions</vt:lpstr>
      <vt:lpstr>Sponsored Programs Basic Functions</vt:lpstr>
      <vt:lpstr>Planning a Project</vt:lpstr>
      <vt:lpstr>PowerPoint Presentation</vt:lpstr>
      <vt:lpstr>PowerPoint Presentation</vt:lpstr>
      <vt:lpstr>PowerPoint Presentation</vt:lpstr>
      <vt:lpstr>PowerPoint Presentation</vt:lpstr>
      <vt:lpstr>PowerPoint Presentation</vt:lpstr>
      <vt:lpstr>PowerPoint Presentation</vt:lpstr>
      <vt:lpstr>Searching for Sponsors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James Madison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Welch, Loralin - welchlk</dc:creator>
  <cp:lastModifiedBy>Powell, Chloe Virginia - powellcv</cp:lastModifiedBy>
  <cp:revision>80</cp:revision>
  <dcterms:created xsi:type="dcterms:W3CDTF">2019-04-23T16:09:27Z</dcterms:created>
  <dcterms:modified xsi:type="dcterms:W3CDTF">2022-05-03T19:47:43Z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0x0101002923CE93064048438751F079C3E36BA1</vt:lpwstr>
  </property>
</Properties>
</file>