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72" r:id="rId4"/>
    <p:sldId id="257" r:id="rId5"/>
    <p:sldId id="265" r:id="rId6"/>
    <p:sldId id="266" r:id="rId7"/>
    <p:sldId id="261" r:id="rId8"/>
    <p:sldId id="268" r:id="rId9"/>
    <p:sldId id="267" r:id="rId10"/>
    <p:sldId id="259" r:id="rId11"/>
    <p:sldId id="269" r:id="rId12"/>
    <p:sldId id="258" r:id="rId13"/>
    <p:sldId id="270" r:id="rId14"/>
    <p:sldId id="260" r:id="rId15"/>
    <p:sldId id="271" r:id="rId16"/>
    <p:sldId id="262" r:id="rId17"/>
    <p:sldId id="263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C98831-D49D-4255-A90D-1F01FAF1CD1E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76FC82F-C783-4CBF-A9F6-064D5C770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98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D4AD6997-1B3E-4A8E-BF49-D93851851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78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8629F7-E327-4D53-B700-3607D317D21F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5178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300E4-AF12-4771-A6BF-688B2CB97385}" type="slidenum">
              <a:rPr lang="en-US"/>
              <a:pPr/>
              <a:t>13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540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270B7D-3A74-4F31-AA9C-F2CDCA4ECBC9}" type="slidenum">
              <a:rPr lang="en-US"/>
              <a:pPr/>
              <a:t>14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6156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270B7D-3A74-4F31-AA9C-F2CDCA4ECBC9}" type="slidenum">
              <a:rPr lang="en-US"/>
              <a:pPr/>
              <a:t>15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07870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AD6997-1B3E-4A8E-BF49-D938518515B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39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AD6997-1B3E-4A8E-BF49-D938518515B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AD6997-1B3E-4A8E-BF49-D938518515B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1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1445A-3263-424F-BBAE-4D701E233475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513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AD6997-1B3E-4A8E-BF49-D938518515B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4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AD6997-1B3E-4A8E-BF49-D938518515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44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AD6997-1B3E-4A8E-BF49-D938518515B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759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0F3C-FB33-47CE-81D1-B39D1B6CD90B}" type="slidenum">
              <a:rPr lang="en-US"/>
              <a:pPr/>
              <a:t>10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7986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900F3C-FB33-47CE-81D1-B39D1B6CD90B}" type="slidenum">
              <a:rPr lang="en-US"/>
              <a:pPr/>
              <a:t>11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328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300E4-AF12-4771-A6BF-688B2CB97385}" type="slidenum">
              <a:rPr lang="en-US"/>
              <a:pPr/>
              <a:t>12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837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BA393-2F39-4FAC-9A3F-25B23699F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6CF8B-8FE1-4FDE-807F-812A14AA5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F8FA3-D1E4-45EB-B25A-156F6ADF7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59BE-4AC9-41E1-9046-201616F05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A1E0D-2018-46F6-B721-91FF7BE5E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98249-15CC-4DFC-82A2-923D0C3C1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AFE8-A3F5-423B-8BC6-5EBDC1ADD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9410D-C512-441D-95EA-D56566A9C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E7A02-2A65-43F7-84BD-64F660905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DB4E-5207-4C0B-AC82-25F311901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A96D5-C00F-4193-B1C1-175EC5E81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2D126C1-5C43-438D-BEEE-825ACD084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mu.edu/sponsoredprograms/forms-tools-resources/index.s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1975" y="228600"/>
            <a:ext cx="77724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Foundation or Sponsored Programs?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47775" y="1996440"/>
            <a:ext cx="6400800" cy="455676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December 7, 2016</a:t>
            </a:r>
          </a:p>
          <a:p>
            <a:pPr eaLnBrk="1" hangingPunct="1">
              <a:defRPr/>
            </a:pPr>
            <a:r>
              <a:rPr lang="en-US" sz="2800" dirty="0" smtClean="0"/>
              <a:t>Tammy Balser - </a:t>
            </a:r>
            <a:r>
              <a:rPr lang="en-US" sz="2800" dirty="0">
                <a:effectLst/>
              </a:rPr>
              <a:t>Sr. Accounting Manager-Operations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endParaRPr lang="en-US" sz="2800" dirty="0"/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T</a:t>
            </a:r>
            <a:r>
              <a:rPr lang="es-ES" sz="2800" dirty="0" smtClean="0"/>
              <a:t>amara Hatch, </a:t>
            </a:r>
            <a:r>
              <a:rPr lang="es-ES" sz="2800" dirty="0" err="1" smtClean="0"/>
              <a:t>MBA</a:t>
            </a:r>
            <a:r>
              <a:rPr lang="es-ES" sz="2800" dirty="0" smtClean="0"/>
              <a:t>, </a:t>
            </a:r>
            <a:r>
              <a:rPr lang="es-ES" sz="2800" dirty="0" err="1" smtClean="0"/>
              <a:t>CRA</a:t>
            </a:r>
            <a:r>
              <a:rPr lang="en-US" sz="2800" dirty="0" smtClean="0"/>
              <a:t> </a:t>
            </a:r>
          </a:p>
          <a:p>
            <a:pPr eaLnBrk="1" hangingPunct="1">
              <a:defRPr/>
            </a:pPr>
            <a:r>
              <a:rPr lang="en-US" sz="2800" dirty="0" smtClean="0"/>
              <a:t>Interim Director -</a:t>
            </a:r>
          </a:p>
          <a:p>
            <a:pPr eaLnBrk="1" hangingPunct="1">
              <a:defRPr/>
            </a:pPr>
            <a:r>
              <a:rPr lang="en-US" sz="2800" dirty="0" smtClean="0"/>
              <a:t>Sponsored Programs Pre-Award</a:t>
            </a:r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3200" y="3642746"/>
            <a:ext cx="3257550" cy="563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4572000"/>
            <a:ext cx="1394460" cy="2095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What MUST be Sponsored Program?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It must be Sponsored Programs funding if: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 Sponsor </a:t>
            </a:r>
            <a:r>
              <a:rPr lang="en-US" dirty="0"/>
              <a:t>is a </a:t>
            </a:r>
            <a:r>
              <a:rPr lang="en-US" dirty="0" smtClean="0"/>
              <a:t>governmental agency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Includes Federal Flow-through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Reimbursement invoicing is required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 deliverable is required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Expenditure tracking or reporting is required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Strict rules for the project or award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Requirement to return unused funds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 smtClean="0"/>
              <a:t>Timeline to complete the work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What MUST be a Foundation Account?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The Foundation can only accept charitable contributions.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 contribution must support a recognized JMU </a:t>
            </a:r>
            <a:r>
              <a:rPr lang="en-US" dirty="0"/>
              <a:t>p</a:t>
            </a:r>
            <a:r>
              <a:rPr lang="en-US" dirty="0" smtClean="0"/>
              <a:t>rogram or purpose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There is no exchange transaction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Most gifts are eligible for a tax deduction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1673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Procedures for use of Sponsored Program Funds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05800" cy="4648200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en-US" dirty="0" smtClean="0"/>
              <a:t>Use standard JMU purchasing processes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Small Purchase Card; and </a:t>
            </a:r>
            <a:r>
              <a:rPr lang="en-US" dirty="0" err="1" smtClean="0"/>
              <a:t>eVA</a:t>
            </a:r>
            <a:endParaRPr lang="en-US" dirty="0" smtClean="0"/>
          </a:p>
          <a:p>
            <a:pPr lvl="1" eaLnBrk="1" hangingPunct="1">
              <a:buFontTx/>
              <a:buChar char="-"/>
              <a:defRPr/>
            </a:pPr>
            <a:r>
              <a:rPr lang="en-US" u="sng" dirty="0" smtClean="0"/>
              <a:t>Procurement</a:t>
            </a:r>
            <a:r>
              <a:rPr lang="en-US" dirty="0" smtClean="0"/>
              <a:t> for purchases over $5000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Travel Authorizations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Financial Aid for Scholarships</a:t>
            </a:r>
          </a:p>
          <a:p>
            <a:pPr lvl="1" eaLnBrk="1" hangingPunct="1">
              <a:buFontTx/>
              <a:buChar char="-"/>
              <a:defRPr/>
            </a:pPr>
            <a:r>
              <a:rPr lang="en-US" dirty="0" smtClean="0"/>
              <a:t>PAR forms</a:t>
            </a:r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Expenditures must follow the approved budget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Procedures for use of Foundation Accounts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305800" cy="4648200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en-US" dirty="0" smtClean="0"/>
              <a:t>Use a JMUF Payment Voucher Form or JMUF Scholarship Nomination Form</a:t>
            </a:r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Must follow guidelines in the Foundation’s disbursements policy</a:t>
            </a:r>
          </a:p>
          <a:p>
            <a:pPr eaLnBrk="1" hangingPunct="1">
              <a:buFontTx/>
              <a:buChar char="-"/>
              <a:defRPr/>
            </a:pPr>
            <a:r>
              <a:rPr lang="en-US" dirty="0" smtClean="0"/>
              <a:t>Foundation funds may be transferred to the University but state funds cannot be transferred to the Foundation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679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Basic Administration of Sponsored Programs  Awards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dirty="0" smtClean="0"/>
              <a:t>Requires an award document (or check) and approval of departmental management (Internal Approval Form)</a:t>
            </a:r>
          </a:p>
          <a:p>
            <a:pPr eaLnBrk="1" hangingPunct="1">
              <a:defRPr/>
            </a:pPr>
            <a:r>
              <a:rPr lang="en-US" sz="3000" dirty="0" smtClean="0"/>
              <a:t>Requires a budget for how funds will be used</a:t>
            </a:r>
          </a:p>
          <a:p>
            <a:pPr eaLnBrk="1" hangingPunct="1">
              <a:defRPr/>
            </a:pPr>
            <a:r>
              <a:rPr lang="en-US" sz="3000" dirty="0" smtClean="0"/>
              <a:t>Department ID is created in JMU Finance System (5xxxxx)</a:t>
            </a:r>
          </a:p>
          <a:p>
            <a:pPr eaLnBrk="1" hangingPunct="1">
              <a:defRPr/>
            </a:pPr>
            <a:r>
              <a:rPr lang="en-US" sz="3000" dirty="0" smtClean="0"/>
              <a:t>Funds are under the authority of the Assistant VP for Finance</a:t>
            </a:r>
          </a:p>
          <a:p>
            <a:pPr eaLnBrk="1" hangingPunct="1">
              <a:defRPr/>
            </a:pPr>
            <a:r>
              <a:rPr lang="en-US" sz="3000" dirty="0" smtClean="0"/>
              <a:t>Checks payable: James Madison University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Basic Administration Foundation Accounts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dirty="0" smtClean="0"/>
              <a:t>Endowments require an agreement with donors</a:t>
            </a:r>
          </a:p>
          <a:p>
            <a:pPr eaLnBrk="1" hangingPunct="1">
              <a:defRPr/>
            </a:pPr>
            <a:r>
              <a:rPr lang="en-US" sz="3000" dirty="0" smtClean="0"/>
              <a:t>General/Departmental accounts require a request in writing from Guardian and Dean</a:t>
            </a:r>
          </a:p>
          <a:p>
            <a:pPr eaLnBrk="1" hangingPunct="1">
              <a:defRPr/>
            </a:pPr>
            <a:r>
              <a:rPr lang="en-US" sz="3000" dirty="0" smtClean="0"/>
              <a:t>Foundation account and Advance IDs are created for each fund</a:t>
            </a:r>
          </a:p>
          <a:p>
            <a:pPr eaLnBrk="1" hangingPunct="1">
              <a:defRPr/>
            </a:pPr>
            <a:r>
              <a:rPr lang="en-US" sz="3000" dirty="0" smtClean="0"/>
              <a:t>Funds are under the stewardship of the account guardian and guardian’s supervisor, along with the Foundation</a:t>
            </a:r>
          </a:p>
          <a:p>
            <a:pPr eaLnBrk="1" hangingPunct="1">
              <a:defRPr/>
            </a:pPr>
            <a:r>
              <a:rPr lang="en-US" sz="2800" dirty="0" smtClean="0"/>
              <a:t>Checks </a:t>
            </a:r>
            <a:r>
              <a:rPr lang="en-US" sz="2800" dirty="0"/>
              <a:t>payable: JMU Foundation</a:t>
            </a:r>
          </a:p>
        </p:txBody>
      </p:sp>
    </p:spTree>
    <p:extLst>
      <p:ext uri="{BB962C8B-B14F-4D97-AF65-F5344CB8AC3E}">
        <p14:creationId xmlns:p14="http://schemas.microsoft.com/office/powerpoint/2010/main" val="2328587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r>
              <a:rPr lang="en-US" dirty="0" smtClean="0"/>
              <a:t>When in doubt....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Contact someone BEFORE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sz="3200" dirty="0" smtClean="0"/>
              <a:t>depositing the check</a:t>
            </a:r>
          </a:p>
          <a:p>
            <a:pPr lvl="1"/>
            <a:r>
              <a:rPr lang="en-US" dirty="0" smtClean="0"/>
              <a:t>This must be done quickly to follow State depositing requirements</a:t>
            </a:r>
          </a:p>
          <a:p>
            <a:pPr lvl="1"/>
            <a:r>
              <a:rPr lang="en-US" dirty="0" smtClean="0"/>
              <a:t>Moving the funds from Foundation to the University is possible, but can be time consuming and requires AVP Finance approval</a:t>
            </a:r>
          </a:p>
          <a:p>
            <a:pPr lvl="1"/>
            <a:r>
              <a:rPr lang="en-US" dirty="0" smtClean="0"/>
              <a:t>Call either Sponsored Programs 568-6872 or the Foundation 568-3187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672" y="579120"/>
            <a:ext cx="2265928" cy="193548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169920"/>
            <a:ext cx="3543300" cy="19842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Roles of the JMU Foundation and Sponsored Programs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962400" cy="4648200"/>
          </a:xfrm>
          <a:solidFill>
            <a:schemeClr val="bg1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JMU Foundation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Promotes educational mission of JMU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Provides stewardship for all private gifts that are contributed to the University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Provides investment management of the endowment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739640" y="1828800"/>
            <a:ext cx="4038600" cy="4648200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Sponsored Programs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Helps faculty &amp; staff apply for external funding (budget &amp; forms) from sponsors</a:t>
            </a: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Assists with administering awards received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monitoring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expenditures, &amp; regulations)</a:t>
            </a:r>
          </a:p>
          <a:p>
            <a:pPr marL="0" indent="0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0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Experienced Learners?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95400"/>
          </a:xfrm>
        </p:spPr>
        <p:txBody>
          <a:bodyPr/>
          <a:lstStyle/>
          <a:p>
            <a:r>
              <a:rPr lang="en-US" dirty="0" smtClean="0"/>
              <a:t>Share your unit’s interactions with either office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124200"/>
            <a:ext cx="6948055" cy="26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88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When should I use Sponsored Programs instead of JMU’s Foundation when receiving external funds?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Sometimes you can’t tell!</a:t>
            </a:r>
          </a:p>
          <a:p>
            <a:pPr lvl="1" eaLnBrk="1" hangingPunct="1">
              <a:defRPr/>
            </a:pPr>
            <a:r>
              <a:rPr lang="en-US" sz="3200" dirty="0" smtClean="0"/>
              <a:t>The Foundation and Sponsored Programs  both take external funding from individuals, companies, and foundations</a:t>
            </a:r>
            <a:r>
              <a:rPr lang="en-US" dirty="0" smtClean="0"/>
              <a:t> </a:t>
            </a:r>
          </a:p>
          <a:p>
            <a:pPr lvl="1" eaLnBrk="1" hangingPunct="1">
              <a:defRPr/>
            </a:pPr>
            <a:r>
              <a:rPr lang="en-US" dirty="0" smtClean="0"/>
              <a:t>Funding use can cross University </a:t>
            </a:r>
            <a:r>
              <a:rPr lang="en-US" dirty="0"/>
              <a:t>f</a:t>
            </a:r>
            <a:r>
              <a:rPr lang="en-US" dirty="0" smtClean="0"/>
              <a:t>iscal years</a:t>
            </a:r>
          </a:p>
          <a:p>
            <a:pPr lvl="1" eaLnBrk="1" hangingPunct="1">
              <a:defRPr/>
            </a:pPr>
            <a:r>
              <a:rPr lang="en-US" dirty="0" smtClean="0"/>
              <a:t>Funding can be used to support special projects</a:t>
            </a:r>
          </a:p>
          <a:p>
            <a:pPr eaLnBrk="1" hangingPunct="1">
              <a:defRPr/>
            </a:pPr>
            <a:r>
              <a:rPr lang="en-US" dirty="0" smtClean="0"/>
              <a:t>The REAL Answer: IT DEPENDS….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I know what </a:t>
            </a:r>
            <a:br>
              <a:rPr lang="en-US" dirty="0" smtClean="0"/>
            </a:br>
            <a:r>
              <a:rPr lang="en-US" dirty="0" smtClean="0"/>
              <a:t>office to use?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505200"/>
          </a:xfrm>
        </p:spPr>
        <p:txBody>
          <a:bodyPr/>
          <a:lstStyle/>
          <a:p>
            <a:r>
              <a:rPr lang="en-US" dirty="0" smtClean="0">
                <a:effectLst/>
              </a:rPr>
              <a:t>Use the online Grant </a:t>
            </a:r>
            <a:r>
              <a:rPr lang="en-US" dirty="0">
                <a:effectLst/>
              </a:rPr>
              <a:t>vs</a:t>
            </a:r>
            <a:r>
              <a:rPr lang="en-US" dirty="0" smtClean="0">
                <a:effectLst/>
              </a:rPr>
              <a:t>. Gift Decision Matrix </a:t>
            </a:r>
            <a:r>
              <a:rPr lang="en-US" dirty="0">
                <a:effectLst/>
              </a:rPr>
              <a:t>or </a:t>
            </a:r>
          </a:p>
          <a:p>
            <a:r>
              <a:rPr lang="en-US" dirty="0" smtClean="0">
                <a:effectLst/>
              </a:rPr>
              <a:t>Reference the Grant vs. Gift Checklist Form (see handout)</a:t>
            </a:r>
          </a:p>
          <a:p>
            <a:r>
              <a:rPr lang="en-US" i="1" u="sng" dirty="0" smtClean="0">
                <a:effectLst/>
              </a:rPr>
              <a:t>Both are available at</a:t>
            </a:r>
            <a:r>
              <a:rPr lang="en-US" i="1" u="sng" dirty="0">
                <a:effectLst/>
              </a:rPr>
              <a:t>:  </a:t>
            </a:r>
            <a:r>
              <a:rPr lang="en-US" sz="2000" i="1" u="sng" dirty="0" smtClean="0">
                <a:effectLst/>
                <a:hlinkClick r:id="rId2"/>
              </a:rPr>
              <a:t>http</a:t>
            </a:r>
            <a:r>
              <a:rPr lang="en-US" sz="2000" i="1" u="sng" dirty="0">
                <a:effectLst/>
                <a:hlinkClick r:id="rId2"/>
              </a:rPr>
              <a:t>://</a:t>
            </a:r>
            <a:r>
              <a:rPr lang="en-US" sz="2000" i="1" u="sng" dirty="0" smtClean="0">
                <a:effectLst/>
                <a:hlinkClick r:id="rId2"/>
              </a:rPr>
              <a:t>www.jmu.edu/sponsoredprograms/forms-tools-resources/index.shtml</a:t>
            </a:r>
            <a:endParaRPr lang="en-US" sz="2000" i="1" u="sng" dirty="0" smtClean="0">
              <a:effectLst/>
            </a:endParaRPr>
          </a:p>
          <a:p>
            <a:r>
              <a:rPr lang="en-US" dirty="0" smtClean="0">
                <a:effectLst/>
              </a:rPr>
              <a:t>Finally, consider what is most beneficial to your project or situation</a:t>
            </a:r>
            <a:endParaRPr lang="en-US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2431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11026"/>
              </p:ext>
            </p:extLst>
          </p:nvPr>
        </p:nvGraphicFramePr>
        <p:xfrm>
          <a:off x="1524000" y="381001"/>
          <a:ext cx="6172200" cy="5943598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</a:tblGrid>
              <a:tr h="248570"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</a:rPr>
                        <a:t>Grant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00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effectLst/>
                        </a:rPr>
                        <a:t>Gift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B677"/>
                    </a:solidFill>
                  </a:tcPr>
                </a:tc>
              </a:tr>
              <a:tr h="1242853">
                <a:tc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r>
                        <a:rPr lang="en-US" sz="1100" b="1" dirty="0" smtClean="0">
                          <a:effectLst/>
                        </a:rPr>
                        <a:t>Description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Represents an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"exchange transaction"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in which each party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receives commensurate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value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00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Represents a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"contribution," an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unconditional transfer of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cash which is voluntary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and non-reciprocal.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B677"/>
                    </a:solidFill>
                  </a:tcPr>
                </a:tc>
              </a:tr>
              <a:tr h="972187">
                <a:tc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r>
                        <a:rPr lang="en-US" sz="1100" b="1" dirty="0" smtClean="0">
                          <a:effectLst/>
                        </a:rPr>
                        <a:t>Reporting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Usually has reporting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requirements or specific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restrictions on how the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money can be spent.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00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/>
                        </a:rPr>
                        <a:t>Reporting</a:t>
                      </a:r>
                      <a:r>
                        <a:rPr lang="en-US" sz="1100" baseline="0" dirty="0" smtClean="0">
                          <a:effectLst/>
                        </a:rPr>
                        <a:t> is not a condition of the gift.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B677"/>
                    </a:solidFill>
                  </a:tcPr>
                </a:tc>
              </a:tr>
              <a:tr h="1242853">
                <a:tc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r>
                        <a:rPr lang="en-US" sz="1100" b="1" dirty="0" smtClean="0">
                          <a:effectLst/>
                        </a:rPr>
                        <a:t>Time </a:t>
                      </a:r>
                      <a:r>
                        <a:rPr lang="en-US" sz="1100" b="1" dirty="0">
                          <a:effectLst/>
                        </a:rPr>
                        <a:t>Period 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Usually has a specified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time period over which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the work will be done (a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start date and an end date).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00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No specific time period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B677"/>
                    </a:solidFill>
                  </a:tcPr>
                </a:tc>
              </a:tr>
              <a:tr h="1739994">
                <a:tc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r>
                        <a:rPr lang="en-US" sz="1100" b="1" dirty="0" smtClean="0">
                          <a:effectLst/>
                        </a:rPr>
                        <a:t>Funding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Sometimes requests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that unused funds must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be returned to the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awarding agency/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foundation/ corporation.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00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effectLst/>
                        </a:rPr>
                        <a:t>Contributions are irrevocable</a:t>
                      </a:r>
                      <a:r>
                        <a:rPr lang="en-US" sz="1100" baseline="0" dirty="0" smtClean="0">
                          <a:effectLst/>
                        </a:rPr>
                        <a:t>, (meaning they cannot be returned to the donor) and are administered with the restrictions imposed by the donor at the time of </a:t>
                      </a:r>
                      <a:r>
                        <a:rPr lang="en-US" sz="1100" baseline="0" smtClean="0">
                          <a:effectLst/>
                        </a:rPr>
                        <a:t>the gift.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B677"/>
                    </a:solidFill>
                  </a:tcPr>
                </a:tc>
              </a:tr>
              <a:tr h="497141">
                <a:tc>
                  <a:txBody>
                    <a:bodyPr/>
                    <a:lstStyle/>
                    <a:p>
                      <a:pPr algn="ctr"/>
                      <a:endParaRPr lang="en-US" sz="1100" b="1" dirty="0" smtClean="0">
                        <a:effectLst/>
                      </a:endParaRPr>
                    </a:p>
                    <a:p>
                      <a:pPr algn="ctr"/>
                      <a:r>
                        <a:rPr lang="en-US" sz="1100" b="1" dirty="0" smtClean="0">
                          <a:effectLst/>
                        </a:rPr>
                        <a:t>Cost </a:t>
                      </a:r>
                      <a:r>
                        <a:rPr lang="en-US" sz="1100" b="1" dirty="0">
                          <a:effectLst/>
                        </a:rPr>
                        <a:t>Types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Includes Personnel costs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5008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Does not include Personnel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costs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B67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38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The Gray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Some funding could be either….</a:t>
            </a:r>
          </a:p>
          <a:p>
            <a:r>
              <a:rPr lang="en-US" sz="2800" dirty="0" smtClean="0"/>
              <a:t>Scenario 1: Dr. Z receives funding from industry partners to sponsor teams of student researchers working on nanotechnology projects for their capstone requirements</a:t>
            </a:r>
          </a:p>
          <a:p>
            <a:r>
              <a:rPr lang="en-US" sz="2800" dirty="0" smtClean="0"/>
              <a:t>He did not share a budget or work plan with these potential partners, only the general idea </a:t>
            </a:r>
          </a:p>
          <a:p>
            <a:r>
              <a:rPr lang="en-US" sz="2800" dirty="0" smtClean="0"/>
              <a:t>The partners want to support the project(s) and need to know how to fill out the checks</a:t>
            </a:r>
          </a:p>
          <a:p>
            <a:r>
              <a:rPr lang="en-US" sz="2800" dirty="0" smtClean="0"/>
              <a:t>Which arm of the university should process the funding and receive the  check?</a:t>
            </a:r>
          </a:p>
          <a:p>
            <a:pPr lvl="1"/>
            <a:r>
              <a:rPr lang="en-US" sz="2400" dirty="0" smtClean="0"/>
              <a:t>James Madison University or JMU Foundation?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The Gray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Scenario 2: Same </a:t>
            </a:r>
            <a:r>
              <a:rPr lang="en-US" dirty="0" smtClean="0"/>
              <a:t>scenario BUT, </a:t>
            </a:r>
          </a:p>
          <a:p>
            <a:r>
              <a:rPr lang="en-US" sz="2800" dirty="0" smtClean="0"/>
              <a:t>Dr. Z must provide an expenditure report and summary of published papers generated from this activity to the sponsor</a:t>
            </a:r>
            <a:endParaRPr lang="en-US" sz="2800" dirty="0" smtClean="0"/>
          </a:p>
          <a:p>
            <a:r>
              <a:rPr lang="en-US" sz="2800" dirty="0" smtClean="0"/>
              <a:t>Who MUST receive the check in this case?</a:t>
            </a:r>
          </a:p>
          <a:p>
            <a:endParaRPr lang="en-US" sz="2800" dirty="0" smtClean="0"/>
          </a:p>
          <a:p>
            <a:r>
              <a:rPr lang="en-US" sz="2800" dirty="0" smtClean="0"/>
              <a:t>Sometimes </a:t>
            </a:r>
            <a:r>
              <a:rPr lang="en-US" sz="2800" dirty="0" smtClean="0"/>
              <a:t>flexibility is a consideration if certain activities are </a:t>
            </a:r>
            <a:r>
              <a:rPr lang="en-US" sz="2800" dirty="0" smtClean="0"/>
              <a:t>envisioned or involved </a:t>
            </a:r>
            <a:r>
              <a:rPr lang="en-US" sz="2800" dirty="0" smtClean="0"/>
              <a:t>like</a:t>
            </a:r>
            <a:r>
              <a:rPr lang="en-US" sz="2800" dirty="0" smtClean="0"/>
              <a:t>…. </a:t>
            </a:r>
            <a:r>
              <a:rPr lang="en-US" sz="2800" dirty="0"/>
              <a:t>m</a:t>
            </a:r>
            <a:r>
              <a:rPr lang="en-US" sz="2800" dirty="0" smtClean="0"/>
              <a:t>eals and entertainment (receptions)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79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62000"/>
          </a:xfrm>
        </p:spPr>
        <p:txBody>
          <a:bodyPr/>
          <a:lstStyle/>
          <a:p>
            <a:r>
              <a:rPr lang="en-US" dirty="0" smtClean="0"/>
              <a:t>The Gray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Scenario 3: </a:t>
            </a:r>
            <a:r>
              <a:rPr lang="en-US" sz="2800" dirty="0" smtClean="0"/>
              <a:t>Dr. Moneymaker doesn’t work with the Office of Sponsored Programs or the Foundation but approaches the  Etymology Foundation to support a conference about butterfly colorations for $10,000</a:t>
            </a:r>
          </a:p>
          <a:p>
            <a:r>
              <a:rPr lang="en-US" sz="2800" dirty="0" smtClean="0"/>
              <a:t>He includes a budget and timeline</a:t>
            </a:r>
          </a:p>
          <a:p>
            <a:r>
              <a:rPr lang="en-US" sz="2800" dirty="0" smtClean="0"/>
              <a:t>The sponsor wants to support the project and sends a grant agreement to the University for acceptance</a:t>
            </a:r>
          </a:p>
          <a:p>
            <a:r>
              <a:rPr lang="en-US" sz="2800" dirty="0" smtClean="0"/>
              <a:t>The terms and conditions note that the “gift” must be receipted for tax purposes</a:t>
            </a:r>
          </a:p>
          <a:p>
            <a:r>
              <a:rPr lang="en-US" sz="2800" dirty="0" smtClean="0"/>
              <a:t>Which arm of the university should process the funding and receive the  check?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4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619</TotalTime>
  <Words>871</Words>
  <Application>Microsoft Office PowerPoint</Application>
  <PresentationFormat>On-screen Show (4:3)</PresentationFormat>
  <Paragraphs>146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Textured</vt:lpstr>
      <vt:lpstr>Foundation or Sponsored Programs?</vt:lpstr>
      <vt:lpstr>Roles of the JMU Foundation and Sponsored Programs</vt:lpstr>
      <vt:lpstr>Any Experienced Learners?</vt:lpstr>
      <vt:lpstr>When should I use Sponsored Programs instead of JMU’s Foundation when receiving external funds?</vt:lpstr>
      <vt:lpstr>So how do I know what  office to use?</vt:lpstr>
      <vt:lpstr>PowerPoint Presentation</vt:lpstr>
      <vt:lpstr>The Gray Area</vt:lpstr>
      <vt:lpstr>The Gray Area</vt:lpstr>
      <vt:lpstr>The Gray Area</vt:lpstr>
      <vt:lpstr>What MUST be Sponsored Program?</vt:lpstr>
      <vt:lpstr>What MUST be a Foundation Account?</vt:lpstr>
      <vt:lpstr>Procedures for use of Sponsored Program Funds</vt:lpstr>
      <vt:lpstr>Procedures for use of Foundation Accounts</vt:lpstr>
      <vt:lpstr>Basic Administration of Sponsored Programs  Awards</vt:lpstr>
      <vt:lpstr>Basic Administration Foundation Accounts</vt:lpstr>
      <vt:lpstr>When in doubt....</vt:lpstr>
      <vt:lpstr>Questions?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 and Sponsored Programs</dc:title>
  <dc:creator>Jxxxx</dc:creator>
  <cp:lastModifiedBy>Hatch, Tamara T - hatchtt</cp:lastModifiedBy>
  <cp:revision>56</cp:revision>
  <cp:lastPrinted>2014-11-19T16:25:11Z</cp:lastPrinted>
  <dcterms:created xsi:type="dcterms:W3CDTF">2008-12-11T15:34:35Z</dcterms:created>
  <dcterms:modified xsi:type="dcterms:W3CDTF">2016-12-06T20:53:01Z</dcterms:modified>
</cp:coreProperties>
</file>