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990" autoAdjust="0"/>
    <p:restoredTop sz="94660"/>
  </p:normalViewPr>
  <p:slideViewPr>
    <p:cSldViewPr snapToGrid="0">
      <p:cViewPr>
        <p:scale>
          <a:sx n="75" d="100"/>
          <a:sy n="75" d="100"/>
        </p:scale>
        <p:origin x="1758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4FFC-D39D-44C1-B749-2C5AE344E0D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50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4FFC-D39D-44C1-B749-2C5AE344E0D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37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4FFC-D39D-44C1-B749-2C5AE344E0D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40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4FFC-D39D-44C1-B749-2C5AE344E0D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7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4FFC-D39D-44C1-B749-2C5AE344E0D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15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4FFC-D39D-44C1-B749-2C5AE344E0D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4FFC-D39D-44C1-B749-2C5AE344E0D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16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4FFC-D39D-44C1-B749-2C5AE344E0D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4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4FFC-D39D-44C1-B749-2C5AE344E0D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34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4FFC-D39D-44C1-B749-2C5AE344E0D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32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4FFC-D39D-44C1-B749-2C5AE344E0D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38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D4FFC-D39D-44C1-B749-2C5AE344E0D6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6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Jmu_gcfs@jmu.edu" TargetMode="External"/><Relationship Id="rId4" Type="http://schemas.openxmlformats.org/officeDocument/2006/relationships/hyperlink" Target="mailto:shiflekl@jmu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3904343"/>
          </a:xfrm>
        </p:spPr>
        <p:txBody>
          <a:bodyPr>
            <a:noAutofit/>
          </a:bodyPr>
          <a:lstStyle/>
          <a:p>
            <a:r>
              <a:rPr lang="en-US" sz="13800" b="1" dirty="0" smtClean="0"/>
              <a:t>Effort Reporting</a:t>
            </a:r>
            <a:endParaRPr lang="en-US" sz="13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904342"/>
            <a:ext cx="12192000" cy="2953657"/>
          </a:xfrm>
        </p:spPr>
        <p:txBody>
          <a:bodyPr>
            <a:normAutofit fontScale="85000" lnSpcReduction="10000"/>
          </a:bodyPr>
          <a:lstStyle/>
          <a:p>
            <a:endParaRPr lang="en-US" sz="5400" b="1" dirty="0" smtClean="0"/>
          </a:p>
          <a:p>
            <a:r>
              <a:rPr lang="en-US" sz="5400" b="1" dirty="0" smtClean="0"/>
              <a:t>What is it and how is effort determined?</a:t>
            </a:r>
          </a:p>
          <a:p>
            <a:r>
              <a:rPr lang="en-US" sz="3600" dirty="0" smtClean="0"/>
              <a:t>Presented by </a:t>
            </a:r>
          </a:p>
          <a:p>
            <a:r>
              <a:rPr lang="en-US" sz="5400" b="1" dirty="0" smtClean="0"/>
              <a:t>Sponsored Programs Accounting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547624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ln>
            <a:noFill/>
          </a:ln>
        </p:spPr>
        <p:txBody>
          <a:bodyPr/>
          <a:lstStyle/>
          <a:p>
            <a:pPr algn="ctr"/>
            <a:r>
              <a:rPr lang="en-US" b="1" dirty="0" smtClean="0"/>
              <a:t>How does the </a:t>
            </a:r>
            <a:r>
              <a:rPr lang="en-US" b="1" i="1" u="sng" dirty="0" smtClean="0"/>
              <a:t>Effort Reporting System (ERS) </a:t>
            </a:r>
            <a:r>
              <a:rPr lang="en-US" b="1" dirty="0" smtClean="0"/>
              <a:t>Work?</a:t>
            </a:r>
            <a:endParaRPr lang="en-US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249476" y="1883914"/>
            <a:ext cx="11693049" cy="4207768"/>
            <a:chOff x="58102" y="1883914"/>
            <a:chExt cx="12075797" cy="4207768"/>
          </a:xfrm>
        </p:grpSpPr>
        <p:sp>
          <p:nvSpPr>
            <p:cNvPr id="5" name="Rounded Rectangle 4"/>
            <p:cNvSpPr/>
            <p:nvPr/>
          </p:nvSpPr>
          <p:spPr>
            <a:xfrm>
              <a:off x="58102" y="3932678"/>
              <a:ext cx="3916178" cy="2159004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For the semester (Spring, Summer, Fall) from the Payroll system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140703" y="3932678"/>
              <a:ext cx="3916178" cy="2159004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By Sponsored Programs Accounting to reflect other relevant accounting entries (ATV’s moving salary to another </a:t>
              </a:r>
              <a:r>
                <a:rPr lang="en-US" dirty="0" err="1" smtClean="0">
                  <a:solidFill>
                    <a:schemeClr val="tx1"/>
                  </a:solidFill>
                </a:rPr>
                <a:t>DeptID</a:t>
              </a:r>
              <a:r>
                <a:rPr lang="en-US" dirty="0" smtClean="0">
                  <a:solidFill>
                    <a:schemeClr val="tx1"/>
                  </a:solidFill>
                </a:rPr>
                <a:t>, Retro-pay, etc.)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8217721" y="3454400"/>
              <a:ext cx="3916178" cy="2637282"/>
            </a:xfrm>
            <a:prstGeom prst="roundRect">
              <a:avLst>
                <a:gd name="adj" fmla="val 13296"/>
              </a:avLst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Based on Department ID’s used for salary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8102" y="1883914"/>
              <a:ext cx="3916178" cy="1951482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 smtClean="0"/>
                <a:t>ERS is Loaded with Salary Data</a:t>
              </a:r>
              <a:endParaRPr lang="en-US" sz="2800" b="1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140703" y="1883914"/>
              <a:ext cx="3916178" cy="1951482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 smtClean="0"/>
                <a:t>Data is Manually Adjusted</a:t>
              </a:r>
              <a:endParaRPr lang="en-US" sz="2800" b="1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8217721" y="1883914"/>
              <a:ext cx="3916178" cy="2048764"/>
            </a:xfrm>
            <a:prstGeom prst="roundRect">
              <a:avLst>
                <a:gd name="adj" fmla="val 12565"/>
              </a:avLst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 smtClean="0"/>
                <a:t>ERS Converts This Data to </a:t>
              </a:r>
            </a:p>
            <a:p>
              <a:pPr algn="ctr"/>
              <a:r>
                <a:rPr lang="en-US" sz="2800" b="1" dirty="0" smtClean="0"/>
                <a:t>Percentages</a:t>
              </a:r>
              <a:endParaRPr lang="en-US" sz="2800" b="1" dirty="0"/>
            </a:p>
          </p:txBody>
        </p:sp>
      </p:grpSp>
      <p:sp>
        <p:nvSpPr>
          <p:cNvPr id="15" name="Right Arrow 14"/>
          <p:cNvSpPr/>
          <p:nvPr/>
        </p:nvSpPr>
        <p:spPr>
          <a:xfrm>
            <a:off x="1" y="2743200"/>
            <a:ext cx="12191999" cy="2120900"/>
          </a:xfrm>
          <a:prstGeom prst="rightArrow">
            <a:avLst/>
          </a:prstGeom>
          <a:blipFill dpi="0" rotWithShape="1">
            <a:blip r:embed="rId2"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rcRect/>
            <a:stretch>
              <a:fillRect l="-245" t="-80218" r="37" b="-1198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63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ln>
            <a:noFill/>
          </a:ln>
        </p:spPr>
        <p:txBody>
          <a:bodyPr/>
          <a:lstStyle/>
          <a:p>
            <a:pPr algn="ctr"/>
            <a:r>
              <a:rPr lang="en-US" b="1" dirty="0" smtClean="0"/>
              <a:t>How Does </a:t>
            </a:r>
            <a:r>
              <a:rPr lang="en-US" b="1" i="1" dirty="0" smtClean="0"/>
              <a:t>ERS</a:t>
            </a:r>
            <a:r>
              <a:rPr lang="en-US" b="1" dirty="0" smtClean="0"/>
              <a:t> Work? The Employee</a:t>
            </a:r>
            <a:endParaRPr lang="en-US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116203" y="1325562"/>
            <a:ext cx="11959597" cy="5278438"/>
            <a:chOff x="116203" y="1883913"/>
            <a:chExt cx="9548759" cy="4207769"/>
          </a:xfrm>
        </p:grpSpPr>
        <p:sp>
          <p:nvSpPr>
            <p:cNvPr id="5" name="Rounded Rectangle 4"/>
            <p:cNvSpPr/>
            <p:nvPr/>
          </p:nvSpPr>
          <p:spPr>
            <a:xfrm>
              <a:off x="116203" y="3932678"/>
              <a:ext cx="2315855" cy="2159004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*If the employee received salary from a grant and  the certifications are released by SPA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530473" y="3932678"/>
              <a:ext cx="2315855" cy="2159004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With JMU </a:t>
              </a:r>
              <a:r>
                <a:rPr lang="en-US" dirty="0" err="1" smtClean="0">
                  <a:solidFill>
                    <a:schemeClr val="tx1"/>
                  </a:solidFill>
                </a:rPr>
                <a:t>eID</a:t>
              </a:r>
              <a:r>
                <a:rPr lang="en-US" dirty="0" smtClean="0">
                  <a:solidFill>
                    <a:schemeClr val="tx1"/>
                  </a:solidFill>
                </a:rPr>
                <a:t>/password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941441" y="3932678"/>
              <a:ext cx="2315855" cy="2159004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 smtClean="0">
                <a:solidFill>
                  <a:schemeClr val="tx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If th</a:t>
              </a:r>
              <a:r>
                <a:rPr lang="en-US" dirty="0" smtClean="0">
                  <a:solidFill>
                    <a:schemeClr val="tx1"/>
                  </a:solidFill>
                </a:rPr>
                <a:t>e percentage(s) listed are reasonably representative of actual effort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If not, enter a correction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7349107" y="3550570"/>
              <a:ext cx="2315855" cy="2541112"/>
            </a:xfrm>
            <a:prstGeom prst="roundRect">
              <a:avLst>
                <a:gd name="adj" fmla="val 13602"/>
              </a:avLst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Of </a:t>
              </a:r>
              <a:r>
                <a:rPr lang="en-US" dirty="0">
                  <a:solidFill>
                    <a:schemeClr val="tx1"/>
                  </a:solidFill>
                </a:rPr>
                <a:t>modified </a:t>
              </a:r>
              <a:r>
                <a:rPr lang="en-US" dirty="0" smtClean="0">
                  <a:solidFill>
                    <a:schemeClr val="tx1"/>
                  </a:solidFill>
                </a:rPr>
                <a:t>certifications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This </a:t>
              </a:r>
              <a:r>
                <a:rPr lang="en-US" dirty="0">
                  <a:solidFill>
                    <a:schemeClr val="tx1"/>
                  </a:solidFill>
                </a:rPr>
                <a:t>review generally requires accounting entries to adjust salary data to match the percentages entered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16203" y="1883914"/>
              <a:ext cx="2315855" cy="1951482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 smtClean="0"/>
                <a:t>Receives Email with Link to ERS</a:t>
              </a:r>
              <a:endParaRPr lang="en-US" sz="2800" b="1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530473" y="1883914"/>
              <a:ext cx="2315855" cy="1951482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 smtClean="0"/>
                <a:t>Log in</a:t>
              </a:r>
              <a:endParaRPr lang="en-US" sz="2800" b="1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941441" y="1883914"/>
              <a:ext cx="2315855" cy="1951482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 smtClean="0"/>
                <a:t>Confirm &amp; Certify Percentage(s)</a:t>
              </a:r>
              <a:endParaRPr lang="en-US" sz="2800" b="1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349107" y="1883913"/>
              <a:ext cx="2315855" cy="2193101"/>
            </a:xfrm>
            <a:prstGeom prst="roundRect">
              <a:avLst>
                <a:gd name="adj" fmla="val 12974"/>
              </a:avLst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/>
                <a:t>SPA </a:t>
              </a:r>
              <a:r>
                <a:rPr lang="en-US" sz="2800" b="1" dirty="0" smtClean="0"/>
                <a:t>Completes Post-Review</a:t>
              </a:r>
              <a:endParaRPr lang="en-US" sz="2800" b="1" dirty="0"/>
            </a:p>
          </p:txBody>
        </p:sp>
      </p:grpSp>
      <p:sp>
        <p:nvSpPr>
          <p:cNvPr id="15" name="Right Arrow 14"/>
          <p:cNvSpPr/>
          <p:nvPr/>
        </p:nvSpPr>
        <p:spPr>
          <a:xfrm>
            <a:off x="1" y="2641600"/>
            <a:ext cx="12191999" cy="2120900"/>
          </a:xfrm>
          <a:prstGeom prst="rightArrow">
            <a:avLst/>
          </a:prstGeom>
          <a:blipFill dpi="0" rotWithShape="1">
            <a:blip r:embed="rId2"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rcRect/>
            <a:stretch>
              <a:fillRect l="-245" t="-80218" r="37" b="-1198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05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400" y="0"/>
            <a:ext cx="122428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prstClr val="black"/>
                <a:schemeClr val="accent4">
                  <a:lumMod val="90000"/>
                  <a:tint val="45000"/>
                  <a:satMod val="400000"/>
                </a:schemeClr>
              </a:duotone>
            </a:blip>
            <a:srcRect/>
            <a:stretch>
              <a:fillRect l="-1972" r="-5360" b="-77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050"/>
          <p:cNvSpPr txBox="1">
            <a:spLocks/>
          </p:cNvSpPr>
          <p:nvPr/>
        </p:nvSpPr>
        <p:spPr>
          <a:xfrm>
            <a:off x="901357" y="156756"/>
            <a:ext cx="10515600" cy="6813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Gill Sans MT" panose="020B0502020104020203" pitchFamily="34" charset="0"/>
              </a:rPr>
              <a:t>Is There Anything Else Captures by ERS?</a:t>
            </a:r>
            <a:endParaRPr lang="en-US" b="1" dirty="0">
              <a:latin typeface="Gill Sans MT" panose="020B0502020104020203" pitchFamily="34" charset="0"/>
            </a:endParaRPr>
          </a:p>
        </p:txBody>
      </p:sp>
      <p:sp>
        <p:nvSpPr>
          <p:cNvPr id="6" name="Title 2050"/>
          <p:cNvSpPr txBox="1">
            <a:spLocks/>
          </p:cNvSpPr>
          <p:nvPr/>
        </p:nvSpPr>
        <p:spPr>
          <a:xfrm>
            <a:off x="901357" y="1"/>
            <a:ext cx="105156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latin typeface="Gill Sans MT" panose="020B0502020104020203" pitchFamily="34" charset="0"/>
              </a:rPr>
              <a:t>Yes – MATCHING! </a:t>
            </a:r>
          </a:p>
          <a:p>
            <a:r>
              <a:rPr lang="en-US" sz="6600" b="1" dirty="0" smtClean="0">
                <a:latin typeface="Gill Sans MT" panose="020B0502020104020203" pitchFamily="34" charset="0"/>
              </a:rPr>
              <a:t>(Also called Cost Sharing)</a:t>
            </a:r>
            <a:endParaRPr lang="en-US" sz="66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387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ln>
            <a:noFill/>
          </a:ln>
        </p:spPr>
        <p:txBody>
          <a:bodyPr/>
          <a:lstStyle/>
          <a:p>
            <a:pPr algn="ctr"/>
            <a:r>
              <a:rPr lang="en-US" b="1" dirty="0" smtClean="0"/>
              <a:t>Committed Cost Share (Matching)</a:t>
            </a:r>
            <a:endParaRPr lang="en-US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116203" y="1725725"/>
            <a:ext cx="11959597" cy="4611575"/>
            <a:chOff x="116203" y="1725725"/>
            <a:chExt cx="7141093" cy="4611575"/>
          </a:xfrm>
        </p:grpSpPr>
        <p:sp>
          <p:nvSpPr>
            <p:cNvPr id="5" name="Rounded Rectangle 4"/>
            <p:cNvSpPr/>
            <p:nvPr/>
          </p:nvSpPr>
          <p:spPr>
            <a:xfrm>
              <a:off x="116203" y="3932678"/>
              <a:ext cx="2315855" cy="2404622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000" dirty="0" smtClean="0">
                <a:solidFill>
                  <a:schemeClr val="tx1"/>
                </a:solidFill>
              </a:endParaRPr>
            </a:p>
            <a:p>
              <a:pPr algn="ctr"/>
              <a:endParaRPr lang="en-US" sz="2000" dirty="0">
                <a:solidFill>
                  <a:schemeClr val="tx1"/>
                </a:solidFill>
              </a:endParaRPr>
            </a:p>
            <a:p>
              <a:pPr algn="ctr"/>
              <a:endParaRPr lang="en-US" sz="20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As a contribution to the grant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530473" y="3932678"/>
              <a:ext cx="2315855" cy="2404622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000" dirty="0" smtClean="0">
                <a:solidFill>
                  <a:schemeClr val="tx1"/>
                </a:solidFill>
              </a:endParaRPr>
            </a:p>
            <a:p>
              <a:pPr algn="ctr"/>
              <a:endParaRPr lang="en-US" sz="2000" dirty="0">
                <a:solidFill>
                  <a:schemeClr val="tx1"/>
                </a:solidFill>
              </a:endParaRPr>
            </a:p>
            <a:p>
              <a:pPr algn="ctr"/>
              <a:endParaRPr lang="en-US" sz="20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Contribution in-kind value should be captured </a:t>
              </a:r>
              <a:r>
                <a:rPr lang="en-US" sz="2000" dirty="0" smtClean="0">
                  <a:solidFill>
                    <a:schemeClr val="tx1"/>
                  </a:solidFill>
                </a:rPr>
                <a:t>by ERS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941441" y="3932678"/>
              <a:ext cx="2315855" cy="2404622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000" dirty="0" smtClean="0">
                <a:solidFill>
                  <a:schemeClr val="tx1"/>
                </a:solidFill>
              </a:endParaRPr>
            </a:p>
            <a:p>
              <a:pPr algn="ctr"/>
              <a:endParaRPr lang="en-US" sz="2000" dirty="0">
                <a:solidFill>
                  <a:schemeClr val="tx1"/>
                </a:solidFill>
              </a:endParaRPr>
            </a:p>
            <a:p>
              <a:pPr algn="ctr"/>
              <a:endParaRPr lang="en-US" sz="20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It must be tracked in the Universit</a:t>
              </a:r>
              <a:r>
                <a:rPr lang="en-US" sz="2000" dirty="0" smtClean="0">
                  <a:solidFill>
                    <a:schemeClr val="tx1"/>
                  </a:solidFill>
                </a:rPr>
                <a:t>y’s records so it can be documented to the sponsor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16203" y="1725725"/>
              <a:ext cx="2315855" cy="2109671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200" b="1" dirty="0" smtClean="0"/>
                <a:t>Given to The Sponsor</a:t>
              </a:r>
              <a:endParaRPr lang="en-US" sz="3200" b="1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530473" y="1725725"/>
              <a:ext cx="2315855" cy="2109671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200" b="1" dirty="0" smtClean="0"/>
                <a:t>If Employee Time (Effort)</a:t>
              </a:r>
              <a:endParaRPr lang="en-US" sz="3200" b="1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941441" y="1725725"/>
              <a:ext cx="2315855" cy="2109671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200" b="1" dirty="0" smtClean="0"/>
                <a:t>Not Reflected as Salary Expense</a:t>
              </a:r>
              <a:endParaRPr lang="en-US" sz="3200" b="1" dirty="0"/>
            </a:p>
          </p:txBody>
        </p:sp>
      </p:grpSp>
      <p:pic>
        <p:nvPicPr>
          <p:cNvPr id="15" name="Picture 2" descr="https://lh3.googleusercontent.com/pw/AM-JKLU7YjJSLP-n0aokWSgxGiPMRo7EXWGULBQbfTi4LCoRZlhgP6q8Hu0KDg7yryL3ZaQ0RETSIMWVvprVs3_8TXNEQhORB6WldFa6U6LpQGGy5mJdfKkaE3UvWp10-H2nvcnAhK74OUAGimzXqzjVX592YQ=w1251-h937-no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1" b="57882"/>
          <a:stretch/>
        </p:blipFill>
        <p:spPr bwMode="auto">
          <a:xfrm>
            <a:off x="0" y="2926094"/>
            <a:ext cx="12192000" cy="196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022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l="-1972" r="-5360" b="-77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050"/>
          <p:cNvSpPr txBox="1">
            <a:spLocks/>
          </p:cNvSpPr>
          <p:nvPr/>
        </p:nvSpPr>
        <p:spPr>
          <a:xfrm>
            <a:off x="901357" y="156756"/>
            <a:ext cx="10515600" cy="6813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Gill Sans MT" panose="020B0502020104020203" pitchFamily="34" charset="0"/>
              </a:rPr>
              <a:t>Matching Example</a:t>
            </a:r>
            <a:endParaRPr lang="en-US" b="1" dirty="0">
              <a:latin typeface="Gill Sans MT" panose="020B0502020104020203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697000"/>
              </p:ext>
            </p:extLst>
          </p:nvPr>
        </p:nvGraphicFramePr>
        <p:xfrm>
          <a:off x="176212" y="1341060"/>
          <a:ext cx="11839575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7915">
                  <a:extLst>
                    <a:ext uri="{9D8B030D-6E8A-4147-A177-3AD203B41FA5}">
                      <a16:colId xmlns:a16="http://schemas.microsoft.com/office/drawing/2014/main" val="1340008846"/>
                    </a:ext>
                  </a:extLst>
                </a:gridCol>
                <a:gridCol w="2367915">
                  <a:extLst>
                    <a:ext uri="{9D8B030D-6E8A-4147-A177-3AD203B41FA5}">
                      <a16:colId xmlns:a16="http://schemas.microsoft.com/office/drawing/2014/main" val="2299498972"/>
                    </a:ext>
                  </a:extLst>
                </a:gridCol>
                <a:gridCol w="2367915">
                  <a:extLst>
                    <a:ext uri="{9D8B030D-6E8A-4147-A177-3AD203B41FA5}">
                      <a16:colId xmlns:a16="http://schemas.microsoft.com/office/drawing/2014/main" val="2902977037"/>
                    </a:ext>
                  </a:extLst>
                </a:gridCol>
                <a:gridCol w="2367915">
                  <a:extLst>
                    <a:ext uri="{9D8B030D-6E8A-4147-A177-3AD203B41FA5}">
                      <a16:colId xmlns:a16="http://schemas.microsoft.com/office/drawing/2014/main" val="1563582401"/>
                    </a:ext>
                  </a:extLst>
                </a:gridCol>
                <a:gridCol w="2367915">
                  <a:extLst>
                    <a:ext uri="{9D8B030D-6E8A-4147-A177-3AD203B41FA5}">
                      <a16:colId xmlns:a16="http://schemas.microsoft.com/office/drawing/2014/main" val="124829627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Example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Employee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Who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Annual Salary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Monthly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Salary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81062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12 Month JMU Employee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$50,000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$4,167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=50,000/12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378134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602225"/>
              </p:ext>
            </p:extLst>
          </p:nvPr>
        </p:nvGraphicFramePr>
        <p:xfrm>
          <a:off x="176211" y="2854915"/>
          <a:ext cx="11839578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6526">
                  <a:extLst>
                    <a:ext uri="{9D8B030D-6E8A-4147-A177-3AD203B41FA5}">
                      <a16:colId xmlns:a16="http://schemas.microsoft.com/office/drawing/2014/main" val="4231698472"/>
                    </a:ext>
                  </a:extLst>
                </a:gridCol>
                <a:gridCol w="3946526">
                  <a:extLst>
                    <a:ext uri="{9D8B030D-6E8A-4147-A177-3AD203B41FA5}">
                      <a16:colId xmlns:a16="http://schemas.microsoft.com/office/drawing/2014/main" val="3328257501"/>
                    </a:ext>
                  </a:extLst>
                </a:gridCol>
                <a:gridCol w="3946526">
                  <a:extLst>
                    <a:ext uri="{9D8B030D-6E8A-4147-A177-3AD203B41FA5}">
                      <a16:colId xmlns:a16="http://schemas.microsoft.com/office/drawing/2014/main" val="164418414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Employee Works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on a Sponsored Award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Time Period of Work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Time Pledged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57635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May 16 – Aug 15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(3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months)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67%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04972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387035"/>
              </p:ext>
            </p:extLst>
          </p:nvPr>
        </p:nvGraphicFramePr>
        <p:xfrm>
          <a:off x="176212" y="4368770"/>
          <a:ext cx="1183957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6526">
                  <a:extLst>
                    <a:ext uri="{9D8B030D-6E8A-4147-A177-3AD203B41FA5}">
                      <a16:colId xmlns:a16="http://schemas.microsoft.com/office/drawing/2014/main" val="1850845517"/>
                    </a:ext>
                  </a:extLst>
                </a:gridCol>
                <a:gridCol w="3946526">
                  <a:extLst>
                    <a:ext uri="{9D8B030D-6E8A-4147-A177-3AD203B41FA5}">
                      <a16:colId xmlns:a16="http://schemas.microsoft.com/office/drawing/2014/main" val="989103541"/>
                    </a:ext>
                  </a:extLst>
                </a:gridCol>
                <a:gridCol w="3946526">
                  <a:extLst>
                    <a:ext uri="{9D8B030D-6E8A-4147-A177-3AD203B41FA5}">
                      <a16:colId xmlns:a16="http://schemas.microsoft.com/office/drawing/2014/main" val="1410300380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Summer Effort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Grant Effort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JMU Effort</a:t>
                      </a:r>
                      <a:endParaRPr lang="en-US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84336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</a:rPr>
                        <a:t>67%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33%</a:t>
                      </a:r>
                      <a:endParaRPr lang="en-US" sz="1800" dirty="0" smtClean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368628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525906"/>
              </p:ext>
            </p:extLst>
          </p:nvPr>
        </p:nvGraphicFramePr>
        <p:xfrm>
          <a:off x="176212" y="5613385"/>
          <a:ext cx="1183957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6525">
                  <a:extLst>
                    <a:ext uri="{9D8B030D-6E8A-4147-A177-3AD203B41FA5}">
                      <a16:colId xmlns:a16="http://schemas.microsoft.com/office/drawing/2014/main" val="1850845517"/>
                    </a:ext>
                  </a:extLst>
                </a:gridCol>
                <a:gridCol w="3946525">
                  <a:extLst>
                    <a:ext uri="{9D8B030D-6E8A-4147-A177-3AD203B41FA5}">
                      <a16:colId xmlns:a16="http://schemas.microsoft.com/office/drawing/2014/main" val="989103541"/>
                    </a:ext>
                  </a:extLst>
                </a:gridCol>
                <a:gridCol w="3946525">
                  <a:extLst>
                    <a:ext uri="{9D8B030D-6E8A-4147-A177-3AD203B41FA5}">
                      <a16:colId xmlns:a16="http://schemas.microsoft.com/office/drawing/2014/main" val="3874454617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Matching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In-Kind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84336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$8,375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=4167 * 3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months * 67%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368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7236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400" y="0"/>
            <a:ext cx="122428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prstClr val="black"/>
                <a:schemeClr val="accent4">
                  <a:lumMod val="90000"/>
                  <a:tint val="45000"/>
                  <a:satMod val="400000"/>
                </a:schemeClr>
              </a:duotone>
            </a:blip>
            <a:srcRect/>
            <a:stretch>
              <a:fillRect l="-1972" r="-5360" b="-77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050"/>
          <p:cNvSpPr txBox="1">
            <a:spLocks/>
          </p:cNvSpPr>
          <p:nvPr/>
        </p:nvSpPr>
        <p:spPr>
          <a:xfrm>
            <a:off x="901357" y="156756"/>
            <a:ext cx="10515600" cy="6813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Gill Sans MT" panose="020B0502020104020203" pitchFamily="34" charset="0"/>
              </a:rPr>
              <a:t>What Should You Take From This?</a:t>
            </a:r>
            <a:endParaRPr lang="en-US" b="1" dirty="0">
              <a:latin typeface="Gill Sans MT" panose="020B0502020104020203" pitchFamily="34" charset="0"/>
            </a:endParaRPr>
          </a:p>
        </p:txBody>
      </p:sp>
      <p:sp>
        <p:nvSpPr>
          <p:cNvPr id="6" name="Title 2050"/>
          <p:cNvSpPr txBox="1">
            <a:spLocks/>
          </p:cNvSpPr>
          <p:nvPr/>
        </p:nvSpPr>
        <p:spPr>
          <a:xfrm>
            <a:off x="901357" y="838125"/>
            <a:ext cx="10515600" cy="6019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09600" indent="-609600" algn="l">
              <a:lnSpc>
                <a:spcPct val="150000"/>
              </a:lnSpc>
              <a:buFontTx/>
              <a:buAutoNum type="arabicParenR"/>
            </a:pPr>
            <a:r>
              <a:rPr lang="en-US" altLang="en-US" sz="2600" dirty="0"/>
              <a:t>It is important to document the amount of time you spend on your JMU activities so you have basis to support your effort certifications.</a:t>
            </a:r>
          </a:p>
          <a:p>
            <a:pPr marL="609600" indent="-609600" algn="l">
              <a:lnSpc>
                <a:spcPct val="150000"/>
              </a:lnSpc>
              <a:buFontTx/>
              <a:buAutoNum type="arabicParenR"/>
            </a:pPr>
            <a:r>
              <a:rPr lang="en-US" altLang="en-US" sz="2600" dirty="0"/>
              <a:t>It is important to submit any paperwork (PAR forms or ATV’s) promptly to ensure all salary adjustments are included in the ERS </a:t>
            </a:r>
            <a:r>
              <a:rPr lang="en-US" altLang="en-US" sz="2600" dirty="0" smtClean="0"/>
              <a:t>calculations.</a:t>
            </a:r>
          </a:p>
          <a:p>
            <a:pPr marL="609600" indent="-609600" algn="l">
              <a:lnSpc>
                <a:spcPct val="150000"/>
              </a:lnSpc>
              <a:buFontTx/>
              <a:buAutoNum type="arabicParenR"/>
            </a:pPr>
            <a:r>
              <a:rPr lang="en-US" altLang="en-US" sz="2600" dirty="0" smtClean="0"/>
              <a:t>If </a:t>
            </a:r>
            <a:r>
              <a:rPr lang="en-US" altLang="en-US" sz="2600" dirty="0"/>
              <a:t>you provided Match to a grant (but no salary from a grant), you may contact SPA and request a Certification to document this match for that </a:t>
            </a:r>
            <a:r>
              <a:rPr lang="en-US" altLang="en-US" sz="2600" dirty="0" smtClean="0"/>
              <a:t>semester.</a:t>
            </a:r>
          </a:p>
          <a:p>
            <a:pPr marL="609600" indent="-609600" algn="l">
              <a:lnSpc>
                <a:spcPct val="150000"/>
              </a:lnSpc>
              <a:buFontTx/>
              <a:buAutoNum type="arabicParenR"/>
            </a:pPr>
            <a:r>
              <a:rPr lang="en-US" altLang="en-US" sz="2600" dirty="0" smtClean="0"/>
              <a:t>Someone </a:t>
            </a:r>
            <a:r>
              <a:rPr lang="en-US" altLang="en-US" sz="2600" dirty="0"/>
              <a:t>with ‘suitable means of verification’ must certify. (They should keep records as well</a:t>
            </a:r>
            <a:r>
              <a:rPr lang="en-US" altLang="en-US" sz="2600" dirty="0" smtClean="0"/>
              <a:t>!)</a:t>
            </a: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870936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5997" y="3429000"/>
            <a:ext cx="6095999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2" y="0"/>
            <a:ext cx="6095999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5999" cy="3429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95999" y="3429000"/>
            <a:ext cx="6095999" cy="3429000"/>
          </a:xfrm>
          <a:prstGeom prst="rect">
            <a:avLst/>
          </a:prstGeom>
          <a:blipFill dpi="0" rotWithShape="1">
            <a:blip r:embed="rId3">
              <a:alphaModFix amt="3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" y="1160502"/>
            <a:ext cx="60959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accent4"/>
                </a:solidFill>
                <a:latin typeface="Gill Sans MT" panose="020B0502020104020203" pitchFamily="34" charset="0"/>
              </a:rPr>
              <a:t>Contact</a:t>
            </a:r>
            <a:endParaRPr lang="en-US" sz="6600" b="1" dirty="0">
              <a:solidFill>
                <a:schemeClr val="accent4"/>
              </a:solidFill>
              <a:latin typeface="Gill Sans MT" panose="020B05020201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3573840"/>
            <a:ext cx="60959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Gill Sans MT" panose="020B0502020104020203" pitchFamily="34" charset="0"/>
              </a:rPr>
              <a:t>Sponsored Programs Accounting</a:t>
            </a:r>
            <a:endParaRPr lang="en-US" sz="6600" b="1" dirty="0">
              <a:latin typeface="Gill Sans MT" panose="020B05020201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6848" y="929670"/>
            <a:ext cx="5194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Kyra Shiflet</a:t>
            </a:r>
          </a:p>
          <a:p>
            <a:pPr algn="ctr"/>
            <a:r>
              <a:rPr lang="en-US" sz="3200" b="1" dirty="0" smtClean="0">
                <a:hlinkClick r:id="rId4"/>
              </a:rPr>
              <a:t>shiflekl@jmu.edu</a:t>
            </a:r>
            <a:endParaRPr lang="en-US" sz="3200" b="1" dirty="0" smtClean="0"/>
          </a:p>
          <a:p>
            <a:pPr algn="ctr"/>
            <a:r>
              <a:rPr lang="en-US" sz="3200" b="1" dirty="0" smtClean="0"/>
              <a:t>8/7108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4949" y="4389448"/>
            <a:ext cx="5626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General</a:t>
            </a:r>
          </a:p>
          <a:p>
            <a:pPr algn="ctr"/>
            <a:r>
              <a:rPr lang="en-US" sz="3200" b="1" dirty="0" smtClean="0">
                <a:hlinkClick r:id="rId5"/>
              </a:rPr>
              <a:t>Jmu_gcfs@jmu.edu</a:t>
            </a:r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3189008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400" y="0"/>
            <a:ext cx="12242800" cy="6858000"/>
          </a:xfrm>
          <a:prstGeom prst="rect">
            <a:avLst/>
          </a:prstGeom>
          <a:blipFill dpi="0" rotWithShape="1">
            <a:blip r:embed="rId2">
              <a:alphaModFix amt="12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l="-1972" r="-5360" b="-77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050"/>
          <p:cNvSpPr txBox="1">
            <a:spLocks/>
          </p:cNvSpPr>
          <p:nvPr/>
        </p:nvSpPr>
        <p:spPr>
          <a:xfrm>
            <a:off x="901357" y="156756"/>
            <a:ext cx="10515600" cy="6813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Gill Sans MT" panose="020B0502020104020203" pitchFamily="34" charset="0"/>
              </a:rPr>
              <a:t>What is Effort Reporting?</a:t>
            </a:r>
            <a:endParaRPr lang="en-US" b="1" dirty="0">
              <a:latin typeface="Gill Sans MT" panose="020B0502020104020203" pitchFamily="34" charset="0"/>
            </a:endParaRPr>
          </a:p>
        </p:txBody>
      </p:sp>
      <p:sp>
        <p:nvSpPr>
          <p:cNvPr id="6" name="Title 2050"/>
          <p:cNvSpPr txBox="1">
            <a:spLocks/>
          </p:cNvSpPr>
          <p:nvPr/>
        </p:nvSpPr>
        <p:spPr>
          <a:xfrm>
            <a:off x="901357" y="838125"/>
            <a:ext cx="10390758" cy="5606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Required by OMB Circular A-21: Section J(2)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ill Sans MT" panose="020B0502020104020203" pitchFamily="34" charset="0"/>
              </a:rPr>
              <a:t>It is the process of confirming that an employee’s salary distribution reflects the actual effort of that employee on all university activities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Gill Sans MT" panose="020B0502020104020203" pitchFamily="34" charset="0"/>
              </a:rPr>
              <a:t>Effort should be calculated based on a </a:t>
            </a:r>
            <a:r>
              <a:rPr lang="en-US" sz="2800" b="1" i="1" u="sng" dirty="0" smtClean="0">
                <a:latin typeface="Gill Sans MT" panose="020B0502020104020203" pitchFamily="34" charset="0"/>
              </a:rPr>
              <a:t>reasonable estimate</a:t>
            </a:r>
            <a:r>
              <a:rPr lang="en-US" sz="2800" dirty="0" smtClean="0">
                <a:latin typeface="Gill Sans MT" panose="020B0502020104020203" pitchFamily="34" charset="0"/>
              </a:rPr>
              <a:t> of the percentage of effort expended over the course of the reporting period</a:t>
            </a:r>
            <a:endParaRPr lang="en-US" sz="28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593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ln>
            <a:noFill/>
          </a:ln>
        </p:spPr>
        <p:txBody>
          <a:bodyPr/>
          <a:lstStyle/>
          <a:p>
            <a:pPr algn="ctr"/>
            <a:r>
              <a:rPr lang="en-US" b="1" dirty="0" smtClean="0"/>
              <a:t>How is Effort Determined?</a:t>
            </a:r>
            <a:endParaRPr lang="en-US" b="1" dirty="0"/>
          </a:p>
        </p:txBody>
      </p:sp>
      <p:sp>
        <p:nvSpPr>
          <p:cNvPr id="50" name="Rounded Rectangle 49"/>
          <p:cNvSpPr/>
          <p:nvPr/>
        </p:nvSpPr>
        <p:spPr>
          <a:xfrm>
            <a:off x="376714" y="3932678"/>
            <a:ext cx="3709527" cy="2159004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Examples provided later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243881" y="3932678"/>
            <a:ext cx="3709527" cy="2159004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Exceptions: 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Wage payroll and teaching external courses (including summer courses)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05759" y="3752850"/>
            <a:ext cx="3709527" cy="2338832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Regardless of hours worked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376714" y="1883914"/>
            <a:ext cx="3709527" cy="1951482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 smtClean="0"/>
              <a:t>Starts by translating </a:t>
            </a:r>
            <a:r>
              <a:rPr lang="en-US" sz="2400" b="1" u="sng" dirty="0" smtClean="0"/>
              <a:t>Salary Expenses into Percentages</a:t>
            </a:r>
            <a:endParaRPr lang="en-US" sz="2400" b="1" u="sng" dirty="0"/>
          </a:p>
        </p:txBody>
      </p:sp>
      <p:sp>
        <p:nvSpPr>
          <p:cNvPr id="56" name="Rounded Rectangle 55"/>
          <p:cNvSpPr/>
          <p:nvPr/>
        </p:nvSpPr>
        <p:spPr>
          <a:xfrm>
            <a:off x="4243881" y="1883914"/>
            <a:ext cx="3709527" cy="1951482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 smtClean="0"/>
              <a:t>Covers all </a:t>
            </a:r>
          </a:p>
          <a:p>
            <a:pPr algn="ctr"/>
            <a:r>
              <a:rPr lang="en-US" sz="2400" b="1" u="sng" dirty="0" smtClean="0"/>
              <a:t>Institutional </a:t>
            </a:r>
          </a:p>
          <a:p>
            <a:pPr algn="ctr"/>
            <a:r>
              <a:rPr lang="en-US" sz="2400" b="1" u="sng" dirty="0" smtClean="0"/>
              <a:t>Activities</a:t>
            </a:r>
            <a:endParaRPr lang="en-US" sz="2400" b="1" u="sng" dirty="0"/>
          </a:p>
        </p:txBody>
      </p:sp>
      <p:sp>
        <p:nvSpPr>
          <p:cNvPr id="57" name="Rounded Rectangle 56"/>
          <p:cNvSpPr/>
          <p:nvPr/>
        </p:nvSpPr>
        <p:spPr>
          <a:xfrm>
            <a:off x="8105759" y="1883914"/>
            <a:ext cx="3709527" cy="1951482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 smtClean="0"/>
              <a:t>Total effort </a:t>
            </a:r>
          </a:p>
          <a:p>
            <a:pPr algn="ctr"/>
            <a:r>
              <a:rPr lang="en-US" sz="2400" b="1" u="sng" dirty="0" smtClean="0"/>
              <a:t>ALWAYS</a:t>
            </a:r>
            <a:r>
              <a:rPr lang="en-US" sz="2400" b="1" dirty="0" smtClean="0"/>
              <a:t> </a:t>
            </a:r>
          </a:p>
          <a:p>
            <a:pPr algn="ctr"/>
            <a:r>
              <a:rPr lang="en-US" sz="2400" b="1" dirty="0" smtClean="0"/>
              <a:t>equals 100%</a:t>
            </a:r>
            <a:endParaRPr lang="en-US" sz="2400" b="1" u="sng" dirty="0"/>
          </a:p>
        </p:txBody>
      </p:sp>
      <p:sp>
        <p:nvSpPr>
          <p:cNvPr id="60" name="Right Arrow 59"/>
          <p:cNvSpPr/>
          <p:nvPr/>
        </p:nvSpPr>
        <p:spPr>
          <a:xfrm>
            <a:off x="1" y="2823587"/>
            <a:ext cx="12191999" cy="2120900"/>
          </a:xfrm>
          <a:prstGeom prst="rightArrow">
            <a:avLst/>
          </a:prstGeom>
          <a:blipFill dpi="0" rotWithShape="1">
            <a:blip r:embed="rId2"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rcRect/>
            <a:stretch>
              <a:fillRect l="-323" t="-52373" r="115" b="-14765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66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35276"/>
            <a:ext cx="12191999" cy="4048124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>
              <a:fillRect l="-1972" r="-5360" b="-77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022351"/>
            <a:ext cx="12192000" cy="1812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 smtClean="0"/>
              <a:t>MUST be someone that has a “suitable means of verification that the work was performed”</a:t>
            </a:r>
            <a:endParaRPr lang="en-US" sz="2800" b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022351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Who is an Appropriate Certifier?</a:t>
            </a:r>
            <a:endParaRPr lang="en-US" sz="4000" b="1" dirty="0"/>
          </a:p>
        </p:txBody>
      </p:sp>
      <p:grpSp>
        <p:nvGrpSpPr>
          <p:cNvPr id="28" name="Group 27"/>
          <p:cNvGrpSpPr/>
          <p:nvPr/>
        </p:nvGrpSpPr>
        <p:grpSpPr>
          <a:xfrm>
            <a:off x="1552575" y="2003426"/>
            <a:ext cx="1993900" cy="3423145"/>
            <a:chOff x="1308416" y="2003426"/>
            <a:chExt cx="1993900" cy="3423145"/>
          </a:xfrm>
        </p:grpSpPr>
        <p:sp>
          <p:nvSpPr>
            <p:cNvPr id="7" name="Oval 6"/>
            <p:cNvSpPr/>
            <p:nvPr/>
          </p:nvSpPr>
          <p:spPr>
            <a:xfrm>
              <a:off x="1478279" y="2003426"/>
              <a:ext cx="1654174" cy="1654174"/>
            </a:xfrm>
            <a:prstGeom prst="ellipse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08416" y="3733800"/>
              <a:ext cx="1993900" cy="16927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Employee</a:t>
              </a:r>
              <a:endParaRPr lang="en-US" sz="2400" b="1" dirty="0" smtClean="0"/>
            </a:p>
            <a:p>
              <a:pPr algn="ctr"/>
              <a:r>
                <a:rPr lang="en-US" sz="2000" dirty="0" smtClean="0"/>
                <a:t>Generally the one being paid by the university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645525" y="2003426"/>
            <a:ext cx="1993900" cy="2561371"/>
            <a:chOff x="9107170" y="2003426"/>
            <a:chExt cx="1993900" cy="2561371"/>
          </a:xfrm>
        </p:grpSpPr>
        <p:sp>
          <p:nvSpPr>
            <p:cNvPr id="8" name="Oval 7"/>
            <p:cNvSpPr/>
            <p:nvPr/>
          </p:nvSpPr>
          <p:spPr>
            <a:xfrm>
              <a:off x="9277033" y="2003426"/>
              <a:ext cx="1654174" cy="1654174"/>
            </a:xfrm>
            <a:prstGeom prst="ellipse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07170" y="3733800"/>
              <a:ext cx="19939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Employee’s Supervisor</a:t>
              </a:r>
              <a:endParaRPr lang="en-US" sz="2000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-34290" y="6617111"/>
            <a:ext cx="122148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&lt;div&gt;Icons made by &lt;a </a:t>
            </a:r>
            <a:r>
              <a:rPr lang="en-US" sz="1050" dirty="0" err="1" smtClean="0"/>
              <a:t>href</a:t>
            </a:r>
            <a:r>
              <a:rPr lang="en-US" sz="1050" dirty="0" smtClean="0"/>
              <a:t>="https://www.freepik.com" title="</a:t>
            </a:r>
            <a:r>
              <a:rPr lang="en-US" sz="1050" dirty="0" err="1" smtClean="0"/>
              <a:t>Freepik</a:t>
            </a:r>
            <a:r>
              <a:rPr lang="en-US" sz="1050" dirty="0" smtClean="0"/>
              <a:t>"&gt;</a:t>
            </a:r>
            <a:r>
              <a:rPr lang="en-US" sz="1050" dirty="0" err="1" smtClean="0"/>
              <a:t>Freepik</a:t>
            </a:r>
            <a:r>
              <a:rPr lang="en-US" sz="1050" dirty="0" smtClean="0"/>
              <a:t>&lt;/a&gt; from &lt;a </a:t>
            </a:r>
            <a:r>
              <a:rPr lang="en-US" sz="1050" dirty="0" err="1" smtClean="0"/>
              <a:t>href</a:t>
            </a:r>
            <a:r>
              <a:rPr lang="en-US" sz="1050" dirty="0" smtClean="0"/>
              <a:t>="https://www.flaticon.com/" title="</a:t>
            </a:r>
            <a:r>
              <a:rPr lang="en-US" sz="1050" dirty="0" err="1" smtClean="0"/>
              <a:t>Flaticon</a:t>
            </a:r>
            <a:r>
              <a:rPr lang="en-US" sz="1050" dirty="0" smtClean="0"/>
              <a:t>"&gt;www.flaticon.com&lt;/a&gt;&lt;/div&gt;</a:t>
            </a:r>
            <a:endParaRPr lang="en-US" sz="105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92325" y="2370138"/>
            <a:ext cx="914400" cy="9144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099050" y="2003426"/>
            <a:ext cx="1993900" cy="2561371"/>
            <a:chOff x="5099050" y="2003426"/>
            <a:chExt cx="1993900" cy="2561371"/>
          </a:xfrm>
        </p:grpSpPr>
        <p:grpSp>
          <p:nvGrpSpPr>
            <p:cNvPr id="29" name="Group 28"/>
            <p:cNvGrpSpPr/>
            <p:nvPr/>
          </p:nvGrpSpPr>
          <p:grpSpPr>
            <a:xfrm>
              <a:off x="5099050" y="2003426"/>
              <a:ext cx="1993900" cy="2561371"/>
              <a:chOff x="4950458" y="2003426"/>
              <a:chExt cx="1993900" cy="2561371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120321" y="2003426"/>
                <a:ext cx="1654174" cy="1654174"/>
              </a:xfrm>
              <a:prstGeom prst="ellipse">
                <a:avLst/>
              </a:prstGeom>
              <a:ln w="762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950458" y="3733800"/>
                <a:ext cx="199390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/>
                  <a:t>Principal Investigator</a:t>
                </a: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686425" y="2373313"/>
              <a:ext cx="914400" cy="914400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85275" y="23701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71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l="-1972" r="-5360" b="-77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050"/>
          <p:cNvSpPr txBox="1">
            <a:spLocks/>
          </p:cNvSpPr>
          <p:nvPr/>
        </p:nvSpPr>
        <p:spPr>
          <a:xfrm>
            <a:off x="901357" y="156756"/>
            <a:ext cx="10515600" cy="6813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Gill Sans MT" panose="020B0502020104020203" pitchFamily="34" charset="0"/>
              </a:rPr>
              <a:t>How is it determined? (Example 1)</a:t>
            </a:r>
            <a:endParaRPr lang="en-US" b="1" dirty="0">
              <a:latin typeface="Gill Sans MT" panose="020B0502020104020203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649506"/>
              </p:ext>
            </p:extLst>
          </p:nvPr>
        </p:nvGraphicFramePr>
        <p:xfrm>
          <a:off x="176212" y="1341060"/>
          <a:ext cx="1183957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376">
                  <a:extLst>
                    <a:ext uri="{9D8B030D-6E8A-4147-A177-3AD203B41FA5}">
                      <a16:colId xmlns:a16="http://schemas.microsoft.com/office/drawing/2014/main" val="1340008846"/>
                    </a:ext>
                  </a:extLst>
                </a:gridCol>
                <a:gridCol w="2733675">
                  <a:extLst>
                    <a:ext uri="{9D8B030D-6E8A-4147-A177-3AD203B41FA5}">
                      <a16:colId xmlns:a16="http://schemas.microsoft.com/office/drawing/2014/main" val="2299498972"/>
                    </a:ext>
                  </a:extLst>
                </a:gridCol>
                <a:gridCol w="2289175">
                  <a:extLst>
                    <a:ext uri="{9D8B030D-6E8A-4147-A177-3AD203B41FA5}">
                      <a16:colId xmlns:a16="http://schemas.microsoft.com/office/drawing/2014/main" val="2902977037"/>
                    </a:ext>
                  </a:extLst>
                </a:gridCol>
                <a:gridCol w="2289175">
                  <a:extLst>
                    <a:ext uri="{9D8B030D-6E8A-4147-A177-3AD203B41FA5}">
                      <a16:colId xmlns:a16="http://schemas.microsoft.com/office/drawing/2014/main" val="1563582401"/>
                    </a:ext>
                  </a:extLst>
                </a:gridCol>
                <a:gridCol w="2289175">
                  <a:extLst>
                    <a:ext uri="{9D8B030D-6E8A-4147-A177-3AD203B41FA5}">
                      <a16:colId xmlns:a16="http://schemas.microsoft.com/office/drawing/2014/main" val="124829627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Example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Employee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Who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Annual Salary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Monthly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Salary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81062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12 Month JMU Employee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$50,000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$4,167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=50,000/12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37813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542405"/>
              </p:ext>
            </p:extLst>
          </p:nvPr>
        </p:nvGraphicFramePr>
        <p:xfrm>
          <a:off x="176211" y="2585675"/>
          <a:ext cx="11839578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2">
                  <a:extLst>
                    <a:ext uri="{9D8B030D-6E8A-4147-A177-3AD203B41FA5}">
                      <a16:colId xmlns:a16="http://schemas.microsoft.com/office/drawing/2014/main" val="4231698472"/>
                    </a:ext>
                  </a:extLst>
                </a:gridCol>
                <a:gridCol w="4662488">
                  <a:extLst>
                    <a:ext uri="{9D8B030D-6E8A-4147-A177-3AD203B41FA5}">
                      <a16:colId xmlns:a16="http://schemas.microsoft.com/office/drawing/2014/main" val="3328257501"/>
                    </a:ext>
                  </a:extLst>
                </a:gridCol>
                <a:gridCol w="4662488">
                  <a:extLst>
                    <a:ext uri="{9D8B030D-6E8A-4147-A177-3AD203B41FA5}">
                      <a16:colId xmlns:a16="http://schemas.microsoft.com/office/drawing/2014/main" val="164418414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Employee Works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on a Sponsored Award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Time Period of Work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Salary Paid by Grant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57635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May 16 – Aug 15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(3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months)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$8,300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04972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578180"/>
              </p:ext>
            </p:extLst>
          </p:nvPr>
        </p:nvGraphicFramePr>
        <p:xfrm>
          <a:off x="176213" y="4099530"/>
          <a:ext cx="11839574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0824">
                  <a:extLst>
                    <a:ext uri="{9D8B030D-6E8A-4147-A177-3AD203B41FA5}">
                      <a16:colId xmlns:a16="http://schemas.microsoft.com/office/drawing/2014/main" val="1850845517"/>
                    </a:ext>
                  </a:extLst>
                </a:gridCol>
                <a:gridCol w="1508125">
                  <a:extLst>
                    <a:ext uri="{9D8B030D-6E8A-4147-A177-3AD203B41FA5}">
                      <a16:colId xmlns:a16="http://schemas.microsoft.com/office/drawing/2014/main" val="3680050427"/>
                    </a:ext>
                  </a:extLst>
                </a:gridCol>
                <a:gridCol w="1508125">
                  <a:extLst>
                    <a:ext uri="{9D8B030D-6E8A-4147-A177-3AD203B41FA5}">
                      <a16:colId xmlns:a16="http://schemas.microsoft.com/office/drawing/2014/main" val="1991555024"/>
                    </a:ext>
                  </a:extLst>
                </a:gridCol>
                <a:gridCol w="3016250">
                  <a:extLst>
                    <a:ext uri="{9D8B030D-6E8A-4147-A177-3AD203B41FA5}">
                      <a16:colId xmlns:a16="http://schemas.microsoft.com/office/drawing/2014/main" val="989103541"/>
                    </a:ext>
                  </a:extLst>
                </a:gridCol>
                <a:gridCol w="1508125">
                  <a:extLst>
                    <a:ext uri="{9D8B030D-6E8A-4147-A177-3AD203B41FA5}">
                      <a16:colId xmlns:a16="http://schemas.microsoft.com/office/drawing/2014/main" val="1410300380"/>
                    </a:ext>
                  </a:extLst>
                </a:gridCol>
                <a:gridCol w="1508125">
                  <a:extLst>
                    <a:ext uri="{9D8B030D-6E8A-4147-A177-3AD203B41FA5}">
                      <a16:colId xmlns:a16="http://schemas.microsoft.com/office/drawing/2014/main" val="1871830116"/>
                    </a:ext>
                  </a:extLst>
                </a:gridCol>
              </a:tblGrid>
              <a:tr h="64008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Summer Salary Breakdown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Total Salary Paid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Salary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Paid by Grant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Salary Paid by JMU</a:t>
                      </a:r>
                      <a:endParaRPr lang="en-US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84336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$12,501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=4167*3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$8,300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$4,201</a:t>
                      </a:r>
                      <a:endParaRPr lang="en-US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=12501-8300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368628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771092"/>
              </p:ext>
            </p:extLst>
          </p:nvPr>
        </p:nvGraphicFramePr>
        <p:xfrm>
          <a:off x="176212" y="5613385"/>
          <a:ext cx="1183957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6577">
                  <a:extLst>
                    <a:ext uri="{9D8B030D-6E8A-4147-A177-3AD203B41FA5}">
                      <a16:colId xmlns:a16="http://schemas.microsoft.com/office/drawing/2014/main" val="1850845517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989103541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3874454617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1410300380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187183011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Summer Effort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Grant Effort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JMU Effort</a:t>
                      </a:r>
                      <a:endParaRPr lang="en-US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84336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66%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=8300/12501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34%</a:t>
                      </a:r>
                      <a:endParaRPr lang="en-US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=4201/12501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368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202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l="-1972" r="-5360" b="-77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050"/>
          <p:cNvSpPr txBox="1">
            <a:spLocks/>
          </p:cNvSpPr>
          <p:nvPr/>
        </p:nvSpPr>
        <p:spPr>
          <a:xfrm>
            <a:off x="901357" y="156756"/>
            <a:ext cx="10515600" cy="6813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Gill Sans MT" panose="020B0502020104020203" pitchFamily="34" charset="0"/>
              </a:rPr>
              <a:t>How is it determined? (Example 2)</a:t>
            </a:r>
            <a:endParaRPr lang="en-US" b="1" dirty="0">
              <a:latin typeface="Gill Sans MT" panose="020B0502020104020203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692683"/>
              </p:ext>
            </p:extLst>
          </p:nvPr>
        </p:nvGraphicFramePr>
        <p:xfrm>
          <a:off x="176212" y="2356472"/>
          <a:ext cx="1183957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376">
                  <a:extLst>
                    <a:ext uri="{9D8B030D-6E8A-4147-A177-3AD203B41FA5}">
                      <a16:colId xmlns:a16="http://schemas.microsoft.com/office/drawing/2014/main" val="1340008846"/>
                    </a:ext>
                  </a:extLst>
                </a:gridCol>
                <a:gridCol w="2733675">
                  <a:extLst>
                    <a:ext uri="{9D8B030D-6E8A-4147-A177-3AD203B41FA5}">
                      <a16:colId xmlns:a16="http://schemas.microsoft.com/office/drawing/2014/main" val="2299498972"/>
                    </a:ext>
                  </a:extLst>
                </a:gridCol>
                <a:gridCol w="2289175">
                  <a:extLst>
                    <a:ext uri="{9D8B030D-6E8A-4147-A177-3AD203B41FA5}">
                      <a16:colId xmlns:a16="http://schemas.microsoft.com/office/drawing/2014/main" val="2902977037"/>
                    </a:ext>
                  </a:extLst>
                </a:gridCol>
                <a:gridCol w="2289175">
                  <a:extLst>
                    <a:ext uri="{9D8B030D-6E8A-4147-A177-3AD203B41FA5}">
                      <a16:colId xmlns:a16="http://schemas.microsoft.com/office/drawing/2014/main" val="1563582401"/>
                    </a:ext>
                  </a:extLst>
                </a:gridCol>
                <a:gridCol w="2289175">
                  <a:extLst>
                    <a:ext uri="{9D8B030D-6E8A-4147-A177-3AD203B41FA5}">
                      <a16:colId xmlns:a16="http://schemas.microsoft.com/office/drawing/2014/main" val="124829627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Example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Employee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Who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Annual Salary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Monthly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Salary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81062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12 Month JMU Employee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$50,000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$4,167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=50,000/12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37813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960730"/>
              </p:ext>
            </p:extLst>
          </p:nvPr>
        </p:nvGraphicFramePr>
        <p:xfrm>
          <a:off x="176211" y="3347234"/>
          <a:ext cx="11839578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2">
                  <a:extLst>
                    <a:ext uri="{9D8B030D-6E8A-4147-A177-3AD203B41FA5}">
                      <a16:colId xmlns:a16="http://schemas.microsoft.com/office/drawing/2014/main" val="4231698472"/>
                    </a:ext>
                  </a:extLst>
                </a:gridCol>
                <a:gridCol w="4662488">
                  <a:extLst>
                    <a:ext uri="{9D8B030D-6E8A-4147-A177-3AD203B41FA5}">
                      <a16:colId xmlns:a16="http://schemas.microsoft.com/office/drawing/2014/main" val="3328257501"/>
                    </a:ext>
                  </a:extLst>
                </a:gridCol>
                <a:gridCol w="4662488">
                  <a:extLst>
                    <a:ext uri="{9D8B030D-6E8A-4147-A177-3AD203B41FA5}">
                      <a16:colId xmlns:a16="http://schemas.microsoft.com/office/drawing/2014/main" val="164418414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Employee Works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on a Sponsored Award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Time Period of Work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Salary Paid by Grant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57635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May 16 – Aug 15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(3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months)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$8,300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04972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049543"/>
              </p:ext>
            </p:extLst>
          </p:nvPr>
        </p:nvGraphicFramePr>
        <p:xfrm>
          <a:off x="176213" y="4607236"/>
          <a:ext cx="11839574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0824">
                  <a:extLst>
                    <a:ext uri="{9D8B030D-6E8A-4147-A177-3AD203B41FA5}">
                      <a16:colId xmlns:a16="http://schemas.microsoft.com/office/drawing/2014/main" val="1850845517"/>
                    </a:ext>
                  </a:extLst>
                </a:gridCol>
                <a:gridCol w="1508125">
                  <a:extLst>
                    <a:ext uri="{9D8B030D-6E8A-4147-A177-3AD203B41FA5}">
                      <a16:colId xmlns:a16="http://schemas.microsoft.com/office/drawing/2014/main" val="3680050427"/>
                    </a:ext>
                  </a:extLst>
                </a:gridCol>
                <a:gridCol w="1508125">
                  <a:extLst>
                    <a:ext uri="{9D8B030D-6E8A-4147-A177-3AD203B41FA5}">
                      <a16:colId xmlns:a16="http://schemas.microsoft.com/office/drawing/2014/main" val="1991555024"/>
                    </a:ext>
                  </a:extLst>
                </a:gridCol>
                <a:gridCol w="3016250">
                  <a:extLst>
                    <a:ext uri="{9D8B030D-6E8A-4147-A177-3AD203B41FA5}">
                      <a16:colId xmlns:a16="http://schemas.microsoft.com/office/drawing/2014/main" val="989103541"/>
                    </a:ext>
                  </a:extLst>
                </a:gridCol>
                <a:gridCol w="1508125">
                  <a:extLst>
                    <a:ext uri="{9D8B030D-6E8A-4147-A177-3AD203B41FA5}">
                      <a16:colId xmlns:a16="http://schemas.microsoft.com/office/drawing/2014/main" val="1410300380"/>
                    </a:ext>
                  </a:extLst>
                </a:gridCol>
                <a:gridCol w="1508125">
                  <a:extLst>
                    <a:ext uri="{9D8B030D-6E8A-4147-A177-3AD203B41FA5}">
                      <a16:colId xmlns:a16="http://schemas.microsoft.com/office/drawing/2014/main" val="1871830116"/>
                    </a:ext>
                  </a:extLst>
                </a:gridCol>
              </a:tblGrid>
              <a:tr h="64008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Summer Salary Breakdown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Total Salary Paid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Salary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Paid by Grant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Salary Paid by JMU</a:t>
                      </a:r>
                      <a:endParaRPr lang="en-US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84336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$20,801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=4167*3+8300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$8,300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$12,501</a:t>
                      </a:r>
                      <a:endParaRPr lang="en-US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=20,801-8,300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368628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216333"/>
              </p:ext>
            </p:extLst>
          </p:nvPr>
        </p:nvGraphicFramePr>
        <p:xfrm>
          <a:off x="176212" y="5867238"/>
          <a:ext cx="1183957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6577">
                  <a:extLst>
                    <a:ext uri="{9D8B030D-6E8A-4147-A177-3AD203B41FA5}">
                      <a16:colId xmlns:a16="http://schemas.microsoft.com/office/drawing/2014/main" val="1850845517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989103541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3874454617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1410300380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187183011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Summer Effort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Grant Effort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JMU Effort</a:t>
                      </a:r>
                      <a:endParaRPr lang="en-US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84336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40%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=8300/20801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60%</a:t>
                      </a:r>
                      <a:endParaRPr lang="en-US" b="1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=12501/20801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368628"/>
                  </a:ext>
                </a:extLst>
              </a:tr>
            </a:tbl>
          </a:graphicData>
        </a:graphic>
      </p:graphicFrame>
      <p:sp>
        <p:nvSpPr>
          <p:cNvPr id="11" name="Title 2050"/>
          <p:cNvSpPr txBox="1">
            <a:spLocks/>
          </p:cNvSpPr>
          <p:nvPr/>
        </p:nvSpPr>
        <p:spPr>
          <a:xfrm>
            <a:off x="176211" y="1087207"/>
            <a:ext cx="11839576" cy="10201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Gill Sans MT" panose="020B0502020104020203" pitchFamily="34" charset="0"/>
              </a:rPr>
              <a:t>Same scenario as before, </a:t>
            </a:r>
          </a:p>
          <a:p>
            <a:r>
              <a:rPr lang="en-US" sz="2400" b="1" dirty="0" smtClean="0">
                <a:latin typeface="Gill Sans MT" panose="020B0502020104020203" pitchFamily="34" charset="0"/>
              </a:rPr>
              <a:t>but the employee receives an additional $8,300 from the grant </a:t>
            </a:r>
          </a:p>
          <a:p>
            <a:r>
              <a:rPr lang="en-US" sz="2400" b="1" dirty="0" smtClean="0">
                <a:latin typeface="Gill Sans MT" panose="020B0502020104020203" pitchFamily="34" charset="0"/>
              </a:rPr>
              <a:t>*Note this is very rare, but does occur</a:t>
            </a:r>
            <a:endParaRPr lang="en-US" sz="24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106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ln>
            <a:noFill/>
          </a:ln>
        </p:spPr>
        <p:txBody>
          <a:bodyPr/>
          <a:lstStyle/>
          <a:p>
            <a:pPr algn="ctr"/>
            <a:r>
              <a:rPr lang="en-US" b="1" dirty="0" smtClean="0"/>
              <a:t>What About Academic Year Faculty?</a:t>
            </a:r>
            <a:endParaRPr lang="en-US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58102" y="1725725"/>
            <a:ext cx="12075797" cy="4497657"/>
            <a:chOff x="116203" y="1725725"/>
            <a:chExt cx="7141093" cy="4497657"/>
          </a:xfrm>
        </p:grpSpPr>
        <p:sp>
          <p:nvSpPr>
            <p:cNvPr id="5" name="Rounded Rectangle 4"/>
            <p:cNvSpPr/>
            <p:nvPr/>
          </p:nvSpPr>
          <p:spPr>
            <a:xfrm>
              <a:off x="116203" y="3932678"/>
              <a:ext cx="2315855" cy="2290704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For effort reporting purposes, is defined as “9 month”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530473" y="3932678"/>
              <a:ext cx="2315855" cy="2290704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While paid over a 12 month period, is based on 9 months of effort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941441" y="3932678"/>
              <a:ext cx="2315855" cy="2290704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IBS is recognized in the Fall and Spring semesters only – that is, no Departmental (IBS) salary is shown on the Effort Forms in the summer.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16203" y="1725725"/>
              <a:ext cx="2315855" cy="2109671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 smtClean="0"/>
                <a:t>Academic Year Contract</a:t>
              </a:r>
              <a:endParaRPr lang="en-US" sz="2800" b="1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530473" y="1725725"/>
              <a:ext cx="2315855" cy="2109671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 smtClean="0"/>
                <a:t>“Institutional Base Salary”</a:t>
              </a:r>
              <a:endParaRPr lang="en-US" sz="2800" b="1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941441" y="1725725"/>
              <a:ext cx="2315855" cy="2109671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 smtClean="0"/>
                <a:t>ERS Recalculates </a:t>
              </a:r>
            </a:p>
            <a:p>
              <a:pPr algn="ctr"/>
              <a:r>
                <a:rPr lang="en-US" sz="2800" b="1" dirty="0" smtClean="0"/>
                <a:t>Earned Payroll</a:t>
              </a:r>
              <a:endParaRPr lang="en-US" sz="2800" b="1" dirty="0"/>
            </a:p>
          </p:txBody>
        </p:sp>
      </p:grpSp>
      <p:pic>
        <p:nvPicPr>
          <p:cNvPr id="15" name="Picture 2" descr="https://lh3.googleusercontent.com/pw/AM-JKLU7YjJSLP-n0aokWSgxGiPMRo7EXWGULBQbfTi4LCoRZlhgP6q8Hu0KDg7yryL3ZaQ0RETSIMWVvprVs3_8TXNEQhORB6WldFa6U6LpQGGy5mJdfKkaE3UvWp10-H2nvcnAhK74OUAGimzXqzjVX592YQ=w1251-h937-no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1" b="60954"/>
          <a:stretch/>
        </p:blipFill>
        <p:spPr bwMode="auto">
          <a:xfrm>
            <a:off x="0" y="2840450"/>
            <a:ext cx="12192000" cy="168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032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l="-1972" r="-5360" b="-77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2050"/>
          <p:cNvSpPr txBox="1">
            <a:spLocks/>
          </p:cNvSpPr>
          <p:nvPr/>
        </p:nvSpPr>
        <p:spPr>
          <a:xfrm>
            <a:off x="901357" y="156756"/>
            <a:ext cx="10515600" cy="6813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Gill Sans MT" panose="020B0502020104020203" pitchFamily="34" charset="0"/>
              </a:rPr>
              <a:t>9-Month Faculty (Example 3)</a:t>
            </a:r>
            <a:endParaRPr lang="en-US" b="1" dirty="0">
              <a:latin typeface="Gill Sans MT" panose="020B0502020104020203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844150"/>
              </p:ext>
            </p:extLst>
          </p:nvPr>
        </p:nvGraphicFramePr>
        <p:xfrm>
          <a:off x="176212" y="1667454"/>
          <a:ext cx="1183957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376">
                  <a:extLst>
                    <a:ext uri="{9D8B030D-6E8A-4147-A177-3AD203B41FA5}">
                      <a16:colId xmlns:a16="http://schemas.microsoft.com/office/drawing/2014/main" val="1340008846"/>
                    </a:ext>
                  </a:extLst>
                </a:gridCol>
                <a:gridCol w="2733675">
                  <a:extLst>
                    <a:ext uri="{9D8B030D-6E8A-4147-A177-3AD203B41FA5}">
                      <a16:colId xmlns:a16="http://schemas.microsoft.com/office/drawing/2014/main" val="2299498972"/>
                    </a:ext>
                  </a:extLst>
                </a:gridCol>
                <a:gridCol w="2289175">
                  <a:extLst>
                    <a:ext uri="{9D8B030D-6E8A-4147-A177-3AD203B41FA5}">
                      <a16:colId xmlns:a16="http://schemas.microsoft.com/office/drawing/2014/main" val="2902977037"/>
                    </a:ext>
                  </a:extLst>
                </a:gridCol>
                <a:gridCol w="2289175">
                  <a:extLst>
                    <a:ext uri="{9D8B030D-6E8A-4147-A177-3AD203B41FA5}">
                      <a16:colId xmlns:a16="http://schemas.microsoft.com/office/drawing/2014/main" val="1563582401"/>
                    </a:ext>
                  </a:extLst>
                </a:gridCol>
                <a:gridCol w="2289175">
                  <a:extLst>
                    <a:ext uri="{9D8B030D-6E8A-4147-A177-3AD203B41FA5}">
                      <a16:colId xmlns:a16="http://schemas.microsoft.com/office/drawing/2014/main" val="124829627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Example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Employee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Who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Annual Salary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Monthly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Salary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81062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9 Month JMU Employee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$50,000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$4,167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=50,000/12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378134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81511"/>
              </p:ext>
            </p:extLst>
          </p:nvPr>
        </p:nvGraphicFramePr>
        <p:xfrm>
          <a:off x="176211" y="3238463"/>
          <a:ext cx="11839578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2">
                  <a:extLst>
                    <a:ext uri="{9D8B030D-6E8A-4147-A177-3AD203B41FA5}">
                      <a16:colId xmlns:a16="http://schemas.microsoft.com/office/drawing/2014/main" val="4231698472"/>
                    </a:ext>
                  </a:extLst>
                </a:gridCol>
                <a:gridCol w="4662488">
                  <a:extLst>
                    <a:ext uri="{9D8B030D-6E8A-4147-A177-3AD203B41FA5}">
                      <a16:colId xmlns:a16="http://schemas.microsoft.com/office/drawing/2014/main" val="3328257501"/>
                    </a:ext>
                  </a:extLst>
                </a:gridCol>
                <a:gridCol w="4662488">
                  <a:extLst>
                    <a:ext uri="{9D8B030D-6E8A-4147-A177-3AD203B41FA5}">
                      <a16:colId xmlns:a16="http://schemas.microsoft.com/office/drawing/2014/main" val="164418414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Employee Works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on a Sponsored Award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Time Period of Work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Salary Paid by Grant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57635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May 16 – Aug 15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(3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months)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$8,300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04972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782840"/>
              </p:ext>
            </p:extLst>
          </p:nvPr>
        </p:nvGraphicFramePr>
        <p:xfrm>
          <a:off x="176212" y="5078711"/>
          <a:ext cx="11839577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6577">
                  <a:extLst>
                    <a:ext uri="{9D8B030D-6E8A-4147-A177-3AD203B41FA5}">
                      <a16:colId xmlns:a16="http://schemas.microsoft.com/office/drawing/2014/main" val="1850845517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989103541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3874454617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1410300380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187183011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Summer Effort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Grant Effort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JMU Effort</a:t>
                      </a:r>
                      <a:endParaRPr lang="en-US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84336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This is because no University Activities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were required over summer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0%</a:t>
                      </a:r>
                    </a:p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368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5123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400" y="0"/>
            <a:ext cx="122428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prstClr val="black"/>
                <a:schemeClr val="accent4">
                  <a:lumMod val="90000"/>
                  <a:tint val="45000"/>
                  <a:satMod val="400000"/>
                </a:schemeClr>
              </a:duotone>
            </a:blip>
            <a:srcRect/>
            <a:stretch>
              <a:fillRect l="-1972" r="-5360" b="-77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050"/>
          <p:cNvSpPr txBox="1">
            <a:spLocks/>
          </p:cNvSpPr>
          <p:nvPr/>
        </p:nvSpPr>
        <p:spPr>
          <a:xfrm>
            <a:off x="901357" y="156756"/>
            <a:ext cx="10515600" cy="6813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Gill Sans MT" panose="020B0502020104020203" pitchFamily="34" charset="0"/>
              </a:rPr>
              <a:t>Why Does This Matter?</a:t>
            </a:r>
            <a:endParaRPr lang="en-US" b="1" dirty="0">
              <a:latin typeface="Gill Sans MT" panose="020B0502020104020203" pitchFamily="34" charset="0"/>
            </a:endParaRPr>
          </a:p>
        </p:txBody>
      </p:sp>
      <p:sp>
        <p:nvSpPr>
          <p:cNvPr id="6" name="Title 2050"/>
          <p:cNvSpPr txBox="1">
            <a:spLocks/>
          </p:cNvSpPr>
          <p:nvPr/>
        </p:nvSpPr>
        <p:spPr>
          <a:xfrm>
            <a:off x="901357" y="1127761"/>
            <a:ext cx="10515600" cy="5730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Sponsored Program budgets are calculated on the percentage of time an employee will apply to the sponsored project.  </a:t>
            </a:r>
            <a:endParaRPr lang="en-US" altLang="en-US" sz="2400" dirty="0" smtClean="0"/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The </a:t>
            </a:r>
            <a:r>
              <a:rPr lang="en-US" altLang="en-US" sz="2400" dirty="0"/>
              <a:t>employee is then obligated to meet the time commitment expressed by this percentage, regardless of the other commitments they may have with the University.  </a:t>
            </a:r>
            <a:endParaRPr lang="en-US" altLang="en-US" sz="2400" dirty="0" smtClean="0"/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Accordingly</a:t>
            </a:r>
            <a:r>
              <a:rPr lang="en-US" altLang="en-US" sz="2400" dirty="0"/>
              <a:t>, using examples 1 and 2; if the employee promised 66% of their effort to the grant, they would have not met that commitment in Example 2 even though the grant paid the same amount of salary.  (The sponsor did not receive what they were promised).</a:t>
            </a:r>
          </a:p>
        </p:txBody>
      </p:sp>
    </p:spTree>
    <p:extLst>
      <p:ext uri="{BB962C8B-B14F-4D97-AF65-F5344CB8AC3E}">
        <p14:creationId xmlns:p14="http://schemas.microsoft.com/office/powerpoint/2010/main" val="198937711"/>
      </p:ext>
    </p:extLst>
  </p:cSld>
  <p:clrMapOvr>
    <a:masterClrMapping/>
  </p:clrMapOvr>
</p:sld>
</file>

<file path=ppt/theme/theme1.xml><?xml version="1.0" encoding="utf-8"?>
<a:theme xmlns:a="http://schemas.openxmlformats.org/drawingml/2006/main" name="JMU">
  <a:themeElements>
    <a:clrScheme name="JMU">
      <a:dk1>
        <a:srgbClr val="450084"/>
      </a:dk1>
      <a:lt1>
        <a:srgbClr val="D6D6D6"/>
      </a:lt1>
      <a:dk2>
        <a:srgbClr val="AD9C65"/>
      </a:dk2>
      <a:lt2>
        <a:srgbClr val="B2B2B2"/>
      </a:lt2>
      <a:accent1>
        <a:srgbClr val="CBB677"/>
      </a:accent1>
      <a:accent2>
        <a:srgbClr val="B599CE"/>
      </a:accent2>
      <a:accent3>
        <a:srgbClr val="DACCE6"/>
      </a:accent3>
      <a:accent4>
        <a:srgbClr val="F4EFE1"/>
      </a:accent4>
      <a:accent5>
        <a:srgbClr val="333333"/>
      </a:accent5>
      <a:accent6>
        <a:srgbClr val="595959"/>
      </a:accent6>
      <a:hlink>
        <a:srgbClr val="5498B6"/>
      </a:hlink>
      <a:folHlink>
        <a:srgbClr val="D2EBF5"/>
      </a:folHlink>
    </a:clrScheme>
    <a:fontScheme name="Custom 3">
      <a:majorFont>
        <a:latin typeface="Gill Sans MT"/>
        <a:ea typeface=""/>
        <a:cs typeface=""/>
      </a:majorFont>
      <a:minorFont>
        <a:latin typeface="Ebri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MU" id="{494CEB1E-39C8-49F2-A46C-0A85D97741AA}" vid="{2C46A242-7DAB-4453-AFB6-8D5C58C740A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JMU</Template>
  <TotalTime>118</TotalTime>
  <Words>1040</Words>
  <Application>Microsoft Office PowerPoint</Application>
  <PresentationFormat>Widescreen</PresentationFormat>
  <Paragraphs>203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Ebrima</vt:lpstr>
      <vt:lpstr>Gill Sans MT</vt:lpstr>
      <vt:lpstr>JMU</vt:lpstr>
      <vt:lpstr>Effort Reporting</vt:lpstr>
      <vt:lpstr>PowerPoint Presentation</vt:lpstr>
      <vt:lpstr>How is Effort Determined?</vt:lpstr>
      <vt:lpstr>Who is an Appropriate Certifier?</vt:lpstr>
      <vt:lpstr>PowerPoint Presentation</vt:lpstr>
      <vt:lpstr>PowerPoint Presentation</vt:lpstr>
      <vt:lpstr>What About Academic Year Faculty?</vt:lpstr>
      <vt:lpstr>PowerPoint Presentation</vt:lpstr>
      <vt:lpstr>PowerPoint Presentation</vt:lpstr>
      <vt:lpstr>How does the Effort Reporting System (ERS) Work?</vt:lpstr>
      <vt:lpstr>How Does ERS Work? The Employee</vt:lpstr>
      <vt:lpstr>PowerPoint Presentation</vt:lpstr>
      <vt:lpstr>Committed Cost Share (Matching)</vt:lpstr>
      <vt:lpstr>PowerPoint Presentation</vt:lpstr>
      <vt:lpstr>PowerPoint Presentation</vt:lpstr>
      <vt:lpstr>PowerPoint Presentation</vt:lpstr>
    </vt:vector>
  </TitlesOfParts>
  <Company>James Madison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Effort Reporting</dc:title>
  <dc:creator>Powell, Chloe Virginia - powellcv</dc:creator>
  <cp:lastModifiedBy>Powell, Chloe Virginia - powellcv</cp:lastModifiedBy>
  <cp:revision>15</cp:revision>
  <dcterms:created xsi:type="dcterms:W3CDTF">2022-11-15T16:56:25Z</dcterms:created>
  <dcterms:modified xsi:type="dcterms:W3CDTF">2022-11-15T18:55:14Z</dcterms:modified>
</cp:coreProperties>
</file>