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94660"/>
  </p:normalViewPr>
  <p:slideViewPr>
    <p:cSldViewPr snapToGrid="0">
      <p:cViewPr>
        <p:scale>
          <a:sx n="75" d="100"/>
          <a:sy n="75" d="100"/>
        </p:scale>
        <p:origin x="304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5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1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4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7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9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4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1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1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3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F342-2A11-4463-9ECB-D3ED0029D3E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D15A0-5006-45E1-A1D9-056E88BCD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8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587535"/>
            <a:ext cx="4937760" cy="921701"/>
            <a:chOff x="0" y="496576"/>
            <a:chExt cx="4937760" cy="921701"/>
          </a:xfrm>
        </p:grpSpPr>
        <p:sp>
          <p:nvSpPr>
            <p:cNvPr id="120" name="Flowchart: Alternate Process 119"/>
            <p:cNvSpPr/>
            <p:nvPr/>
          </p:nvSpPr>
          <p:spPr>
            <a:xfrm>
              <a:off x="0" y="503876"/>
              <a:ext cx="4937760" cy="914401"/>
            </a:xfrm>
            <a:prstGeom prst="flowChartAlternateProcess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sz="1200" dirty="0">
                <a:solidFill>
                  <a:schemeClr val="tx1"/>
                </a:solidFill>
              </a:endParaRPr>
            </a:p>
            <a:p>
              <a:endParaRPr lang="en-US" sz="1200" dirty="0">
                <a:solidFill>
                  <a:schemeClr val="tx1"/>
                </a:solidFill>
              </a:endParaRPr>
            </a:p>
            <a:p>
              <a:r>
                <a:rPr lang="en-US" sz="1200" dirty="0">
                  <a:solidFill>
                    <a:schemeClr val="tx1"/>
                  </a:solidFill>
                </a:rPr>
                <a:t>Student </a:t>
              </a:r>
              <a:r>
                <a:rPr lang="en-US" sz="1200" b="1" dirty="0">
                  <a:solidFill>
                    <a:schemeClr val="tx1"/>
                  </a:solidFill>
                </a:rPr>
                <a:t>provides</a:t>
              </a:r>
              <a:r>
                <a:rPr lang="en-US" sz="1200" dirty="0">
                  <a:solidFill>
                    <a:schemeClr val="tx1"/>
                  </a:solidFill>
                </a:rPr>
                <a:t> work or services for compensation on the externally funded project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0" y="496576"/>
              <a:ext cx="4937760" cy="3657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Attributes</a:t>
              </a:r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0" y="0"/>
            <a:ext cx="493776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4"/>
                </a:solidFill>
              </a:rPr>
              <a:t>Employee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1639571"/>
            <a:ext cx="4937760" cy="1645920"/>
            <a:chOff x="0" y="1448757"/>
            <a:chExt cx="4937760" cy="1645920"/>
          </a:xfrm>
        </p:grpSpPr>
        <p:sp>
          <p:nvSpPr>
            <p:cNvPr id="128" name="Flowchart: Alternate Process 127"/>
            <p:cNvSpPr/>
            <p:nvPr/>
          </p:nvSpPr>
          <p:spPr>
            <a:xfrm>
              <a:off x="0" y="1448757"/>
              <a:ext cx="4937760" cy="1645920"/>
            </a:xfrm>
            <a:prstGeom prst="flowChartAlternateProcess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sz="1200" dirty="0">
                <a:solidFill>
                  <a:schemeClr val="tx1"/>
                </a:solidFill>
              </a:endParaRPr>
            </a:p>
            <a:p>
              <a:endParaRPr lang="en-US" sz="1200" dirty="0">
                <a:solidFill>
                  <a:schemeClr val="tx1"/>
                </a:solidFill>
              </a:endParaRPr>
            </a:p>
            <a:p>
              <a:r>
                <a:rPr lang="en-US" sz="1200" b="1" dirty="0">
                  <a:solidFill>
                    <a:schemeClr val="tx1"/>
                  </a:solidFill>
                </a:rPr>
                <a:t>Location:</a:t>
              </a:r>
              <a:r>
                <a:rPr lang="en-US" sz="1200" dirty="0">
                  <a:solidFill>
                    <a:schemeClr val="tx1"/>
                  </a:solidFill>
                </a:rPr>
                <a:t> expense shown in the Personnel section</a:t>
              </a:r>
              <a:endParaRPr lang="en-US" sz="1200" b="1" baseline="30000" dirty="0">
                <a:solidFill>
                  <a:schemeClr val="tx1"/>
                </a:solidFill>
              </a:endParaRPr>
            </a:p>
            <a:p>
              <a:r>
                <a:rPr lang="en-US" sz="1200" b="1" dirty="0">
                  <a:solidFill>
                    <a:schemeClr val="tx1"/>
                  </a:solidFill>
                </a:rPr>
                <a:t>OSP:</a:t>
              </a:r>
              <a:r>
                <a:rPr lang="en-US" sz="1200" dirty="0">
                  <a:solidFill>
                    <a:schemeClr val="tx1"/>
                  </a:solidFill>
                </a:rPr>
                <a:t> charge FICA, 7.65%, on the expense</a:t>
              </a:r>
            </a:p>
            <a:p>
              <a:r>
                <a:rPr lang="en-US" sz="1200" b="1" dirty="0">
                  <a:solidFill>
                    <a:schemeClr val="tx1"/>
                  </a:solidFill>
                </a:rPr>
                <a:t>Indirect costs:</a:t>
              </a:r>
              <a:r>
                <a:rPr lang="en-US" sz="1200" dirty="0">
                  <a:solidFill>
                    <a:schemeClr val="tx1"/>
                  </a:solidFill>
                </a:rPr>
                <a:t> full applicable rate charged on the expense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0" y="1448757"/>
              <a:ext cx="4937760" cy="365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Budgeting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118826" y="587353"/>
            <a:ext cx="4939574" cy="922432"/>
            <a:chOff x="5114893" y="496576"/>
            <a:chExt cx="4939574" cy="922432"/>
          </a:xfrm>
        </p:grpSpPr>
        <p:sp>
          <p:nvSpPr>
            <p:cNvPr id="125" name="Flowchart: Alternate Process 124"/>
            <p:cNvSpPr/>
            <p:nvPr/>
          </p:nvSpPr>
          <p:spPr>
            <a:xfrm>
              <a:off x="5116707" y="504606"/>
              <a:ext cx="4937760" cy="914402"/>
            </a:xfrm>
            <a:prstGeom prst="flowChartAlternateProcess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sz="1200" dirty="0">
                <a:solidFill>
                  <a:schemeClr val="tx1"/>
                </a:solidFill>
              </a:endParaRPr>
            </a:p>
            <a:p>
              <a:endParaRPr lang="en-US" sz="1200" dirty="0">
                <a:solidFill>
                  <a:schemeClr val="tx1"/>
                </a:solidFill>
              </a:endParaRPr>
            </a:p>
            <a:p>
              <a:r>
                <a:rPr lang="en-US" sz="1200" dirty="0">
                  <a:solidFill>
                    <a:schemeClr val="tx1"/>
                  </a:solidFill>
                </a:rPr>
                <a:t>Student </a:t>
              </a:r>
              <a:r>
                <a:rPr lang="en-US" sz="1200" b="1" dirty="0">
                  <a:solidFill>
                    <a:schemeClr val="tx1"/>
                  </a:solidFill>
                </a:rPr>
                <a:t>receives </a:t>
              </a:r>
              <a:r>
                <a:rPr lang="en-US" sz="1200" dirty="0">
                  <a:solidFill>
                    <a:schemeClr val="tx1"/>
                  </a:solidFill>
                </a:rPr>
                <a:t>a service/training experience associated with an information sharing activity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114893" y="496576"/>
              <a:ext cx="4937760" cy="365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Attributes</a:t>
              </a:r>
            </a:p>
          </p:txBody>
        </p:sp>
      </p:grpSp>
      <p:sp>
        <p:nvSpPr>
          <p:cNvPr id="124" name="Rectangle 123"/>
          <p:cNvSpPr/>
          <p:nvPr/>
        </p:nvSpPr>
        <p:spPr>
          <a:xfrm>
            <a:off x="5120640" y="0"/>
            <a:ext cx="493776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4"/>
                </a:solidFill>
              </a:rPr>
              <a:t>Participant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120640" y="1639938"/>
            <a:ext cx="4937760" cy="1645920"/>
            <a:chOff x="5120640" y="1448757"/>
            <a:chExt cx="4937760" cy="1645920"/>
          </a:xfrm>
        </p:grpSpPr>
        <p:sp>
          <p:nvSpPr>
            <p:cNvPr id="131" name="Flowchart: Alternate Process 130"/>
            <p:cNvSpPr/>
            <p:nvPr/>
          </p:nvSpPr>
          <p:spPr>
            <a:xfrm>
              <a:off x="5120640" y="1448757"/>
              <a:ext cx="4937760" cy="1645920"/>
            </a:xfrm>
            <a:prstGeom prst="flowChartAlternateProcess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sz="1100" dirty="0">
                <a:solidFill>
                  <a:schemeClr val="tx1"/>
                </a:solidFill>
              </a:endParaRPr>
            </a:p>
            <a:p>
              <a:endParaRPr lang="en-US" sz="1100" dirty="0">
                <a:solidFill>
                  <a:schemeClr val="tx1"/>
                </a:solidFill>
              </a:endParaRPr>
            </a:p>
            <a:p>
              <a:r>
                <a:rPr lang="en-US" sz="1200" b="1" dirty="0">
                  <a:solidFill>
                    <a:schemeClr val="tx1"/>
                  </a:solidFill>
                </a:rPr>
                <a:t>Location:</a:t>
              </a:r>
              <a:r>
                <a:rPr lang="en-US" sz="1200" dirty="0">
                  <a:solidFill>
                    <a:schemeClr val="tx1"/>
                  </a:solidFill>
                </a:rPr>
                <a:t> shown in the Non-Personnel section</a:t>
              </a:r>
            </a:p>
            <a:p>
              <a:r>
                <a:rPr lang="en-US" sz="1200" b="1" dirty="0">
                  <a:solidFill>
                    <a:schemeClr val="tx1"/>
                  </a:solidFill>
                </a:rPr>
                <a:t>OSP:</a:t>
              </a:r>
              <a:r>
                <a:rPr lang="en-US" sz="1200" dirty="0">
                  <a:solidFill>
                    <a:schemeClr val="tx1"/>
                  </a:solidFill>
                </a:rPr>
                <a:t> charge FICA, 7.65%, on the expense</a:t>
              </a:r>
            </a:p>
            <a:p>
              <a:r>
                <a:rPr lang="en-US" sz="1200" b="1" dirty="0">
                  <a:solidFill>
                    <a:schemeClr val="tx1"/>
                  </a:solidFill>
                </a:rPr>
                <a:t>Indirect costs</a:t>
              </a:r>
              <a:r>
                <a:rPr lang="en-US" sz="1200" dirty="0">
                  <a:solidFill>
                    <a:schemeClr val="tx1"/>
                  </a:solidFill>
                </a:rPr>
                <a:t>: NOT charged on these expenses, Participant Support is excluded from the IDC calculation</a:t>
              </a:r>
            </a:p>
            <a:p>
              <a:r>
                <a:rPr lang="en-US" sz="1200" b="1" dirty="0">
                  <a:solidFill>
                    <a:schemeClr val="tx1"/>
                  </a:solidFill>
                </a:rPr>
                <a:t>*Budgeting as Participant Support will require the set-up of two separate departments ID’s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5120640" y="1448759"/>
              <a:ext cx="4937760" cy="365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Budgeting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119294" y="3416011"/>
            <a:ext cx="4939106" cy="4226237"/>
            <a:chOff x="5119294" y="3192928"/>
            <a:chExt cx="4939106" cy="4226237"/>
          </a:xfrm>
        </p:grpSpPr>
        <p:sp>
          <p:nvSpPr>
            <p:cNvPr id="178" name="Rounded Rectangle 177"/>
            <p:cNvSpPr/>
            <p:nvPr/>
          </p:nvSpPr>
          <p:spPr>
            <a:xfrm>
              <a:off x="5119296" y="6761472"/>
              <a:ext cx="4937760" cy="657693"/>
            </a:xfrm>
            <a:prstGeom prst="roundRect">
              <a:avLst>
                <a:gd name="adj" fmla="val 14833"/>
              </a:avLst>
            </a:prstGeom>
            <a:solidFill>
              <a:schemeClr val="accent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Use </a:t>
              </a:r>
              <a:r>
                <a:rPr lang="en-US" sz="1200" b="1" dirty="0" err="1">
                  <a:solidFill>
                    <a:schemeClr val="tx1"/>
                  </a:solidFill>
                </a:rPr>
                <a:t>ePAR</a:t>
              </a:r>
              <a:r>
                <a:rPr lang="en-US" sz="1200" b="1" dirty="0">
                  <a:solidFill>
                    <a:schemeClr val="tx1"/>
                  </a:solidFill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</a:rPr>
                <a:t>through Human Resources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Will incur FICA</a:t>
              </a:r>
            </a:p>
          </p:txBody>
        </p:sp>
        <p:sp>
          <p:nvSpPr>
            <p:cNvPr id="179" name="Flowchart: Alternate Process 178"/>
            <p:cNvSpPr/>
            <p:nvPr/>
          </p:nvSpPr>
          <p:spPr>
            <a:xfrm>
              <a:off x="5119294" y="6553571"/>
              <a:ext cx="4937760" cy="449199"/>
            </a:xfrm>
            <a:prstGeom prst="flowChartAlternateProcess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Hire as Wage Employee</a:t>
              </a:r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5120640" y="5719840"/>
              <a:ext cx="4937760" cy="880021"/>
            </a:xfrm>
            <a:prstGeom prst="roundRect">
              <a:avLst>
                <a:gd name="adj" fmla="val 23647"/>
              </a:avLst>
            </a:prstGeom>
            <a:solidFill>
              <a:schemeClr val="accent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Use </a:t>
              </a:r>
              <a:r>
                <a:rPr lang="en-US" sz="1200" b="1" dirty="0" err="1">
                  <a:solidFill>
                    <a:schemeClr val="tx1"/>
                  </a:solidFill>
                </a:rPr>
                <a:t>ePAR</a:t>
              </a:r>
              <a:r>
                <a:rPr lang="en-US" sz="1200" b="1" dirty="0">
                  <a:solidFill>
                    <a:schemeClr val="tx1"/>
                  </a:solidFill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</a:rPr>
                <a:t>through Student Employment Center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May incur FICA</a:t>
              </a:r>
              <a:r>
                <a:rPr lang="en-US" sz="1200" dirty="0">
                  <a:solidFill>
                    <a:schemeClr val="tx1"/>
                  </a:solidFill>
                </a:rPr>
                <a:t>, depending on the enrollment of the student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76" name="Flowchart: Alternate Process 175"/>
            <p:cNvSpPr/>
            <p:nvPr/>
          </p:nvSpPr>
          <p:spPr>
            <a:xfrm>
              <a:off x="5120640" y="4973805"/>
              <a:ext cx="4937760" cy="1005840"/>
            </a:xfrm>
            <a:prstGeom prst="flowChartAlternateProcess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sz="14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Hire as Student Employee </a:t>
              </a:r>
              <a:endParaRPr lang="en-US" sz="14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(</a:t>
              </a:r>
              <a:r>
                <a:rPr lang="en-US" sz="1400" b="1" dirty="0">
                  <a:solidFill>
                    <a:schemeClr val="tx1"/>
                  </a:solidFill>
                </a:rPr>
                <a:t>Must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have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</a:t>
              </a:r>
              <a:r>
                <a:rPr lang="en-US" sz="1400" b="1" dirty="0">
                  <a:solidFill>
                    <a:schemeClr val="tx1"/>
                  </a:solidFill>
                </a:rPr>
                <a:t>6+ credits &amp;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Cumulative </a:t>
              </a:r>
              <a:r>
                <a:rPr lang="en-US" sz="1400" b="1" dirty="0">
                  <a:solidFill>
                    <a:schemeClr val="tx1"/>
                  </a:solidFill>
                </a:rPr>
                <a:t>GPA of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2.0+)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5120640" y="4706882"/>
              <a:ext cx="4937760" cy="731520"/>
            </a:xfrm>
            <a:prstGeom prst="roundRect">
              <a:avLst>
                <a:gd name="adj" fmla="val 21591"/>
              </a:avLst>
            </a:prstGeom>
            <a:solidFill>
              <a:schemeClr val="bg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Student may not receive funds directly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The funds will reduce any outstanding balance owed or loans</a:t>
              </a:r>
            </a:p>
          </p:txBody>
        </p:sp>
        <p:sp>
          <p:nvSpPr>
            <p:cNvPr id="163" name="Rounded Rectangle 162"/>
            <p:cNvSpPr/>
            <p:nvPr/>
          </p:nvSpPr>
          <p:spPr>
            <a:xfrm>
              <a:off x="5120640" y="4242287"/>
              <a:ext cx="4937760" cy="731520"/>
            </a:xfrm>
            <a:prstGeom prst="roundRect">
              <a:avLst>
                <a:gd name="adj" fmla="val 18407"/>
              </a:avLst>
            </a:prstGeom>
            <a:solidFill>
              <a:schemeClr val="accent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Financial Aid</a:t>
              </a:r>
              <a:r>
                <a:rPr lang="en-US" sz="1200" dirty="0">
                  <a:solidFill>
                    <a:schemeClr val="tx1"/>
                  </a:solidFill>
                </a:rPr>
                <a:t> will work with the student to evaluate the impact of payment on their financial aid package.</a:t>
              </a:r>
            </a:p>
          </p:txBody>
        </p:sp>
        <p:sp>
          <p:nvSpPr>
            <p:cNvPr id="166" name="Flowchart: Alternate Process 165"/>
            <p:cNvSpPr/>
            <p:nvPr/>
          </p:nvSpPr>
          <p:spPr>
            <a:xfrm>
              <a:off x="5120640" y="3757000"/>
              <a:ext cx="4937760" cy="731520"/>
            </a:xfrm>
            <a:prstGeom prst="flowChartAlternateProcess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Preferred: Pay with Financial Aid</a:t>
              </a:r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5120640" y="3569880"/>
              <a:ext cx="4937760" cy="574082"/>
            </a:xfrm>
            <a:prstGeom prst="roundRect">
              <a:avLst>
                <a:gd name="adj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b="1" dirty="0"/>
                <a:t>Student is Currently Enrolled at JMU </a:t>
              </a:r>
              <a:endParaRPr lang="en-US" sz="1600" b="1" dirty="0" smtClean="0"/>
            </a:p>
            <a:p>
              <a:pPr algn="ctr"/>
              <a:r>
                <a:rPr lang="en-US" sz="1600" b="1" dirty="0" smtClean="0"/>
                <a:t>(</a:t>
              </a:r>
              <a:r>
                <a:rPr lang="en-US" sz="1600" b="1" dirty="0"/>
                <a:t>1+ credits)</a:t>
              </a: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120640" y="3192928"/>
              <a:ext cx="4937760" cy="365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Payment Options</a:t>
              </a:r>
            </a:p>
          </p:txBody>
        </p:sp>
        <p:sp>
          <p:nvSpPr>
            <p:cNvPr id="180" name="Rounded Rectangle 179"/>
            <p:cNvSpPr/>
            <p:nvPr/>
          </p:nvSpPr>
          <p:spPr>
            <a:xfrm>
              <a:off x="5120640" y="6414962"/>
              <a:ext cx="4937760" cy="365760"/>
            </a:xfrm>
            <a:prstGeom prst="roundRect">
              <a:avLst>
                <a:gd name="adj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b="1" dirty="0"/>
                <a:t>Student is Not Currently Enrolled at JMU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0" y="3415826"/>
            <a:ext cx="4937760" cy="4226237"/>
            <a:chOff x="0" y="3192928"/>
            <a:chExt cx="4937760" cy="4226237"/>
          </a:xfrm>
        </p:grpSpPr>
        <p:sp>
          <p:nvSpPr>
            <p:cNvPr id="88" name="Rounded Rectangle 87"/>
            <p:cNvSpPr/>
            <p:nvPr/>
          </p:nvSpPr>
          <p:spPr>
            <a:xfrm>
              <a:off x="0" y="5719841"/>
              <a:ext cx="4937760" cy="880019"/>
            </a:xfrm>
            <a:prstGeom prst="roundRect">
              <a:avLst>
                <a:gd name="adj" fmla="val 17092"/>
              </a:avLst>
            </a:prstGeom>
            <a:solidFill>
              <a:schemeClr val="accent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Use </a:t>
              </a:r>
              <a:r>
                <a:rPr lang="en-US" sz="1200" b="1" dirty="0" err="1">
                  <a:solidFill>
                    <a:schemeClr val="tx1"/>
                  </a:solidFill>
                </a:rPr>
                <a:t>ePAR</a:t>
              </a:r>
              <a:r>
                <a:rPr lang="en-US" sz="1200" b="1" dirty="0">
                  <a:solidFill>
                    <a:schemeClr val="tx1"/>
                  </a:solidFill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</a:rPr>
                <a:t>through Human Resources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Will incur FICA</a:t>
              </a:r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0" y="4973804"/>
              <a:ext cx="4937760" cy="1005840"/>
            </a:xfrm>
            <a:prstGeom prst="roundRect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Hire as Wage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Employee</a:t>
              </a: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0" y="4222558"/>
              <a:ext cx="4937760" cy="1215844"/>
            </a:xfrm>
            <a:prstGeom prst="roundRect">
              <a:avLst>
                <a:gd name="adj" fmla="val 18203"/>
              </a:avLst>
            </a:prstGeom>
            <a:solidFill>
              <a:schemeClr val="accent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Use </a:t>
              </a:r>
              <a:r>
                <a:rPr lang="en-US" sz="1200" b="1" dirty="0" err="1">
                  <a:solidFill>
                    <a:schemeClr val="tx1"/>
                  </a:solidFill>
                </a:rPr>
                <a:t>ePAR</a:t>
              </a:r>
              <a:r>
                <a:rPr lang="en-US" sz="1200" b="1" dirty="0">
                  <a:solidFill>
                    <a:schemeClr val="tx1"/>
                  </a:solidFill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</a:rPr>
                <a:t>through Student Employment Office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May incur FICA</a:t>
              </a:r>
              <a:r>
                <a:rPr lang="en-US" sz="1200" dirty="0">
                  <a:solidFill>
                    <a:schemeClr val="tx1"/>
                  </a:solidFill>
                </a:rPr>
                <a:t>, depending on the enrollment of the student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0" y="3757000"/>
              <a:ext cx="4937760" cy="731520"/>
            </a:xfrm>
            <a:prstGeom prst="roundRect">
              <a:avLst>
                <a:gd name="adj" fmla="val 19991"/>
              </a:avLst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Preferred: Hire as Student Employee</a:t>
              </a: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0" y="3569880"/>
              <a:ext cx="4937760" cy="574082"/>
            </a:xfrm>
            <a:prstGeom prst="roundRect">
              <a:avLst>
                <a:gd name="adj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b="1" dirty="0"/>
                <a:t>Student is Currently Enrolled at JMU </a:t>
              </a:r>
              <a:endParaRPr lang="en-US" sz="1600" b="1" dirty="0" smtClean="0"/>
            </a:p>
            <a:p>
              <a:pPr algn="ctr"/>
              <a:r>
                <a:rPr lang="en-US" sz="1600" b="1" dirty="0" smtClean="0"/>
                <a:t>(</a:t>
              </a:r>
              <a:r>
                <a:rPr lang="en-US" sz="1600" b="1" dirty="0"/>
                <a:t>6+ credits &amp; </a:t>
              </a:r>
              <a:r>
                <a:rPr lang="en-US" sz="1600" b="1" dirty="0" smtClean="0"/>
                <a:t>Cumulative </a:t>
              </a:r>
              <a:r>
                <a:rPr lang="en-US" sz="1600" b="1" dirty="0"/>
                <a:t>GPA of </a:t>
              </a:r>
              <a:r>
                <a:rPr lang="en-US" sz="1600" b="1" dirty="0" smtClean="0"/>
                <a:t>2.0+)</a:t>
              </a:r>
              <a:endParaRPr lang="en-US" sz="1600" b="1" dirty="0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0" y="3192928"/>
              <a:ext cx="4937760" cy="37847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Payment Options</a:t>
              </a:r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0" y="6761472"/>
              <a:ext cx="4937760" cy="657693"/>
            </a:xfrm>
            <a:prstGeom prst="roundRect">
              <a:avLst>
                <a:gd name="adj" fmla="val 12515"/>
              </a:avLst>
            </a:prstGeom>
            <a:solidFill>
              <a:schemeClr val="accent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Use </a:t>
              </a:r>
              <a:r>
                <a:rPr lang="en-US" sz="1200" b="1" dirty="0" err="1">
                  <a:solidFill>
                    <a:schemeClr val="tx1"/>
                  </a:solidFill>
                </a:rPr>
                <a:t>ePAR</a:t>
              </a:r>
              <a:r>
                <a:rPr lang="en-US" sz="1200" b="1" dirty="0">
                  <a:solidFill>
                    <a:schemeClr val="tx1"/>
                  </a:solidFill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</a:rPr>
                <a:t>through Human Resources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Will incur FICA</a:t>
              </a:r>
            </a:p>
          </p:txBody>
        </p:sp>
        <p:sp>
          <p:nvSpPr>
            <p:cNvPr id="160" name="Flowchart: Alternate Process 159"/>
            <p:cNvSpPr/>
            <p:nvPr/>
          </p:nvSpPr>
          <p:spPr>
            <a:xfrm>
              <a:off x="0" y="6553571"/>
              <a:ext cx="4937760" cy="449199"/>
            </a:xfrm>
            <a:prstGeom prst="flowChartAlternateProcess">
              <a:avLst/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Hire as Wage Employee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0" y="6414962"/>
              <a:ext cx="4937760" cy="365760"/>
            </a:xfrm>
            <a:prstGeom prst="roundRect">
              <a:avLst>
                <a:gd name="adj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b="1" dirty="0"/>
                <a:t>Student is Not Currently Enrolled at JMU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7822911"/>
      </p:ext>
    </p:extLst>
  </p:cSld>
  <p:clrMapOvr>
    <a:masterClrMapping/>
  </p:clrMapOvr>
</p:sld>
</file>

<file path=ppt/theme/theme1.xml><?xml version="1.0" encoding="utf-8"?>
<a:theme xmlns:a="http://schemas.openxmlformats.org/drawingml/2006/main" name="JMU">
  <a:themeElements>
    <a:clrScheme name="JMU">
      <a:dk1>
        <a:srgbClr val="450084"/>
      </a:dk1>
      <a:lt1>
        <a:srgbClr val="D6D6D6"/>
      </a:lt1>
      <a:dk2>
        <a:srgbClr val="AD9C65"/>
      </a:dk2>
      <a:lt2>
        <a:srgbClr val="B2B2B2"/>
      </a:lt2>
      <a:accent1>
        <a:srgbClr val="CBB677"/>
      </a:accent1>
      <a:accent2>
        <a:srgbClr val="B599CE"/>
      </a:accent2>
      <a:accent3>
        <a:srgbClr val="DACCE6"/>
      </a:accent3>
      <a:accent4>
        <a:srgbClr val="F4EFE1"/>
      </a:accent4>
      <a:accent5>
        <a:srgbClr val="333333"/>
      </a:accent5>
      <a:accent6>
        <a:srgbClr val="595959"/>
      </a:accent6>
      <a:hlink>
        <a:srgbClr val="5498B6"/>
      </a:hlink>
      <a:folHlink>
        <a:srgbClr val="D2EBF5"/>
      </a:folHlink>
    </a:clrScheme>
    <a:fontScheme name="Custom 3">
      <a:majorFont>
        <a:latin typeface="Gill Sans MT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MU" id="{494CEB1E-39C8-49F2-A46C-0A85D97741AA}" vid="{2C46A242-7DAB-4453-AFB6-8D5C58C740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JMU</Template>
  <TotalTime>756</TotalTime>
  <Words>283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Ebrima</vt:lpstr>
      <vt:lpstr>Gill Sans MT</vt:lpstr>
      <vt:lpstr>JMU</vt:lpstr>
      <vt:lpstr>PowerPoint Presentation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Powell, Chloe Virginia - powellcv</dc:creator>
  <cp:lastModifiedBy>Powell, Chloe Virginia - powellcv</cp:lastModifiedBy>
  <cp:revision>81</cp:revision>
  <dcterms:created xsi:type="dcterms:W3CDTF">2021-12-02T17:05:50Z</dcterms:created>
  <dcterms:modified xsi:type="dcterms:W3CDTF">2022-11-29T17:06:53Z</dcterms:modified>
</cp:coreProperties>
</file>