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3"/>
  </p:notesMasterIdLst>
  <p:handoutMasterIdLst>
    <p:handoutMasterId r:id="rId44"/>
  </p:handoutMasterIdLst>
  <p:sldIdLst>
    <p:sldId id="256" r:id="rId2"/>
    <p:sldId id="257" r:id="rId3"/>
    <p:sldId id="290" r:id="rId4"/>
    <p:sldId id="283" r:id="rId5"/>
    <p:sldId id="266" r:id="rId6"/>
    <p:sldId id="284" r:id="rId7"/>
    <p:sldId id="268" r:id="rId8"/>
    <p:sldId id="305" r:id="rId9"/>
    <p:sldId id="313" r:id="rId10"/>
    <p:sldId id="269" r:id="rId11"/>
    <p:sldId id="304" r:id="rId12"/>
    <p:sldId id="303" r:id="rId13"/>
    <p:sldId id="292" r:id="rId14"/>
    <p:sldId id="270" r:id="rId15"/>
    <p:sldId id="293" r:id="rId16"/>
    <p:sldId id="271" r:id="rId17"/>
    <p:sldId id="307" r:id="rId18"/>
    <p:sldId id="272" r:id="rId19"/>
    <p:sldId id="302" r:id="rId20"/>
    <p:sldId id="308" r:id="rId21"/>
    <p:sldId id="273" r:id="rId22"/>
    <p:sldId id="274" r:id="rId23"/>
    <p:sldId id="294" r:id="rId24"/>
    <p:sldId id="275" r:id="rId25"/>
    <p:sldId id="309" r:id="rId26"/>
    <p:sldId id="276" r:id="rId27"/>
    <p:sldId id="310" r:id="rId28"/>
    <p:sldId id="277" r:id="rId29"/>
    <p:sldId id="306" r:id="rId30"/>
    <p:sldId id="278" r:id="rId31"/>
    <p:sldId id="279" r:id="rId32"/>
    <p:sldId id="311" r:id="rId33"/>
    <p:sldId id="285" r:id="rId34"/>
    <p:sldId id="288" r:id="rId35"/>
    <p:sldId id="289" r:id="rId36"/>
    <p:sldId id="296" r:id="rId37"/>
    <p:sldId id="312" r:id="rId38"/>
    <p:sldId id="297" r:id="rId39"/>
    <p:sldId id="298" r:id="rId40"/>
    <p:sldId id="299" r:id="rId41"/>
    <p:sldId id="300" r:id="rId42"/>
  </p:sldIdLst>
  <p:sldSz cx="9144000" cy="6858000" type="screen4x3"/>
  <p:notesSz cx="7011988" cy="9297988"/>
  <p:defaultTextStyle>
    <a:defPPr>
      <a:defRPr lang="en-US"/>
    </a:defPPr>
    <a:lvl1pPr algn="ctr" rtl="0" fontAlgn="base">
      <a:spcBef>
        <a:spcPct val="0"/>
      </a:spcBef>
      <a:spcAft>
        <a:spcPct val="0"/>
      </a:spcAft>
      <a:defRPr kumimoji="1" sz="2000" kern="1200">
        <a:solidFill>
          <a:schemeClr val="tx1"/>
        </a:solidFill>
        <a:latin typeface="Verdana" pitchFamily="34" charset="0"/>
        <a:ea typeface="+mn-ea"/>
        <a:cs typeface="+mn-cs"/>
      </a:defRPr>
    </a:lvl1pPr>
    <a:lvl2pPr marL="457200" algn="ctr" rtl="0" fontAlgn="base">
      <a:spcBef>
        <a:spcPct val="0"/>
      </a:spcBef>
      <a:spcAft>
        <a:spcPct val="0"/>
      </a:spcAft>
      <a:defRPr kumimoji="1" sz="2000" kern="1200">
        <a:solidFill>
          <a:schemeClr val="tx1"/>
        </a:solidFill>
        <a:latin typeface="Verdana" pitchFamily="34" charset="0"/>
        <a:ea typeface="+mn-ea"/>
        <a:cs typeface="+mn-cs"/>
      </a:defRPr>
    </a:lvl2pPr>
    <a:lvl3pPr marL="914400" algn="ctr" rtl="0" fontAlgn="base">
      <a:spcBef>
        <a:spcPct val="0"/>
      </a:spcBef>
      <a:spcAft>
        <a:spcPct val="0"/>
      </a:spcAft>
      <a:defRPr kumimoji="1" sz="2000" kern="1200">
        <a:solidFill>
          <a:schemeClr val="tx1"/>
        </a:solidFill>
        <a:latin typeface="Verdana" pitchFamily="34" charset="0"/>
        <a:ea typeface="+mn-ea"/>
        <a:cs typeface="+mn-cs"/>
      </a:defRPr>
    </a:lvl3pPr>
    <a:lvl4pPr marL="1371600" algn="ctr" rtl="0" fontAlgn="base">
      <a:spcBef>
        <a:spcPct val="0"/>
      </a:spcBef>
      <a:spcAft>
        <a:spcPct val="0"/>
      </a:spcAft>
      <a:defRPr kumimoji="1" sz="2000" kern="1200">
        <a:solidFill>
          <a:schemeClr val="tx1"/>
        </a:solidFill>
        <a:latin typeface="Verdana" pitchFamily="34" charset="0"/>
        <a:ea typeface="+mn-ea"/>
        <a:cs typeface="+mn-cs"/>
      </a:defRPr>
    </a:lvl4pPr>
    <a:lvl5pPr marL="1828800" algn="ctr" rtl="0" fontAlgn="base">
      <a:spcBef>
        <a:spcPct val="0"/>
      </a:spcBef>
      <a:spcAft>
        <a:spcPct val="0"/>
      </a:spcAft>
      <a:defRPr kumimoji="1" sz="2000" kern="1200">
        <a:solidFill>
          <a:schemeClr val="tx1"/>
        </a:solidFill>
        <a:latin typeface="Verdana" pitchFamily="34" charset="0"/>
        <a:ea typeface="+mn-ea"/>
        <a:cs typeface="+mn-cs"/>
      </a:defRPr>
    </a:lvl5pPr>
    <a:lvl6pPr marL="2286000" algn="l" defTabSz="914400" rtl="0" eaLnBrk="1" latinLnBrk="0" hangingPunct="1">
      <a:defRPr kumimoji="1" sz="2000" kern="1200">
        <a:solidFill>
          <a:schemeClr val="tx1"/>
        </a:solidFill>
        <a:latin typeface="Verdana" pitchFamily="34" charset="0"/>
        <a:ea typeface="+mn-ea"/>
        <a:cs typeface="+mn-cs"/>
      </a:defRPr>
    </a:lvl6pPr>
    <a:lvl7pPr marL="2743200" algn="l" defTabSz="914400" rtl="0" eaLnBrk="1" latinLnBrk="0" hangingPunct="1">
      <a:defRPr kumimoji="1" sz="2000" kern="1200">
        <a:solidFill>
          <a:schemeClr val="tx1"/>
        </a:solidFill>
        <a:latin typeface="Verdana" pitchFamily="34" charset="0"/>
        <a:ea typeface="+mn-ea"/>
        <a:cs typeface="+mn-cs"/>
      </a:defRPr>
    </a:lvl7pPr>
    <a:lvl8pPr marL="3200400" algn="l" defTabSz="914400" rtl="0" eaLnBrk="1" latinLnBrk="0" hangingPunct="1">
      <a:defRPr kumimoji="1" sz="2000" kern="1200">
        <a:solidFill>
          <a:schemeClr val="tx1"/>
        </a:solidFill>
        <a:latin typeface="Verdana" pitchFamily="34" charset="0"/>
        <a:ea typeface="+mn-ea"/>
        <a:cs typeface="+mn-cs"/>
      </a:defRPr>
    </a:lvl8pPr>
    <a:lvl9pPr marL="3657600" algn="l" defTabSz="914400" rtl="0" eaLnBrk="1" latinLnBrk="0" hangingPunct="1">
      <a:defRPr kumimoji="1" sz="20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5818"/>
    <a:srgbClr val="FF3300"/>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53" autoAdjust="0"/>
    <p:restoredTop sz="90929"/>
  </p:normalViewPr>
  <p:slideViewPr>
    <p:cSldViewPr>
      <p:cViewPr>
        <p:scale>
          <a:sx n="75" d="100"/>
          <a:sy n="75" d="100"/>
        </p:scale>
        <p:origin x="158" y="811"/>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648"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7.xml"/><Relationship Id="rId1" Type="http://schemas.openxmlformats.org/officeDocument/2006/relationships/slide" Target="slides/slide4.xml"/><Relationship Id="rId6" Type="http://schemas.openxmlformats.org/officeDocument/2006/relationships/slide" Target="slides/slide31.xml"/><Relationship Id="rId5" Type="http://schemas.openxmlformats.org/officeDocument/2006/relationships/slide" Target="slides/slide22.xml"/><Relationship Id="rId4"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371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96" tIns="46598" rIns="93196" bIns="46598" numCol="1" anchor="t" anchorCtr="0" compatLnSpc="1">
            <a:prstTxWarp prst="textNoShape">
              <a:avLst/>
            </a:prstTxWarp>
          </a:bodyPr>
          <a:lstStyle>
            <a:lvl1pPr algn="l" defTabSz="931863">
              <a:defRPr sz="1200"/>
            </a:lvl1pPr>
          </a:lstStyle>
          <a:p>
            <a:pPr>
              <a:defRPr/>
            </a:pPr>
            <a:endParaRPr lang="en-US"/>
          </a:p>
        </p:txBody>
      </p:sp>
      <p:sp>
        <p:nvSpPr>
          <p:cNvPr id="243715" name="Rectangle 3"/>
          <p:cNvSpPr>
            <a:spLocks noGrp="1" noChangeArrowheads="1"/>
          </p:cNvSpPr>
          <p:nvPr>
            <p:ph type="dt" sz="quarter" idx="1"/>
          </p:nvPr>
        </p:nvSpPr>
        <p:spPr bwMode="auto">
          <a:xfrm>
            <a:off x="3973513" y="0"/>
            <a:ext cx="3038475" cy="465138"/>
          </a:xfrm>
          <a:prstGeom prst="rect">
            <a:avLst/>
          </a:prstGeom>
          <a:noFill/>
          <a:ln w="9525">
            <a:noFill/>
            <a:miter lim="800000"/>
            <a:headEnd/>
            <a:tailEnd/>
          </a:ln>
          <a:effectLst/>
        </p:spPr>
        <p:txBody>
          <a:bodyPr vert="horz" wrap="square" lIns="93196" tIns="46598" rIns="93196" bIns="46598" numCol="1" anchor="t" anchorCtr="0" compatLnSpc="1">
            <a:prstTxWarp prst="textNoShape">
              <a:avLst/>
            </a:prstTxWarp>
          </a:bodyPr>
          <a:lstStyle>
            <a:lvl1pPr algn="r" defTabSz="931863">
              <a:defRPr sz="1200"/>
            </a:lvl1pPr>
          </a:lstStyle>
          <a:p>
            <a:pPr>
              <a:defRPr/>
            </a:pPr>
            <a:endParaRPr lang="en-US"/>
          </a:p>
        </p:txBody>
      </p:sp>
      <p:sp>
        <p:nvSpPr>
          <p:cNvPr id="243716" name="Rectangle 4"/>
          <p:cNvSpPr>
            <a:spLocks noGrp="1" noChangeArrowheads="1"/>
          </p:cNvSpPr>
          <p:nvPr>
            <p:ph type="ftr" sz="quarter" idx="2"/>
          </p:nvPr>
        </p:nvSpPr>
        <p:spPr bwMode="auto">
          <a:xfrm>
            <a:off x="0" y="8832850"/>
            <a:ext cx="3038475" cy="465138"/>
          </a:xfrm>
          <a:prstGeom prst="rect">
            <a:avLst/>
          </a:prstGeom>
          <a:noFill/>
          <a:ln w="9525">
            <a:noFill/>
            <a:miter lim="800000"/>
            <a:headEnd/>
            <a:tailEnd/>
          </a:ln>
          <a:effectLst/>
        </p:spPr>
        <p:txBody>
          <a:bodyPr vert="horz" wrap="square" lIns="93196" tIns="46598" rIns="93196" bIns="46598" numCol="1" anchor="b" anchorCtr="0" compatLnSpc="1">
            <a:prstTxWarp prst="textNoShape">
              <a:avLst/>
            </a:prstTxWarp>
          </a:bodyPr>
          <a:lstStyle>
            <a:lvl1pPr algn="l" defTabSz="931863">
              <a:defRPr sz="1200"/>
            </a:lvl1pPr>
          </a:lstStyle>
          <a:p>
            <a:pPr>
              <a:defRPr/>
            </a:pPr>
            <a:endParaRPr lang="en-US"/>
          </a:p>
        </p:txBody>
      </p:sp>
      <p:sp>
        <p:nvSpPr>
          <p:cNvPr id="243717" name="Rectangle 5"/>
          <p:cNvSpPr>
            <a:spLocks noGrp="1" noChangeArrowheads="1"/>
          </p:cNvSpPr>
          <p:nvPr>
            <p:ph type="sldNum" sz="quarter" idx="3"/>
          </p:nvPr>
        </p:nvSpPr>
        <p:spPr bwMode="auto">
          <a:xfrm>
            <a:off x="3973513" y="8832850"/>
            <a:ext cx="3038475" cy="465138"/>
          </a:xfrm>
          <a:prstGeom prst="rect">
            <a:avLst/>
          </a:prstGeom>
          <a:noFill/>
          <a:ln w="9525">
            <a:noFill/>
            <a:miter lim="800000"/>
            <a:headEnd/>
            <a:tailEnd/>
          </a:ln>
          <a:effectLst/>
        </p:spPr>
        <p:txBody>
          <a:bodyPr vert="horz" wrap="square" lIns="93196" tIns="46598" rIns="93196" bIns="46598" numCol="1" anchor="b" anchorCtr="0" compatLnSpc="1">
            <a:prstTxWarp prst="textNoShape">
              <a:avLst/>
            </a:prstTxWarp>
          </a:bodyPr>
          <a:lstStyle>
            <a:lvl1pPr algn="r" defTabSz="931863">
              <a:defRPr sz="1200"/>
            </a:lvl1pPr>
          </a:lstStyle>
          <a:p>
            <a:pPr>
              <a:defRPr/>
            </a:pPr>
            <a:fld id="{E258706B-BB35-4056-8D83-8A431EC5362C}" type="slidenum">
              <a:rPr lang="en-US"/>
              <a:pPr>
                <a:defRPr/>
              </a:pPr>
              <a:t>‹#›</a:t>
            </a:fld>
            <a:endParaRPr lang="en-US"/>
          </a:p>
        </p:txBody>
      </p:sp>
    </p:spTree>
    <p:extLst>
      <p:ext uri="{BB962C8B-B14F-4D97-AF65-F5344CB8AC3E}">
        <p14:creationId xmlns:p14="http://schemas.microsoft.com/office/powerpoint/2010/main" val="1486509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96" tIns="46598" rIns="93196" bIns="46598" numCol="1" anchor="t" anchorCtr="0" compatLnSpc="1">
            <a:prstTxWarp prst="textNoShape">
              <a:avLst/>
            </a:prstTxWarp>
          </a:bodyPr>
          <a:lstStyle>
            <a:lvl1pPr algn="l" defTabSz="931863" eaLnBrk="0" hangingPunct="0">
              <a:defRPr kumimoji="0" sz="1200">
                <a:latin typeface="Times New Roman" pitchFamily="18" charset="0"/>
              </a:defRPr>
            </a:lvl1pPr>
          </a:lstStyle>
          <a:p>
            <a:pPr>
              <a:defRPr/>
            </a:pPr>
            <a:endParaRPr lang="en-US"/>
          </a:p>
        </p:txBody>
      </p:sp>
      <p:sp>
        <p:nvSpPr>
          <p:cNvPr id="5123" name="Rectangle 3"/>
          <p:cNvSpPr>
            <a:spLocks noGrp="1" noChangeArrowheads="1"/>
          </p:cNvSpPr>
          <p:nvPr>
            <p:ph type="dt" idx="1"/>
          </p:nvPr>
        </p:nvSpPr>
        <p:spPr bwMode="auto">
          <a:xfrm>
            <a:off x="3973513" y="0"/>
            <a:ext cx="3038475" cy="465138"/>
          </a:xfrm>
          <a:prstGeom prst="rect">
            <a:avLst/>
          </a:prstGeom>
          <a:noFill/>
          <a:ln w="9525">
            <a:noFill/>
            <a:miter lim="800000"/>
            <a:headEnd/>
            <a:tailEnd/>
          </a:ln>
          <a:effectLst/>
        </p:spPr>
        <p:txBody>
          <a:bodyPr vert="horz" wrap="square" lIns="93196" tIns="46598" rIns="93196" bIns="46598" numCol="1" anchor="t" anchorCtr="0" compatLnSpc="1">
            <a:prstTxWarp prst="textNoShape">
              <a:avLst/>
            </a:prstTxWarp>
          </a:bodyPr>
          <a:lstStyle>
            <a:lvl1pPr algn="r" defTabSz="931863" eaLnBrk="0" hangingPunct="0">
              <a:defRPr kumimoji="0" sz="1200">
                <a:latin typeface="Times New Roman" pitchFamily="18" charset="0"/>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1100" y="696913"/>
            <a:ext cx="4649788" cy="348773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5038" y="4416425"/>
            <a:ext cx="5141912" cy="4184650"/>
          </a:xfrm>
          <a:prstGeom prst="rect">
            <a:avLst/>
          </a:prstGeom>
          <a:noFill/>
          <a:ln w="9525">
            <a:noFill/>
            <a:miter lim="800000"/>
            <a:headEnd/>
            <a:tailEnd/>
          </a:ln>
          <a:effectLst/>
        </p:spPr>
        <p:txBody>
          <a:bodyPr vert="horz" wrap="square" lIns="93196" tIns="46598" rIns="93196" bIns="4659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32850"/>
            <a:ext cx="3038475" cy="465138"/>
          </a:xfrm>
          <a:prstGeom prst="rect">
            <a:avLst/>
          </a:prstGeom>
          <a:noFill/>
          <a:ln w="9525">
            <a:noFill/>
            <a:miter lim="800000"/>
            <a:headEnd/>
            <a:tailEnd/>
          </a:ln>
          <a:effectLst/>
        </p:spPr>
        <p:txBody>
          <a:bodyPr vert="horz" wrap="square" lIns="93196" tIns="46598" rIns="93196" bIns="46598" numCol="1" anchor="b" anchorCtr="0" compatLnSpc="1">
            <a:prstTxWarp prst="textNoShape">
              <a:avLst/>
            </a:prstTxWarp>
          </a:bodyPr>
          <a:lstStyle>
            <a:lvl1pPr algn="l" defTabSz="931863" eaLnBrk="0" hangingPunct="0">
              <a:defRPr kumimoji="0" sz="1200">
                <a:latin typeface="Times New Roman" pitchFamily="18" charset="0"/>
              </a:defRPr>
            </a:lvl1pPr>
          </a:lstStyle>
          <a:p>
            <a:pPr>
              <a:defRPr/>
            </a:pPr>
            <a:endParaRPr lang="en-US"/>
          </a:p>
        </p:txBody>
      </p:sp>
      <p:sp>
        <p:nvSpPr>
          <p:cNvPr id="5127" name="Rectangle 7"/>
          <p:cNvSpPr>
            <a:spLocks noGrp="1" noChangeArrowheads="1"/>
          </p:cNvSpPr>
          <p:nvPr>
            <p:ph type="sldNum" sz="quarter" idx="5"/>
          </p:nvPr>
        </p:nvSpPr>
        <p:spPr bwMode="auto">
          <a:xfrm>
            <a:off x="3973513" y="8832850"/>
            <a:ext cx="3038475" cy="465138"/>
          </a:xfrm>
          <a:prstGeom prst="rect">
            <a:avLst/>
          </a:prstGeom>
          <a:noFill/>
          <a:ln w="9525">
            <a:noFill/>
            <a:miter lim="800000"/>
            <a:headEnd/>
            <a:tailEnd/>
          </a:ln>
          <a:effectLst/>
        </p:spPr>
        <p:txBody>
          <a:bodyPr vert="horz" wrap="square" lIns="93196" tIns="46598" rIns="93196" bIns="46598" numCol="1" anchor="b" anchorCtr="0" compatLnSpc="1">
            <a:prstTxWarp prst="textNoShape">
              <a:avLst/>
            </a:prstTxWarp>
          </a:bodyPr>
          <a:lstStyle>
            <a:lvl1pPr algn="r" defTabSz="931863" eaLnBrk="0" hangingPunct="0">
              <a:defRPr kumimoji="0" sz="1200">
                <a:latin typeface="Times New Roman" pitchFamily="18" charset="0"/>
              </a:defRPr>
            </a:lvl1pPr>
          </a:lstStyle>
          <a:p>
            <a:pPr>
              <a:defRPr/>
            </a:pPr>
            <a:fld id="{E687BFB1-4484-40DC-B122-900C37F46A8A}" type="slidenum">
              <a:rPr lang="en-US"/>
              <a:pPr>
                <a:defRPr/>
              </a:pPr>
              <a:t>‹#›</a:t>
            </a:fld>
            <a:endParaRPr lang="en-US"/>
          </a:p>
        </p:txBody>
      </p:sp>
    </p:spTree>
    <p:extLst>
      <p:ext uri="{BB962C8B-B14F-4D97-AF65-F5344CB8AC3E}">
        <p14:creationId xmlns:p14="http://schemas.microsoft.com/office/powerpoint/2010/main" val="35134277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7E713A4A-7BA3-4CAE-9D60-F5F68568F979}" type="slidenum">
              <a:rPr lang="en-US" smtClean="0"/>
              <a:pPr/>
              <a:t>5</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US" b="1" smtClean="0">
                <a:latin typeface="Arial" charset="0"/>
                <a:cs typeface="Arial" charset="0"/>
              </a:rPr>
              <a:t>FM 7-10, pg 2-16</a:t>
            </a:r>
            <a:r>
              <a:rPr lang="en-US" smtClean="0"/>
              <a:t/>
            </a:r>
            <a:br>
              <a:rPr lang="en-US" smtClean="0"/>
            </a:br>
            <a:r>
              <a:rPr lang="en-US" smtClean="0">
                <a:latin typeface="Arial" charset="0"/>
                <a:cs typeface="Arial" charset="0"/>
              </a:rPr>
              <a:t>Leaders conduct a detailed mission analysis whenever they receive instructions to begin a new operation.  These instructions may be received as warning orders, OPORDs, or FRAGOs.  The leader may also deduce a change to his mission based on a change in the situation.  In any case, the CO conducts the mission analysis to determine the following:</a:t>
            </a:r>
            <a:r>
              <a:rPr lang="en-US" smtClean="0"/>
              <a:t/>
            </a:r>
            <a:br>
              <a:rPr lang="en-US" smtClean="0"/>
            </a:br>
            <a:endParaRPr lang="en-US" smtClean="0"/>
          </a:p>
          <a:p>
            <a:r>
              <a:rPr lang="en-US" smtClean="0">
                <a:latin typeface="Arial" charset="0"/>
                <a:cs typeface="Arial" charset="0"/>
              </a:rPr>
              <a:t>•	Commander’s Concept and Intent</a:t>
            </a:r>
            <a:r>
              <a:rPr lang="en-US" smtClean="0"/>
              <a:t/>
            </a:r>
            <a:br>
              <a:rPr lang="en-US" smtClean="0"/>
            </a:br>
            <a:endParaRPr lang="en-US" smtClean="0"/>
          </a:p>
          <a:p>
            <a:r>
              <a:rPr lang="en-US" smtClean="0">
                <a:latin typeface="Arial" charset="0"/>
                <a:cs typeface="Arial" charset="0"/>
              </a:rPr>
              <a:t>•	All tasks his unit must accomplish</a:t>
            </a:r>
            <a:r>
              <a:rPr lang="en-US" smtClean="0"/>
              <a:t/>
            </a:r>
            <a:br>
              <a:rPr lang="en-US" smtClean="0"/>
            </a:br>
            <a:endParaRPr lang="en-US" smtClean="0"/>
          </a:p>
          <a:p>
            <a:r>
              <a:rPr lang="en-US" smtClean="0">
                <a:latin typeface="Arial" charset="0"/>
                <a:cs typeface="Arial" charset="0"/>
              </a:rPr>
              <a:t>•	All limitations on his unit’s freedom of action</a:t>
            </a:r>
            <a:r>
              <a:rPr lang="en-US" smtClean="0"/>
              <a:t/>
            </a:r>
            <a:br>
              <a:rPr lang="en-US" smtClean="0"/>
            </a:br>
            <a:endParaRPr lang="en-US" smtClean="0"/>
          </a:p>
          <a:p>
            <a:r>
              <a:rPr lang="en-US" smtClean="0">
                <a:latin typeface="Arial" charset="0"/>
                <a:cs typeface="Arial" charset="0"/>
              </a:rPr>
              <a:t>•	His unit’s restated mission statement</a:t>
            </a:r>
            <a:r>
              <a:rPr lang="en-US" smtClean="0"/>
              <a:t/>
            </a:r>
            <a:br>
              <a:rPr lang="en-US" smtClean="0"/>
            </a:br>
            <a:endParaRPr lang="en-US" smtClean="0"/>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2895600" y="4303713"/>
            <a:ext cx="3276600" cy="0"/>
          </a:xfrm>
          <a:prstGeom prst="line">
            <a:avLst/>
          </a:prstGeom>
          <a:noFill/>
          <a:ln w="38100">
            <a:solidFill>
              <a:schemeClr val="hlink"/>
            </a:solidFill>
            <a:round/>
            <a:headEnd/>
            <a:tailEnd/>
          </a:ln>
          <a:effectLst/>
        </p:spPr>
        <p:txBody>
          <a:bodyPr wrap="none" anchor="ctr"/>
          <a:lstStyle/>
          <a:p>
            <a:pPr>
              <a:defRPr/>
            </a:pPr>
            <a:endParaRPr lang="en-US"/>
          </a:p>
        </p:txBody>
      </p:sp>
      <p:sp>
        <p:nvSpPr>
          <p:cNvPr id="5" name="Rectangle 5"/>
          <p:cNvSpPr>
            <a:spLocks noChangeArrowheads="1"/>
          </p:cNvSpPr>
          <p:nvPr/>
        </p:nvSpPr>
        <p:spPr bwMode="auto">
          <a:xfrm>
            <a:off x="0" y="1066800"/>
            <a:ext cx="8686800" cy="533400"/>
          </a:xfrm>
          <a:prstGeom prst="rect">
            <a:avLst/>
          </a:prstGeom>
          <a:noFill/>
          <a:ln w="57150">
            <a:solidFill>
              <a:schemeClr val="hlink"/>
            </a:solidFill>
            <a:miter lim="800000"/>
            <a:headEnd/>
            <a:tailEnd/>
          </a:ln>
          <a:effectLst/>
        </p:spPr>
        <p:txBody>
          <a:bodyPr wrap="none" anchor="ctr"/>
          <a:lstStyle/>
          <a:p>
            <a:pPr>
              <a:defRPr/>
            </a:pPr>
            <a:endParaRPr lang="en-US" sz="2400">
              <a:latin typeface="Arial" charset="0"/>
            </a:endParaRPr>
          </a:p>
        </p:txBody>
      </p:sp>
      <p:sp>
        <p:nvSpPr>
          <p:cNvPr id="6" name="Rectangle 6"/>
          <p:cNvSpPr>
            <a:spLocks noChangeArrowheads="1"/>
          </p:cNvSpPr>
          <p:nvPr/>
        </p:nvSpPr>
        <p:spPr bwMode="auto">
          <a:xfrm>
            <a:off x="1600200" y="1066800"/>
            <a:ext cx="533400" cy="533400"/>
          </a:xfrm>
          <a:prstGeom prst="rect">
            <a:avLst/>
          </a:prstGeom>
          <a:noFill/>
          <a:ln w="57150">
            <a:solidFill>
              <a:schemeClr val="hlink"/>
            </a:solidFill>
            <a:miter lim="800000"/>
            <a:headEnd/>
            <a:tailEnd/>
          </a:ln>
          <a:effectLst/>
        </p:spPr>
        <p:txBody>
          <a:bodyPr wrap="none" anchor="ctr"/>
          <a:lstStyle/>
          <a:p>
            <a:pPr>
              <a:defRPr/>
            </a:pPr>
            <a:endParaRPr lang="en-US"/>
          </a:p>
        </p:txBody>
      </p:sp>
      <p:sp>
        <p:nvSpPr>
          <p:cNvPr id="7" name="Rectangle 7"/>
          <p:cNvSpPr>
            <a:spLocks noChangeArrowheads="1"/>
          </p:cNvSpPr>
          <p:nvPr/>
        </p:nvSpPr>
        <p:spPr bwMode="auto">
          <a:xfrm>
            <a:off x="2133600" y="1600200"/>
            <a:ext cx="533400" cy="533400"/>
          </a:xfrm>
          <a:prstGeom prst="rect">
            <a:avLst/>
          </a:prstGeom>
          <a:noFill/>
          <a:ln w="57150">
            <a:solidFill>
              <a:schemeClr val="hlink"/>
            </a:solidFill>
            <a:miter lim="800000"/>
            <a:headEnd/>
            <a:tailEnd/>
          </a:ln>
          <a:effectLst/>
        </p:spPr>
        <p:txBody>
          <a:bodyPr wrap="none" anchor="ctr"/>
          <a:lstStyle/>
          <a:p>
            <a:pPr>
              <a:defRPr/>
            </a:pPr>
            <a:endParaRPr lang="en-US"/>
          </a:p>
        </p:txBody>
      </p:sp>
      <p:sp>
        <p:nvSpPr>
          <p:cNvPr id="8" name="Rectangle 8"/>
          <p:cNvSpPr>
            <a:spLocks noChangeArrowheads="1"/>
          </p:cNvSpPr>
          <p:nvPr/>
        </p:nvSpPr>
        <p:spPr bwMode="auto">
          <a:xfrm>
            <a:off x="2743200" y="533400"/>
            <a:ext cx="533400" cy="533400"/>
          </a:xfrm>
          <a:prstGeom prst="rect">
            <a:avLst/>
          </a:prstGeom>
          <a:noFill/>
          <a:ln w="57150">
            <a:solidFill>
              <a:schemeClr val="hlink"/>
            </a:solidFill>
            <a:miter lim="800000"/>
            <a:headEnd/>
            <a:tailEnd/>
          </a:ln>
          <a:effectLst/>
        </p:spPr>
        <p:txBody>
          <a:bodyPr wrap="none" anchor="ctr"/>
          <a:lstStyle/>
          <a:p>
            <a:pPr>
              <a:defRPr/>
            </a:pPr>
            <a:endParaRPr lang="en-US"/>
          </a:p>
        </p:txBody>
      </p:sp>
      <p:sp>
        <p:nvSpPr>
          <p:cNvPr id="9" name="Rectangle 9"/>
          <p:cNvSpPr>
            <a:spLocks noChangeArrowheads="1"/>
          </p:cNvSpPr>
          <p:nvPr/>
        </p:nvSpPr>
        <p:spPr bwMode="auto">
          <a:xfrm>
            <a:off x="3276600" y="1066800"/>
            <a:ext cx="533400" cy="533400"/>
          </a:xfrm>
          <a:prstGeom prst="rect">
            <a:avLst/>
          </a:prstGeom>
          <a:noFill/>
          <a:ln w="57150">
            <a:solidFill>
              <a:schemeClr val="hlink"/>
            </a:solidFill>
            <a:miter lim="800000"/>
            <a:headEnd/>
            <a:tailEnd/>
          </a:ln>
          <a:effectLst/>
        </p:spPr>
        <p:txBody>
          <a:bodyPr wrap="none" anchor="ctr"/>
          <a:lstStyle/>
          <a:p>
            <a:pPr>
              <a:defRPr/>
            </a:pPr>
            <a:endParaRPr lang="en-US"/>
          </a:p>
        </p:txBody>
      </p:sp>
      <p:sp>
        <p:nvSpPr>
          <p:cNvPr id="10" name="Rectangle 10"/>
          <p:cNvSpPr>
            <a:spLocks noChangeArrowheads="1"/>
          </p:cNvSpPr>
          <p:nvPr/>
        </p:nvSpPr>
        <p:spPr bwMode="auto">
          <a:xfrm>
            <a:off x="685800" y="152400"/>
            <a:ext cx="533400" cy="533400"/>
          </a:xfrm>
          <a:prstGeom prst="rect">
            <a:avLst/>
          </a:prstGeom>
          <a:noFill/>
          <a:ln w="57150">
            <a:solidFill>
              <a:schemeClr val="hlink"/>
            </a:solidFill>
            <a:miter lim="800000"/>
            <a:headEnd/>
            <a:tailEnd/>
          </a:ln>
          <a:effectLst/>
        </p:spPr>
        <p:txBody>
          <a:bodyPr wrap="none" anchor="ctr"/>
          <a:lstStyle/>
          <a:p>
            <a:pPr>
              <a:defRPr/>
            </a:pPr>
            <a:endParaRPr lang="en-US"/>
          </a:p>
        </p:txBody>
      </p:sp>
      <p:sp>
        <p:nvSpPr>
          <p:cNvPr id="11" name="Rectangle 11"/>
          <p:cNvSpPr>
            <a:spLocks noChangeArrowheads="1"/>
          </p:cNvSpPr>
          <p:nvPr/>
        </p:nvSpPr>
        <p:spPr bwMode="auto">
          <a:xfrm>
            <a:off x="1600200" y="1066800"/>
            <a:ext cx="533400" cy="533400"/>
          </a:xfrm>
          <a:prstGeom prst="rect">
            <a:avLst/>
          </a:prstGeom>
          <a:solidFill>
            <a:schemeClr val="accent2"/>
          </a:solidFill>
          <a:ln w="57150">
            <a:solidFill>
              <a:schemeClr val="hlink"/>
            </a:solidFill>
            <a:miter lim="800000"/>
            <a:headEnd/>
            <a:tailEnd/>
          </a:ln>
          <a:effectLst/>
        </p:spPr>
        <p:txBody>
          <a:bodyPr wrap="none" anchor="ctr"/>
          <a:lstStyle/>
          <a:p>
            <a:pPr>
              <a:defRPr/>
            </a:pPr>
            <a:endParaRPr lang="en-US"/>
          </a:p>
        </p:txBody>
      </p:sp>
      <p:sp>
        <p:nvSpPr>
          <p:cNvPr id="12" name="Rectangle 12"/>
          <p:cNvSpPr>
            <a:spLocks noChangeArrowheads="1"/>
          </p:cNvSpPr>
          <p:nvPr/>
        </p:nvSpPr>
        <p:spPr bwMode="auto">
          <a:xfrm>
            <a:off x="2133600" y="1600200"/>
            <a:ext cx="533400" cy="533400"/>
          </a:xfrm>
          <a:prstGeom prst="rect">
            <a:avLst/>
          </a:prstGeom>
          <a:solidFill>
            <a:schemeClr val="accent1"/>
          </a:solidFill>
          <a:ln w="57150">
            <a:solidFill>
              <a:schemeClr val="hlink"/>
            </a:solidFill>
            <a:miter lim="800000"/>
            <a:headEnd/>
            <a:tailEnd/>
          </a:ln>
          <a:effectLst/>
        </p:spPr>
        <p:txBody>
          <a:bodyPr wrap="none" anchor="ctr"/>
          <a:lstStyle/>
          <a:p>
            <a:pPr>
              <a:defRPr/>
            </a:pPr>
            <a:endParaRPr lang="en-US"/>
          </a:p>
        </p:txBody>
      </p:sp>
      <p:sp>
        <p:nvSpPr>
          <p:cNvPr id="13" name="Rectangle 13"/>
          <p:cNvSpPr>
            <a:spLocks noChangeArrowheads="1"/>
          </p:cNvSpPr>
          <p:nvPr/>
        </p:nvSpPr>
        <p:spPr bwMode="auto">
          <a:xfrm>
            <a:off x="2743200" y="533400"/>
            <a:ext cx="533400" cy="533400"/>
          </a:xfrm>
          <a:prstGeom prst="rect">
            <a:avLst/>
          </a:prstGeom>
          <a:solidFill>
            <a:schemeClr val="accent1"/>
          </a:solidFill>
          <a:ln w="57150">
            <a:solidFill>
              <a:schemeClr val="hlink"/>
            </a:solidFill>
            <a:miter lim="800000"/>
            <a:headEnd/>
            <a:tailEnd/>
          </a:ln>
          <a:effectLst/>
        </p:spPr>
        <p:txBody>
          <a:bodyPr wrap="none" anchor="ctr"/>
          <a:lstStyle/>
          <a:p>
            <a:pPr>
              <a:defRPr/>
            </a:pPr>
            <a:endParaRPr lang="en-US"/>
          </a:p>
        </p:txBody>
      </p:sp>
      <p:sp>
        <p:nvSpPr>
          <p:cNvPr id="14" name="Rectangle 14"/>
          <p:cNvSpPr>
            <a:spLocks noChangeArrowheads="1"/>
          </p:cNvSpPr>
          <p:nvPr/>
        </p:nvSpPr>
        <p:spPr bwMode="auto">
          <a:xfrm>
            <a:off x="3276600" y="1066800"/>
            <a:ext cx="533400" cy="533400"/>
          </a:xfrm>
          <a:prstGeom prst="rect">
            <a:avLst/>
          </a:prstGeom>
          <a:solidFill>
            <a:schemeClr val="bg2"/>
          </a:solidFill>
          <a:ln w="57150">
            <a:solidFill>
              <a:schemeClr val="hlink"/>
            </a:solidFill>
            <a:miter lim="800000"/>
            <a:headEnd/>
            <a:tailEnd/>
          </a:ln>
          <a:effectLst/>
        </p:spPr>
        <p:txBody>
          <a:bodyPr wrap="none" anchor="ctr"/>
          <a:lstStyle/>
          <a:p>
            <a:pPr>
              <a:defRPr/>
            </a:pPr>
            <a:endParaRPr lang="en-US"/>
          </a:p>
        </p:txBody>
      </p:sp>
      <p:sp>
        <p:nvSpPr>
          <p:cNvPr id="15" name="Rectangle 15"/>
          <p:cNvSpPr>
            <a:spLocks noChangeArrowheads="1"/>
          </p:cNvSpPr>
          <p:nvPr/>
        </p:nvSpPr>
        <p:spPr bwMode="auto">
          <a:xfrm>
            <a:off x="685800" y="152400"/>
            <a:ext cx="533400" cy="533400"/>
          </a:xfrm>
          <a:prstGeom prst="rect">
            <a:avLst/>
          </a:prstGeom>
          <a:solidFill>
            <a:schemeClr val="bg2"/>
          </a:solidFill>
          <a:ln w="57150">
            <a:solidFill>
              <a:schemeClr val="hlink"/>
            </a:solidFill>
            <a:miter lim="800000"/>
            <a:headEnd/>
            <a:tailEnd/>
          </a:ln>
          <a:effectLst/>
        </p:spPr>
        <p:txBody>
          <a:bodyPr wrap="none" anchor="ctr"/>
          <a:lstStyle/>
          <a:p>
            <a:pPr>
              <a:defRPr/>
            </a:pPr>
            <a:endParaRPr lang="en-US"/>
          </a:p>
        </p:txBody>
      </p:sp>
      <p:grpSp>
        <p:nvGrpSpPr>
          <p:cNvPr id="16" name="Group 32"/>
          <p:cNvGrpSpPr>
            <a:grpSpLocks/>
          </p:cNvGrpSpPr>
          <p:nvPr userDrawn="1"/>
        </p:nvGrpSpPr>
        <p:grpSpPr bwMode="auto">
          <a:xfrm>
            <a:off x="4114800" y="4191000"/>
            <a:ext cx="820738" cy="211138"/>
            <a:chOff x="2592" y="2640"/>
            <a:chExt cx="517" cy="133"/>
          </a:xfrm>
        </p:grpSpPr>
        <p:sp>
          <p:nvSpPr>
            <p:cNvPr id="17" name="Rectangle 16"/>
            <p:cNvSpPr>
              <a:spLocks noChangeArrowheads="1"/>
            </p:cNvSpPr>
            <p:nvPr/>
          </p:nvSpPr>
          <p:spPr bwMode="auto">
            <a:xfrm>
              <a:off x="2592" y="2640"/>
              <a:ext cx="133" cy="133"/>
            </a:xfrm>
            <a:prstGeom prst="rect">
              <a:avLst/>
            </a:prstGeom>
            <a:solidFill>
              <a:schemeClr val="accent2"/>
            </a:solidFill>
            <a:ln w="28575">
              <a:solidFill>
                <a:schemeClr val="hlink"/>
              </a:solidFill>
              <a:miter lim="800000"/>
              <a:headEnd/>
              <a:tailEnd/>
            </a:ln>
            <a:effectLst/>
          </p:spPr>
          <p:txBody>
            <a:bodyPr wrap="none" anchor="ctr"/>
            <a:lstStyle/>
            <a:p>
              <a:pPr>
                <a:defRPr/>
              </a:pPr>
              <a:endParaRPr lang="en-US" sz="2400">
                <a:latin typeface="Arial" charset="0"/>
              </a:endParaRPr>
            </a:p>
          </p:txBody>
        </p:sp>
        <p:sp>
          <p:nvSpPr>
            <p:cNvPr id="18" name="Rectangle 17"/>
            <p:cNvSpPr>
              <a:spLocks noChangeArrowheads="1"/>
            </p:cNvSpPr>
            <p:nvPr/>
          </p:nvSpPr>
          <p:spPr bwMode="auto">
            <a:xfrm>
              <a:off x="2784" y="2640"/>
              <a:ext cx="133" cy="133"/>
            </a:xfrm>
            <a:prstGeom prst="rect">
              <a:avLst/>
            </a:prstGeom>
            <a:solidFill>
              <a:schemeClr val="bg2"/>
            </a:solidFill>
            <a:ln w="28575">
              <a:solidFill>
                <a:schemeClr val="hlink"/>
              </a:solidFill>
              <a:miter lim="800000"/>
              <a:headEnd/>
              <a:tailEnd/>
            </a:ln>
            <a:effectLst/>
          </p:spPr>
          <p:txBody>
            <a:bodyPr wrap="none" anchor="ctr"/>
            <a:lstStyle/>
            <a:p>
              <a:pPr>
                <a:defRPr/>
              </a:pPr>
              <a:endParaRPr lang="en-US" sz="2400">
                <a:latin typeface="Arial" charset="0"/>
              </a:endParaRPr>
            </a:p>
          </p:txBody>
        </p:sp>
        <p:sp>
          <p:nvSpPr>
            <p:cNvPr id="19" name="Rectangle 18"/>
            <p:cNvSpPr>
              <a:spLocks noChangeArrowheads="1"/>
            </p:cNvSpPr>
            <p:nvPr/>
          </p:nvSpPr>
          <p:spPr bwMode="auto">
            <a:xfrm>
              <a:off x="2976" y="2640"/>
              <a:ext cx="133" cy="133"/>
            </a:xfrm>
            <a:prstGeom prst="rect">
              <a:avLst/>
            </a:prstGeom>
            <a:solidFill>
              <a:schemeClr val="accent1"/>
            </a:solidFill>
            <a:ln w="28575">
              <a:solidFill>
                <a:schemeClr val="hlink"/>
              </a:solidFill>
              <a:miter lim="800000"/>
              <a:headEnd/>
              <a:tailEnd/>
            </a:ln>
            <a:effectLst/>
          </p:spPr>
          <p:txBody>
            <a:bodyPr wrap="none" anchor="ctr"/>
            <a:lstStyle/>
            <a:p>
              <a:pPr>
                <a:defRPr/>
              </a:pPr>
              <a:endParaRPr lang="en-US" sz="2400">
                <a:latin typeface="Arial" charset="0"/>
              </a:endParaRPr>
            </a:p>
          </p:txBody>
        </p:sp>
      </p:grpSp>
      <p:sp>
        <p:nvSpPr>
          <p:cNvPr id="20" name="Rectangle 20"/>
          <p:cNvSpPr>
            <a:spLocks noChangeArrowheads="1"/>
          </p:cNvSpPr>
          <p:nvPr/>
        </p:nvSpPr>
        <p:spPr bwMode="auto">
          <a:xfrm>
            <a:off x="0" y="1066800"/>
            <a:ext cx="8686800" cy="533400"/>
          </a:xfrm>
          <a:prstGeom prst="rect">
            <a:avLst/>
          </a:prstGeom>
          <a:noFill/>
          <a:ln w="57150">
            <a:solidFill>
              <a:schemeClr val="hlink"/>
            </a:solidFill>
            <a:miter lim="800000"/>
            <a:headEnd/>
            <a:tailEnd/>
          </a:ln>
          <a:effectLst/>
        </p:spPr>
        <p:txBody>
          <a:bodyPr wrap="none" anchor="ctr"/>
          <a:lstStyle/>
          <a:p>
            <a:pPr>
              <a:defRPr/>
            </a:pPr>
            <a:endParaRPr lang="en-US" sz="2400">
              <a:latin typeface="Arial" charset="0"/>
            </a:endParaRPr>
          </a:p>
        </p:txBody>
      </p:sp>
      <p:sp>
        <p:nvSpPr>
          <p:cNvPr id="21" name="Rectangle 21"/>
          <p:cNvSpPr>
            <a:spLocks noChangeArrowheads="1"/>
          </p:cNvSpPr>
          <p:nvPr/>
        </p:nvSpPr>
        <p:spPr bwMode="auto">
          <a:xfrm>
            <a:off x="1600200" y="1066800"/>
            <a:ext cx="533400" cy="533400"/>
          </a:xfrm>
          <a:prstGeom prst="rect">
            <a:avLst/>
          </a:prstGeom>
          <a:noFill/>
          <a:ln w="57150">
            <a:solidFill>
              <a:schemeClr val="hlink"/>
            </a:solidFill>
            <a:miter lim="800000"/>
            <a:headEnd/>
            <a:tailEnd/>
          </a:ln>
          <a:effectLst/>
        </p:spPr>
        <p:txBody>
          <a:bodyPr wrap="none" anchor="ctr"/>
          <a:lstStyle/>
          <a:p>
            <a:pPr>
              <a:defRPr/>
            </a:pPr>
            <a:endParaRPr lang="en-US"/>
          </a:p>
        </p:txBody>
      </p:sp>
      <p:sp>
        <p:nvSpPr>
          <p:cNvPr id="22" name="Rectangle 22"/>
          <p:cNvSpPr>
            <a:spLocks noChangeArrowheads="1"/>
          </p:cNvSpPr>
          <p:nvPr/>
        </p:nvSpPr>
        <p:spPr bwMode="auto">
          <a:xfrm>
            <a:off x="2743200" y="533400"/>
            <a:ext cx="533400" cy="533400"/>
          </a:xfrm>
          <a:prstGeom prst="rect">
            <a:avLst/>
          </a:prstGeom>
          <a:noFill/>
          <a:ln w="57150">
            <a:solidFill>
              <a:schemeClr val="hlink"/>
            </a:solidFill>
            <a:miter lim="800000"/>
            <a:headEnd/>
            <a:tailEnd/>
          </a:ln>
          <a:effectLst/>
        </p:spPr>
        <p:txBody>
          <a:bodyPr wrap="none" anchor="ctr"/>
          <a:lstStyle/>
          <a:p>
            <a:pPr>
              <a:defRPr/>
            </a:pPr>
            <a:endParaRPr lang="en-US"/>
          </a:p>
        </p:txBody>
      </p:sp>
      <p:sp>
        <p:nvSpPr>
          <p:cNvPr id="23" name="Rectangle 23"/>
          <p:cNvSpPr>
            <a:spLocks noChangeArrowheads="1"/>
          </p:cNvSpPr>
          <p:nvPr/>
        </p:nvSpPr>
        <p:spPr bwMode="auto">
          <a:xfrm>
            <a:off x="3276600" y="1066800"/>
            <a:ext cx="533400" cy="533400"/>
          </a:xfrm>
          <a:prstGeom prst="rect">
            <a:avLst/>
          </a:prstGeom>
          <a:noFill/>
          <a:ln w="57150">
            <a:solidFill>
              <a:schemeClr val="hlink"/>
            </a:solidFill>
            <a:miter lim="800000"/>
            <a:headEnd/>
            <a:tailEnd/>
          </a:ln>
          <a:effectLst/>
        </p:spPr>
        <p:txBody>
          <a:bodyPr wrap="none" anchor="ctr"/>
          <a:lstStyle/>
          <a:p>
            <a:pPr>
              <a:defRPr/>
            </a:pPr>
            <a:endParaRPr lang="en-US"/>
          </a:p>
        </p:txBody>
      </p:sp>
      <p:sp>
        <p:nvSpPr>
          <p:cNvPr id="24" name="Rectangle 24"/>
          <p:cNvSpPr>
            <a:spLocks noChangeArrowheads="1"/>
          </p:cNvSpPr>
          <p:nvPr/>
        </p:nvSpPr>
        <p:spPr bwMode="auto">
          <a:xfrm>
            <a:off x="685800" y="152400"/>
            <a:ext cx="533400" cy="533400"/>
          </a:xfrm>
          <a:prstGeom prst="rect">
            <a:avLst/>
          </a:prstGeom>
          <a:noFill/>
          <a:ln w="57150">
            <a:solidFill>
              <a:schemeClr val="hlink"/>
            </a:solidFill>
            <a:miter lim="800000"/>
            <a:headEnd/>
            <a:tailEnd/>
          </a:ln>
          <a:effectLst/>
        </p:spPr>
        <p:txBody>
          <a:bodyPr wrap="none" anchor="ctr"/>
          <a:lstStyle/>
          <a:p>
            <a:pPr>
              <a:defRPr/>
            </a:pPr>
            <a:endParaRPr lang="en-US"/>
          </a:p>
        </p:txBody>
      </p:sp>
      <p:sp>
        <p:nvSpPr>
          <p:cNvPr id="25" name="Rectangle 25"/>
          <p:cNvSpPr>
            <a:spLocks noChangeArrowheads="1"/>
          </p:cNvSpPr>
          <p:nvPr/>
        </p:nvSpPr>
        <p:spPr bwMode="auto">
          <a:xfrm>
            <a:off x="1600200" y="1066800"/>
            <a:ext cx="533400" cy="533400"/>
          </a:xfrm>
          <a:prstGeom prst="rect">
            <a:avLst/>
          </a:prstGeom>
          <a:solidFill>
            <a:schemeClr val="tx1"/>
          </a:solidFill>
          <a:ln w="57150">
            <a:solidFill>
              <a:schemeClr val="hlink"/>
            </a:solidFill>
            <a:miter lim="800000"/>
            <a:headEnd/>
            <a:tailEnd/>
          </a:ln>
          <a:effectLst/>
        </p:spPr>
        <p:txBody>
          <a:bodyPr wrap="none" anchor="ctr"/>
          <a:lstStyle/>
          <a:p>
            <a:pPr>
              <a:defRPr/>
            </a:pPr>
            <a:endParaRPr lang="en-US"/>
          </a:p>
        </p:txBody>
      </p:sp>
      <p:sp>
        <p:nvSpPr>
          <p:cNvPr id="26" name="Rectangle 26"/>
          <p:cNvSpPr>
            <a:spLocks noChangeArrowheads="1"/>
          </p:cNvSpPr>
          <p:nvPr/>
        </p:nvSpPr>
        <p:spPr bwMode="auto">
          <a:xfrm>
            <a:off x="2743200" y="533400"/>
            <a:ext cx="533400" cy="533400"/>
          </a:xfrm>
          <a:prstGeom prst="rect">
            <a:avLst/>
          </a:prstGeom>
          <a:solidFill>
            <a:schemeClr val="accent1"/>
          </a:solidFill>
          <a:ln w="57150">
            <a:solidFill>
              <a:schemeClr val="hlink"/>
            </a:solidFill>
            <a:miter lim="800000"/>
            <a:headEnd/>
            <a:tailEnd/>
          </a:ln>
          <a:effectLst/>
        </p:spPr>
        <p:txBody>
          <a:bodyPr wrap="none" anchor="ctr"/>
          <a:lstStyle/>
          <a:p>
            <a:pPr>
              <a:defRPr/>
            </a:pPr>
            <a:endParaRPr lang="en-US"/>
          </a:p>
        </p:txBody>
      </p:sp>
      <p:sp>
        <p:nvSpPr>
          <p:cNvPr id="27" name="Rectangle 27"/>
          <p:cNvSpPr>
            <a:spLocks noChangeArrowheads="1"/>
          </p:cNvSpPr>
          <p:nvPr/>
        </p:nvSpPr>
        <p:spPr bwMode="auto">
          <a:xfrm>
            <a:off x="3276600" y="1066800"/>
            <a:ext cx="533400" cy="533400"/>
          </a:xfrm>
          <a:prstGeom prst="rect">
            <a:avLst/>
          </a:prstGeom>
          <a:solidFill>
            <a:schemeClr val="bg2"/>
          </a:solidFill>
          <a:ln w="57150">
            <a:solidFill>
              <a:schemeClr val="hlink"/>
            </a:solidFill>
            <a:miter lim="800000"/>
            <a:headEnd/>
            <a:tailEnd/>
          </a:ln>
          <a:effectLst/>
        </p:spPr>
        <p:txBody>
          <a:bodyPr wrap="none" anchor="ctr"/>
          <a:lstStyle/>
          <a:p>
            <a:pPr>
              <a:defRPr/>
            </a:pPr>
            <a:endParaRPr lang="en-US"/>
          </a:p>
        </p:txBody>
      </p:sp>
      <p:sp>
        <p:nvSpPr>
          <p:cNvPr id="28" name="Rectangle 28"/>
          <p:cNvSpPr>
            <a:spLocks noChangeArrowheads="1"/>
          </p:cNvSpPr>
          <p:nvPr/>
        </p:nvSpPr>
        <p:spPr bwMode="auto">
          <a:xfrm>
            <a:off x="685800" y="152400"/>
            <a:ext cx="533400" cy="533400"/>
          </a:xfrm>
          <a:prstGeom prst="rect">
            <a:avLst/>
          </a:prstGeom>
          <a:solidFill>
            <a:schemeClr val="bg2"/>
          </a:solidFill>
          <a:ln w="57150">
            <a:solidFill>
              <a:schemeClr val="hlink"/>
            </a:solidFill>
            <a:miter lim="800000"/>
            <a:headEnd/>
            <a:tailEnd/>
          </a:ln>
          <a:effectLst/>
        </p:spPr>
        <p:txBody>
          <a:bodyPr wrap="none" anchor="ctr"/>
          <a:lstStyle/>
          <a:p>
            <a:pPr>
              <a:defRPr/>
            </a:pPr>
            <a:endParaRPr lang="en-US"/>
          </a:p>
        </p:txBody>
      </p:sp>
      <p:pic>
        <p:nvPicPr>
          <p:cNvPr id="29" name="Picture 29"/>
          <p:cNvPicPr>
            <a:picLocks noChangeAspect="1" noChangeArrowheads="1"/>
          </p:cNvPicPr>
          <p:nvPr/>
        </p:nvPicPr>
        <p:blipFill>
          <a:blip r:embed="rId2" cstate="print"/>
          <a:srcRect/>
          <a:stretch>
            <a:fillRect/>
          </a:stretch>
        </p:blipFill>
        <p:spPr bwMode="auto">
          <a:xfrm>
            <a:off x="4273550" y="685800"/>
            <a:ext cx="596900" cy="762000"/>
          </a:xfrm>
          <a:prstGeom prst="rect">
            <a:avLst/>
          </a:prstGeom>
          <a:noFill/>
          <a:ln w="9525">
            <a:noFill/>
            <a:miter lim="800000"/>
            <a:headEnd/>
            <a:tailEnd/>
          </a:ln>
        </p:spPr>
      </p:pic>
      <p:pic>
        <p:nvPicPr>
          <p:cNvPr id="30" name="Picture 30"/>
          <p:cNvPicPr>
            <a:picLocks noChangeAspect="1" noChangeArrowheads="1"/>
          </p:cNvPicPr>
          <p:nvPr/>
        </p:nvPicPr>
        <p:blipFill>
          <a:blip r:embed="rId3" cstate="print"/>
          <a:srcRect/>
          <a:stretch>
            <a:fillRect/>
          </a:stretch>
        </p:blipFill>
        <p:spPr bwMode="auto">
          <a:xfrm>
            <a:off x="512763" y="1524000"/>
            <a:ext cx="554037" cy="762000"/>
          </a:xfrm>
          <a:prstGeom prst="rect">
            <a:avLst/>
          </a:prstGeom>
          <a:noFill/>
          <a:ln w="9525">
            <a:noFill/>
            <a:miter lim="800000"/>
            <a:headEnd/>
            <a:tailEnd/>
          </a:ln>
        </p:spPr>
      </p:pic>
      <p:sp>
        <p:nvSpPr>
          <p:cNvPr id="64515" name="Rectangle 3"/>
          <p:cNvSpPr>
            <a:spLocks noGrp="1" noChangeArrowheads="1"/>
          </p:cNvSpPr>
          <p:nvPr>
            <p:ph type="ctrTitle"/>
          </p:nvPr>
        </p:nvSpPr>
        <p:spPr>
          <a:xfrm>
            <a:off x="685800" y="2286000"/>
            <a:ext cx="7772400" cy="1752600"/>
          </a:xfrm>
        </p:spPr>
        <p:txBody>
          <a:bodyPr anchor="t"/>
          <a:lstStyle>
            <a:lvl1pPr algn="ctr">
              <a:lnSpc>
                <a:spcPct val="90000"/>
              </a:lnSpc>
              <a:defRPr/>
            </a:lvl1pPr>
          </a:lstStyle>
          <a:p>
            <a:r>
              <a:rPr lang="en-US"/>
              <a:t>Click to edit Master title style</a:t>
            </a:r>
          </a:p>
        </p:txBody>
      </p:sp>
      <p:sp>
        <p:nvSpPr>
          <p:cNvPr id="64516" name="Rectangle 4"/>
          <p:cNvSpPr>
            <a:spLocks noGrp="1" noChangeArrowheads="1"/>
          </p:cNvSpPr>
          <p:nvPr>
            <p:ph type="subTitle" idx="1"/>
          </p:nvPr>
        </p:nvSpPr>
        <p:spPr>
          <a:xfrm>
            <a:off x="1371600" y="4495800"/>
            <a:ext cx="6400800" cy="1524000"/>
          </a:xfrm>
        </p:spPr>
        <p:txBody>
          <a:bodyPr anchor="ctr"/>
          <a:lstStyle>
            <a:lvl1pPr marL="0" indent="0" algn="ctr">
              <a:lnSpc>
                <a:spcPct val="80000"/>
              </a:lnSpc>
              <a:buFont typeface="Wingdings" pitchFamily="2" charset="2"/>
              <a:buNone/>
              <a:defRPr sz="2800">
                <a:solidFill>
                  <a:schemeClr val="tx2"/>
                </a:solidFill>
              </a:defRPr>
            </a:lvl1pPr>
          </a:lstStyle>
          <a:p>
            <a:r>
              <a:rPr lang="en-US"/>
              <a:t>Click to edit Master subtitle style</a:t>
            </a:r>
          </a:p>
        </p:txBody>
      </p:sp>
      <p:sp>
        <p:nvSpPr>
          <p:cNvPr id="31" name="Rectangle 19"/>
          <p:cNvSpPr>
            <a:spLocks noGrp="1" noChangeArrowheads="1"/>
          </p:cNvSpPr>
          <p:nvPr>
            <p:ph type="dt" sz="half" idx="10"/>
          </p:nvPr>
        </p:nvSpPr>
        <p:spPr/>
        <p:txBody>
          <a:bodyPr/>
          <a:lstStyle>
            <a:lvl1pPr>
              <a:defRPr/>
            </a:lvl1pPr>
          </a:lstStyle>
          <a:p>
            <a:pPr>
              <a:defRPr/>
            </a:pPr>
            <a:endParaRPr lang="en-US"/>
          </a:p>
        </p:txBody>
      </p:sp>
      <p:sp>
        <p:nvSpPr>
          <p:cNvPr id="32" name="Footer Placeholder 31"/>
          <p:cNvSpPr>
            <a:spLocks noGrp="1" noChangeArrowheads="1"/>
          </p:cNvSpPr>
          <p:nvPr>
            <p:ph type="ftr" sz="quarter" idx="11"/>
          </p:nvPr>
        </p:nvSpPr>
        <p:spPr bwMode="auto">
          <a:xfrm>
            <a:off x="0" y="6583363"/>
            <a:ext cx="3581400" cy="274637"/>
          </a:xfrm>
          <a:prstGeom prst="rect">
            <a:avLst/>
          </a:prstGeom>
          <a:ln>
            <a:miter lim="800000"/>
            <a:headEnd/>
            <a:tailEnd/>
          </a:ln>
        </p:spPr>
        <p:txBody>
          <a:bodyPr vert="horz" wrap="square" lIns="91440" tIns="45720" rIns="91440" bIns="45720" numCol="1" anchor="b" anchorCtr="0" compatLnSpc="1">
            <a:prstTxWarp prst="textNoShape">
              <a:avLst/>
            </a:prstTxWarp>
            <a:spAutoFit/>
          </a:bodyPr>
          <a:lstStyle>
            <a:lvl1pPr algn="l">
              <a:defRPr kumimoji="0" sz="1200">
                <a:solidFill>
                  <a:schemeClr val="folHlink"/>
                </a:solidFill>
              </a:defRPr>
            </a:lvl1pPr>
          </a:lstStyle>
          <a:p>
            <a:pPr>
              <a:defRPr/>
            </a:pPr>
            <a:r>
              <a:rPr lang="en-US"/>
              <a:t>MSL301_L02 - Drill &amp; Ceremony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1219200"/>
            <a:ext cx="1866900"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1219200"/>
            <a:ext cx="544830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2819400"/>
            <a:ext cx="34671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2819400"/>
            <a:ext cx="34671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body" idx="1"/>
          </p:nvPr>
        </p:nvSpPr>
        <p:spPr bwMode="auto">
          <a:xfrm>
            <a:off x="1295400" y="2819400"/>
            <a:ext cx="7086600" cy="3352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3"/>
          <p:cNvSpPr>
            <a:spLocks noGrp="1" noChangeArrowheads="1"/>
          </p:cNvSpPr>
          <p:nvPr>
            <p:ph type="title"/>
          </p:nvPr>
        </p:nvSpPr>
        <p:spPr bwMode="auto">
          <a:xfrm>
            <a:off x="1447800" y="1219200"/>
            <a:ext cx="7315200" cy="1447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3492" name="Rectangle 4"/>
          <p:cNvSpPr>
            <a:spLocks noGrp="1" noChangeArrowheads="1"/>
          </p:cNvSpPr>
          <p:nvPr>
            <p:ph type="dt" sz="half" idx="2"/>
          </p:nvPr>
        </p:nvSpPr>
        <p:spPr bwMode="auto">
          <a:xfrm>
            <a:off x="6553200" y="6507163"/>
            <a:ext cx="18288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defRPr kumimoji="0" sz="1200">
                <a:solidFill>
                  <a:schemeClr val="folHlink"/>
                </a:solidFill>
                <a:latin typeface="Tahoma" pitchFamily="34" charset="0"/>
              </a:defRPr>
            </a:lvl1pPr>
          </a:lstStyle>
          <a:p>
            <a:pPr>
              <a:defRPr/>
            </a:pPr>
            <a:endParaRPr lang="en-US"/>
          </a:p>
        </p:txBody>
      </p:sp>
      <p:graphicFrame>
        <p:nvGraphicFramePr>
          <p:cNvPr id="1026" name="Object 19"/>
          <p:cNvGraphicFramePr>
            <a:graphicFrameLocks noChangeAspect="1"/>
          </p:cNvGraphicFramePr>
          <p:nvPr/>
        </p:nvGraphicFramePr>
        <p:xfrm>
          <a:off x="152400" y="152400"/>
          <a:ext cx="762000" cy="1066800"/>
        </p:xfrm>
        <a:graphic>
          <a:graphicData uri="http://schemas.openxmlformats.org/presentationml/2006/ole">
            <mc:AlternateContent xmlns:mc="http://schemas.openxmlformats.org/markup-compatibility/2006">
              <mc:Choice xmlns:v="urn:schemas-microsoft-com:vml" Requires="v">
                <p:oleObj spid="_x0000_s1027" name="CorelPhotoPaint.Image.8" r:id="rId14" imgW="5231746" imgH="8888889" progId="CorelPhotoPaint.Image.8">
                  <p:embed/>
                </p:oleObj>
              </mc:Choice>
              <mc:Fallback>
                <p:oleObj name="CorelPhotoPaint.Image.8" r:id="rId14" imgW="5231746" imgH="8888889" progId="CorelPhotoPaint.Image.8">
                  <p:embed/>
                  <p:pic>
                    <p:nvPicPr>
                      <p:cNvPr id="0" name="Object 19"/>
                      <p:cNvPicPr>
                        <a:picLocks noChangeAspect="1" noChangeArrowheads="1"/>
                      </p:cNvPicPr>
                      <p:nvPr/>
                    </p:nvPicPr>
                    <p:blipFill>
                      <a:blip r:embed="rId15">
                        <a:extLst>
                          <a:ext uri="{28A0092B-C50C-407E-A947-70E740481C1C}">
                            <a14:useLocalDpi xmlns:a14="http://schemas.microsoft.com/office/drawing/2010/main" val="0"/>
                          </a:ext>
                        </a:extLst>
                      </a:blip>
                      <a:srcRect b="20573"/>
                      <a:stretch>
                        <a:fillRect/>
                      </a:stretch>
                    </p:blipFill>
                    <p:spPr bwMode="auto">
                      <a:xfrm>
                        <a:off x="152400" y="152400"/>
                        <a:ext cx="762000" cy="1066800"/>
                      </a:xfrm>
                      <a:prstGeom prst="rect">
                        <a:avLst/>
                      </a:prstGeom>
                      <a:noFill/>
                      <a:ln>
                        <a:noFill/>
                      </a:ln>
                      <a:effectLst/>
                      <a:extLst>
                        <a:ext uri="{909E8E84-426E-40DD-AFC4-6F175D3DCCD1}">
                          <a14:hiddenFill xmlns:a14="http://schemas.microsoft.com/office/drawing/2010/main">
                            <a:solidFill>
                              <a:srgbClr val="D8D5CC"/>
                            </a:solidFill>
                          </a14:hiddenFill>
                        </a:ext>
                        <a:ext uri="{91240B29-F687-4F45-9708-019B960494DF}">
                          <a14:hiddenLine xmlns:a14="http://schemas.microsoft.com/office/drawing/2010/main" w="9525">
                            <a:solidFill>
                              <a:srgbClr val="191E19"/>
                            </a:solidFill>
                            <a:miter lim="800000"/>
                            <a:headEnd/>
                            <a:tailEnd/>
                          </a14:hiddenLine>
                        </a:ext>
                        <a:ext uri="{AF507438-7753-43E0-B8FC-AC1667EBCBE1}">
                          <a14:hiddenEffects xmlns:a14="http://schemas.microsoft.com/office/drawing/2010/main">
                            <a:effectLst>
                              <a:outerShdw dist="35921" dir="2700000" algn="ctr" rotWithShape="0">
                                <a:srgbClr val="D8C7C0"/>
                              </a:outerShdw>
                            </a:effectLst>
                          </a14:hiddenEffects>
                        </a:ext>
                      </a:extLst>
                    </p:spPr>
                  </p:pic>
                </p:oleObj>
              </mc:Fallback>
            </mc:AlternateContent>
          </a:graphicData>
        </a:graphic>
      </p:graphicFrame>
      <p:pic>
        <p:nvPicPr>
          <p:cNvPr id="1031" name="Picture 20"/>
          <p:cNvPicPr>
            <a:picLocks noChangeAspect="1" noChangeArrowheads="1"/>
          </p:cNvPicPr>
          <p:nvPr userDrawn="1"/>
        </p:nvPicPr>
        <p:blipFill>
          <a:blip r:embed="rId16" cstate="print"/>
          <a:srcRect/>
          <a:stretch>
            <a:fillRect/>
          </a:stretch>
        </p:blipFill>
        <p:spPr bwMode="auto">
          <a:xfrm>
            <a:off x="8229600" y="152400"/>
            <a:ext cx="74612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Verdana" pitchFamily="34" charset="0"/>
        </a:defRPr>
      </a:lvl2pPr>
      <a:lvl3pPr algn="l" rtl="0" eaLnBrk="0" fontAlgn="base" hangingPunct="0">
        <a:spcBef>
          <a:spcPct val="0"/>
        </a:spcBef>
        <a:spcAft>
          <a:spcPct val="0"/>
        </a:spcAft>
        <a:defRPr sz="4000">
          <a:solidFill>
            <a:schemeClr val="tx1"/>
          </a:solidFill>
          <a:latin typeface="Verdana" pitchFamily="34" charset="0"/>
        </a:defRPr>
      </a:lvl3pPr>
      <a:lvl4pPr algn="l" rtl="0" eaLnBrk="0" fontAlgn="base" hangingPunct="0">
        <a:spcBef>
          <a:spcPct val="0"/>
        </a:spcBef>
        <a:spcAft>
          <a:spcPct val="0"/>
        </a:spcAft>
        <a:defRPr sz="4000">
          <a:solidFill>
            <a:schemeClr val="tx1"/>
          </a:solidFill>
          <a:latin typeface="Verdana" pitchFamily="34" charset="0"/>
        </a:defRPr>
      </a:lvl4pPr>
      <a:lvl5pPr algn="l" rtl="0" eaLnBrk="0" fontAlgn="base" hangingPunct="0">
        <a:spcBef>
          <a:spcPct val="0"/>
        </a:spcBef>
        <a:spcAft>
          <a:spcPct val="0"/>
        </a:spcAft>
        <a:defRPr sz="4000">
          <a:solidFill>
            <a:schemeClr val="tx1"/>
          </a:solidFill>
          <a:latin typeface="Verdana" pitchFamily="34" charset="0"/>
        </a:defRPr>
      </a:lvl5pPr>
      <a:lvl6pPr marL="457200" algn="l" rtl="0" fontAlgn="base">
        <a:spcBef>
          <a:spcPct val="0"/>
        </a:spcBef>
        <a:spcAft>
          <a:spcPct val="0"/>
        </a:spcAft>
        <a:defRPr sz="4000">
          <a:solidFill>
            <a:schemeClr val="tx1"/>
          </a:solidFill>
          <a:latin typeface="Verdana" pitchFamily="34" charset="0"/>
        </a:defRPr>
      </a:lvl6pPr>
      <a:lvl7pPr marL="914400" algn="l" rtl="0" fontAlgn="base">
        <a:spcBef>
          <a:spcPct val="0"/>
        </a:spcBef>
        <a:spcAft>
          <a:spcPct val="0"/>
        </a:spcAft>
        <a:defRPr sz="4000">
          <a:solidFill>
            <a:schemeClr val="tx1"/>
          </a:solidFill>
          <a:latin typeface="Verdana" pitchFamily="34" charset="0"/>
        </a:defRPr>
      </a:lvl7pPr>
      <a:lvl8pPr marL="1371600" algn="l" rtl="0" fontAlgn="base">
        <a:spcBef>
          <a:spcPct val="0"/>
        </a:spcBef>
        <a:spcAft>
          <a:spcPct val="0"/>
        </a:spcAft>
        <a:defRPr sz="4000">
          <a:solidFill>
            <a:schemeClr val="tx1"/>
          </a:solidFill>
          <a:latin typeface="Verdana" pitchFamily="34" charset="0"/>
        </a:defRPr>
      </a:lvl8pPr>
      <a:lvl9pPr marL="1828800" algn="l" rtl="0" fontAlgn="base">
        <a:spcBef>
          <a:spcPct val="0"/>
        </a:spcBef>
        <a:spcAft>
          <a:spcPct val="0"/>
        </a:spcAft>
        <a:defRPr sz="4000">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accent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Font typeface="Wingdings" pitchFamily="2" charset="2"/>
        <a:buChar char="n"/>
        <a:defRPr sz="3200">
          <a:solidFill>
            <a:schemeClr val="tx1"/>
          </a:solidFill>
          <a:latin typeface="+mn-lt"/>
        </a:defRPr>
      </a:lvl2pPr>
      <a:lvl3pPr marL="1085850" indent="-2286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defRPr>
      </a:lvl3pPr>
      <a:lvl4pPr marL="1428750" indent="-228600" algn="l" rtl="0" eaLnBrk="0" fontAlgn="base" hangingPunct="0">
        <a:spcBef>
          <a:spcPct val="20000"/>
        </a:spcBef>
        <a:spcAft>
          <a:spcPct val="0"/>
        </a:spcAft>
        <a:buClr>
          <a:schemeClr val="tx2"/>
        </a:buClr>
        <a:buSzPct val="75000"/>
        <a:buFont typeface="Wingdings" pitchFamily="2" charset="2"/>
        <a:buChar char="n"/>
        <a:defRPr sz="3200">
          <a:solidFill>
            <a:schemeClr val="tx1"/>
          </a:solidFill>
          <a:latin typeface="+mn-lt"/>
        </a:defRPr>
      </a:lvl4pPr>
      <a:lvl5pPr marL="1771650" indent="-228600" algn="l" rtl="0" eaLnBrk="0" fontAlgn="base" hangingPunct="0">
        <a:spcBef>
          <a:spcPct val="20000"/>
        </a:spcBef>
        <a:spcAft>
          <a:spcPct val="0"/>
        </a:spcAft>
        <a:buClr>
          <a:schemeClr val="accent1"/>
        </a:buClr>
        <a:buSzPct val="75000"/>
        <a:buFont typeface="Wingdings" pitchFamily="2" charset="2"/>
        <a:buChar char="n"/>
        <a:defRPr sz="3200">
          <a:solidFill>
            <a:schemeClr val="tx1"/>
          </a:solidFill>
          <a:latin typeface="+mn-lt"/>
        </a:defRPr>
      </a:lvl5pPr>
      <a:lvl6pPr marL="2228850" indent="-228600" algn="l" rtl="0" fontAlgn="base">
        <a:spcBef>
          <a:spcPct val="20000"/>
        </a:spcBef>
        <a:spcAft>
          <a:spcPct val="0"/>
        </a:spcAft>
        <a:buClr>
          <a:schemeClr val="accent1"/>
        </a:buClr>
        <a:buSzPct val="75000"/>
        <a:buFont typeface="Wingdings" pitchFamily="2" charset="2"/>
        <a:buChar char="n"/>
        <a:defRPr sz="3200">
          <a:solidFill>
            <a:schemeClr val="tx1"/>
          </a:solidFill>
          <a:latin typeface="+mn-lt"/>
        </a:defRPr>
      </a:lvl6pPr>
      <a:lvl7pPr marL="2686050" indent="-228600" algn="l" rtl="0" fontAlgn="base">
        <a:spcBef>
          <a:spcPct val="20000"/>
        </a:spcBef>
        <a:spcAft>
          <a:spcPct val="0"/>
        </a:spcAft>
        <a:buClr>
          <a:schemeClr val="accent1"/>
        </a:buClr>
        <a:buSzPct val="75000"/>
        <a:buFont typeface="Wingdings" pitchFamily="2" charset="2"/>
        <a:buChar char="n"/>
        <a:defRPr sz="3200">
          <a:solidFill>
            <a:schemeClr val="tx1"/>
          </a:solidFill>
          <a:latin typeface="+mn-lt"/>
        </a:defRPr>
      </a:lvl7pPr>
      <a:lvl8pPr marL="3143250" indent="-228600" algn="l" rtl="0" fontAlgn="base">
        <a:spcBef>
          <a:spcPct val="20000"/>
        </a:spcBef>
        <a:spcAft>
          <a:spcPct val="0"/>
        </a:spcAft>
        <a:buClr>
          <a:schemeClr val="accent1"/>
        </a:buClr>
        <a:buSzPct val="75000"/>
        <a:buFont typeface="Wingdings" pitchFamily="2" charset="2"/>
        <a:buChar char="n"/>
        <a:defRPr sz="3200">
          <a:solidFill>
            <a:schemeClr val="tx1"/>
          </a:solidFill>
          <a:latin typeface="+mn-lt"/>
        </a:defRPr>
      </a:lvl8pPr>
      <a:lvl9pPr marL="3600450" indent="-228600" algn="l" rtl="0" fontAlgn="base">
        <a:spcBef>
          <a:spcPct val="20000"/>
        </a:spcBef>
        <a:spcAft>
          <a:spcPct val="0"/>
        </a:spcAft>
        <a:buClr>
          <a:schemeClr val="accent1"/>
        </a:buClr>
        <a:buSzPct val="75000"/>
        <a:buFont typeface="Wingdings" pitchFamily="2" charset="2"/>
        <a:buChar char="n"/>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228600" y="1828800"/>
            <a:ext cx="8915400" cy="2171700"/>
          </a:xfrm>
          <a:prstGeom prst="rect">
            <a:avLst/>
          </a:prstGeom>
          <a:noFill/>
          <a:ln w="9525">
            <a:noFill/>
            <a:miter lim="800000"/>
            <a:headEnd/>
            <a:tailEnd/>
          </a:ln>
        </p:spPr>
        <p:txBody>
          <a:bodyPr>
            <a:spAutoFit/>
          </a:bodyPr>
          <a:lstStyle/>
          <a:p>
            <a:pPr algn="l" eaLnBrk="0" hangingPunct="0">
              <a:spcBef>
                <a:spcPts val="500"/>
              </a:spcBef>
              <a:spcAft>
                <a:spcPts val="500"/>
              </a:spcAft>
            </a:pPr>
            <a:r>
              <a:rPr kumimoji="0" lang="en-US" sz="2400">
                <a:latin typeface="Times New Roman" pitchFamily="18" charset="0"/>
              </a:rPr>
              <a:t>•Apply Army operations, doctrine and methodology in order to produce doctrinally sound plans that are conveyed to subordinates in a clear, concise, logical and understandable sequence. </a:t>
            </a:r>
          </a:p>
          <a:p>
            <a:pPr algn="l" eaLnBrk="0" hangingPunct="0">
              <a:spcBef>
                <a:spcPts val="500"/>
              </a:spcBef>
              <a:spcAft>
                <a:spcPts val="500"/>
              </a:spcAft>
            </a:pPr>
            <a:r>
              <a:rPr kumimoji="0" lang="en-US" sz="2400">
                <a:latin typeface="Times New Roman" pitchFamily="18" charset="0"/>
              </a:rPr>
              <a:t>•Prepare a Platoon / Squad operations order.</a:t>
            </a:r>
          </a:p>
          <a:p>
            <a:pPr algn="l" eaLnBrk="0" hangingPunct="0">
              <a:spcBef>
                <a:spcPts val="500"/>
              </a:spcBef>
              <a:spcAft>
                <a:spcPts val="500"/>
              </a:spcAft>
            </a:pPr>
            <a:endParaRPr kumimoji="0" lang="en-US" sz="2400">
              <a:latin typeface="Times New Roman" pitchFamily="18" charset="0"/>
            </a:endParaRPr>
          </a:p>
        </p:txBody>
      </p:sp>
      <p:sp>
        <p:nvSpPr>
          <p:cNvPr id="3075" name="Text Box 4"/>
          <p:cNvSpPr txBox="1">
            <a:spLocks noChangeArrowheads="1"/>
          </p:cNvSpPr>
          <p:nvPr/>
        </p:nvSpPr>
        <p:spPr bwMode="auto">
          <a:xfrm>
            <a:off x="1905000" y="609600"/>
            <a:ext cx="5181600" cy="579438"/>
          </a:xfrm>
          <a:prstGeom prst="rect">
            <a:avLst/>
          </a:prstGeom>
          <a:noFill/>
          <a:ln w="9525">
            <a:noFill/>
            <a:miter lim="800000"/>
            <a:headEnd/>
            <a:tailEnd/>
          </a:ln>
        </p:spPr>
        <p:txBody>
          <a:bodyPr>
            <a:spAutoFit/>
          </a:bodyPr>
          <a:lstStyle/>
          <a:p>
            <a:pPr>
              <a:spcBef>
                <a:spcPct val="50000"/>
              </a:spcBef>
            </a:pPr>
            <a:r>
              <a:rPr lang="en-US" sz="3200" b="1" u="sng">
                <a:latin typeface="Arial" charset="0"/>
              </a:rPr>
              <a:t>Learning Objectives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81"/>
          <p:cNvSpPr>
            <a:spLocks noChangeArrowheads="1"/>
          </p:cNvSpPr>
          <p:nvPr/>
        </p:nvSpPr>
        <p:spPr bwMode="auto">
          <a:xfrm>
            <a:off x="609600" y="609600"/>
            <a:ext cx="8229600" cy="6065838"/>
          </a:xfrm>
          <a:prstGeom prst="rect">
            <a:avLst/>
          </a:prstGeom>
          <a:noFill/>
          <a:ln w="9525">
            <a:noFill/>
            <a:miter lim="800000"/>
            <a:headEnd/>
            <a:tailEnd/>
          </a:ln>
        </p:spPr>
        <p:txBody>
          <a:bodyPr>
            <a:spAutoFit/>
          </a:bodyPr>
          <a:lstStyle/>
          <a:p>
            <a:pPr eaLnBrk="0" hangingPunct="0"/>
            <a:r>
              <a:rPr kumimoji="0" lang="en-US" sz="3200" b="1" u="sng">
                <a:latin typeface="Times New Roman" pitchFamily="18" charset="0"/>
                <a:cs typeface="Times New Roman" pitchFamily="18" charset="0"/>
              </a:rPr>
              <a:t>Paragraph 1a. Enemy Situation (cont.)</a:t>
            </a:r>
          </a:p>
          <a:p>
            <a:pPr eaLnBrk="0" hangingPunct="0"/>
            <a:endParaRPr kumimoji="0" lang="en-US" b="1" u="sng">
              <a:latin typeface="Times New Roman" pitchFamily="18" charset="0"/>
              <a:cs typeface="Times New Roman" pitchFamily="18" charset="0"/>
            </a:endParaRPr>
          </a:p>
          <a:p>
            <a:pPr algn="l" eaLnBrk="0" hangingPunct="0"/>
            <a:r>
              <a:rPr kumimoji="0" lang="en-US">
                <a:latin typeface="Arial" charset="0"/>
                <a:cs typeface="Times New Roman" pitchFamily="18" charset="0"/>
              </a:rPr>
              <a:t>       (2) </a:t>
            </a:r>
            <a:r>
              <a:rPr kumimoji="0" lang="en-US" b="1" u="sng">
                <a:latin typeface="Arial" charset="0"/>
                <a:cs typeface="Times New Roman" pitchFamily="18" charset="0"/>
              </a:rPr>
              <a:t>Recent Activities</a:t>
            </a:r>
            <a:r>
              <a:rPr kumimoji="0" lang="en-US">
                <a:latin typeface="Arial" charset="0"/>
                <a:cs typeface="Times New Roman" pitchFamily="18" charset="0"/>
              </a:rPr>
              <a:t>:  Detail what the enemy has been doing lately and/or any perceived “trends” in the enemy’s actions.  For example:  “the enemy has been conducting squad sized ambushes at night, along this particular road.”  Do not limit yourself to activities/trends inside your AO,example, if the enemy uses chemical wpn’s in another theater of operations, this may signify that release authority has been given to all local Cmdr’s</a:t>
            </a:r>
          </a:p>
          <a:p>
            <a:pPr algn="l" eaLnBrk="0" hangingPunct="0"/>
            <a:endParaRPr kumimoji="0" lang="en-US">
              <a:latin typeface="Arial" charset="0"/>
              <a:cs typeface="Times New Roman" pitchFamily="18" charset="0"/>
            </a:endParaRPr>
          </a:p>
          <a:p>
            <a:pPr algn="l" eaLnBrk="0" hangingPunct="0"/>
            <a:r>
              <a:rPr kumimoji="0" lang="en-US">
                <a:latin typeface="Arial" charset="0"/>
                <a:cs typeface="Times New Roman" pitchFamily="18" charset="0"/>
              </a:rPr>
              <a:t>       (3) </a:t>
            </a:r>
            <a:r>
              <a:rPr kumimoji="0" lang="en-US" b="1" u="sng">
                <a:latin typeface="Arial" charset="0"/>
                <a:cs typeface="Times New Roman" pitchFamily="18" charset="0"/>
              </a:rPr>
              <a:t>Capabilities</a:t>
            </a:r>
            <a:r>
              <a:rPr kumimoji="0" lang="en-US">
                <a:latin typeface="Arial" charset="0"/>
                <a:cs typeface="Times New Roman" pitchFamily="18" charset="0"/>
              </a:rPr>
              <a:t>:  Examine and describe all of the systems, assets and units that the enemy could possibly employ within your units’ battlespace.  Include significant capabilities even if they are only possible but not most likely. A technique is to analyze the enemy by battlefield operating system (BOS).  This ensures that no significant part of the enemy’s arsenal is overlooked.  Includes significant weapons/systems capabilities pertinent to the situation (i.e. size/location/use of reserve forces, amphibious capabilities, stand off, maximum effective ranges, etc.).</a:t>
            </a:r>
            <a:endParaRPr kumimoji="0" lang="en-US">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28600" y="2362200"/>
            <a:ext cx="8915400" cy="4114800"/>
          </a:xfrm>
          <a:prstGeom prst="rect">
            <a:avLst/>
          </a:prstGeom>
          <a:noFill/>
          <a:ln w="9525">
            <a:noFill/>
            <a:miter lim="800000"/>
            <a:headEnd/>
            <a:tailEnd/>
          </a:ln>
        </p:spPr>
        <p:txBody>
          <a:bodyPr lIns="90488" tIns="44450" rIns="90488" bIns="44450"/>
          <a:lstStyle/>
          <a:p>
            <a:pPr algn="l" eaLnBrk="0" hangingPunct="0"/>
            <a:endParaRPr kumimoji="0" lang="en-US" sz="2800"/>
          </a:p>
        </p:txBody>
      </p:sp>
      <p:sp>
        <p:nvSpPr>
          <p:cNvPr id="13315" name="Rectangle 3"/>
          <p:cNvSpPr>
            <a:spLocks noChangeArrowheads="1"/>
          </p:cNvSpPr>
          <p:nvPr/>
        </p:nvSpPr>
        <p:spPr bwMode="auto">
          <a:xfrm>
            <a:off x="685800" y="990600"/>
            <a:ext cx="8077200" cy="1143000"/>
          </a:xfrm>
          <a:prstGeom prst="rect">
            <a:avLst/>
          </a:prstGeom>
          <a:noFill/>
          <a:ln w="9525">
            <a:noFill/>
            <a:miter lim="800000"/>
            <a:headEnd/>
            <a:tailEnd/>
          </a:ln>
        </p:spPr>
        <p:txBody>
          <a:bodyPr lIns="92075" tIns="46038" rIns="92075" bIns="46038" anchor="ctr"/>
          <a:lstStyle/>
          <a:p>
            <a:pPr algn="l" eaLnBrk="0" hangingPunct="0"/>
            <a:endParaRPr kumimoji="0" lang="en-US" sz="2800" b="1"/>
          </a:p>
        </p:txBody>
      </p:sp>
      <p:grpSp>
        <p:nvGrpSpPr>
          <p:cNvPr id="13316" name="Group 4"/>
          <p:cNvGrpSpPr>
            <a:grpSpLocks/>
          </p:cNvGrpSpPr>
          <p:nvPr/>
        </p:nvGrpSpPr>
        <p:grpSpPr bwMode="auto">
          <a:xfrm>
            <a:off x="-14288" y="1752600"/>
            <a:ext cx="18288001" cy="0"/>
            <a:chOff x="0" y="1104"/>
            <a:chExt cx="11520" cy="0"/>
          </a:xfrm>
        </p:grpSpPr>
        <p:sp>
          <p:nvSpPr>
            <p:cNvPr id="13318" name="Rectangle 5"/>
            <p:cNvSpPr>
              <a:spLocks noChangeArrowheads="1"/>
            </p:cNvSpPr>
            <p:nvPr/>
          </p:nvSpPr>
          <p:spPr bwMode="auto">
            <a:xfrm>
              <a:off x="0" y="1104"/>
              <a:ext cx="1152" cy="0"/>
            </a:xfrm>
            <a:prstGeom prst="rect">
              <a:avLst/>
            </a:prstGeom>
            <a:noFill/>
            <a:ln w="9525">
              <a:noFill/>
              <a:miter lim="800000"/>
              <a:headEnd/>
              <a:tailEnd/>
            </a:ln>
          </p:spPr>
          <p:txBody>
            <a:bodyPr>
              <a:spAutoFit/>
            </a:bodyPr>
            <a:lstStyle/>
            <a:p>
              <a:endParaRPr lang="en-US"/>
            </a:p>
          </p:txBody>
        </p:sp>
        <p:sp>
          <p:nvSpPr>
            <p:cNvPr id="13319" name="Rectangle 6"/>
            <p:cNvSpPr>
              <a:spLocks noChangeArrowheads="1"/>
            </p:cNvSpPr>
            <p:nvPr/>
          </p:nvSpPr>
          <p:spPr bwMode="auto">
            <a:xfrm>
              <a:off x="1152" y="1104"/>
              <a:ext cx="4608" cy="0"/>
            </a:xfrm>
            <a:prstGeom prst="rect">
              <a:avLst/>
            </a:prstGeom>
            <a:noFill/>
            <a:ln w="9525">
              <a:noFill/>
              <a:miter lim="800000"/>
              <a:headEnd/>
              <a:tailEnd/>
            </a:ln>
          </p:spPr>
          <p:txBody>
            <a:bodyPr>
              <a:spAutoFit/>
            </a:bodyPr>
            <a:lstStyle/>
            <a:p>
              <a:endParaRPr lang="en-US"/>
            </a:p>
          </p:txBody>
        </p:sp>
        <p:sp>
          <p:nvSpPr>
            <p:cNvPr id="13320" name="Rectangle 7"/>
            <p:cNvSpPr>
              <a:spLocks noChangeArrowheads="1"/>
            </p:cNvSpPr>
            <p:nvPr/>
          </p:nvSpPr>
          <p:spPr bwMode="auto">
            <a:xfrm>
              <a:off x="5760" y="1104"/>
              <a:ext cx="5760" cy="0"/>
            </a:xfrm>
            <a:prstGeom prst="rect">
              <a:avLst/>
            </a:prstGeom>
            <a:noFill/>
            <a:ln w="9525">
              <a:noFill/>
              <a:miter lim="800000"/>
              <a:headEnd/>
              <a:tailEnd/>
            </a:ln>
          </p:spPr>
          <p:txBody>
            <a:bodyPr>
              <a:spAutoFit/>
            </a:bodyPr>
            <a:lstStyle/>
            <a:p>
              <a:endParaRPr lang="en-US"/>
            </a:p>
          </p:txBody>
        </p:sp>
        <p:sp>
          <p:nvSpPr>
            <p:cNvPr id="13321" name="Rectangle 8"/>
            <p:cNvSpPr>
              <a:spLocks noChangeArrowheads="1"/>
            </p:cNvSpPr>
            <p:nvPr/>
          </p:nvSpPr>
          <p:spPr bwMode="auto">
            <a:xfrm>
              <a:off x="0" y="1104"/>
              <a:ext cx="1152" cy="0"/>
            </a:xfrm>
            <a:prstGeom prst="rect">
              <a:avLst/>
            </a:prstGeom>
            <a:noFill/>
            <a:ln w="9525">
              <a:noFill/>
              <a:miter lim="800000"/>
              <a:headEnd/>
              <a:tailEnd/>
            </a:ln>
          </p:spPr>
          <p:txBody>
            <a:bodyPr>
              <a:spAutoFit/>
            </a:bodyPr>
            <a:lstStyle/>
            <a:p>
              <a:endParaRPr lang="en-US"/>
            </a:p>
          </p:txBody>
        </p:sp>
        <p:sp>
          <p:nvSpPr>
            <p:cNvPr id="13322" name="Rectangle 9"/>
            <p:cNvSpPr>
              <a:spLocks noChangeArrowheads="1"/>
            </p:cNvSpPr>
            <p:nvPr/>
          </p:nvSpPr>
          <p:spPr bwMode="auto">
            <a:xfrm>
              <a:off x="1152" y="1104"/>
              <a:ext cx="10368" cy="0"/>
            </a:xfrm>
            <a:prstGeom prst="rect">
              <a:avLst/>
            </a:prstGeom>
            <a:noFill/>
            <a:ln w="9525">
              <a:noFill/>
              <a:miter lim="800000"/>
              <a:headEnd/>
              <a:tailEnd/>
            </a:ln>
          </p:spPr>
          <p:txBody>
            <a:bodyPr>
              <a:spAutoFit/>
            </a:bodyPr>
            <a:lstStyle/>
            <a:p>
              <a:endParaRPr lang="en-US"/>
            </a:p>
          </p:txBody>
        </p:sp>
        <p:sp>
          <p:nvSpPr>
            <p:cNvPr id="13323" name="Rectangle 10"/>
            <p:cNvSpPr>
              <a:spLocks noChangeArrowheads="1"/>
            </p:cNvSpPr>
            <p:nvPr/>
          </p:nvSpPr>
          <p:spPr bwMode="auto">
            <a:xfrm>
              <a:off x="0" y="1104"/>
              <a:ext cx="5760" cy="0"/>
            </a:xfrm>
            <a:prstGeom prst="rect">
              <a:avLst/>
            </a:prstGeom>
            <a:noFill/>
            <a:ln w="9525">
              <a:noFill/>
              <a:miter lim="800000"/>
              <a:headEnd/>
              <a:tailEnd/>
            </a:ln>
          </p:spPr>
          <p:txBody>
            <a:bodyPr>
              <a:spAutoFit/>
            </a:bodyPr>
            <a:lstStyle/>
            <a:p>
              <a:endParaRPr lang="en-US"/>
            </a:p>
          </p:txBody>
        </p:sp>
        <p:sp>
          <p:nvSpPr>
            <p:cNvPr id="13324" name="Rectangle 11"/>
            <p:cNvSpPr>
              <a:spLocks noChangeArrowheads="1"/>
            </p:cNvSpPr>
            <p:nvPr/>
          </p:nvSpPr>
          <p:spPr bwMode="auto">
            <a:xfrm>
              <a:off x="5760" y="1104"/>
              <a:ext cx="5760" cy="0"/>
            </a:xfrm>
            <a:prstGeom prst="rect">
              <a:avLst/>
            </a:prstGeom>
            <a:noFill/>
            <a:ln w="9525">
              <a:noFill/>
              <a:miter lim="800000"/>
              <a:headEnd/>
              <a:tailEnd/>
            </a:ln>
          </p:spPr>
          <p:txBody>
            <a:bodyPr>
              <a:spAutoFit/>
            </a:bodyPr>
            <a:lstStyle/>
            <a:p>
              <a:endParaRPr lang="en-US"/>
            </a:p>
          </p:txBody>
        </p:sp>
        <p:sp>
          <p:nvSpPr>
            <p:cNvPr id="13325" name="Rectangle 12"/>
            <p:cNvSpPr>
              <a:spLocks noChangeArrowheads="1"/>
            </p:cNvSpPr>
            <p:nvPr/>
          </p:nvSpPr>
          <p:spPr bwMode="auto">
            <a:xfrm>
              <a:off x="0" y="1104"/>
              <a:ext cx="1152" cy="0"/>
            </a:xfrm>
            <a:prstGeom prst="rect">
              <a:avLst/>
            </a:prstGeom>
            <a:noFill/>
            <a:ln w="9525">
              <a:noFill/>
              <a:miter lim="800000"/>
              <a:headEnd/>
              <a:tailEnd/>
            </a:ln>
          </p:spPr>
          <p:txBody>
            <a:bodyPr>
              <a:spAutoFit/>
            </a:bodyPr>
            <a:lstStyle/>
            <a:p>
              <a:endParaRPr lang="en-US"/>
            </a:p>
          </p:txBody>
        </p:sp>
        <p:sp>
          <p:nvSpPr>
            <p:cNvPr id="13326" name="Rectangle 13"/>
            <p:cNvSpPr>
              <a:spLocks noChangeArrowheads="1"/>
            </p:cNvSpPr>
            <p:nvPr/>
          </p:nvSpPr>
          <p:spPr bwMode="auto">
            <a:xfrm>
              <a:off x="1152" y="1104"/>
              <a:ext cx="10368" cy="0"/>
            </a:xfrm>
            <a:prstGeom prst="rect">
              <a:avLst/>
            </a:prstGeom>
            <a:noFill/>
            <a:ln w="9525">
              <a:noFill/>
              <a:miter lim="800000"/>
              <a:headEnd/>
              <a:tailEnd/>
            </a:ln>
          </p:spPr>
          <p:txBody>
            <a:bodyPr>
              <a:spAutoFit/>
            </a:bodyPr>
            <a:lstStyle/>
            <a:p>
              <a:endParaRPr lang="en-US"/>
            </a:p>
          </p:txBody>
        </p:sp>
      </p:grpSp>
      <p:sp>
        <p:nvSpPr>
          <p:cNvPr id="13317" name="Rectangle 14"/>
          <p:cNvSpPr>
            <a:spLocks noChangeArrowheads="1"/>
          </p:cNvSpPr>
          <p:nvPr/>
        </p:nvSpPr>
        <p:spPr bwMode="auto">
          <a:xfrm>
            <a:off x="609600" y="457200"/>
            <a:ext cx="7848600" cy="6126163"/>
          </a:xfrm>
          <a:prstGeom prst="rect">
            <a:avLst/>
          </a:prstGeom>
          <a:noFill/>
          <a:ln w="9525">
            <a:noFill/>
            <a:miter lim="800000"/>
            <a:headEnd/>
            <a:tailEnd/>
          </a:ln>
        </p:spPr>
        <p:txBody>
          <a:bodyPr>
            <a:spAutoFit/>
          </a:bodyPr>
          <a:lstStyle/>
          <a:p>
            <a:pPr indent="457200" algn="l" eaLnBrk="0" hangingPunct="0"/>
            <a:r>
              <a:rPr kumimoji="0" lang="en-US" sz="1800">
                <a:latin typeface="Times New Roman" pitchFamily="18" charset="0"/>
                <a:cs typeface="Times New Roman" pitchFamily="18" charset="0"/>
              </a:rPr>
              <a:t>	          </a:t>
            </a:r>
            <a:r>
              <a:rPr kumimoji="0" lang="en-US" sz="3200" b="1" u="sng">
                <a:latin typeface="Arial" charset="0"/>
                <a:cs typeface="Times New Roman" pitchFamily="18" charset="0"/>
              </a:rPr>
              <a:t>Paragraph 1.  SITUATION</a:t>
            </a:r>
            <a:r>
              <a:rPr kumimoji="0" lang="en-US" sz="3200">
                <a:latin typeface="Times New Roman" pitchFamily="18" charset="0"/>
                <a:cs typeface="Times New Roman" pitchFamily="18" charset="0"/>
              </a:rPr>
              <a:t> </a:t>
            </a:r>
          </a:p>
          <a:p>
            <a:pPr indent="457200" algn="l" eaLnBrk="0" hangingPunct="0"/>
            <a:r>
              <a:rPr kumimoji="0" lang="en-US" sz="2400">
                <a:latin typeface="Times New Roman" pitchFamily="18" charset="0"/>
                <a:cs typeface="Times New Roman" pitchFamily="18" charset="0"/>
              </a:rPr>
              <a:t>	</a:t>
            </a:r>
            <a:endParaRPr kumimoji="0" lang="en-US" sz="1600">
              <a:latin typeface="Times New Roman" pitchFamily="18" charset="0"/>
              <a:cs typeface="Times New Roman" pitchFamily="18" charset="0"/>
            </a:endParaRPr>
          </a:p>
          <a:p>
            <a:pPr indent="457200" algn="l" eaLnBrk="0" hangingPunct="0"/>
            <a:r>
              <a:rPr kumimoji="0" lang="en-US" b="1">
                <a:latin typeface="Arial" charset="0"/>
                <a:cs typeface="Times New Roman" pitchFamily="18" charset="0"/>
              </a:rPr>
              <a:t>a.</a:t>
            </a:r>
            <a:r>
              <a:rPr kumimoji="0" lang="en-US">
                <a:latin typeface="Arial" charset="0"/>
                <a:cs typeface="Times New Roman" pitchFamily="18" charset="0"/>
              </a:rPr>
              <a:t>  </a:t>
            </a:r>
            <a:r>
              <a:rPr kumimoji="0" lang="en-US" b="1" u="sng">
                <a:latin typeface="Arial" charset="0"/>
                <a:cs typeface="Times New Roman" pitchFamily="18" charset="0"/>
              </a:rPr>
              <a:t>Enemy forces</a:t>
            </a:r>
            <a:r>
              <a:rPr kumimoji="0" lang="en-US">
                <a:latin typeface="Arial" charset="0"/>
                <a:cs typeface="Times New Roman" pitchFamily="18" charset="0"/>
              </a:rPr>
              <a:t>.  Failing all else, this paragraph must answer three essential questions:    “</a:t>
            </a:r>
            <a:r>
              <a:rPr kumimoji="0" lang="en-US" b="1" i="1">
                <a:latin typeface="Arial" charset="0"/>
                <a:cs typeface="Times New Roman" pitchFamily="18" charset="0"/>
              </a:rPr>
              <a:t>What does he look like</a:t>
            </a:r>
            <a:r>
              <a:rPr kumimoji="0" lang="en-US">
                <a:latin typeface="Arial" charset="0"/>
                <a:cs typeface="Times New Roman" pitchFamily="18" charset="0"/>
              </a:rPr>
              <a:t>?,” (enemy order of battle), “</a:t>
            </a:r>
            <a:r>
              <a:rPr kumimoji="0" lang="en-US" b="1" i="1">
                <a:latin typeface="Arial" charset="0"/>
                <a:cs typeface="Times New Roman" pitchFamily="18" charset="0"/>
              </a:rPr>
              <a:t>What can he do to me</a:t>
            </a:r>
            <a:r>
              <a:rPr kumimoji="0" lang="en-US">
                <a:latin typeface="Arial" charset="0"/>
                <a:cs typeface="Times New Roman" pitchFamily="18" charset="0"/>
              </a:rPr>
              <a:t> ?,“ (capabilities and courses of action), and  “ </a:t>
            </a:r>
            <a:r>
              <a:rPr kumimoji="0" lang="en-US" b="1" i="1">
                <a:latin typeface="Arial" charset="0"/>
                <a:cs typeface="Times New Roman" pitchFamily="18" charset="0"/>
              </a:rPr>
              <a:t>What can I do to him</a:t>
            </a:r>
            <a:r>
              <a:rPr kumimoji="0" lang="en-US">
                <a:latin typeface="Arial" charset="0"/>
                <a:cs typeface="Times New Roman" pitchFamily="18" charset="0"/>
              </a:rPr>
              <a:t> ?” (enemy weaknesses).</a:t>
            </a:r>
          </a:p>
          <a:p>
            <a:pPr indent="457200" algn="l" eaLnBrk="0" hangingPunct="0"/>
            <a:r>
              <a:rPr kumimoji="0" lang="en-US">
                <a:latin typeface="Times New Roman" pitchFamily="18" charset="0"/>
                <a:cs typeface="Times New Roman" pitchFamily="18" charset="0"/>
              </a:rPr>
              <a:t>    </a:t>
            </a:r>
          </a:p>
          <a:p>
            <a:pPr indent="457200" algn="l" eaLnBrk="0" hangingPunct="0"/>
            <a:r>
              <a:rPr kumimoji="0" lang="en-US">
                <a:latin typeface="Arial" charset="0"/>
                <a:cs typeface="Times New Roman" pitchFamily="18" charset="0"/>
              </a:rPr>
              <a:t>(1)  </a:t>
            </a:r>
            <a:r>
              <a:rPr kumimoji="0" lang="en-US" b="1">
                <a:latin typeface="Arial" charset="0"/>
                <a:cs typeface="Times New Roman" pitchFamily="18" charset="0"/>
              </a:rPr>
              <a:t>Composition, Disposition, and Strength (Enemy Order of Battle)</a:t>
            </a:r>
            <a:endParaRPr kumimoji="0" lang="en-US">
              <a:latin typeface="Arial" charset="0"/>
              <a:cs typeface="Times New Roman" pitchFamily="18" charset="0"/>
            </a:endParaRPr>
          </a:p>
          <a:p>
            <a:pPr indent="457200" algn="l" eaLnBrk="0" hangingPunct="0"/>
            <a:r>
              <a:rPr kumimoji="0" lang="en-US">
                <a:latin typeface="Times New Roman" pitchFamily="18" charset="0"/>
                <a:cs typeface="Times New Roman" pitchFamily="18" charset="0"/>
              </a:rPr>
              <a:t> 	   </a:t>
            </a:r>
            <a:r>
              <a:rPr kumimoji="0" lang="en-US">
                <a:latin typeface="Arial" charset="0"/>
                <a:cs typeface="Times New Roman" pitchFamily="18" charset="0"/>
              </a:rPr>
              <a:t>(a) </a:t>
            </a:r>
            <a:r>
              <a:rPr kumimoji="0" lang="en-US" b="1" u="sng">
                <a:latin typeface="Arial" charset="0"/>
                <a:cs typeface="Times New Roman" pitchFamily="18" charset="0"/>
              </a:rPr>
              <a:t>Composition</a:t>
            </a:r>
            <a:r>
              <a:rPr kumimoji="0" lang="en-US">
                <a:latin typeface="Arial" charset="0"/>
                <a:cs typeface="Times New Roman" pitchFamily="18" charset="0"/>
              </a:rPr>
              <a:t>:  What organic, supporting, and reinforcing assets are available to the enemy?  Describe his composition in terms of </a:t>
            </a:r>
            <a:r>
              <a:rPr kumimoji="0" lang="en-US" b="1">
                <a:latin typeface="Arial" charset="0"/>
                <a:cs typeface="Times New Roman" pitchFamily="18" charset="0"/>
              </a:rPr>
              <a:t>1)</a:t>
            </a:r>
            <a:r>
              <a:rPr kumimoji="0" lang="en-US">
                <a:latin typeface="Arial" charset="0"/>
                <a:cs typeface="Times New Roman" pitchFamily="18" charset="0"/>
              </a:rPr>
              <a:t> the enemy’s </a:t>
            </a:r>
            <a:r>
              <a:rPr kumimoji="0" lang="en-US" b="1" i="1">
                <a:latin typeface="Arial" charset="0"/>
                <a:cs typeface="Times New Roman" pitchFamily="18" charset="0"/>
              </a:rPr>
              <a:t>doctrinal organization</a:t>
            </a:r>
            <a:r>
              <a:rPr kumimoji="0" lang="en-US">
                <a:latin typeface="Arial" charset="0"/>
                <a:cs typeface="Times New Roman" pitchFamily="18" charset="0"/>
              </a:rPr>
              <a:t> for combat (how units are manned and equipped doctrinally), </a:t>
            </a:r>
            <a:r>
              <a:rPr kumimoji="0" lang="en-US" b="1">
                <a:latin typeface="Arial" charset="0"/>
                <a:cs typeface="Times New Roman" pitchFamily="18" charset="0"/>
              </a:rPr>
              <a:t>2)</a:t>
            </a:r>
            <a:r>
              <a:rPr kumimoji="0" lang="en-US">
                <a:latin typeface="Arial" charset="0"/>
                <a:cs typeface="Times New Roman" pitchFamily="18" charset="0"/>
              </a:rPr>
              <a:t> his </a:t>
            </a:r>
            <a:r>
              <a:rPr kumimoji="0" lang="en-US" b="1" i="1">
                <a:latin typeface="Arial" charset="0"/>
                <a:cs typeface="Times New Roman" pitchFamily="18" charset="0"/>
              </a:rPr>
              <a:t>task organization</a:t>
            </a:r>
            <a:r>
              <a:rPr kumimoji="0" lang="en-US">
                <a:latin typeface="Arial" charset="0"/>
                <a:cs typeface="Times New Roman" pitchFamily="18" charset="0"/>
              </a:rPr>
              <a:t> (attachments/ reinforcements/combat support assets he has for this particular fight) and, </a:t>
            </a:r>
            <a:r>
              <a:rPr kumimoji="0" lang="en-US" b="1">
                <a:latin typeface="Arial" charset="0"/>
                <a:cs typeface="Times New Roman" pitchFamily="18" charset="0"/>
              </a:rPr>
              <a:t>3)</a:t>
            </a:r>
            <a:r>
              <a:rPr kumimoji="0" lang="en-US">
                <a:latin typeface="Arial" charset="0"/>
                <a:cs typeface="Times New Roman" pitchFamily="18" charset="0"/>
              </a:rPr>
              <a:t> his </a:t>
            </a:r>
            <a:r>
              <a:rPr kumimoji="0" lang="en-US" b="1" i="1">
                <a:latin typeface="Arial" charset="0"/>
                <a:cs typeface="Times New Roman" pitchFamily="18" charset="0"/>
              </a:rPr>
              <a:t>weaponry</a:t>
            </a:r>
            <a:r>
              <a:rPr kumimoji="0" lang="en-US">
                <a:latin typeface="Arial" charset="0"/>
                <a:cs typeface="Times New Roman" pitchFamily="18" charset="0"/>
              </a:rPr>
              <a:t> (major systems he can employ).  A helpful technique is to structure this paragraph in terms of the enemy’s echelonment (i.e. enemy recon elements, advance guard, then advance guard main body, etc)</a:t>
            </a:r>
            <a:r>
              <a:rPr kumimoji="0" lang="en-US">
                <a:latin typeface="Times New Roman" pitchFamily="18" charset="0"/>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28600" y="2362200"/>
            <a:ext cx="8915400" cy="4114800"/>
          </a:xfrm>
          <a:prstGeom prst="rect">
            <a:avLst/>
          </a:prstGeom>
          <a:noFill/>
          <a:ln w="9525">
            <a:noFill/>
            <a:miter lim="800000"/>
            <a:headEnd/>
            <a:tailEnd/>
          </a:ln>
        </p:spPr>
        <p:txBody>
          <a:bodyPr lIns="90488" tIns="44450" rIns="90488" bIns="44450"/>
          <a:lstStyle/>
          <a:p>
            <a:pPr algn="l" eaLnBrk="0" hangingPunct="0"/>
            <a:endParaRPr kumimoji="0" lang="en-US" sz="2800"/>
          </a:p>
        </p:txBody>
      </p:sp>
      <p:sp>
        <p:nvSpPr>
          <p:cNvPr id="14339" name="Rectangle 3"/>
          <p:cNvSpPr>
            <a:spLocks noChangeArrowheads="1"/>
          </p:cNvSpPr>
          <p:nvPr/>
        </p:nvSpPr>
        <p:spPr bwMode="auto">
          <a:xfrm>
            <a:off x="685800" y="990600"/>
            <a:ext cx="8077200" cy="1143000"/>
          </a:xfrm>
          <a:prstGeom prst="rect">
            <a:avLst/>
          </a:prstGeom>
          <a:noFill/>
          <a:ln w="9525">
            <a:noFill/>
            <a:miter lim="800000"/>
            <a:headEnd/>
            <a:tailEnd/>
          </a:ln>
        </p:spPr>
        <p:txBody>
          <a:bodyPr lIns="92075" tIns="46038" rIns="92075" bIns="46038" anchor="ctr"/>
          <a:lstStyle/>
          <a:p>
            <a:pPr algn="l" eaLnBrk="0" hangingPunct="0"/>
            <a:endParaRPr kumimoji="0" lang="en-US" sz="2800" b="1"/>
          </a:p>
        </p:txBody>
      </p:sp>
      <p:grpSp>
        <p:nvGrpSpPr>
          <p:cNvPr id="14340" name="Group 4"/>
          <p:cNvGrpSpPr>
            <a:grpSpLocks/>
          </p:cNvGrpSpPr>
          <p:nvPr/>
        </p:nvGrpSpPr>
        <p:grpSpPr bwMode="auto">
          <a:xfrm>
            <a:off x="-14288" y="1752600"/>
            <a:ext cx="18288001" cy="0"/>
            <a:chOff x="0" y="1104"/>
            <a:chExt cx="11520" cy="0"/>
          </a:xfrm>
        </p:grpSpPr>
        <p:sp>
          <p:nvSpPr>
            <p:cNvPr id="14342" name="Rectangle 5"/>
            <p:cNvSpPr>
              <a:spLocks noChangeArrowheads="1"/>
            </p:cNvSpPr>
            <p:nvPr/>
          </p:nvSpPr>
          <p:spPr bwMode="auto">
            <a:xfrm>
              <a:off x="0" y="1104"/>
              <a:ext cx="1152" cy="0"/>
            </a:xfrm>
            <a:prstGeom prst="rect">
              <a:avLst/>
            </a:prstGeom>
            <a:noFill/>
            <a:ln w="9525">
              <a:noFill/>
              <a:miter lim="800000"/>
              <a:headEnd/>
              <a:tailEnd/>
            </a:ln>
          </p:spPr>
          <p:txBody>
            <a:bodyPr>
              <a:spAutoFit/>
            </a:bodyPr>
            <a:lstStyle/>
            <a:p>
              <a:endParaRPr lang="en-US"/>
            </a:p>
          </p:txBody>
        </p:sp>
        <p:sp>
          <p:nvSpPr>
            <p:cNvPr id="14343" name="Rectangle 6"/>
            <p:cNvSpPr>
              <a:spLocks noChangeArrowheads="1"/>
            </p:cNvSpPr>
            <p:nvPr/>
          </p:nvSpPr>
          <p:spPr bwMode="auto">
            <a:xfrm>
              <a:off x="1152" y="1104"/>
              <a:ext cx="4608" cy="0"/>
            </a:xfrm>
            <a:prstGeom prst="rect">
              <a:avLst/>
            </a:prstGeom>
            <a:noFill/>
            <a:ln w="9525">
              <a:noFill/>
              <a:miter lim="800000"/>
              <a:headEnd/>
              <a:tailEnd/>
            </a:ln>
          </p:spPr>
          <p:txBody>
            <a:bodyPr>
              <a:spAutoFit/>
            </a:bodyPr>
            <a:lstStyle/>
            <a:p>
              <a:endParaRPr lang="en-US"/>
            </a:p>
          </p:txBody>
        </p:sp>
        <p:sp>
          <p:nvSpPr>
            <p:cNvPr id="14344" name="Rectangle 7"/>
            <p:cNvSpPr>
              <a:spLocks noChangeArrowheads="1"/>
            </p:cNvSpPr>
            <p:nvPr/>
          </p:nvSpPr>
          <p:spPr bwMode="auto">
            <a:xfrm>
              <a:off x="5760" y="1104"/>
              <a:ext cx="5760" cy="0"/>
            </a:xfrm>
            <a:prstGeom prst="rect">
              <a:avLst/>
            </a:prstGeom>
            <a:noFill/>
            <a:ln w="9525">
              <a:noFill/>
              <a:miter lim="800000"/>
              <a:headEnd/>
              <a:tailEnd/>
            </a:ln>
          </p:spPr>
          <p:txBody>
            <a:bodyPr>
              <a:spAutoFit/>
            </a:bodyPr>
            <a:lstStyle/>
            <a:p>
              <a:endParaRPr lang="en-US"/>
            </a:p>
          </p:txBody>
        </p:sp>
        <p:sp>
          <p:nvSpPr>
            <p:cNvPr id="14345" name="Rectangle 8"/>
            <p:cNvSpPr>
              <a:spLocks noChangeArrowheads="1"/>
            </p:cNvSpPr>
            <p:nvPr/>
          </p:nvSpPr>
          <p:spPr bwMode="auto">
            <a:xfrm>
              <a:off x="0" y="1104"/>
              <a:ext cx="1152" cy="0"/>
            </a:xfrm>
            <a:prstGeom prst="rect">
              <a:avLst/>
            </a:prstGeom>
            <a:noFill/>
            <a:ln w="9525">
              <a:noFill/>
              <a:miter lim="800000"/>
              <a:headEnd/>
              <a:tailEnd/>
            </a:ln>
          </p:spPr>
          <p:txBody>
            <a:bodyPr>
              <a:spAutoFit/>
            </a:bodyPr>
            <a:lstStyle/>
            <a:p>
              <a:endParaRPr lang="en-US"/>
            </a:p>
          </p:txBody>
        </p:sp>
        <p:sp>
          <p:nvSpPr>
            <p:cNvPr id="14346" name="Rectangle 9"/>
            <p:cNvSpPr>
              <a:spLocks noChangeArrowheads="1"/>
            </p:cNvSpPr>
            <p:nvPr/>
          </p:nvSpPr>
          <p:spPr bwMode="auto">
            <a:xfrm>
              <a:off x="1152" y="1104"/>
              <a:ext cx="10368" cy="0"/>
            </a:xfrm>
            <a:prstGeom prst="rect">
              <a:avLst/>
            </a:prstGeom>
            <a:noFill/>
            <a:ln w="9525">
              <a:noFill/>
              <a:miter lim="800000"/>
              <a:headEnd/>
              <a:tailEnd/>
            </a:ln>
          </p:spPr>
          <p:txBody>
            <a:bodyPr>
              <a:spAutoFit/>
            </a:bodyPr>
            <a:lstStyle/>
            <a:p>
              <a:endParaRPr lang="en-US"/>
            </a:p>
          </p:txBody>
        </p:sp>
        <p:sp>
          <p:nvSpPr>
            <p:cNvPr id="14347" name="Rectangle 10"/>
            <p:cNvSpPr>
              <a:spLocks noChangeArrowheads="1"/>
            </p:cNvSpPr>
            <p:nvPr/>
          </p:nvSpPr>
          <p:spPr bwMode="auto">
            <a:xfrm>
              <a:off x="0" y="1104"/>
              <a:ext cx="5760" cy="0"/>
            </a:xfrm>
            <a:prstGeom prst="rect">
              <a:avLst/>
            </a:prstGeom>
            <a:noFill/>
            <a:ln w="9525">
              <a:noFill/>
              <a:miter lim="800000"/>
              <a:headEnd/>
              <a:tailEnd/>
            </a:ln>
          </p:spPr>
          <p:txBody>
            <a:bodyPr>
              <a:spAutoFit/>
            </a:bodyPr>
            <a:lstStyle/>
            <a:p>
              <a:endParaRPr lang="en-US"/>
            </a:p>
          </p:txBody>
        </p:sp>
        <p:sp>
          <p:nvSpPr>
            <p:cNvPr id="14348" name="Rectangle 11"/>
            <p:cNvSpPr>
              <a:spLocks noChangeArrowheads="1"/>
            </p:cNvSpPr>
            <p:nvPr/>
          </p:nvSpPr>
          <p:spPr bwMode="auto">
            <a:xfrm>
              <a:off x="5760" y="1104"/>
              <a:ext cx="5760" cy="0"/>
            </a:xfrm>
            <a:prstGeom prst="rect">
              <a:avLst/>
            </a:prstGeom>
            <a:noFill/>
            <a:ln w="9525">
              <a:noFill/>
              <a:miter lim="800000"/>
              <a:headEnd/>
              <a:tailEnd/>
            </a:ln>
          </p:spPr>
          <p:txBody>
            <a:bodyPr>
              <a:spAutoFit/>
            </a:bodyPr>
            <a:lstStyle/>
            <a:p>
              <a:endParaRPr lang="en-US"/>
            </a:p>
          </p:txBody>
        </p:sp>
        <p:sp>
          <p:nvSpPr>
            <p:cNvPr id="14349" name="Rectangle 12"/>
            <p:cNvSpPr>
              <a:spLocks noChangeArrowheads="1"/>
            </p:cNvSpPr>
            <p:nvPr/>
          </p:nvSpPr>
          <p:spPr bwMode="auto">
            <a:xfrm>
              <a:off x="0" y="1104"/>
              <a:ext cx="1152" cy="0"/>
            </a:xfrm>
            <a:prstGeom prst="rect">
              <a:avLst/>
            </a:prstGeom>
            <a:noFill/>
            <a:ln w="9525">
              <a:noFill/>
              <a:miter lim="800000"/>
              <a:headEnd/>
              <a:tailEnd/>
            </a:ln>
          </p:spPr>
          <p:txBody>
            <a:bodyPr>
              <a:spAutoFit/>
            </a:bodyPr>
            <a:lstStyle/>
            <a:p>
              <a:endParaRPr lang="en-US"/>
            </a:p>
          </p:txBody>
        </p:sp>
        <p:sp>
          <p:nvSpPr>
            <p:cNvPr id="14350" name="Rectangle 13"/>
            <p:cNvSpPr>
              <a:spLocks noChangeArrowheads="1"/>
            </p:cNvSpPr>
            <p:nvPr/>
          </p:nvSpPr>
          <p:spPr bwMode="auto">
            <a:xfrm>
              <a:off x="1152" y="1104"/>
              <a:ext cx="10368" cy="0"/>
            </a:xfrm>
            <a:prstGeom prst="rect">
              <a:avLst/>
            </a:prstGeom>
            <a:noFill/>
            <a:ln w="9525">
              <a:noFill/>
              <a:miter lim="800000"/>
              <a:headEnd/>
              <a:tailEnd/>
            </a:ln>
          </p:spPr>
          <p:txBody>
            <a:bodyPr>
              <a:spAutoFit/>
            </a:bodyPr>
            <a:lstStyle/>
            <a:p>
              <a:endParaRPr lang="en-US"/>
            </a:p>
          </p:txBody>
        </p:sp>
      </p:grpSp>
      <p:sp>
        <p:nvSpPr>
          <p:cNvPr id="14341" name="Rectangle 14"/>
          <p:cNvSpPr>
            <a:spLocks noChangeArrowheads="1"/>
          </p:cNvSpPr>
          <p:nvPr/>
        </p:nvSpPr>
        <p:spPr bwMode="auto">
          <a:xfrm>
            <a:off x="609600" y="533400"/>
            <a:ext cx="7848600" cy="5305425"/>
          </a:xfrm>
          <a:prstGeom prst="rect">
            <a:avLst/>
          </a:prstGeom>
          <a:noFill/>
          <a:ln w="9525">
            <a:noFill/>
            <a:miter lim="800000"/>
            <a:headEnd/>
            <a:tailEnd/>
          </a:ln>
        </p:spPr>
        <p:txBody>
          <a:bodyPr>
            <a:spAutoFit/>
          </a:bodyPr>
          <a:lstStyle/>
          <a:p>
            <a:pPr indent="457200" algn="l" eaLnBrk="0" hangingPunct="0"/>
            <a:r>
              <a:rPr kumimoji="0" lang="en-US" sz="1800">
                <a:latin typeface="Times New Roman" pitchFamily="18" charset="0"/>
                <a:cs typeface="Times New Roman" pitchFamily="18" charset="0"/>
              </a:rPr>
              <a:t>        </a:t>
            </a:r>
            <a:r>
              <a:rPr kumimoji="0" lang="en-US" sz="3200" b="1" u="sng">
                <a:latin typeface="Arial" charset="0"/>
                <a:cs typeface="Times New Roman" pitchFamily="18" charset="0"/>
              </a:rPr>
              <a:t>Paragraph 1a.  SITUATION</a:t>
            </a:r>
            <a:r>
              <a:rPr kumimoji="0" lang="en-US" sz="3200" u="sng">
                <a:latin typeface="Arial" charset="0"/>
                <a:cs typeface="Times New Roman" pitchFamily="18" charset="0"/>
              </a:rPr>
              <a:t> </a:t>
            </a:r>
            <a:r>
              <a:rPr kumimoji="0" lang="en-US" sz="3200" b="1" u="sng">
                <a:latin typeface="Arial" charset="0"/>
                <a:cs typeface="Times New Roman" pitchFamily="18" charset="0"/>
              </a:rPr>
              <a:t>(cont.)</a:t>
            </a:r>
            <a:r>
              <a:rPr kumimoji="0" lang="en-US" sz="2400">
                <a:latin typeface="Times New Roman" pitchFamily="18" charset="0"/>
                <a:cs typeface="Times New Roman" pitchFamily="18" charset="0"/>
              </a:rPr>
              <a:t> </a:t>
            </a:r>
          </a:p>
          <a:p>
            <a:pPr indent="457200" algn="l" eaLnBrk="0" hangingPunct="0"/>
            <a:r>
              <a:rPr kumimoji="0" lang="en-US" sz="1600">
                <a:latin typeface="Times New Roman" pitchFamily="18" charset="0"/>
                <a:cs typeface="Times New Roman" pitchFamily="18" charset="0"/>
              </a:rPr>
              <a:t> </a:t>
            </a:r>
          </a:p>
          <a:p>
            <a:pPr indent="457200" algn="l" eaLnBrk="0" hangingPunct="0"/>
            <a:endParaRPr kumimoji="0" lang="en-US" sz="1600">
              <a:latin typeface="Times New Roman" pitchFamily="18" charset="0"/>
              <a:cs typeface="Times New Roman" pitchFamily="18" charset="0"/>
            </a:endParaRPr>
          </a:p>
          <a:p>
            <a:pPr indent="457200" algn="l" eaLnBrk="0" hangingPunct="0"/>
            <a:r>
              <a:rPr kumimoji="0" lang="en-US" sz="1800">
                <a:latin typeface="Arial" charset="0"/>
                <a:cs typeface="Times New Roman" pitchFamily="18" charset="0"/>
              </a:rPr>
              <a:t>	</a:t>
            </a:r>
          </a:p>
          <a:p>
            <a:pPr indent="457200" algn="l" eaLnBrk="0" hangingPunct="0"/>
            <a:r>
              <a:rPr kumimoji="0" lang="en-US" sz="1800">
                <a:latin typeface="Times New Roman" pitchFamily="18" charset="0"/>
                <a:cs typeface="Times New Roman" pitchFamily="18" charset="0"/>
              </a:rPr>
              <a:t>	   </a:t>
            </a:r>
            <a:r>
              <a:rPr kumimoji="0" lang="en-US">
                <a:latin typeface="Arial" charset="0"/>
                <a:cs typeface="Times New Roman" pitchFamily="18" charset="0"/>
              </a:rPr>
              <a:t>(b) </a:t>
            </a:r>
            <a:r>
              <a:rPr kumimoji="0" lang="en-US" b="1" u="sng">
                <a:latin typeface="Arial" charset="0"/>
                <a:cs typeface="Times New Roman" pitchFamily="18" charset="0"/>
              </a:rPr>
              <a:t>Disposition</a:t>
            </a:r>
            <a:r>
              <a:rPr kumimoji="0" lang="en-US">
                <a:latin typeface="Arial" charset="0"/>
                <a:cs typeface="Times New Roman" pitchFamily="18" charset="0"/>
              </a:rPr>
              <a:t>:  What you currently know about how the enemy is arrayed on the ground and what it says about his </a:t>
            </a:r>
            <a:r>
              <a:rPr kumimoji="0" lang="en-US" b="1" i="1">
                <a:latin typeface="Arial" charset="0"/>
                <a:cs typeface="Times New Roman" pitchFamily="18" charset="0"/>
              </a:rPr>
              <a:t>general intent, timings and capabilities</a:t>
            </a:r>
            <a:r>
              <a:rPr kumimoji="0" lang="en-US">
                <a:latin typeface="Arial" charset="0"/>
                <a:cs typeface="Times New Roman" pitchFamily="18" charset="0"/>
              </a:rPr>
              <a:t>.  State in the greatest detail known to you and down to a level important to your subordinates (at least one level down; two down, if practical).  Any </a:t>
            </a:r>
            <a:r>
              <a:rPr kumimoji="0" lang="en-US" b="1" i="1">
                <a:latin typeface="Arial" charset="0"/>
                <a:cs typeface="Times New Roman" pitchFamily="18" charset="0"/>
              </a:rPr>
              <a:t>confirmed intelligence is disposition</a:t>
            </a:r>
            <a:r>
              <a:rPr kumimoji="0" lang="en-US">
                <a:latin typeface="Arial" charset="0"/>
                <a:cs typeface="Times New Roman" pitchFamily="18" charset="0"/>
              </a:rPr>
              <a:t> and not most probable COA or capabilities.</a:t>
            </a:r>
          </a:p>
          <a:p>
            <a:pPr indent="457200" algn="l" eaLnBrk="0" hangingPunct="0"/>
            <a:endParaRPr kumimoji="0" lang="en-US">
              <a:latin typeface="Times New Roman" pitchFamily="18" charset="0"/>
              <a:cs typeface="Times New Roman" pitchFamily="18" charset="0"/>
            </a:endParaRPr>
          </a:p>
          <a:p>
            <a:pPr indent="457200" algn="l" eaLnBrk="0" hangingPunct="0"/>
            <a:r>
              <a:rPr kumimoji="0" lang="en-US">
                <a:latin typeface="Times New Roman" pitchFamily="18" charset="0"/>
                <a:cs typeface="Times New Roman" pitchFamily="18" charset="0"/>
              </a:rPr>
              <a:t>	   </a:t>
            </a:r>
            <a:r>
              <a:rPr kumimoji="0" lang="en-US">
                <a:latin typeface="Arial" charset="0"/>
                <a:cs typeface="Times New Roman" pitchFamily="18" charset="0"/>
              </a:rPr>
              <a:t>(c) </a:t>
            </a:r>
            <a:r>
              <a:rPr kumimoji="0" lang="en-US" b="1" u="sng">
                <a:latin typeface="Arial" charset="0"/>
                <a:cs typeface="Times New Roman" pitchFamily="18" charset="0"/>
              </a:rPr>
              <a:t>Strength</a:t>
            </a:r>
            <a:r>
              <a:rPr kumimoji="0" lang="en-US">
                <a:latin typeface="Arial" charset="0"/>
                <a:cs typeface="Times New Roman" pitchFamily="18" charset="0"/>
              </a:rPr>
              <a:t>:  How will the numbers of vehicles, troops, and systems stated above be impacted by battle loss or enemy adjustment to the situation at the time you will fight him?  State this in meaningful terms (E.g.: numbers, not percentages and squads vs. individual soldiers).</a:t>
            </a:r>
            <a:endParaRPr kumimoji="0" lang="en-US">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09600" y="609600"/>
            <a:ext cx="8305800" cy="6248400"/>
          </a:xfrm>
          <a:prstGeom prst="rect">
            <a:avLst/>
          </a:prstGeom>
          <a:noFill/>
          <a:ln w="9525">
            <a:noFill/>
            <a:miter lim="800000"/>
            <a:headEnd/>
            <a:tailEnd/>
          </a:ln>
        </p:spPr>
        <p:txBody>
          <a:bodyPr>
            <a:spAutoFit/>
          </a:bodyPr>
          <a:lstStyle/>
          <a:p>
            <a:pPr eaLnBrk="0" hangingPunct="0"/>
            <a:r>
              <a:rPr kumimoji="0" lang="en-US" sz="3200" b="1" u="sng">
                <a:latin typeface="Arial" charset="0"/>
                <a:cs typeface="Times New Roman" pitchFamily="18" charset="0"/>
              </a:rPr>
              <a:t>Paragraph 1a. Enemy Situation(cont)</a:t>
            </a:r>
          </a:p>
          <a:p>
            <a:pPr eaLnBrk="0" hangingPunct="0"/>
            <a:endParaRPr kumimoji="0" lang="en-US" sz="3200" b="1" u="sng">
              <a:latin typeface="Arial" charset="0"/>
              <a:cs typeface="Times New Roman" pitchFamily="18" charset="0"/>
            </a:endParaRPr>
          </a:p>
          <a:p>
            <a:pPr algn="l" eaLnBrk="0" hangingPunct="0"/>
            <a:r>
              <a:rPr kumimoji="0" lang="en-US">
                <a:latin typeface="Arial" charset="0"/>
                <a:cs typeface="Times New Roman" pitchFamily="18" charset="0"/>
              </a:rPr>
              <a:t>       (4) </a:t>
            </a:r>
            <a:r>
              <a:rPr kumimoji="0" lang="en-US" b="1" u="sng">
                <a:latin typeface="Arial" charset="0"/>
                <a:cs typeface="Times New Roman" pitchFamily="18" charset="0"/>
              </a:rPr>
              <a:t>Most Probable Course of Action</a:t>
            </a:r>
            <a:r>
              <a:rPr kumimoji="0" lang="en-US">
                <a:latin typeface="Arial" charset="0"/>
                <a:cs typeface="Times New Roman" pitchFamily="18" charset="0"/>
              </a:rPr>
              <a:t>:  Includes those actions that the enemy will likely take in sequence-to include key reactions to friendly actions</a:t>
            </a:r>
            <a:r>
              <a:rPr kumimoji="0" lang="en-US" b="1" i="1">
                <a:latin typeface="Arial" charset="0"/>
                <a:cs typeface="Times New Roman" pitchFamily="18" charset="0"/>
              </a:rPr>
              <a:t>. The commander should strive to paint a visual picture of the enemy’s fight to his subordinates</a:t>
            </a:r>
            <a:r>
              <a:rPr kumimoji="0" lang="en-US">
                <a:latin typeface="Arial" charset="0"/>
                <a:cs typeface="Times New Roman" pitchFamily="18" charset="0"/>
              </a:rPr>
              <a:t>. Consider using the technique of stating the perceived/deduced task and purpose of each major enemy element.  Discussion may include but is not limited to the following: enemy reconnaissance, use of air assault, airborne, NBC by type and location, enemy formations, objectives, likely changes to formations, reactions, counteractions, reinforcement of success, dismount, use of indirect fires, supporting attacks, and reserves.</a:t>
            </a:r>
          </a:p>
          <a:p>
            <a:pPr algn="l" eaLnBrk="0" hangingPunct="0"/>
            <a:r>
              <a:rPr kumimoji="0" lang="en-US">
                <a:latin typeface="Arial" charset="0"/>
                <a:cs typeface="Times New Roman" pitchFamily="18" charset="0"/>
              </a:rPr>
              <a:t> </a:t>
            </a:r>
          </a:p>
          <a:p>
            <a:pPr algn="l" eaLnBrk="0" hangingPunct="0"/>
            <a:r>
              <a:rPr kumimoji="0" lang="en-US">
                <a:latin typeface="Arial" charset="0"/>
                <a:cs typeface="Times New Roman" pitchFamily="18" charset="0"/>
              </a:rPr>
              <a:t>       (5) </a:t>
            </a:r>
            <a:r>
              <a:rPr kumimoji="0" lang="en-US" b="1" u="sng">
                <a:latin typeface="Arial" charset="0"/>
                <a:cs typeface="Times New Roman" pitchFamily="18" charset="0"/>
              </a:rPr>
              <a:t>Most Dangerous Course of Action</a:t>
            </a:r>
            <a:r>
              <a:rPr kumimoji="0" lang="en-US">
                <a:latin typeface="Arial" charset="0"/>
                <a:cs typeface="Times New Roman" pitchFamily="18" charset="0"/>
              </a:rPr>
              <a:t>:  Actions that the enemy can reasonably take (but may not be as likely) that will have the most negative impact on your operation.  This enemy course of action would cause you to depart significantly </a:t>
            </a:r>
            <a:r>
              <a:rPr kumimoji="0" lang="en-US" u="sng">
                <a:latin typeface="Arial" charset="0"/>
                <a:cs typeface="Times New Roman" pitchFamily="18" charset="0"/>
              </a:rPr>
              <a:t>from your COA</a:t>
            </a:r>
            <a:r>
              <a:rPr kumimoji="0" lang="en-US">
                <a:latin typeface="Arial" charset="0"/>
                <a:cs typeface="Times New Roman" pitchFamily="18" charset="0"/>
              </a:rPr>
              <a:t>.  Normally requires a contingency plan to counter.</a:t>
            </a:r>
          </a:p>
          <a:p>
            <a:pPr algn="l" eaLnBrk="0" hangingPunct="0"/>
            <a:endParaRPr kumimoji="0" lang="en-US">
              <a:latin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4"/>
          <p:cNvSpPr>
            <a:spLocks noChangeArrowheads="1"/>
          </p:cNvSpPr>
          <p:nvPr/>
        </p:nvSpPr>
        <p:spPr bwMode="auto">
          <a:xfrm>
            <a:off x="304800" y="365125"/>
            <a:ext cx="8458200" cy="6675438"/>
          </a:xfrm>
          <a:prstGeom prst="rect">
            <a:avLst/>
          </a:prstGeom>
          <a:noFill/>
          <a:ln w="9525">
            <a:noFill/>
            <a:miter lim="800000"/>
            <a:headEnd/>
            <a:tailEnd/>
          </a:ln>
        </p:spPr>
        <p:txBody>
          <a:bodyPr>
            <a:spAutoFit/>
          </a:bodyPr>
          <a:lstStyle/>
          <a:p>
            <a:pPr eaLnBrk="0" hangingPunct="0"/>
            <a:r>
              <a:rPr kumimoji="0" lang="en-US">
                <a:latin typeface="Arial" charset="0"/>
                <a:cs typeface="Times New Roman" pitchFamily="18" charset="0"/>
              </a:rPr>
              <a:t>    </a:t>
            </a:r>
            <a:r>
              <a:rPr kumimoji="0" lang="en-US" sz="3200" b="1" u="sng">
                <a:latin typeface="Arial" charset="0"/>
                <a:cs typeface="Times New Roman" pitchFamily="18" charset="0"/>
              </a:rPr>
              <a:t>Paragraph 1b Friendly Situation</a:t>
            </a:r>
          </a:p>
          <a:p>
            <a:pPr algn="l" eaLnBrk="0" hangingPunct="0"/>
            <a:r>
              <a:rPr kumimoji="0" lang="en-US">
                <a:latin typeface="Arial" charset="0"/>
                <a:cs typeface="Times New Roman" pitchFamily="18" charset="0"/>
              </a:rPr>
              <a:t>                 </a:t>
            </a:r>
          </a:p>
          <a:p>
            <a:pPr algn="l" eaLnBrk="0" hangingPunct="0"/>
            <a:endParaRPr kumimoji="0" lang="en-US">
              <a:latin typeface="Arial" charset="0"/>
              <a:cs typeface="Times New Roman" pitchFamily="18" charset="0"/>
            </a:endParaRPr>
          </a:p>
          <a:p>
            <a:pPr algn="l" eaLnBrk="0" hangingPunct="0"/>
            <a:r>
              <a:rPr kumimoji="0" lang="en-US">
                <a:latin typeface="Arial" charset="0"/>
                <a:cs typeface="Times New Roman" pitchFamily="18" charset="0"/>
              </a:rPr>
              <a:t>    b.  </a:t>
            </a:r>
            <a:r>
              <a:rPr kumimoji="0" lang="en-US" b="1" u="sng">
                <a:latin typeface="Arial" charset="0"/>
                <a:cs typeface="Times New Roman" pitchFamily="18" charset="0"/>
              </a:rPr>
              <a:t>Friendly forces</a:t>
            </a:r>
            <a:endParaRPr kumimoji="0" lang="en-US" u="sng">
              <a:latin typeface="Arial" charset="0"/>
              <a:cs typeface="Times New Roman" pitchFamily="18" charset="0"/>
            </a:endParaRPr>
          </a:p>
          <a:p>
            <a:pPr algn="l" eaLnBrk="0" hangingPunct="0"/>
            <a:r>
              <a:rPr kumimoji="0" lang="en-US">
                <a:latin typeface="Arial" charset="0"/>
                <a:cs typeface="Times New Roman" pitchFamily="18" charset="0"/>
              </a:rPr>
              <a:t> 	(1) </a:t>
            </a:r>
            <a:r>
              <a:rPr kumimoji="0" lang="en-US" b="1" u="sng">
                <a:latin typeface="Arial" charset="0"/>
                <a:cs typeface="Times New Roman" pitchFamily="18" charset="0"/>
              </a:rPr>
              <a:t>Higher unit</a:t>
            </a:r>
            <a:r>
              <a:rPr kumimoji="0" lang="en-US">
                <a:latin typeface="Arial" charset="0"/>
                <a:cs typeface="Times New Roman" pitchFamily="18" charset="0"/>
              </a:rPr>
              <a:t>.  Verbatim statement of the commander’s </a:t>
            </a:r>
            <a:r>
              <a:rPr kumimoji="0" lang="en-US" b="1" i="1">
                <a:latin typeface="Arial" charset="0"/>
                <a:cs typeface="Times New Roman" pitchFamily="18" charset="0"/>
              </a:rPr>
              <a:t>mission, intent</a:t>
            </a:r>
            <a:r>
              <a:rPr kumimoji="0" lang="en-US">
                <a:latin typeface="Arial" charset="0"/>
                <a:cs typeface="Times New Roman" pitchFamily="18" charset="0"/>
              </a:rPr>
              <a:t> and </a:t>
            </a:r>
            <a:r>
              <a:rPr kumimoji="0" lang="en-US" b="1" i="1">
                <a:latin typeface="Arial" charset="0"/>
                <a:cs typeface="Times New Roman" pitchFamily="18" charset="0"/>
              </a:rPr>
              <a:t>concept of operations</a:t>
            </a:r>
            <a:r>
              <a:rPr kumimoji="0" lang="en-US">
                <a:latin typeface="Arial" charset="0"/>
                <a:cs typeface="Times New Roman" pitchFamily="18" charset="0"/>
              </a:rPr>
              <a:t> one and two levels up. Should be two levels up (if or when available).  </a:t>
            </a:r>
          </a:p>
          <a:p>
            <a:pPr algn="l" eaLnBrk="0" hangingPunct="0"/>
            <a:r>
              <a:rPr kumimoji="0" lang="en-US">
                <a:latin typeface="Arial" charset="0"/>
                <a:cs typeface="Times New Roman" pitchFamily="18" charset="0"/>
              </a:rPr>
              <a:t> </a:t>
            </a:r>
          </a:p>
          <a:p>
            <a:pPr algn="l" eaLnBrk="0" hangingPunct="0"/>
            <a:r>
              <a:rPr kumimoji="0" lang="en-US">
                <a:latin typeface="Arial" charset="0"/>
                <a:cs typeface="Times New Roman" pitchFamily="18" charset="0"/>
              </a:rPr>
              <a:t>	(2) </a:t>
            </a:r>
            <a:r>
              <a:rPr kumimoji="0" lang="en-US" b="1" u="sng">
                <a:latin typeface="Arial" charset="0"/>
                <a:cs typeface="Times New Roman" pitchFamily="18" charset="0"/>
              </a:rPr>
              <a:t>Left unit</a:t>
            </a:r>
            <a:r>
              <a:rPr kumimoji="0" lang="en-US">
                <a:latin typeface="Arial" charset="0"/>
                <a:cs typeface="Times New Roman" pitchFamily="18" charset="0"/>
              </a:rPr>
              <a:t>.  Mission essential task and purpose of the unit to the immediate left and any other unit to the left during the operation whose task and purpose will have a direct planned impact on your operation.</a:t>
            </a:r>
          </a:p>
          <a:p>
            <a:pPr algn="l" eaLnBrk="0" hangingPunct="0"/>
            <a:r>
              <a:rPr kumimoji="0" lang="en-US">
                <a:latin typeface="Arial" charset="0"/>
                <a:cs typeface="Times New Roman" pitchFamily="18" charset="0"/>
              </a:rPr>
              <a:t> </a:t>
            </a:r>
          </a:p>
          <a:p>
            <a:pPr algn="l" eaLnBrk="0" hangingPunct="0"/>
            <a:r>
              <a:rPr kumimoji="0" lang="en-US">
                <a:latin typeface="Arial" charset="0"/>
                <a:cs typeface="Times New Roman" pitchFamily="18" charset="0"/>
              </a:rPr>
              <a:t>	(3) </a:t>
            </a:r>
            <a:r>
              <a:rPr kumimoji="0" lang="en-US" b="1" u="sng">
                <a:latin typeface="Arial" charset="0"/>
                <a:cs typeface="Times New Roman" pitchFamily="18" charset="0"/>
              </a:rPr>
              <a:t>Right unit</a:t>
            </a:r>
            <a:r>
              <a:rPr kumimoji="0" lang="en-US">
                <a:latin typeface="Arial" charset="0"/>
                <a:cs typeface="Times New Roman" pitchFamily="18" charset="0"/>
              </a:rPr>
              <a:t>.  Same as for (2) above for unit(s) to the right.</a:t>
            </a:r>
          </a:p>
          <a:p>
            <a:pPr algn="l" eaLnBrk="0" hangingPunct="0"/>
            <a:r>
              <a:rPr kumimoji="0" lang="en-US">
                <a:latin typeface="Arial" charset="0"/>
                <a:cs typeface="Times New Roman" pitchFamily="18" charset="0"/>
              </a:rPr>
              <a:t> </a:t>
            </a:r>
          </a:p>
          <a:p>
            <a:pPr algn="l" eaLnBrk="0" hangingPunct="0"/>
            <a:r>
              <a:rPr kumimoji="0" lang="en-US">
                <a:latin typeface="Arial" charset="0"/>
                <a:cs typeface="Times New Roman" pitchFamily="18" charset="0"/>
              </a:rPr>
              <a:t>	(4) </a:t>
            </a:r>
            <a:r>
              <a:rPr kumimoji="0" lang="en-US" b="1" u="sng">
                <a:latin typeface="Arial" charset="0"/>
                <a:cs typeface="Times New Roman" pitchFamily="18" charset="0"/>
              </a:rPr>
              <a:t>Forward unit</a:t>
            </a:r>
            <a:r>
              <a:rPr kumimoji="0" lang="en-US">
                <a:latin typeface="Arial" charset="0"/>
                <a:cs typeface="Times New Roman" pitchFamily="18" charset="0"/>
              </a:rPr>
              <a:t>.  Same as above for unit(s) to your front.</a:t>
            </a:r>
          </a:p>
          <a:p>
            <a:pPr algn="l" eaLnBrk="0" hangingPunct="0"/>
            <a:r>
              <a:rPr kumimoji="0" lang="en-US">
                <a:latin typeface="Arial" charset="0"/>
                <a:cs typeface="Times New Roman" pitchFamily="18" charset="0"/>
              </a:rPr>
              <a:t> </a:t>
            </a:r>
          </a:p>
          <a:p>
            <a:pPr algn="l" eaLnBrk="0" hangingPunct="0"/>
            <a:r>
              <a:rPr kumimoji="0" lang="en-US">
                <a:latin typeface="Arial" charset="0"/>
                <a:cs typeface="Times New Roman" pitchFamily="18" charset="0"/>
              </a:rPr>
              <a:t>	(5) </a:t>
            </a:r>
            <a:r>
              <a:rPr kumimoji="0" lang="en-US" b="1" u="sng">
                <a:latin typeface="Arial" charset="0"/>
                <a:cs typeface="Times New Roman" pitchFamily="18" charset="0"/>
              </a:rPr>
              <a:t>Unit in Reserve/to the rear</a:t>
            </a:r>
            <a:r>
              <a:rPr kumimoji="0" lang="en-US">
                <a:latin typeface="Arial" charset="0"/>
                <a:cs typeface="Times New Roman" pitchFamily="18" charset="0"/>
              </a:rPr>
              <a:t>.  Same as above for unit(s) in reserve and (or) to your rear.</a:t>
            </a:r>
          </a:p>
          <a:p>
            <a:pPr algn="l" eaLnBrk="0" hangingPunct="0"/>
            <a:r>
              <a:rPr kumimoji="0" lang="en-US">
                <a:latin typeface="Arial" charset="0"/>
                <a:cs typeface="Times New Roman" pitchFamily="18" charset="0"/>
              </a:rPr>
              <a:t> </a:t>
            </a:r>
          </a:p>
          <a:p>
            <a:pPr algn="l" eaLnBrk="0" hangingPunct="0"/>
            <a:r>
              <a:rPr kumimoji="0" lang="en-US">
                <a:latin typeface="Arial" charset="0"/>
                <a:cs typeface="Times New Roman" pitchFamily="18" charset="0"/>
              </a:rPr>
              <a:t>	</a:t>
            </a:r>
            <a:endParaRPr kumimoji="0" lang="en-US">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152400" y="1066800"/>
            <a:ext cx="8763000" cy="4541838"/>
          </a:xfrm>
          <a:prstGeom prst="rect">
            <a:avLst/>
          </a:prstGeom>
          <a:noFill/>
          <a:ln w="9525">
            <a:noFill/>
            <a:miter lim="800000"/>
            <a:headEnd/>
            <a:tailEnd/>
          </a:ln>
        </p:spPr>
        <p:txBody>
          <a:bodyPr>
            <a:spAutoFit/>
          </a:bodyPr>
          <a:lstStyle/>
          <a:p>
            <a:pPr eaLnBrk="0" hangingPunct="0"/>
            <a:r>
              <a:rPr kumimoji="0" lang="en-US">
                <a:latin typeface="Arial" charset="0"/>
                <a:cs typeface="Times New Roman" pitchFamily="18" charset="0"/>
              </a:rPr>
              <a:t>    </a:t>
            </a:r>
            <a:r>
              <a:rPr kumimoji="0" lang="en-US" sz="3200" b="1" u="sng">
                <a:latin typeface="Arial" charset="0"/>
                <a:cs typeface="Times New Roman" pitchFamily="18" charset="0"/>
              </a:rPr>
              <a:t>Paragraph 1b Friendly Situation (cont)</a:t>
            </a:r>
          </a:p>
          <a:p>
            <a:pPr algn="l" eaLnBrk="0" hangingPunct="0"/>
            <a:r>
              <a:rPr kumimoji="0" lang="en-US">
                <a:latin typeface="Arial" charset="0"/>
                <a:cs typeface="Times New Roman" pitchFamily="18" charset="0"/>
              </a:rPr>
              <a:t>   </a:t>
            </a:r>
          </a:p>
          <a:p>
            <a:pPr algn="l" eaLnBrk="0" hangingPunct="0"/>
            <a:r>
              <a:rPr kumimoji="0" lang="en-US">
                <a:latin typeface="Arial" charset="0"/>
                <a:cs typeface="Times New Roman" pitchFamily="18" charset="0"/>
              </a:rPr>
              <a:t> </a:t>
            </a:r>
          </a:p>
          <a:p>
            <a:pPr algn="l" eaLnBrk="0" hangingPunct="0"/>
            <a:r>
              <a:rPr kumimoji="0" lang="en-US">
                <a:latin typeface="Arial" charset="0"/>
                <a:cs typeface="Times New Roman" pitchFamily="18" charset="0"/>
              </a:rPr>
              <a:t>	(6) </a:t>
            </a:r>
            <a:r>
              <a:rPr kumimoji="0" lang="en-US" b="1" u="sng">
                <a:latin typeface="Arial" charset="0"/>
                <a:cs typeface="Times New Roman" pitchFamily="18" charset="0"/>
              </a:rPr>
              <a:t>Units in Support/Reinforcing</a:t>
            </a:r>
            <a:r>
              <a:rPr kumimoji="0" lang="en-US">
                <a:latin typeface="Arial" charset="0"/>
                <a:cs typeface="Times New Roman" pitchFamily="18" charset="0"/>
              </a:rPr>
              <a:t>.  List the CS units, which are in support or are reinforcing the higher headquarters.  This can be listed like task organization and is found primarily in the higher unit’s task organization under the higher headquarters control.  This para is a means of accounting for the many units on the battlefield, which may impact on you, or your subordinates may see that are not otherwise addressed in the order.  </a:t>
            </a:r>
          </a:p>
          <a:p>
            <a:pPr algn="l" eaLnBrk="0" hangingPunct="0"/>
            <a:r>
              <a:rPr kumimoji="0" lang="en-US">
                <a:latin typeface="Arial" charset="0"/>
                <a:cs typeface="Times New Roman" pitchFamily="18" charset="0"/>
              </a:rPr>
              <a:t>        </a:t>
            </a:r>
          </a:p>
          <a:p>
            <a:pPr algn="l" eaLnBrk="0" hangingPunct="0"/>
            <a:r>
              <a:rPr kumimoji="0" lang="en-US">
                <a:latin typeface="Arial" charset="0"/>
                <a:cs typeface="Times New Roman" pitchFamily="18" charset="0"/>
              </a:rPr>
              <a:t> </a:t>
            </a:r>
            <a:r>
              <a:rPr kumimoji="0" lang="en-US" b="1">
                <a:latin typeface="Arial" charset="0"/>
                <a:cs typeface="Times New Roman" pitchFamily="18" charset="0"/>
              </a:rPr>
              <a:t>c.</a:t>
            </a:r>
            <a:r>
              <a:rPr kumimoji="0" lang="en-US">
                <a:latin typeface="Arial" charset="0"/>
                <a:cs typeface="Times New Roman" pitchFamily="18" charset="0"/>
              </a:rPr>
              <a:t>  </a:t>
            </a:r>
            <a:r>
              <a:rPr kumimoji="0" lang="en-US" b="1" u="sng">
                <a:latin typeface="Arial" charset="0"/>
                <a:cs typeface="Times New Roman" pitchFamily="18" charset="0"/>
              </a:rPr>
              <a:t>Attachments and detachments</a:t>
            </a:r>
            <a:r>
              <a:rPr kumimoji="0" lang="en-US">
                <a:latin typeface="Arial" charset="0"/>
                <a:cs typeface="Times New Roman" pitchFamily="18" charset="0"/>
              </a:rPr>
              <a:t>.  </a:t>
            </a:r>
            <a:r>
              <a:rPr kumimoji="0" lang="en-US" b="1" i="1">
                <a:latin typeface="Arial" charset="0"/>
                <a:cs typeface="Times New Roman" pitchFamily="18" charset="0"/>
              </a:rPr>
              <a:t>Do not repeat information available in task organization.</a:t>
            </a:r>
            <a:r>
              <a:rPr kumimoji="0" lang="en-US">
                <a:latin typeface="Arial" charset="0"/>
                <a:cs typeface="Times New Roman" pitchFamily="18" charset="0"/>
              </a:rPr>
              <a:t>  May state, “see Task Organization”.  State effective time of task organization if different from effective time of the operations order.</a:t>
            </a:r>
            <a:r>
              <a:rPr kumimoji="0" lang="en-US">
                <a:latin typeface="Arial"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5"/>
          <p:cNvSpPr>
            <a:spLocks noChangeArrowheads="1"/>
          </p:cNvSpPr>
          <p:nvPr/>
        </p:nvSpPr>
        <p:spPr bwMode="auto">
          <a:xfrm>
            <a:off x="152400" y="1676400"/>
            <a:ext cx="8763000" cy="1920875"/>
          </a:xfrm>
          <a:prstGeom prst="rect">
            <a:avLst/>
          </a:prstGeom>
          <a:noFill/>
          <a:ln w="9525">
            <a:noFill/>
            <a:miter lim="800000"/>
            <a:headEnd/>
            <a:tailEnd/>
          </a:ln>
        </p:spPr>
        <p:txBody>
          <a:bodyPr>
            <a:spAutoFit/>
          </a:bodyPr>
          <a:lstStyle/>
          <a:p>
            <a:pPr algn="l" eaLnBrk="0" hangingPunct="0"/>
            <a:r>
              <a:rPr kumimoji="0" lang="en-US">
                <a:latin typeface="Arial" charset="0"/>
                <a:cs typeface="Times New Roman" pitchFamily="18" charset="0"/>
              </a:rPr>
              <a:t> </a:t>
            </a:r>
            <a:r>
              <a:rPr kumimoji="0" lang="en-US">
                <a:latin typeface="Arial" charset="0"/>
                <a:cs typeface="Arial" charset="0"/>
              </a:rPr>
              <a:t>This is a clear, concise statement of the mission essential task(s) to be accomplished by the unit and the purpose to be achieved. The mission statement will state </a:t>
            </a:r>
            <a:r>
              <a:rPr kumimoji="0" lang="en-US" b="1" u="sng">
                <a:latin typeface="Arial" charset="0"/>
                <a:cs typeface="Arial" charset="0"/>
              </a:rPr>
              <a:t>WHO</a:t>
            </a:r>
            <a:r>
              <a:rPr kumimoji="0" lang="en-US">
                <a:latin typeface="Arial" charset="0"/>
                <a:cs typeface="Arial" charset="0"/>
              </a:rPr>
              <a:t>, </a:t>
            </a:r>
            <a:r>
              <a:rPr kumimoji="0" lang="en-US" b="1" u="sng">
                <a:latin typeface="Arial" charset="0"/>
                <a:cs typeface="Arial" charset="0"/>
              </a:rPr>
              <a:t>WHAT</a:t>
            </a:r>
            <a:r>
              <a:rPr kumimoji="0" lang="en-US">
                <a:latin typeface="Arial" charset="0"/>
                <a:cs typeface="Arial" charset="0"/>
              </a:rPr>
              <a:t> (the task), </a:t>
            </a:r>
            <a:r>
              <a:rPr kumimoji="0" lang="en-US" b="1" u="sng">
                <a:latin typeface="Arial" charset="0"/>
                <a:cs typeface="Arial" charset="0"/>
              </a:rPr>
              <a:t>WHEN</a:t>
            </a:r>
            <a:r>
              <a:rPr kumimoji="0" lang="en-US">
                <a:latin typeface="Arial" charset="0"/>
                <a:cs typeface="Arial" charset="0"/>
              </a:rPr>
              <a:t> (the critical time), </a:t>
            </a:r>
            <a:r>
              <a:rPr kumimoji="0" lang="en-US" b="1" u="sng">
                <a:latin typeface="Arial" charset="0"/>
                <a:cs typeface="Arial" charset="0"/>
              </a:rPr>
              <a:t>WHERE</a:t>
            </a:r>
            <a:r>
              <a:rPr kumimoji="0" lang="en-US">
                <a:latin typeface="Arial" charset="0"/>
                <a:cs typeface="Arial" charset="0"/>
              </a:rPr>
              <a:t> (usually a grid coordinate), and </a:t>
            </a:r>
            <a:r>
              <a:rPr kumimoji="0" lang="en-US" b="1" u="sng">
                <a:latin typeface="Arial" charset="0"/>
                <a:cs typeface="Arial" charset="0"/>
              </a:rPr>
              <a:t>WHY</a:t>
            </a:r>
            <a:r>
              <a:rPr kumimoji="0" lang="en-US">
                <a:latin typeface="Arial" charset="0"/>
                <a:cs typeface="Arial" charset="0"/>
              </a:rPr>
              <a:t> (the purpose the unit must achieve). Some examples of restated missions follow:</a:t>
            </a:r>
            <a:endParaRPr kumimoji="0" lang="en-US">
              <a:latin typeface="Arial" charset="0"/>
              <a:cs typeface="Times New Roman" pitchFamily="18" charset="0"/>
            </a:endParaRPr>
          </a:p>
          <a:p>
            <a:pPr algn="l" eaLnBrk="0" hangingPunct="0"/>
            <a:endParaRPr kumimoji="0" lang="en-US">
              <a:latin typeface="Arial" charset="0"/>
              <a:cs typeface="Times New Roman" pitchFamily="18" charset="0"/>
            </a:endParaRPr>
          </a:p>
        </p:txBody>
      </p:sp>
      <p:sp>
        <p:nvSpPr>
          <p:cNvPr id="18435" name="Rectangle 36"/>
          <p:cNvSpPr>
            <a:spLocks noChangeArrowheads="1"/>
          </p:cNvSpPr>
          <p:nvPr/>
        </p:nvSpPr>
        <p:spPr bwMode="auto">
          <a:xfrm>
            <a:off x="2247900" y="330200"/>
            <a:ext cx="4584700" cy="579438"/>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2.  MISSION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457200" y="1524000"/>
            <a:ext cx="8077200" cy="3140075"/>
          </a:xfrm>
          <a:prstGeom prst="rect">
            <a:avLst/>
          </a:prstGeom>
          <a:noFill/>
          <a:ln w="9525">
            <a:noFill/>
            <a:miter lim="800000"/>
            <a:headEnd/>
            <a:tailEnd/>
          </a:ln>
        </p:spPr>
        <p:txBody>
          <a:bodyPr>
            <a:spAutoFit/>
          </a:bodyPr>
          <a:lstStyle/>
          <a:p>
            <a:pPr algn="l" eaLnBrk="0" hangingPunct="0"/>
            <a:r>
              <a:rPr kumimoji="0" lang="en-US" b="1" u="sng">
                <a:latin typeface="Arial" charset="0"/>
                <a:cs typeface="Times New Roman" pitchFamily="18" charset="0"/>
              </a:rPr>
              <a:t>Offensive</a:t>
            </a:r>
            <a:r>
              <a:rPr kumimoji="0" lang="en-US" b="1">
                <a:latin typeface="Arial" charset="0"/>
                <a:cs typeface="Times New Roman" pitchFamily="18" charset="0"/>
              </a:rPr>
              <a:t> - </a:t>
            </a:r>
            <a:r>
              <a:rPr kumimoji="0" lang="en-US">
                <a:latin typeface="Arial" charset="0"/>
                <a:cs typeface="Times New Roman" pitchFamily="18" charset="0"/>
              </a:rPr>
              <a:t>C Company (</a:t>
            </a:r>
            <a:r>
              <a:rPr kumimoji="0" lang="en-US" b="1" i="1">
                <a:latin typeface="Arial" charset="0"/>
                <a:cs typeface="Times New Roman" pitchFamily="18" charset="0"/>
              </a:rPr>
              <a:t>who</a:t>
            </a:r>
            <a:r>
              <a:rPr kumimoji="0" lang="en-US">
                <a:latin typeface="Arial" charset="0"/>
                <a:cs typeface="Times New Roman" pitchFamily="18" charset="0"/>
              </a:rPr>
              <a:t>) assaults at, 190400 (L) OCT 03  (</a:t>
            </a:r>
            <a:r>
              <a:rPr kumimoji="0" lang="en-US" b="1" i="1">
                <a:latin typeface="Arial" charset="0"/>
                <a:cs typeface="Times New Roman" pitchFamily="18" charset="0"/>
              </a:rPr>
              <a:t>when</a:t>
            </a:r>
            <a:r>
              <a:rPr kumimoji="0" lang="en-US">
                <a:latin typeface="Arial" charset="0"/>
                <a:cs typeface="Times New Roman" pitchFamily="18" charset="0"/>
              </a:rPr>
              <a:t>), to seize OBJECTIVE HOGAN (</a:t>
            </a:r>
            <a:r>
              <a:rPr kumimoji="0" lang="en-US" b="1" i="1">
                <a:latin typeface="Arial" charset="0"/>
                <a:cs typeface="Times New Roman" pitchFamily="18" charset="0"/>
              </a:rPr>
              <a:t>what – task</a:t>
            </a:r>
            <a:r>
              <a:rPr kumimoji="0" lang="en-US">
                <a:latin typeface="Arial" charset="0"/>
                <a:cs typeface="Times New Roman" pitchFamily="18" charset="0"/>
              </a:rPr>
              <a:t>), ND52504205 (Craig Hill) (</a:t>
            </a:r>
            <a:r>
              <a:rPr kumimoji="0" lang="en-US" b="1" i="1">
                <a:latin typeface="Arial" charset="0"/>
                <a:cs typeface="Times New Roman" pitchFamily="18" charset="0"/>
              </a:rPr>
              <a:t>where</a:t>
            </a:r>
            <a:r>
              <a:rPr kumimoji="0" lang="en-US">
                <a:latin typeface="Arial" charset="0"/>
                <a:cs typeface="Times New Roman" pitchFamily="18" charset="0"/>
              </a:rPr>
              <a:t>), in order to establish a foothold for the battalion main effort on OBJ BOB (</a:t>
            </a:r>
            <a:r>
              <a:rPr kumimoji="0" lang="en-US" b="1" i="1">
                <a:latin typeface="Arial" charset="0"/>
                <a:cs typeface="Times New Roman" pitchFamily="18" charset="0"/>
              </a:rPr>
              <a:t>why – purpose</a:t>
            </a:r>
            <a:r>
              <a:rPr kumimoji="0" lang="en-US">
                <a:latin typeface="Arial" charset="0"/>
                <a:cs typeface="Times New Roman" pitchFamily="18" charset="0"/>
              </a:rPr>
              <a:t>).</a:t>
            </a:r>
          </a:p>
          <a:p>
            <a:pPr algn="l" eaLnBrk="0" hangingPunct="0"/>
            <a:endParaRPr kumimoji="0" lang="en-US" b="1" u="sng">
              <a:latin typeface="Arial" charset="0"/>
              <a:cs typeface="Times New Roman" pitchFamily="18" charset="0"/>
            </a:endParaRPr>
          </a:p>
          <a:p>
            <a:pPr algn="l" eaLnBrk="0" hangingPunct="0"/>
            <a:r>
              <a:rPr kumimoji="0" lang="en-US" b="1" u="sng">
                <a:latin typeface="Arial" charset="0"/>
                <a:cs typeface="Times New Roman" pitchFamily="18" charset="0"/>
              </a:rPr>
              <a:t>Defensive</a:t>
            </a:r>
            <a:r>
              <a:rPr kumimoji="0" lang="en-US">
                <a:latin typeface="Arial" charset="0"/>
                <a:cs typeface="Times New Roman" pitchFamily="18" charset="0"/>
              </a:rPr>
              <a:t> - Team A </a:t>
            </a:r>
            <a:r>
              <a:rPr kumimoji="0" lang="en-US" i="1">
                <a:latin typeface="Arial" charset="0"/>
                <a:cs typeface="Times New Roman" pitchFamily="18" charset="0"/>
              </a:rPr>
              <a:t>(</a:t>
            </a:r>
            <a:r>
              <a:rPr kumimoji="0" lang="en-US" b="1" i="1">
                <a:latin typeface="Arial" charset="0"/>
                <a:cs typeface="Times New Roman" pitchFamily="18" charset="0"/>
              </a:rPr>
              <a:t>who</a:t>
            </a:r>
            <a:r>
              <a:rPr kumimoji="0" lang="en-US" i="1">
                <a:latin typeface="Arial" charset="0"/>
                <a:cs typeface="Times New Roman" pitchFamily="18" charset="0"/>
              </a:rPr>
              <a:t>)</a:t>
            </a:r>
            <a:r>
              <a:rPr kumimoji="0" lang="en-US">
                <a:latin typeface="Arial" charset="0"/>
                <a:cs typeface="Times New Roman" pitchFamily="18" charset="0"/>
              </a:rPr>
              <a:t> defends from Battle Position 1 (BP1) (</a:t>
            </a:r>
            <a:r>
              <a:rPr kumimoji="0" lang="en-US" b="1" i="1">
                <a:latin typeface="Arial" charset="0"/>
                <a:cs typeface="Times New Roman" pitchFamily="18" charset="0"/>
              </a:rPr>
              <a:t>where</a:t>
            </a:r>
            <a:r>
              <a:rPr kumimoji="0" lang="en-US">
                <a:latin typeface="Arial" charset="0"/>
                <a:cs typeface="Times New Roman" pitchFamily="18" charset="0"/>
              </a:rPr>
              <a:t>) NLT 200400 (L) OCT 03 (</a:t>
            </a:r>
            <a:r>
              <a:rPr kumimoji="0" lang="en-US" b="1" i="1">
                <a:latin typeface="Arial" charset="0"/>
                <a:cs typeface="Times New Roman" pitchFamily="18" charset="0"/>
              </a:rPr>
              <a:t>when</a:t>
            </a:r>
            <a:r>
              <a:rPr kumimoji="0" lang="en-US">
                <a:latin typeface="Arial" charset="0"/>
                <a:cs typeface="Times New Roman" pitchFamily="18" charset="0"/>
              </a:rPr>
              <a:t>) to destroy a motorized rifle battalion in EA HAMMER (</a:t>
            </a:r>
            <a:r>
              <a:rPr kumimoji="0" lang="en-US" b="1" i="1">
                <a:latin typeface="Arial" charset="0"/>
                <a:cs typeface="Times New Roman" pitchFamily="18" charset="0"/>
              </a:rPr>
              <a:t>what</a:t>
            </a:r>
            <a:r>
              <a:rPr kumimoji="0" lang="en-US" b="1">
                <a:latin typeface="Arial" charset="0"/>
                <a:cs typeface="Times New Roman" pitchFamily="18" charset="0"/>
              </a:rPr>
              <a:t> – </a:t>
            </a:r>
            <a:r>
              <a:rPr kumimoji="0" lang="en-US" b="1" i="1">
                <a:latin typeface="Arial" charset="0"/>
                <a:cs typeface="Times New Roman" pitchFamily="18" charset="0"/>
              </a:rPr>
              <a:t>task</a:t>
            </a:r>
            <a:r>
              <a:rPr kumimoji="0" lang="en-US">
                <a:latin typeface="Arial" charset="0"/>
                <a:cs typeface="Times New Roman" pitchFamily="18" charset="0"/>
              </a:rPr>
              <a:t>) in order to prevent the envelopment of Team B, the Task Force (TF) main effort, from the north (</a:t>
            </a:r>
            <a:r>
              <a:rPr kumimoji="0" lang="en-US" b="1" i="1">
                <a:latin typeface="Arial" charset="0"/>
                <a:cs typeface="Times New Roman" pitchFamily="18" charset="0"/>
              </a:rPr>
              <a:t>why</a:t>
            </a:r>
            <a:r>
              <a:rPr kumimoji="0" lang="en-US" b="1">
                <a:latin typeface="Arial" charset="0"/>
                <a:cs typeface="Times New Roman" pitchFamily="18" charset="0"/>
              </a:rPr>
              <a:t> – </a:t>
            </a:r>
            <a:r>
              <a:rPr kumimoji="0" lang="en-US" b="1" i="1">
                <a:latin typeface="Arial" charset="0"/>
                <a:cs typeface="Times New Roman" pitchFamily="18" charset="0"/>
              </a:rPr>
              <a:t>purpose</a:t>
            </a:r>
            <a:r>
              <a:rPr kumimoji="0" lang="en-US">
                <a:latin typeface="Arial" charset="0"/>
                <a:cs typeface="Times New Roman" pitchFamily="18" charset="0"/>
              </a:rPr>
              <a:t>).</a:t>
            </a:r>
            <a:endParaRPr kumimoji="0" lang="en-US">
              <a:latin typeface="Arial" charset="0"/>
            </a:endParaRPr>
          </a:p>
        </p:txBody>
      </p:sp>
      <p:sp>
        <p:nvSpPr>
          <p:cNvPr id="19459" name="Rectangle 3"/>
          <p:cNvSpPr>
            <a:spLocks noChangeArrowheads="1"/>
          </p:cNvSpPr>
          <p:nvPr/>
        </p:nvSpPr>
        <p:spPr bwMode="auto">
          <a:xfrm>
            <a:off x="1211263" y="254000"/>
            <a:ext cx="6816725" cy="579438"/>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2.  MISSION (examples)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9"/>
          <p:cNvSpPr>
            <a:spLocks noChangeArrowheads="1"/>
          </p:cNvSpPr>
          <p:nvPr/>
        </p:nvSpPr>
        <p:spPr bwMode="auto">
          <a:xfrm>
            <a:off x="381000" y="1676400"/>
            <a:ext cx="8153400" cy="3140075"/>
          </a:xfrm>
          <a:prstGeom prst="rect">
            <a:avLst/>
          </a:prstGeom>
          <a:noFill/>
          <a:ln w="9525">
            <a:noFill/>
            <a:miter lim="800000"/>
            <a:headEnd/>
            <a:tailEnd/>
          </a:ln>
        </p:spPr>
        <p:txBody>
          <a:bodyPr>
            <a:spAutoFit/>
          </a:bodyPr>
          <a:lstStyle/>
          <a:p>
            <a:pPr algn="l" eaLnBrk="0" hangingPunct="0">
              <a:tabLst>
                <a:tab pos="0" algn="l"/>
              </a:tabLst>
            </a:pPr>
            <a:r>
              <a:rPr kumimoji="0" lang="en-US">
                <a:latin typeface="Arial" charset="0"/>
                <a:cs typeface="Times New Roman" pitchFamily="18" charset="0"/>
              </a:rPr>
              <a:t>	</a:t>
            </a:r>
            <a:r>
              <a:rPr kumimoji="0" lang="en-US" b="1" u="sng">
                <a:latin typeface="Arial" charset="0"/>
                <a:cs typeface="Times New Roman" pitchFamily="18" charset="0"/>
              </a:rPr>
              <a:t>Intent</a:t>
            </a:r>
            <a:r>
              <a:rPr kumimoji="0" lang="en-US" u="sng">
                <a:latin typeface="Arial" charset="0"/>
                <a:cs typeface="Times New Roman" pitchFamily="18" charset="0"/>
              </a:rPr>
              <a:t>:</a:t>
            </a:r>
            <a:r>
              <a:rPr kumimoji="0" lang="en-US">
                <a:latin typeface="Arial" charset="0"/>
                <a:cs typeface="Times New Roman" pitchFamily="18" charset="0"/>
              </a:rPr>
              <a:t>  Intent is the “bridge” between the unit’s purpose and the specific course of action (concept), which the commander has selected.  Specifically, the intent statement consists of </a:t>
            </a:r>
            <a:r>
              <a:rPr kumimoji="0" lang="en-US" b="1">
                <a:latin typeface="Arial" charset="0"/>
                <a:cs typeface="Times New Roman" pitchFamily="18" charset="0"/>
              </a:rPr>
              <a:t>purpose, key tasks </a:t>
            </a:r>
            <a:r>
              <a:rPr kumimoji="0" lang="en-US">
                <a:latin typeface="Arial" charset="0"/>
                <a:cs typeface="Times New Roman" pitchFamily="18" charset="0"/>
              </a:rPr>
              <a:t>stated in relation to </a:t>
            </a:r>
            <a:r>
              <a:rPr kumimoji="0" lang="en-US" b="1">
                <a:latin typeface="Arial" charset="0"/>
                <a:cs typeface="Times New Roman" pitchFamily="18" charset="0"/>
              </a:rPr>
              <a:t>terrain, enemy</a:t>
            </a:r>
            <a:r>
              <a:rPr kumimoji="0" lang="en-US">
                <a:latin typeface="Arial" charset="0"/>
                <a:cs typeface="Times New Roman" pitchFamily="18" charset="0"/>
              </a:rPr>
              <a:t> and </a:t>
            </a:r>
            <a:r>
              <a:rPr kumimoji="0" lang="en-US" b="1">
                <a:latin typeface="Arial" charset="0"/>
                <a:cs typeface="Times New Roman" pitchFamily="18" charset="0"/>
              </a:rPr>
              <a:t>desired endstate </a:t>
            </a:r>
            <a:r>
              <a:rPr kumimoji="0" lang="en-US">
                <a:latin typeface="Arial" charset="0"/>
                <a:cs typeface="Times New Roman" pitchFamily="18" charset="0"/>
              </a:rPr>
              <a:t>for the operation, and is generally written in three to five sentences max. A commander may elect to include a broader operational purpose, if he feels it will assist his subordinates in understanding the unit’s mission.  The intent statement is mandatory for all OPORDs.</a:t>
            </a:r>
          </a:p>
          <a:p>
            <a:pPr algn="l" eaLnBrk="0" hangingPunct="0">
              <a:tabLst>
                <a:tab pos="0" algn="l"/>
              </a:tabLst>
            </a:pPr>
            <a:r>
              <a:rPr kumimoji="0" lang="en-US">
                <a:latin typeface="Arial" charset="0"/>
                <a:cs typeface="Times New Roman" pitchFamily="18" charset="0"/>
              </a:rPr>
              <a:t>	</a:t>
            </a:r>
          </a:p>
          <a:p>
            <a:pPr algn="l" eaLnBrk="0" hangingPunct="0">
              <a:tabLst>
                <a:tab pos="0" algn="l"/>
              </a:tabLst>
            </a:pPr>
            <a:endParaRPr kumimoji="0" lang="en-US">
              <a:latin typeface="Arial" charset="0"/>
            </a:endParaRPr>
          </a:p>
        </p:txBody>
      </p:sp>
      <p:sp>
        <p:nvSpPr>
          <p:cNvPr id="20483" name="Rectangle 30"/>
          <p:cNvSpPr>
            <a:spLocks noChangeArrowheads="1"/>
          </p:cNvSpPr>
          <p:nvPr/>
        </p:nvSpPr>
        <p:spPr bwMode="auto">
          <a:xfrm>
            <a:off x="1922463" y="101600"/>
            <a:ext cx="5240337" cy="579438"/>
          </a:xfrm>
          <a:prstGeom prst="rect">
            <a:avLst/>
          </a:prstGeom>
          <a:noFill/>
          <a:ln w="9525">
            <a:noFill/>
            <a:miter lim="800000"/>
            <a:headEnd/>
            <a:tailEnd/>
          </a:ln>
        </p:spPr>
        <p:txBody>
          <a:bodyPr wrap="none">
            <a:spAutoFit/>
          </a:bodyPr>
          <a:lstStyle/>
          <a:p>
            <a:pPr eaLnBrk="0" hangingPunct="0"/>
            <a:r>
              <a:rPr kumimoji="0" lang="en-US" sz="3200" b="1" u="sng">
                <a:latin typeface="Arial" charset="0"/>
                <a:cs typeface="Times New Roman" pitchFamily="18" charset="0"/>
              </a:rPr>
              <a:t>Paragraph 3.  EXECUTION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04800" y="2057400"/>
            <a:ext cx="8839200" cy="2225675"/>
          </a:xfrm>
          <a:prstGeom prst="rect">
            <a:avLst/>
          </a:prstGeom>
          <a:noFill/>
          <a:ln w="9525">
            <a:noFill/>
            <a:miter lim="800000"/>
            <a:headEnd/>
            <a:tailEnd/>
          </a:ln>
        </p:spPr>
        <p:txBody>
          <a:bodyPr>
            <a:spAutoFit/>
          </a:bodyPr>
          <a:lstStyle/>
          <a:p>
            <a:pPr algn="l" eaLnBrk="0" hangingPunct="0">
              <a:tabLst>
                <a:tab pos="0" algn="l"/>
              </a:tabLst>
            </a:pPr>
            <a:r>
              <a:rPr kumimoji="0" lang="en-US">
                <a:latin typeface="Arial" charset="0"/>
                <a:cs typeface="Times New Roman" pitchFamily="18" charset="0"/>
              </a:rPr>
              <a:t>	Key tasks are tasks that must be performed by the force, or conditions that must be met in order for the unit to achieve the stated purpose.  Key tasks are not tied to a specific course of action; </a:t>
            </a:r>
            <a:r>
              <a:rPr kumimoji="0" lang="en-US" b="1" i="1">
                <a:latin typeface="Arial" charset="0"/>
                <a:cs typeface="Times New Roman" pitchFamily="18" charset="0"/>
              </a:rPr>
              <a:t>rather they identify the things that are fundamental</a:t>
            </a:r>
            <a:r>
              <a:rPr kumimoji="0" lang="en-US">
                <a:latin typeface="Arial" charset="0"/>
                <a:cs typeface="Times New Roman" pitchFamily="18" charset="0"/>
              </a:rPr>
              <a:t> to the unit’s success.  Key tasks keep subordinates focused on the unit’s purpose when significant opportunities present themselves, or when a selected course of action is no longer applicable.        	</a:t>
            </a:r>
            <a:endParaRPr kumimoji="0" lang="en-US">
              <a:latin typeface="Arial" charset="0"/>
            </a:endParaRPr>
          </a:p>
        </p:txBody>
      </p:sp>
      <p:sp>
        <p:nvSpPr>
          <p:cNvPr id="21507" name="Rectangle 3"/>
          <p:cNvSpPr>
            <a:spLocks noChangeArrowheads="1"/>
          </p:cNvSpPr>
          <p:nvPr/>
        </p:nvSpPr>
        <p:spPr bwMode="auto">
          <a:xfrm>
            <a:off x="1905000" y="304800"/>
            <a:ext cx="5122863" cy="1066800"/>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3.</a:t>
            </a:r>
          </a:p>
          <a:p>
            <a:r>
              <a:rPr kumimoji="0" lang="en-US" sz="3200" b="1" u="sng">
                <a:latin typeface="Arial" charset="0"/>
                <a:cs typeface="Times New Roman" pitchFamily="18" charset="0"/>
              </a:rPr>
              <a:t>EXECUTION (Intent cont.)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914400" y="609600"/>
            <a:ext cx="5029200" cy="4762500"/>
          </a:xfrm>
          <a:prstGeom prst="rect">
            <a:avLst/>
          </a:prstGeom>
          <a:noFill/>
          <a:ln w="9525">
            <a:noFill/>
            <a:miter lim="800000"/>
            <a:headEnd/>
            <a:tailEnd/>
          </a:ln>
        </p:spPr>
        <p:txBody>
          <a:bodyPr>
            <a:spAutoFit/>
          </a:bodyPr>
          <a:lstStyle/>
          <a:p>
            <a:pPr algn="r" eaLnBrk="0" hangingPunct="0">
              <a:spcBef>
                <a:spcPts val="500"/>
              </a:spcBef>
              <a:spcAft>
                <a:spcPts val="500"/>
              </a:spcAft>
            </a:pPr>
            <a:r>
              <a:rPr kumimoji="0" lang="en-US" sz="3200" b="1" u="sng">
                <a:latin typeface="Arial" charset="0"/>
              </a:rPr>
              <a:t>References</a:t>
            </a:r>
            <a:r>
              <a:rPr kumimoji="0" lang="en-US" sz="3600">
                <a:latin typeface="Times New Roman" pitchFamily="18" charset="0"/>
              </a:rPr>
              <a:t> </a:t>
            </a:r>
          </a:p>
          <a:p>
            <a:pPr eaLnBrk="0" hangingPunct="0">
              <a:spcBef>
                <a:spcPts val="500"/>
              </a:spcBef>
              <a:spcAft>
                <a:spcPts val="500"/>
              </a:spcAft>
            </a:pPr>
            <a:endParaRPr kumimoji="0" lang="en-US" sz="3600">
              <a:latin typeface="Times New Roman" pitchFamily="18" charset="0"/>
            </a:endParaRPr>
          </a:p>
          <a:p>
            <a:pPr algn="l" eaLnBrk="0" hangingPunct="0">
              <a:spcBef>
                <a:spcPts val="500"/>
              </a:spcBef>
              <a:spcAft>
                <a:spcPts val="500"/>
              </a:spcAft>
            </a:pPr>
            <a:r>
              <a:rPr kumimoji="0" lang="en-US" sz="2400">
                <a:latin typeface="Times New Roman" pitchFamily="18" charset="0"/>
              </a:rPr>
              <a:t>•FM 7-8 Chapter 2 </a:t>
            </a:r>
          </a:p>
          <a:p>
            <a:pPr algn="l" eaLnBrk="0" hangingPunct="0">
              <a:spcBef>
                <a:spcPts val="500"/>
              </a:spcBef>
              <a:spcAft>
                <a:spcPts val="500"/>
              </a:spcAft>
            </a:pPr>
            <a:r>
              <a:rPr kumimoji="0" lang="en-US" sz="2400">
                <a:latin typeface="Times New Roman" pitchFamily="18" charset="0"/>
              </a:rPr>
              <a:t>•FM 7-10 Chapter 2 &amp; G </a:t>
            </a:r>
          </a:p>
          <a:p>
            <a:pPr algn="l" eaLnBrk="0" hangingPunct="0">
              <a:spcBef>
                <a:spcPts val="500"/>
              </a:spcBef>
              <a:spcAft>
                <a:spcPts val="500"/>
              </a:spcAft>
            </a:pPr>
            <a:r>
              <a:rPr kumimoji="0" lang="en-US" sz="2400">
                <a:latin typeface="Times New Roman" pitchFamily="18" charset="0"/>
              </a:rPr>
              <a:t>•FM 71-1 Chapter 2 </a:t>
            </a:r>
          </a:p>
          <a:p>
            <a:pPr algn="l" eaLnBrk="0" hangingPunct="0">
              <a:spcBef>
                <a:spcPts val="500"/>
              </a:spcBef>
              <a:spcAft>
                <a:spcPts val="500"/>
              </a:spcAft>
            </a:pPr>
            <a:r>
              <a:rPr kumimoji="0" lang="en-US" sz="2400">
                <a:latin typeface="Times New Roman" pitchFamily="18" charset="0"/>
              </a:rPr>
              <a:t>•FM 34-130 Chapter 2 </a:t>
            </a:r>
          </a:p>
          <a:p>
            <a:pPr algn="l" eaLnBrk="0" hangingPunct="0">
              <a:spcBef>
                <a:spcPts val="500"/>
              </a:spcBef>
              <a:spcAft>
                <a:spcPts val="500"/>
              </a:spcAft>
            </a:pPr>
            <a:r>
              <a:rPr kumimoji="0" lang="en-US" sz="2400">
                <a:latin typeface="Times New Roman" pitchFamily="18" charset="0"/>
              </a:rPr>
              <a:t>•FM 3-0</a:t>
            </a:r>
          </a:p>
          <a:p>
            <a:pPr algn="l" eaLnBrk="0" hangingPunct="0">
              <a:spcBef>
                <a:spcPts val="500"/>
              </a:spcBef>
              <a:spcAft>
                <a:spcPts val="500"/>
              </a:spcAft>
              <a:buFontTx/>
              <a:buChar char="•"/>
            </a:pPr>
            <a:r>
              <a:rPr kumimoji="0" lang="en-US" sz="2400">
                <a:latin typeface="Times New Roman" pitchFamily="18" charset="0"/>
              </a:rPr>
              <a:t>SH 21-76</a:t>
            </a:r>
          </a:p>
          <a:p>
            <a:pPr algn="l" eaLnBrk="0" hangingPunct="0">
              <a:spcBef>
                <a:spcPts val="500"/>
              </a:spcBef>
              <a:spcAft>
                <a:spcPts val="500"/>
              </a:spcAft>
            </a:pPr>
            <a:endParaRPr kumimoji="0" lang="en-US" sz="2400">
              <a:latin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533400" y="1752600"/>
            <a:ext cx="8229600" cy="3444875"/>
          </a:xfrm>
          <a:prstGeom prst="rect">
            <a:avLst/>
          </a:prstGeom>
          <a:noFill/>
          <a:ln w="9525">
            <a:noFill/>
            <a:miter lim="800000"/>
            <a:headEnd/>
            <a:tailEnd/>
          </a:ln>
        </p:spPr>
        <p:txBody>
          <a:bodyPr>
            <a:spAutoFit/>
          </a:bodyPr>
          <a:lstStyle/>
          <a:p>
            <a:pPr algn="l" eaLnBrk="0" hangingPunct="0">
              <a:buFont typeface="Wingdings" pitchFamily="2" charset="2"/>
              <a:buChar char="§"/>
              <a:tabLst>
                <a:tab pos="0" algn="l"/>
              </a:tabLst>
            </a:pPr>
            <a:r>
              <a:rPr kumimoji="0" lang="en-US">
                <a:latin typeface="Arial" charset="0"/>
                <a:cs typeface="Times New Roman" pitchFamily="18" charset="0"/>
              </a:rPr>
              <a:t> Examples of key tasks include:  terrain that must be controlled, effects on the enemy, and operational tempo. </a:t>
            </a:r>
          </a:p>
          <a:p>
            <a:pPr algn="l" eaLnBrk="0" hangingPunct="0">
              <a:buFont typeface="Wingdings" pitchFamily="2" charset="2"/>
              <a:buChar char="§"/>
              <a:tabLst>
                <a:tab pos="0" algn="l"/>
              </a:tabLst>
            </a:pPr>
            <a:endParaRPr kumimoji="0" lang="en-US">
              <a:latin typeface="Arial" charset="0"/>
              <a:cs typeface="Times New Roman" pitchFamily="18" charset="0"/>
            </a:endParaRPr>
          </a:p>
          <a:p>
            <a:pPr algn="l" eaLnBrk="0" hangingPunct="0">
              <a:buFont typeface="Wingdings" pitchFamily="2" charset="2"/>
              <a:buChar char="§"/>
              <a:tabLst>
                <a:tab pos="0" algn="l"/>
              </a:tabLst>
            </a:pPr>
            <a:r>
              <a:rPr kumimoji="0" lang="en-US">
                <a:latin typeface="Arial" charset="0"/>
                <a:cs typeface="Times New Roman" pitchFamily="18" charset="0"/>
              </a:rPr>
              <a:t> The desired endstate is a statement of the commander’s vision of how the unit will look with respect to the enemy and terrain at the end of the mission.  This statement is written in general terms – i.e. it is not course of action specific.</a:t>
            </a:r>
          </a:p>
          <a:p>
            <a:pPr algn="l" eaLnBrk="0" hangingPunct="0">
              <a:buFont typeface="Wingdings" pitchFamily="2" charset="2"/>
              <a:buChar char="§"/>
              <a:tabLst>
                <a:tab pos="0" algn="l"/>
              </a:tabLst>
            </a:pPr>
            <a:endParaRPr kumimoji="0" lang="en-US">
              <a:latin typeface="Arial" charset="0"/>
              <a:cs typeface="Times New Roman" pitchFamily="18" charset="0"/>
            </a:endParaRPr>
          </a:p>
          <a:p>
            <a:pPr algn="l" eaLnBrk="0" hangingPunct="0">
              <a:buFont typeface="Wingdings" pitchFamily="2" charset="2"/>
              <a:buChar char="§"/>
              <a:tabLst>
                <a:tab pos="0" algn="l"/>
              </a:tabLst>
            </a:pPr>
            <a:r>
              <a:rPr kumimoji="0" lang="en-US">
                <a:latin typeface="Arial" charset="0"/>
                <a:cs typeface="Times New Roman" pitchFamily="18" charset="0"/>
              </a:rPr>
              <a:t> The intent statement does not:  restate the unit’s purpose, describe the method(s) the unit will employ to be successful nor does it address “acceptable risks.”  </a:t>
            </a:r>
            <a:endParaRPr kumimoji="0" lang="en-US">
              <a:latin typeface="Arial" charset="0"/>
            </a:endParaRPr>
          </a:p>
        </p:txBody>
      </p:sp>
      <p:sp>
        <p:nvSpPr>
          <p:cNvPr id="22531" name="Rectangle 3"/>
          <p:cNvSpPr>
            <a:spLocks noChangeArrowheads="1"/>
          </p:cNvSpPr>
          <p:nvPr/>
        </p:nvSpPr>
        <p:spPr bwMode="auto">
          <a:xfrm>
            <a:off x="1879600" y="101600"/>
            <a:ext cx="5122863" cy="1066800"/>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3.</a:t>
            </a:r>
          </a:p>
          <a:p>
            <a:r>
              <a:rPr kumimoji="0" lang="en-US" sz="3200" b="1" u="sng">
                <a:latin typeface="Arial" charset="0"/>
                <a:cs typeface="Times New Roman" pitchFamily="18" charset="0"/>
              </a:rPr>
              <a:t>EXECUTION (Intent cont.)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8"/>
          <p:cNvSpPr>
            <a:spLocks noChangeArrowheads="1"/>
          </p:cNvSpPr>
          <p:nvPr/>
        </p:nvSpPr>
        <p:spPr bwMode="auto">
          <a:xfrm>
            <a:off x="304800" y="1447800"/>
            <a:ext cx="8077200" cy="4664075"/>
          </a:xfrm>
          <a:prstGeom prst="rect">
            <a:avLst/>
          </a:prstGeom>
          <a:noFill/>
          <a:ln w="9525">
            <a:noFill/>
            <a:miter lim="800000"/>
            <a:headEnd/>
            <a:tailEnd/>
          </a:ln>
        </p:spPr>
        <p:txBody>
          <a:bodyPr>
            <a:spAutoFit/>
          </a:bodyPr>
          <a:lstStyle/>
          <a:p>
            <a:pPr algn="l" eaLnBrk="0" hangingPunct="0">
              <a:tabLst>
                <a:tab pos="0" algn="l"/>
              </a:tabLst>
            </a:pPr>
            <a:r>
              <a:rPr kumimoji="0" lang="en-US" b="1">
                <a:latin typeface="Arial" charset="0"/>
                <a:cs typeface="Times New Roman" pitchFamily="18" charset="0"/>
              </a:rPr>
              <a:t>Offensive:</a:t>
            </a:r>
            <a:endParaRPr kumimoji="0" lang="en-US">
              <a:latin typeface="Arial" charset="0"/>
              <a:cs typeface="Times New Roman" pitchFamily="18" charset="0"/>
            </a:endParaRPr>
          </a:p>
          <a:p>
            <a:pPr algn="l" eaLnBrk="0" hangingPunct="0">
              <a:tabLst>
                <a:tab pos="0" algn="l"/>
              </a:tabLst>
            </a:pPr>
            <a:r>
              <a:rPr kumimoji="0" lang="en-US">
                <a:latin typeface="Arial" charset="0"/>
                <a:cs typeface="Times New Roman" pitchFamily="18" charset="0"/>
              </a:rPr>
              <a:t>	-  Control Craig Hill (OBJ HOGAN).</a:t>
            </a:r>
          </a:p>
          <a:p>
            <a:pPr algn="l" eaLnBrk="0" hangingPunct="0">
              <a:tabLst>
                <a:tab pos="0" algn="l"/>
              </a:tabLst>
            </a:pPr>
            <a:r>
              <a:rPr kumimoji="0" lang="en-US">
                <a:latin typeface="Arial" charset="0"/>
                <a:cs typeface="Times New Roman" pitchFamily="18" charset="0"/>
              </a:rPr>
              <a:t>	-  Destroy enemy platoon at the point of penetration.</a:t>
            </a:r>
          </a:p>
          <a:p>
            <a:pPr algn="l" eaLnBrk="0" hangingPunct="0">
              <a:tabLst>
                <a:tab pos="0" algn="l"/>
              </a:tabLst>
            </a:pPr>
            <a:r>
              <a:rPr kumimoji="0" lang="en-US">
                <a:latin typeface="Arial" charset="0"/>
                <a:cs typeface="Times New Roman" pitchFamily="18" charset="0"/>
              </a:rPr>
              <a:t>	-  Facilitate passage of follow-on forces.</a:t>
            </a:r>
          </a:p>
          <a:p>
            <a:pPr algn="l" eaLnBrk="0" hangingPunct="0">
              <a:tabLst>
                <a:tab pos="0" algn="l"/>
              </a:tabLst>
            </a:pPr>
            <a:r>
              <a:rPr kumimoji="0" lang="en-US">
                <a:latin typeface="Arial" charset="0"/>
                <a:cs typeface="Times New Roman" pitchFamily="18" charset="0"/>
              </a:rPr>
              <a:t>	-  The battalion main effort passed through to OBJ BOB, and 	    the company postured to defeat counter attack forces from 	    the south.</a:t>
            </a:r>
          </a:p>
          <a:p>
            <a:pPr algn="l" eaLnBrk="0" hangingPunct="0">
              <a:tabLst>
                <a:tab pos="0" algn="l"/>
              </a:tabLst>
            </a:pPr>
            <a:r>
              <a:rPr kumimoji="0" lang="en-US">
                <a:latin typeface="Arial" charset="0"/>
                <a:cs typeface="Times New Roman" pitchFamily="18" charset="0"/>
              </a:rPr>
              <a:t> </a:t>
            </a:r>
          </a:p>
          <a:p>
            <a:pPr algn="l" eaLnBrk="0" hangingPunct="0">
              <a:tabLst>
                <a:tab pos="0" algn="l"/>
              </a:tabLst>
            </a:pPr>
            <a:endParaRPr kumimoji="0" lang="en-US">
              <a:latin typeface="Arial" charset="0"/>
              <a:cs typeface="Times New Roman" pitchFamily="18" charset="0"/>
            </a:endParaRPr>
          </a:p>
          <a:p>
            <a:pPr algn="l" eaLnBrk="0" hangingPunct="0">
              <a:tabLst>
                <a:tab pos="0" algn="l"/>
              </a:tabLst>
            </a:pPr>
            <a:r>
              <a:rPr kumimoji="0" lang="en-US" b="1">
                <a:latin typeface="Arial" charset="0"/>
                <a:cs typeface="Times New Roman" pitchFamily="18" charset="0"/>
              </a:rPr>
              <a:t>Defensive</a:t>
            </a:r>
            <a:r>
              <a:rPr kumimoji="0" lang="en-US">
                <a:latin typeface="Arial" charset="0"/>
                <a:cs typeface="Times New Roman" pitchFamily="18" charset="0"/>
              </a:rPr>
              <a:t>:  </a:t>
            </a:r>
          </a:p>
          <a:p>
            <a:pPr algn="l" eaLnBrk="0" hangingPunct="0">
              <a:tabLst>
                <a:tab pos="0" algn="l"/>
              </a:tabLst>
            </a:pPr>
            <a:r>
              <a:rPr kumimoji="0" lang="en-US">
                <a:latin typeface="Arial" charset="0"/>
                <a:cs typeface="Times New Roman" pitchFamily="18" charset="0"/>
              </a:rPr>
              <a:t>	-  Control the high-speed avenues of approach through sector</a:t>
            </a:r>
          </a:p>
          <a:p>
            <a:pPr algn="l" eaLnBrk="0" hangingPunct="0">
              <a:tabLst>
                <a:tab pos="0" algn="l"/>
              </a:tabLst>
            </a:pPr>
            <a:r>
              <a:rPr kumimoji="0" lang="en-US">
                <a:latin typeface="Arial" charset="0"/>
                <a:cs typeface="Times New Roman" pitchFamily="18" charset="0"/>
              </a:rPr>
              <a:t>	-  Stop the lead enemy MRB in EA HAMMER.</a:t>
            </a:r>
          </a:p>
          <a:p>
            <a:pPr algn="l" eaLnBrk="0" hangingPunct="0">
              <a:tabLst>
                <a:tab pos="0" algn="l"/>
              </a:tabLst>
            </a:pPr>
            <a:r>
              <a:rPr kumimoji="0" lang="en-US">
                <a:latin typeface="Arial" charset="0"/>
                <a:cs typeface="Times New Roman" pitchFamily="18" charset="0"/>
              </a:rPr>
              <a:t>	-  Retain the highground Vic BP1</a:t>
            </a:r>
          </a:p>
          <a:p>
            <a:pPr algn="l" eaLnBrk="0" hangingPunct="0">
              <a:tabLst>
                <a:tab pos="0" algn="l"/>
              </a:tabLst>
            </a:pPr>
            <a:r>
              <a:rPr kumimoji="0" lang="en-US">
                <a:latin typeface="Arial" charset="0"/>
                <a:cs typeface="Times New Roman" pitchFamily="18" charset="0"/>
              </a:rPr>
              <a:t>	-  Enemy forces stopped in EA HAMMER and the Team 	   	   prepared to conduct offensive operations.</a:t>
            </a:r>
            <a:r>
              <a:rPr kumimoji="0" lang="en-US">
                <a:latin typeface="Arial" charset="0"/>
              </a:rPr>
              <a:t> </a:t>
            </a:r>
          </a:p>
        </p:txBody>
      </p:sp>
      <p:sp>
        <p:nvSpPr>
          <p:cNvPr id="23555" name="Rectangle 19"/>
          <p:cNvSpPr>
            <a:spLocks noChangeArrowheads="1"/>
          </p:cNvSpPr>
          <p:nvPr/>
        </p:nvSpPr>
        <p:spPr bwMode="auto">
          <a:xfrm>
            <a:off x="2743200" y="304800"/>
            <a:ext cx="3519488" cy="579438"/>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Intent (examples)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7"/>
          <p:cNvSpPr>
            <a:spLocks noChangeArrowheads="1"/>
          </p:cNvSpPr>
          <p:nvPr/>
        </p:nvSpPr>
        <p:spPr bwMode="auto">
          <a:xfrm>
            <a:off x="0" y="1371600"/>
            <a:ext cx="9144000" cy="5273675"/>
          </a:xfrm>
          <a:prstGeom prst="rect">
            <a:avLst/>
          </a:prstGeom>
          <a:noFill/>
          <a:ln w="9525">
            <a:noFill/>
            <a:miter lim="800000"/>
            <a:headEnd/>
            <a:tailEnd/>
          </a:ln>
        </p:spPr>
        <p:txBody>
          <a:bodyPr>
            <a:spAutoFit/>
          </a:bodyPr>
          <a:lstStyle/>
          <a:p>
            <a:pPr indent="457200" algn="l" eaLnBrk="0" hangingPunct="0"/>
            <a:r>
              <a:rPr kumimoji="0" lang="en-US" b="1">
                <a:latin typeface="Arial" charset="0"/>
                <a:cs typeface="Times New Roman" pitchFamily="18" charset="0"/>
              </a:rPr>
              <a:t>a.</a:t>
            </a:r>
            <a:r>
              <a:rPr kumimoji="0" lang="en-US">
                <a:latin typeface="Arial" charset="0"/>
                <a:cs typeface="Times New Roman" pitchFamily="18" charset="0"/>
              </a:rPr>
              <a:t>  </a:t>
            </a:r>
            <a:r>
              <a:rPr kumimoji="0" lang="en-US" b="1" u="sng">
                <a:latin typeface="Arial" charset="0"/>
                <a:cs typeface="Times New Roman" pitchFamily="18" charset="0"/>
              </a:rPr>
              <a:t>Concept of the operation</a:t>
            </a:r>
            <a:r>
              <a:rPr kumimoji="0" lang="en-US">
                <a:latin typeface="Arial" charset="0"/>
                <a:cs typeface="Times New Roman" pitchFamily="18" charset="0"/>
              </a:rPr>
              <a:t>. </a:t>
            </a:r>
          </a:p>
          <a:p>
            <a:pPr indent="457200" algn="l" eaLnBrk="0" hangingPunct="0"/>
            <a:r>
              <a:rPr kumimoji="0" lang="en-US">
                <a:latin typeface="Arial" charset="0"/>
                <a:cs typeface="Times New Roman" pitchFamily="18" charset="0"/>
              </a:rPr>
              <a:t>Annex C (Operation Overlay), or Appendix (Concept Sketch) to Annex. C.</a:t>
            </a:r>
            <a:r>
              <a:rPr kumimoji="0" lang="en-US">
                <a:latin typeface="Arial" charset="0"/>
                <a:cs typeface="Arial" charset="0"/>
              </a:rPr>
              <a:t> </a:t>
            </a:r>
          </a:p>
          <a:p>
            <a:pPr indent="457200" algn="l" eaLnBrk="0" hangingPunct="0"/>
            <a:endParaRPr kumimoji="0" lang="en-US">
              <a:latin typeface="Arial" charset="0"/>
              <a:cs typeface="Arial" charset="0"/>
            </a:endParaRPr>
          </a:p>
          <a:p>
            <a:pPr indent="457200" algn="l" eaLnBrk="0" hangingPunct="0"/>
            <a:r>
              <a:rPr kumimoji="0" lang="en-US">
                <a:latin typeface="Arial" charset="0"/>
                <a:cs typeface="Arial" charset="0"/>
              </a:rPr>
              <a:t>Explains in general terms how the unit as a whole will accomplish the 	mission.  The concept should describe the employment of maneuver 	elements.</a:t>
            </a:r>
            <a:endParaRPr kumimoji="0" lang="en-US">
              <a:latin typeface="Arial" charset="0"/>
              <a:cs typeface="Times New Roman" pitchFamily="18" charset="0"/>
            </a:endParaRPr>
          </a:p>
          <a:p>
            <a:pPr indent="457200" algn="l" eaLnBrk="0" hangingPunct="0"/>
            <a:endParaRPr kumimoji="0" lang="en-US" b="1">
              <a:latin typeface="Arial" charset="0"/>
              <a:cs typeface="Times New Roman" pitchFamily="18" charset="0"/>
            </a:endParaRPr>
          </a:p>
          <a:p>
            <a:pPr indent="457200" algn="l" eaLnBrk="0" hangingPunct="0"/>
            <a:r>
              <a:rPr kumimoji="0" lang="en-US" b="1">
                <a:latin typeface="Arial" charset="0"/>
                <a:cs typeface="Times New Roman" pitchFamily="18" charset="0"/>
              </a:rPr>
              <a:t>The concept statement includes the following</a:t>
            </a:r>
            <a:r>
              <a:rPr kumimoji="0" lang="en-US">
                <a:latin typeface="Arial" charset="0"/>
                <a:cs typeface="Times New Roman" pitchFamily="18" charset="0"/>
              </a:rPr>
              <a:t>: </a:t>
            </a:r>
          </a:p>
          <a:p>
            <a:pPr indent="457200" algn="l" eaLnBrk="0" hangingPunct="0"/>
            <a:r>
              <a:rPr kumimoji="0" lang="en-US">
                <a:latin typeface="Arial" charset="0"/>
                <a:cs typeface="Times New Roman" pitchFamily="18" charset="0"/>
              </a:rPr>
              <a:t>- The form of maneuver or defensive technique</a:t>
            </a:r>
          </a:p>
          <a:p>
            <a:pPr indent="457200" algn="l" eaLnBrk="0" hangingPunct="0"/>
            <a:r>
              <a:rPr kumimoji="0" lang="en-US">
                <a:latin typeface="Arial" charset="0"/>
                <a:cs typeface="Times New Roman" pitchFamily="18" charset="0"/>
              </a:rPr>
              <a:t>- The decisive point/effects to be achieved at the decisive point</a:t>
            </a:r>
          </a:p>
          <a:p>
            <a:pPr indent="457200" algn="l" eaLnBrk="0" hangingPunct="0"/>
            <a:r>
              <a:rPr kumimoji="0" lang="en-US">
                <a:latin typeface="Arial" charset="0"/>
                <a:cs typeface="Times New Roman" pitchFamily="18" charset="0"/>
              </a:rPr>
              <a:t>- Task and Purpose for each player</a:t>
            </a:r>
          </a:p>
          <a:p>
            <a:pPr indent="457200" algn="l" eaLnBrk="0" hangingPunct="0"/>
            <a:r>
              <a:rPr kumimoji="0" lang="en-US">
                <a:latin typeface="Arial" charset="0"/>
                <a:cs typeface="Times New Roman" pitchFamily="18" charset="0"/>
              </a:rPr>
              <a:t>- A description of how the force as a whole will accomplish the mission.  </a:t>
            </a:r>
          </a:p>
          <a:p>
            <a:pPr indent="457200" algn="l" eaLnBrk="0" hangingPunct="0"/>
            <a:endParaRPr kumimoji="0" lang="en-US">
              <a:latin typeface="Arial" charset="0"/>
              <a:cs typeface="Times New Roman" pitchFamily="18" charset="0"/>
            </a:endParaRPr>
          </a:p>
          <a:p>
            <a:pPr indent="457200" algn="l" eaLnBrk="0" hangingPunct="0"/>
            <a:r>
              <a:rPr kumimoji="0" lang="en-US">
                <a:latin typeface="Arial" charset="0"/>
                <a:cs typeface="Times New Roman" pitchFamily="18" charset="0"/>
              </a:rPr>
              <a:t>(This is written in the form of specific purposes and tasks for each maneuver element.  Start with the main effort, and then each supporting effort, including security forces and reserves.  Do not designate specific units.)</a:t>
            </a:r>
          </a:p>
          <a:p>
            <a:pPr indent="457200" algn="l" eaLnBrk="0" hangingPunct="0"/>
            <a:endParaRPr kumimoji="0" lang="en-US">
              <a:latin typeface="Arial" charset="0"/>
            </a:endParaRPr>
          </a:p>
        </p:txBody>
      </p:sp>
      <p:sp>
        <p:nvSpPr>
          <p:cNvPr id="24579" name="Rectangle 28"/>
          <p:cNvSpPr>
            <a:spLocks noChangeArrowheads="1"/>
          </p:cNvSpPr>
          <p:nvPr/>
        </p:nvSpPr>
        <p:spPr bwMode="auto">
          <a:xfrm>
            <a:off x="3130550" y="381000"/>
            <a:ext cx="2755900" cy="579438"/>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3a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09600" y="1600200"/>
            <a:ext cx="8077200" cy="4968875"/>
          </a:xfrm>
          <a:prstGeom prst="rect">
            <a:avLst/>
          </a:prstGeom>
          <a:noFill/>
          <a:ln w="9525">
            <a:noFill/>
            <a:miter lim="800000"/>
            <a:headEnd/>
            <a:tailEnd/>
          </a:ln>
        </p:spPr>
        <p:txBody>
          <a:bodyPr>
            <a:spAutoFit/>
          </a:bodyPr>
          <a:lstStyle/>
          <a:p>
            <a:pPr indent="457200" algn="l" eaLnBrk="0" hangingPunct="0"/>
            <a:r>
              <a:rPr kumimoji="0" lang="en-US">
                <a:latin typeface="Arial" charset="0"/>
                <a:cs typeface="Times New Roman" pitchFamily="18" charset="0"/>
              </a:rPr>
              <a:t>- A brief description of the plan/concept of fire support.</a:t>
            </a:r>
          </a:p>
          <a:p>
            <a:pPr indent="457200" algn="l" eaLnBrk="0" hangingPunct="0"/>
            <a:r>
              <a:rPr kumimoji="0" lang="en-US">
                <a:latin typeface="Arial" charset="0"/>
                <a:cs typeface="Times New Roman" pitchFamily="18" charset="0"/>
              </a:rPr>
              <a:t>- Brief descriptions of the integration of any other combat support systems that the commander considers appropriate to clarify the concept and ensure unity of effort.  These can include reconnaissance and security elements, intelligence assets, engineering assets and/or air defense.</a:t>
            </a:r>
          </a:p>
          <a:p>
            <a:pPr indent="457200" algn="l" eaLnBrk="0" hangingPunct="0"/>
            <a:r>
              <a:rPr kumimoji="0" lang="en-US">
                <a:latin typeface="Arial" charset="0"/>
                <a:cs typeface="Times New Roman" pitchFamily="18" charset="0"/>
              </a:rPr>
              <a:t>-Articulate the concept-specific end-state for the operation.  (Your positioning relative to the terrain and enemy as it relates to your purpose).</a:t>
            </a:r>
          </a:p>
          <a:p>
            <a:pPr indent="457200" algn="l" eaLnBrk="0" hangingPunct="0"/>
            <a:r>
              <a:rPr kumimoji="0" lang="en-US">
                <a:latin typeface="Arial" charset="0"/>
                <a:cs typeface="Times New Roman" pitchFamily="18" charset="0"/>
              </a:rPr>
              <a:t> </a:t>
            </a:r>
          </a:p>
          <a:p>
            <a:pPr indent="457200" algn="l" eaLnBrk="0" hangingPunct="0"/>
            <a:r>
              <a:rPr kumimoji="0" lang="en-US" b="1" u="sng">
                <a:latin typeface="Arial" charset="0"/>
                <a:cs typeface="Times New Roman" pitchFamily="18" charset="0"/>
              </a:rPr>
              <a:t>NOTE</a:t>
            </a:r>
            <a:r>
              <a:rPr kumimoji="0" lang="en-US" i="1">
                <a:latin typeface="Arial" charset="0"/>
                <a:cs typeface="Times New Roman" pitchFamily="18" charset="0"/>
              </a:rPr>
              <a:t>:  </a:t>
            </a:r>
            <a:r>
              <a:rPr kumimoji="0" lang="en-US" b="1" i="1">
                <a:latin typeface="Arial" charset="0"/>
                <a:cs typeface="Times New Roman" pitchFamily="18" charset="0"/>
              </a:rPr>
              <a:t>A concept sketch, including the actions of subordinate elements at the decisive point is an excellent way of helping subordinates visualize your concept.  This can be included in the OPORD as an Appendix to Annex C (Operation Overlay). </a:t>
            </a:r>
            <a:r>
              <a:rPr kumimoji="0" lang="en-US">
                <a:latin typeface="Arial" charset="0"/>
                <a:cs typeface="Times New Roman" pitchFamily="18" charset="0"/>
              </a:rPr>
              <a:t> </a:t>
            </a:r>
          </a:p>
          <a:p>
            <a:pPr indent="457200" algn="l" eaLnBrk="0" hangingPunct="0"/>
            <a:endParaRPr kumimoji="0" lang="en-US">
              <a:latin typeface="Arial" charset="0"/>
            </a:endParaRPr>
          </a:p>
        </p:txBody>
      </p:sp>
      <p:sp>
        <p:nvSpPr>
          <p:cNvPr id="25603" name="Rectangle 3"/>
          <p:cNvSpPr>
            <a:spLocks noChangeArrowheads="1"/>
          </p:cNvSpPr>
          <p:nvPr/>
        </p:nvSpPr>
        <p:spPr bwMode="auto">
          <a:xfrm>
            <a:off x="1400175" y="203200"/>
            <a:ext cx="6289675" cy="1066800"/>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3a</a:t>
            </a:r>
          </a:p>
          <a:p>
            <a:r>
              <a:rPr kumimoji="0" lang="en-US" sz="3200" b="1" u="sng">
                <a:latin typeface="Arial" charset="0"/>
                <a:cs typeface="Times New Roman" pitchFamily="18" charset="0"/>
              </a:rPr>
              <a:t>Concept of the Operation (cont)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38"/>
          <p:cNvSpPr>
            <a:spLocks noChangeArrowheads="1"/>
          </p:cNvSpPr>
          <p:nvPr/>
        </p:nvSpPr>
        <p:spPr bwMode="auto">
          <a:xfrm>
            <a:off x="609600" y="2209800"/>
            <a:ext cx="7924800" cy="3140075"/>
          </a:xfrm>
          <a:prstGeom prst="rect">
            <a:avLst/>
          </a:prstGeom>
          <a:noFill/>
          <a:ln w="9525">
            <a:noFill/>
            <a:miter lim="800000"/>
            <a:headEnd/>
            <a:tailEnd/>
          </a:ln>
        </p:spPr>
        <p:txBody>
          <a:bodyPr>
            <a:spAutoFit/>
          </a:bodyPr>
          <a:lstStyle/>
          <a:p>
            <a:pPr algn="l" eaLnBrk="0" hangingPunct="0">
              <a:tabLst>
                <a:tab pos="0" algn="l"/>
              </a:tabLst>
            </a:pPr>
            <a:r>
              <a:rPr kumimoji="0" lang="en-US" b="1">
                <a:latin typeface="Arial" charset="0"/>
                <a:cs typeface="Times New Roman" pitchFamily="18" charset="0"/>
              </a:rPr>
              <a:t>          </a:t>
            </a:r>
            <a:r>
              <a:rPr kumimoji="0" lang="en-US">
                <a:latin typeface="Arial" charset="0"/>
                <a:cs typeface="Times New Roman" pitchFamily="18" charset="0"/>
              </a:rPr>
              <a:t>We will accomplish this by conducting an envelopment of enemy forces on OBJ HOGAN.  Decisive to this operation is the seizure of OBJ HOGAN-1 (Craig Hill), which will force the enemy armored vehicles to reposition.  One platoon, the main effort, seizes OBJ HOGAN-1 in order to establish a foothold for the battalion main effort on OBJ BOB.  One platoon, supporting effort 1 (SE1), breaches enemy protective obstacles on OBJ HOGAN in order to facilitate the assault of the company main effort.  One Platoon establishes ambush positions to block enemy forces in order to isolate the objective during the main effort’s assault. </a:t>
            </a:r>
            <a:endParaRPr kumimoji="0" lang="en-US">
              <a:latin typeface="Arial" charset="0"/>
            </a:endParaRPr>
          </a:p>
        </p:txBody>
      </p:sp>
      <p:sp>
        <p:nvSpPr>
          <p:cNvPr id="26627" name="Rectangle 1039"/>
          <p:cNvSpPr>
            <a:spLocks noChangeArrowheads="1"/>
          </p:cNvSpPr>
          <p:nvPr/>
        </p:nvSpPr>
        <p:spPr bwMode="auto">
          <a:xfrm>
            <a:off x="2438400" y="457200"/>
            <a:ext cx="4286250" cy="1066800"/>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Concept Statement</a:t>
            </a:r>
          </a:p>
          <a:p>
            <a:r>
              <a:rPr kumimoji="0" lang="en-US" sz="3200" b="1" u="sng">
                <a:latin typeface="Arial" charset="0"/>
                <a:cs typeface="Times New Roman" pitchFamily="18" charset="0"/>
              </a:rPr>
              <a:t>(example 1 - Offense)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2209800"/>
            <a:ext cx="7543800" cy="3444875"/>
          </a:xfrm>
          <a:prstGeom prst="rect">
            <a:avLst/>
          </a:prstGeom>
          <a:noFill/>
          <a:ln w="9525">
            <a:noFill/>
            <a:miter lim="800000"/>
            <a:headEnd/>
            <a:tailEnd/>
          </a:ln>
        </p:spPr>
        <p:txBody>
          <a:bodyPr>
            <a:spAutoFit/>
          </a:bodyPr>
          <a:lstStyle/>
          <a:p>
            <a:pPr algn="l" eaLnBrk="0" hangingPunct="0">
              <a:tabLst>
                <a:tab pos="0" algn="l"/>
              </a:tabLst>
            </a:pPr>
            <a:r>
              <a:rPr kumimoji="0" lang="en-US">
                <a:latin typeface="Arial" charset="0"/>
                <a:cs typeface="Times New Roman" pitchFamily="18" charset="0"/>
              </a:rPr>
              <a:t>	Fires will be used to suppress enemy armored vehicles and obscure the point of breach.  The engineering effort will be focused on providing mobility support for the company main effort.  One squad will be used as a company reconnaissance element and will conduct an area recon of OBJ HOGAN in order to determine the point of breach.  Endstate of this operation I expect to have destroyed or forced the withdrawal of enemy forces on OBJ HOGAN, SBF positions occupied on the North side of the Objective and the battalion main effort passed through zone.</a:t>
            </a:r>
          </a:p>
          <a:p>
            <a:pPr algn="l" eaLnBrk="0" hangingPunct="0">
              <a:tabLst>
                <a:tab pos="0" algn="l"/>
              </a:tabLst>
            </a:pPr>
            <a:endParaRPr kumimoji="0" lang="en-US">
              <a:latin typeface="Arial" charset="0"/>
            </a:endParaRPr>
          </a:p>
        </p:txBody>
      </p:sp>
      <p:sp>
        <p:nvSpPr>
          <p:cNvPr id="27651" name="Rectangle 3"/>
          <p:cNvSpPr>
            <a:spLocks noChangeArrowheads="1"/>
          </p:cNvSpPr>
          <p:nvPr/>
        </p:nvSpPr>
        <p:spPr bwMode="auto">
          <a:xfrm>
            <a:off x="2514600" y="381000"/>
            <a:ext cx="4173538" cy="1066800"/>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Concept Statement</a:t>
            </a:r>
          </a:p>
          <a:p>
            <a:r>
              <a:rPr kumimoji="0" lang="en-US" sz="3200" b="1" u="sng">
                <a:latin typeface="Arial" charset="0"/>
                <a:cs typeface="Times New Roman" pitchFamily="18" charset="0"/>
              </a:rPr>
              <a:t>(example 1- Offense)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1"/>
          <p:cNvSpPr>
            <a:spLocks noChangeArrowheads="1"/>
          </p:cNvSpPr>
          <p:nvPr/>
        </p:nvSpPr>
        <p:spPr bwMode="auto">
          <a:xfrm>
            <a:off x="609600" y="2209800"/>
            <a:ext cx="7620000" cy="2835275"/>
          </a:xfrm>
          <a:prstGeom prst="rect">
            <a:avLst/>
          </a:prstGeom>
          <a:noFill/>
          <a:ln w="9525">
            <a:noFill/>
            <a:miter lim="800000"/>
            <a:headEnd/>
            <a:tailEnd/>
          </a:ln>
        </p:spPr>
        <p:txBody>
          <a:bodyPr>
            <a:spAutoFit/>
          </a:bodyPr>
          <a:lstStyle/>
          <a:p>
            <a:pPr algn="l" eaLnBrk="0" hangingPunct="0">
              <a:tabLst>
                <a:tab pos="0" algn="l"/>
              </a:tabLst>
            </a:pPr>
            <a:r>
              <a:rPr kumimoji="0" lang="en-US">
                <a:latin typeface="Arial" charset="0"/>
                <a:cs typeface="Times New Roman" pitchFamily="18" charset="0"/>
              </a:rPr>
              <a:t> 	We will accomplish this by defending from platoon battle positions.  The decisive point is the northern half of EA HAMMER where we will destroy the forward security element (FSE) of the lead battalion.  An armor platoon, the team main effort, destroys enemy tanks in EA HAMMER in order to prevent the envelopment of Team B, the TF main effort, from the north.  One Mech. PLT (SE1) destroys enemy BMPs in EA Hammer south in order to prevent the enemy from placing effective direct fires on the main effort platoon. </a:t>
            </a:r>
            <a:endParaRPr kumimoji="0" lang="en-US">
              <a:latin typeface="Arial" charset="0"/>
            </a:endParaRPr>
          </a:p>
        </p:txBody>
      </p:sp>
      <p:sp>
        <p:nvSpPr>
          <p:cNvPr id="28675" name="Rectangle 12"/>
          <p:cNvSpPr>
            <a:spLocks noChangeArrowheads="1"/>
          </p:cNvSpPr>
          <p:nvPr/>
        </p:nvSpPr>
        <p:spPr bwMode="auto">
          <a:xfrm>
            <a:off x="2308225" y="254000"/>
            <a:ext cx="4354513" cy="1066800"/>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Concept Statement</a:t>
            </a:r>
          </a:p>
          <a:p>
            <a:r>
              <a:rPr kumimoji="0" lang="en-US" sz="3200" b="1" u="sng">
                <a:latin typeface="Arial" charset="0"/>
                <a:cs typeface="Times New Roman" pitchFamily="18" charset="0"/>
              </a:rPr>
              <a:t>(example 2 - Defense)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09600" y="2057400"/>
            <a:ext cx="7620000" cy="3749675"/>
          </a:xfrm>
          <a:prstGeom prst="rect">
            <a:avLst/>
          </a:prstGeom>
          <a:noFill/>
          <a:ln w="9525">
            <a:noFill/>
            <a:miter lim="800000"/>
            <a:headEnd/>
            <a:tailEnd/>
          </a:ln>
        </p:spPr>
        <p:txBody>
          <a:bodyPr>
            <a:spAutoFit/>
          </a:bodyPr>
          <a:lstStyle/>
          <a:p>
            <a:pPr algn="l" eaLnBrk="0" hangingPunct="0">
              <a:tabLst>
                <a:tab pos="0" algn="l"/>
              </a:tabLst>
            </a:pPr>
            <a:r>
              <a:rPr kumimoji="0" lang="en-US">
                <a:latin typeface="Arial" charset="0"/>
                <a:cs typeface="Times New Roman" pitchFamily="18" charset="0"/>
              </a:rPr>
              <a:t>	Another Mech. PLT, SE2, blocks enemy dismounted forces in order to prevent the envelopment of the main effort platoon from the north.  Another tank platoon is designated the Team reserve with priority of planning to attacking by fire to destroy enemy second echelon MRCs from ABF 1 and then ABF2.  Fires will be used to suppress enemy AT systems, and to force the enemy to button-up.  Our engineering effort will focus on the preparation of survivability positions and the emplacement of disrupting obstacles in EA HAMMER.  Endstate:  enemy lead battalion destroyed in EA HAMMER, the Team retains control of PLT BPs, and is prepared to conduct a counter attack to the west.</a:t>
            </a:r>
          </a:p>
          <a:p>
            <a:pPr algn="l" eaLnBrk="0" hangingPunct="0">
              <a:tabLst>
                <a:tab pos="0" algn="l"/>
              </a:tabLst>
            </a:pPr>
            <a:endParaRPr kumimoji="0" lang="en-US">
              <a:latin typeface="Arial" charset="0"/>
            </a:endParaRPr>
          </a:p>
        </p:txBody>
      </p:sp>
      <p:sp>
        <p:nvSpPr>
          <p:cNvPr id="29699" name="Rectangle 3"/>
          <p:cNvSpPr>
            <a:spLocks noChangeArrowheads="1"/>
          </p:cNvSpPr>
          <p:nvPr/>
        </p:nvSpPr>
        <p:spPr bwMode="auto">
          <a:xfrm>
            <a:off x="2286000" y="381000"/>
            <a:ext cx="4354513" cy="1066800"/>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Concept Statement</a:t>
            </a:r>
          </a:p>
          <a:p>
            <a:r>
              <a:rPr kumimoji="0" lang="en-US" sz="3200" b="1" u="sng">
                <a:latin typeface="Arial" charset="0"/>
                <a:cs typeface="Times New Roman" pitchFamily="18" charset="0"/>
              </a:rPr>
              <a:t>(example 2 - Defense)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4"/>
          <p:cNvSpPr>
            <a:spLocks noChangeArrowheads="1"/>
          </p:cNvSpPr>
          <p:nvPr/>
        </p:nvSpPr>
        <p:spPr bwMode="auto">
          <a:xfrm>
            <a:off x="533400" y="1371600"/>
            <a:ext cx="8001000" cy="3444875"/>
          </a:xfrm>
          <a:prstGeom prst="rect">
            <a:avLst/>
          </a:prstGeom>
          <a:noFill/>
          <a:ln w="9525">
            <a:noFill/>
            <a:miter lim="800000"/>
            <a:headEnd/>
            <a:tailEnd/>
          </a:ln>
        </p:spPr>
        <p:txBody>
          <a:bodyPr>
            <a:spAutoFit/>
          </a:bodyPr>
          <a:lstStyle/>
          <a:p>
            <a:pPr indent="457200" algn="l" eaLnBrk="0" hangingPunct="0"/>
            <a:r>
              <a:rPr kumimoji="0" lang="en-US">
                <a:latin typeface="Arial" charset="0"/>
                <a:cs typeface="Times New Roman" pitchFamily="18" charset="0"/>
              </a:rPr>
              <a:t>	</a:t>
            </a:r>
            <a:r>
              <a:rPr kumimoji="0" lang="en-US" b="1">
                <a:latin typeface="Arial" charset="0"/>
                <a:cs typeface="Times New Roman" pitchFamily="18" charset="0"/>
              </a:rPr>
              <a:t>(1)  </a:t>
            </a:r>
            <a:r>
              <a:rPr kumimoji="0" lang="en-US" b="1" u="sng">
                <a:latin typeface="Arial" charset="0"/>
                <a:cs typeface="Times New Roman" pitchFamily="18" charset="0"/>
              </a:rPr>
              <a:t>Maneuver</a:t>
            </a:r>
            <a:r>
              <a:rPr kumimoji="0" lang="en-US" b="1">
                <a:latin typeface="Arial" charset="0"/>
                <a:cs typeface="Times New Roman" pitchFamily="18" charset="0"/>
              </a:rPr>
              <a:t>:</a:t>
            </a:r>
            <a:r>
              <a:rPr kumimoji="0" lang="en-US">
                <a:latin typeface="Arial" charset="0"/>
                <a:cs typeface="Times New Roman" pitchFamily="18" charset="0"/>
              </a:rPr>
              <a:t>  </a:t>
            </a:r>
            <a:r>
              <a:rPr kumimoji="0" lang="en-US">
                <a:latin typeface="Arial" charset="0"/>
                <a:cs typeface="Arial" charset="0"/>
              </a:rPr>
              <a:t>The maneuver paragraph addresses, in detail, the mechanics of the operations.  Specifically address all subordinate units (SQD’s) and attachments by name, giving each its mission in the form of a </a:t>
            </a:r>
            <a:r>
              <a:rPr kumimoji="0" lang="en-US" b="1" u="sng">
                <a:latin typeface="Arial" charset="0"/>
                <a:cs typeface="Arial" charset="0"/>
              </a:rPr>
              <a:t>task</a:t>
            </a:r>
            <a:r>
              <a:rPr kumimoji="0" lang="en-US" u="sng">
                <a:latin typeface="Arial" charset="0"/>
                <a:cs typeface="Arial" charset="0"/>
              </a:rPr>
              <a:t> </a:t>
            </a:r>
            <a:r>
              <a:rPr kumimoji="0" lang="en-US">
                <a:latin typeface="Arial" charset="0"/>
                <a:cs typeface="Arial" charset="0"/>
              </a:rPr>
              <a:t>and </a:t>
            </a:r>
            <a:r>
              <a:rPr kumimoji="0" lang="en-US" b="1" u="sng">
                <a:latin typeface="Arial" charset="0"/>
                <a:cs typeface="Arial" charset="0"/>
              </a:rPr>
              <a:t>purpose</a:t>
            </a:r>
            <a:r>
              <a:rPr kumimoji="0" lang="en-US">
                <a:latin typeface="Arial" charset="0"/>
                <a:cs typeface="Arial" charset="0"/>
              </a:rPr>
              <a:t>.  The main effort must be designated and all other subordinates’ missions must relate to the main effort.  Actions on the objective will comprise the majority of this paragraph and therefore could address the plan for actions on the objective, engagement / disengagement criteria, an alternate plan in the event of compromise or unplanned movement of enemy forces, and a withdrawal plan.</a:t>
            </a:r>
            <a:r>
              <a:rPr kumimoji="0" lang="en-US">
                <a:latin typeface="Arial" charset="0"/>
                <a:cs typeface="Times New Roman" pitchFamily="18" charset="0"/>
              </a:rPr>
              <a:t>  </a:t>
            </a:r>
          </a:p>
          <a:p>
            <a:pPr indent="457200" algn="l" eaLnBrk="0" hangingPunct="0"/>
            <a:r>
              <a:rPr kumimoji="0" lang="en-US" i="1">
                <a:latin typeface="Arial" charset="0"/>
                <a:cs typeface="Times New Roman" pitchFamily="18" charset="0"/>
              </a:rPr>
              <a:t>	</a:t>
            </a:r>
          </a:p>
        </p:txBody>
      </p:sp>
      <p:sp>
        <p:nvSpPr>
          <p:cNvPr id="30723" name="Rectangle 25"/>
          <p:cNvSpPr>
            <a:spLocks noChangeArrowheads="1"/>
          </p:cNvSpPr>
          <p:nvPr/>
        </p:nvSpPr>
        <p:spPr bwMode="auto">
          <a:xfrm>
            <a:off x="2209800" y="639763"/>
            <a:ext cx="4489450" cy="579437"/>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3a(1) (cont)</a:t>
            </a:r>
          </a:p>
        </p:txBody>
      </p:sp>
      <p:sp>
        <p:nvSpPr>
          <p:cNvPr id="30724" name="Rectangle 26"/>
          <p:cNvSpPr>
            <a:spLocks noChangeArrowheads="1"/>
          </p:cNvSpPr>
          <p:nvPr/>
        </p:nvSpPr>
        <p:spPr bwMode="auto">
          <a:xfrm>
            <a:off x="381000" y="4191000"/>
            <a:ext cx="8077200" cy="2530475"/>
          </a:xfrm>
          <a:prstGeom prst="rect">
            <a:avLst/>
          </a:prstGeom>
          <a:noFill/>
          <a:ln w="9525">
            <a:noFill/>
            <a:miter lim="800000"/>
            <a:headEnd/>
            <a:tailEnd/>
          </a:ln>
        </p:spPr>
        <p:txBody>
          <a:bodyPr>
            <a:spAutoFit/>
          </a:bodyPr>
          <a:lstStyle/>
          <a:p>
            <a:pPr indent="457200" eaLnBrk="0" hangingPunct="0"/>
            <a:endParaRPr kumimoji="0" lang="en-US">
              <a:latin typeface="Arial" charset="0"/>
              <a:cs typeface="Times New Roman" pitchFamily="18" charset="0"/>
            </a:endParaRPr>
          </a:p>
          <a:p>
            <a:pPr indent="457200" algn="l" eaLnBrk="0" hangingPunct="0"/>
            <a:r>
              <a:rPr kumimoji="0" lang="en-US">
                <a:latin typeface="Arial" charset="0"/>
                <a:cs typeface="Times New Roman" pitchFamily="18" charset="0"/>
              </a:rPr>
              <a:t>a.  Addresses all major subordinate maneuver units by name.</a:t>
            </a:r>
          </a:p>
          <a:p>
            <a:pPr indent="457200" algn="l" eaLnBrk="0" hangingPunct="0"/>
            <a:r>
              <a:rPr kumimoji="0" lang="en-US">
                <a:latin typeface="Arial" charset="0"/>
                <a:cs typeface="Times New Roman" pitchFamily="18" charset="0"/>
              </a:rPr>
              <a:t>b.  Includes the mission essential task and purpose (mission   	statement) for each maneuver unit to achieve.</a:t>
            </a:r>
          </a:p>
          <a:p>
            <a:pPr indent="457200" algn="l" eaLnBrk="0" hangingPunct="0"/>
            <a:r>
              <a:rPr kumimoji="0" lang="en-US">
                <a:latin typeface="Arial" charset="0"/>
                <a:cs typeface="Times New Roman" pitchFamily="18" charset="0"/>
              </a:rPr>
              <a:t>c.  Designates the main effort. </a:t>
            </a:r>
          </a:p>
          <a:p>
            <a:pPr indent="457200" algn="l" eaLnBrk="0" hangingPunct="0"/>
            <a:r>
              <a:rPr kumimoji="0" lang="en-US">
                <a:latin typeface="Arial" charset="0"/>
                <a:cs typeface="Times New Roman" pitchFamily="18" charset="0"/>
              </a:rPr>
              <a:t>d.  Is consistent with the maneuver graphics.  Refers to location 	and actions of units using the maneuver graphics.</a:t>
            </a:r>
          </a:p>
          <a:p>
            <a:pPr indent="457200" algn="l" eaLnBrk="0" hangingPunct="0"/>
            <a:endParaRPr kumimoji="0" lang="en-US">
              <a:latin typeface="Arial"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81000" y="1752600"/>
            <a:ext cx="8229600" cy="4664075"/>
          </a:xfrm>
          <a:prstGeom prst="rect">
            <a:avLst/>
          </a:prstGeom>
          <a:noFill/>
          <a:ln w="9525">
            <a:noFill/>
            <a:miter lim="800000"/>
            <a:headEnd/>
            <a:tailEnd/>
          </a:ln>
        </p:spPr>
        <p:txBody>
          <a:bodyPr>
            <a:spAutoFit/>
          </a:bodyPr>
          <a:lstStyle/>
          <a:p>
            <a:pPr indent="457200" eaLnBrk="0" hangingPunct="0"/>
            <a:r>
              <a:rPr kumimoji="0" lang="en-US" b="1">
                <a:latin typeface="Arial" charset="0"/>
                <a:cs typeface="Times New Roman" pitchFamily="18" charset="0"/>
              </a:rPr>
              <a:t>The Maneuver Sub-Paragraph (cont):</a:t>
            </a:r>
            <a:r>
              <a:rPr kumimoji="0" lang="en-US">
                <a:latin typeface="Arial" charset="0"/>
                <a:cs typeface="Times New Roman" pitchFamily="18" charset="0"/>
              </a:rPr>
              <a:t>   </a:t>
            </a:r>
          </a:p>
          <a:p>
            <a:pPr indent="457200" algn="l" eaLnBrk="0" hangingPunct="0"/>
            <a:r>
              <a:rPr kumimoji="0" lang="en-US">
                <a:latin typeface="Arial" charset="0"/>
                <a:cs typeface="Times New Roman" pitchFamily="18" charset="0"/>
              </a:rPr>
              <a:t>The maneuver sub-paragraph may be expanded to provide a </a:t>
            </a:r>
            <a:r>
              <a:rPr kumimoji="0" lang="en-US" b="1" u="sng">
                <a:latin typeface="Arial" charset="0"/>
                <a:cs typeface="Times New Roman" pitchFamily="18" charset="0"/>
              </a:rPr>
              <a:t>clear</a:t>
            </a:r>
            <a:r>
              <a:rPr kumimoji="0" lang="en-US">
                <a:latin typeface="Arial" charset="0"/>
                <a:cs typeface="Times New Roman" pitchFamily="18" charset="0"/>
              </a:rPr>
              <a:t>, </a:t>
            </a:r>
            <a:r>
              <a:rPr kumimoji="0" lang="en-US" b="1" u="sng">
                <a:latin typeface="Arial" charset="0"/>
                <a:cs typeface="Times New Roman" pitchFamily="18" charset="0"/>
              </a:rPr>
              <a:t>concise</a:t>
            </a:r>
            <a:r>
              <a:rPr kumimoji="0" lang="en-US">
                <a:latin typeface="Arial" charset="0"/>
                <a:cs typeface="Times New Roman" pitchFamily="18" charset="0"/>
              </a:rPr>
              <a:t> narrative of the scheme of maneuver from the beginning to the successful end of the operation.  Possible </a:t>
            </a:r>
            <a:r>
              <a:rPr kumimoji="0" lang="en-US" b="1" u="sng">
                <a:latin typeface="Arial" charset="0"/>
                <a:cs typeface="Times New Roman" pitchFamily="18" charset="0"/>
              </a:rPr>
              <a:t>techniques</a:t>
            </a:r>
            <a:r>
              <a:rPr kumimoji="0" lang="en-US" b="1">
                <a:latin typeface="Arial" charset="0"/>
                <a:cs typeface="Times New Roman" pitchFamily="18" charset="0"/>
              </a:rPr>
              <a:t>:</a:t>
            </a:r>
            <a:r>
              <a:rPr kumimoji="0" lang="en-US">
                <a:latin typeface="Arial" charset="0"/>
                <a:cs typeface="Times New Roman" pitchFamily="18" charset="0"/>
              </a:rPr>
              <a:t>  for offensive operations you could use the </a:t>
            </a:r>
            <a:r>
              <a:rPr kumimoji="0" lang="en-US" b="1" u="sng">
                <a:latin typeface="Arial" charset="0"/>
                <a:cs typeface="Times New Roman" pitchFamily="18" charset="0"/>
              </a:rPr>
              <a:t>sequence of the attack</a:t>
            </a:r>
            <a:r>
              <a:rPr kumimoji="0" lang="en-US">
                <a:latin typeface="Arial" charset="0"/>
                <a:cs typeface="Times New Roman" pitchFamily="18" charset="0"/>
              </a:rPr>
              <a:t> or focus on the </a:t>
            </a:r>
            <a:r>
              <a:rPr kumimoji="0" lang="en-US" b="1" u="sng">
                <a:latin typeface="Arial" charset="0"/>
                <a:cs typeface="Times New Roman" pitchFamily="18" charset="0"/>
              </a:rPr>
              <a:t>critical events</a:t>
            </a:r>
            <a:r>
              <a:rPr kumimoji="0" lang="en-US">
                <a:latin typeface="Arial" charset="0"/>
                <a:cs typeface="Times New Roman" pitchFamily="18" charset="0"/>
              </a:rPr>
              <a:t> of the operation; for defensive operations you could use the </a:t>
            </a:r>
            <a:r>
              <a:rPr kumimoji="0" lang="en-US" b="1" u="sng">
                <a:latin typeface="Arial" charset="0"/>
                <a:cs typeface="Times New Roman" pitchFamily="18" charset="0"/>
              </a:rPr>
              <a:t>framework of the defense</a:t>
            </a:r>
            <a:r>
              <a:rPr kumimoji="0" lang="en-US">
                <a:latin typeface="Arial" charset="0"/>
                <a:cs typeface="Times New Roman" pitchFamily="18" charset="0"/>
              </a:rPr>
              <a:t> or </a:t>
            </a:r>
            <a:r>
              <a:rPr kumimoji="0" lang="en-US" b="1" u="sng">
                <a:latin typeface="Arial" charset="0"/>
                <a:cs typeface="Times New Roman" pitchFamily="18" charset="0"/>
              </a:rPr>
              <a:t>critical events</a:t>
            </a:r>
            <a:r>
              <a:rPr kumimoji="0" lang="en-US">
                <a:latin typeface="Arial" charset="0"/>
                <a:cs typeface="Times New Roman" pitchFamily="18" charset="0"/>
              </a:rPr>
              <a:t> of the operation.  However, the maneuver paragraph should </a:t>
            </a:r>
            <a:r>
              <a:rPr kumimoji="0" lang="en-US" b="1" u="sng">
                <a:latin typeface="Arial" charset="0"/>
                <a:cs typeface="Times New Roman" pitchFamily="18" charset="0"/>
              </a:rPr>
              <a:t>not</a:t>
            </a:r>
            <a:r>
              <a:rPr kumimoji="0" lang="en-US">
                <a:latin typeface="Arial" charset="0"/>
                <a:cs typeface="Times New Roman" pitchFamily="18" charset="0"/>
              </a:rPr>
              <a:t> become a “travelogue” or attempt to capture an entire five-paragraph order in a single paragraph.  Many details of execution are best included later in the order, (particularly for grids and detailed graphic control measure references).  A properly briefed or written maneuver paragraph can be backbriefed immediately and accurately on a map or terrain model without the need for subordinates to take notes or read it more than once all the way through.</a:t>
            </a:r>
            <a:endParaRPr kumimoji="0" lang="en-US">
              <a:latin typeface="Arial" charset="0"/>
            </a:endParaRPr>
          </a:p>
        </p:txBody>
      </p:sp>
      <p:sp>
        <p:nvSpPr>
          <p:cNvPr id="31747" name="Rectangle 3"/>
          <p:cNvSpPr>
            <a:spLocks noChangeArrowheads="1"/>
          </p:cNvSpPr>
          <p:nvPr/>
        </p:nvSpPr>
        <p:spPr bwMode="auto">
          <a:xfrm>
            <a:off x="2209800" y="457200"/>
            <a:ext cx="4489450" cy="579438"/>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3a(1) (cont)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533400" y="1752600"/>
            <a:ext cx="8077200" cy="4170363"/>
          </a:xfrm>
          <a:prstGeom prst="rect">
            <a:avLst/>
          </a:prstGeom>
          <a:noFill/>
          <a:ln w="9525">
            <a:noFill/>
            <a:miter lim="800000"/>
            <a:headEnd/>
            <a:tailEnd/>
          </a:ln>
        </p:spPr>
        <p:txBody>
          <a:bodyPr>
            <a:spAutoFit/>
          </a:bodyPr>
          <a:lstStyle/>
          <a:p>
            <a:pPr algn="l" eaLnBrk="0" hangingPunct="0">
              <a:buFontTx/>
              <a:buChar char="•"/>
            </a:pPr>
            <a:r>
              <a:rPr kumimoji="0" lang="en-US" sz="2400">
                <a:latin typeface="Times New Roman" pitchFamily="18" charset="0"/>
              </a:rPr>
              <a:t>An operation order (OPORD) is a directive issued by the leader to his subordinate leaders in order to effect the coordinated execution of a specific operation. </a:t>
            </a:r>
          </a:p>
          <a:p>
            <a:pPr algn="l" eaLnBrk="0" hangingPunct="0">
              <a:buFontTx/>
              <a:buChar char="•"/>
            </a:pPr>
            <a:r>
              <a:rPr kumimoji="0" lang="en-US" sz="2400">
                <a:latin typeface="Times New Roman" pitchFamily="18" charset="0"/>
                <a:cs typeface="Arial" charset="0"/>
              </a:rPr>
              <a:t>A five-paragraph format is used to organize the briefing, to ensure completeness, and to help subordinate leaders understand and follow the order.</a:t>
            </a:r>
          </a:p>
          <a:p>
            <a:pPr algn="l" eaLnBrk="0" hangingPunct="0">
              <a:buFontTx/>
              <a:buChar char="•"/>
            </a:pPr>
            <a:r>
              <a:rPr kumimoji="0" lang="en-US" sz="2800">
                <a:latin typeface="Times New Roman" pitchFamily="18" charset="0"/>
              </a:rPr>
              <a:t> </a:t>
            </a:r>
            <a:r>
              <a:rPr kumimoji="0" lang="en-US" sz="2400">
                <a:latin typeface="Times New Roman" pitchFamily="18" charset="0"/>
                <a:cs typeface="Arial" charset="0"/>
              </a:rPr>
              <a:t>Use a terrain model or sketch along with a map to explain the order.  When possible, such as in the defense, give the order while observing the objective.</a:t>
            </a:r>
            <a:r>
              <a:rPr kumimoji="0" lang="en-US" sz="2400">
                <a:latin typeface="Arial" charset="0"/>
                <a:cs typeface="Arial" charset="0"/>
              </a:rPr>
              <a:t>  </a:t>
            </a:r>
            <a:endParaRPr kumimoji="0" lang="en-US" sz="2400">
              <a:latin typeface="Times New Roman" pitchFamily="18" charset="0"/>
            </a:endParaRPr>
          </a:p>
          <a:p>
            <a:pPr algn="l" eaLnBrk="0" hangingPunct="0">
              <a:buFontTx/>
              <a:buChar char="•"/>
            </a:pPr>
            <a:r>
              <a:rPr kumimoji="0" lang="en-US" sz="2400">
                <a:latin typeface="Times New Roman" pitchFamily="18" charset="0"/>
              </a:rPr>
              <a:t>The leader briefs his OPORD orally from notes that follow the five-paragraph format.</a:t>
            </a:r>
            <a:r>
              <a:rPr kumimoji="0" lang="en-US" sz="2400">
                <a:latin typeface="Arial" charset="0"/>
                <a:cs typeface="Arial" charset="0"/>
              </a:rPr>
              <a:t> </a:t>
            </a:r>
          </a:p>
        </p:txBody>
      </p:sp>
      <p:sp>
        <p:nvSpPr>
          <p:cNvPr id="5123" name="Rectangle 3"/>
          <p:cNvSpPr>
            <a:spLocks noChangeArrowheads="1"/>
          </p:cNvSpPr>
          <p:nvPr/>
        </p:nvSpPr>
        <p:spPr bwMode="auto">
          <a:xfrm>
            <a:off x="2246313" y="430213"/>
            <a:ext cx="4452937" cy="579437"/>
          </a:xfrm>
          <a:prstGeom prst="rect">
            <a:avLst/>
          </a:prstGeom>
          <a:noFill/>
          <a:ln w="9525">
            <a:noFill/>
            <a:miter lim="800000"/>
            <a:headEnd/>
            <a:tailEnd/>
          </a:ln>
        </p:spPr>
        <p:txBody>
          <a:bodyPr wrap="none">
            <a:spAutoFit/>
          </a:bodyPr>
          <a:lstStyle/>
          <a:p>
            <a:r>
              <a:rPr kumimoji="0" lang="en-US" sz="3200" b="1" u="sng">
                <a:latin typeface="Arial" charset="0"/>
                <a:cs typeface="Arial" charset="0"/>
              </a:rPr>
              <a:t>OPERATIONS ORDER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5"/>
          <p:cNvSpPr>
            <a:spLocks noChangeArrowheads="1"/>
          </p:cNvSpPr>
          <p:nvPr/>
        </p:nvSpPr>
        <p:spPr bwMode="auto">
          <a:xfrm>
            <a:off x="533400" y="685800"/>
            <a:ext cx="8153400" cy="5151438"/>
          </a:xfrm>
          <a:prstGeom prst="rect">
            <a:avLst/>
          </a:prstGeom>
          <a:noFill/>
          <a:ln w="9525">
            <a:noFill/>
            <a:miter lim="800000"/>
            <a:headEnd/>
            <a:tailEnd/>
          </a:ln>
        </p:spPr>
        <p:txBody>
          <a:bodyPr>
            <a:spAutoFit/>
          </a:bodyPr>
          <a:lstStyle/>
          <a:p>
            <a:pPr eaLnBrk="0" hangingPunct="0"/>
            <a:r>
              <a:rPr kumimoji="0" lang="fr-FR" sz="3200" b="1" u="sng">
                <a:latin typeface="Arial" charset="0"/>
                <a:cs typeface="Times New Roman" pitchFamily="18" charset="0"/>
              </a:rPr>
              <a:t>Technique #1 (offense):</a:t>
            </a:r>
          </a:p>
          <a:p>
            <a:pPr eaLnBrk="0" hangingPunct="0"/>
            <a:endParaRPr kumimoji="0" lang="fr-FR">
              <a:latin typeface="Arial" charset="0"/>
              <a:cs typeface="Times New Roman" pitchFamily="18" charset="0"/>
            </a:endParaRPr>
          </a:p>
          <a:p>
            <a:pPr eaLnBrk="0" hangingPunct="0"/>
            <a:endParaRPr kumimoji="0" lang="fr-FR">
              <a:latin typeface="Arial" charset="0"/>
              <a:cs typeface="Times New Roman" pitchFamily="18" charset="0"/>
            </a:endParaRPr>
          </a:p>
          <a:p>
            <a:pPr eaLnBrk="0" hangingPunct="0"/>
            <a:r>
              <a:rPr kumimoji="0" lang="fr-FR">
                <a:latin typeface="Arial" charset="0"/>
                <a:cs typeface="Times New Roman" pitchFamily="18" charset="0"/>
              </a:rPr>
              <a:t>	</a:t>
            </a:r>
            <a:endParaRPr kumimoji="0" lang="en-US">
              <a:latin typeface="Arial" charset="0"/>
              <a:cs typeface="Times New Roman" pitchFamily="18" charset="0"/>
            </a:endParaRPr>
          </a:p>
          <a:p>
            <a:pPr algn="l" eaLnBrk="0" hangingPunct="0"/>
            <a:r>
              <a:rPr kumimoji="0" lang="fr-FR">
                <a:latin typeface="Arial" charset="0"/>
                <a:cs typeface="Times New Roman" pitchFamily="18" charset="0"/>
              </a:rPr>
              <a:t>	1) Maneuver.  </a:t>
            </a:r>
            <a:r>
              <a:rPr kumimoji="0" lang="en-US">
                <a:latin typeface="Arial" charset="0"/>
                <a:cs typeface="Times New Roman" pitchFamily="18" charset="0"/>
              </a:rPr>
              <a:t>1st platoon, the company main effort, </a:t>
            </a:r>
            <a:r>
              <a:rPr kumimoji="0" lang="en-US" b="1">
                <a:latin typeface="Arial" charset="0"/>
                <a:cs typeface="Times New Roman" pitchFamily="18" charset="0"/>
              </a:rPr>
              <a:t>seizes</a:t>
            </a:r>
            <a:r>
              <a:rPr kumimoji="0" lang="en-US">
                <a:latin typeface="Arial" charset="0"/>
                <a:cs typeface="Times New Roman" pitchFamily="18" charset="0"/>
              </a:rPr>
              <a:t> OBJ HOGAN-1 </a:t>
            </a:r>
            <a:r>
              <a:rPr kumimoji="0" lang="en-US" u="sng">
                <a:latin typeface="Arial" charset="0"/>
                <a:cs typeface="Times New Roman" pitchFamily="18" charset="0"/>
              </a:rPr>
              <a:t>in order to establish a foothold for the battalion main effort on OBJ BOB</a:t>
            </a:r>
            <a:r>
              <a:rPr kumimoji="0" lang="en-US">
                <a:latin typeface="Arial" charset="0"/>
                <a:cs typeface="Times New Roman" pitchFamily="18" charset="0"/>
              </a:rPr>
              <a:t>.  2</a:t>
            </a:r>
            <a:r>
              <a:rPr kumimoji="0" lang="en-US" baseline="30000">
                <a:latin typeface="Arial" charset="0"/>
                <a:cs typeface="Times New Roman" pitchFamily="18" charset="0"/>
              </a:rPr>
              <a:t>nd</a:t>
            </a:r>
            <a:r>
              <a:rPr kumimoji="0" lang="en-US">
                <a:latin typeface="Arial" charset="0"/>
                <a:cs typeface="Times New Roman" pitchFamily="18" charset="0"/>
              </a:rPr>
              <a:t> platoon, supporting effort 1 (SE1), </a:t>
            </a:r>
            <a:r>
              <a:rPr kumimoji="0" lang="en-US" b="1">
                <a:latin typeface="Arial" charset="0"/>
                <a:cs typeface="Times New Roman" pitchFamily="18" charset="0"/>
              </a:rPr>
              <a:t>breaches </a:t>
            </a:r>
            <a:r>
              <a:rPr kumimoji="0" lang="en-US">
                <a:latin typeface="Arial" charset="0"/>
                <a:cs typeface="Times New Roman" pitchFamily="18" charset="0"/>
              </a:rPr>
              <a:t>enemy protective obstacles on OBJ HOGAN </a:t>
            </a:r>
            <a:r>
              <a:rPr kumimoji="0" lang="en-US" u="sng">
                <a:latin typeface="Arial" charset="0"/>
                <a:cs typeface="Times New Roman" pitchFamily="18" charset="0"/>
              </a:rPr>
              <a:t>in order to facilitate the assault of the company main effort</a:t>
            </a:r>
            <a:r>
              <a:rPr kumimoji="0" lang="en-US">
                <a:latin typeface="Arial" charset="0"/>
                <a:cs typeface="Times New Roman" pitchFamily="18" charset="0"/>
              </a:rPr>
              <a:t>.  3</a:t>
            </a:r>
            <a:r>
              <a:rPr kumimoji="0" lang="en-US" baseline="30000">
                <a:latin typeface="Arial" charset="0"/>
                <a:cs typeface="Times New Roman" pitchFamily="18" charset="0"/>
              </a:rPr>
              <a:t>rd</a:t>
            </a:r>
            <a:r>
              <a:rPr kumimoji="0" lang="en-US">
                <a:latin typeface="Arial" charset="0"/>
                <a:cs typeface="Times New Roman" pitchFamily="18" charset="0"/>
              </a:rPr>
              <a:t> platoon establishes ambush positions to </a:t>
            </a:r>
            <a:r>
              <a:rPr kumimoji="0" lang="en-US" b="1">
                <a:latin typeface="Arial" charset="0"/>
                <a:cs typeface="Times New Roman" pitchFamily="18" charset="0"/>
              </a:rPr>
              <a:t>block</a:t>
            </a:r>
            <a:r>
              <a:rPr kumimoji="0" lang="en-US">
                <a:latin typeface="Arial" charset="0"/>
                <a:cs typeface="Times New Roman" pitchFamily="18" charset="0"/>
              </a:rPr>
              <a:t> enemy forces</a:t>
            </a:r>
            <a:r>
              <a:rPr kumimoji="0" lang="en-US" u="sng">
                <a:latin typeface="Arial" charset="0"/>
                <a:cs typeface="Times New Roman" pitchFamily="18" charset="0"/>
              </a:rPr>
              <a:t> in order to isolate the objective during the main effort’s assault</a:t>
            </a:r>
            <a:endParaRPr kumimoji="0" lang="en-US">
              <a:latin typeface="Arial" charset="0"/>
              <a:cs typeface="Times New Roman" pitchFamily="18" charset="0"/>
            </a:endParaRPr>
          </a:p>
          <a:p>
            <a:pPr algn="l" eaLnBrk="0" hangingPunct="0"/>
            <a:r>
              <a:rPr kumimoji="0" lang="en-US">
                <a:latin typeface="Arial" charset="0"/>
                <a:cs typeface="Times New Roman" pitchFamily="18" charset="0"/>
              </a:rPr>
              <a:t> </a:t>
            </a:r>
          </a:p>
          <a:p>
            <a:pPr algn="l" eaLnBrk="0" hangingPunct="0"/>
            <a:endParaRPr kumimoji="0" lang="en-US">
              <a:latin typeface="Arial" charset="0"/>
              <a:cs typeface="Times New Roman" pitchFamily="18" charset="0"/>
            </a:endParaRPr>
          </a:p>
          <a:p>
            <a:pPr algn="l" eaLnBrk="0" hangingPunct="0"/>
            <a:r>
              <a:rPr kumimoji="0" lang="en-US" b="1">
                <a:latin typeface="Arial" charset="0"/>
                <a:cs typeface="Times New Roman" pitchFamily="18" charset="0"/>
              </a:rPr>
              <a:t>NOTE:  </a:t>
            </a:r>
            <a:r>
              <a:rPr kumimoji="0" lang="en-US" b="1" i="1">
                <a:latin typeface="Arial" charset="0"/>
                <a:cs typeface="Times New Roman" pitchFamily="18" charset="0"/>
              </a:rPr>
              <a:t>The example above describes only the mission essential tasks and purposes of the major subordinate maneuver elements and identifies the main effort</a:t>
            </a:r>
            <a:r>
              <a:rPr kumimoji="0" lang="en-US" b="1">
                <a:latin typeface="Arial" charset="0"/>
                <a:cs typeface="Times New Roman" pitchFamily="18" charset="0"/>
              </a:rPr>
              <a:t>.  </a:t>
            </a:r>
            <a:endParaRPr kumimoji="0" lang="en-US">
              <a:latin typeface="Arial"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0"/>
          <p:cNvSpPr>
            <a:spLocks noChangeArrowheads="1"/>
          </p:cNvSpPr>
          <p:nvPr/>
        </p:nvSpPr>
        <p:spPr bwMode="auto">
          <a:xfrm>
            <a:off x="533400" y="1905000"/>
            <a:ext cx="7924800" cy="3749675"/>
          </a:xfrm>
          <a:prstGeom prst="rect">
            <a:avLst/>
          </a:prstGeom>
          <a:noFill/>
          <a:ln w="9525">
            <a:noFill/>
            <a:miter lim="800000"/>
            <a:headEnd/>
            <a:tailEnd/>
          </a:ln>
        </p:spPr>
        <p:txBody>
          <a:bodyPr>
            <a:spAutoFit/>
          </a:bodyPr>
          <a:lstStyle/>
          <a:p>
            <a:pPr algn="l" eaLnBrk="0" hangingPunct="0"/>
            <a:r>
              <a:rPr kumimoji="0" lang="en-US">
                <a:latin typeface="Arial" charset="0"/>
                <a:cs typeface="Times New Roman" pitchFamily="18" charset="0"/>
              </a:rPr>
              <a:t>	1)  A Company moves from AA Dog to the Attack position along RTE Mouse, moves through the Attack Position along Axis Stealth to an ORP Southeast of OBJ HOGAN.  We will conduct a leaders recon, assess the Intel gained, and disseminate necessary information in the ORP. 3</a:t>
            </a:r>
            <a:r>
              <a:rPr kumimoji="0" lang="en-US" baseline="30000">
                <a:latin typeface="Arial" charset="0"/>
                <a:cs typeface="Times New Roman" pitchFamily="18" charset="0"/>
              </a:rPr>
              <a:t>rd</a:t>
            </a:r>
            <a:r>
              <a:rPr kumimoji="0" lang="en-US">
                <a:latin typeface="Arial" charset="0"/>
                <a:cs typeface="Times New Roman" pitchFamily="18" charset="0"/>
              </a:rPr>
              <a:t> Plt moves out first and establishes ambush points 1,2 and 3 to </a:t>
            </a:r>
            <a:r>
              <a:rPr kumimoji="0" lang="en-US" b="1">
                <a:latin typeface="Arial" charset="0"/>
                <a:cs typeface="Times New Roman" pitchFamily="18" charset="0"/>
              </a:rPr>
              <a:t>block</a:t>
            </a:r>
            <a:r>
              <a:rPr kumimoji="0" lang="en-US">
                <a:latin typeface="Arial" charset="0"/>
                <a:cs typeface="Times New Roman" pitchFamily="18" charset="0"/>
              </a:rPr>
              <a:t> enemy forces </a:t>
            </a:r>
            <a:r>
              <a:rPr kumimoji="0" lang="en-US" u="sng">
                <a:latin typeface="Arial" charset="0"/>
                <a:cs typeface="Times New Roman" pitchFamily="18" charset="0"/>
              </a:rPr>
              <a:t>in order to isolate the objective during the main effort’s assault.</a:t>
            </a:r>
            <a:r>
              <a:rPr kumimoji="0" lang="en-US">
                <a:latin typeface="Arial" charset="0"/>
                <a:cs typeface="Times New Roman" pitchFamily="18" charset="0"/>
              </a:rPr>
              <a:t> Preparatory indirect fires will be called to suppress enemy forces on OBJ HOGAN while the Company(-) moves along DOA Betty to the assault position.  Prep fires will shift to the western part of the OBJ to suppress enemy forces preventing them from bringing direct fires against the Main Attack as it enters the OBJ.  </a:t>
            </a:r>
            <a:endParaRPr kumimoji="0" lang="en-US">
              <a:latin typeface="Arial" charset="0"/>
            </a:endParaRPr>
          </a:p>
        </p:txBody>
      </p:sp>
      <p:sp>
        <p:nvSpPr>
          <p:cNvPr id="33795" name="Rectangle 31"/>
          <p:cNvSpPr>
            <a:spLocks noChangeArrowheads="1"/>
          </p:cNvSpPr>
          <p:nvPr/>
        </p:nvSpPr>
        <p:spPr bwMode="auto">
          <a:xfrm>
            <a:off x="2171700" y="558800"/>
            <a:ext cx="4733925" cy="579438"/>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Technique #2 (offense):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533400" y="1600200"/>
            <a:ext cx="7848600" cy="4664075"/>
          </a:xfrm>
          <a:prstGeom prst="rect">
            <a:avLst/>
          </a:prstGeom>
          <a:noFill/>
          <a:ln w="9525">
            <a:noFill/>
            <a:miter lim="800000"/>
            <a:headEnd/>
            <a:tailEnd/>
          </a:ln>
        </p:spPr>
        <p:txBody>
          <a:bodyPr>
            <a:spAutoFit/>
          </a:bodyPr>
          <a:lstStyle/>
          <a:p>
            <a:pPr algn="l" eaLnBrk="0" hangingPunct="0"/>
            <a:r>
              <a:rPr kumimoji="0" lang="en-US">
                <a:latin typeface="Arial" charset="0"/>
                <a:cs typeface="Times New Roman" pitchFamily="18" charset="0"/>
              </a:rPr>
              <a:t>	2</a:t>
            </a:r>
            <a:r>
              <a:rPr kumimoji="0" lang="en-US" baseline="30000">
                <a:latin typeface="Arial" charset="0"/>
                <a:cs typeface="Times New Roman" pitchFamily="18" charset="0"/>
              </a:rPr>
              <a:t>nd</a:t>
            </a:r>
            <a:r>
              <a:rPr kumimoji="0" lang="en-US">
                <a:latin typeface="Arial" charset="0"/>
                <a:cs typeface="Times New Roman" pitchFamily="18" charset="0"/>
              </a:rPr>
              <a:t> Plt (+) then assaults to </a:t>
            </a:r>
            <a:r>
              <a:rPr kumimoji="0" lang="en-US" b="1">
                <a:latin typeface="Arial" charset="0"/>
                <a:cs typeface="Times New Roman" pitchFamily="18" charset="0"/>
              </a:rPr>
              <a:t>breach</a:t>
            </a:r>
            <a:r>
              <a:rPr kumimoji="0" lang="en-US">
                <a:latin typeface="Arial" charset="0"/>
                <a:cs typeface="Times New Roman" pitchFamily="18" charset="0"/>
              </a:rPr>
              <a:t> enemy protective obstacles on OBJ HOGAN </a:t>
            </a:r>
            <a:r>
              <a:rPr kumimoji="0" lang="en-US" u="sng">
                <a:latin typeface="Arial" charset="0"/>
                <a:cs typeface="Times New Roman" pitchFamily="18" charset="0"/>
              </a:rPr>
              <a:t>in order to facilitate the assault of the company main effort</a:t>
            </a:r>
            <a:r>
              <a:rPr kumimoji="0" lang="en-US">
                <a:latin typeface="Arial" charset="0"/>
                <a:cs typeface="Times New Roman" pitchFamily="18" charset="0"/>
              </a:rPr>
              <a:t>.  2</a:t>
            </a:r>
            <a:r>
              <a:rPr kumimoji="0" lang="en-US" baseline="30000">
                <a:latin typeface="Arial" charset="0"/>
                <a:cs typeface="Times New Roman" pitchFamily="18" charset="0"/>
              </a:rPr>
              <a:t>nd</a:t>
            </a:r>
            <a:r>
              <a:rPr kumimoji="0" lang="en-US">
                <a:latin typeface="Arial" charset="0"/>
                <a:cs typeface="Times New Roman" pitchFamily="18" charset="0"/>
              </a:rPr>
              <a:t> Plt will then establish internal isolation of the OBJ by occupying SBF 3 oriented on enemy forces on the South side of the OBJ.  Indirect fires will shift off of the OBJ and 1</a:t>
            </a:r>
            <a:r>
              <a:rPr kumimoji="0" lang="en-US" baseline="30000">
                <a:latin typeface="Arial" charset="0"/>
                <a:cs typeface="Times New Roman" pitchFamily="18" charset="0"/>
              </a:rPr>
              <a:t>st</a:t>
            </a:r>
            <a:r>
              <a:rPr kumimoji="0" lang="en-US">
                <a:latin typeface="Arial" charset="0"/>
                <a:cs typeface="Times New Roman" pitchFamily="18" charset="0"/>
              </a:rPr>
              <a:t> Plt (ME) will pass through 2</a:t>
            </a:r>
            <a:r>
              <a:rPr kumimoji="0" lang="en-US" baseline="30000">
                <a:latin typeface="Arial" charset="0"/>
                <a:cs typeface="Times New Roman" pitchFamily="18" charset="0"/>
              </a:rPr>
              <a:t>nd</a:t>
            </a:r>
            <a:r>
              <a:rPr kumimoji="0" lang="en-US">
                <a:latin typeface="Arial" charset="0"/>
                <a:cs typeface="Times New Roman" pitchFamily="18" charset="0"/>
              </a:rPr>
              <a:t> Platoon, move north along DOA Lucy, and </a:t>
            </a:r>
            <a:r>
              <a:rPr kumimoji="0" lang="en-US" b="1">
                <a:latin typeface="Arial" charset="0"/>
                <a:cs typeface="Times New Roman" pitchFamily="18" charset="0"/>
              </a:rPr>
              <a:t>seize </a:t>
            </a:r>
            <a:r>
              <a:rPr kumimoji="0" lang="en-US">
                <a:latin typeface="Arial" charset="0"/>
                <a:cs typeface="Times New Roman" pitchFamily="18" charset="0"/>
              </a:rPr>
              <a:t>OBJ HOGAN-1 </a:t>
            </a:r>
            <a:r>
              <a:rPr kumimoji="0" lang="en-US" u="sng">
                <a:latin typeface="Arial" charset="0"/>
                <a:cs typeface="Times New Roman" pitchFamily="18" charset="0"/>
              </a:rPr>
              <a:t>in order to establish a foothold for the BN main effort on OBJ BOB</a:t>
            </a:r>
            <a:r>
              <a:rPr kumimoji="0" lang="en-US">
                <a:latin typeface="Arial" charset="0"/>
                <a:cs typeface="Times New Roman" pitchFamily="18" charset="0"/>
              </a:rPr>
              <a:t>.  3</a:t>
            </a:r>
            <a:r>
              <a:rPr kumimoji="0" lang="en-US" baseline="30000">
                <a:latin typeface="Arial" charset="0"/>
                <a:cs typeface="Times New Roman" pitchFamily="18" charset="0"/>
              </a:rPr>
              <a:t>rd</a:t>
            </a:r>
            <a:r>
              <a:rPr kumimoji="0" lang="en-US">
                <a:latin typeface="Arial" charset="0"/>
                <a:cs typeface="Times New Roman" pitchFamily="18" charset="0"/>
              </a:rPr>
              <a:t> Plt will clear only to the degree necessary to ensure force protection, leaving isolated enemy positions to 1Plt, C Co.  </a:t>
            </a:r>
          </a:p>
          <a:p>
            <a:pPr algn="l" eaLnBrk="0" hangingPunct="0"/>
            <a:endParaRPr kumimoji="0" lang="en-US">
              <a:latin typeface="Arial" charset="0"/>
              <a:cs typeface="Times New Roman" pitchFamily="18" charset="0"/>
            </a:endParaRPr>
          </a:p>
          <a:p>
            <a:pPr algn="l" eaLnBrk="0" hangingPunct="0"/>
            <a:r>
              <a:rPr kumimoji="0" lang="en-US" b="1" i="1">
                <a:latin typeface="Arial" charset="0"/>
                <a:cs typeface="Times New Roman" pitchFamily="18" charset="0"/>
              </a:rPr>
              <a:t>NOTE:  The example above reflects the significant maneuver elements and includes the critical indirect fire events </a:t>
            </a:r>
            <a:r>
              <a:rPr kumimoji="0" lang="en-US" b="1" i="1" u="sng">
                <a:latin typeface="Arial" charset="0"/>
                <a:cs typeface="Times New Roman" pitchFamily="18" charset="0"/>
              </a:rPr>
              <a:t>which directly facilitate/allow maneuver actions</a:t>
            </a:r>
            <a:r>
              <a:rPr kumimoji="0" lang="en-US" b="1" i="1">
                <a:latin typeface="Arial" charset="0"/>
                <a:cs typeface="Times New Roman" pitchFamily="18" charset="0"/>
              </a:rPr>
              <a:t> (i.e. the indirect fire events which provide the fire portion of fire and maneuver).  </a:t>
            </a:r>
            <a:endParaRPr kumimoji="0" lang="en-US">
              <a:latin typeface="Arial" charset="0"/>
            </a:endParaRPr>
          </a:p>
        </p:txBody>
      </p:sp>
      <p:sp>
        <p:nvSpPr>
          <p:cNvPr id="34819" name="Rectangle 3"/>
          <p:cNvSpPr>
            <a:spLocks noChangeArrowheads="1"/>
          </p:cNvSpPr>
          <p:nvPr/>
        </p:nvSpPr>
        <p:spPr bwMode="auto">
          <a:xfrm>
            <a:off x="1524000" y="381000"/>
            <a:ext cx="5867400" cy="1066800"/>
          </a:xfrm>
          <a:prstGeom prst="rect">
            <a:avLst/>
          </a:prstGeom>
          <a:noFill/>
          <a:ln w="9525">
            <a:noFill/>
            <a:miter lim="800000"/>
            <a:headEnd/>
            <a:tailEnd/>
          </a:ln>
        </p:spPr>
        <p:txBody>
          <a:bodyPr>
            <a:spAutoFit/>
          </a:bodyPr>
          <a:lstStyle/>
          <a:p>
            <a:r>
              <a:rPr kumimoji="0" lang="en-US" sz="3200" b="1" u="sng">
                <a:latin typeface="Arial" charset="0"/>
                <a:cs typeface="Times New Roman" pitchFamily="18" charset="0"/>
              </a:rPr>
              <a:t>Technique #2 - Offense</a:t>
            </a:r>
          </a:p>
          <a:p>
            <a:r>
              <a:rPr kumimoji="0" lang="en-US" sz="3200" b="1" u="sng">
                <a:latin typeface="Arial" charset="0"/>
                <a:cs typeface="Times New Roman" pitchFamily="18" charset="0"/>
              </a:rPr>
              <a:t>(Cont)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457200" y="1447800"/>
            <a:ext cx="8458200" cy="4968875"/>
          </a:xfrm>
          <a:prstGeom prst="rect">
            <a:avLst/>
          </a:prstGeom>
          <a:noFill/>
          <a:ln w="9525">
            <a:noFill/>
            <a:miter lim="800000"/>
            <a:headEnd/>
            <a:tailEnd/>
          </a:ln>
        </p:spPr>
        <p:txBody>
          <a:bodyPr>
            <a:spAutoFit/>
          </a:bodyPr>
          <a:lstStyle/>
          <a:p>
            <a:pPr indent="-238125" eaLnBrk="0" hangingPunct="0">
              <a:tabLst>
                <a:tab pos="1152525" algn="l"/>
              </a:tabLst>
            </a:pPr>
            <a:r>
              <a:rPr kumimoji="0" lang="en-US" b="1">
                <a:latin typeface="Arial" charset="0"/>
                <a:cs typeface="Times New Roman" pitchFamily="18" charset="0"/>
              </a:rPr>
              <a:t>(2).  </a:t>
            </a:r>
            <a:r>
              <a:rPr kumimoji="0" lang="en-US" b="1" u="sng">
                <a:latin typeface="Arial" charset="0"/>
                <a:cs typeface="Times New Roman" pitchFamily="18" charset="0"/>
              </a:rPr>
              <a:t>Fires</a:t>
            </a:r>
            <a:r>
              <a:rPr kumimoji="0" lang="en-US" i="1">
                <a:latin typeface="Arial" charset="0"/>
                <a:cs typeface="Times New Roman" pitchFamily="18" charset="0"/>
              </a:rPr>
              <a:t>.  Annex D (Fire Support) Use Essential Fire Support Tasks</a:t>
            </a:r>
          </a:p>
          <a:p>
            <a:pPr indent="-238125" eaLnBrk="0" hangingPunct="0">
              <a:tabLst>
                <a:tab pos="1152525" algn="l"/>
              </a:tabLst>
            </a:pPr>
            <a:endParaRPr kumimoji="0" lang="en-US">
              <a:latin typeface="Arial" charset="0"/>
              <a:cs typeface="Times New Roman" pitchFamily="18" charset="0"/>
            </a:endParaRPr>
          </a:p>
          <a:p>
            <a:pPr indent="-238125" algn="l" eaLnBrk="0" hangingPunct="0">
              <a:tabLst>
                <a:tab pos="1152525" algn="l"/>
              </a:tabLst>
            </a:pPr>
            <a:r>
              <a:rPr kumimoji="0" lang="en-US">
                <a:latin typeface="Arial" charset="0"/>
                <a:cs typeface="Times New Roman" pitchFamily="18" charset="0"/>
              </a:rPr>
              <a:t> </a:t>
            </a:r>
            <a:r>
              <a:rPr kumimoji="0" lang="en-US" b="1">
                <a:latin typeface="Arial" charset="0"/>
                <a:cs typeface="Arial" charset="0"/>
              </a:rPr>
              <a:t>   </a:t>
            </a:r>
            <a:r>
              <a:rPr kumimoji="0" lang="en-US">
                <a:latin typeface="Arial" charset="0"/>
                <a:cs typeface="Arial" charset="0"/>
              </a:rPr>
              <a:t>Clarify scheme of fires to support the overall concept. This paragraph should state which maneuver unit is the main effort and has priority of fires, to include stating purpose of, priorities for, allocation of, and restrictions for fire support.  A target list worksheet and overlay are referenced here, if applicable. Specific targets are discussed and pointed out on the terrain model</a:t>
            </a:r>
            <a:r>
              <a:rPr kumimoji="0" lang="en-US">
                <a:latin typeface="Arial" charset="0"/>
                <a:cs typeface="Times New Roman" pitchFamily="18" charset="0"/>
              </a:rPr>
              <a:t>.</a:t>
            </a:r>
          </a:p>
          <a:p>
            <a:pPr indent="-238125" algn="l" eaLnBrk="0" hangingPunct="0">
              <a:tabLst>
                <a:tab pos="1152525" algn="l"/>
              </a:tabLst>
            </a:pPr>
            <a:r>
              <a:rPr kumimoji="0" lang="en-US">
                <a:latin typeface="Arial" charset="0"/>
                <a:cs typeface="Times New Roman" pitchFamily="18" charset="0"/>
              </a:rPr>
              <a:t>        (a)  </a:t>
            </a:r>
            <a:r>
              <a:rPr kumimoji="0" lang="en-US" b="1">
                <a:latin typeface="Arial" charset="0"/>
                <a:cs typeface="Times New Roman" pitchFamily="18" charset="0"/>
              </a:rPr>
              <a:t>Task:</a:t>
            </a:r>
            <a:r>
              <a:rPr kumimoji="0" lang="en-US">
                <a:latin typeface="Arial" charset="0"/>
                <a:cs typeface="Times New Roman" pitchFamily="18" charset="0"/>
              </a:rPr>
              <a:t>  Describes targeting objectives. What does the commander want to accomplish with his fires?  This includes all fire support systems:  artillery, mortars, close air support, and naval gunfire.  What is the Task (destroy, delay, disrupt, limit)? </a:t>
            </a:r>
          </a:p>
          <a:p>
            <a:pPr indent="-238125" algn="l" eaLnBrk="0" hangingPunct="0">
              <a:tabLst>
                <a:tab pos="1152525" algn="l"/>
              </a:tabLst>
            </a:pPr>
            <a:r>
              <a:rPr kumimoji="0" lang="en-US">
                <a:latin typeface="Arial" charset="0"/>
                <a:cs typeface="Times New Roman" pitchFamily="18" charset="0"/>
              </a:rPr>
              <a:t>        (b)  </a:t>
            </a:r>
            <a:r>
              <a:rPr kumimoji="0" lang="en-US" b="1">
                <a:latin typeface="Arial" charset="0"/>
                <a:cs typeface="Times New Roman" pitchFamily="18" charset="0"/>
              </a:rPr>
              <a:t>Purpose</a:t>
            </a:r>
            <a:r>
              <a:rPr kumimoji="0" lang="en-US">
                <a:latin typeface="Arial" charset="0"/>
                <a:cs typeface="Times New Roman" pitchFamily="18" charset="0"/>
              </a:rPr>
              <a:t>:  Describes why the task will contribute to maneuver.</a:t>
            </a:r>
          </a:p>
          <a:p>
            <a:pPr indent="-238125" algn="l" eaLnBrk="0" hangingPunct="0">
              <a:tabLst>
                <a:tab pos="1152525" algn="l"/>
              </a:tabLst>
            </a:pPr>
            <a:r>
              <a:rPr kumimoji="0" lang="en-US">
                <a:latin typeface="Arial" charset="0"/>
                <a:cs typeface="Times New Roman" pitchFamily="18" charset="0"/>
              </a:rPr>
              <a:t>        (c)  </a:t>
            </a:r>
            <a:r>
              <a:rPr kumimoji="0" lang="en-US" b="1">
                <a:latin typeface="Arial" charset="0"/>
                <a:cs typeface="Times New Roman" pitchFamily="18" charset="0"/>
              </a:rPr>
              <a:t>Method</a:t>
            </a:r>
            <a:r>
              <a:rPr kumimoji="0" lang="en-US">
                <a:latin typeface="Arial" charset="0"/>
                <a:cs typeface="Times New Roman" pitchFamily="18" charset="0"/>
              </a:rPr>
              <a:t>:  Describes how the task will be accomplished (priority, allocation, &amp; restrictions)</a:t>
            </a:r>
          </a:p>
          <a:p>
            <a:pPr indent="-238125" algn="l" eaLnBrk="0" hangingPunct="0">
              <a:tabLst>
                <a:tab pos="1152525" algn="l"/>
              </a:tabLst>
            </a:pPr>
            <a:r>
              <a:rPr kumimoji="0" lang="en-US">
                <a:latin typeface="Arial" charset="0"/>
                <a:cs typeface="Times New Roman" pitchFamily="18" charset="0"/>
              </a:rPr>
              <a:t>        (d)  </a:t>
            </a:r>
            <a:r>
              <a:rPr kumimoji="0" lang="en-US" b="1">
                <a:latin typeface="Arial" charset="0"/>
                <a:cs typeface="Times New Roman" pitchFamily="18" charset="0"/>
              </a:rPr>
              <a:t>Effects</a:t>
            </a:r>
            <a:r>
              <a:rPr kumimoji="0" lang="en-US">
                <a:latin typeface="Arial" charset="0"/>
                <a:cs typeface="Times New Roman" pitchFamily="18" charset="0"/>
              </a:rPr>
              <a:t>:  Used to quantify successful accomplishment of the task.</a:t>
            </a:r>
            <a:endParaRPr kumimoji="0" lang="en-US">
              <a:latin typeface="Arial" charset="0"/>
            </a:endParaRPr>
          </a:p>
        </p:txBody>
      </p:sp>
      <p:sp>
        <p:nvSpPr>
          <p:cNvPr id="35843" name="Rectangle 3"/>
          <p:cNvSpPr>
            <a:spLocks noChangeArrowheads="1"/>
          </p:cNvSpPr>
          <p:nvPr/>
        </p:nvSpPr>
        <p:spPr bwMode="auto">
          <a:xfrm>
            <a:off x="2819400" y="304800"/>
            <a:ext cx="3251200" cy="579438"/>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3a(2)</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533400" y="1905000"/>
            <a:ext cx="8229600" cy="3444875"/>
          </a:xfrm>
          <a:prstGeom prst="rect">
            <a:avLst/>
          </a:prstGeom>
          <a:noFill/>
          <a:ln w="9525">
            <a:noFill/>
            <a:miter lim="800000"/>
            <a:headEnd/>
            <a:tailEnd/>
          </a:ln>
        </p:spPr>
        <p:txBody>
          <a:bodyPr>
            <a:spAutoFit/>
          </a:bodyPr>
          <a:lstStyle/>
          <a:p>
            <a:pPr indent="-914400" algn="l" eaLnBrk="0" hangingPunct="0">
              <a:tabLst>
                <a:tab pos="342900" algn="l"/>
              </a:tabLst>
            </a:pPr>
            <a:r>
              <a:rPr kumimoji="0" lang="en-US">
                <a:latin typeface="Arial" charset="0"/>
                <a:cs typeface="Times New Roman" pitchFamily="18" charset="0"/>
              </a:rPr>
              <a:t> 	</a:t>
            </a:r>
            <a:r>
              <a:rPr kumimoji="0" lang="en-US" b="1">
                <a:latin typeface="Arial" charset="0"/>
                <a:cs typeface="Arial" charset="0"/>
              </a:rPr>
              <a:t>b. </a:t>
            </a:r>
            <a:r>
              <a:rPr kumimoji="0" lang="en-US" b="1" u="sng">
                <a:latin typeface="Arial" charset="0"/>
                <a:cs typeface="Arial" charset="0"/>
              </a:rPr>
              <a:t>Tasks to maneuver units</a:t>
            </a:r>
            <a:r>
              <a:rPr kumimoji="0" lang="en-US" b="1">
                <a:latin typeface="Arial" charset="0"/>
                <a:cs typeface="Arial" charset="0"/>
              </a:rPr>
              <a:t>.</a:t>
            </a:r>
            <a:r>
              <a:rPr kumimoji="0" lang="en-US">
                <a:latin typeface="Arial" charset="0"/>
                <a:cs typeface="Arial" charset="0"/>
              </a:rPr>
              <a:t> Clearly state the missions or tasks for each maneuver unit that reports directly to the headquarters issuing the order. List units in the same sequence as in the task organization, including reserves. Use a separate subparagraph for each maneuver unit. Only state tasks that are necessary for comprehension, clarity, and emphasis. </a:t>
            </a:r>
            <a:r>
              <a:rPr kumimoji="0" lang="en-US" b="1">
                <a:latin typeface="Arial" charset="0"/>
                <a:cs typeface="Arial" charset="0"/>
              </a:rPr>
              <a:t>Place tactical tasks that affect two or more units in subparagraph 3d</a:t>
            </a:r>
            <a:r>
              <a:rPr kumimoji="0" lang="en-US">
                <a:latin typeface="Arial" charset="0"/>
                <a:cs typeface="Arial" charset="0"/>
              </a:rPr>
              <a:t>.  Platoon leaders task their subordinate squads.  Those squads may be tasked to provide any of the following special teams: reconnaissance and security, assault, support, aid and litter, EPW and search, clearing, and demolitions.  Detailed instructions may also be given to platoon sergeant, RTO’s, compassman, and paceman.</a:t>
            </a:r>
          </a:p>
        </p:txBody>
      </p:sp>
      <p:sp>
        <p:nvSpPr>
          <p:cNvPr id="36867" name="Rectangle 3"/>
          <p:cNvSpPr>
            <a:spLocks noChangeArrowheads="1"/>
          </p:cNvSpPr>
          <p:nvPr/>
        </p:nvSpPr>
        <p:spPr bwMode="auto">
          <a:xfrm>
            <a:off x="3048000" y="685800"/>
            <a:ext cx="2778125" cy="579438"/>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3b</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457200" y="1524000"/>
            <a:ext cx="8305800" cy="4968875"/>
          </a:xfrm>
          <a:prstGeom prst="rect">
            <a:avLst/>
          </a:prstGeom>
          <a:noFill/>
          <a:ln w="9525">
            <a:noFill/>
            <a:miter lim="800000"/>
            <a:headEnd/>
            <a:tailEnd/>
          </a:ln>
        </p:spPr>
        <p:txBody>
          <a:bodyPr>
            <a:spAutoFit/>
          </a:bodyPr>
          <a:lstStyle/>
          <a:p>
            <a:pPr algn="l" eaLnBrk="0" hangingPunct="0"/>
            <a:r>
              <a:rPr kumimoji="0" lang="en-US">
                <a:latin typeface="Arial" charset="0"/>
                <a:cs typeface="Times New Roman" pitchFamily="18" charset="0"/>
              </a:rPr>
              <a:t>   </a:t>
            </a:r>
            <a:r>
              <a:rPr kumimoji="0" lang="en-US" b="1">
                <a:latin typeface="Arial" charset="0"/>
                <a:cs typeface="Arial" charset="0"/>
              </a:rPr>
              <a:t>c. </a:t>
            </a:r>
            <a:r>
              <a:rPr kumimoji="0" lang="en-US" b="1" u="sng">
                <a:latin typeface="Arial" charset="0"/>
                <a:cs typeface="Arial" charset="0"/>
              </a:rPr>
              <a:t>Tasks to combat support units</a:t>
            </a:r>
            <a:r>
              <a:rPr kumimoji="0" lang="en-US" b="1">
                <a:latin typeface="Arial" charset="0"/>
                <a:cs typeface="Arial" charset="0"/>
              </a:rPr>
              <a:t>.</a:t>
            </a:r>
            <a:r>
              <a:rPr kumimoji="0" lang="en-US">
                <a:latin typeface="Arial" charset="0"/>
                <a:cs typeface="Arial" charset="0"/>
              </a:rPr>
              <a:t> Use these subparagraphs only as necessary. List CS units in subparagraphs in the same order as they appear in the task organization. Use CS subparagraphs to list only those specific tasks that CS units must accomplish and that are not specified or implied elsewhere. Include organization for combat, if not clear from task organization.</a:t>
            </a:r>
          </a:p>
          <a:p>
            <a:pPr algn="l" eaLnBrk="0" hangingPunct="0"/>
            <a:endParaRPr kumimoji="0" lang="en-US">
              <a:latin typeface="Arial" charset="0"/>
              <a:cs typeface="Times New Roman" pitchFamily="18" charset="0"/>
            </a:endParaRPr>
          </a:p>
          <a:p>
            <a:pPr algn="l" eaLnBrk="0" hangingPunct="0"/>
            <a:r>
              <a:rPr kumimoji="0" lang="en-US" b="1" u="sng">
                <a:latin typeface="Arial" charset="0"/>
                <a:cs typeface="Times New Roman" pitchFamily="18" charset="0"/>
              </a:rPr>
              <a:t>Examples tasks:</a:t>
            </a:r>
          </a:p>
          <a:p>
            <a:pPr algn="l" eaLnBrk="0" hangingPunct="0"/>
            <a:r>
              <a:rPr kumimoji="0" lang="en-US">
                <a:latin typeface="Arial" charset="0"/>
                <a:cs typeface="Times New Roman" pitchFamily="18" charset="0"/>
              </a:rPr>
              <a:t>(a)  Positioning, attachment instructions for CS units not attached to a subordinate maneuver unit</a:t>
            </a:r>
          </a:p>
          <a:p>
            <a:pPr algn="l" eaLnBrk="0" hangingPunct="0"/>
            <a:r>
              <a:rPr kumimoji="0" lang="en-US">
                <a:latin typeface="Arial" charset="0"/>
                <a:cs typeface="Times New Roman" pitchFamily="18" charset="0"/>
              </a:rPr>
              <a:t>(b)  Engineers:  </a:t>
            </a:r>
          </a:p>
          <a:p>
            <a:pPr algn="l" eaLnBrk="0" hangingPunct="0"/>
            <a:r>
              <a:rPr kumimoji="0" lang="en-US">
                <a:latin typeface="Arial" charset="0"/>
                <a:cs typeface="Times New Roman" pitchFamily="18" charset="0"/>
              </a:rPr>
              <a:t>      -Number of survivability positions by type, system, orientation, level of preparation    and/or unit or position</a:t>
            </a:r>
          </a:p>
          <a:p>
            <a:pPr algn="l" eaLnBrk="0" hangingPunct="0"/>
            <a:r>
              <a:rPr kumimoji="0" lang="en-US">
                <a:latin typeface="Arial" charset="0"/>
                <a:cs typeface="Times New Roman" pitchFamily="18" charset="0"/>
              </a:rPr>
              <a:t>      -C2 responsibility of engineer assets, engineer allocation by time and system, link-up and hangover instructions</a:t>
            </a:r>
          </a:p>
          <a:p>
            <a:pPr algn="l" eaLnBrk="0" hangingPunct="0"/>
            <a:r>
              <a:rPr kumimoji="0" lang="en-US">
                <a:latin typeface="Arial" charset="0"/>
                <a:cs typeface="Times New Roman" pitchFamily="18" charset="0"/>
              </a:rPr>
              <a:t>     -Obstacle emplacement priorities</a:t>
            </a:r>
            <a:endParaRPr kumimoji="0" lang="en-US">
              <a:latin typeface="Arial" charset="0"/>
            </a:endParaRPr>
          </a:p>
        </p:txBody>
      </p:sp>
      <p:sp>
        <p:nvSpPr>
          <p:cNvPr id="37891" name="Rectangle 3"/>
          <p:cNvSpPr>
            <a:spLocks noChangeArrowheads="1"/>
          </p:cNvSpPr>
          <p:nvPr/>
        </p:nvSpPr>
        <p:spPr bwMode="auto">
          <a:xfrm>
            <a:off x="3124200" y="609600"/>
            <a:ext cx="2755900" cy="579438"/>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3c</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457200" y="2209800"/>
            <a:ext cx="8153400" cy="3140075"/>
          </a:xfrm>
          <a:prstGeom prst="rect">
            <a:avLst/>
          </a:prstGeom>
          <a:noFill/>
          <a:ln w="9525">
            <a:noFill/>
            <a:miter lim="800000"/>
            <a:headEnd/>
            <a:tailEnd/>
          </a:ln>
        </p:spPr>
        <p:txBody>
          <a:bodyPr>
            <a:spAutoFit/>
          </a:bodyPr>
          <a:lstStyle/>
          <a:p>
            <a:pPr marL="228600" indent="-457200" algn="l" eaLnBrk="0" hangingPunct="0">
              <a:buFontTx/>
              <a:buAutoNum type="alphaLcPeriod" startAt="4"/>
              <a:tabLst>
                <a:tab pos="457200" algn="l"/>
              </a:tabLst>
            </a:pPr>
            <a:r>
              <a:rPr kumimoji="0" lang="en-US" b="1" u="sng">
                <a:latin typeface="Arial" charset="0"/>
                <a:cs typeface="Arial" charset="0"/>
              </a:rPr>
              <a:t>Coordinating instructions</a:t>
            </a:r>
            <a:r>
              <a:rPr kumimoji="0" lang="en-US" b="1">
                <a:latin typeface="Arial" charset="0"/>
                <a:cs typeface="Arial" charset="0"/>
              </a:rPr>
              <a:t>. </a:t>
            </a:r>
          </a:p>
          <a:p>
            <a:pPr marL="228600" indent="-457200" algn="l" eaLnBrk="0" hangingPunct="0">
              <a:buFontTx/>
              <a:buAutoNum type="alphaLcPeriod" startAt="4"/>
              <a:tabLst>
                <a:tab pos="457200" algn="l"/>
              </a:tabLst>
            </a:pPr>
            <a:r>
              <a:rPr kumimoji="0" lang="en-US" b="1">
                <a:latin typeface="Arial" charset="0"/>
                <a:cs typeface="Arial" charset="0"/>
              </a:rPr>
              <a:t>List only instructions applicable to two or more units and not routinely covered in unit SOPs. </a:t>
            </a:r>
            <a:r>
              <a:rPr kumimoji="0" lang="en-US">
                <a:latin typeface="Arial" charset="0"/>
                <a:cs typeface="Arial" charset="0"/>
              </a:rPr>
              <a:t>This is always the last subparagraph in paragraph 3. Complex instructions should be referred to in an annex. Subparagraph d(1)-d(5) below are mandatory.</a:t>
            </a:r>
          </a:p>
          <a:p>
            <a:pPr marL="228600" indent="-457200" algn="l" eaLnBrk="0" hangingPunct="0">
              <a:buFontTx/>
              <a:buAutoNum type="alphaLcPeriod" startAt="4"/>
              <a:tabLst>
                <a:tab pos="457200" algn="l"/>
              </a:tabLst>
            </a:pPr>
            <a:endParaRPr kumimoji="0" lang="en-US">
              <a:latin typeface="Arial" charset="0"/>
              <a:cs typeface="Times New Roman" pitchFamily="18" charset="0"/>
            </a:endParaRPr>
          </a:p>
          <a:p>
            <a:pPr marL="228600" indent="-457200" algn="l" eaLnBrk="0" hangingPunct="0">
              <a:tabLst>
                <a:tab pos="457200" algn="l"/>
              </a:tabLst>
            </a:pPr>
            <a:r>
              <a:rPr kumimoji="0" lang="en-US">
                <a:latin typeface="Arial" charset="0"/>
                <a:cs typeface="Arial" charset="0"/>
              </a:rPr>
              <a:t>   (1)</a:t>
            </a:r>
            <a:r>
              <a:rPr kumimoji="0" lang="en-US">
                <a:latin typeface="Arial" charset="0"/>
                <a:cs typeface="Times New Roman" pitchFamily="18" charset="0"/>
              </a:rPr>
              <a:t>   </a:t>
            </a:r>
            <a:r>
              <a:rPr kumimoji="0" lang="en-US" b="1" u="sng">
                <a:latin typeface="Arial" charset="0"/>
                <a:cs typeface="Arial" charset="0"/>
              </a:rPr>
              <a:t>Time Schedule</a:t>
            </a:r>
            <a:r>
              <a:rPr kumimoji="0" lang="en-US">
                <a:latin typeface="Arial" charset="0"/>
                <a:cs typeface="Arial" charset="0"/>
              </a:rPr>
              <a:t> (rehearsals, backbriefs, inspections and movement).</a:t>
            </a:r>
            <a:endParaRPr kumimoji="0" lang="en-US">
              <a:latin typeface="Arial" charset="0"/>
              <a:cs typeface="Times New Roman" pitchFamily="18" charset="0"/>
            </a:endParaRPr>
          </a:p>
          <a:p>
            <a:pPr marL="228600" indent="-457200" algn="l" eaLnBrk="0" hangingPunct="0">
              <a:tabLst>
                <a:tab pos="457200" algn="l"/>
              </a:tabLst>
            </a:pPr>
            <a:r>
              <a:rPr kumimoji="0" lang="en-US">
                <a:latin typeface="Arial" charset="0"/>
                <a:cs typeface="Arial" charset="0"/>
              </a:rPr>
              <a:t>   </a:t>
            </a:r>
            <a:endParaRPr kumimoji="0" lang="en-US">
              <a:latin typeface="Arial" charset="0"/>
            </a:endParaRPr>
          </a:p>
        </p:txBody>
      </p:sp>
      <p:sp>
        <p:nvSpPr>
          <p:cNvPr id="38915" name="Rectangle 3"/>
          <p:cNvSpPr>
            <a:spLocks noChangeArrowheads="1"/>
          </p:cNvSpPr>
          <p:nvPr/>
        </p:nvSpPr>
        <p:spPr bwMode="auto">
          <a:xfrm>
            <a:off x="3048000" y="685800"/>
            <a:ext cx="2778125" cy="579438"/>
          </a:xfrm>
          <a:prstGeom prst="rect">
            <a:avLst/>
          </a:prstGeom>
          <a:noFill/>
          <a:ln w="9525">
            <a:noFill/>
            <a:miter lim="800000"/>
            <a:headEnd/>
            <a:tailEnd/>
          </a:ln>
        </p:spPr>
        <p:txBody>
          <a:bodyPr wrap="none">
            <a:spAutoFit/>
          </a:bodyPr>
          <a:lstStyle/>
          <a:p>
            <a:r>
              <a:rPr kumimoji="0" lang="en-US" sz="3200" b="1" u="sng">
                <a:latin typeface="Arial" charset="0"/>
                <a:cs typeface="Times New Roman" pitchFamily="18" charset="0"/>
              </a:rPr>
              <a:t>Paragraph 3d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685800" y="1600200"/>
            <a:ext cx="8001000" cy="4968875"/>
          </a:xfrm>
          <a:prstGeom prst="rect">
            <a:avLst/>
          </a:prstGeom>
          <a:noFill/>
          <a:ln w="9525">
            <a:noFill/>
            <a:miter lim="800000"/>
            <a:headEnd/>
            <a:tailEnd/>
          </a:ln>
        </p:spPr>
        <p:txBody>
          <a:bodyPr>
            <a:spAutoFit/>
          </a:bodyPr>
          <a:lstStyle/>
          <a:p>
            <a:pPr indent="-228600" algn="l" eaLnBrk="0" hangingPunct="0">
              <a:tabLst>
                <a:tab pos="457200" algn="l"/>
              </a:tabLst>
            </a:pPr>
            <a:r>
              <a:rPr kumimoji="0" lang="en-US" b="1">
                <a:latin typeface="Arial" charset="0"/>
                <a:cs typeface="Arial" charset="0"/>
              </a:rPr>
              <a:t> </a:t>
            </a:r>
            <a:r>
              <a:rPr kumimoji="0" lang="en-US">
                <a:latin typeface="Arial" charset="0"/>
                <a:cs typeface="Arial" charset="0"/>
              </a:rPr>
              <a:t>(2)</a:t>
            </a:r>
            <a:r>
              <a:rPr kumimoji="0" lang="en-US">
                <a:latin typeface="Arial" charset="0"/>
                <a:cs typeface="Times New Roman" pitchFamily="18" charset="0"/>
              </a:rPr>
              <a:t>   </a:t>
            </a:r>
            <a:r>
              <a:rPr kumimoji="0" lang="en-US" b="1" u="sng">
                <a:latin typeface="Arial" charset="0"/>
                <a:cs typeface="Arial" charset="0"/>
              </a:rPr>
              <a:t>Commander's critical information requirements</a:t>
            </a:r>
            <a:r>
              <a:rPr kumimoji="0" lang="en-US">
                <a:latin typeface="Arial" charset="0"/>
                <a:cs typeface="Arial" charset="0"/>
              </a:rPr>
              <a:t> (</a:t>
            </a:r>
            <a:r>
              <a:rPr kumimoji="0" lang="en-US" b="1">
                <a:latin typeface="Arial" charset="0"/>
                <a:cs typeface="Arial" charset="0"/>
              </a:rPr>
              <a:t>CCIR</a:t>
            </a:r>
            <a:r>
              <a:rPr kumimoji="0" lang="en-US">
                <a:latin typeface="Arial" charset="0"/>
                <a:cs typeface="Arial" charset="0"/>
              </a:rPr>
              <a:t>)</a:t>
            </a:r>
            <a:endParaRPr kumimoji="0" lang="en-US">
              <a:latin typeface="Arial" charset="0"/>
              <a:cs typeface="Times New Roman" pitchFamily="18" charset="0"/>
            </a:endParaRPr>
          </a:p>
          <a:p>
            <a:pPr indent="-228600" algn="l" eaLnBrk="0" hangingPunct="0">
              <a:tabLst>
                <a:tab pos="457200" algn="l"/>
              </a:tabLst>
            </a:pPr>
            <a:r>
              <a:rPr kumimoji="0" lang="en-US">
                <a:latin typeface="Arial" charset="0"/>
                <a:cs typeface="Arial" charset="0"/>
              </a:rPr>
              <a:t>       (a)</a:t>
            </a:r>
            <a:r>
              <a:rPr kumimoji="0" lang="en-US">
                <a:latin typeface="Arial" charset="0"/>
                <a:cs typeface="Times New Roman" pitchFamily="18" charset="0"/>
              </a:rPr>
              <a:t>   </a:t>
            </a:r>
            <a:r>
              <a:rPr kumimoji="0" lang="en-US" b="1" u="sng">
                <a:latin typeface="Arial" charset="0"/>
                <a:cs typeface="Arial" charset="0"/>
              </a:rPr>
              <a:t>Priority intelligence requirements</a:t>
            </a:r>
            <a:r>
              <a:rPr kumimoji="0" lang="en-US">
                <a:latin typeface="Arial" charset="0"/>
                <a:cs typeface="Arial" charset="0"/>
              </a:rPr>
              <a:t> (</a:t>
            </a:r>
            <a:r>
              <a:rPr kumimoji="0" lang="en-US" b="1">
                <a:latin typeface="Arial" charset="0"/>
                <a:cs typeface="Arial" charset="0"/>
              </a:rPr>
              <a:t>PIR</a:t>
            </a:r>
            <a:r>
              <a:rPr kumimoji="0" lang="en-US">
                <a:latin typeface="Arial" charset="0"/>
                <a:cs typeface="Arial" charset="0"/>
              </a:rPr>
              <a:t>) – Intelligence required by the commander needed for planning and decision making.</a:t>
            </a:r>
          </a:p>
          <a:p>
            <a:pPr indent="-228600" algn="l" eaLnBrk="0" hangingPunct="0">
              <a:tabLst>
                <a:tab pos="457200" algn="l"/>
              </a:tabLst>
            </a:pPr>
            <a:r>
              <a:rPr kumimoji="0" lang="en-US">
                <a:latin typeface="Arial" charset="0"/>
                <a:cs typeface="Arial" charset="0"/>
              </a:rPr>
              <a:t>       (b)</a:t>
            </a:r>
            <a:r>
              <a:rPr kumimoji="0" lang="en-US">
                <a:latin typeface="Arial" charset="0"/>
                <a:cs typeface="Times New Roman" pitchFamily="18" charset="0"/>
              </a:rPr>
              <a:t>   </a:t>
            </a:r>
            <a:r>
              <a:rPr kumimoji="0" lang="en-US" b="1" u="sng">
                <a:latin typeface="Arial" charset="0"/>
                <a:cs typeface="Arial" charset="0"/>
              </a:rPr>
              <a:t>Essential elements of friendly information</a:t>
            </a:r>
            <a:r>
              <a:rPr kumimoji="0" lang="en-US">
                <a:latin typeface="Arial" charset="0"/>
                <a:cs typeface="Arial" charset="0"/>
              </a:rPr>
              <a:t> (</a:t>
            </a:r>
            <a:r>
              <a:rPr kumimoji="0" lang="en-US" b="1">
                <a:latin typeface="Arial" charset="0"/>
                <a:cs typeface="Arial" charset="0"/>
              </a:rPr>
              <a:t>EEFI</a:t>
            </a:r>
            <a:r>
              <a:rPr kumimoji="0" lang="en-US">
                <a:latin typeface="Arial" charset="0"/>
                <a:cs typeface="Arial" charset="0"/>
              </a:rPr>
              <a:t>). – Critical aspects of friendly operations that, if known by the enemy, would compromise, lead to failure, or limit success of the operation.</a:t>
            </a:r>
            <a:endParaRPr kumimoji="0" lang="en-US">
              <a:latin typeface="Arial" charset="0"/>
              <a:cs typeface="Times New Roman" pitchFamily="18" charset="0"/>
            </a:endParaRPr>
          </a:p>
          <a:p>
            <a:pPr indent="-228600" algn="l" eaLnBrk="0" hangingPunct="0">
              <a:tabLst>
                <a:tab pos="457200" algn="l"/>
              </a:tabLst>
            </a:pPr>
            <a:r>
              <a:rPr kumimoji="0" lang="en-US">
                <a:latin typeface="Arial" charset="0"/>
                <a:cs typeface="Arial" charset="0"/>
              </a:rPr>
              <a:t>       (c)</a:t>
            </a:r>
            <a:r>
              <a:rPr kumimoji="0" lang="en-US">
                <a:latin typeface="Arial" charset="0"/>
                <a:cs typeface="Times New Roman" pitchFamily="18" charset="0"/>
              </a:rPr>
              <a:t>   </a:t>
            </a:r>
            <a:r>
              <a:rPr kumimoji="0" lang="en-US" b="1" u="sng">
                <a:latin typeface="Arial" charset="0"/>
                <a:cs typeface="Arial" charset="0"/>
              </a:rPr>
              <a:t>Friendly force information requirements</a:t>
            </a:r>
            <a:r>
              <a:rPr kumimoji="0" lang="en-US">
                <a:latin typeface="Arial" charset="0"/>
                <a:cs typeface="Arial" charset="0"/>
              </a:rPr>
              <a:t> (</a:t>
            </a:r>
            <a:r>
              <a:rPr kumimoji="0" lang="en-US" b="1">
                <a:latin typeface="Arial" charset="0"/>
                <a:cs typeface="Arial" charset="0"/>
              </a:rPr>
              <a:t>FFIR</a:t>
            </a:r>
            <a:r>
              <a:rPr kumimoji="0" lang="en-US">
                <a:latin typeface="Arial" charset="0"/>
                <a:cs typeface="Arial" charset="0"/>
              </a:rPr>
              <a:t>). – Information the commander needs about friendly forces available for the operation. May include personnel status, ammunition status, and leadership capabilities.</a:t>
            </a:r>
          </a:p>
          <a:p>
            <a:pPr indent="-228600" algn="l" eaLnBrk="0" hangingPunct="0">
              <a:tabLst>
                <a:tab pos="457200" algn="l"/>
              </a:tabLst>
            </a:pPr>
            <a:endParaRPr kumimoji="0" lang="en-US">
              <a:latin typeface="Arial" charset="0"/>
              <a:cs typeface="Times New Roman" pitchFamily="18" charset="0"/>
            </a:endParaRPr>
          </a:p>
          <a:p>
            <a:pPr indent="-228600" algn="l" eaLnBrk="0" hangingPunct="0">
              <a:tabLst>
                <a:tab pos="457200" algn="l"/>
              </a:tabLst>
            </a:pPr>
            <a:r>
              <a:rPr kumimoji="0" lang="en-US">
                <a:latin typeface="Arial" charset="0"/>
                <a:cs typeface="Arial" charset="0"/>
              </a:rPr>
              <a:t>  (3)</a:t>
            </a:r>
            <a:r>
              <a:rPr kumimoji="0" lang="en-US">
                <a:latin typeface="Arial" charset="0"/>
                <a:cs typeface="Times New Roman" pitchFamily="18" charset="0"/>
              </a:rPr>
              <a:t>   </a:t>
            </a:r>
            <a:r>
              <a:rPr kumimoji="0" lang="en-US" b="1" u="sng">
                <a:latin typeface="Arial" charset="0"/>
                <a:cs typeface="Arial" charset="0"/>
              </a:rPr>
              <a:t>Risk reduction control measures</a:t>
            </a:r>
            <a:r>
              <a:rPr kumimoji="0" lang="en-US">
                <a:latin typeface="Arial" charset="0"/>
                <a:cs typeface="Arial" charset="0"/>
              </a:rPr>
              <a:t>. These are measures unique to this operation and not included in unit SOPs and can include mission-oriented protective posture, operational exposure guidance, vehicle recognition signals, and fratricide prevention measures.</a:t>
            </a:r>
            <a:endParaRPr kumimoji="0" lang="en-US">
              <a:latin typeface="Arial" charset="0"/>
            </a:endParaRPr>
          </a:p>
        </p:txBody>
      </p:sp>
      <p:sp>
        <p:nvSpPr>
          <p:cNvPr id="39939" name="Rectangle 3"/>
          <p:cNvSpPr>
            <a:spLocks noChangeArrowheads="1"/>
          </p:cNvSpPr>
          <p:nvPr/>
        </p:nvSpPr>
        <p:spPr bwMode="auto">
          <a:xfrm>
            <a:off x="1066800" y="152400"/>
            <a:ext cx="6621463" cy="1066800"/>
          </a:xfrm>
          <a:prstGeom prst="rect">
            <a:avLst/>
          </a:prstGeom>
          <a:noFill/>
          <a:ln w="9525">
            <a:noFill/>
            <a:miter lim="800000"/>
            <a:headEnd/>
            <a:tailEnd/>
          </a:ln>
        </p:spPr>
        <p:txBody>
          <a:bodyPr>
            <a:spAutoFit/>
          </a:bodyPr>
          <a:lstStyle/>
          <a:p>
            <a:r>
              <a:rPr kumimoji="0" lang="en-US" sz="3200" b="1" u="sng">
                <a:latin typeface="Arial" charset="0"/>
                <a:cs typeface="Times New Roman" pitchFamily="18" charset="0"/>
              </a:rPr>
              <a:t>Paragraph 3d </a:t>
            </a:r>
          </a:p>
          <a:p>
            <a:r>
              <a:rPr kumimoji="0" lang="en-US" sz="3200" b="1" u="sng">
                <a:latin typeface="Arial" charset="0"/>
                <a:cs typeface="Times New Roman" pitchFamily="18" charset="0"/>
              </a:rPr>
              <a:t>Coordinating Instructions (cont)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381000" y="1524000"/>
            <a:ext cx="8458200" cy="4968875"/>
          </a:xfrm>
          <a:prstGeom prst="rect">
            <a:avLst/>
          </a:prstGeom>
          <a:noFill/>
          <a:ln w="9525">
            <a:noFill/>
            <a:miter lim="800000"/>
            <a:headEnd/>
            <a:tailEnd/>
          </a:ln>
        </p:spPr>
        <p:txBody>
          <a:bodyPr>
            <a:spAutoFit/>
          </a:bodyPr>
          <a:lstStyle/>
          <a:p>
            <a:pPr indent="-228600" algn="l" eaLnBrk="0" hangingPunct="0">
              <a:tabLst>
                <a:tab pos="457200" algn="l"/>
              </a:tabLst>
            </a:pPr>
            <a:r>
              <a:rPr kumimoji="0" lang="en-US" b="1">
                <a:latin typeface="Arial" charset="0"/>
                <a:cs typeface="Arial" charset="0"/>
              </a:rPr>
              <a:t>  </a:t>
            </a:r>
            <a:r>
              <a:rPr kumimoji="0" lang="en-US">
                <a:latin typeface="Arial" charset="0"/>
                <a:cs typeface="Arial" charset="0"/>
              </a:rPr>
              <a:t>    (4)</a:t>
            </a:r>
            <a:r>
              <a:rPr kumimoji="0" lang="en-US">
                <a:latin typeface="Arial" charset="0"/>
                <a:cs typeface="Times New Roman" pitchFamily="18" charset="0"/>
              </a:rPr>
              <a:t>   </a:t>
            </a:r>
            <a:r>
              <a:rPr kumimoji="0" lang="en-US" b="1" u="sng">
                <a:latin typeface="Arial" charset="0"/>
                <a:cs typeface="Arial" charset="0"/>
              </a:rPr>
              <a:t>Rules of engagement</a:t>
            </a:r>
            <a:r>
              <a:rPr kumimoji="0" lang="en-US">
                <a:latin typeface="Arial" charset="0"/>
                <a:cs typeface="Arial" charset="0"/>
              </a:rPr>
              <a:t> (</a:t>
            </a:r>
            <a:r>
              <a:rPr kumimoji="0" lang="en-US" b="1">
                <a:latin typeface="Arial" charset="0"/>
                <a:cs typeface="Arial" charset="0"/>
              </a:rPr>
              <a:t>ROE</a:t>
            </a:r>
            <a:r>
              <a:rPr kumimoji="0" lang="en-US">
                <a:latin typeface="Arial" charset="0"/>
                <a:cs typeface="Arial" charset="0"/>
              </a:rPr>
              <a:t>)</a:t>
            </a:r>
            <a:endParaRPr kumimoji="0" lang="en-US">
              <a:latin typeface="Arial" charset="0"/>
              <a:cs typeface="Times New Roman" pitchFamily="18" charset="0"/>
            </a:endParaRPr>
          </a:p>
          <a:p>
            <a:pPr indent="-228600" algn="l" eaLnBrk="0" hangingPunct="0">
              <a:tabLst>
                <a:tab pos="457200" algn="l"/>
              </a:tabLst>
            </a:pPr>
            <a:r>
              <a:rPr kumimoji="0" lang="en-US">
                <a:latin typeface="Arial" charset="0"/>
                <a:cs typeface="Arial" charset="0"/>
              </a:rPr>
              <a:t>      (5)</a:t>
            </a:r>
            <a:r>
              <a:rPr kumimoji="0" lang="en-US">
                <a:latin typeface="Arial" charset="0"/>
                <a:cs typeface="Times New Roman" pitchFamily="18" charset="0"/>
              </a:rPr>
              <a:t>   </a:t>
            </a:r>
            <a:r>
              <a:rPr kumimoji="0" lang="en-US" b="1" u="sng">
                <a:latin typeface="Arial" charset="0"/>
                <a:cs typeface="Arial" charset="0"/>
              </a:rPr>
              <a:t>Environmental considerations</a:t>
            </a:r>
            <a:endParaRPr kumimoji="0" lang="en-US">
              <a:latin typeface="Arial" charset="0"/>
              <a:cs typeface="Times New Roman" pitchFamily="18" charset="0"/>
            </a:endParaRPr>
          </a:p>
          <a:p>
            <a:pPr indent="-228600" algn="l" eaLnBrk="0" hangingPunct="0">
              <a:tabLst>
                <a:tab pos="457200" algn="l"/>
              </a:tabLst>
            </a:pPr>
            <a:r>
              <a:rPr kumimoji="0" lang="en-US">
                <a:latin typeface="Arial" charset="0"/>
                <a:cs typeface="Arial" charset="0"/>
              </a:rPr>
              <a:t>      (6)</a:t>
            </a:r>
            <a:r>
              <a:rPr kumimoji="0" lang="en-US">
                <a:latin typeface="Arial" charset="0"/>
                <a:cs typeface="Times New Roman" pitchFamily="18" charset="0"/>
              </a:rPr>
              <a:t>   </a:t>
            </a:r>
            <a:r>
              <a:rPr kumimoji="0" lang="en-US" b="1" u="sng">
                <a:latin typeface="Arial" charset="0"/>
                <a:cs typeface="Arial" charset="0"/>
              </a:rPr>
              <a:t>Force Protection</a:t>
            </a:r>
          </a:p>
          <a:p>
            <a:pPr indent="-228600" algn="l" eaLnBrk="0" hangingPunct="0">
              <a:tabLst>
                <a:tab pos="457200" algn="l"/>
              </a:tabLst>
            </a:pPr>
            <a:r>
              <a:rPr kumimoji="0" lang="en-US">
                <a:latin typeface="Arial" charset="0"/>
                <a:cs typeface="Arial" charset="0"/>
              </a:rPr>
              <a:t>      (7)</a:t>
            </a:r>
            <a:r>
              <a:rPr kumimoji="0" lang="en-US">
                <a:latin typeface="Arial" charset="0"/>
                <a:cs typeface="Times New Roman" pitchFamily="18" charset="0"/>
              </a:rPr>
              <a:t>   </a:t>
            </a:r>
            <a:r>
              <a:rPr kumimoji="0" lang="en-US" b="1" u="sng">
                <a:latin typeface="Arial" charset="0"/>
                <a:cs typeface="Arial" charset="0"/>
              </a:rPr>
              <a:t>Movement Plan</a:t>
            </a:r>
            <a:r>
              <a:rPr kumimoji="0" lang="en-US">
                <a:latin typeface="Arial" charset="0"/>
                <a:cs typeface="Arial" charset="0"/>
              </a:rPr>
              <a:t>  </a:t>
            </a:r>
          </a:p>
          <a:p>
            <a:pPr indent="-228600" algn="l" eaLnBrk="0" hangingPunct="0">
              <a:tabLst>
                <a:tab pos="457200" algn="l"/>
              </a:tabLst>
            </a:pPr>
            <a:r>
              <a:rPr kumimoji="0" lang="en-US">
                <a:latin typeface="Arial" charset="0"/>
                <a:cs typeface="Arial" charset="0"/>
              </a:rPr>
              <a:t>	Use terrain model and/or sketch.  State azimuths, directions, and grid coordinates.</a:t>
            </a:r>
            <a:endParaRPr kumimoji="0" lang="en-US">
              <a:latin typeface="Arial" charset="0"/>
              <a:cs typeface="Times New Roman" pitchFamily="18" charset="0"/>
            </a:endParaRPr>
          </a:p>
          <a:p>
            <a:pPr indent="-228600" algn="l" eaLnBrk="0" hangingPunct="0">
              <a:tabLst>
                <a:tab pos="457200" algn="l"/>
              </a:tabLst>
            </a:pPr>
            <a:r>
              <a:rPr kumimoji="0" lang="en-US">
                <a:latin typeface="Arial" charset="0"/>
                <a:cs typeface="Arial" charset="0"/>
              </a:rPr>
              <a:t>           a.</a:t>
            </a:r>
            <a:r>
              <a:rPr kumimoji="0" lang="en-US">
                <a:latin typeface="Arial" charset="0"/>
                <a:cs typeface="Times New Roman" pitchFamily="18" charset="0"/>
              </a:rPr>
              <a:t>  </a:t>
            </a:r>
            <a:r>
              <a:rPr kumimoji="0" lang="en-US">
                <a:latin typeface="Arial" charset="0"/>
                <a:cs typeface="Arial" charset="0"/>
              </a:rPr>
              <a:t>Order of Movement, formation, and movement technique</a:t>
            </a:r>
            <a:endParaRPr kumimoji="0" lang="en-US">
              <a:latin typeface="Arial" charset="0"/>
              <a:cs typeface="Times New Roman" pitchFamily="18" charset="0"/>
            </a:endParaRPr>
          </a:p>
          <a:p>
            <a:pPr indent="-228600" algn="l" eaLnBrk="0" hangingPunct="0">
              <a:tabLst>
                <a:tab pos="457200" algn="l"/>
              </a:tabLst>
            </a:pPr>
            <a:r>
              <a:rPr kumimoji="0" lang="en-US">
                <a:latin typeface="Arial" charset="0"/>
                <a:cs typeface="Arial" charset="0"/>
              </a:rPr>
              <a:t>           b.</a:t>
            </a:r>
            <a:r>
              <a:rPr kumimoji="0" lang="en-US">
                <a:latin typeface="Arial" charset="0"/>
                <a:cs typeface="Times New Roman" pitchFamily="18" charset="0"/>
              </a:rPr>
              <a:t>  </a:t>
            </a:r>
            <a:r>
              <a:rPr kumimoji="0" lang="en-US">
                <a:latin typeface="Arial" charset="0"/>
                <a:cs typeface="Arial" charset="0"/>
              </a:rPr>
              <a:t>Actions at halts (long and short).</a:t>
            </a:r>
            <a:endParaRPr kumimoji="0" lang="en-US">
              <a:latin typeface="Arial" charset="0"/>
              <a:cs typeface="Times New Roman" pitchFamily="18" charset="0"/>
            </a:endParaRPr>
          </a:p>
          <a:p>
            <a:pPr indent="-228600" algn="l" eaLnBrk="0" hangingPunct="0">
              <a:tabLst>
                <a:tab pos="457200" algn="l"/>
              </a:tabLst>
            </a:pPr>
            <a:r>
              <a:rPr kumimoji="0" lang="en-US">
                <a:latin typeface="Arial" charset="0"/>
                <a:cs typeface="Arial" charset="0"/>
              </a:rPr>
              <a:t>           c.</a:t>
            </a:r>
            <a:r>
              <a:rPr kumimoji="0" lang="en-US">
                <a:latin typeface="Arial" charset="0"/>
                <a:cs typeface="Times New Roman" pitchFamily="18" charset="0"/>
              </a:rPr>
              <a:t>  </a:t>
            </a:r>
            <a:r>
              <a:rPr kumimoji="0" lang="en-US">
                <a:latin typeface="Arial" charset="0"/>
                <a:cs typeface="Arial" charset="0"/>
              </a:rPr>
              <a:t>Routes.</a:t>
            </a:r>
            <a:endParaRPr kumimoji="0" lang="en-US">
              <a:latin typeface="Arial" charset="0"/>
              <a:cs typeface="Times New Roman" pitchFamily="18" charset="0"/>
            </a:endParaRPr>
          </a:p>
          <a:p>
            <a:pPr indent="-228600" algn="l" eaLnBrk="0" hangingPunct="0">
              <a:tabLst>
                <a:tab pos="457200" algn="l"/>
              </a:tabLst>
            </a:pPr>
            <a:r>
              <a:rPr kumimoji="0" lang="en-US">
                <a:latin typeface="Arial" charset="0"/>
                <a:cs typeface="Arial" charset="0"/>
              </a:rPr>
              <a:t>           d.</a:t>
            </a:r>
            <a:r>
              <a:rPr kumimoji="0" lang="en-US">
                <a:latin typeface="Arial" charset="0"/>
                <a:cs typeface="Times New Roman" pitchFamily="18" charset="0"/>
              </a:rPr>
              <a:t>  </a:t>
            </a:r>
            <a:r>
              <a:rPr kumimoji="0" lang="en-US">
                <a:latin typeface="Arial" charset="0"/>
                <a:cs typeface="Arial" charset="0"/>
              </a:rPr>
              <a:t>Departure and Re-entry of friendly lines.</a:t>
            </a:r>
            <a:endParaRPr kumimoji="0" lang="en-US">
              <a:latin typeface="Arial" charset="0"/>
              <a:cs typeface="Times New Roman" pitchFamily="18" charset="0"/>
            </a:endParaRPr>
          </a:p>
          <a:p>
            <a:pPr indent="-228600" algn="l" eaLnBrk="0" hangingPunct="0">
              <a:tabLst>
                <a:tab pos="457200" algn="l"/>
              </a:tabLst>
            </a:pPr>
            <a:r>
              <a:rPr kumimoji="0" lang="en-US">
                <a:latin typeface="Arial" charset="0"/>
                <a:cs typeface="Arial" charset="0"/>
              </a:rPr>
              <a:t>           e.</a:t>
            </a:r>
            <a:r>
              <a:rPr kumimoji="0" lang="en-US">
                <a:latin typeface="Arial" charset="0"/>
                <a:cs typeface="Times New Roman" pitchFamily="18" charset="0"/>
              </a:rPr>
              <a:t>  </a:t>
            </a:r>
            <a:r>
              <a:rPr kumimoji="0" lang="en-US">
                <a:latin typeface="Arial" charset="0"/>
                <a:cs typeface="Arial" charset="0"/>
              </a:rPr>
              <a:t>Rally points and actions at rally points (plan must include </a:t>
            </a:r>
            <a:r>
              <a:rPr kumimoji="0" lang="en-US" b="1">
                <a:latin typeface="Arial" charset="0"/>
                <a:cs typeface="Arial" charset="0"/>
              </a:rPr>
              <a:t>IRP, ORP, and RRP</a:t>
            </a:r>
            <a:r>
              <a:rPr kumimoji="0" lang="en-US">
                <a:latin typeface="Arial" charset="0"/>
                <a:cs typeface="Arial" charset="0"/>
              </a:rPr>
              <a:t> and all other planned rally points to include grid location and terrain reference).</a:t>
            </a:r>
            <a:endParaRPr kumimoji="0" lang="en-US">
              <a:latin typeface="Arial" charset="0"/>
              <a:cs typeface="Times New Roman" pitchFamily="18" charset="0"/>
            </a:endParaRPr>
          </a:p>
          <a:p>
            <a:pPr indent="-228600" algn="l" eaLnBrk="0" hangingPunct="0">
              <a:tabLst>
                <a:tab pos="457200" algn="l"/>
              </a:tabLst>
            </a:pPr>
            <a:r>
              <a:rPr kumimoji="0" lang="en-US">
                <a:latin typeface="Arial" charset="0"/>
                <a:cs typeface="Arial" charset="0"/>
              </a:rPr>
              <a:t>           f.</a:t>
            </a:r>
            <a:r>
              <a:rPr kumimoji="0" lang="en-US">
                <a:latin typeface="Arial" charset="0"/>
                <a:cs typeface="Times New Roman" pitchFamily="18" charset="0"/>
              </a:rPr>
              <a:t>  </a:t>
            </a:r>
            <a:r>
              <a:rPr kumimoji="0" lang="en-US">
                <a:latin typeface="Arial" charset="0"/>
                <a:cs typeface="Arial" charset="0"/>
              </a:rPr>
              <a:t>Actions at danger areas (general plan for unknown linear, small open areas and large open areas; specific plan for all known danger areas that unit will encounter along the route.</a:t>
            </a:r>
            <a:endParaRPr kumimoji="0" lang="en-US">
              <a:latin typeface="Arial" charset="0"/>
            </a:endParaRPr>
          </a:p>
        </p:txBody>
      </p:sp>
      <p:sp>
        <p:nvSpPr>
          <p:cNvPr id="40963" name="Rectangle 3"/>
          <p:cNvSpPr>
            <a:spLocks noChangeArrowheads="1"/>
          </p:cNvSpPr>
          <p:nvPr/>
        </p:nvSpPr>
        <p:spPr bwMode="auto">
          <a:xfrm>
            <a:off x="1066800" y="152400"/>
            <a:ext cx="6621463" cy="1066800"/>
          </a:xfrm>
          <a:prstGeom prst="rect">
            <a:avLst/>
          </a:prstGeom>
          <a:noFill/>
          <a:ln w="9525">
            <a:noFill/>
            <a:miter lim="800000"/>
            <a:headEnd/>
            <a:tailEnd/>
          </a:ln>
        </p:spPr>
        <p:txBody>
          <a:bodyPr>
            <a:spAutoFit/>
          </a:bodyPr>
          <a:lstStyle/>
          <a:p>
            <a:r>
              <a:rPr kumimoji="0" lang="en-US" sz="3200" b="1" u="sng">
                <a:latin typeface="Arial" charset="0"/>
                <a:cs typeface="Times New Roman" pitchFamily="18" charset="0"/>
              </a:rPr>
              <a:t>Paragraph 3d </a:t>
            </a:r>
          </a:p>
          <a:p>
            <a:r>
              <a:rPr kumimoji="0" lang="en-US" sz="3200" b="1" u="sng">
                <a:latin typeface="Arial" charset="0"/>
                <a:cs typeface="Times New Roman" pitchFamily="18" charset="0"/>
              </a:rPr>
              <a:t>Coordinating Instructions (cont)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09600" y="1584325"/>
            <a:ext cx="8229600" cy="5273675"/>
          </a:xfrm>
          <a:prstGeom prst="rect">
            <a:avLst/>
          </a:prstGeom>
          <a:noFill/>
          <a:ln w="9525">
            <a:noFill/>
            <a:miter lim="800000"/>
            <a:headEnd/>
            <a:tailEnd/>
          </a:ln>
        </p:spPr>
        <p:txBody>
          <a:bodyPr>
            <a:spAutoFit/>
          </a:bodyPr>
          <a:lstStyle/>
          <a:p>
            <a:pPr indent="-228600" algn="l" eaLnBrk="0" hangingPunct="0">
              <a:tabLst>
                <a:tab pos="914400" algn="l"/>
              </a:tabLst>
            </a:pPr>
            <a:r>
              <a:rPr kumimoji="0" lang="en-US">
                <a:latin typeface="Arial" charset="0"/>
                <a:cs typeface="Arial" charset="0"/>
              </a:rPr>
              <a:t>   Address service support in the areas shown below as needed to clarify the service support concept.  Subparagraphs can include:</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a:t>
            </a:r>
          </a:p>
          <a:p>
            <a:pPr indent="-228600" algn="l" eaLnBrk="0" hangingPunct="0">
              <a:tabLst>
                <a:tab pos="914400" algn="l"/>
              </a:tabLst>
            </a:pPr>
            <a:r>
              <a:rPr kumimoji="0" lang="en-US" b="1">
                <a:latin typeface="Arial" charset="0"/>
                <a:cs typeface="Arial" charset="0"/>
              </a:rPr>
              <a:t>a.</a:t>
            </a:r>
            <a:r>
              <a:rPr kumimoji="0" lang="en-US" b="1">
                <a:latin typeface="Arial" charset="0"/>
                <a:cs typeface="Times New Roman" pitchFamily="18" charset="0"/>
              </a:rPr>
              <a:t>  </a:t>
            </a:r>
            <a:r>
              <a:rPr kumimoji="0" lang="en-US" b="1">
                <a:latin typeface="Arial" charset="0"/>
                <a:cs typeface="Arial" charset="0"/>
              </a:rPr>
              <a:t>General:</a:t>
            </a:r>
            <a:r>
              <a:rPr kumimoji="0" lang="en-US">
                <a:latin typeface="Arial" charset="0"/>
                <a:cs typeface="Arial" charset="0"/>
              </a:rPr>
              <a:t>  Reference the SOP’s that govern the sustainment operations of the unit.  Provide current and proposed company trains locations, casualty, and damaged equipment collection points and routes to and from.  </a:t>
            </a:r>
            <a:endParaRPr kumimoji="0" lang="en-US">
              <a:latin typeface="Arial" charset="0"/>
              <a:cs typeface="Times New Roman" pitchFamily="18" charset="0"/>
            </a:endParaRPr>
          </a:p>
          <a:p>
            <a:pPr indent="-228600" algn="l" eaLnBrk="0" hangingPunct="0">
              <a:tabLst>
                <a:tab pos="914400" algn="l"/>
              </a:tabLst>
            </a:pPr>
            <a:endParaRPr kumimoji="0" lang="en-US">
              <a:latin typeface="Arial" charset="0"/>
              <a:cs typeface="Arial" charset="0"/>
            </a:endParaRPr>
          </a:p>
          <a:p>
            <a:pPr indent="-228600" algn="l" eaLnBrk="0" hangingPunct="0">
              <a:tabLst>
                <a:tab pos="914400" algn="l"/>
              </a:tabLst>
            </a:pPr>
            <a:r>
              <a:rPr kumimoji="0" lang="en-US" b="1">
                <a:latin typeface="Arial" charset="0"/>
                <a:cs typeface="Arial" charset="0"/>
              </a:rPr>
              <a:t>b.  Materiel and Services.</a:t>
            </a:r>
          </a:p>
          <a:p>
            <a:pPr indent="-228600" algn="l" eaLnBrk="0" hangingPunct="0">
              <a:tabLst>
                <a:tab pos="914400" algn="l"/>
              </a:tabLst>
            </a:pPr>
            <a:r>
              <a:rPr kumimoji="0" lang="en-US">
                <a:latin typeface="Arial" charset="0"/>
                <a:cs typeface="Arial" charset="0"/>
              </a:rPr>
              <a:t>      (1)</a:t>
            </a:r>
            <a:r>
              <a:rPr kumimoji="0" lang="en-US">
                <a:latin typeface="Arial" charset="0"/>
                <a:cs typeface="Times New Roman" pitchFamily="18" charset="0"/>
              </a:rPr>
              <a:t>   </a:t>
            </a:r>
            <a:r>
              <a:rPr kumimoji="0" lang="en-US">
                <a:latin typeface="Arial" charset="0"/>
                <a:cs typeface="Arial" charset="0"/>
              </a:rPr>
              <a:t>Supply</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a.</a:t>
            </a:r>
            <a:r>
              <a:rPr kumimoji="0" lang="en-US">
                <a:latin typeface="Arial" charset="0"/>
                <a:cs typeface="Times New Roman" pitchFamily="18" charset="0"/>
              </a:rPr>
              <a:t>   </a:t>
            </a:r>
            <a:r>
              <a:rPr kumimoji="0" lang="en-US">
                <a:latin typeface="Arial" charset="0"/>
                <a:cs typeface="Arial" charset="0"/>
              </a:rPr>
              <a:t>Class I – Rations Plan (cycle): M-M-A</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b.</a:t>
            </a:r>
            <a:r>
              <a:rPr kumimoji="0" lang="en-US">
                <a:latin typeface="Arial" charset="0"/>
                <a:cs typeface="Times New Roman" pitchFamily="18" charset="0"/>
              </a:rPr>
              <a:t>   </a:t>
            </a:r>
            <a:r>
              <a:rPr kumimoji="0" lang="en-US">
                <a:latin typeface="Arial" charset="0"/>
                <a:cs typeface="Arial" charset="0"/>
              </a:rPr>
              <a:t>Class V – Ammunition </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c.</a:t>
            </a:r>
            <a:r>
              <a:rPr kumimoji="0" lang="en-US">
                <a:latin typeface="Arial" charset="0"/>
                <a:cs typeface="Times New Roman" pitchFamily="18" charset="0"/>
              </a:rPr>
              <a:t>   </a:t>
            </a:r>
            <a:r>
              <a:rPr kumimoji="0" lang="en-US">
                <a:latin typeface="Arial" charset="0"/>
                <a:cs typeface="Arial" charset="0"/>
              </a:rPr>
              <a:t>Class VII – Major end items (weapons)</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d.</a:t>
            </a:r>
            <a:r>
              <a:rPr kumimoji="0" lang="en-US">
                <a:latin typeface="Arial" charset="0"/>
                <a:cs typeface="Times New Roman" pitchFamily="18" charset="0"/>
              </a:rPr>
              <a:t>   </a:t>
            </a:r>
            <a:r>
              <a:rPr kumimoji="0" lang="en-US">
                <a:latin typeface="Arial" charset="0"/>
                <a:cs typeface="Arial" charset="0"/>
              </a:rPr>
              <a:t>Class VIII – Medical </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e.</a:t>
            </a:r>
            <a:r>
              <a:rPr kumimoji="0" lang="en-US">
                <a:latin typeface="Arial" charset="0"/>
                <a:cs typeface="Times New Roman" pitchFamily="18" charset="0"/>
              </a:rPr>
              <a:t>   </a:t>
            </a:r>
            <a:r>
              <a:rPr kumimoji="0" lang="en-US">
                <a:latin typeface="Arial" charset="0"/>
                <a:cs typeface="Arial" charset="0"/>
              </a:rPr>
              <a:t>Class IX – Repair parts</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f.</a:t>
            </a:r>
            <a:r>
              <a:rPr kumimoji="0" lang="en-US">
                <a:latin typeface="Arial" charset="0"/>
                <a:cs typeface="Times New Roman" pitchFamily="18" charset="0"/>
              </a:rPr>
              <a:t>    </a:t>
            </a:r>
            <a:r>
              <a:rPr kumimoji="0" lang="en-US">
                <a:latin typeface="Arial" charset="0"/>
                <a:cs typeface="Arial" charset="0"/>
              </a:rPr>
              <a:t>Distribution Methods</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a:t>
            </a:r>
            <a:endParaRPr kumimoji="0" lang="en-US">
              <a:latin typeface="Arial" charset="0"/>
            </a:endParaRPr>
          </a:p>
        </p:txBody>
      </p:sp>
      <p:sp>
        <p:nvSpPr>
          <p:cNvPr id="41987" name="Rectangle 3"/>
          <p:cNvSpPr>
            <a:spLocks noChangeArrowheads="1"/>
          </p:cNvSpPr>
          <p:nvPr/>
        </p:nvSpPr>
        <p:spPr bwMode="auto">
          <a:xfrm>
            <a:off x="2106613" y="279400"/>
            <a:ext cx="4881562" cy="1066800"/>
          </a:xfrm>
          <a:prstGeom prst="rect">
            <a:avLst/>
          </a:prstGeom>
          <a:noFill/>
          <a:ln w="9525">
            <a:noFill/>
            <a:miter lim="800000"/>
            <a:headEnd/>
            <a:tailEnd/>
          </a:ln>
        </p:spPr>
        <p:txBody>
          <a:bodyPr wrap="none">
            <a:spAutoFit/>
          </a:bodyPr>
          <a:lstStyle/>
          <a:p>
            <a:r>
              <a:rPr kumimoji="0" lang="en-US" sz="3200" b="1" u="sng">
                <a:latin typeface="Arial" charset="0"/>
                <a:cs typeface="Arial" charset="0"/>
              </a:rPr>
              <a:t>Paragraph 4.</a:t>
            </a:r>
          </a:p>
          <a:p>
            <a:r>
              <a:rPr kumimoji="0" lang="en-US" sz="3200" b="1" u="sng">
                <a:latin typeface="Arial" charset="0"/>
                <a:cs typeface="Arial" charset="0"/>
              </a:rPr>
              <a:t>SERVICE and SUPPORT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1600200" y="381000"/>
            <a:ext cx="5715000" cy="762000"/>
          </a:xfrm>
          <a:prstGeom prst="rect">
            <a:avLst/>
          </a:prstGeom>
          <a:noFill/>
          <a:ln w="9525">
            <a:noFill/>
            <a:miter lim="800000"/>
            <a:headEnd/>
            <a:tailEnd/>
          </a:ln>
        </p:spPr>
        <p:txBody>
          <a:bodyPr lIns="92075" tIns="46038" rIns="92075" bIns="46038" anchor="ctr"/>
          <a:lstStyle/>
          <a:p>
            <a:pPr eaLnBrk="0" hangingPunct="0"/>
            <a:r>
              <a:rPr kumimoji="0" lang="en-US" sz="3200" b="1" u="sng">
                <a:solidFill>
                  <a:schemeClr val="tx2"/>
                </a:solidFill>
                <a:latin typeface="Arial" charset="0"/>
                <a:cs typeface="Arial" charset="0"/>
              </a:rPr>
              <a:t>Operations Order (Cont.)</a:t>
            </a:r>
            <a:endParaRPr kumimoji="0" lang="en-US" sz="3200" b="1" u="sng">
              <a:latin typeface="Arial" charset="0"/>
            </a:endParaRPr>
          </a:p>
        </p:txBody>
      </p:sp>
      <p:sp>
        <p:nvSpPr>
          <p:cNvPr id="6147" name="Rectangle 3"/>
          <p:cNvSpPr>
            <a:spLocks noChangeArrowheads="1"/>
          </p:cNvSpPr>
          <p:nvPr/>
        </p:nvSpPr>
        <p:spPr bwMode="auto">
          <a:xfrm>
            <a:off x="533400" y="2133600"/>
            <a:ext cx="7772400" cy="3276600"/>
          </a:xfrm>
          <a:prstGeom prst="rect">
            <a:avLst/>
          </a:prstGeom>
          <a:noFill/>
          <a:ln w="9525">
            <a:noFill/>
            <a:miter lim="800000"/>
            <a:headEnd/>
            <a:tailEnd/>
          </a:ln>
        </p:spPr>
        <p:txBody>
          <a:bodyPr lIns="92075" tIns="46038" rIns="92075" bIns="46038"/>
          <a:lstStyle/>
          <a:p>
            <a:pPr marL="342900" indent="-342900" algn="l" eaLnBrk="0" hangingPunct="0">
              <a:spcBef>
                <a:spcPct val="20000"/>
              </a:spcBef>
              <a:buFontTx/>
              <a:buChar char="•"/>
            </a:pPr>
            <a:r>
              <a:rPr kumimoji="0" lang="en-US" sz="2400">
                <a:latin typeface="Times New Roman" pitchFamily="18" charset="0"/>
                <a:cs typeface="Arial" charset="0"/>
              </a:rPr>
              <a:t>Relays necessary info to subordinates to carry out an operation </a:t>
            </a:r>
          </a:p>
          <a:p>
            <a:pPr marL="342900" indent="-342900" algn="l" eaLnBrk="0" hangingPunct="0">
              <a:spcBef>
                <a:spcPct val="20000"/>
              </a:spcBef>
              <a:buFontTx/>
              <a:buChar char="•"/>
            </a:pPr>
            <a:r>
              <a:rPr kumimoji="0" lang="en-US" sz="2400">
                <a:latin typeface="Times New Roman" pitchFamily="18" charset="0"/>
                <a:cs typeface="Arial" charset="0"/>
              </a:rPr>
              <a:t>Common 5 paragraph format </a:t>
            </a:r>
          </a:p>
          <a:p>
            <a:pPr marL="342900" indent="-342900" algn="l" eaLnBrk="0" hangingPunct="0">
              <a:spcBef>
                <a:spcPct val="20000"/>
              </a:spcBef>
              <a:buFontTx/>
              <a:buChar char="•"/>
            </a:pPr>
            <a:r>
              <a:rPr kumimoji="0" lang="en-US" sz="2400">
                <a:latin typeface="Times New Roman" pitchFamily="18" charset="0"/>
                <a:cs typeface="Arial" charset="0"/>
              </a:rPr>
              <a:t>Common tactical language -FM 101-5-1 </a:t>
            </a:r>
          </a:p>
          <a:p>
            <a:pPr marL="342900" indent="-342900" algn="l" eaLnBrk="0" hangingPunct="0">
              <a:spcBef>
                <a:spcPct val="20000"/>
              </a:spcBef>
              <a:buFontTx/>
              <a:buChar char="•"/>
            </a:pPr>
            <a:r>
              <a:rPr kumimoji="0" lang="en-US" sz="2400">
                <a:latin typeface="Times New Roman" pitchFamily="18" charset="0"/>
                <a:cs typeface="Arial" charset="0"/>
              </a:rPr>
              <a:t>Oral and / or written</a:t>
            </a:r>
            <a:endParaRPr kumimoji="0" lang="en-US" sz="2400">
              <a:latin typeface="Times New Roman" pitchFamily="18" charset="0"/>
            </a:endParaRPr>
          </a:p>
        </p:txBody>
      </p:sp>
      <p:sp>
        <p:nvSpPr>
          <p:cNvPr id="6148" name="Rectangle 2"/>
          <p:cNvSpPr>
            <a:spLocks noChangeArrowheads="1"/>
          </p:cNvSpPr>
          <p:nvPr/>
        </p:nvSpPr>
        <p:spPr bwMode="auto">
          <a:xfrm>
            <a:off x="6919913" y="6477000"/>
            <a:ext cx="1381125" cy="301625"/>
          </a:xfrm>
          <a:prstGeom prst="rect">
            <a:avLst/>
          </a:prstGeom>
          <a:noFill/>
          <a:ln w="9525">
            <a:noFill/>
            <a:miter lim="800000"/>
            <a:headEnd/>
            <a:tailEnd/>
          </a:ln>
        </p:spPr>
        <p:txBody>
          <a:bodyPr wrap="none" lIns="90488" tIns="44450" rIns="90488" bIns="44450">
            <a:spAutoFit/>
          </a:bodyPr>
          <a:lstStyle/>
          <a:p>
            <a:pPr algn="l" eaLnBrk="0" hangingPunct="0"/>
            <a:r>
              <a:rPr kumimoji="0" lang="en-US" sz="1400" b="1">
                <a:latin typeface="Arial" charset="0"/>
                <a:cs typeface="Arial" charset="0"/>
              </a:rPr>
              <a:t>FM 7-10, p. G2</a:t>
            </a:r>
            <a:endParaRPr kumimoji="0" lang="en-US" sz="2400">
              <a:latin typeface="Times New Roman" pitchFamily="18" charset="0"/>
            </a:endParaRPr>
          </a:p>
        </p:txBody>
      </p:sp>
      <p:grpSp>
        <p:nvGrpSpPr>
          <p:cNvPr id="6149" name="Group 19"/>
          <p:cNvGrpSpPr>
            <a:grpSpLocks/>
          </p:cNvGrpSpPr>
          <p:nvPr/>
        </p:nvGrpSpPr>
        <p:grpSpPr bwMode="auto">
          <a:xfrm>
            <a:off x="-14288" y="6778625"/>
            <a:ext cx="18288001" cy="0"/>
            <a:chOff x="0" y="4270"/>
            <a:chExt cx="11520" cy="0"/>
          </a:xfrm>
        </p:grpSpPr>
        <p:sp>
          <p:nvSpPr>
            <p:cNvPr id="6150" name="Rectangle 10"/>
            <p:cNvSpPr>
              <a:spLocks noChangeArrowheads="1"/>
            </p:cNvSpPr>
            <p:nvPr/>
          </p:nvSpPr>
          <p:spPr bwMode="auto">
            <a:xfrm>
              <a:off x="0" y="4270"/>
              <a:ext cx="1152" cy="0"/>
            </a:xfrm>
            <a:prstGeom prst="rect">
              <a:avLst/>
            </a:prstGeom>
            <a:noFill/>
            <a:ln w="9525">
              <a:noFill/>
              <a:miter lim="800000"/>
              <a:headEnd/>
              <a:tailEnd/>
            </a:ln>
          </p:spPr>
          <p:txBody>
            <a:bodyPr>
              <a:spAutoFit/>
            </a:bodyPr>
            <a:lstStyle/>
            <a:p>
              <a:endParaRPr lang="en-US"/>
            </a:p>
          </p:txBody>
        </p:sp>
        <p:sp>
          <p:nvSpPr>
            <p:cNvPr id="6151" name="Rectangle 11"/>
            <p:cNvSpPr>
              <a:spLocks noChangeArrowheads="1"/>
            </p:cNvSpPr>
            <p:nvPr/>
          </p:nvSpPr>
          <p:spPr bwMode="auto">
            <a:xfrm>
              <a:off x="1152" y="4270"/>
              <a:ext cx="4608" cy="0"/>
            </a:xfrm>
            <a:prstGeom prst="rect">
              <a:avLst/>
            </a:prstGeom>
            <a:noFill/>
            <a:ln w="9525">
              <a:noFill/>
              <a:miter lim="800000"/>
              <a:headEnd/>
              <a:tailEnd/>
            </a:ln>
          </p:spPr>
          <p:txBody>
            <a:bodyPr>
              <a:spAutoFit/>
            </a:bodyPr>
            <a:lstStyle/>
            <a:p>
              <a:endParaRPr lang="en-US"/>
            </a:p>
          </p:txBody>
        </p:sp>
        <p:sp>
          <p:nvSpPr>
            <p:cNvPr id="6152" name="Rectangle 12"/>
            <p:cNvSpPr>
              <a:spLocks noChangeArrowheads="1"/>
            </p:cNvSpPr>
            <p:nvPr/>
          </p:nvSpPr>
          <p:spPr bwMode="auto">
            <a:xfrm>
              <a:off x="5760" y="4270"/>
              <a:ext cx="5760" cy="0"/>
            </a:xfrm>
            <a:prstGeom prst="rect">
              <a:avLst/>
            </a:prstGeom>
            <a:noFill/>
            <a:ln w="9525">
              <a:noFill/>
              <a:miter lim="800000"/>
              <a:headEnd/>
              <a:tailEnd/>
            </a:ln>
          </p:spPr>
          <p:txBody>
            <a:bodyPr>
              <a:spAutoFit/>
            </a:bodyPr>
            <a:lstStyle/>
            <a:p>
              <a:endParaRPr lang="en-US"/>
            </a:p>
          </p:txBody>
        </p:sp>
        <p:sp>
          <p:nvSpPr>
            <p:cNvPr id="6153" name="Rectangle 13"/>
            <p:cNvSpPr>
              <a:spLocks noChangeArrowheads="1"/>
            </p:cNvSpPr>
            <p:nvPr/>
          </p:nvSpPr>
          <p:spPr bwMode="auto">
            <a:xfrm>
              <a:off x="0" y="4270"/>
              <a:ext cx="1152" cy="0"/>
            </a:xfrm>
            <a:prstGeom prst="rect">
              <a:avLst/>
            </a:prstGeom>
            <a:noFill/>
            <a:ln w="9525">
              <a:noFill/>
              <a:miter lim="800000"/>
              <a:headEnd/>
              <a:tailEnd/>
            </a:ln>
          </p:spPr>
          <p:txBody>
            <a:bodyPr>
              <a:spAutoFit/>
            </a:bodyPr>
            <a:lstStyle/>
            <a:p>
              <a:endParaRPr lang="en-US"/>
            </a:p>
          </p:txBody>
        </p:sp>
        <p:sp>
          <p:nvSpPr>
            <p:cNvPr id="6154" name="Rectangle 14"/>
            <p:cNvSpPr>
              <a:spLocks noChangeArrowheads="1"/>
            </p:cNvSpPr>
            <p:nvPr/>
          </p:nvSpPr>
          <p:spPr bwMode="auto">
            <a:xfrm>
              <a:off x="1152" y="4270"/>
              <a:ext cx="10368" cy="0"/>
            </a:xfrm>
            <a:prstGeom prst="rect">
              <a:avLst/>
            </a:prstGeom>
            <a:noFill/>
            <a:ln w="9525">
              <a:noFill/>
              <a:miter lim="800000"/>
              <a:headEnd/>
              <a:tailEnd/>
            </a:ln>
          </p:spPr>
          <p:txBody>
            <a:bodyPr>
              <a:spAutoFit/>
            </a:bodyPr>
            <a:lstStyle/>
            <a:p>
              <a:endParaRPr lang="en-US"/>
            </a:p>
          </p:txBody>
        </p:sp>
        <p:sp>
          <p:nvSpPr>
            <p:cNvPr id="6155" name="Rectangle 15"/>
            <p:cNvSpPr>
              <a:spLocks noChangeArrowheads="1"/>
            </p:cNvSpPr>
            <p:nvPr/>
          </p:nvSpPr>
          <p:spPr bwMode="auto">
            <a:xfrm>
              <a:off x="0" y="4270"/>
              <a:ext cx="1152" cy="0"/>
            </a:xfrm>
            <a:prstGeom prst="rect">
              <a:avLst/>
            </a:prstGeom>
            <a:noFill/>
            <a:ln w="9525">
              <a:noFill/>
              <a:miter lim="800000"/>
              <a:headEnd/>
              <a:tailEnd/>
            </a:ln>
          </p:spPr>
          <p:txBody>
            <a:bodyPr>
              <a:spAutoFit/>
            </a:bodyPr>
            <a:lstStyle/>
            <a:p>
              <a:endParaRPr lang="en-US"/>
            </a:p>
          </p:txBody>
        </p:sp>
        <p:sp>
          <p:nvSpPr>
            <p:cNvPr id="6156" name="Rectangle 16"/>
            <p:cNvSpPr>
              <a:spLocks noChangeArrowheads="1"/>
            </p:cNvSpPr>
            <p:nvPr/>
          </p:nvSpPr>
          <p:spPr bwMode="auto">
            <a:xfrm>
              <a:off x="1152" y="4270"/>
              <a:ext cx="10368" cy="0"/>
            </a:xfrm>
            <a:prstGeom prst="rect">
              <a:avLst/>
            </a:prstGeom>
            <a:noFill/>
            <a:ln w="9525">
              <a:noFill/>
              <a:miter lim="800000"/>
              <a:headEnd/>
              <a:tailEnd/>
            </a:ln>
          </p:spPr>
          <p:txBody>
            <a:bodyPr>
              <a:spAutoFit/>
            </a:bodyPr>
            <a:lstStyle/>
            <a:p>
              <a:endParaRPr lang="en-US"/>
            </a:p>
          </p:txBody>
        </p:sp>
        <p:sp>
          <p:nvSpPr>
            <p:cNvPr id="6157" name="Rectangle 17"/>
            <p:cNvSpPr>
              <a:spLocks noChangeArrowheads="1"/>
            </p:cNvSpPr>
            <p:nvPr/>
          </p:nvSpPr>
          <p:spPr bwMode="auto">
            <a:xfrm>
              <a:off x="0" y="4270"/>
              <a:ext cx="5760" cy="0"/>
            </a:xfrm>
            <a:prstGeom prst="rect">
              <a:avLst/>
            </a:prstGeom>
            <a:noFill/>
            <a:ln w="9525">
              <a:noFill/>
              <a:miter lim="800000"/>
              <a:headEnd/>
              <a:tailEnd/>
            </a:ln>
          </p:spPr>
          <p:txBody>
            <a:bodyPr>
              <a:spAutoFit/>
            </a:bodyPr>
            <a:lstStyle/>
            <a:p>
              <a:endParaRPr lang="en-US"/>
            </a:p>
          </p:txBody>
        </p:sp>
        <p:sp>
          <p:nvSpPr>
            <p:cNvPr id="6158" name="Rectangle 18"/>
            <p:cNvSpPr>
              <a:spLocks noChangeArrowheads="1"/>
            </p:cNvSpPr>
            <p:nvPr/>
          </p:nvSpPr>
          <p:spPr bwMode="auto">
            <a:xfrm>
              <a:off x="5760" y="4270"/>
              <a:ext cx="5760" cy="0"/>
            </a:xfrm>
            <a:prstGeom prst="rect">
              <a:avLst/>
            </a:prstGeom>
            <a:noFill/>
            <a:ln w="9525">
              <a:noFill/>
              <a:miter lim="800000"/>
              <a:headEnd/>
              <a:tailEnd/>
            </a:ln>
          </p:spPr>
          <p:txBody>
            <a:bodyPr>
              <a:spAutoFit/>
            </a:bodyPr>
            <a:lstStyle/>
            <a:p>
              <a:endParaRPr lang="en-US"/>
            </a:p>
          </p:txBody>
        </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685800" y="1524000"/>
            <a:ext cx="8153400" cy="4968875"/>
          </a:xfrm>
          <a:prstGeom prst="rect">
            <a:avLst/>
          </a:prstGeom>
          <a:noFill/>
          <a:ln w="9525">
            <a:noFill/>
            <a:miter lim="800000"/>
            <a:headEnd/>
            <a:tailEnd/>
          </a:ln>
        </p:spPr>
        <p:txBody>
          <a:bodyPr>
            <a:spAutoFit/>
          </a:bodyPr>
          <a:lstStyle/>
          <a:p>
            <a:pPr indent="-228600" algn="l" eaLnBrk="0" hangingPunct="0">
              <a:tabLst>
                <a:tab pos="914400" algn="l"/>
              </a:tabLst>
            </a:pPr>
            <a:r>
              <a:rPr kumimoji="0" lang="en-US">
                <a:latin typeface="Arial" charset="0"/>
                <a:cs typeface="Arial" charset="0"/>
              </a:rPr>
              <a:t> </a:t>
            </a:r>
            <a:r>
              <a:rPr kumimoji="0" lang="en-US" b="1">
                <a:latin typeface="Arial" charset="0"/>
                <a:cs typeface="Arial" charset="0"/>
              </a:rPr>
              <a:t>b.</a:t>
            </a:r>
            <a:r>
              <a:rPr kumimoji="0" lang="en-US">
                <a:latin typeface="Arial" charset="0"/>
                <a:cs typeface="Times New Roman" pitchFamily="18" charset="0"/>
              </a:rPr>
              <a:t>  </a:t>
            </a:r>
            <a:r>
              <a:rPr kumimoji="0" lang="en-US" b="1">
                <a:latin typeface="Arial" charset="0"/>
                <a:cs typeface="Arial" charset="0"/>
              </a:rPr>
              <a:t>Materiel and Services. (cont)</a:t>
            </a:r>
          </a:p>
          <a:p>
            <a:pPr indent="-228600" algn="l" eaLnBrk="0" hangingPunct="0">
              <a:tabLst>
                <a:tab pos="914400" algn="l"/>
              </a:tabLst>
            </a:pPr>
            <a:r>
              <a:rPr kumimoji="0" lang="en-US">
                <a:latin typeface="Arial" charset="0"/>
                <a:cs typeface="Arial" charset="0"/>
              </a:rPr>
              <a:t>        </a:t>
            </a:r>
            <a:r>
              <a:rPr kumimoji="0" lang="en-US">
                <a:latin typeface="Arial" charset="0"/>
                <a:cs typeface="Times New Roman" pitchFamily="18" charset="0"/>
              </a:rPr>
              <a:t>(2)  </a:t>
            </a:r>
            <a:r>
              <a:rPr kumimoji="0" lang="en-US" b="1">
                <a:latin typeface="Arial" charset="0"/>
                <a:cs typeface="Times New Roman" pitchFamily="18" charset="0"/>
              </a:rPr>
              <a:t>Transportation</a:t>
            </a:r>
            <a:r>
              <a:rPr kumimoji="0" lang="en-US">
                <a:latin typeface="Arial" charset="0"/>
                <a:cs typeface="Times New Roman" pitchFamily="18" charset="0"/>
              </a:rPr>
              <a:t>:  Location of main, alternate, and dirty supply routes.  Location of supply points.  Instructions on use and priorities of routes and transportation assets.</a:t>
            </a:r>
          </a:p>
          <a:p>
            <a:pPr indent="-228600" algn="l" eaLnBrk="0" hangingPunct="0">
              <a:tabLst>
                <a:tab pos="914400" algn="l"/>
              </a:tabLst>
            </a:pPr>
            <a:r>
              <a:rPr kumimoji="0" lang="en-US">
                <a:latin typeface="Arial" charset="0"/>
                <a:cs typeface="Times New Roman" pitchFamily="18" charset="0"/>
              </a:rPr>
              <a:t>        (3)  </a:t>
            </a:r>
            <a:r>
              <a:rPr kumimoji="0" lang="en-US" b="1">
                <a:latin typeface="Arial" charset="0"/>
                <a:cs typeface="Times New Roman" pitchFamily="18" charset="0"/>
              </a:rPr>
              <a:t>Services</a:t>
            </a:r>
            <a:r>
              <a:rPr kumimoji="0" lang="en-US">
                <a:latin typeface="Arial" charset="0"/>
                <a:cs typeface="Times New Roman" pitchFamily="18" charset="0"/>
              </a:rPr>
              <a:t>.  Location of GREGG.  Instructions on evacuation of deceased.  Any other services (decon, clothing exchange and bath, etc)</a:t>
            </a:r>
          </a:p>
          <a:p>
            <a:pPr indent="-228600" algn="l" eaLnBrk="0" hangingPunct="0">
              <a:tabLst>
                <a:tab pos="914400" algn="l"/>
              </a:tabLst>
            </a:pPr>
            <a:r>
              <a:rPr kumimoji="0" lang="en-US">
                <a:latin typeface="Arial" charset="0"/>
                <a:cs typeface="Times New Roman" pitchFamily="18" charset="0"/>
              </a:rPr>
              <a:t>        (4)  </a:t>
            </a:r>
            <a:r>
              <a:rPr kumimoji="0" lang="en-US" b="1">
                <a:latin typeface="Arial" charset="0"/>
                <a:cs typeface="Times New Roman" pitchFamily="18" charset="0"/>
              </a:rPr>
              <a:t>Maintenance</a:t>
            </a:r>
            <a:r>
              <a:rPr kumimoji="0" lang="en-US">
                <a:latin typeface="Arial" charset="0"/>
                <a:cs typeface="Times New Roman" pitchFamily="18" charset="0"/>
              </a:rPr>
              <a:t>:  Location of assets.  Recovery/repair plan and priorities.  </a:t>
            </a:r>
            <a:r>
              <a:rPr kumimoji="0" lang="fr-FR">
                <a:latin typeface="Arial" charset="0"/>
                <a:cs typeface="Times New Roman" pitchFamily="18" charset="0"/>
              </a:rPr>
              <a:t>DX/CX/PMCS, requisition, BDAR instructions etc.  </a:t>
            </a:r>
            <a:endParaRPr kumimoji="0" lang="en-US">
              <a:latin typeface="Arial" charset="0"/>
              <a:cs typeface="Times New Roman" pitchFamily="18" charset="0"/>
            </a:endParaRPr>
          </a:p>
          <a:p>
            <a:pPr indent="-228600" algn="l" eaLnBrk="0" hangingPunct="0">
              <a:tabLst>
                <a:tab pos="914400" algn="l"/>
              </a:tabLst>
            </a:pPr>
            <a:r>
              <a:rPr kumimoji="0" lang="fr-FR">
                <a:latin typeface="Arial" charset="0"/>
                <a:cs typeface="Times New Roman" pitchFamily="18" charset="0"/>
              </a:rPr>
              <a:t>        (5)</a:t>
            </a:r>
            <a:r>
              <a:rPr kumimoji="0" lang="en-US">
                <a:latin typeface="Arial" charset="0"/>
                <a:cs typeface="Times New Roman" pitchFamily="18" charset="0"/>
              </a:rPr>
              <a:t>  </a:t>
            </a:r>
            <a:r>
              <a:rPr kumimoji="0" lang="en-US" b="1">
                <a:latin typeface="Arial" charset="0"/>
                <a:cs typeface="Times New Roman" pitchFamily="18" charset="0"/>
              </a:rPr>
              <a:t>Medical Evacuation and Hospitalization.</a:t>
            </a:r>
            <a:r>
              <a:rPr kumimoji="0" lang="en-US">
                <a:latin typeface="Arial" charset="0"/>
                <a:cs typeface="Times New Roman" pitchFamily="18" charset="0"/>
              </a:rPr>
              <a:t>  Location of CCP’s, aid stations, medics.  Evacuation plan from point of injury to battalion.  Marking of casualties.  NBC casualties.</a:t>
            </a:r>
          </a:p>
          <a:p>
            <a:pPr indent="-228600" algn="l" eaLnBrk="0" hangingPunct="0">
              <a:tabLst>
                <a:tab pos="914400" algn="l"/>
              </a:tabLst>
            </a:pPr>
            <a:r>
              <a:rPr kumimoji="0" lang="en-US">
                <a:latin typeface="Arial" charset="0"/>
                <a:cs typeface="Times New Roman" pitchFamily="18" charset="0"/>
              </a:rPr>
              <a:t>     </a:t>
            </a:r>
            <a:r>
              <a:rPr kumimoji="0" lang="en-US" b="1">
                <a:latin typeface="Arial" charset="0"/>
                <a:cs typeface="Times New Roman" pitchFamily="18" charset="0"/>
              </a:rPr>
              <a:t>d.</a:t>
            </a:r>
            <a:r>
              <a:rPr kumimoji="0" lang="en-US">
                <a:latin typeface="Arial" charset="0"/>
                <a:cs typeface="Times New Roman" pitchFamily="18" charset="0"/>
              </a:rPr>
              <a:t>  </a:t>
            </a:r>
            <a:r>
              <a:rPr kumimoji="0" lang="en-US" b="1">
                <a:latin typeface="Arial" charset="0"/>
                <a:cs typeface="Times New Roman" pitchFamily="18" charset="0"/>
              </a:rPr>
              <a:t>Personnel.</a:t>
            </a:r>
            <a:r>
              <a:rPr kumimoji="0" lang="en-US">
                <a:latin typeface="Arial" charset="0"/>
                <a:cs typeface="Times New Roman" pitchFamily="18" charset="0"/>
              </a:rPr>
              <a:t>  Plan for processing of EPWs.  Replacement plan.  Personnel reporting requirements.</a:t>
            </a:r>
          </a:p>
          <a:p>
            <a:pPr indent="-228600" algn="l" eaLnBrk="0" hangingPunct="0">
              <a:tabLst>
                <a:tab pos="914400" algn="l"/>
              </a:tabLst>
            </a:pPr>
            <a:r>
              <a:rPr kumimoji="0" lang="en-US">
                <a:latin typeface="Arial" charset="0"/>
                <a:cs typeface="Times New Roman" pitchFamily="18" charset="0"/>
              </a:rPr>
              <a:t>     </a:t>
            </a:r>
            <a:r>
              <a:rPr kumimoji="0" lang="en-US" b="1">
                <a:latin typeface="Arial" charset="0"/>
                <a:cs typeface="Times New Roman" pitchFamily="18" charset="0"/>
              </a:rPr>
              <a:t>e.</a:t>
            </a:r>
            <a:r>
              <a:rPr kumimoji="0" lang="en-US">
                <a:latin typeface="Arial" charset="0"/>
                <a:cs typeface="Times New Roman" pitchFamily="18" charset="0"/>
              </a:rPr>
              <a:t>  </a:t>
            </a:r>
            <a:r>
              <a:rPr kumimoji="0" lang="en-US" b="1">
                <a:latin typeface="Arial" charset="0"/>
                <a:cs typeface="Times New Roman" pitchFamily="18" charset="0"/>
              </a:rPr>
              <a:t>Miscellaneous.</a:t>
            </a:r>
            <a:r>
              <a:rPr kumimoji="0" lang="en-US">
                <a:latin typeface="Arial" charset="0"/>
                <a:cs typeface="Times New Roman" pitchFamily="18" charset="0"/>
              </a:rPr>
              <a:t>  Instructions on use and destruction of equipment.  Any CSS item not included already.</a:t>
            </a:r>
            <a:endParaRPr kumimoji="0" lang="en-US">
              <a:latin typeface="Arial" charset="0"/>
            </a:endParaRPr>
          </a:p>
        </p:txBody>
      </p:sp>
      <p:sp>
        <p:nvSpPr>
          <p:cNvPr id="43011" name="Rectangle 3"/>
          <p:cNvSpPr>
            <a:spLocks noChangeArrowheads="1"/>
          </p:cNvSpPr>
          <p:nvPr/>
        </p:nvSpPr>
        <p:spPr bwMode="auto">
          <a:xfrm>
            <a:off x="1450975" y="127000"/>
            <a:ext cx="6119813" cy="1066800"/>
          </a:xfrm>
          <a:prstGeom prst="rect">
            <a:avLst/>
          </a:prstGeom>
          <a:noFill/>
          <a:ln w="9525">
            <a:noFill/>
            <a:miter lim="800000"/>
            <a:headEnd/>
            <a:tailEnd/>
          </a:ln>
        </p:spPr>
        <p:txBody>
          <a:bodyPr wrap="none">
            <a:spAutoFit/>
          </a:bodyPr>
          <a:lstStyle/>
          <a:p>
            <a:r>
              <a:rPr kumimoji="0" lang="en-US" sz="3200" b="1" u="sng">
                <a:latin typeface="Arial" charset="0"/>
                <a:cs typeface="Arial" charset="0"/>
              </a:rPr>
              <a:t>Paragraph 4b.</a:t>
            </a:r>
          </a:p>
          <a:p>
            <a:r>
              <a:rPr kumimoji="0" lang="en-US" sz="3200" b="1" u="sng">
                <a:latin typeface="Arial" charset="0"/>
                <a:cs typeface="Arial" charset="0"/>
              </a:rPr>
              <a:t>SERVICE and SUPPORT (cont)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457200" y="1295400"/>
            <a:ext cx="8458200" cy="5273675"/>
          </a:xfrm>
          <a:prstGeom prst="rect">
            <a:avLst/>
          </a:prstGeom>
          <a:noFill/>
          <a:ln w="9525">
            <a:noFill/>
            <a:miter lim="800000"/>
            <a:headEnd/>
            <a:tailEnd/>
          </a:ln>
        </p:spPr>
        <p:txBody>
          <a:bodyPr>
            <a:spAutoFit/>
          </a:bodyPr>
          <a:lstStyle/>
          <a:p>
            <a:pPr indent="-228600" algn="l" eaLnBrk="0" hangingPunct="0">
              <a:tabLst>
                <a:tab pos="914400" algn="l"/>
              </a:tabLst>
            </a:pPr>
            <a:r>
              <a:rPr kumimoji="0" lang="en-US">
                <a:latin typeface="Arial" charset="0"/>
                <a:cs typeface="Arial" charset="0"/>
              </a:rPr>
              <a:t>. This paragraph states where command and control facilities and key leaders are located during the operation.</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a:t>
            </a:r>
            <a:r>
              <a:rPr kumimoji="0" lang="en-US" b="1">
                <a:latin typeface="Arial" charset="0"/>
                <a:cs typeface="Arial" charset="0"/>
              </a:rPr>
              <a:t>a.</a:t>
            </a:r>
            <a:r>
              <a:rPr kumimoji="0" lang="en-US" b="1">
                <a:latin typeface="Arial" charset="0"/>
                <a:cs typeface="Times New Roman" pitchFamily="18" charset="0"/>
              </a:rPr>
              <a:t>  </a:t>
            </a:r>
            <a:r>
              <a:rPr kumimoji="0" lang="en-US" b="1">
                <a:latin typeface="Arial" charset="0"/>
                <a:cs typeface="Arial" charset="0"/>
              </a:rPr>
              <a:t>Command.</a:t>
            </a:r>
            <a:endParaRPr kumimoji="0" lang="en-US" b="1">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(1) Location of the higher unit commander and CP.</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(2) Location of key personnel and CP during each phase of the operation.</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(3) Succession of Command (if different from SOP).</a:t>
            </a:r>
            <a:endParaRPr kumimoji="0" lang="en-US">
              <a:latin typeface="Arial" charset="0"/>
              <a:cs typeface="Times New Roman" pitchFamily="18" charset="0"/>
            </a:endParaRPr>
          </a:p>
          <a:p>
            <a:pPr indent="-228600" algn="l" eaLnBrk="0" hangingPunct="0">
              <a:tabLst>
                <a:tab pos="914400" algn="l"/>
              </a:tabLst>
            </a:pPr>
            <a:r>
              <a:rPr kumimoji="0" lang="fr-FR">
                <a:latin typeface="Arial" charset="0"/>
                <a:cs typeface="Times New Roman" pitchFamily="18" charset="0"/>
              </a:rPr>
              <a:t>    </a:t>
            </a:r>
            <a:r>
              <a:rPr kumimoji="0" lang="en-US" b="1">
                <a:latin typeface="Arial" charset="0"/>
                <a:cs typeface="Arial" charset="0"/>
              </a:rPr>
              <a:t>b.  Signal.</a:t>
            </a:r>
            <a:endParaRPr kumimoji="0" lang="en-US" b="1">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(1) SOI index in effect.</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(2) Methods of communication in priority.</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(3) Pyrotechnics and Visual signals, to include arm and hand signals.</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(4) Code words, Special Reports.</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(5) Challenge and password (used when behind friendly lines).</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(6) Number Combination (used when forward of friendly lines).</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(7) Running Password.</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(8) Recognition signals (near/far and day/night).</a:t>
            </a:r>
            <a:endParaRPr kumimoji="0" lang="en-US">
              <a:latin typeface="Arial" charset="0"/>
              <a:cs typeface="Times New Roman" pitchFamily="18" charset="0"/>
            </a:endParaRPr>
          </a:p>
          <a:p>
            <a:pPr indent="-228600" algn="l" eaLnBrk="0" hangingPunct="0">
              <a:tabLst>
                <a:tab pos="914400" algn="l"/>
              </a:tabLst>
            </a:pPr>
            <a:r>
              <a:rPr kumimoji="0" lang="en-US">
                <a:latin typeface="Arial" charset="0"/>
                <a:cs typeface="Arial" charset="0"/>
              </a:rPr>
              <a:t>    </a:t>
            </a:r>
            <a:r>
              <a:rPr kumimoji="0" lang="en-US" b="1">
                <a:latin typeface="Arial" charset="0"/>
                <a:cs typeface="Arial" charset="0"/>
              </a:rPr>
              <a:t>c.  Special Instructions to RTOs.</a:t>
            </a:r>
            <a:endParaRPr kumimoji="0" lang="en-US">
              <a:latin typeface="Arial" charset="0"/>
            </a:endParaRPr>
          </a:p>
        </p:txBody>
      </p:sp>
      <p:sp>
        <p:nvSpPr>
          <p:cNvPr id="44035" name="Rectangle 3"/>
          <p:cNvSpPr>
            <a:spLocks noChangeArrowheads="1"/>
          </p:cNvSpPr>
          <p:nvPr/>
        </p:nvSpPr>
        <p:spPr bwMode="auto">
          <a:xfrm>
            <a:off x="2574925" y="50800"/>
            <a:ext cx="3906838" cy="1066800"/>
          </a:xfrm>
          <a:prstGeom prst="rect">
            <a:avLst/>
          </a:prstGeom>
          <a:noFill/>
          <a:ln w="9525">
            <a:noFill/>
            <a:miter lim="800000"/>
            <a:headEnd/>
            <a:tailEnd/>
          </a:ln>
        </p:spPr>
        <p:txBody>
          <a:bodyPr wrap="none">
            <a:spAutoFit/>
          </a:bodyPr>
          <a:lstStyle/>
          <a:p>
            <a:r>
              <a:rPr kumimoji="0" lang="en-US" sz="3200" b="1" u="sng">
                <a:latin typeface="Arial" charset="0"/>
                <a:cs typeface="Arial" charset="0"/>
              </a:rPr>
              <a:t>Paragraph 5</a:t>
            </a:r>
          </a:p>
          <a:p>
            <a:r>
              <a:rPr kumimoji="0" lang="en-US" sz="3200" b="1" u="sng">
                <a:latin typeface="Arial" charset="0"/>
                <a:cs typeface="Arial" charset="0"/>
              </a:rPr>
              <a:t>Command &amp; Signal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4"/>
          <p:cNvSpPr>
            <a:spLocks noChangeArrowheads="1"/>
          </p:cNvSpPr>
          <p:nvPr/>
        </p:nvSpPr>
        <p:spPr bwMode="auto">
          <a:xfrm>
            <a:off x="1219200" y="304800"/>
            <a:ext cx="6553200" cy="762000"/>
          </a:xfrm>
          <a:prstGeom prst="rect">
            <a:avLst/>
          </a:prstGeom>
          <a:noFill/>
          <a:ln w="9525">
            <a:noFill/>
            <a:miter lim="800000"/>
            <a:headEnd/>
            <a:tailEnd/>
          </a:ln>
        </p:spPr>
        <p:txBody>
          <a:bodyPr lIns="92075" tIns="46038" rIns="92075" bIns="46038" anchor="ctr"/>
          <a:lstStyle/>
          <a:p>
            <a:pPr eaLnBrk="0" hangingPunct="0"/>
            <a:r>
              <a:rPr kumimoji="0" lang="en-US" sz="3200" b="1" u="sng">
                <a:solidFill>
                  <a:schemeClr val="tx2"/>
                </a:solidFill>
                <a:latin typeface="Arial" charset="0"/>
              </a:rPr>
              <a:t>Fragmentary Order</a:t>
            </a:r>
            <a:endParaRPr kumimoji="0" lang="en-US" sz="3200" b="1" u="sng">
              <a:latin typeface="Arial" charset="0"/>
            </a:endParaRPr>
          </a:p>
        </p:txBody>
      </p:sp>
      <p:sp>
        <p:nvSpPr>
          <p:cNvPr id="7171" name="Rectangle 12"/>
          <p:cNvSpPr>
            <a:spLocks noChangeArrowheads="1"/>
          </p:cNvSpPr>
          <p:nvPr/>
        </p:nvSpPr>
        <p:spPr bwMode="auto">
          <a:xfrm>
            <a:off x="381000" y="1524000"/>
            <a:ext cx="8077200" cy="4572000"/>
          </a:xfrm>
          <a:prstGeom prst="rect">
            <a:avLst/>
          </a:prstGeom>
          <a:noFill/>
          <a:ln w="9525">
            <a:noFill/>
            <a:miter lim="800000"/>
            <a:headEnd/>
            <a:tailEnd/>
          </a:ln>
        </p:spPr>
        <p:txBody>
          <a:bodyPr lIns="92075" tIns="46038" rIns="92075" bIns="46038"/>
          <a:lstStyle/>
          <a:p>
            <a:pPr marL="342900" indent="-342900" algn="l" eaLnBrk="0" hangingPunct="0">
              <a:spcBef>
                <a:spcPct val="20000"/>
              </a:spcBef>
              <a:buClr>
                <a:schemeClr val="accent2"/>
              </a:buClr>
              <a:buSzPct val="75000"/>
              <a:buFont typeface="Wingdings" pitchFamily="2" charset="2"/>
              <a:buChar char="n"/>
            </a:pPr>
            <a:r>
              <a:rPr kumimoji="0" lang="en-US" sz="2400" b="1" i="1">
                <a:latin typeface="Times New Roman" pitchFamily="18" charset="0"/>
              </a:rPr>
              <a:t>“No plan survives first contact with the enemy”  -</a:t>
            </a:r>
            <a:r>
              <a:rPr kumimoji="0" lang="en-US" sz="2400" i="1">
                <a:latin typeface="Times New Roman" pitchFamily="18" charset="0"/>
              </a:rPr>
              <a:t> </a:t>
            </a:r>
            <a:r>
              <a:rPr kumimoji="0" lang="en-US" sz="2400" u="sng">
                <a:latin typeface="Times New Roman" pitchFamily="18" charset="0"/>
              </a:rPr>
              <a:t>VON MOLTKE</a:t>
            </a:r>
            <a:r>
              <a:rPr kumimoji="0" lang="en-US" sz="2800">
                <a:latin typeface="Times New Roman" pitchFamily="18" charset="0"/>
              </a:rPr>
              <a:t> </a:t>
            </a:r>
          </a:p>
          <a:p>
            <a:pPr marL="342900" indent="-342900" algn="l" eaLnBrk="0" hangingPunct="0">
              <a:spcBef>
                <a:spcPct val="20000"/>
              </a:spcBef>
              <a:buClr>
                <a:schemeClr val="accent2"/>
              </a:buClr>
              <a:buSzPct val="75000"/>
              <a:buFont typeface="Wingdings" pitchFamily="2" charset="2"/>
              <a:buNone/>
            </a:pPr>
            <a:endParaRPr kumimoji="0" lang="en-US" sz="2800">
              <a:latin typeface="Times New Roman" pitchFamily="18" charset="0"/>
            </a:endParaRPr>
          </a:p>
          <a:p>
            <a:pPr marL="342900" indent="-342900" algn="l" eaLnBrk="0" hangingPunct="0">
              <a:spcBef>
                <a:spcPct val="20000"/>
              </a:spcBef>
              <a:buFontTx/>
              <a:buChar char="•"/>
            </a:pPr>
            <a:r>
              <a:rPr kumimoji="0" lang="en-US" sz="2400">
                <a:latin typeface="Times New Roman" pitchFamily="18" charset="0"/>
              </a:rPr>
              <a:t>Provides timely changes to existing orders </a:t>
            </a:r>
          </a:p>
          <a:p>
            <a:pPr marL="342900" indent="-342900" algn="l" eaLnBrk="0" hangingPunct="0">
              <a:spcBef>
                <a:spcPct val="20000"/>
              </a:spcBef>
              <a:buFontTx/>
              <a:buChar char="•"/>
            </a:pPr>
            <a:r>
              <a:rPr kumimoji="0" lang="en-US" sz="2400">
                <a:latin typeface="Times New Roman" pitchFamily="18" charset="0"/>
              </a:rPr>
              <a:t>Only what is changed is normally sent </a:t>
            </a:r>
          </a:p>
          <a:p>
            <a:pPr marL="342900" indent="-342900" algn="l" eaLnBrk="0" hangingPunct="0">
              <a:spcBef>
                <a:spcPct val="20000"/>
              </a:spcBef>
              <a:buFontTx/>
              <a:buChar char="•"/>
            </a:pPr>
            <a:r>
              <a:rPr kumimoji="0" lang="en-US" sz="2400">
                <a:latin typeface="Times New Roman" pitchFamily="18" charset="0"/>
              </a:rPr>
              <a:t>Follows the five paragraph OPORD format</a:t>
            </a:r>
          </a:p>
          <a:p>
            <a:pPr marL="342900" indent="-342900" algn="l" eaLnBrk="0" hangingPunct="0">
              <a:spcBef>
                <a:spcPct val="20000"/>
              </a:spcBef>
              <a:buFontTx/>
              <a:buChar char="•"/>
            </a:pPr>
            <a:r>
              <a:rPr kumimoji="0" lang="en-US" sz="2400">
                <a:latin typeface="Times New Roman" pitchFamily="18" charset="0"/>
              </a:rPr>
              <a:t> Used to issue supplemental instructions or changes to a current OPORD while the operation is in progress </a:t>
            </a:r>
          </a:p>
        </p:txBody>
      </p:sp>
      <p:sp>
        <p:nvSpPr>
          <p:cNvPr id="7172" name="Rectangle 11"/>
          <p:cNvSpPr>
            <a:spLocks noChangeArrowheads="1"/>
          </p:cNvSpPr>
          <p:nvPr/>
        </p:nvSpPr>
        <p:spPr bwMode="auto">
          <a:xfrm>
            <a:off x="6934200" y="6477000"/>
            <a:ext cx="1498600" cy="301625"/>
          </a:xfrm>
          <a:prstGeom prst="rect">
            <a:avLst/>
          </a:prstGeom>
          <a:noFill/>
          <a:ln w="9525">
            <a:noFill/>
            <a:miter lim="800000"/>
            <a:headEnd/>
            <a:tailEnd/>
          </a:ln>
        </p:spPr>
        <p:txBody>
          <a:bodyPr wrap="none" lIns="90488" tIns="44450" rIns="90488" bIns="44450">
            <a:spAutoFit/>
          </a:bodyPr>
          <a:lstStyle/>
          <a:p>
            <a:pPr algn="l" eaLnBrk="0" hangingPunct="0"/>
            <a:r>
              <a:rPr kumimoji="0" lang="en-US" sz="1400" b="1">
                <a:latin typeface="Arial" charset="0"/>
              </a:rPr>
              <a:t>FM 7-10, pg G-4</a:t>
            </a:r>
            <a:endParaRPr kumimoji="0" lang="en-US" sz="2400">
              <a:latin typeface="Times New Roman" pitchFamily="18" charset="0"/>
            </a:endParaRPr>
          </a:p>
        </p:txBody>
      </p:sp>
      <p:grpSp>
        <p:nvGrpSpPr>
          <p:cNvPr id="7173" name="Group 29"/>
          <p:cNvGrpSpPr>
            <a:grpSpLocks/>
          </p:cNvGrpSpPr>
          <p:nvPr/>
        </p:nvGrpSpPr>
        <p:grpSpPr bwMode="auto">
          <a:xfrm>
            <a:off x="0" y="6778625"/>
            <a:ext cx="18288000" cy="0"/>
            <a:chOff x="0" y="4270"/>
            <a:chExt cx="11520" cy="0"/>
          </a:xfrm>
        </p:grpSpPr>
        <p:sp>
          <p:nvSpPr>
            <p:cNvPr id="7174" name="Rectangle 20"/>
            <p:cNvSpPr>
              <a:spLocks noChangeArrowheads="1"/>
            </p:cNvSpPr>
            <p:nvPr/>
          </p:nvSpPr>
          <p:spPr bwMode="auto">
            <a:xfrm>
              <a:off x="0" y="4270"/>
              <a:ext cx="1152" cy="0"/>
            </a:xfrm>
            <a:prstGeom prst="rect">
              <a:avLst/>
            </a:prstGeom>
            <a:noFill/>
            <a:ln w="9525">
              <a:noFill/>
              <a:miter lim="800000"/>
              <a:headEnd/>
              <a:tailEnd/>
            </a:ln>
          </p:spPr>
          <p:txBody>
            <a:bodyPr>
              <a:spAutoFit/>
            </a:bodyPr>
            <a:lstStyle/>
            <a:p>
              <a:endParaRPr lang="en-US"/>
            </a:p>
          </p:txBody>
        </p:sp>
        <p:sp>
          <p:nvSpPr>
            <p:cNvPr id="7175" name="Rectangle 21"/>
            <p:cNvSpPr>
              <a:spLocks noChangeArrowheads="1"/>
            </p:cNvSpPr>
            <p:nvPr/>
          </p:nvSpPr>
          <p:spPr bwMode="auto">
            <a:xfrm>
              <a:off x="1152" y="4270"/>
              <a:ext cx="4608" cy="0"/>
            </a:xfrm>
            <a:prstGeom prst="rect">
              <a:avLst/>
            </a:prstGeom>
            <a:noFill/>
            <a:ln w="9525">
              <a:noFill/>
              <a:miter lim="800000"/>
              <a:headEnd/>
              <a:tailEnd/>
            </a:ln>
          </p:spPr>
          <p:txBody>
            <a:bodyPr>
              <a:spAutoFit/>
            </a:bodyPr>
            <a:lstStyle/>
            <a:p>
              <a:endParaRPr lang="en-US"/>
            </a:p>
          </p:txBody>
        </p:sp>
        <p:sp>
          <p:nvSpPr>
            <p:cNvPr id="7176" name="Rectangle 22"/>
            <p:cNvSpPr>
              <a:spLocks noChangeArrowheads="1"/>
            </p:cNvSpPr>
            <p:nvPr/>
          </p:nvSpPr>
          <p:spPr bwMode="auto">
            <a:xfrm>
              <a:off x="5760" y="4270"/>
              <a:ext cx="5760" cy="0"/>
            </a:xfrm>
            <a:prstGeom prst="rect">
              <a:avLst/>
            </a:prstGeom>
            <a:noFill/>
            <a:ln w="9525">
              <a:noFill/>
              <a:miter lim="800000"/>
              <a:headEnd/>
              <a:tailEnd/>
            </a:ln>
          </p:spPr>
          <p:txBody>
            <a:bodyPr>
              <a:spAutoFit/>
            </a:bodyPr>
            <a:lstStyle/>
            <a:p>
              <a:endParaRPr lang="en-US"/>
            </a:p>
          </p:txBody>
        </p:sp>
        <p:sp>
          <p:nvSpPr>
            <p:cNvPr id="7177" name="Rectangle 23"/>
            <p:cNvSpPr>
              <a:spLocks noChangeArrowheads="1"/>
            </p:cNvSpPr>
            <p:nvPr/>
          </p:nvSpPr>
          <p:spPr bwMode="auto">
            <a:xfrm>
              <a:off x="0" y="4270"/>
              <a:ext cx="1152" cy="0"/>
            </a:xfrm>
            <a:prstGeom prst="rect">
              <a:avLst/>
            </a:prstGeom>
            <a:noFill/>
            <a:ln w="9525">
              <a:noFill/>
              <a:miter lim="800000"/>
              <a:headEnd/>
              <a:tailEnd/>
            </a:ln>
          </p:spPr>
          <p:txBody>
            <a:bodyPr>
              <a:spAutoFit/>
            </a:bodyPr>
            <a:lstStyle/>
            <a:p>
              <a:endParaRPr lang="en-US"/>
            </a:p>
          </p:txBody>
        </p:sp>
        <p:sp>
          <p:nvSpPr>
            <p:cNvPr id="7178" name="Rectangle 24"/>
            <p:cNvSpPr>
              <a:spLocks noChangeArrowheads="1"/>
            </p:cNvSpPr>
            <p:nvPr/>
          </p:nvSpPr>
          <p:spPr bwMode="auto">
            <a:xfrm>
              <a:off x="1152" y="4270"/>
              <a:ext cx="10368" cy="0"/>
            </a:xfrm>
            <a:prstGeom prst="rect">
              <a:avLst/>
            </a:prstGeom>
            <a:noFill/>
            <a:ln w="9525">
              <a:noFill/>
              <a:miter lim="800000"/>
              <a:headEnd/>
              <a:tailEnd/>
            </a:ln>
          </p:spPr>
          <p:txBody>
            <a:bodyPr>
              <a:spAutoFit/>
            </a:bodyPr>
            <a:lstStyle/>
            <a:p>
              <a:endParaRPr lang="en-US"/>
            </a:p>
          </p:txBody>
        </p:sp>
        <p:sp>
          <p:nvSpPr>
            <p:cNvPr id="7179" name="Rectangle 25"/>
            <p:cNvSpPr>
              <a:spLocks noChangeArrowheads="1"/>
            </p:cNvSpPr>
            <p:nvPr/>
          </p:nvSpPr>
          <p:spPr bwMode="auto">
            <a:xfrm>
              <a:off x="0" y="4270"/>
              <a:ext cx="1152" cy="0"/>
            </a:xfrm>
            <a:prstGeom prst="rect">
              <a:avLst/>
            </a:prstGeom>
            <a:noFill/>
            <a:ln w="9525">
              <a:noFill/>
              <a:miter lim="800000"/>
              <a:headEnd/>
              <a:tailEnd/>
            </a:ln>
          </p:spPr>
          <p:txBody>
            <a:bodyPr>
              <a:spAutoFit/>
            </a:bodyPr>
            <a:lstStyle/>
            <a:p>
              <a:endParaRPr lang="en-US"/>
            </a:p>
          </p:txBody>
        </p:sp>
        <p:sp>
          <p:nvSpPr>
            <p:cNvPr id="7180" name="Rectangle 26"/>
            <p:cNvSpPr>
              <a:spLocks noChangeArrowheads="1"/>
            </p:cNvSpPr>
            <p:nvPr/>
          </p:nvSpPr>
          <p:spPr bwMode="auto">
            <a:xfrm>
              <a:off x="1152" y="4270"/>
              <a:ext cx="10368" cy="0"/>
            </a:xfrm>
            <a:prstGeom prst="rect">
              <a:avLst/>
            </a:prstGeom>
            <a:noFill/>
            <a:ln w="9525">
              <a:noFill/>
              <a:miter lim="800000"/>
              <a:headEnd/>
              <a:tailEnd/>
            </a:ln>
          </p:spPr>
          <p:txBody>
            <a:bodyPr>
              <a:spAutoFit/>
            </a:bodyPr>
            <a:lstStyle/>
            <a:p>
              <a:endParaRPr lang="en-US"/>
            </a:p>
          </p:txBody>
        </p:sp>
        <p:sp>
          <p:nvSpPr>
            <p:cNvPr id="7181" name="Rectangle 27"/>
            <p:cNvSpPr>
              <a:spLocks noChangeArrowheads="1"/>
            </p:cNvSpPr>
            <p:nvPr/>
          </p:nvSpPr>
          <p:spPr bwMode="auto">
            <a:xfrm>
              <a:off x="0" y="4270"/>
              <a:ext cx="5760" cy="0"/>
            </a:xfrm>
            <a:prstGeom prst="rect">
              <a:avLst/>
            </a:prstGeom>
            <a:noFill/>
            <a:ln w="9525">
              <a:noFill/>
              <a:miter lim="800000"/>
              <a:headEnd/>
              <a:tailEnd/>
            </a:ln>
          </p:spPr>
          <p:txBody>
            <a:bodyPr>
              <a:spAutoFit/>
            </a:bodyPr>
            <a:lstStyle/>
            <a:p>
              <a:endParaRPr lang="en-US"/>
            </a:p>
          </p:txBody>
        </p:sp>
        <p:sp>
          <p:nvSpPr>
            <p:cNvPr id="7182" name="Rectangle 28"/>
            <p:cNvSpPr>
              <a:spLocks noChangeArrowheads="1"/>
            </p:cNvSpPr>
            <p:nvPr/>
          </p:nvSpPr>
          <p:spPr bwMode="auto">
            <a:xfrm>
              <a:off x="5760" y="4270"/>
              <a:ext cx="5760" cy="0"/>
            </a:xfrm>
            <a:prstGeom prst="rect">
              <a:avLst/>
            </a:prstGeom>
            <a:noFill/>
            <a:ln w="9525">
              <a:noFill/>
              <a:miter lim="800000"/>
              <a:headEnd/>
              <a:tailEnd/>
            </a:ln>
          </p:spPr>
          <p:txBody>
            <a:bodyPr>
              <a:spAutoFit/>
            </a:bodyPr>
            <a:lstStyle/>
            <a:p>
              <a:endParaRPr 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ChangeArrowheads="1"/>
          </p:cNvSpPr>
          <p:nvPr/>
        </p:nvSpPr>
        <p:spPr bwMode="auto">
          <a:xfrm>
            <a:off x="914400" y="228600"/>
            <a:ext cx="7162800" cy="838200"/>
          </a:xfrm>
          <a:prstGeom prst="rect">
            <a:avLst/>
          </a:prstGeom>
          <a:noFill/>
          <a:ln w="9525">
            <a:noFill/>
            <a:miter lim="800000"/>
            <a:headEnd/>
            <a:tailEnd/>
          </a:ln>
        </p:spPr>
        <p:txBody>
          <a:bodyPr lIns="92075" tIns="46038" rIns="92075" bIns="46038" anchor="ctr"/>
          <a:lstStyle/>
          <a:p>
            <a:pPr eaLnBrk="0" hangingPunct="0"/>
            <a:r>
              <a:rPr kumimoji="0" lang="en-US" sz="3200" b="1" u="sng">
                <a:solidFill>
                  <a:schemeClr val="tx2"/>
                </a:solidFill>
                <a:latin typeface="Arial" charset="0"/>
                <a:cs typeface="Arial" charset="0"/>
              </a:rPr>
              <a:t>Supplements</a:t>
            </a:r>
            <a:r>
              <a:rPr kumimoji="0" lang="en-US" sz="3600" b="1" u="sng">
                <a:solidFill>
                  <a:schemeClr val="tx2"/>
                </a:solidFill>
                <a:latin typeface="Arial" charset="0"/>
                <a:cs typeface="Arial" charset="0"/>
              </a:rPr>
              <a:t> to OPORDs</a:t>
            </a:r>
            <a:endParaRPr kumimoji="0" lang="en-US" sz="3600" b="1" u="sng">
              <a:latin typeface="Arial" charset="0"/>
            </a:endParaRPr>
          </a:p>
        </p:txBody>
      </p:sp>
      <p:sp>
        <p:nvSpPr>
          <p:cNvPr id="8195" name="Rectangle 3"/>
          <p:cNvSpPr>
            <a:spLocks noChangeArrowheads="1"/>
          </p:cNvSpPr>
          <p:nvPr/>
        </p:nvSpPr>
        <p:spPr bwMode="auto">
          <a:xfrm>
            <a:off x="762000" y="1752600"/>
            <a:ext cx="6934200" cy="5105400"/>
          </a:xfrm>
          <a:prstGeom prst="rect">
            <a:avLst/>
          </a:prstGeom>
          <a:noFill/>
          <a:ln w="9525">
            <a:noFill/>
            <a:miter lim="800000"/>
            <a:headEnd/>
            <a:tailEnd/>
          </a:ln>
        </p:spPr>
        <p:txBody>
          <a:bodyPr lIns="92075" tIns="46038" rIns="92075" bIns="46038"/>
          <a:lstStyle/>
          <a:p>
            <a:pPr marL="342900" indent="-342900" algn="l" eaLnBrk="0" hangingPunct="0">
              <a:spcBef>
                <a:spcPct val="20000"/>
              </a:spcBef>
              <a:buFontTx/>
              <a:buChar char="•"/>
            </a:pPr>
            <a:r>
              <a:rPr kumimoji="0" lang="en-US" sz="2400">
                <a:latin typeface="Times New Roman" pitchFamily="18" charset="0"/>
                <a:cs typeface="Arial" charset="0"/>
              </a:rPr>
              <a:t>Should amplify or clarify the OPORD </a:t>
            </a:r>
            <a:endParaRPr lang="en-US" sz="2400">
              <a:latin typeface="Times New Roman" pitchFamily="18" charset="0"/>
            </a:endParaRPr>
          </a:p>
          <a:p>
            <a:pPr marL="342900" indent="-342900" algn="l" eaLnBrk="0" hangingPunct="0">
              <a:spcBef>
                <a:spcPct val="20000"/>
              </a:spcBef>
              <a:buFontTx/>
              <a:buChar char="•"/>
            </a:pPr>
            <a:r>
              <a:rPr kumimoji="0" lang="en-US" sz="2400">
                <a:latin typeface="Times New Roman" pitchFamily="18" charset="0"/>
                <a:cs typeface="Arial" charset="0"/>
              </a:rPr>
              <a:t>Overlays -- Friendly and Enemy </a:t>
            </a:r>
            <a:endParaRPr lang="en-US" sz="2400">
              <a:latin typeface="Times New Roman" pitchFamily="18" charset="0"/>
            </a:endParaRPr>
          </a:p>
          <a:p>
            <a:pPr marL="742950" lvl="1" indent="-285750" algn="l" eaLnBrk="0" hangingPunct="0">
              <a:spcBef>
                <a:spcPct val="20000"/>
              </a:spcBef>
              <a:buFontTx/>
              <a:buChar char="–"/>
            </a:pPr>
            <a:r>
              <a:rPr kumimoji="0" lang="en-US" sz="2400">
                <a:latin typeface="Times New Roman" pitchFamily="18" charset="0"/>
                <a:cs typeface="Arial" charset="0"/>
              </a:rPr>
              <a:t>Fire Support, R&amp;S, OP’s, Movement </a:t>
            </a:r>
            <a:endParaRPr lang="en-US" sz="2400">
              <a:latin typeface="Times New Roman" pitchFamily="18" charset="0"/>
            </a:endParaRPr>
          </a:p>
          <a:p>
            <a:pPr marL="742950" lvl="1" indent="-285750" algn="l" eaLnBrk="0" hangingPunct="0">
              <a:spcBef>
                <a:spcPct val="20000"/>
              </a:spcBef>
              <a:buFontTx/>
              <a:buChar char="–"/>
            </a:pPr>
            <a:r>
              <a:rPr kumimoji="0" lang="en-US" sz="2400">
                <a:latin typeface="Times New Roman" pitchFamily="18" charset="0"/>
                <a:cs typeface="Arial" charset="0"/>
              </a:rPr>
              <a:t>Intel, Event </a:t>
            </a:r>
            <a:endParaRPr lang="en-US" sz="2400">
              <a:latin typeface="Times New Roman" pitchFamily="18" charset="0"/>
            </a:endParaRPr>
          </a:p>
          <a:p>
            <a:pPr marL="342900" indent="-342900" algn="l" eaLnBrk="0" hangingPunct="0">
              <a:spcBef>
                <a:spcPct val="20000"/>
              </a:spcBef>
              <a:buFontTx/>
              <a:buChar char="•"/>
            </a:pPr>
            <a:r>
              <a:rPr kumimoji="0" lang="en-US" sz="2400">
                <a:latin typeface="Times New Roman" pitchFamily="18" charset="0"/>
                <a:cs typeface="Arial" charset="0"/>
              </a:rPr>
              <a:t>Concept Sketch </a:t>
            </a:r>
            <a:endParaRPr lang="en-US" sz="2400">
              <a:latin typeface="Times New Roman" pitchFamily="18" charset="0"/>
            </a:endParaRPr>
          </a:p>
          <a:p>
            <a:pPr marL="342900" indent="-342900" algn="l" eaLnBrk="0" hangingPunct="0">
              <a:spcBef>
                <a:spcPct val="20000"/>
              </a:spcBef>
              <a:buFontTx/>
              <a:buChar char="•"/>
            </a:pPr>
            <a:r>
              <a:rPr kumimoji="0" lang="en-US" sz="2400">
                <a:latin typeface="Times New Roman" pitchFamily="18" charset="0"/>
                <a:cs typeface="Arial" charset="0"/>
              </a:rPr>
              <a:t>Terrain Model </a:t>
            </a:r>
            <a:endParaRPr lang="en-US" sz="2400">
              <a:latin typeface="Times New Roman" pitchFamily="18" charset="0"/>
            </a:endParaRPr>
          </a:p>
          <a:p>
            <a:pPr marL="342900" indent="-342900" algn="l" eaLnBrk="0" hangingPunct="0">
              <a:spcBef>
                <a:spcPct val="20000"/>
              </a:spcBef>
              <a:buFontTx/>
              <a:buChar char="•"/>
            </a:pPr>
            <a:r>
              <a:rPr kumimoji="0" lang="en-US" sz="2400">
                <a:latin typeface="Times New Roman" pitchFamily="18" charset="0"/>
                <a:cs typeface="Arial" charset="0"/>
              </a:rPr>
              <a:t>Execution Matrix </a:t>
            </a:r>
            <a:endParaRPr lang="en-US" sz="2400">
              <a:latin typeface="Times New Roman" pitchFamily="18" charset="0"/>
            </a:endParaRPr>
          </a:p>
          <a:p>
            <a:pPr marL="342900" indent="-342900" algn="l" eaLnBrk="0" hangingPunct="0">
              <a:spcBef>
                <a:spcPct val="20000"/>
              </a:spcBef>
              <a:buFontTx/>
              <a:buChar char="•"/>
            </a:pPr>
            <a:r>
              <a:rPr kumimoji="0" lang="en-US" sz="2400">
                <a:latin typeface="Times New Roman" pitchFamily="18" charset="0"/>
                <a:cs typeface="Arial" charset="0"/>
              </a:rPr>
              <a:t>Fire Support Matrix </a:t>
            </a:r>
            <a:endParaRPr lang="en-US" sz="2400">
              <a:latin typeface="Times New Roman" pitchFamily="18" charset="0"/>
            </a:endParaRPr>
          </a:p>
          <a:p>
            <a:pPr marL="342900" indent="-342900" algn="l" eaLnBrk="0" hangingPunct="0">
              <a:spcBef>
                <a:spcPct val="20000"/>
              </a:spcBef>
              <a:buFontTx/>
              <a:buChar char="•"/>
            </a:pPr>
            <a:r>
              <a:rPr kumimoji="0" lang="en-US" sz="2400">
                <a:latin typeface="Times New Roman" pitchFamily="18" charset="0"/>
                <a:cs typeface="Arial" charset="0"/>
              </a:rPr>
              <a:t>Annexes, etc.</a:t>
            </a:r>
            <a:endParaRPr kumimoji="0" lang="en-US" sz="2400">
              <a:latin typeface="Times New Roman" pitchFamily="18" charset="0"/>
            </a:endParaRPr>
          </a:p>
        </p:txBody>
      </p:sp>
      <p:sp>
        <p:nvSpPr>
          <p:cNvPr id="8196" name="Rectangle 2"/>
          <p:cNvSpPr>
            <a:spLocks noChangeArrowheads="1"/>
          </p:cNvSpPr>
          <p:nvPr/>
        </p:nvSpPr>
        <p:spPr bwMode="auto">
          <a:xfrm>
            <a:off x="6919913" y="6477000"/>
            <a:ext cx="1439862" cy="301625"/>
          </a:xfrm>
          <a:prstGeom prst="rect">
            <a:avLst/>
          </a:prstGeom>
          <a:noFill/>
          <a:ln w="9525">
            <a:noFill/>
            <a:miter lim="800000"/>
            <a:headEnd/>
            <a:tailEnd/>
          </a:ln>
        </p:spPr>
        <p:txBody>
          <a:bodyPr wrap="none" lIns="90488" tIns="44450" rIns="90488" bIns="44450">
            <a:spAutoFit/>
          </a:bodyPr>
          <a:lstStyle/>
          <a:p>
            <a:pPr algn="l" eaLnBrk="0" hangingPunct="0"/>
            <a:r>
              <a:rPr kumimoji="0" lang="en-US" sz="1400" b="1">
                <a:latin typeface="Arial" charset="0"/>
                <a:cs typeface="Arial" charset="0"/>
              </a:rPr>
              <a:t>FM 7-10, pg G4</a:t>
            </a:r>
            <a:endParaRPr kumimoji="0" lang="en-US" sz="2400">
              <a:latin typeface="Times New Roman" pitchFamily="18" charset="0"/>
            </a:endParaRPr>
          </a:p>
        </p:txBody>
      </p:sp>
      <p:grpSp>
        <p:nvGrpSpPr>
          <p:cNvPr id="8197" name="Group 25"/>
          <p:cNvGrpSpPr>
            <a:grpSpLocks/>
          </p:cNvGrpSpPr>
          <p:nvPr/>
        </p:nvGrpSpPr>
        <p:grpSpPr bwMode="auto">
          <a:xfrm>
            <a:off x="-14288" y="6778625"/>
            <a:ext cx="18288001" cy="0"/>
            <a:chOff x="0" y="4270"/>
            <a:chExt cx="11520" cy="0"/>
          </a:xfrm>
        </p:grpSpPr>
        <p:sp>
          <p:nvSpPr>
            <p:cNvPr id="8198" name="Rectangle 10"/>
            <p:cNvSpPr>
              <a:spLocks noChangeArrowheads="1"/>
            </p:cNvSpPr>
            <p:nvPr/>
          </p:nvSpPr>
          <p:spPr bwMode="auto">
            <a:xfrm>
              <a:off x="0" y="4270"/>
              <a:ext cx="1152" cy="0"/>
            </a:xfrm>
            <a:prstGeom prst="rect">
              <a:avLst/>
            </a:prstGeom>
            <a:noFill/>
            <a:ln w="9525">
              <a:noFill/>
              <a:miter lim="800000"/>
              <a:headEnd/>
              <a:tailEnd/>
            </a:ln>
          </p:spPr>
          <p:txBody>
            <a:bodyPr>
              <a:spAutoFit/>
            </a:bodyPr>
            <a:lstStyle/>
            <a:p>
              <a:endParaRPr lang="en-US"/>
            </a:p>
          </p:txBody>
        </p:sp>
        <p:sp>
          <p:nvSpPr>
            <p:cNvPr id="8199" name="Rectangle 11"/>
            <p:cNvSpPr>
              <a:spLocks noChangeArrowheads="1"/>
            </p:cNvSpPr>
            <p:nvPr/>
          </p:nvSpPr>
          <p:spPr bwMode="auto">
            <a:xfrm>
              <a:off x="1152" y="4270"/>
              <a:ext cx="4608" cy="0"/>
            </a:xfrm>
            <a:prstGeom prst="rect">
              <a:avLst/>
            </a:prstGeom>
            <a:noFill/>
            <a:ln w="9525">
              <a:noFill/>
              <a:miter lim="800000"/>
              <a:headEnd/>
              <a:tailEnd/>
            </a:ln>
          </p:spPr>
          <p:txBody>
            <a:bodyPr>
              <a:spAutoFit/>
            </a:bodyPr>
            <a:lstStyle/>
            <a:p>
              <a:endParaRPr lang="en-US"/>
            </a:p>
          </p:txBody>
        </p:sp>
        <p:sp>
          <p:nvSpPr>
            <p:cNvPr id="8200" name="Rectangle 12"/>
            <p:cNvSpPr>
              <a:spLocks noChangeArrowheads="1"/>
            </p:cNvSpPr>
            <p:nvPr/>
          </p:nvSpPr>
          <p:spPr bwMode="auto">
            <a:xfrm>
              <a:off x="5760" y="4270"/>
              <a:ext cx="5760" cy="0"/>
            </a:xfrm>
            <a:prstGeom prst="rect">
              <a:avLst/>
            </a:prstGeom>
            <a:noFill/>
            <a:ln w="9525">
              <a:noFill/>
              <a:miter lim="800000"/>
              <a:headEnd/>
              <a:tailEnd/>
            </a:ln>
          </p:spPr>
          <p:txBody>
            <a:bodyPr>
              <a:spAutoFit/>
            </a:bodyPr>
            <a:lstStyle/>
            <a:p>
              <a:endParaRPr lang="en-US"/>
            </a:p>
          </p:txBody>
        </p:sp>
        <p:sp>
          <p:nvSpPr>
            <p:cNvPr id="8201" name="Rectangle 13"/>
            <p:cNvSpPr>
              <a:spLocks noChangeArrowheads="1"/>
            </p:cNvSpPr>
            <p:nvPr/>
          </p:nvSpPr>
          <p:spPr bwMode="auto">
            <a:xfrm>
              <a:off x="0" y="4270"/>
              <a:ext cx="1152" cy="0"/>
            </a:xfrm>
            <a:prstGeom prst="rect">
              <a:avLst/>
            </a:prstGeom>
            <a:noFill/>
            <a:ln w="9525">
              <a:noFill/>
              <a:miter lim="800000"/>
              <a:headEnd/>
              <a:tailEnd/>
            </a:ln>
          </p:spPr>
          <p:txBody>
            <a:bodyPr>
              <a:spAutoFit/>
            </a:bodyPr>
            <a:lstStyle/>
            <a:p>
              <a:endParaRPr lang="en-US"/>
            </a:p>
          </p:txBody>
        </p:sp>
        <p:sp>
          <p:nvSpPr>
            <p:cNvPr id="8202" name="Rectangle 14"/>
            <p:cNvSpPr>
              <a:spLocks noChangeArrowheads="1"/>
            </p:cNvSpPr>
            <p:nvPr/>
          </p:nvSpPr>
          <p:spPr bwMode="auto">
            <a:xfrm>
              <a:off x="1152" y="4270"/>
              <a:ext cx="10368" cy="0"/>
            </a:xfrm>
            <a:prstGeom prst="rect">
              <a:avLst/>
            </a:prstGeom>
            <a:noFill/>
            <a:ln w="9525">
              <a:noFill/>
              <a:miter lim="800000"/>
              <a:headEnd/>
              <a:tailEnd/>
            </a:ln>
          </p:spPr>
          <p:txBody>
            <a:bodyPr>
              <a:spAutoFit/>
            </a:bodyPr>
            <a:lstStyle/>
            <a:p>
              <a:endParaRPr lang="en-US"/>
            </a:p>
          </p:txBody>
        </p:sp>
        <p:sp>
          <p:nvSpPr>
            <p:cNvPr id="8203" name="Rectangle 15"/>
            <p:cNvSpPr>
              <a:spLocks noChangeArrowheads="1"/>
            </p:cNvSpPr>
            <p:nvPr/>
          </p:nvSpPr>
          <p:spPr bwMode="auto">
            <a:xfrm>
              <a:off x="0" y="4270"/>
              <a:ext cx="5760" cy="0"/>
            </a:xfrm>
            <a:prstGeom prst="rect">
              <a:avLst/>
            </a:prstGeom>
            <a:noFill/>
            <a:ln w="9525">
              <a:noFill/>
              <a:miter lim="800000"/>
              <a:headEnd/>
              <a:tailEnd/>
            </a:ln>
          </p:spPr>
          <p:txBody>
            <a:bodyPr>
              <a:spAutoFit/>
            </a:bodyPr>
            <a:lstStyle/>
            <a:p>
              <a:endParaRPr lang="en-US"/>
            </a:p>
          </p:txBody>
        </p:sp>
        <p:sp>
          <p:nvSpPr>
            <p:cNvPr id="8204" name="Rectangle 16"/>
            <p:cNvSpPr>
              <a:spLocks noChangeArrowheads="1"/>
            </p:cNvSpPr>
            <p:nvPr/>
          </p:nvSpPr>
          <p:spPr bwMode="auto">
            <a:xfrm>
              <a:off x="5760" y="4270"/>
              <a:ext cx="5760" cy="0"/>
            </a:xfrm>
            <a:prstGeom prst="rect">
              <a:avLst/>
            </a:prstGeom>
            <a:noFill/>
            <a:ln w="9525">
              <a:noFill/>
              <a:miter lim="800000"/>
              <a:headEnd/>
              <a:tailEnd/>
            </a:ln>
          </p:spPr>
          <p:txBody>
            <a:bodyPr>
              <a:spAutoFit/>
            </a:bodyPr>
            <a:lstStyle/>
            <a:p>
              <a:endParaRPr lang="en-US"/>
            </a:p>
          </p:txBody>
        </p:sp>
        <p:sp>
          <p:nvSpPr>
            <p:cNvPr id="8205" name="Rectangle 17"/>
            <p:cNvSpPr>
              <a:spLocks noChangeArrowheads="1"/>
            </p:cNvSpPr>
            <p:nvPr/>
          </p:nvSpPr>
          <p:spPr bwMode="auto">
            <a:xfrm>
              <a:off x="0" y="4270"/>
              <a:ext cx="5760" cy="0"/>
            </a:xfrm>
            <a:prstGeom prst="rect">
              <a:avLst/>
            </a:prstGeom>
            <a:noFill/>
            <a:ln w="9525">
              <a:noFill/>
              <a:miter lim="800000"/>
              <a:headEnd/>
              <a:tailEnd/>
            </a:ln>
          </p:spPr>
          <p:txBody>
            <a:bodyPr>
              <a:spAutoFit/>
            </a:bodyPr>
            <a:lstStyle/>
            <a:p>
              <a:endParaRPr lang="en-US"/>
            </a:p>
          </p:txBody>
        </p:sp>
        <p:sp>
          <p:nvSpPr>
            <p:cNvPr id="8206" name="Rectangle 18"/>
            <p:cNvSpPr>
              <a:spLocks noChangeArrowheads="1"/>
            </p:cNvSpPr>
            <p:nvPr/>
          </p:nvSpPr>
          <p:spPr bwMode="auto">
            <a:xfrm>
              <a:off x="5760" y="4270"/>
              <a:ext cx="5760" cy="0"/>
            </a:xfrm>
            <a:prstGeom prst="rect">
              <a:avLst/>
            </a:prstGeom>
            <a:noFill/>
            <a:ln w="9525">
              <a:noFill/>
              <a:miter lim="800000"/>
              <a:headEnd/>
              <a:tailEnd/>
            </a:ln>
          </p:spPr>
          <p:txBody>
            <a:bodyPr>
              <a:spAutoFit/>
            </a:bodyPr>
            <a:lstStyle/>
            <a:p>
              <a:endParaRPr lang="en-US"/>
            </a:p>
          </p:txBody>
        </p:sp>
        <p:sp>
          <p:nvSpPr>
            <p:cNvPr id="8207" name="Rectangle 19"/>
            <p:cNvSpPr>
              <a:spLocks noChangeArrowheads="1"/>
            </p:cNvSpPr>
            <p:nvPr/>
          </p:nvSpPr>
          <p:spPr bwMode="auto">
            <a:xfrm>
              <a:off x="0" y="4270"/>
              <a:ext cx="5760" cy="0"/>
            </a:xfrm>
            <a:prstGeom prst="rect">
              <a:avLst/>
            </a:prstGeom>
            <a:noFill/>
            <a:ln w="9525">
              <a:noFill/>
              <a:miter lim="800000"/>
              <a:headEnd/>
              <a:tailEnd/>
            </a:ln>
          </p:spPr>
          <p:txBody>
            <a:bodyPr>
              <a:spAutoFit/>
            </a:bodyPr>
            <a:lstStyle/>
            <a:p>
              <a:endParaRPr lang="en-US"/>
            </a:p>
          </p:txBody>
        </p:sp>
        <p:sp>
          <p:nvSpPr>
            <p:cNvPr id="8208" name="Rectangle 20"/>
            <p:cNvSpPr>
              <a:spLocks noChangeArrowheads="1"/>
            </p:cNvSpPr>
            <p:nvPr/>
          </p:nvSpPr>
          <p:spPr bwMode="auto">
            <a:xfrm>
              <a:off x="5760" y="4270"/>
              <a:ext cx="5760" cy="0"/>
            </a:xfrm>
            <a:prstGeom prst="rect">
              <a:avLst/>
            </a:prstGeom>
            <a:noFill/>
            <a:ln w="9525">
              <a:noFill/>
              <a:miter lim="800000"/>
              <a:headEnd/>
              <a:tailEnd/>
            </a:ln>
          </p:spPr>
          <p:txBody>
            <a:bodyPr>
              <a:spAutoFit/>
            </a:bodyPr>
            <a:lstStyle/>
            <a:p>
              <a:endParaRPr lang="en-US"/>
            </a:p>
          </p:txBody>
        </p:sp>
        <p:sp>
          <p:nvSpPr>
            <p:cNvPr id="8209" name="Rectangle 21"/>
            <p:cNvSpPr>
              <a:spLocks noChangeArrowheads="1"/>
            </p:cNvSpPr>
            <p:nvPr/>
          </p:nvSpPr>
          <p:spPr bwMode="auto">
            <a:xfrm>
              <a:off x="0" y="4270"/>
              <a:ext cx="5760" cy="0"/>
            </a:xfrm>
            <a:prstGeom prst="rect">
              <a:avLst/>
            </a:prstGeom>
            <a:noFill/>
            <a:ln w="9525">
              <a:noFill/>
              <a:miter lim="800000"/>
              <a:headEnd/>
              <a:tailEnd/>
            </a:ln>
          </p:spPr>
          <p:txBody>
            <a:bodyPr>
              <a:spAutoFit/>
            </a:bodyPr>
            <a:lstStyle/>
            <a:p>
              <a:endParaRPr lang="en-US"/>
            </a:p>
          </p:txBody>
        </p:sp>
        <p:sp>
          <p:nvSpPr>
            <p:cNvPr id="8210" name="Rectangle 22"/>
            <p:cNvSpPr>
              <a:spLocks noChangeArrowheads="1"/>
            </p:cNvSpPr>
            <p:nvPr/>
          </p:nvSpPr>
          <p:spPr bwMode="auto">
            <a:xfrm>
              <a:off x="5760" y="4270"/>
              <a:ext cx="5760" cy="0"/>
            </a:xfrm>
            <a:prstGeom prst="rect">
              <a:avLst/>
            </a:prstGeom>
            <a:noFill/>
            <a:ln w="9525">
              <a:noFill/>
              <a:miter lim="800000"/>
              <a:headEnd/>
              <a:tailEnd/>
            </a:ln>
          </p:spPr>
          <p:txBody>
            <a:bodyPr>
              <a:spAutoFit/>
            </a:bodyPr>
            <a:lstStyle/>
            <a:p>
              <a:endParaRPr lang="en-US"/>
            </a:p>
          </p:txBody>
        </p:sp>
        <p:sp>
          <p:nvSpPr>
            <p:cNvPr id="8211" name="Rectangle 23"/>
            <p:cNvSpPr>
              <a:spLocks noChangeArrowheads="1"/>
            </p:cNvSpPr>
            <p:nvPr/>
          </p:nvSpPr>
          <p:spPr bwMode="auto">
            <a:xfrm>
              <a:off x="0" y="4270"/>
              <a:ext cx="5760" cy="0"/>
            </a:xfrm>
            <a:prstGeom prst="rect">
              <a:avLst/>
            </a:prstGeom>
            <a:noFill/>
            <a:ln w="9525">
              <a:noFill/>
              <a:miter lim="800000"/>
              <a:headEnd/>
              <a:tailEnd/>
            </a:ln>
          </p:spPr>
          <p:txBody>
            <a:bodyPr>
              <a:spAutoFit/>
            </a:bodyPr>
            <a:lstStyle/>
            <a:p>
              <a:endParaRPr lang="en-US"/>
            </a:p>
          </p:txBody>
        </p:sp>
        <p:sp>
          <p:nvSpPr>
            <p:cNvPr id="8212" name="Rectangle 24"/>
            <p:cNvSpPr>
              <a:spLocks noChangeArrowheads="1"/>
            </p:cNvSpPr>
            <p:nvPr/>
          </p:nvSpPr>
          <p:spPr bwMode="auto">
            <a:xfrm>
              <a:off x="5760" y="4270"/>
              <a:ext cx="5760" cy="0"/>
            </a:xfrm>
            <a:prstGeom prst="rect">
              <a:avLst/>
            </a:prstGeom>
            <a:noFill/>
            <a:ln w="9525">
              <a:noFill/>
              <a:miter lim="800000"/>
              <a:headEnd/>
              <a:tailEnd/>
            </a:ln>
          </p:spPr>
          <p:txBody>
            <a:bodyPr>
              <a:spAutoFit/>
            </a:bodyPr>
            <a:lstStyle/>
            <a:p>
              <a:endParaRPr 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228600" y="2362200"/>
            <a:ext cx="8915400" cy="4114800"/>
          </a:xfrm>
          <a:prstGeom prst="rect">
            <a:avLst/>
          </a:prstGeom>
          <a:noFill/>
          <a:ln w="9525">
            <a:noFill/>
            <a:miter lim="800000"/>
            <a:headEnd/>
            <a:tailEnd/>
          </a:ln>
        </p:spPr>
        <p:txBody>
          <a:bodyPr lIns="90488" tIns="44450" rIns="90488" bIns="44450"/>
          <a:lstStyle/>
          <a:p>
            <a:pPr algn="l" eaLnBrk="0" hangingPunct="0"/>
            <a:endParaRPr kumimoji="0" lang="en-US" sz="2800"/>
          </a:p>
        </p:txBody>
      </p:sp>
      <p:sp>
        <p:nvSpPr>
          <p:cNvPr id="9219" name="Rectangle 2"/>
          <p:cNvSpPr>
            <a:spLocks noChangeArrowheads="1"/>
          </p:cNvSpPr>
          <p:nvPr/>
        </p:nvSpPr>
        <p:spPr bwMode="auto">
          <a:xfrm>
            <a:off x="685800" y="990600"/>
            <a:ext cx="8077200" cy="1143000"/>
          </a:xfrm>
          <a:prstGeom prst="rect">
            <a:avLst/>
          </a:prstGeom>
          <a:noFill/>
          <a:ln w="9525">
            <a:noFill/>
            <a:miter lim="800000"/>
            <a:headEnd/>
            <a:tailEnd/>
          </a:ln>
        </p:spPr>
        <p:txBody>
          <a:bodyPr lIns="92075" tIns="46038" rIns="92075" bIns="46038" anchor="ctr"/>
          <a:lstStyle/>
          <a:p>
            <a:pPr algn="l" eaLnBrk="0" hangingPunct="0"/>
            <a:endParaRPr kumimoji="0" lang="en-US" sz="2800" b="1"/>
          </a:p>
        </p:txBody>
      </p:sp>
      <p:grpSp>
        <p:nvGrpSpPr>
          <p:cNvPr id="9220" name="Group 19"/>
          <p:cNvGrpSpPr>
            <a:grpSpLocks/>
          </p:cNvGrpSpPr>
          <p:nvPr/>
        </p:nvGrpSpPr>
        <p:grpSpPr bwMode="auto">
          <a:xfrm>
            <a:off x="-14288" y="1752600"/>
            <a:ext cx="18288001" cy="0"/>
            <a:chOff x="0" y="1104"/>
            <a:chExt cx="11520" cy="0"/>
          </a:xfrm>
        </p:grpSpPr>
        <p:sp>
          <p:nvSpPr>
            <p:cNvPr id="9222" name="Rectangle 10"/>
            <p:cNvSpPr>
              <a:spLocks noChangeArrowheads="1"/>
            </p:cNvSpPr>
            <p:nvPr/>
          </p:nvSpPr>
          <p:spPr bwMode="auto">
            <a:xfrm>
              <a:off x="0" y="1104"/>
              <a:ext cx="1152" cy="0"/>
            </a:xfrm>
            <a:prstGeom prst="rect">
              <a:avLst/>
            </a:prstGeom>
            <a:noFill/>
            <a:ln w="9525">
              <a:noFill/>
              <a:miter lim="800000"/>
              <a:headEnd/>
              <a:tailEnd/>
            </a:ln>
          </p:spPr>
          <p:txBody>
            <a:bodyPr>
              <a:spAutoFit/>
            </a:bodyPr>
            <a:lstStyle/>
            <a:p>
              <a:endParaRPr lang="en-US"/>
            </a:p>
          </p:txBody>
        </p:sp>
        <p:sp>
          <p:nvSpPr>
            <p:cNvPr id="9223" name="Rectangle 11"/>
            <p:cNvSpPr>
              <a:spLocks noChangeArrowheads="1"/>
            </p:cNvSpPr>
            <p:nvPr/>
          </p:nvSpPr>
          <p:spPr bwMode="auto">
            <a:xfrm>
              <a:off x="1152" y="1104"/>
              <a:ext cx="4608" cy="0"/>
            </a:xfrm>
            <a:prstGeom prst="rect">
              <a:avLst/>
            </a:prstGeom>
            <a:noFill/>
            <a:ln w="9525">
              <a:noFill/>
              <a:miter lim="800000"/>
              <a:headEnd/>
              <a:tailEnd/>
            </a:ln>
          </p:spPr>
          <p:txBody>
            <a:bodyPr>
              <a:spAutoFit/>
            </a:bodyPr>
            <a:lstStyle/>
            <a:p>
              <a:endParaRPr lang="en-US"/>
            </a:p>
          </p:txBody>
        </p:sp>
        <p:sp>
          <p:nvSpPr>
            <p:cNvPr id="9224" name="Rectangle 12"/>
            <p:cNvSpPr>
              <a:spLocks noChangeArrowheads="1"/>
            </p:cNvSpPr>
            <p:nvPr/>
          </p:nvSpPr>
          <p:spPr bwMode="auto">
            <a:xfrm>
              <a:off x="5760" y="1104"/>
              <a:ext cx="5760" cy="0"/>
            </a:xfrm>
            <a:prstGeom prst="rect">
              <a:avLst/>
            </a:prstGeom>
            <a:noFill/>
            <a:ln w="9525">
              <a:noFill/>
              <a:miter lim="800000"/>
              <a:headEnd/>
              <a:tailEnd/>
            </a:ln>
          </p:spPr>
          <p:txBody>
            <a:bodyPr>
              <a:spAutoFit/>
            </a:bodyPr>
            <a:lstStyle/>
            <a:p>
              <a:endParaRPr lang="en-US"/>
            </a:p>
          </p:txBody>
        </p:sp>
        <p:sp>
          <p:nvSpPr>
            <p:cNvPr id="9225" name="Rectangle 13"/>
            <p:cNvSpPr>
              <a:spLocks noChangeArrowheads="1"/>
            </p:cNvSpPr>
            <p:nvPr/>
          </p:nvSpPr>
          <p:spPr bwMode="auto">
            <a:xfrm>
              <a:off x="0" y="1104"/>
              <a:ext cx="1152" cy="0"/>
            </a:xfrm>
            <a:prstGeom prst="rect">
              <a:avLst/>
            </a:prstGeom>
            <a:noFill/>
            <a:ln w="9525">
              <a:noFill/>
              <a:miter lim="800000"/>
              <a:headEnd/>
              <a:tailEnd/>
            </a:ln>
          </p:spPr>
          <p:txBody>
            <a:bodyPr>
              <a:spAutoFit/>
            </a:bodyPr>
            <a:lstStyle/>
            <a:p>
              <a:endParaRPr lang="en-US"/>
            </a:p>
          </p:txBody>
        </p:sp>
        <p:sp>
          <p:nvSpPr>
            <p:cNvPr id="9226" name="Rectangle 14"/>
            <p:cNvSpPr>
              <a:spLocks noChangeArrowheads="1"/>
            </p:cNvSpPr>
            <p:nvPr/>
          </p:nvSpPr>
          <p:spPr bwMode="auto">
            <a:xfrm>
              <a:off x="1152" y="1104"/>
              <a:ext cx="10368" cy="0"/>
            </a:xfrm>
            <a:prstGeom prst="rect">
              <a:avLst/>
            </a:prstGeom>
            <a:noFill/>
            <a:ln w="9525">
              <a:noFill/>
              <a:miter lim="800000"/>
              <a:headEnd/>
              <a:tailEnd/>
            </a:ln>
          </p:spPr>
          <p:txBody>
            <a:bodyPr>
              <a:spAutoFit/>
            </a:bodyPr>
            <a:lstStyle/>
            <a:p>
              <a:endParaRPr lang="en-US"/>
            </a:p>
          </p:txBody>
        </p:sp>
        <p:sp>
          <p:nvSpPr>
            <p:cNvPr id="9227" name="Rectangle 15"/>
            <p:cNvSpPr>
              <a:spLocks noChangeArrowheads="1"/>
            </p:cNvSpPr>
            <p:nvPr/>
          </p:nvSpPr>
          <p:spPr bwMode="auto">
            <a:xfrm>
              <a:off x="0" y="1104"/>
              <a:ext cx="5760" cy="0"/>
            </a:xfrm>
            <a:prstGeom prst="rect">
              <a:avLst/>
            </a:prstGeom>
            <a:noFill/>
            <a:ln w="9525">
              <a:noFill/>
              <a:miter lim="800000"/>
              <a:headEnd/>
              <a:tailEnd/>
            </a:ln>
          </p:spPr>
          <p:txBody>
            <a:bodyPr>
              <a:spAutoFit/>
            </a:bodyPr>
            <a:lstStyle/>
            <a:p>
              <a:endParaRPr lang="en-US"/>
            </a:p>
          </p:txBody>
        </p:sp>
        <p:sp>
          <p:nvSpPr>
            <p:cNvPr id="9228" name="Rectangle 16"/>
            <p:cNvSpPr>
              <a:spLocks noChangeArrowheads="1"/>
            </p:cNvSpPr>
            <p:nvPr/>
          </p:nvSpPr>
          <p:spPr bwMode="auto">
            <a:xfrm>
              <a:off x="5760" y="1104"/>
              <a:ext cx="5760" cy="0"/>
            </a:xfrm>
            <a:prstGeom prst="rect">
              <a:avLst/>
            </a:prstGeom>
            <a:noFill/>
            <a:ln w="9525">
              <a:noFill/>
              <a:miter lim="800000"/>
              <a:headEnd/>
              <a:tailEnd/>
            </a:ln>
          </p:spPr>
          <p:txBody>
            <a:bodyPr>
              <a:spAutoFit/>
            </a:bodyPr>
            <a:lstStyle/>
            <a:p>
              <a:endParaRPr lang="en-US"/>
            </a:p>
          </p:txBody>
        </p:sp>
        <p:sp>
          <p:nvSpPr>
            <p:cNvPr id="9229" name="Rectangle 17"/>
            <p:cNvSpPr>
              <a:spLocks noChangeArrowheads="1"/>
            </p:cNvSpPr>
            <p:nvPr/>
          </p:nvSpPr>
          <p:spPr bwMode="auto">
            <a:xfrm>
              <a:off x="0" y="1104"/>
              <a:ext cx="1152" cy="0"/>
            </a:xfrm>
            <a:prstGeom prst="rect">
              <a:avLst/>
            </a:prstGeom>
            <a:noFill/>
            <a:ln w="9525">
              <a:noFill/>
              <a:miter lim="800000"/>
              <a:headEnd/>
              <a:tailEnd/>
            </a:ln>
          </p:spPr>
          <p:txBody>
            <a:bodyPr>
              <a:spAutoFit/>
            </a:bodyPr>
            <a:lstStyle/>
            <a:p>
              <a:endParaRPr lang="en-US"/>
            </a:p>
          </p:txBody>
        </p:sp>
        <p:sp>
          <p:nvSpPr>
            <p:cNvPr id="9230" name="Rectangle 18"/>
            <p:cNvSpPr>
              <a:spLocks noChangeArrowheads="1"/>
            </p:cNvSpPr>
            <p:nvPr/>
          </p:nvSpPr>
          <p:spPr bwMode="auto">
            <a:xfrm>
              <a:off x="1152" y="1104"/>
              <a:ext cx="10368" cy="0"/>
            </a:xfrm>
            <a:prstGeom prst="rect">
              <a:avLst/>
            </a:prstGeom>
            <a:noFill/>
            <a:ln w="9525">
              <a:noFill/>
              <a:miter lim="800000"/>
              <a:headEnd/>
              <a:tailEnd/>
            </a:ln>
          </p:spPr>
          <p:txBody>
            <a:bodyPr>
              <a:spAutoFit/>
            </a:bodyPr>
            <a:lstStyle/>
            <a:p>
              <a:endParaRPr lang="en-US"/>
            </a:p>
          </p:txBody>
        </p:sp>
      </p:grpSp>
      <p:sp>
        <p:nvSpPr>
          <p:cNvPr id="9221" name="Rectangle 20"/>
          <p:cNvSpPr>
            <a:spLocks noChangeArrowheads="1"/>
          </p:cNvSpPr>
          <p:nvPr/>
        </p:nvSpPr>
        <p:spPr bwMode="auto">
          <a:xfrm>
            <a:off x="228600" y="1371600"/>
            <a:ext cx="8458200" cy="4664075"/>
          </a:xfrm>
          <a:prstGeom prst="rect">
            <a:avLst/>
          </a:prstGeom>
          <a:noFill/>
          <a:ln w="9525">
            <a:noFill/>
            <a:miter lim="800000"/>
            <a:headEnd/>
            <a:tailEnd/>
          </a:ln>
        </p:spPr>
        <p:txBody>
          <a:bodyPr>
            <a:spAutoFit/>
          </a:bodyPr>
          <a:lstStyle/>
          <a:p>
            <a:pPr indent="457200" algn="l" eaLnBrk="0" hangingPunct="0"/>
            <a:r>
              <a:rPr kumimoji="0" lang="en-US" sz="1600">
                <a:latin typeface="Times New Roman" pitchFamily="18" charset="0"/>
                <a:cs typeface="Times New Roman" pitchFamily="18" charset="0"/>
              </a:rPr>
              <a:t>	</a:t>
            </a:r>
            <a:r>
              <a:rPr kumimoji="0" lang="en-US" b="1">
                <a:latin typeface="Arial" charset="0"/>
                <a:cs typeface="Times New Roman" pitchFamily="18" charset="0"/>
              </a:rPr>
              <a:t>OPERATION ORDER ____#______ (code name)</a:t>
            </a:r>
            <a:endParaRPr kumimoji="0" lang="en-US">
              <a:latin typeface="Arial" charset="0"/>
              <a:cs typeface="Times New Roman" pitchFamily="18" charset="0"/>
            </a:endParaRPr>
          </a:p>
          <a:p>
            <a:pPr indent="457200" algn="l" eaLnBrk="0" hangingPunct="0"/>
            <a:r>
              <a:rPr kumimoji="0" lang="en-US">
                <a:latin typeface="Arial" charset="0"/>
                <a:cs typeface="Times New Roman" pitchFamily="18" charset="0"/>
              </a:rPr>
              <a:t>                                       </a:t>
            </a:r>
          </a:p>
          <a:p>
            <a:pPr indent="457200" algn="l" eaLnBrk="0" hangingPunct="0"/>
            <a:r>
              <a:rPr kumimoji="0" lang="en-US">
                <a:latin typeface="Arial" charset="0"/>
                <a:cs typeface="Times New Roman" pitchFamily="18" charset="0"/>
              </a:rPr>
              <a:t>Plans and orders normally contain a code name and are numbered consecutively within a calendar year.</a:t>
            </a:r>
          </a:p>
          <a:p>
            <a:pPr indent="457200" algn="l" eaLnBrk="0" hangingPunct="0"/>
            <a:endParaRPr kumimoji="0" lang="en-US" b="1" u="sng">
              <a:latin typeface="Arial" charset="0"/>
              <a:cs typeface="Times New Roman" pitchFamily="18" charset="0"/>
            </a:endParaRPr>
          </a:p>
          <a:p>
            <a:pPr indent="457200" algn="l" eaLnBrk="0" hangingPunct="0"/>
            <a:r>
              <a:rPr kumimoji="0" lang="en-US" b="1" u="sng">
                <a:latin typeface="Arial" charset="0"/>
                <a:cs typeface="Times New Roman" pitchFamily="18" charset="0"/>
              </a:rPr>
              <a:t>References:</a:t>
            </a:r>
            <a:r>
              <a:rPr kumimoji="0" lang="en-US">
                <a:latin typeface="Arial" charset="0"/>
                <a:cs typeface="Times New Roman" pitchFamily="18" charset="0"/>
              </a:rPr>
              <a:t> The heading of the plan or order includes a list of maps, charts, datum, or other related documents the unit will need to understand the plan or order. The user does not need to reference the SOP, but may refer to it in the body of the plan or order. The user references a map using the map series number (and country or geographic area, if required), sheet number and name, edition, and scale, if required. Datum is the mathematical model of the earth used to calculate the coordinate on any map. Different nations use different datum for printing coordinates on their maps. The datum is usually referenced in the marginal information of each map.</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098"/>
          <p:cNvSpPr>
            <a:spLocks noChangeArrowheads="1"/>
          </p:cNvSpPr>
          <p:nvPr/>
        </p:nvSpPr>
        <p:spPr bwMode="auto">
          <a:xfrm>
            <a:off x="457200" y="1752600"/>
            <a:ext cx="8229600" cy="3749675"/>
          </a:xfrm>
          <a:prstGeom prst="rect">
            <a:avLst/>
          </a:prstGeom>
          <a:noFill/>
          <a:ln w="9525">
            <a:noFill/>
            <a:miter lim="800000"/>
            <a:headEnd/>
            <a:tailEnd/>
          </a:ln>
        </p:spPr>
        <p:txBody>
          <a:bodyPr>
            <a:spAutoFit/>
          </a:bodyPr>
          <a:lstStyle/>
          <a:p>
            <a:pPr algn="l" eaLnBrk="0" hangingPunct="0"/>
            <a:r>
              <a:rPr kumimoji="0" lang="en-US" b="1" u="sng">
                <a:latin typeface="Arial" charset="0"/>
                <a:cs typeface="Arial" charset="0"/>
              </a:rPr>
              <a:t>Time Zone Used Throughout the Order</a:t>
            </a:r>
            <a:r>
              <a:rPr kumimoji="0" lang="en-US" b="1">
                <a:latin typeface="Arial" charset="0"/>
                <a:cs typeface="Arial" charset="0"/>
              </a:rPr>
              <a:t>:</a:t>
            </a:r>
            <a:r>
              <a:rPr kumimoji="0" lang="en-US">
                <a:latin typeface="Arial" charset="0"/>
                <a:cs typeface="Arial" charset="0"/>
              </a:rPr>
              <a:t> The time zone used throughout the order (including annexes and appendixes) is the time zone applicable to the operation.  Operations across several time zones use ZULU time.</a:t>
            </a:r>
            <a:endParaRPr kumimoji="0" lang="en-US">
              <a:cs typeface="Times New Roman" pitchFamily="18" charset="0"/>
            </a:endParaRPr>
          </a:p>
          <a:p>
            <a:pPr algn="l" eaLnBrk="0" hangingPunct="0"/>
            <a:r>
              <a:rPr kumimoji="0" lang="en-US">
                <a:latin typeface="Arial" charset="0"/>
                <a:cs typeface="Arial" charset="0"/>
              </a:rPr>
              <a:t> </a:t>
            </a:r>
          </a:p>
          <a:p>
            <a:pPr algn="l" eaLnBrk="0" hangingPunct="0"/>
            <a:endParaRPr kumimoji="0" lang="en-US">
              <a:latin typeface="Arial" charset="0"/>
              <a:cs typeface="Arial" charset="0"/>
            </a:endParaRPr>
          </a:p>
          <a:p>
            <a:pPr algn="l" eaLnBrk="0" hangingPunct="0"/>
            <a:endParaRPr kumimoji="0" lang="en-US">
              <a:cs typeface="Times New Roman" pitchFamily="18" charset="0"/>
            </a:endParaRPr>
          </a:p>
          <a:p>
            <a:pPr algn="l" eaLnBrk="0" hangingPunct="0"/>
            <a:r>
              <a:rPr kumimoji="0" lang="en-US" b="1" u="sng">
                <a:latin typeface="Arial" charset="0"/>
                <a:cs typeface="Arial" charset="0"/>
              </a:rPr>
              <a:t>Task Organization</a:t>
            </a:r>
            <a:r>
              <a:rPr kumimoji="0" lang="en-US" b="1">
                <a:latin typeface="Arial" charset="0"/>
                <a:cs typeface="Arial" charset="0"/>
              </a:rPr>
              <a:t>:</a:t>
            </a:r>
            <a:r>
              <a:rPr kumimoji="0" lang="en-US">
                <a:latin typeface="Arial" charset="0"/>
                <a:cs typeface="Arial" charset="0"/>
              </a:rPr>
              <a:t> Describe the allocation of forces to support the commander's concept. Task organization may be shown in one of two places: preceding paragraph one, or in an annex, if the task organization is long and complicated.</a:t>
            </a:r>
            <a:endParaRPr kumimoji="0" lang="en-US">
              <a:cs typeface="Times New Roman" pitchFamily="18" charset="0"/>
            </a:endParaRPr>
          </a:p>
          <a:p>
            <a:pPr algn="l" eaLnBrk="0" hangingPunct="0"/>
            <a:r>
              <a:rPr kumimoji="0" lang="en-US">
                <a:latin typeface="Arial" charset="0"/>
                <a:cs typeface="Arial" charset="0"/>
              </a:rPr>
              <a:t> </a:t>
            </a:r>
            <a:endParaRPr kumimoji="0" lang="en-US">
              <a:latin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1447800"/>
            <a:ext cx="8229600" cy="4664075"/>
          </a:xfrm>
          <a:prstGeom prst="rect">
            <a:avLst/>
          </a:prstGeom>
          <a:noFill/>
          <a:ln w="9525">
            <a:noFill/>
            <a:miter lim="800000"/>
            <a:headEnd/>
            <a:tailEnd/>
          </a:ln>
        </p:spPr>
        <p:txBody>
          <a:bodyPr>
            <a:spAutoFit/>
          </a:bodyPr>
          <a:lstStyle/>
          <a:p>
            <a:pPr algn="l" eaLnBrk="0" hangingPunct="0"/>
            <a:r>
              <a:rPr kumimoji="0" lang="en-US">
                <a:latin typeface="Arial" charset="0"/>
                <a:cs typeface="Arial" charset="0"/>
              </a:rPr>
              <a:t>1. </a:t>
            </a:r>
            <a:r>
              <a:rPr kumimoji="0" lang="en-US" b="1" u="sng">
                <a:latin typeface="Arial" charset="0"/>
                <a:cs typeface="Arial" charset="0"/>
              </a:rPr>
              <a:t>Weather and Light Data and General Forecast</a:t>
            </a:r>
            <a:r>
              <a:rPr kumimoji="0" lang="en-US">
                <a:latin typeface="Arial" charset="0"/>
                <a:cs typeface="Arial" charset="0"/>
              </a:rPr>
              <a:t>:</a:t>
            </a:r>
          </a:p>
          <a:p>
            <a:pPr algn="l" eaLnBrk="0" hangingPunct="0"/>
            <a:r>
              <a:rPr kumimoji="0" lang="en-US">
                <a:latin typeface="Arial" charset="0"/>
                <a:cs typeface="Arial" charset="0"/>
              </a:rPr>
              <a:t>	High                          Moonrise                 Sunrise</a:t>
            </a:r>
            <a:endParaRPr kumimoji="0" lang="en-US">
              <a:cs typeface="Times New Roman" pitchFamily="18" charset="0"/>
            </a:endParaRPr>
          </a:p>
          <a:p>
            <a:pPr algn="l" eaLnBrk="0" hangingPunct="0"/>
            <a:r>
              <a:rPr kumimoji="0" lang="en-US">
                <a:latin typeface="Arial" charset="0"/>
                <a:cs typeface="Arial" charset="0"/>
              </a:rPr>
              <a:t>	Low                           Moonset                  Sunset</a:t>
            </a:r>
            <a:endParaRPr kumimoji="0" lang="en-US">
              <a:cs typeface="Times New Roman" pitchFamily="18" charset="0"/>
            </a:endParaRPr>
          </a:p>
          <a:p>
            <a:pPr algn="l" eaLnBrk="0" hangingPunct="0"/>
            <a:r>
              <a:rPr kumimoji="0" lang="en-US">
                <a:latin typeface="Arial" charset="0"/>
                <a:cs typeface="Arial" charset="0"/>
              </a:rPr>
              <a:t>	Wind Speed              Moonphase             BMNT</a:t>
            </a:r>
            <a:endParaRPr kumimoji="0" lang="en-US">
              <a:cs typeface="Times New Roman" pitchFamily="18" charset="0"/>
            </a:endParaRPr>
          </a:p>
          <a:p>
            <a:pPr algn="l" eaLnBrk="0" hangingPunct="0"/>
            <a:r>
              <a:rPr kumimoji="0" lang="en-US">
                <a:latin typeface="Arial" charset="0"/>
                <a:cs typeface="Arial" charset="0"/>
              </a:rPr>
              <a:t>	Wind Direction          % Illumination          EENT</a:t>
            </a:r>
            <a:endParaRPr kumimoji="0" lang="en-US">
              <a:cs typeface="Times New Roman" pitchFamily="18" charset="0"/>
            </a:endParaRPr>
          </a:p>
          <a:p>
            <a:pPr algn="l" eaLnBrk="0" hangingPunct="0"/>
            <a:r>
              <a:rPr kumimoji="0" lang="en-US">
                <a:latin typeface="Arial" charset="0"/>
                <a:cs typeface="Arial" charset="0"/>
              </a:rPr>
              <a:t> </a:t>
            </a:r>
            <a:endParaRPr kumimoji="0" lang="en-US">
              <a:cs typeface="Times New Roman" pitchFamily="18" charset="0"/>
            </a:endParaRPr>
          </a:p>
          <a:p>
            <a:pPr algn="l" eaLnBrk="0" hangingPunct="0"/>
            <a:r>
              <a:rPr kumimoji="0" lang="en-US">
                <a:latin typeface="Arial" charset="0"/>
                <a:cs typeface="Arial" charset="0"/>
              </a:rPr>
              <a:t>2. </a:t>
            </a:r>
            <a:r>
              <a:rPr kumimoji="0" lang="en-US" b="1" u="sng">
                <a:latin typeface="Arial" charset="0"/>
                <a:cs typeface="Arial" charset="0"/>
              </a:rPr>
              <a:t>Terrain</a:t>
            </a:r>
            <a:r>
              <a:rPr kumimoji="0" lang="en-US">
                <a:latin typeface="Arial" charset="0"/>
                <a:cs typeface="Arial" charset="0"/>
              </a:rPr>
              <a:t>: OCOKA or (OACOK)</a:t>
            </a:r>
            <a:endParaRPr kumimoji="0" lang="en-US">
              <a:cs typeface="Times New Roman" pitchFamily="18" charset="0"/>
            </a:endParaRPr>
          </a:p>
          <a:p>
            <a:pPr algn="l" eaLnBrk="0" hangingPunct="0"/>
            <a:r>
              <a:rPr kumimoji="0" lang="en-US">
                <a:latin typeface="Arial" charset="0"/>
                <a:cs typeface="Arial" charset="0"/>
              </a:rPr>
              <a:t> 	Observations and fields of fire</a:t>
            </a:r>
          </a:p>
          <a:p>
            <a:pPr algn="l" eaLnBrk="0" hangingPunct="0"/>
            <a:r>
              <a:rPr kumimoji="0" lang="en-US">
                <a:latin typeface="Arial" charset="0"/>
                <a:cs typeface="Arial" charset="0"/>
              </a:rPr>
              <a:t>	Cover and concealment</a:t>
            </a:r>
          </a:p>
          <a:p>
            <a:pPr algn="l" eaLnBrk="0" hangingPunct="0"/>
            <a:r>
              <a:rPr kumimoji="0" lang="en-US">
                <a:latin typeface="Arial" charset="0"/>
                <a:cs typeface="Arial" charset="0"/>
              </a:rPr>
              <a:t>	Obstacles</a:t>
            </a:r>
          </a:p>
          <a:p>
            <a:pPr algn="l" eaLnBrk="0" hangingPunct="0"/>
            <a:r>
              <a:rPr kumimoji="0" lang="en-US">
                <a:latin typeface="Arial" charset="0"/>
                <a:cs typeface="Arial" charset="0"/>
              </a:rPr>
              <a:t>	Key terrain</a:t>
            </a:r>
          </a:p>
          <a:p>
            <a:pPr algn="l" eaLnBrk="0" hangingPunct="0"/>
            <a:r>
              <a:rPr kumimoji="0" lang="en-US">
                <a:latin typeface="Arial" charset="0"/>
                <a:cs typeface="Arial" charset="0"/>
              </a:rPr>
              <a:t>	Avenues of approach</a:t>
            </a:r>
          </a:p>
          <a:p>
            <a:pPr algn="l" eaLnBrk="0" hangingPunct="0"/>
            <a:endParaRPr kumimoji="0" lang="en-US">
              <a:latin typeface="Arial" charset="0"/>
              <a:cs typeface="Arial" charset="0"/>
            </a:endParaRPr>
          </a:p>
          <a:p>
            <a:pPr algn="l" eaLnBrk="0" hangingPunct="0"/>
            <a:r>
              <a:rPr kumimoji="0" lang="en-US" b="1">
                <a:latin typeface="Arial" charset="0"/>
                <a:cs typeface="Arial" charset="0"/>
              </a:rPr>
              <a:t>NOTE:</a:t>
            </a:r>
            <a:r>
              <a:rPr kumimoji="0" lang="en-US">
                <a:latin typeface="Arial" charset="0"/>
                <a:cs typeface="Arial" charset="0"/>
              </a:rPr>
              <a:t>  Describe the effects on enemy and friendly forces for lines (1) and (2).</a:t>
            </a:r>
            <a:r>
              <a:rPr kumimoji="0" lang="en-US"/>
              <a:t> </a:t>
            </a:r>
          </a:p>
        </p:txBody>
      </p:sp>
    </p:spTree>
  </p:cSld>
  <p:clrMapOvr>
    <a:masterClrMapping/>
  </p:clrMapOvr>
</p:sld>
</file>

<file path=ppt/theme/theme1.xml><?xml version="1.0" encoding="utf-8"?>
<a:theme xmlns:a="http://schemas.openxmlformats.org/drawingml/2006/main" name="MSL301 L01(D&amp;C)">
  <a:themeElements>
    <a:clrScheme name="">
      <a:dk1>
        <a:srgbClr val="191E19"/>
      </a:dk1>
      <a:lt1>
        <a:srgbClr val="FAF2EE"/>
      </a:lt1>
      <a:dk2>
        <a:srgbClr val="000000"/>
      </a:dk2>
      <a:lt2>
        <a:srgbClr val="D8C7C0"/>
      </a:lt2>
      <a:accent1>
        <a:srgbClr val="D8D5CC"/>
      </a:accent1>
      <a:accent2>
        <a:srgbClr val="CCD2CD"/>
      </a:accent2>
      <a:accent3>
        <a:srgbClr val="FCF7F5"/>
      </a:accent3>
      <a:accent4>
        <a:srgbClr val="141814"/>
      </a:accent4>
      <a:accent5>
        <a:srgbClr val="E9E7E2"/>
      </a:accent5>
      <a:accent6>
        <a:srgbClr val="B9BEBA"/>
      </a:accent6>
      <a:hlink>
        <a:srgbClr val="B2B2B2"/>
      </a:hlink>
      <a:folHlink>
        <a:srgbClr val="465A42"/>
      </a:folHlink>
    </a:clrScheme>
    <a:fontScheme name="MSL301 L01(D&amp;C)">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MSL301 L01(D&amp;C) 1">
        <a:dk1>
          <a:srgbClr val="009999"/>
        </a:dk1>
        <a:lt1>
          <a:srgbClr val="FFFFFF"/>
        </a:lt1>
        <a:dk2>
          <a:srgbClr val="000066"/>
        </a:dk2>
        <a:lt2>
          <a:srgbClr val="339966"/>
        </a:lt2>
        <a:accent1>
          <a:srgbClr val="00CC99"/>
        </a:accent1>
        <a:accent2>
          <a:srgbClr val="0099CC"/>
        </a:accent2>
        <a:accent3>
          <a:srgbClr val="AAAAB8"/>
        </a:accent3>
        <a:accent4>
          <a:srgbClr val="DADADA"/>
        </a:accent4>
        <a:accent5>
          <a:srgbClr val="AAE2CA"/>
        </a:accent5>
        <a:accent6>
          <a:srgbClr val="008AB9"/>
        </a:accent6>
        <a:hlink>
          <a:srgbClr val="336699"/>
        </a:hlink>
        <a:folHlink>
          <a:srgbClr val="B2B2B2"/>
        </a:folHlink>
      </a:clrScheme>
      <a:clrMap bg1="dk2" tx1="lt1" bg2="dk1" tx2="lt2" accent1="accent1" accent2="accent2" accent3="accent3" accent4="accent4" accent5="accent5" accent6="accent6" hlink="hlink" folHlink="folHlink"/>
    </a:extraClrScheme>
    <a:extraClrScheme>
      <a:clrScheme name="MSL301 L01(D&amp;C) 2">
        <a:dk1>
          <a:srgbClr val="000000"/>
        </a:dk1>
        <a:lt1>
          <a:srgbClr val="FFFFFF"/>
        </a:lt1>
        <a:dk2>
          <a:srgbClr val="009900"/>
        </a:dk2>
        <a:lt2>
          <a:srgbClr val="CC0000"/>
        </a:lt2>
        <a:accent1>
          <a:srgbClr val="CCCC00"/>
        </a:accent1>
        <a:accent2>
          <a:srgbClr val="3333CC"/>
        </a:accent2>
        <a:accent3>
          <a:srgbClr val="FFFFFF"/>
        </a:accent3>
        <a:accent4>
          <a:srgbClr val="000000"/>
        </a:accent4>
        <a:accent5>
          <a:srgbClr val="E2E2AA"/>
        </a:accent5>
        <a:accent6>
          <a:srgbClr val="2D2DB9"/>
        </a:accent6>
        <a:hlink>
          <a:srgbClr val="000000"/>
        </a:hlink>
        <a:folHlink>
          <a:srgbClr val="808080"/>
        </a:folHlink>
      </a:clrScheme>
      <a:clrMap bg1="lt1" tx1="dk1" bg2="lt2" tx2="dk2" accent1="accent1" accent2="accent2" accent3="accent3" accent4="accent4" accent5="accent5" accent6="accent6" hlink="hlink" folHlink="folHlink"/>
    </a:extraClrScheme>
    <a:extraClrScheme>
      <a:clrScheme name="MSL301 L01(D&amp;C)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SL301 L01(D&amp;C) 4">
        <a:dk1>
          <a:srgbClr val="333399"/>
        </a:dk1>
        <a:lt1>
          <a:srgbClr val="FFFFCC"/>
        </a:lt1>
        <a:dk2>
          <a:srgbClr val="000000"/>
        </a:dk2>
        <a:lt2>
          <a:srgbClr val="0000FF"/>
        </a:lt2>
        <a:accent1>
          <a:srgbClr val="800000"/>
        </a:accent1>
        <a:accent2>
          <a:srgbClr val="3366CC"/>
        </a:accent2>
        <a:accent3>
          <a:srgbClr val="AAAAAA"/>
        </a:accent3>
        <a:accent4>
          <a:srgbClr val="DADAAE"/>
        </a:accent4>
        <a:accent5>
          <a:srgbClr val="C0AAAA"/>
        </a:accent5>
        <a:accent6>
          <a:srgbClr val="2D5CB9"/>
        </a:accent6>
        <a:hlink>
          <a:srgbClr val="FFFFFF"/>
        </a:hlink>
        <a:folHlink>
          <a:srgbClr val="B2B2B2"/>
        </a:folHlink>
      </a:clrScheme>
      <a:clrMap bg1="dk2" tx1="lt1" bg2="dk1" tx2="lt2" accent1="accent1" accent2="accent2" accent3="accent3" accent4="accent4" accent5="accent5" accent6="accent6" hlink="hlink" folHlink="folHlink"/>
    </a:extraClrScheme>
    <a:extraClrScheme>
      <a:clrScheme name="MSL301 L01(D&amp;C) 5">
        <a:dk1>
          <a:srgbClr val="CC3300"/>
        </a:dk1>
        <a:lt1>
          <a:srgbClr val="FFFFCC"/>
        </a:lt1>
        <a:dk2>
          <a:srgbClr val="000000"/>
        </a:dk2>
        <a:lt2>
          <a:srgbClr val="CC6600"/>
        </a:lt2>
        <a:accent1>
          <a:srgbClr val="993300"/>
        </a:accent1>
        <a:accent2>
          <a:srgbClr val="808000"/>
        </a:accent2>
        <a:accent3>
          <a:srgbClr val="AAAAAA"/>
        </a:accent3>
        <a:accent4>
          <a:srgbClr val="DADAAE"/>
        </a:accent4>
        <a:accent5>
          <a:srgbClr val="CAADAA"/>
        </a:accent5>
        <a:accent6>
          <a:srgbClr val="7373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MSL301 L01(D&amp;C) 6">
        <a:dk1>
          <a:srgbClr val="66CCFF"/>
        </a:dk1>
        <a:lt1>
          <a:srgbClr val="CCECFF"/>
        </a:lt1>
        <a:dk2>
          <a:srgbClr val="000000"/>
        </a:dk2>
        <a:lt2>
          <a:srgbClr val="9999FF"/>
        </a:lt2>
        <a:accent1>
          <a:srgbClr val="FFFFFF"/>
        </a:accent1>
        <a:accent2>
          <a:srgbClr val="99CCFF"/>
        </a:accent2>
        <a:accent3>
          <a:srgbClr val="AAAAAA"/>
        </a:accent3>
        <a:accent4>
          <a:srgbClr val="AEC9DA"/>
        </a:accent4>
        <a:accent5>
          <a:srgbClr val="FFFFFF"/>
        </a:accent5>
        <a:accent6>
          <a:srgbClr val="8AB9E7"/>
        </a:accent6>
        <a:hlink>
          <a:srgbClr val="CCECFF"/>
        </a:hlink>
        <a:folHlink>
          <a:srgbClr val="B2B2B2"/>
        </a:folHlink>
      </a:clrScheme>
      <a:clrMap bg1="dk2" tx1="lt1" bg2="dk1" tx2="lt2" accent1="accent1" accent2="accent2" accent3="accent3" accent4="accent4" accent5="accent5" accent6="accent6" hlink="hlink" folHlink="folHlink"/>
    </a:extraClrScheme>
    <a:extraClrScheme>
      <a:clrScheme name="MSL301 L01(D&amp;C) 7">
        <a:dk1>
          <a:srgbClr val="993366"/>
        </a:dk1>
        <a:lt1>
          <a:srgbClr val="FFFFCC"/>
        </a:lt1>
        <a:dk2>
          <a:srgbClr val="333399"/>
        </a:dk2>
        <a:lt2>
          <a:srgbClr val="0066FF"/>
        </a:lt2>
        <a:accent1>
          <a:srgbClr val="6600FF"/>
        </a:accent1>
        <a:accent2>
          <a:srgbClr val="0099CC"/>
        </a:accent2>
        <a:accent3>
          <a:srgbClr val="ADADCA"/>
        </a:accent3>
        <a:accent4>
          <a:srgbClr val="DADAAE"/>
        </a:accent4>
        <a:accent5>
          <a:srgbClr val="B8AAFF"/>
        </a:accent5>
        <a:accent6>
          <a:srgbClr val="008AB9"/>
        </a:accent6>
        <a:hlink>
          <a:srgbClr val="66FFFF"/>
        </a:hlink>
        <a:folHlink>
          <a:srgbClr val="B2B2B2"/>
        </a:folHlink>
      </a:clrScheme>
      <a:clrMap bg1="dk2" tx1="lt1" bg2="dk1" tx2="lt2" accent1="accent1" accent2="accent2" accent3="accent3" accent4="accent4" accent5="accent5" accent6="accent6" hlink="hlink" folHlink="folHlink"/>
    </a:extraClrScheme>
    <a:extraClrScheme>
      <a:clrScheme name="MSL301 L01(D&amp;C) 8">
        <a:dk1>
          <a:srgbClr val="993366"/>
        </a:dk1>
        <a:lt1>
          <a:srgbClr val="EAEAEA"/>
        </a:lt1>
        <a:dk2>
          <a:srgbClr val="660066"/>
        </a:dk2>
        <a:lt2>
          <a:srgbClr val="CC0000"/>
        </a:lt2>
        <a:accent1>
          <a:srgbClr val="A50021"/>
        </a:accent1>
        <a:accent2>
          <a:srgbClr val="660033"/>
        </a:accent2>
        <a:accent3>
          <a:srgbClr val="B8AAB8"/>
        </a:accent3>
        <a:accent4>
          <a:srgbClr val="C8C8C8"/>
        </a:accent4>
        <a:accent5>
          <a:srgbClr val="CFAAAB"/>
        </a:accent5>
        <a:accent6>
          <a:srgbClr val="5C00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C:\My Documents\MSL 301\Lesson 1 (Drill &amp; Ceremony)\MSL301 L01(D&amp;C).ppt</Template>
  <TotalTime>1554</TotalTime>
  <Words>1627</Words>
  <Application>Microsoft Office PowerPoint</Application>
  <PresentationFormat>On-screen Show (4:3)</PresentationFormat>
  <Paragraphs>293</Paragraphs>
  <Slides>41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MSL301 L01(D&amp;C)</vt:lpstr>
      <vt:lpstr>CorelPhotoPaint.Image.8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Cameron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Cameron University</dc:creator>
  <cp:lastModifiedBy>Luke</cp:lastModifiedBy>
  <cp:revision>60</cp:revision>
  <dcterms:created xsi:type="dcterms:W3CDTF">2002-08-09T21:01:06Z</dcterms:created>
  <dcterms:modified xsi:type="dcterms:W3CDTF">2014-02-09T17:50:13Z</dcterms:modified>
</cp:coreProperties>
</file>