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88" d="100"/>
          <a:sy n="88" d="100"/>
        </p:scale>
        <p:origin x="1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FCF1D0-31F6-4714-9500-4A0558D4D31D}"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107152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FCF1D0-31F6-4714-9500-4A0558D4D31D}"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748782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FCF1D0-31F6-4714-9500-4A0558D4D31D}"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B8E85-459A-44D6-B25B-956A3396719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16156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FCF1D0-31F6-4714-9500-4A0558D4D31D}"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3408604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FCF1D0-31F6-4714-9500-4A0558D4D31D}"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B8E85-459A-44D6-B25B-956A3396719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2460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FCF1D0-31F6-4714-9500-4A0558D4D31D}"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4128106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FCF1D0-31F6-4714-9500-4A0558D4D31D}"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2194436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FCF1D0-31F6-4714-9500-4A0558D4D31D}"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2685027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FCF1D0-31F6-4714-9500-4A0558D4D31D}"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2218510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FCF1D0-31F6-4714-9500-4A0558D4D31D}"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1974628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FCF1D0-31F6-4714-9500-4A0558D4D31D}" type="datetimeFigureOut">
              <a:rPr lang="en-US" smtClean="0"/>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1971895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FCF1D0-31F6-4714-9500-4A0558D4D31D}" type="datetimeFigureOut">
              <a:rPr lang="en-US" smtClean="0"/>
              <a:t>5/25/2016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2059462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FCF1D0-31F6-4714-9500-4A0558D4D31D}" type="datetimeFigureOut">
              <a:rPr lang="en-US" smtClean="0"/>
              <a:t>5/25/2016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213570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FCF1D0-31F6-4714-9500-4A0558D4D31D}" type="datetimeFigureOut">
              <a:rPr lang="en-US" smtClean="0"/>
              <a:t>5/25/2016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333393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FCF1D0-31F6-4714-9500-4A0558D4D31D}" type="datetimeFigureOut">
              <a:rPr lang="en-US" smtClean="0"/>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245676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FCF1D0-31F6-4714-9500-4A0558D4D31D}" type="datetimeFigureOut">
              <a:rPr lang="en-US" smtClean="0"/>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B8E85-459A-44D6-B25B-956A33967192}" type="slidenum">
              <a:rPr lang="en-US" smtClean="0"/>
              <a:t>‹#›</a:t>
            </a:fld>
            <a:endParaRPr lang="en-US"/>
          </a:p>
        </p:txBody>
      </p:sp>
    </p:spTree>
    <p:extLst>
      <p:ext uri="{BB962C8B-B14F-4D97-AF65-F5344CB8AC3E}">
        <p14:creationId xmlns:p14="http://schemas.microsoft.com/office/powerpoint/2010/main" val="3026570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FCF1D0-31F6-4714-9500-4A0558D4D31D}" type="datetimeFigureOut">
              <a:rPr lang="en-US" smtClean="0"/>
              <a:t>5/25/2016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D2B8E85-459A-44D6-B25B-956A33967192}" type="slidenum">
              <a:rPr lang="en-US" smtClean="0"/>
              <a:t>‹#›</a:t>
            </a:fld>
            <a:endParaRPr lang="en-US"/>
          </a:p>
        </p:txBody>
      </p:sp>
    </p:spTree>
    <p:extLst>
      <p:ext uri="{BB962C8B-B14F-4D97-AF65-F5344CB8AC3E}">
        <p14:creationId xmlns:p14="http://schemas.microsoft.com/office/powerpoint/2010/main" val="3456869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file:///C:\Users\dayat\Downloads\grilling_safety_tips.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youtu.be/mpDhUssEgP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228" y="-8772"/>
            <a:ext cx="10330543" cy="6866772"/>
          </a:xfrm>
          <a:prstGeom prst="rect">
            <a:avLst/>
          </a:prstGeom>
        </p:spPr>
      </p:pic>
      <p:sp>
        <p:nvSpPr>
          <p:cNvPr id="6" name="TextBox 5"/>
          <p:cNvSpPr txBox="1"/>
          <p:nvPr/>
        </p:nvSpPr>
        <p:spPr>
          <a:xfrm>
            <a:off x="3145972" y="0"/>
            <a:ext cx="7272170" cy="1015663"/>
          </a:xfrm>
          <a:prstGeom prst="rect">
            <a:avLst/>
          </a:prstGeom>
          <a:noFill/>
        </p:spPr>
        <p:txBody>
          <a:bodyPr wrap="square" rtlCol="0">
            <a:spAutoFit/>
          </a:bodyPr>
          <a:lstStyle/>
          <a:p>
            <a:r>
              <a:rPr lang="en-US" sz="6000" dirty="0" smtClean="0">
                <a:solidFill>
                  <a:schemeClr val="bg1"/>
                </a:solidFill>
              </a:rPr>
              <a:t>Grilling Safety Tips</a:t>
            </a:r>
            <a:endParaRPr lang="en-US" sz="6000" dirty="0">
              <a:solidFill>
                <a:schemeClr val="bg1"/>
              </a:solidFill>
            </a:endParaRPr>
          </a:p>
        </p:txBody>
      </p:sp>
      <p:sp>
        <p:nvSpPr>
          <p:cNvPr id="7" name="TextBox 6"/>
          <p:cNvSpPr txBox="1"/>
          <p:nvPr/>
        </p:nvSpPr>
        <p:spPr>
          <a:xfrm>
            <a:off x="-174171" y="3995057"/>
            <a:ext cx="5812971" cy="646331"/>
          </a:xfrm>
          <a:prstGeom prst="rect">
            <a:avLst/>
          </a:prstGeom>
          <a:noFill/>
        </p:spPr>
        <p:txBody>
          <a:bodyPr wrap="square" rtlCol="0">
            <a:spAutoFit/>
          </a:bodyPr>
          <a:lstStyle/>
          <a:p>
            <a:r>
              <a:rPr lang="en-US" dirty="0" smtClean="0">
                <a:solidFill>
                  <a:schemeClr val="bg1"/>
                </a:solidFill>
              </a:rPr>
              <a:t>JMU Department of Risk Management</a:t>
            </a:r>
          </a:p>
          <a:p>
            <a:r>
              <a:rPr lang="en-US" dirty="0" smtClean="0">
                <a:solidFill>
                  <a:schemeClr val="bg1"/>
                </a:solidFill>
              </a:rPr>
              <a:t>www.jmu.edu.riskmgmt</a:t>
            </a:r>
            <a:endParaRPr lang="en-US" dirty="0">
              <a:solidFill>
                <a:schemeClr val="bg1"/>
              </a:solidFill>
            </a:endParaRPr>
          </a:p>
        </p:txBody>
      </p:sp>
    </p:spTree>
    <p:extLst>
      <p:ext uri="{BB962C8B-B14F-4D97-AF65-F5344CB8AC3E}">
        <p14:creationId xmlns:p14="http://schemas.microsoft.com/office/powerpoint/2010/main" val="337861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8457" y="533400"/>
            <a:ext cx="11473543" cy="6053807"/>
          </a:xfrm>
        </p:spPr>
        <p:txBody>
          <a:bodyPr/>
          <a:lstStyle/>
          <a:p>
            <a:pPr algn="l"/>
            <a:r>
              <a:rPr lang="en-US" sz="4400" dirty="0">
                <a:solidFill>
                  <a:schemeClr val="tx2">
                    <a:lumMod val="75000"/>
                  </a:schemeClr>
                </a:solidFill>
              </a:rPr>
              <a:t>GRILLING SAFETY TIPS</a:t>
            </a:r>
            <a:r>
              <a:rPr lang="en-US" dirty="0">
                <a:solidFill>
                  <a:schemeClr val="tx2">
                    <a:lumMod val="75000"/>
                  </a:schemeClr>
                </a:solidFill>
              </a:rPr>
              <a:t/>
            </a:r>
            <a:br>
              <a:rPr lang="en-US" dirty="0">
                <a:solidFill>
                  <a:schemeClr val="tx2">
                    <a:lumMod val="75000"/>
                  </a:schemeClr>
                </a:solidFill>
              </a:rPr>
            </a:br>
            <a:r>
              <a:rPr lang="en-US" sz="2000" dirty="0">
                <a:solidFill>
                  <a:schemeClr val="tx2">
                    <a:lumMod val="75000"/>
                  </a:schemeClr>
                </a:solidFill>
              </a:rPr>
              <a:t>Download these NFPA safety tips on grilling. (PDF, 427 KB) </a:t>
            </a:r>
            <a:r>
              <a:rPr lang="en-US" sz="2000" dirty="0" smtClean="0">
                <a:solidFill>
                  <a:schemeClr val="tx2">
                    <a:lumMod val="75000"/>
                  </a:schemeClr>
                </a:solidFill>
              </a:rPr>
              <a:t>     </a:t>
            </a:r>
            <a:r>
              <a:rPr lang="en-US" sz="2000" dirty="0" smtClean="0">
                <a:solidFill>
                  <a:schemeClr val="tx2">
                    <a:lumMod val="75000"/>
                  </a:schemeClr>
                </a:solidFill>
                <a:hlinkClick r:id="rId2" action="ppaction://hlinkfile"/>
              </a:rPr>
              <a:t>file</a:t>
            </a:r>
            <a:r>
              <a:rPr lang="en-US" sz="2000" dirty="0">
                <a:solidFill>
                  <a:schemeClr val="tx2">
                    <a:lumMod val="75000"/>
                  </a:schemeClr>
                </a:solidFill>
                <a:hlinkClick r:id="rId2" action="ppaction://hlinkfile"/>
              </a:rPr>
              <a:t>:///C:/</a:t>
            </a:r>
            <a:r>
              <a:rPr lang="en-US" sz="2000" dirty="0" smtClean="0">
                <a:solidFill>
                  <a:schemeClr val="tx2">
                    <a:lumMod val="75000"/>
                  </a:schemeClr>
                </a:solidFill>
                <a:hlinkClick r:id="rId2" action="ppaction://hlinkfile"/>
              </a:rPr>
              <a:t>Users/dayat/Downloads/grilling_safety_tips.pdf</a:t>
            </a:r>
            <a:r>
              <a:rPr lang="en-US" sz="2000" dirty="0" smtClean="0">
                <a:solidFill>
                  <a:schemeClr val="tx2">
                    <a:lumMod val="75000"/>
                  </a:schemeClr>
                </a:solidFill>
              </a:rPr>
              <a:t/>
            </a:r>
            <a:br>
              <a:rPr lang="en-US" sz="2000" dirty="0" smtClean="0">
                <a:solidFill>
                  <a:schemeClr val="tx2">
                    <a:lumMod val="75000"/>
                  </a:schemeClr>
                </a:solidFill>
              </a:rPr>
            </a:br>
            <a:r>
              <a:rPr lang="en-US" sz="2000" dirty="0">
                <a:solidFill>
                  <a:schemeClr val="tx2">
                    <a:lumMod val="75000"/>
                  </a:schemeClr>
                </a:solidFill>
              </a:rPr>
              <a:t/>
            </a:r>
            <a:br>
              <a:rPr lang="en-US" sz="2000" dirty="0">
                <a:solidFill>
                  <a:schemeClr val="tx2">
                    <a:lumMod val="75000"/>
                  </a:schemeClr>
                </a:solidFill>
              </a:rPr>
            </a:br>
            <a:r>
              <a:rPr lang="en-US" sz="2000" dirty="0">
                <a:solidFill>
                  <a:schemeClr val="tx2">
                    <a:lumMod val="75000"/>
                  </a:schemeClr>
                </a:solidFill>
              </a:rPr>
              <a:t/>
            </a:r>
            <a:br>
              <a:rPr lang="en-US" sz="2000" dirty="0">
                <a:solidFill>
                  <a:schemeClr val="tx2">
                    <a:lumMod val="75000"/>
                  </a:schemeClr>
                </a:solidFill>
              </a:rPr>
            </a:br>
            <a:r>
              <a:rPr lang="en-US" sz="2000" dirty="0">
                <a:solidFill>
                  <a:schemeClr val="tx2">
                    <a:lumMod val="75000"/>
                  </a:schemeClr>
                </a:solidFill>
              </a:rPr>
              <a:t>Fire in the grill, under hot dogs and burgers, is a welcome sight at the family cookout. But fire anywhere else can make your summer kick-off barbecue memorable for all the wrong reasons. To keep you and your family safe while grilling, follow these general guidelines:</a:t>
            </a:r>
            <a:br>
              <a:rPr lang="en-US" sz="2000" dirty="0">
                <a:solidFill>
                  <a:schemeClr val="tx2">
                    <a:lumMod val="75000"/>
                  </a:schemeClr>
                </a:solidFill>
              </a:rPr>
            </a:br>
            <a:r>
              <a:rPr lang="en-US" sz="2000" dirty="0">
                <a:solidFill>
                  <a:schemeClr val="tx2">
                    <a:lumMod val="75000"/>
                  </a:schemeClr>
                </a:solidFill>
              </a:rPr>
              <a:t/>
            </a:r>
            <a:br>
              <a:rPr lang="en-US" sz="2000" dirty="0">
                <a:solidFill>
                  <a:schemeClr val="tx2">
                    <a:lumMod val="75000"/>
                  </a:schemeClr>
                </a:solidFill>
              </a:rPr>
            </a:br>
            <a:r>
              <a:rPr lang="en-US" sz="4400" dirty="0">
                <a:solidFill>
                  <a:schemeClr val="tx2">
                    <a:lumMod val="75000"/>
                  </a:schemeClr>
                </a:solidFill>
              </a:rPr>
              <a:t>General grilling tips</a:t>
            </a:r>
            <a:br>
              <a:rPr lang="en-US" sz="4400" dirty="0">
                <a:solidFill>
                  <a:schemeClr val="tx2">
                    <a:lumMod val="75000"/>
                  </a:schemeClr>
                </a:solidFill>
              </a:rPr>
            </a:br>
            <a:r>
              <a:rPr lang="en-US" sz="2000" dirty="0">
                <a:solidFill>
                  <a:schemeClr val="tx2">
                    <a:lumMod val="75000"/>
                  </a:schemeClr>
                </a:solidFill>
              </a:rPr>
              <a:t/>
            </a:r>
            <a:br>
              <a:rPr lang="en-US" sz="2000" dirty="0">
                <a:solidFill>
                  <a:schemeClr val="tx2">
                    <a:lumMod val="75000"/>
                  </a:schemeClr>
                </a:solidFill>
              </a:rPr>
            </a:br>
            <a:r>
              <a:rPr lang="en-US" sz="2000" dirty="0">
                <a:solidFill>
                  <a:schemeClr val="tx2">
                    <a:lumMod val="75000"/>
                  </a:schemeClr>
                </a:solidFill>
              </a:rPr>
              <a:t>Propane and charcoal BBQ grills should only be used outdoors.</a:t>
            </a:r>
            <a:br>
              <a:rPr lang="en-US" sz="2000" dirty="0">
                <a:solidFill>
                  <a:schemeClr val="tx2">
                    <a:lumMod val="75000"/>
                  </a:schemeClr>
                </a:solidFill>
              </a:rPr>
            </a:br>
            <a:r>
              <a:rPr lang="en-US" sz="2000" dirty="0">
                <a:solidFill>
                  <a:schemeClr val="tx2">
                    <a:lumMod val="75000"/>
                  </a:schemeClr>
                </a:solidFill>
              </a:rPr>
              <a:t>The grill should be placed well away from the home, deck railings and out from under eaves and overhanging branches.</a:t>
            </a:r>
            <a:br>
              <a:rPr lang="en-US" sz="2000" dirty="0">
                <a:solidFill>
                  <a:schemeClr val="tx2">
                    <a:lumMod val="75000"/>
                  </a:schemeClr>
                </a:solidFill>
              </a:rPr>
            </a:br>
            <a:r>
              <a:rPr lang="en-US" sz="2000" dirty="0">
                <a:solidFill>
                  <a:schemeClr val="tx2">
                    <a:lumMod val="75000"/>
                  </a:schemeClr>
                </a:solidFill>
              </a:rPr>
              <a:t>Keep children and pets away from the grill area.</a:t>
            </a:r>
            <a:br>
              <a:rPr lang="en-US" sz="2000" dirty="0">
                <a:solidFill>
                  <a:schemeClr val="tx2">
                    <a:lumMod val="75000"/>
                  </a:schemeClr>
                </a:solidFill>
              </a:rPr>
            </a:br>
            <a:r>
              <a:rPr lang="en-US" sz="2000" dirty="0">
                <a:solidFill>
                  <a:schemeClr val="tx2">
                    <a:lumMod val="75000"/>
                  </a:schemeClr>
                </a:solidFill>
              </a:rPr>
              <a:t>Keep your grill clean by removing grease or fat buildup from the grills and in trays below the grill.</a:t>
            </a:r>
            <a:br>
              <a:rPr lang="en-US" sz="2000" dirty="0">
                <a:solidFill>
                  <a:schemeClr val="tx2">
                    <a:lumMod val="75000"/>
                  </a:schemeClr>
                </a:solidFill>
              </a:rPr>
            </a:br>
            <a:r>
              <a:rPr lang="en-US" sz="2000" dirty="0" smtClean="0">
                <a:solidFill>
                  <a:schemeClr val="tx2">
                    <a:lumMod val="75000"/>
                  </a:schemeClr>
                </a:solidFill>
              </a:rPr>
              <a:t>Never </a:t>
            </a:r>
            <a:r>
              <a:rPr lang="en-US" sz="2000" dirty="0">
                <a:solidFill>
                  <a:schemeClr val="tx2">
                    <a:lumMod val="75000"/>
                  </a:schemeClr>
                </a:solidFill>
              </a:rPr>
              <a:t>leave your grill </a:t>
            </a:r>
            <a:r>
              <a:rPr lang="en-US" sz="2000" dirty="0" smtClean="0">
                <a:solidFill>
                  <a:schemeClr val="tx2">
                    <a:lumMod val="75000"/>
                  </a:schemeClr>
                </a:solidFill>
              </a:rPr>
              <a:t>unattended</a:t>
            </a:r>
            <a:r>
              <a:rPr lang="en-US" dirty="0" smtClean="0">
                <a:solidFill>
                  <a:schemeClr val="tx2">
                    <a:lumMod val="75000"/>
                  </a:schemeClr>
                </a:solidFill>
              </a:rPr>
              <a:t>.</a:t>
            </a:r>
            <a:endParaRPr lang="en-US" dirty="0">
              <a:solidFill>
                <a:schemeClr val="tx2">
                  <a:lumMod val="75000"/>
                </a:schemeClr>
              </a:solidFill>
            </a:endParaRPr>
          </a:p>
        </p:txBody>
      </p:sp>
    </p:spTree>
    <p:extLst>
      <p:ext uri="{BB962C8B-B14F-4D97-AF65-F5344CB8AC3E}">
        <p14:creationId xmlns:p14="http://schemas.microsoft.com/office/powerpoint/2010/main" val="2739300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762" y="478972"/>
            <a:ext cx="9555238" cy="1320800"/>
          </a:xfrm>
        </p:spPr>
        <p:txBody>
          <a:bodyPr>
            <a:normAutofit fontScale="90000"/>
          </a:bodyPr>
          <a:lstStyle/>
          <a:p>
            <a:r>
              <a:rPr lang="en-US" dirty="0">
                <a:solidFill>
                  <a:schemeClr val="tx2">
                    <a:lumMod val="75000"/>
                  </a:schemeClr>
                </a:solidFill>
              </a:rPr>
              <a:t>Video: Guy Colonna, NFPA Division Manager, Industrial ＆ Chemical Engineering, gives some basic tips on how to prepare your grill before your first cookout of the season.</a:t>
            </a:r>
          </a:p>
        </p:txBody>
      </p:sp>
      <p:sp>
        <p:nvSpPr>
          <p:cNvPr id="3" name="Content Placeholder 2"/>
          <p:cNvSpPr>
            <a:spLocks noGrp="1"/>
          </p:cNvSpPr>
          <p:nvPr>
            <p:ph idx="1"/>
          </p:nvPr>
        </p:nvSpPr>
        <p:spPr>
          <a:xfrm>
            <a:off x="598714" y="3662818"/>
            <a:ext cx="5059438" cy="1246640"/>
          </a:xfrm>
        </p:spPr>
        <p:txBody>
          <a:bodyPr>
            <a:normAutofit/>
          </a:bodyPr>
          <a:lstStyle/>
          <a:p>
            <a:endParaRPr lang="en-US" dirty="0">
              <a:solidFill>
                <a:srgbClr val="FFFFFF"/>
              </a:solidFill>
              <a:latin typeface="Roboto"/>
            </a:endParaRPr>
          </a:p>
          <a:p>
            <a:pPr marL="0" indent="0">
              <a:buNone/>
            </a:pPr>
            <a:r>
              <a:rPr lang="en-US" sz="2000" b="1" dirty="0" smtClean="0">
                <a:solidFill>
                  <a:schemeClr val="bg2">
                    <a:lumMod val="25000"/>
                  </a:schemeClr>
                </a:solidFill>
                <a:latin typeface="Roboto"/>
              </a:rPr>
              <a:t>Click the link below to watch the video.</a:t>
            </a:r>
          </a:p>
          <a:p>
            <a:r>
              <a:rPr lang="en-US" dirty="0">
                <a:solidFill>
                  <a:srgbClr val="FFFFFF"/>
                </a:solidFill>
                <a:latin typeface="Roboto"/>
                <a:hlinkClick r:id="rId2"/>
              </a:rPr>
              <a:t>https://</a:t>
            </a:r>
            <a:r>
              <a:rPr lang="en-US" dirty="0" smtClean="0">
                <a:solidFill>
                  <a:srgbClr val="FFFFFF"/>
                </a:solidFill>
                <a:latin typeface="Roboto"/>
                <a:hlinkClick r:id="rId2"/>
              </a:rPr>
              <a:t>youtu.be/mpDhUssEgP0</a:t>
            </a:r>
            <a:endParaRPr lang="en-US" dirty="0" smtClean="0">
              <a:solidFill>
                <a:srgbClr val="FFFFFF"/>
              </a:solidFill>
              <a:latin typeface="Roboto"/>
            </a:endParaRPr>
          </a:p>
          <a:p>
            <a:endParaRPr lang="en-US" dirty="0">
              <a:solidFill>
                <a:srgbClr val="FFFFFF"/>
              </a:solidFill>
              <a:latin typeface="Roboto"/>
            </a:endParaRP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87143" y="2730156"/>
            <a:ext cx="6026278" cy="4017518"/>
          </a:xfrm>
          <a:prstGeom prst="rect">
            <a:avLst/>
          </a:prstGeom>
        </p:spPr>
      </p:pic>
    </p:spTree>
    <p:extLst>
      <p:ext uri="{BB962C8B-B14F-4D97-AF65-F5344CB8AC3E}">
        <p14:creationId xmlns:p14="http://schemas.microsoft.com/office/powerpoint/2010/main" val="2422022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534" y="315686"/>
            <a:ext cx="9326638" cy="5867191"/>
          </a:xfrm>
        </p:spPr>
        <p:txBody>
          <a:bodyPr>
            <a:normAutofit fontScale="92500" lnSpcReduction="10000"/>
          </a:bodyPr>
          <a:lstStyle/>
          <a:p>
            <a:pPr marL="0" indent="0">
              <a:buNone/>
            </a:pPr>
            <a:r>
              <a:rPr lang="en-US" dirty="0" smtClean="0"/>
              <a:t>      </a:t>
            </a:r>
            <a:r>
              <a:rPr lang="en-US" sz="2200" b="1" dirty="0" smtClean="0"/>
              <a:t>Before </a:t>
            </a:r>
            <a:r>
              <a:rPr lang="en-US" sz="2200" b="1" dirty="0"/>
              <a:t>you use your grill</a:t>
            </a:r>
            <a:r>
              <a:rPr lang="en-US" sz="2200" b="1" dirty="0" smtClean="0"/>
              <a:t>:</a:t>
            </a:r>
            <a:endParaRPr lang="en-US" dirty="0"/>
          </a:p>
          <a:p>
            <a:r>
              <a:rPr lang="en-US" dirty="0"/>
              <a:t>Check the major connection points between the gas (propane) tank hose and the regulator and cylinder, and where the hose connects to the burners. Tighten if loose.</a:t>
            </a:r>
          </a:p>
          <a:p>
            <a:r>
              <a:rPr lang="en-US" dirty="0"/>
              <a:t>Check the gas (propane) tank hose for the potential (gas) leaks. To do that:</a:t>
            </a:r>
          </a:p>
          <a:p>
            <a:r>
              <a:rPr lang="en-US" dirty="0"/>
              <a:t>Apply a light soap and water solution to the hose using a brush or spray bottle.</a:t>
            </a:r>
          </a:p>
          <a:p>
            <a:r>
              <a:rPr lang="en-US" dirty="0"/>
              <a:t>Turn the propane tank on. If there is a gas leak, the propane will release bubbles around the hose (big enough to see).</a:t>
            </a:r>
          </a:p>
          <a:p>
            <a:r>
              <a:rPr lang="en-US" dirty="0"/>
              <a:t>If there are no bubbles, your grill is safe to use.</a:t>
            </a:r>
          </a:p>
          <a:p>
            <a:r>
              <a:rPr lang="en-US" dirty="0"/>
              <a:t>If there are bubbles, turn off the tank and check connections, then have your grill serviced by a professional before using it again.</a:t>
            </a:r>
          </a:p>
          <a:p>
            <a:r>
              <a:rPr lang="en-US" dirty="0"/>
              <a:t>If the leak doesn’t stop, call the fire department immediately</a:t>
            </a:r>
            <a:r>
              <a:rPr lang="en-US" dirty="0" smtClean="0"/>
              <a:t>.</a:t>
            </a:r>
          </a:p>
          <a:p>
            <a:endParaRPr lang="en-US" dirty="0"/>
          </a:p>
          <a:p>
            <a:pPr marL="0" indent="0">
              <a:buNone/>
            </a:pPr>
            <a:r>
              <a:rPr lang="en-US" sz="2200" b="1" dirty="0" smtClean="0"/>
              <a:t>     When </a:t>
            </a:r>
            <a:r>
              <a:rPr lang="en-US" sz="2200" b="1" dirty="0"/>
              <a:t>the grill is on:</a:t>
            </a:r>
          </a:p>
          <a:p>
            <a:r>
              <a:rPr lang="en-US" dirty="0"/>
              <a:t>As you are cooking, if you smell gas, turn off the gas tank and burners.</a:t>
            </a:r>
          </a:p>
          <a:p>
            <a:r>
              <a:rPr lang="en-US" dirty="0"/>
              <a:t>If the leak stops immediately, get the grill serviced by a professional before using it again.</a:t>
            </a:r>
          </a:p>
          <a:p>
            <a:r>
              <a:rPr lang="en-US" dirty="0"/>
              <a:t>If the smell continues, move away from the grill and call the fire department immediately. Do not move the grill.</a:t>
            </a:r>
          </a:p>
        </p:txBody>
      </p:sp>
    </p:spTree>
    <p:extLst>
      <p:ext uri="{BB962C8B-B14F-4D97-AF65-F5344CB8AC3E}">
        <p14:creationId xmlns:p14="http://schemas.microsoft.com/office/powerpoint/2010/main" val="3561629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301" y="288759"/>
            <a:ext cx="8596668" cy="3880773"/>
          </a:xfrm>
        </p:spPr>
        <p:txBody>
          <a:bodyPr>
            <a:normAutofit lnSpcReduction="10000"/>
          </a:bodyPr>
          <a:lstStyle/>
          <a:p>
            <a:pPr marL="0" indent="0">
              <a:buNone/>
            </a:pPr>
            <a:r>
              <a:rPr lang="en-US" sz="2000" b="1" dirty="0" smtClean="0"/>
              <a:t>     Charcoal </a:t>
            </a:r>
            <a:r>
              <a:rPr lang="en-US" sz="2000" b="1" dirty="0"/>
              <a:t>grills</a:t>
            </a:r>
          </a:p>
          <a:p>
            <a:endParaRPr lang="en-US" dirty="0"/>
          </a:p>
          <a:p>
            <a:r>
              <a:rPr lang="en-US" dirty="0"/>
              <a:t>There are several ways to get the charcoal ready to use. Charcoal chimney starters allow you to start the charcoal using newspaper as a fuel.</a:t>
            </a:r>
          </a:p>
          <a:p>
            <a:r>
              <a:rPr lang="en-US" dirty="0"/>
              <a:t>If you use a starter fluid, use only charcoal starter fluid. Never add charcoal fluid or any other flammable liquids to the fire.</a:t>
            </a:r>
          </a:p>
          <a:p>
            <a:r>
              <a:rPr lang="en-US" dirty="0"/>
              <a:t>Keep charcoal fluid out of the reach of children and away from heat sources.</a:t>
            </a:r>
          </a:p>
          <a:p>
            <a:r>
              <a:rPr lang="en-US" dirty="0"/>
              <a:t>There are also electric charcoal starters, which do not use fire. Be sure to use an extension cord for outdoor use.</a:t>
            </a:r>
          </a:p>
          <a:p>
            <a:r>
              <a:rPr lang="en-US" dirty="0"/>
              <a:t>When you are finished grilling, let the coals completely cool before disposing in a metal container.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751" y="3707849"/>
            <a:ext cx="3031192" cy="298789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016" y="5759791"/>
            <a:ext cx="2034669" cy="935948"/>
          </a:xfrm>
          <a:prstGeom prst="rect">
            <a:avLst/>
          </a:prstGeom>
        </p:spPr>
      </p:pic>
    </p:spTree>
    <p:extLst>
      <p:ext uri="{BB962C8B-B14F-4D97-AF65-F5344CB8AC3E}">
        <p14:creationId xmlns:p14="http://schemas.microsoft.com/office/powerpoint/2010/main" val="6412941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TotalTime>
  <Words>389</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Roboto</vt:lpstr>
      <vt:lpstr>Trebuchet MS</vt:lpstr>
      <vt:lpstr>Wingdings 3</vt:lpstr>
      <vt:lpstr>Facet</vt:lpstr>
      <vt:lpstr>PowerPoint Presentation</vt:lpstr>
      <vt:lpstr>GRILLING SAFETY TIPS Download these NFPA safety tips on grilling. (PDF, 427 KB)      file:///C:/Users/dayat/Downloads/grilling_safety_tips.pdf   Fire in the grill, under hot dogs and burgers, is a welcome sight at the family cookout. But fire anywhere else can make your summer kick-off barbecue memorable for all the wrong reasons. To keep you and your family safe while grilling, follow these general guidelines:  General grilling tips  Propane and charcoal BBQ grills should only be used outdoors. The grill should be placed well away from the home, deck railings and out from under eaves and overhanging branches. Keep children and pets away from the grill area. Keep your grill clean by removing grease or fat buildup from the grills and in trays below the grill. Never leave your grill unattended.</vt:lpstr>
      <vt:lpstr>Video: Guy Colonna, NFPA Division Manager, Industrial ＆ Chemical Engineering, gives some basic tips on how to prepare your grill before your first cookout of the season.</vt:lpstr>
      <vt:lpstr>PowerPoint Presentation</vt:lpstr>
      <vt:lpstr>PowerPoint Presentation</vt:lpstr>
    </vt:vector>
  </TitlesOfParts>
  <Company>James Madison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Day, Todd - dayat</dc:creator>
  <cp:lastModifiedBy>Day, Todd - dayat</cp:lastModifiedBy>
  <cp:revision>7</cp:revision>
  <dcterms:created xsi:type="dcterms:W3CDTF">2016-05-25T12:09:46Z</dcterms:created>
  <dcterms:modified xsi:type="dcterms:W3CDTF">2016-05-25T12:50:23Z</dcterms:modified>
</cp:coreProperties>
</file>