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84"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091D441-2424-4794-AA6C-EE085A323F05}" type="datetimeFigureOut">
              <a:rPr lang="en-US" smtClean="0"/>
              <a:t>12/1/2017</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1B7C25-F254-4E0B-A328-FB51EC911088}"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2016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91D441-2424-4794-AA6C-EE085A323F05}"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B7C25-F254-4E0B-A328-FB51EC911088}" type="slidenum">
              <a:rPr lang="en-US" smtClean="0"/>
              <a:t>‹#›</a:t>
            </a:fld>
            <a:endParaRPr lang="en-US"/>
          </a:p>
        </p:txBody>
      </p:sp>
    </p:spTree>
    <p:extLst>
      <p:ext uri="{BB962C8B-B14F-4D97-AF65-F5344CB8AC3E}">
        <p14:creationId xmlns:p14="http://schemas.microsoft.com/office/powerpoint/2010/main" val="41395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91D441-2424-4794-AA6C-EE085A323F05}"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B7C25-F254-4E0B-A328-FB51EC911088}" type="slidenum">
              <a:rPr lang="en-US" smtClean="0"/>
              <a:t>‹#›</a:t>
            </a:fld>
            <a:endParaRPr lang="en-US"/>
          </a:p>
        </p:txBody>
      </p:sp>
    </p:spTree>
    <p:extLst>
      <p:ext uri="{BB962C8B-B14F-4D97-AF65-F5344CB8AC3E}">
        <p14:creationId xmlns:p14="http://schemas.microsoft.com/office/powerpoint/2010/main" val="96574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91D441-2424-4794-AA6C-EE085A323F05}"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B7C25-F254-4E0B-A328-FB51EC911088}" type="slidenum">
              <a:rPr lang="en-US" smtClean="0"/>
              <a:t>‹#›</a:t>
            </a:fld>
            <a:endParaRPr lang="en-US"/>
          </a:p>
        </p:txBody>
      </p:sp>
    </p:spTree>
    <p:extLst>
      <p:ext uri="{BB962C8B-B14F-4D97-AF65-F5344CB8AC3E}">
        <p14:creationId xmlns:p14="http://schemas.microsoft.com/office/powerpoint/2010/main" val="209090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091D441-2424-4794-AA6C-EE085A323F05}" type="datetimeFigureOut">
              <a:rPr lang="en-US" smtClean="0"/>
              <a:t>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B7C25-F254-4E0B-A328-FB51EC911088}"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182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91D441-2424-4794-AA6C-EE085A323F05}"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B7C25-F254-4E0B-A328-FB51EC911088}" type="slidenum">
              <a:rPr lang="en-US" smtClean="0"/>
              <a:t>‹#›</a:t>
            </a:fld>
            <a:endParaRPr lang="en-US"/>
          </a:p>
        </p:txBody>
      </p:sp>
    </p:spTree>
    <p:extLst>
      <p:ext uri="{BB962C8B-B14F-4D97-AF65-F5344CB8AC3E}">
        <p14:creationId xmlns:p14="http://schemas.microsoft.com/office/powerpoint/2010/main" val="3117200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91D441-2424-4794-AA6C-EE085A323F05}" type="datetimeFigureOut">
              <a:rPr lang="en-US" smtClean="0"/>
              <a:t>12/1/2017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B7C25-F254-4E0B-A328-FB51EC911088}" type="slidenum">
              <a:rPr lang="en-US" smtClean="0"/>
              <a:t>‹#›</a:t>
            </a:fld>
            <a:endParaRPr lang="en-US"/>
          </a:p>
        </p:txBody>
      </p:sp>
    </p:spTree>
    <p:extLst>
      <p:ext uri="{BB962C8B-B14F-4D97-AF65-F5344CB8AC3E}">
        <p14:creationId xmlns:p14="http://schemas.microsoft.com/office/powerpoint/2010/main" val="129635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91D441-2424-4794-AA6C-EE085A323F05}" type="datetimeFigureOut">
              <a:rPr lang="en-US" smtClean="0"/>
              <a:t>12/1/2017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B7C25-F254-4E0B-A328-FB51EC911088}" type="slidenum">
              <a:rPr lang="en-US" smtClean="0"/>
              <a:t>‹#›</a:t>
            </a:fld>
            <a:endParaRPr lang="en-US"/>
          </a:p>
        </p:txBody>
      </p:sp>
    </p:spTree>
    <p:extLst>
      <p:ext uri="{BB962C8B-B14F-4D97-AF65-F5344CB8AC3E}">
        <p14:creationId xmlns:p14="http://schemas.microsoft.com/office/powerpoint/2010/main" val="4144209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91D441-2424-4794-AA6C-EE085A323F05}" type="datetimeFigureOut">
              <a:rPr lang="en-US" smtClean="0"/>
              <a:t>12/1/2017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1B7C25-F254-4E0B-A328-FB51EC911088}" type="slidenum">
              <a:rPr lang="en-US" smtClean="0"/>
              <a:t>‹#›</a:t>
            </a:fld>
            <a:endParaRPr lang="en-US"/>
          </a:p>
        </p:txBody>
      </p:sp>
    </p:spTree>
    <p:extLst>
      <p:ext uri="{BB962C8B-B14F-4D97-AF65-F5344CB8AC3E}">
        <p14:creationId xmlns:p14="http://schemas.microsoft.com/office/powerpoint/2010/main" val="1545453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091D441-2424-4794-AA6C-EE085A323F05}"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B7C25-F254-4E0B-A328-FB51EC911088}" type="slidenum">
              <a:rPr lang="en-US" smtClean="0"/>
              <a:t>‹#›</a:t>
            </a:fld>
            <a:endParaRPr lang="en-US"/>
          </a:p>
        </p:txBody>
      </p:sp>
    </p:spTree>
    <p:extLst>
      <p:ext uri="{BB962C8B-B14F-4D97-AF65-F5344CB8AC3E}">
        <p14:creationId xmlns:p14="http://schemas.microsoft.com/office/powerpoint/2010/main" val="3302906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091D441-2424-4794-AA6C-EE085A323F05}" type="datetimeFigureOut">
              <a:rPr lang="en-US" smtClean="0"/>
              <a:t>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B7C25-F254-4E0B-A328-FB51EC911088}" type="slidenum">
              <a:rPr lang="en-US" smtClean="0"/>
              <a:t>‹#›</a:t>
            </a:fld>
            <a:endParaRPr lang="en-US"/>
          </a:p>
        </p:txBody>
      </p:sp>
    </p:spTree>
    <p:extLst>
      <p:ext uri="{BB962C8B-B14F-4D97-AF65-F5344CB8AC3E}">
        <p14:creationId xmlns:p14="http://schemas.microsoft.com/office/powerpoint/2010/main" val="3803255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091D441-2424-4794-AA6C-EE085A323F05}" type="datetimeFigureOut">
              <a:rPr lang="en-US" smtClean="0"/>
              <a:t>12/1/2017</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61B7C25-F254-4E0B-A328-FB51EC911088}" type="slidenum">
              <a:rPr lang="en-US" smtClean="0"/>
              <a:t>‹#›</a:t>
            </a:fld>
            <a:endParaRPr lang="en-US"/>
          </a:p>
        </p:txBody>
      </p:sp>
    </p:spTree>
    <p:extLst>
      <p:ext uri="{BB962C8B-B14F-4D97-AF65-F5344CB8AC3E}">
        <p14:creationId xmlns:p14="http://schemas.microsoft.com/office/powerpoint/2010/main" val="196068775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jmu.edu/riskmgm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ww.youtube.com/watch?v=3rkS3FesyS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780" y="321733"/>
            <a:ext cx="6204724" cy="3359929"/>
          </a:xfrm>
          <a:prstGeom prst="rect">
            <a:avLst/>
          </a:prstGeom>
        </p:spPr>
      </p:pic>
      <p:sp>
        <p:nvSpPr>
          <p:cNvPr id="5" name="TextBox 4"/>
          <p:cNvSpPr txBox="1"/>
          <p:nvPr/>
        </p:nvSpPr>
        <p:spPr>
          <a:xfrm>
            <a:off x="6697579" y="680898"/>
            <a:ext cx="5727031" cy="2308324"/>
          </a:xfrm>
          <a:prstGeom prst="rect">
            <a:avLst/>
          </a:prstGeom>
          <a:noFill/>
        </p:spPr>
        <p:txBody>
          <a:bodyPr wrap="square" rtlCol="0">
            <a:spAutoFit/>
          </a:bodyPr>
          <a:lstStyle/>
          <a:p>
            <a:r>
              <a:rPr lang="en-US" sz="3600" dirty="0" smtClean="0">
                <a:solidFill>
                  <a:schemeClr val="accent1">
                    <a:lumMod val="50000"/>
                  </a:schemeClr>
                </a:solidFill>
                <a:latin typeface="Algerian" panose="04020705040A02060702" pitchFamily="82" charset="0"/>
              </a:rPr>
              <a:t>A wealth </a:t>
            </a:r>
            <a:r>
              <a:rPr lang="en-US" sz="3600" dirty="0">
                <a:solidFill>
                  <a:schemeClr val="accent1">
                    <a:lumMod val="50000"/>
                  </a:schemeClr>
                </a:solidFill>
                <a:latin typeface="Algerian" panose="04020705040A02060702" pitchFamily="82" charset="0"/>
              </a:rPr>
              <a:t>of safety information to help ensure the holiday season is a safe one.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0927" y="3444865"/>
            <a:ext cx="4700336" cy="3131396"/>
          </a:xfrm>
          <a:prstGeom prst="rect">
            <a:avLst/>
          </a:prstGeom>
        </p:spPr>
      </p:pic>
      <p:sp>
        <p:nvSpPr>
          <p:cNvPr id="7" name="TextBox 6"/>
          <p:cNvSpPr txBox="1"/>
          <p:nvPr/>
        </p:nvSpPr>
        <p:spPr>
          <a:xfrm>
            <a:off x="529391" y="4164969"/>
            <a:ext cx="6400799" cy="2339102"/>
          </a:xfrm>
          <a:prstGeom prst="rect">
            <a:avLst/>
          </a:prstGeom>
          <a:noFill/>
        </p:spPr>
        <p:txBody>
          <a:bodyPr wrap="square" rtlCol="0">
            <a:spAutoFit/>
          </a:bodyPr>
          <a:lstStyle/>
          <a:p>
            <a:pPr algn="ctr"/>
            <a:r>
              <a:rPr lang="en-US" sz="3600" b="1" dirty="0" smtClean="0">
                <a:solidFill>
                  <a:schemeClr val="accent1">
                    <a:lumMod val="50000"/>
                  </a:schemeClr>
                </a:solidFill>
                <a:latin typeface="Algerian" panose="04020705040A02060702" pitchFamily="82" charset="0"/>
              </a:rPr>
              <a:t>Happy Holidays</a:t>
            </a:r>
          </a:p>
          <a:p>
            <a:pPr algn="ctr"/>
            <a:r>
              <a:rPr lang="en-US" sz="2800" b="1" dirty="0" smtClean="0">
                <a:solidFill>
                  <a:schemeClr val="accent1">
                    <a:lumMod val="50000"/>
                  </a:schemeClr>
                </a:solidFill>
                <a:latin typeface="Algerian" panose="04020705040A02060702" pitchFamily="82" charset="0"/>
              </a:rPr>
              <a:t>Department of Risk Management</a:t>
            </a:r>
          </a:p>
          <a:p>
            <a:pPr algn="ctr"/>
            <a:r>
              <a:rPr lang="en-US" sz="2800" b="1" dirty="0" smtClean="0">
                <a:solidFill>
                  <a:schemeClr val="accent1">
                    <a:lumMod val="50000"/>
                  </a:schemeClr>
                </a:solidFill>
                <a:latin typeface="Algerian" panose="04020705040A02060702" pitchFamily="82" charset="0"/>
              </a:rPr>
              <a:t>James Madison University</a:t>
            </a:r>
          </a:p>
          <a:p>
            <a:r>
              <a:rPr lang="en-US" sz="3600" dirty="0" smtClean="0">
                <a:solidFill>
                  <a:schemeClr val="bg1"/>
                </a:solidFill>
                <a:hlinkClick r:id="rId4"/>
              </a:rPr>
              <a:t>http://www.jmu.edu/riskmgmt/</a:t>
            </a:r>
            <a:endParaRPr lang="en-US" sz="3600" dirty="0" smtClean="0">
              <a:solidFill>
                <a:schemeClr val="bg1"/>
              </a:solidFill>
            </a:endParaRPr>
          </a:p>
          <a:p>
            <a:endParaRPr lang="en-US" dirty="0"/>
          </a:p>
        </p:txBody>
      </p:sp>
    </p:spTree>
    <p:extLst>
      <p:ext uri="{BB962C8B-B14F-4D97-AF65-F5344CB8AC3E}">
        <p14:creationId xmlns:p14="http://schemas.microsoft.com/office/powerpoint/2010/main" val="320628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58" y="770021"/>
            <a:ext cx="11044990" cy="1356360"/>
          </a:xfrm>
        </p:spPr>
        <p:txBody>
          <a:bodyPr>
            <a:noAutofit/>
          </a:bodyPr>
          <a:lstStyle/>
          <a:p>
            <a:pPr algn="just"/>
            <a:r>
              <a:rPr lang="en-US" sz="2400" dirty="0">
                <a:solidFill>
                  <a:schemeClr val="accent2">
                    <a:lumMod val="50000"/>
                  </a:schemeClr>
                </a:solidFill>
              </a:rPr>
              <a:t>Festive celebrations, flickering lights and winter greens are hallmarks of the holiday season, but they also present fire risks that can quickly turn this festive time of year into a devastating one. NFPA’s Project Holiday campaign works to educate the public about potential fire risks during the holidays, offering tip sheets, videos, and other resources to help everyone safely enjoy the season.</a:t>
            </a:r>
          </a:p>
        </p:txBody>
      </p:sp>
      <p:sp>
        <p:nvSpPr>
          <p:cNvPr id="3" name="Content Placeholder 2"/>
          <p:cNvSpPr>
            <a:spLocks noGrp="1"/>
          </p:cNvSpPr>
          <p:nvPr>
            <p:ph idx="1"/>
          </p:nvPr>
        </p:nvSpPr>
        <p:spPr>
          <a:xfrm>
            <a:off x="725905" y="3092116"/>
            <a:ext cx="10992853" cy="1576137"/>
          </a:xfrm>
        </p:spPr>
        <p:txBody>
          <a:bodyPr>
            <a:normAutofit fontScale="25000" lnSpcReduction="20000"/>
          </a:bodyPr>
          <a:lstStyle/>
          <a:p>
            <a:pPr marL="45720" indent="0">
              <a:buNone/>
            </a:pPr>
            <a:r>
              <a:rPr lang="en-US" sz="9600" b="1" dirty="0" smtClean="0">
                <a:solidFill>
                  <a:schemeClr val="accent2">
                    <a:lumMod val="50000"/>
                  </a:schemeClr>
                </a:solidFill>
              </a:rPr>
              <a:t>    Winter </a:t>
            </a:r>
            <a:r>
              <a:rPr lang="en-US" sz="9600" b="1" dirty="0">
                <a:solidFill>
                  <a:schemeClr val="accent2">
                    <a:lumMod val="50000"/>
                  </a:schemeClr>
                </a:solidFill>
              </a:rPr>
              <a:t>holiday fires by the numbers</a:t>
            </a:r>
          </a:p>
          <a:p>
            <a:endParaRPr lang="en-US" sz="7400" dirty="0">
              <a:solidFill>
                <a:schemeClr val="accent2">
                  <a:lumMod val="50000"/>
                </a:schemeClr>
              </a:solidFill>
            </a:endParaRPr>
          </a:p>
          <a:p>
            <a:r>
              <a:rPr lang="en-US" sz="7400" dirty="0">
                <a:solidFill>
                  <a:schemeClr val="accent2">
                    <a:lumMod val="50000"/>
                  </a:schemeClr>
                </a:solidFill>
              </a:rPr>
              <a:t>Electrical distribution or lighting equipment was involved in two out of every five (40%) home Christmas tree fires.</a:t>
            </a:r>
          </a:p>
          <a:p>
            <a:endParaRPr lang="en-US" sz="7400" dirty="0">
              <a:solidFill>
                <a:schemeClr val="accent2">
                  <a:lumMod val="50000"/>
                </a:schemeClr>
              </a:solidFill>
            </a:endParaRPr>
          </a:p>
          <a:p>
            <a:r>
              <a:rPr lang="en-US" sz="7400" dirty="0">
                <a:solidFill>
                  <a:schemeClr val="accent2">
                    <a:lumMod val="50000"/>
                  </a:schemeClr>
                </a:solidFill>
              </a:rPr>
              <a:t>More than one-third (37%) of home Christmas tree fires started in the living room, family room, or den.  All of the fatalities and roughly three-quarters (72%) of the injuries resulted from fires started in this area.</a:t>
            </a:r>
          </a:p>
          <a:p>
            <a:r>
              <a:rPr lang="en-US" sz="7400" dirty="0">
                <a:solidFill>
                  <a:schemeClr val="accent2">
                    <a:lumMod val="50000"/>
                  </a:schemeClr>
                </a:solidFill>
              </a:rPr>
              <a:t>The top three days for home candle fires were Christmas, New Year’s Day and New Year's Eve.</a:t>
            </a:r>
          </a:p>
          <a:p>
            <a:endParaRPr lang="en-US" dirty="0">
              <a:solidFill>
                <a:schemeClr val="accent2">
                  <a:lumMod val="50000"/>
                </a:schemeClr>
              </a:solidFill>
            </a:endParaRPr>
          </a:p>
        </p:txBody>
      </p:sp>
    </p:spTree>
    <p:extLst>
      <p:ext uri="{BB962C8B-B14F-4D97-AF65-F5344CB8AC3E}">
        <p14:creationId xmlns:p14="http://schemas.microsoft.com/office/powerpoint/2010/main" val="77213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432" y="2831431"/>
            <a:ext cx="11004884" cy="3601454"/>
          </a:xfrm>
        </p:spPr>
        <p:txBody>
          <a:bodyPr>
            <a:normAutofit fontScale="85000" lnSpcReduction="20000"/>
          </a:bodyPr>
          <a:lstStyle/>
          <a:p>
            <a:pPr marL="45720" indent="0">
              <a:buNone/>
            </a:pPr>
            <a:r>
              <a:rPr lang="en-US" dirty="0" smtClean="0"/>
              <a:t>     </a:t>
            </a:r>
            <a:r>
              <a:rPr lang="en-US" b="1" dirty="0" smtClean="0">
                <a:solidFill>
                  <a:schemeClr val="accent2">
                    <a:lumMod val="50000"/>
                  </a:schemeClr>
                </a:solidFill>
              </a:rPr>
              <a:t>Christmas </a:t>
            </a:r>
            <a:r>
              <a:rPr lang="en-US" b="1" dirty="0">
                <a:solidFill>
                  <a:schemeClr val="accent2">
                    <a:lumMod val="50000"/>
                  </a:schemeClr>
                </a:solidFill>
              </a:rPr>
              <a:t>tree &amp; decoration fires</a:t>
            </a:r>
          </a:p>
          <a:p>
            <a:endParaRPr lang="en-US" dirty="0">
              <a:solidFill>
                <a:schemeClr val="accent2">
                  <a:lumMod val="50000"/>
                </a:schemeClr>
              </a:solidFill>
            </a:endParaRPr>
          </a:p>
          <a:p>
            <a:pPr algn="just"/>
            <a:r>
              <a:rPr lang="en-US" dirty="0">
                <a:solidFill>
                  <a:schemeClr val="accent2">
                    <a:lumMod val="50000"/>
                  </a:schemeClr>
                </a:solidFill>
              </a:rPr>
              <a:t>Carefully decorating your home can help make your holidays safer. Between 2009-2014, U.S. fire departments responded to an average of 210 home fires that started with Christmas trees per year. U.S. fire departments responded to an estimated average of 860home structure fires per year that began with decorations, excluding Christmas trees</a:t>
            </a:r>
            <a:r>
              <a:rPr lang="en-US" dirty="0" smtClean="0">
                <a:solidFill>
                  <a:schemeClr val="accent2">
                    <a:lumMod val="50000"/>
                  </a:schemeClr>
                </a:solidFill>
              </a:rPr>
              <a:t>.</a:t>
            </a:r>
            <a:endParaRPr lang="en-US" dirty="0">
              <a:solidFill>
                <a:schemeClr val="accent2">
                  <a:lumMod val="50000"/>
                </a:schemeClr>
              </a:solidFill>
            </a:endParaRPr>
          </a:p>
          <a:p>
            <a:pPr algn="just"/>
            <a:r>
              <a:rPr lang="en-US" dirty="0">
                <a:solidFill>
                  <a:schemeClr val="accent2">
                    <a:lumMod val="50000"/>
                  </a:schemeClr>
                </a:solidFill>
              </a:rPr>
              <a:t>In the throes of holiday shopping and decorating? Check out the 9 Ways You’re a Holiday Decorating Disaster</a:t>
            </a:r>
            <a:r>
              <a:rPr lang="en-US" dirty="0" smtClean="0">
                <a:solidFill>
                  <a:schemeClr val="accent2">
                    <a:lumMod val="50000"/>
                  </a:schemeClr>
                </a:solidFill>
              </a:rPr>
              <a:t>.</a:t>
            </a:r>
            <a:endParaRPr lang="en-US" dirty="0">
              <a:solidFill>
                <a:schemeClr val="accent2">
                  <a:lumMod val="50000"/>
                </a:schemeClr>
              </a:solidFill>
            </a:endParaRPr>
          </a:p>
          <a:p>
            <a:pPr algn="just"/>
            <a:r>
              <a:rPr lang="en-US" dirty="0">
                <a:solidFill>
                  <a:schemeClr val="accent2">
                    <a:lumMod val="50000"/>
                  </a:schemeClr>
                </a:solidFill>
              </a:rPr>
              <a:t>Christmas tree disposal</a:t>
            </a:r>
          </a:p>
          <a:p>
            <a:pPr algn="just"/>
            <a:r>
              <a:rPr lang="en-US" dirty="0">
                <a:solidFill>
                  <a:schemeClr val="accent2">
                    <a:lumMod val="50000"/>
                  </a:schemeClr>
                </a:solidFill>
              </a:rPr>
              <a:t>Christmas trees are combustible items that become increasing flammable as they continue to dry out in your home. Nearly 40 percent of home fires that begin with Christmas trees occur in January. Although Christmas tree fires are not common, when they do occur they’re much more likely to be serious.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36385" y="408192"/>
            <a:ext cx="2733554" cy="299887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2870" y="408192"/>
            <a:ext cx="2998870" cy="299887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3807" y="345785"/>
            <a:ext cx="2485646" cy="2485646"/>
          </a:xfrm>
          <a:prstGeom prst="rect">
            <a:avLst/>
          </a:prstGeom>
        </p:spPr>
      </p:pic>
    </p:spTree>
    <p:extLst>
      <p:ext uri="{BB962C8B-B14F-4D97-AF65-F5344CB8AC3E}">
        <p14:creationId xmlns:p14="http://schemas.microsoft.com/office/powerpoint/2010/main" val="244695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68454" y="609600"/>
            <a:ext cx="7036493" cy="5414340"/>
          </a:xfrm>
        </p:spPr>
      </p:pic>
      <p:sp>
        <p:nvSpPr>
          <p:cNvPr id="7" name="TextBox 6"/>
          <p:cNvSpPr txBox="1"/>
          <p:nvPr/>
        </p:nvSpPr>
        <p:spPr>
          <a:xfrm>
            <a:off x="441157" y="5879432"/>
            <a:ext cx="5141495" cy="461665"/>
          </a:xfrm>
          <a:prstGeom prst="rect">
            <a:avLst/>
          </a:prstGeom>
          <a:noFill/>
        </p:spPr>
        <p:txBody>
          <a:bodyPr wrap="square" rtlCol="0">
            <a:spAutoFit/>
          </a:bodyPr>
          <a:lstStyle/>
          <a:p>
            <a:r>
              <a:rPr lang="en-US" sz="2400" b="1" dirty="0" smtClean="0"/>
              <a:t>Click on the tree for a fire safety video</a:t>
            </a:r>
            <a:endParaRPr lang="en-US" sz="2400" b="1" dirty="0"/>
          </a:p>
        </p:txBody>
      </p:sp>
    </p:spTree>
    <p:extLst>
      <p:ext uri="{BB962C8B-B14F-4D97-AF65-F5344CB8AC3E}">
        <p14:creationId xmlns:p14="http://schemas.microsoft.com/office/powerpoint/2010/main" val="1781107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
  <TotalTime>39</TotalTime>
  <Words>339</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Algerian</vt:lpstr>
      <vt:lpstr>Corbel</vt:lpstr>
      <vt:lpstr>Basis</vt:lpstr>
      <vt:lpstr>PowerPoint Presentation</vt:lpstr>
      <vt:lpstr>Festive celebrations, flickering lights and winter greens are hallmarks of the holiday season, but they also present fire risks that can quickly turn this festive time of year into a devastating one. NFPA’s Project Holiday campaign works to educate the public about potential fire risks during the holidays, offering tip sheets, videos, and other resources to help everyone safely enjoy the season.</vt:lpstr>
      <vt:lpstr>PowerPoint Presentation</vt:lpstr>
      <vt:lpstr>PowerPoint Presentation</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Day, Todd - dayat</dc:creator>
  <cp:lastModifiedBy>Day, Todd - dayat</cp:lastModifiedBy>
  <cp:revision>8</cp:revision>
  <dcterms:created xsi:type="dcterms:W3CDTF">2017-12-01T19:28:42Z</dcterms:created>
  <dcterms:modified xsi:type="dcterms:W3CDTF">2017-12-01T20:07:45Z</dcterms:modified>
</cp:coreProperties>
</file>