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media/image2.jpg" ContentType="image/gif"/>
  <Override PartName="/ppt/media/image4.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1" d="100"/>
          <a:sy n="101" d="100"/>
        </p:scale>
        <p:origin x="114" y="9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135932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120533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6851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3502032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7888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1057766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396796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122018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46605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25B50-71AD-40B6-887A-9DC936C2C26D}"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369242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025B50-71AD-40B6-887A-9DC936C2C26D}"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215526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025B50-71AD-40B6-887A-9DC936C2C26D}" type="datetimeFigureOut">
              <a:rPr lang="en-US" smtClean="0"/>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278142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025B50-71AD-40B6-887A-9DC936C2C26D}"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300937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25B50-71AD-40B6-887A-9DC936C2C26D}" type="datetimeFigureOut">
              <a:rPr lang="en-US" smtClean="0"/>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19004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025B50-71AD-40B6-887A-9DC936C2C26D}"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60172-8B9A-4898-8FA1-05BADB720982}" type="slidenum">
              <a:rPr lang="en-US" smtClean="0"/>
              <a:t>‹#›</a:t>
            </a:fld>
            <a:endParaRPr lang="en-US"/>
          </a:p>
        </p:txBody>
      </p:sp>
    </p:spTree>
    <p:extLst>
      <p:ext uri="{BB962C8B-B14F-4D97-AF65-F5344CB8AC3E}">
        <p14:creationId xmlns:p14="http://schemas.microsoft.com/office/powerpoint/2010/main" val="374626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60172-8B9A-4898-8FA1-05BADB720982}" type="slidenum">
              <a:rPr lang="en-US" smtClean="0"/>
              <a:t>‹#›</a:t>
            </a:fld>
            <a:endParaRPr lang="en-US"/>
          </a:p>
        </p:txBody>
      </p:sp>
      <p:sp>
        <p:nvSpPr>
          <p:cNvPr id="5" name="Date Placeholder 4"/>
          <p:cNvSpPr>
            <a:spLocks noGrp="1"/>
          </p:cNvSpPr>
          <p:nvPr>
            <p:ph type="dt" sz="half" idx="10"/>
          </p:nvPr>
        </p:nvSpPr>
        <p:spPr/>
        <p:txBody>
          <a:bodyPr/>
          <a:lstStyle/>
          <a:p>
            <a:fld id="{DA025B50-71AD-40B6-887A-9DC936C2C26D}" type="datetimeFigureOut">
              <a:rPr lang="en-US" smtClean="0"/>
              <a:t>8/3/2016</a:t>
            </a:fld>
            <a:endParaRPr lang="en-US"/>
          </a:p>
        </p:txBody>
      </p:sp>
    </p:spTree>
    <p:extLst>
      <p:ext uri="{BB962C8B-B14F-4D97-AF65-F5344CB8AC3E}">
        <p14:creationId xmlns:p14="http://schemas.microsoft.com/office/powerpoint/2010/main" val="3320946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025B50-71AD-40B6-887A-9DC936C2C26D}" type="datetimeFigureOut">
              <a:rPr lang="en-US" smtClean="0"/>
              <a:t>8/3/2016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160172-8B9A-4898-8FA1-05BADB720982}" type="slidenum">
              <a:rPr lang="en-US" smtClean="0"/>
              <a:t>‹#›</a:t>
            </a:fld>
            <a:endParaRPr lang="en-US"/>
          </a:p>
        </p:txBody>
      </p:sp>
    </p:spTree>
    <p:extLst>
      <p:ext uri="{BB962C8B-B14F-4D97-AF65-F5344CB8AC3E}">
        <p14:creationId xmlns:p14="http://schemas.microsoft.com/office/powerpoint/2010/main" val="295633635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kidshealth.org/en/parents/net-safet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life360.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61434"/>
            <a:ext cx="7766936" cy="1646302"/>
          </a:xfrm>
        </p:spPr>
        <p:txBody>
          <a:bodyPr/>
          <a:lstStyle/>
          <a:p>
            <a:pPr algn="ctr"/>
            <a:r>
              <a:rPr lang="en-US" sz="6600" dirty="0" smtClean="0">
                <a:effectLst>
                  <a:outerShdw blurRad="38100" dist="38100" dir="2700000" algn="tl">
                    <a:srgbClr val="000000">
                      <a:alpha val="43137"/>
                    </a:srgbClr>
                  </a:outerShdw>
                </a:effectLst>
              </a:rPr>
              <a:t>August Safety</a:t>
            </a:r>
            <a:r>
              <a:rPr lang="en-US" dirty="0" smtClean="0"/>
              <a:t/>
            </a:r>
            <a:br>
              <a:rPr lang="en-US" dirty="0" smtClean="0"/>
            </a:br>
            <a:r>
              <a:rPr lang="en-US" dirty="0" smtClean="0">
                <a:solidFill>
                  <a:schemeClr val="tx1"/>
                </a:solidFill>
              </a:rPr>
              <a:t>Back to School Edition</a:t>
            </a:r>
            <a:endParaRPr lang="en-US" dirty="0">
              <a:solidFill>
                <a:schemeClr val="tx1"/>
              </a:solidFill>
            </a:endParaRPr>
          </a:p>
        </p:txBody>
      </p:sp>
      <p:sp>
        <p:nvSpPr>
          <p:cNvPr id="3" name="Subtitle 2"/>
          <p:cNvSpPr>
            <a:spLocks noGrp="1"/>
          </p:cNvSpPr>
          <p:nvPr>
            <p:ph type="subTitle" idx="1"/>
          </p:nvPr>
        </p:nvSpPr>
        <p:spPr>
          <a:xfrm>
            <a:off x="440267" y="5679608"/>
            <a:ext cx="3979333" cy="1096899"/>
          </a:xfrm>
        </p:spPr>
        <p:txBody>
          <a:bodyPr/>
          <a:lstStyle/>
          <a:p>
            <a:pPr algn="l"/>
            <a:r>
              <a:rPr lang="en-US" dirty="0" smtClean="0"/>
              <a:t>Department of Risk Management</a:t>
            </a:r>
          </a:p>
          <a:p>
            <a:pPr algn="l"/>
            <a:r>
              <a:rPr lang="en-US" dirty="0" smtClean="0"/>
              <a:t>James Madison University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092" y="5094351"/>
            <a:ext cx="1032515" cy="47495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1178" y="2020828"/>
            <a:ext cx="4176713" cy="3548480"/>
          </a:xfrm>
          <a:prstGeom prst="rect">
            <a:avLst/>
          </a:prstGeom>
        </p:spPr>
      </p:pic>
    </p:spTree>
    <p:extLst>
      <p:ext uri="{BB962C8B-B14F-4D97-AF65-F5344CB8AC3E}">
        <p14:creationId xmlns:p14="http://schemas.microsoft.com/office/powerpoint/2010/main" val="494538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384" y="209550"/>
            <a:ext cx="8596668" cy="1320800"/>
          </a:xfrm>
        </p:spPr>
        <p:txBody>
          <a:bodyPr/>
          <a:lstStyle/>
          <a:p>
            <a:r>
              <a:rPr lang="en-US" b="1" dirty="0" smtClean="0">
                <a:effectLst>
                  <a:outerShdw blurRad="38100" dist="38100" dir="2700000" algn="tl">
                    <a:srgbClr val="000000">
                      <a:alpha val="43137"/>
                    </a:srgbClr>
                  </a:outerShdw>
                </a:effectLst>
              </a:rPr>
              <a:t>Happy August Everyone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9100" y="923926"/>
            <a:ext cx="9058275" cy="5934074"/>
          </a:xfrm>
        </p:spPr>
        <p:txBody>
          <a:bodyPr>
            <a:normAutofit lnSpcReduction="10000"/>
          </a:bodyPr>
          <a:lstStyle/>
          <a:p>
            <a:pPr marL="0" indent="0" algn="just">
              <a:buNone/>
            </a:pPr>
            <a:r>
              <a:rPr lang="en-US" dirty="0"/>
              <a:t>We hope you all are staying cool and hydrated this hot month! We hope you are staying inside with the fans blowing and the AC kicking! That is why this month we wanted to highlight technology safety and back to school safety. </a:t>
            </a:r>
          </a:p>
          <a:p>
            <a:pPr marL="0" indent="0" algn="just">
              <a:buNone/>
            </a:pPr>
            <a:r>
              <a:rPr lang="en-US" dirty="0" smtClean="0"/>
              <a:t>Do </a:t>
            </a:r>
            <a:r>
              <a:rPr lang="en-US" dirty="0"/>
              <a:t>your children use the internet? Do you know who they are talking to on </a:t>
            </a:r>
            <a:r>
              <a:rPr lang="en-US" dirty="0" smtClean="0"/>
              <a:t>Facebook? </a:t>
            </a:r>
            <a:r>
              <a:rPr lang="en-US" dirty="0"/>
              <a:t>Many teens do not like to share their passwords with their parents to their email, </a:t>
            </a:r>
            <a:r>
              <a:rPr lang="en-US" dirty="0" smtClean="0"/>
              <a:t>Facebook </a:t>
            </a:r>
            <a:r>
              <a:rPr lang="en-US" dirty="0"/>
              <a:t>and </a:t>
            </a:r>
            <a:r>
              <a:rPr lang="en-US" dirty="0" smtClean="0"/>
              <a:t>Twitter </a:t>
            </a:r>
            <a:r>
              <a:rPr lang="en-US" dirty="0"/>
              <a:t>accounts. But as a parent, we need to keep them safe. There are many online monitoring programs available, and should only be used as a precaution. There is a fine line between snooping and trust issues. Learn to talk with your kids first before going through their emails. </a:t>
            </a:r>
            <a:endParaRPr lang="en-US" dirty="0" smtClean="0"/>
          </a:p>
          <a:p>
            <a:pPr marL="0" indent="0" algn="just">
              <a:buNone/>
            </a:pPr>
            <a:endParaRPr lang="en-US" dirty="0" smtClean="0"/>
          </a:p>
          <a:p>
            <a:pPr marL="0" indent="0" algn="just">
              <a:buNone/>
            </a:pPr>
            <a:r>
              <a:rPr lang="en-US" dirty="0" smtClean="0">
                <a:hlinkClick r:id="rId2"/>
              </a:rPr>
              <a:t>http</a:t>
            </a:r>
            <a:r>
              <a:rPr lang="en-US" dirty="0">
                <a:hlinkClick r:id="rId2"/>
              </a:rPr>
              <a:t>://</a:t>
            </a:r>
            <a:r>
              <a:rPr lang="en-US" dirty="0" smtClean="0">
                <a:hlinkClick r:id="rId2"/>
              </a:rPr>
              <a:t>kidshealth.org/en/parents/net-safety.html</a:t>
            </a:r>
            <a:endParaRPr lang="en-US" dirty="0" smtClean="0"/>
          </a:p>
          <a:p>
            <a:pPr marL="0" indent="0" algn="just">
              <a:buNone/>
            </a:pPr>
            <a:endParaRPr lang="en-US" dirty="0"/>
          </a:p>
          <a:p>
            <a:pPr marL="0" indent="0" algn="just">
              <a:buNone/>
            </a:pPr>
            <a:r>
              <a:rPr lang="en-US" sz="1900" b="1" dirty="0"/>
              <a:t>Before you allow them to connect, know the facts! </a:t>
            </a:r>
          </a:p>
          <a:p>
            <a:pPr algn="just"/>
            <a:r>
              <a:rPr lang="en-US" dirty="0" smtClean="0"/>
              <a:t>  </a:t>
            </a:r>
            <a:r>
              <a:rPr lang="en-US" dirty="0"/>
              <a:t>Facebook "admins" can log into any profile, anywhere and see all those "</a:t>
            </a:r>
            <a:r>
              <a:rPr lang="en-US" dirty="0" err="1" smtClean="0"/>
              <a:t>deleted“messages</a:t>
            </a:r>
            <a:r>
              <a:rPr lang="en-US" dirty="0" smtClean="0"/>
              <a:t> </a:t>
            </a:r>
            <a:r>
              <a:rPr lang="en-US" dirty="0"/>
              <a:t>and photos! </a:t>
            </a:r>
          </a:p>
          <a:p>
            <a:pPr algn="just"/>
            <a:r>
              <a:rPr lang="en-US" dirty="0"/>
              <a:t> </a:t>
            </a:r>
            <a:r>
              <a:rPr lang="en-US" dirty="0" smtClean="0"/>
              <a:t>Cyber </a:t>
            </a:r>
            <a:r>
              <a:rPr lang="en-US" dirty="0"/>
              <a:t>bullying is very real and going on everywhere! </a:t>
            </a:r>
          </a:p>
          <a:p>
            <a:pPr algn="just"/>
            <a:r>
              <a:rPr lang="en-US" dirty="0" smtClean="0"/>
              <a:t>Just </a:t>
            </a:r>
            <a:r>
              <a:rPr lang="en-US" dirty="0"/>
              <a:t>because some things are set "private" does not keep people away. </a:t>
            </a:r>
            <a:r>
              <a:rPr lang="en-US" dirty="0" smtClean="0"/>
              <a:t>10</a:t>
            </a:r>
            <a:r>
              <a:rPr lang="en-US" dirty="0"/>
              <a:t>% of sex offenders use the internet for meeting people.</a:t>
            </a:r>
          </a:p>
        </p:txBody>
      </p:sp>
    </p:spTree>
    <p:extLst>
      <p:ext uri="{BB962C8B-B14F-4D97-AF65-F5344CB8AC3E}">
        <p14:creationId xmlns:p14="http://schemas.microsoft.com/office/powerpoint/2010/main" val="369093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effectLst>
                  <a:outerShdw blurRad="38100" dist="38100" dir="2700000" algn="tl">
                    <a:srgbClr val="000000">
                      <a:alpha val="43137"/>
                    </a:srgbClr>
                  </a:outerShdw>
                </a:effectLst>
              </a:rPr>
              <a:t>Cell Phone Safety</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smtClean="0"/>
              <a:t>Most teenagers now have cell phones as well. Too often parents ask how to monitor where their children are. There are phone Apps available like Life360</a:t>
            </a:r>
            <a:r>
              <a:rPr lang="en-US" dirty="0"/>
              <a:t>! </a:t>
            </a:r>
            <a:r>
              <a:rPr lang="en-US" dirty="0">
                <a:hlinkClick r:id="rId2"/>
              </a:rPr>
              <a:t>https://</a:t>
            </a:r>
            <a:r>
              <a:rPr lang="en-US" dirty="0" smtClean="0">
                <a:hlinkClick r:id="rId2"/>
              </a:rPr>
              <a:t>www.life360.com/</a:t>
            </a:r>
            <a:r>
              <a:rPr lang="en-US" dirty="0"/>
              <a:t> </a:t>
            </a:r>
            <a:r>
              <a:rPr lang="en-US" dirty="0" smtClean="0"/>
              <a:t>It offers family maps, family chats and GPS. All for free - and all by invite only. </a:t>
            </a:r>
          </a:p>
          <a:p>
            <a:pPr algn="just"/>
            <a:endParaRPr lang="en-US" dirty="0"/>
          </a:p>
          <a:p>
            <a:pPr algn="just"/>
            <a:r>
              <a:rPr lang="en-US" dirty="0"/>
              <a:t>"Do your kids have your phone numbers and addresses memorized?" </a:t>
            </a:r>
            <a:r>
              <a:rPr lang="en-US" dirty="0" smtClean="0"/>
              <a:t> Most people now have the numbers in their phones and never have to “dial” the number and if their phone gets lost they have no way to contact their someone. It’s good to know at least one number in case of an emergency.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746125"/>
            <a:ext cx="990600" cy="1047750"/>
          </a:xfrm>
          <a:prstGeom prst="rect">
            <a:avLst/>
          </a:prstGeom>
        </p:spPr>
      </p:pic>
    </p:spTree>
    <p:extLst>
      <p:ext uri="{BB962C8B-B14F-4D97-AF65-F5344CB8AC3E}">
        <p14:creationId xmlns:p14="http://schemas.microsoft.com/office/powerpoint/2010/main" val="266453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884" y="609599"/>
            <a:ext cx="5580591" cy="1320800"/>
          </a:xfrm>
        </p:spPr>
        <p:txBody>
          <a:bodyPr>
            <a:normAutofit fontScale="90000"/>
          </a:bodyPr>
          <a:lstStyle/>
          <a:p>
            <a:pPr algn="ctr"/>
            <a:r>
              <a:rPr lang="en-US" sz="5400" b="1" dirty="0" smtClean="0">
                <a:effectLst>
                  <a:outerShdw blurRad="38100" dist="38100" dir="2700000" algn="tl">
                    <a:srgbClr val="000000">
                      <a:alpha val="43137"/>
                    </a:srgbClr>
                  </a:outerShdw>
                </a:effectLst>
              </a:rPr>
              <a:t>School Bus Safety</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48519" y="1930399"/>
            <a:ext cx="8596668" cy="3880773"/>
          </a:xfrm>
        </p:spPr>
        <p:txBody>
          <a:bodyPr/>
          <a:lstStyle/>
          <a:p>
            <a:r>
              <a:rPr lang="en-US" dirty="0"/>
              <a:t> Please make sure you have scanned your child's </a:t>
            </a:r>
            <a:r>
              <a:rPr lang="en-US" dirty="0" err="1"/>
              <a:t>schoolbus</a:t>
            </a:r>
            <a:r>
              <a:rPr lang="en-US" dirty="0"/>
              <a:t> stop, walking route and school neighborhood for sex offenders! Some may have moved and you should be up-to-date with who can come into contact with your </a:t>
            </a:r>
            <a:r>
              <a:rPr lang="en-US" dirty="0" smtClean="0"/>
              <a:t>children.</a:t>
            </a:r>
          </a:p>
          <a:p>
            <a:r>
              <a:rPr lang="en-US" dirty="0"/>
              <a:t>Talk with your children. Learn your surroundings. If you are unsure of a new neighborhood, research it. You can never be too safe. Awareness is your best defense.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350" y="769937"/>
            <a:ext cx="1047750" cy="1000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0884" y="3524250"/>
            <a:ext cx="4528065" cy="3186112"/>
          </a:xfrm>
          <a:prstGeom prst="rect">
            <a:avLst/>
          </a:prstGeom>
        </p:spPr>
      </p:pic>
    </p:spTree>
    <p:extLst>
      <p:ext uri="{BB962C8B-B14F-4D97-AF65-F5344CB8AC3E}">
        <p14:creationId xmlns:p14="http://schemas.microsoft.com/office/powerpoint/2010/main" val="200195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38125"/>
            <a:ext cx="8657166" cy="6143625"/>
          </a:xfrm>
        </p:spPr>
        <p:txBody>
          <a:bodyPr>
            <a:normAutofit fontScale="62500" lnSpcReduction="20000"/>
          </a:bodyPr>
          <a:lstStyle/>
          <a:p>
            <a:pPr algn="just"/>
            <a:r>
              <a:rPr lang="en-US" sz="2900" dirty="0"/>
              <a:t>To avoid tragic incidents in coming weeks as school buses become more plentiful on </a:t>
            </a:r>
            <a:r>
              <a:rPr lang="en-US" sz="2900" dirty="0" smtClean="0"/>
              <a:t>Virginia </a:t>
            </a:r>
            <a:r>
              <a:rPr lang="en-US" sz="2900" dirty="0"/>
              <a:t>roadways, </a:t>
            </a:r>
            <a:r>
              <a:rPr lang="en-US" sz="2900" dirty="0" smtClean="0"/>
              <a:t>we have provided </a:t>
            </a:r>
            <a:r>
              <a:rPr lang="en-US" sz="2900" dirty="0"/>
              <a:t>a list of safety points to remember while driving:</a:t>
            </a:r>
          </a:p>
          <a:p>
            <a:pPr algn="just"/>
            <a:endParaRPr lang="en-US" sz="2900" dirty="0"/>
          </a:p>
          <a:p>
            <a:pPr algn="just"/>
            <a:r>
              <a:rPr lang="en-US" sz="2900" dirty="0"/>
              <a:t>Never pass a school bus while it is stopped for students to get on or off – this will be identified by yellow and red lights flashing, as well as a stop sign that extends from the side of the bus. It is not hard to identify when a bus has children entering or exiting, so pay attention and abide by the law – do not pass.</a:t>
            </a:r>
          </a:p>
          <a:p>
            <a:pPr algn="just"/>
            <a:r>
              <a:rPr lang="en-US" sz="2900" dirty="0"/>
              <a:t>When children are boarding or exiting a school bus, you must stop your vehicle no matter what direction you’re traveling and regardless of your schedule. Children are not always looking for vehicles, as they expect them to stop as they navigate the bus. It is your responsibility to follow the rules of the road and stop any time a bus signals.</a:t>
            </a:r>
          </a:p>
          <a:p>
            <a:pPr algn="just"/>
            <a:r>
              <a:rPr lang="en-US" sz="2900" dirty="0"/>
              <a:t>Your vehicle should never come within 10 feet of a school bus – whether children are outside it or not. Leaving extra room prevents two-vehicle crashes from becoming three-or-more-vehicle crashes.</a:t>
            </a:r>
          </a:p>
          <a:p>
            <a:pPr algn="just"/>
            <a:r>
              <a:rPr lang="en-US" sz="2900" dirty="0"/>
              <a:t>Stay on the lookout for school zones and bus zones. These areas are likely to have pedestrians nearby. There’s a reason the speed limit is lowered in these areas, so follow that directive as well.</a:t>
            </a:r>
          </a:p>
          <a:p>
            <a:pPr algn="just"/>
            <a:r>
              <a:rPr lang="en-US" sz="2900" dirty="0"/>
              <a:t>If a school bus is attempting to merge into traffic, allow them to do so with plenty of space. These large vehicles are not easy to navigate and drivers have a lot of distractions – merging shouldn’t be one of them</a:t>
            </a:r>
            <a:r>
              <a:rPr lang="en-US" dirty="0"/>
              <a:t>.</a:t>
            </a:r>
          </a:p>
        </p:txBody>
      </p:sp>
    </p:spTree>
    <p:extLst>
      <p:ext uri="{BB962C8B-B14F-4D97-AF65-F5344CB8AC3E}">
        <p14:creationId xmlns:p14="http://schemas.microsoft.com/office/powerpoint/2010/main" val="368873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7884" y="989014"/>
            <a:ext cx="8596668" cy="3880773"/>
          </a:xfrm>
        </p:spPr>
        <p:txBody>
          <a:bodyPr>
            <a:normAutofit fontScale="92500"/>
          </a:bodyPr>
          <a:lstStyle/>
          <a:p>
            <a:pPr marL="0" indent="0">
              <a:buNone/>
            </a:pPr>
            <a:r>
              <a:rPr lang="en-US" sz="6600" dirty="0" smtClean="0"/>
              <a:t>Think Safe!</a:t>
            </a:r>
          </a:p>
          <a:p>
            <a:endParaRPr lang="en-US" sz="6600" dirty="0"/>
          </a:p>
          <a:p>
            <a:pPr marL="0" indent="0">
              <a:buNone/>
            </a:pPr>
            <a:r>
              <a:rPr lang="en-US" sz="6600" dirty="0" smtClean="0"/>
              <a:t>                   Stay Safe!</a:t>
            </a:r>
            <a:endParaRPr lang="en-US" sz="6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191" y="2305051"/>
            <a:ext cx="4896027" cy="3929062"/>
          </a:xfrm>
          <a:prstGeom prst="rect">
            <a:avLst/>
          </a:prstGeom>
        </p:spPr>
      </p:pic>
    </p:spTree>
    <p:extLst>
      <p:ext uri="{BB962C8B-B14F-4D97-AF65-F5344CB8AC3E}">
        <p14:creationId xmlns:p14="http://schemas.microsoft.com/office/powerpoint/2010/main" val="27786692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39</TotalTime>
  <Words>703</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August Safety Back to School Edition</vt:lpstr>
      <vt:lpstr>Happy August Everyone</vt:lpstr>
      <vt:lpstr>Cell Phone Safety</vt:lpstr>
      <vt:lpstr>School Bus Safety</vt:lpstr>
      <vt:lpstr>PowerPoint Presentation</vt:lpstr>
      <vt:lpstr>PowerPoint Presentation</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Safety Back to School Edition</dc:title>
  <dc:creator>Day, Todd - dayat</dc:creator>
  <cp:lastModifiedBy>Day, Todd - dayat</cp:lastModifiedBy>
  <cp:revision>6</cp:revision>
  <dcterms:created xsi:type="dcterms:W3CDTF">2016-08-03T11:49:44Z</dcterms:created>
  <dcterms:modified xsi:type="dcterms:W3CDTF">2016-08-03T12:29:11Z</dcterms:modified>
</cp:coreProperties>
</file>