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88E19D-5594-48F8-9C59-89CB56B24E8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45B0E-E666-45F2-A312-0E1D268E6F89}" type="slidenum">
              <a:rPr lang="en-US" smtClean="0"/>
              <a:t>‹#›</a:t>
            </a:fld>
            <a:endParaRPr lang="en-US"/>
          </a:p>
        </p:txBody>
      </p:sp>
    </p:spTree>
    <p:extLst>
      <p:ext uri="{BB962C8B-B14F-4D97-AF65-F5344CB8AC3E}">
        <p14:creationId xmlns:p14="http://schemas.microsoft.com/office/powerpoint/2010/main" val="5379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8E19D-5594-48F8-9C59-89CB56B24E8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45B0E-E666-45F2-A312-0E1D268E6F89}" type="slidenum">
              <a:rPr lang="en-US" smtClean="0"/>
              <a:t>‹#›</a:t>
            </a:fld>
            <a:endParaRPr lang="en-US"/>
          </a:p>
        </p:txBody>
      </p:sp>
    </p:spTree>
    <p:extLst>
      <p:ext uri="{BB962C8B-B14F-4D97-AF65-F5344CB8AC3E}">
        <p14:creationId xmlns:p14="http://schemas.microsoft.com/office/powerpoint/2010/main" val="253993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8E19D-5594-48F8-9C59-89CB56B24E8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45B0E-E666-45F2-A312-0E1D268E6F89}" type="slidenum">
              <a:rPr lang="en-US" smtClean="0"/>
              <a:t>‹#›</a:t>
            </a:fld>
            <a:endParaRPr lang="en-US"/>
          </a:p>
        </p:txBody>
      </p:sp>
    </p:spTree>
    <p:extLst>
      <p:ext uri="{BB962C8B-B14F-4D97-AF65-F5344CB8AC3E}">
        <p14:creationId xmlns:p14="http://schemas.microsoft.com/office/powerpoint/2010/main" val="419643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8E19D-5594-48F8-9C59-89CB56B24E8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45B0E-E666-45F2-A312-0E1D268E6F89}" type="slidenum">
              <a:rPr lang="en-US" smtClean="0"/>
              <a:t>‹#›</a:t>
            </a:fld>
            <a:endParaRPr lang="en-US"/>
          </a:p>
        </p:txBody>
      </p:sp>
    </p:spTree>
    <p:extLst>
      <p:ext uri="{BB962C8B-B14F-4D97-AF65-F5344CB8AC3E}">
        <p14:creationId xmlns:p14="http://schemas.microsoft.com/office/powerpoint/2010/main" val="94331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88E19D-5594-48F8-9C59-89CB56B24E8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45B0E-E666-45F2-A312-0E1D268E6F89}" type="slidenum">
              <a:rPr lang="en-US" smtClean="0"/>
              <a:t>‹#›</a:t>
            </a:fld>
            <a:endParaRPr lang="en-US"/>
          </a:p>
        </p:txBody>
      </p:sp>
    </p:spTree>
    <p:extLst>
      <p:ext uri="{BB962C8B-B14F-4D97-AF65-F5344CB8AC3E}">
        <p14:creationId xmlns:p14="http://schemas.microsoft.com/office/powerpoint/2010/main" val="128164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88E19D-5594-48F8-9C59-89CB56B24E8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45B0E-E666-45F2-A312-0E1D268E6F89}" type="slidenum">
              <a:rPr lang="en-US" smtClean="0"/>
              <a:t>‹#›</a:t>
            </a:fld>
            <a:endParaRPr lang="en-US"/>
          </a:p>
        </p:txBody>
      </p:sp>
    </p:spTree>
    <p:extLst>
      <p:ext uri="{BB962C8B-B14F-4D97-AF65-F5344CB8AC3E}">
        <p14:creationId xmlns:p14="http://schemas.microsoft.com/office/powerpoint/2010/main" val="12847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88E19D-5594-48F8-9C59-89CB56B24E87}"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45B0E-E666-45F2-A312-0E1D268E6F89}" type="slidenum">
              <a:rPr lang="en-US" smtClean="0"/>
              <a:t>‹#›</a:t>
            </a:fld>
            <a:endParaRPr lang="en-US"/>
          </a:p>
        </p:txBody>
      </p:sp>
    </p:spTree>
    <p:extLst>
      <p:ext uri="{BB962C8B-B14F-4D97-AF65-F5344CB8AC3E}">
        <p14:creationId xmlns:p14="http://schemas.microsoft.com/office/powerpoint/2010/main" val="313373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88E19D-5594-48F8-9C59-89CB56B24E87}"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45B0E-E666-45F2-A312-0E1D268E6F89}" type="slidenum">
              <a:rPr lang="en-US" smtClean="0"/>
              <a:t>‹#›</a:t>
            </a:fld>
            <a:endParaRPr lang="en-US"/>
          </a:p>
        </p:txBody>
      </p:sp>
    </p:spTree>
    <p:extLst>
      <p:ext uri="{BB962C8B-B14F-4D97-AF65-F5344CB8AC3E}">
        <p14:creationId xmlns:p14="http://schemas.microsoft.com/office/powerpoint/2010/main" val="307634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8E19D-5594-48F8-9C59-89CB56B24E87}"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45B0E-E666-45F2-A312-0E1D268E6F89}" type="slidenum">
              <a:rPr lang="en-US" smtClean="0"/>
              <a:t>‹#›</a:t>
            </a:fld>
            <a:endParaRPr lang="en-US"/>
          </a:p>
        </p:txBody>
      </p:sp>
    </p:spTree>
    <p:extLst>
      <p:ext uri="{BB962C8B-B14F-4D97-AF65-F5344CB8AC3E}">
        <p14:creationId xmlns:p14="http://schemas.microsoft.com/office/powerpoint/2010/main" val="4197478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88E19D-5594-48F8-9C59-89CB56B24E8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45B0E-E666-45F2-A312-0E1D268E6F89}" type="slidenum">
              <a:rPr lang="en-US" smtClean="0"/>
              <a:t>‹#›</a:t>
            </a:fld>
            <a:endParaRPr lang="en-US"/>
          </a:p>
        </p:txBody>
      </p:sp>
    </p:spTree>
    <p:extLst>
      <p:ext uri="{BB962C8B-B14F-4D97-AF65-F5344CB8AC3E}">
        <p14:creationId xmlns:p14="http://schemas.microsoft.com/office/powerpoint/2010/main" val="353874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88E19D-5594-48F8-9C59-89CB56B24E8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45B0E-E666-45F2-A312-0E1D268E6F89}" type="slidenum">
              <a:rPr lang="en-US" smtClean="0"/>
              <a:t>‹#›</a:t>
            </a:fld>
            <a:endParaRPr lang="en-US"/>
          </a:p>
        </p:txBody>
      </p:sp>
    </p:spTree>
    <p:extLst>
      <p:ext uri="{BB962C8B-B14F-4D97-AF65-F5344CB8AC3E}">
        <p14:creationId xmlns:p14="http://schemas.microsoft.com/office/powerpoint/2010/main" val="96247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8E19D-5594-48F8-9C59-89CB56B24E87}" type="datetimeFigureOut">
              <a:rPr lang="en-US" smtClean="0"/>
              <a:t>6/8/2021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45B0E-E666-45F2-A312-0E1D268E6F89}" type="slidenum">
              <a:rPr lang="en-US" smtClean="0"/>
              <a:t>‹#›</a:t>
            </a:fld>
            <a:endParaRPr lang="en-US"/>
          </a:p>
        </p:txBody>
      </p:sp>
    </p:spTree>
    <p:extLst>
      <p:ext uri="{BB962C8B-B14F-4D97-AF65-F5344CB8AC3E}">
        <p14:creationId xmlns:p14="http://schemas.microsoft.com/office/powerpoint/2010/main" val="2850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mu.edu/riskmgm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1832" y="1098884"/>
            <a:ext cx="5582652" cy="742700"/>
          </a:xfrm>
        </p:spPr>
        <p:txBody>
          <a:bodyPr>
            <a:normAutofit fontScale="90000"/>
          </a:bodyPr>
          <a:lstStyle/>
          <a:p>
            <a:r>
              <a:rPr lang="en-US" b="1" dirty="0" smtClean="0"/>
              <a:t>Summer Safety Tips</a:t>
            </a:r>
            <a:endParaRPr lang="en-US" b="1" dirty="0"/>
          </a:p>
        </p:txBody>
      </p:sp>
      <p:sp>
        <p:nvSpPr>
          <p:cNvPr id="3" name="Subtitle 2"/>
          <p:cNvSpPr>
            <a:spLocks noGrp="1"/>
          </p:cNvSpPr>
          <p:nvPr>
            <p:ph type="subTitle" idx="1"/>
          </p:nvPr>
        </p:nvSpPr>
        <p:spPr>
          <a:xfrm>
            <a:off x="6031832" y="2471070"/>
            <a:ext cx="5867400" cy="3681077"/>
          </a:xfrm>
        </p:spPr>
        <p:txBody>
          <a:bodyPr>
            <a:normAutofit/>
          </a:bodyPr>
          <a:lstStyle/>
          <a:p>
            <a:r>
              <a:rPr lang="en-US" sz="3200" b="1" dirty="0" smtClean="0"/>
              <a:t>Keeping Summer Breezy and Fun</a:t>
            </a:r>
          </a:p>
          <a:p>
            <a:pPr algn="just"/>
            <a:r>
              <a:rPr lang="en-US" dirty="0" smtClean="0"/>
              <a:t>Uncover the grill and get ready to be outside, because the relaxing days of summer are here! Summer often implies warmth, fun, and sunshine, but it can also bring safety hazards.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516" y="505326"/>
            <a:ext cx="4524679" cy="5759116"/>
          </a:xfrm>
          <a:prstGeom prst="rect">
            <a:avLst/>
          </a:prstGeom>
        </p:spPr>
      </p:pic>
      <p:sp>
        <p:nvSpPr>
          <p:cNvPr id="5" name="TextBox 4"/>
          <p:cNvSpPr txBox="1"/>
          <p:nvPr/>
        </p:nvSpPr>
        <p:spPr>
          <a:xfrm>
            <a:off x="6031832" y="5064113"/>
            <a:ext cx="5791200" cy="1200329"/>
          </a:xfrm>
          <a:prstGeom prst="rect">
            <a:avLst/>
          </a:prstGeom>
          <a:noFill/>
        </p:spPr>
        <p:txBody>
          <a:bodyPr wrap="square" rtlCol="0">
            <a:spAutoFit/>
          </a:bodyPr>
          <a:lstStyle/>
          <a:p>
            <a:r>
              <a:rPr lang="en-US" dirty="0" smtClean="0"/>
              <a:t>James Madison University</a:t>
            </a:r>
          </a:p>
          <a:p>
            <a:r>
              <a:rPr lang="en-US" dirty="0" smtClean="0"/>
              <a:t>Department of Risk Management</a:t>
            </a:r>
          </a:p>
          <a:p>
            <a:r>
              <a:rPr lang="en-US" dirty="0" smtClean="0">
                <a:hlinkClick r:id="rId3"/>
              </a:rPr>
              <a:t>www.jmu.edu/riskmgmt</a:t>
            </a:r>
            <a:endParaRPr lang="en-US" dirty="0" smtClean="0"/>
          </a:p>
          <a:p>
            <a:endParaRPr lang="en-US" dirty="0"/>
          </a:p>
        </p:txBody>
      </p:sp>
    </p:spTree>
    <p:extLst>
      <p:ext uri="{BB962C8B-B14F-4D97-AF65-F5344CB8AC3E}">
        <p14:creationId xmlns:p14="http://schemas.microsoft.com/office/powerpoint/2010/main" val="200528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453" y="497722"/>
            <a:ext cx="6392779" cy="5895474"/>
          </a:xfrm>
        </p:spPr>
        <p:txBody>
          <a:bodyPr>
            <a:normAutofit fontScale="77500" lnSpcReduction="20000"/>
          </a:bodyPr>
          <a:lstStyle/>
          <a:p>
            <a:pPr marL="0" indent="0" algn="just">
              <a:buNone/>
            </a:pPr>
            <a:r>
              <a:rPr lang="en-US" dirty="0" smtClean="0"/>
              <a:t>In 1996, the National Safety Council (NSC) established June as National Safety Month in the United States. The goal of Summer Safety Month is to increase public awareness of the leading safety and health risks that are increased in the summer months to decrease the number of injuries and deaths at homes and workplaces.</a:t>
            </a:r>
          </a:p>
          <a:p>
            <a:pPr marL="0" indent="0" algn="just">
              <a:buNone/>
            </a:pPr>
            <a:endParaRPr lang="en-US" dirty="0" smtClean="0"/>
          </a:p>
          <a:p>
            <a:pPr marL="0" indent="0" algn="just">
              <a:buNone/>
            </a:pPr>
            <a:r>
              <a:rPr lang="en-US" dirty="0" smtClean="0"/>
              <a:t>Anyone can be at risk for a heat-related illness. Follow these summer safety tips, like taking extra breaks and drinking lots of water.</a:t>
            </a:r>
          </a:p>
          <a:p>
            <a:pPr marL="0" indent="0" algn="just">
              <a:buNone/>
            </a:pPr>
            <a:endParaRPr lang="en-US" dirty="0" smtClean="0"/>
          </a:p>
          <a:p>
            <a:pPr marL="0" indent="0" algn="just">
              <a:buNone/>
            </a:pPr>
            <a:r>
              <a:rPr lang="en-US" dirty="0" smtClean="0"/>
              <a:t>Moderating your exposure to heat goes beyond reapplying sunscreen and covering up. You will want to take extra steps to avoid being outside for long periods in the sun and heat, especially during the peak hours of strongest ultraviolet (UV) rays, during the hours of 10 a.m. to 4 p.m.</a:t>
            </a:r>
          </a:p>
          <a:p>
            <a:pPr marL="0" indent="0" algn="just">
              <a:buNone/>
            </a:pPr>
            <a:endParaRPr lang="en-US" dirty="0" smtClean="0"/>
          </a:p>
          <a:p>
            <a:pPr marL="0" indent="0" algn="just">
              <a:buNone/>
            </a:pPr>
            <a:r>
              <a:rPr lang="en-US" dirty="0" smtClean="0"/>
              <a:t>The following are summer safety tips to keep you and your family safe and out of the emergency room!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7848" y="829673"/>
            <a:ext cx="4227612" cy="5231572"/>
          </a:xfrm>
          <a:prstGeom prst="rect">
            <a:avLst/>
          </a:prstGeom>
        </p:spPr>
      </p:pic>
    </p:spTree>
    <p:extLst>
      <p:ext uri="{BB962C8B-B14F-4D97-AF65-F5344CB8AC3E}">
        <p14:creationId xmlns:p14="http://schemas.microsoft.com/office/powerpoint/2010/main" val="121927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221" y="4015372"/>
            <a:ext cx="10515600" cy="4351338"/>
          </a:xfrm>
        </p:spPr>
        <p:txBody>
          <a:bodyPr/>
          <a:lstStyle/>
          <a:p>
            <a:pPr marL="514350" indent="-514350">
              <a:buAutoNum type="arabicPeriod"/>
            </a:pPr>
            <a:r>
              <a:rPr lang="en-US" dirty="0" smtClean="0"/>
              <a:t>Stay Hydrated</a:t>
            </a:r>
          </a:p>
          <a:p>
            <a:pPr marL="0" indent="0">
              <a:buNone/>
            </a:pPr>
            <a:endParaRPr lang="en-US" dirty="0" smtClean="0"/>
          </a:p>
          <a:p>
            <a:pPr marL="0" indent="0">
              <a:buNone/>
            </a:pPr>
            <a:r>
              <a:rPr lang="en-US" dirty="0" smtClean="0"/>
              <a:t>Dehydration is another safety concern during the summer months. Be sure to drink enough liquids throughout the </a:t>
            </a:r>
            <a:r>
              <a:rPr lang="en-US" dirty="0" err="1" smtClean="0"/>
              <a:t>day,</a:t>
            </a:r>
            <a:r>
              <a:rPr lang="en-US" dirty="0" smtClean="0"/>
              <a:t> as our bodies can lose a lot of water through perspiration when it gets hot out.</a:t>
            </a:r>
            <a:endParaRPr lang="en-US" dirty="0"/>
          </a:p>
        </p:txBody>
      </p:sp>
      <p:pic>
        <p:nvPicPr>
          <p:cNvPr id="4" name="Picture 3"/>
          <p:cNvPicPr>
            <a:picLocks noChangeAspect="1"/>
          </p:cNvPicPr>
          <p:nvPr/>
        </p:nvPicPr>
        <p:blipFill>
          <a:blip r:embed="rId2"/>
          <a:stretch>
            <a:fillRect/>
          </a:stretch>
        </p:blipFill>
        <p:spPr>
          <a:xfrm>
            <a:off x="4968040" y="418849"/>
            <a:ext cx="6667500" cy="4448175"/>
          </a:xfrm>
          <a:prstGeom prst="rect">
            <a:avLst/>
          </a:prstGeom>
        </p:spPr>
      </p:pic>
    </p:spTree>
    <p:extLst>
      <p:ext uri="{BB962C8B-B14F-4D97-AF65-F5344CB8AC3E}">
        <p14:creationId xmlns:p14="http://schemas.microsoft.com/office/powerpoint/2010/main" val="158852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736" y="3590257"/>
            <a:ext cx="10515600" cy="4351338"/>
          </a:xfrm>
        </p:spPr>
        <p:txBody>
          <a:bodyPr/>
          <a:lstStyle/>
          <a:p>
            <a:pPr marL="0" indent="0">
              <a:buNone/>
            </a:pPr>
            <a:r>
              <a:rPr lang="en-US" dirty="0" smtClean="0"/>
              <a:t>2. Protect Your Skin</a:t>
            </a:r>
          </a:p>
          <a:p>
            <a:pPr marL="0" indent="0">
              <a:buNone/>
            </a:pPr>
            <a:endParaRPr lang="en-US" dirty="0" smtClean="0"/>
          </a:p>
          <a:p>
            <a:pPr marL="0" indent="0" algn="just">
              <a:buNone/>
            </a:pPr>
            <a:r>
              <a:rPr lang="en-US" dirty="0" smtClean="0"/>
              <a:t>Use a sunscreen 30 minutes before going out. Reapply sunscreen every two hours or after swimming or sweating. Limit sun exposure during the peak intensity hours – between 10 a.m. and 4 p.m. Stay in the shade whenever possible.</a:t>
            </a:r>
            <a:endParaRPr lang="en-US" dirty="0"/>
          </a:p>
        </p:txBody>
      </p:sp>
      <p:pic>
        <p:nvPicPr>
          <p:cNvPr id="4" name="Picture 3"/>
          <p:cNvPicPr>
            <a:picLocks noChangeAspect="1"/>
          </p:cNvPicPr>
          <p:nvPr/>
        </p:nvPicPr>
        <p:blipFill>
          <a:blip r:embed="rId2"/>
          <a:stretch>
            <a:fillRect/>
          </a:stretch>
        </p:blipFill>
        <p:spPr>
          <a:xfrm>
            <a:off x="5093368" y="459873"/>
            <a:ext cx="6027821" cy="4018547"/>
          </a:xfrm>
          <a:prstGeom prst="rect">
            <a:avLst/>
          </a:prstGeom>
        </p:spPr>
      </p:pic>
    </p:spTree>
    <p:extLst>
      <p:ext uri="{BB962C8B-B14F-4D97-AF65-F5344CB8AC3E}">
        <p14:creationId xmlns:p14="http://schemas.microsoft.com/office/powerpoint/2010/main" val="70205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926" y="3678488"/>
            <a:ext cx="10515600" cy="2281154"/>
          </a:xfrm>
        </p:spPr>
        <p:txBody>
          <a:bodyPr>
            <a:normAutofit fontScale="92500"/>
          </a:bodyPr>
          <a:lstStyle/>
          <a:p>
            <a:pPr marL="0" indent="0" algn="just">
              <a:buNone/>
            </a:pPr>
            <a:r>
              <a:rPr lang="en-US" dirty="0" smtClean="0"/>
              <a:t>3. Water Safety</a:t>
            </a:r>
          </a:p>
          <a:p>
            <a:pPr marL="0" indent="0" algn="just">
              <a:buNone/>
            </a:pPr>
            <a:endParaRPr lang="en-US" dirty="0" smtClean="0"/>
          </a:p>
          <a:p>
            <a:pPr marL="0" indent="0" algn="just">
              <a:buNone/>
            </a:pPr>
            <a:r>
              <a:rPr lang="en-US" dirty="0" smtClean="0"/>
              <a:t>Remember to always have adult supervision for children. Whether they’re in the pool or playing in the sand at the seashore, having someone who can help them — should an emergency arise — is essential.</a:t>
            </a:r>
            <a:endParaRPr lang="en-US" dirty="0"/>
          </a:p>
        </p:txBody>
      </p:sp>
      <p:pic>
        <p:nvPicPr>
          <p:cNvPr id="4" name="Picture 3"/>
          <p:cNvPicPr>
            <a:picLocks noChangeAspect="1"/>
          </p:cNvPicPr>
          <p:nvPr/>
        </p:nvPicPr>
        <p:blipFill>
          <a:blip r:embed="rId2"/>
          <a:stretch>
            <a:fillRect/>
          </a:stretch>
        </p:blipFill>
        <p:spPr>
          <a:xfrm>
            <a:off x="4295272" y="290200"/>
            <a:ext cx="6825917" cy="3999560"/>
          </a:xfrm>
          <a:prstGeom prst="rect">
            <a:avLst/>
          </a:prstGeom>
        </p:spPr>
      </p:pic>
    </p:spTree>
    <p:extLst>
      <p:ext uri="{BB962C8B-B14F-4D97-AF65-F5344CB8AC3E}">
        <p14:creationId xmlns:p14="http://schemas.microsoft.com/office/powerpoint/2010/main" val="247017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463" y="3133056"/>
            <a:ext cx="10515600" cy="4351338"/>
          </a:xfrm>
        </p:spPr>
        <p:txBody>
          <a:bodyPr/>
          <a:lstStyle/>
          <a:p>
            <a:pPr marL="0" indent="0" algn="just">
              <a:buNone/>
            </a:pPr>
            <a:r>
              <a:rPr lang="en-US" dirty="0" smtClean="0"/>
              <a:t>4. Eye Safety</a:t>
            </a:r>
          </a:p>
          <a:p>
            <a:pPr marL="0" indent="0" algn="just">
              <a:buNone/>
            </a:pPr>
            <a:endParaRPr lang="en-US" dirty="0" smtClean="0"/>
          </a:p>
          <a:p>
            <a:pPr marL="0" indent="0" algn="just">
              <a:buNone/>
            </a:pPr>
            <a:r>
              <a:rPr lang="en-US" dirty="0" smtClean="0"/>
              <a:t>The sun’s ultraviolet (UV) light can harm the eyes. Wear sunglasses year-round whenever you are out in the sun. </a:t>
            </a:r>
          </a:p>
          <a:p>
            <a:pPr marL="0" indent="0" algn="just">
              <a:buNone/>
            </a:pPr>
            <a:endParaRPr lang="en-US" dirty="0" smtClean="0"/>
          </a:p>
          <a:p>
            <a:pPr marL="0" indent="0" algn="just">
              <a:buNone/>
            </a:pPr>
            <a:r>
              <a:rPr lang="en-US" dirty="0" smtClean="0"/>
              <a:t>Sun damage to the eyes can occur any time of year. Choose shades that block 99 to 100 percent of both UVA and UVB light.</a:t>
            </a:r>
            <a:endParaRPr lang="en-US" dirty="0"/>
          </a:p>
        </p:txBody>
      </p:sp>
      <p:pic>
        <p:nvPicPr>
          <p:cNvPr id="4" name="Picture 3"/>
          <p:cNvPicPr>
            <a:picLocks noChangeAspect="1"/>
          </p:cNvPicPr>
          <p:nvPr/>
        </p:nvPicPr>
        <p:blipFill>
          <a:blip r:embed="rId2"/>
          <a:stretch>
            <a:fillRect/>
          </a:stretch>
        </p:blipFill>
        <p:spPr>
          <a:xfrm>
            <a:off x="3457072" y="503686"/>
            <a:ext cx="8246645" cy="3336142"/>
          </a:xfrm>
          <a:prstGeom prst="rect">
            <a:avLst/>
          </a:prstGeom>
        </p:spPr>
      </p:pic>
    </p:spTree>
    <p:extLst>
      <p:ext uri="{BB962C8B-B14F-4D97-AF65-F5344CB8AC3E}">
        <p14:creationId xmlns:p14="http://schemas.microsoft.com/office/powerpoint/2010/main" val="169879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61393"/>
            <a:ext cx="10515600" cy="4351338"/>
          </a:xfrm>
        </p:spPr>
        <p:txBody>
          <a:bodyPr/>
          <a:lstStyle/>
          <a:p>
            <a:pPr marL="0" indent="0" algn="just">
              <a:buNone/>
            </a:pPr>
            <a:r>
              <a:rPr lang="en-US" dirty="0" smtClean="0"/>
              <a:t>5. Sports Safety</a:t>
            </a:r>
          </a:p>
          <a:p>
            <a:pPr marL="0" indent="0" algn="just">
              <a:buNone/>
            </a:pPr>
            <a:endParaRPr lang="en-US" dirty="0" smtClean="0"/>
          </a:p>
          <a:p>
            <a:pPr marL="0" indent="0" algn="just">
              <a:buNone/>
            </a:pPr>
            <a:r>
              <a:rPr lang="en-US" dirty="0" smtClean="0"/>
              <a:t>Not only can injuries happen, but in heat exhaustion and dehydration can happen more often in the summer months. It helps to be conditioned to the activities in which we’re preparing to engage. Warm up, stretch, gear up, go with a buddy, and remember to cool down and stretch afterwards.</a:t>
            </a:r>
            <a:endParaRPr lang="en-US" dirty="0"/>
          </a:p>
        </p:txBody>
      </p:sp>
      <p:pic>
        <p:nvPicPr>
          <p:cNvPr id="4" name="Picture 3"/>
          <p:cNvPicPr>
            <a:picLocks noChangeAspect="1"/>
          </p:cNvPicPr>
          <p:nvPr/>
        </p:nvPicPr>
        <p:blipFill>
          <a:blip r:embed="rId2"/>
          <a:stretch>
            <a:fillRect/>
          </a:stretch>
        </p:blipFill>
        <p:spPr>
          <a:xfrm>
            <a:off x="4589161" y="320843"/>
            <a:ext cx="6764639" cy="3799472"/>
          </a:xfrm>
          <a:prstGeom prst="rect">
            <a:avLst/>
          </a:prstGeom>
        </p:spPr>
      </p:pic>
    </p:spTree>
    <p:extLst>
      <p:ext uri="{BB962C8B-B14F-4D97-AF65-F5344CB8AC3E}">
        <p14:creationId xmlns:p14="http://schemas.microsoft.com/office/powerpoint/2010/main" val="1539022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461</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Summer Safety Tips</vt:lpstr>
      <vt:lpstr>PowerPoint Presentation</vt:lpstr>
      <vt:lpstr>PowerPoint Presentation</vt:lpstr>
      <vt:lpstr>PowerPoint Presentation</vt:lpstr>
      <vt:lpstr>PowerPoint Presentation</vt:lpstr>
      <vt:lpstr>PowerPoint Presentation</vt:lpstr>
      <vt:lpstr>PowerPoint Presentation</vt:lpstr>
    </vt:vector>
  </TitlesOfParts>
  <Company>James Madison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Safety Tips</dc:title>
  <dc:creator>Day, Todd - dayat</dc:creator>
  <cp:lastModifiedBy>Day, Todd - dayat</cp:lastModifiedBy>
  <cp:revision>6</cp:revision>
  <dcterms:created xsi:type="dcterms:W3CDTF">2021-06-08T12:38:07Z</dcterms:created>
  <dcterms:modified xsi:type="dcterms:W3CDTF">2021-06-08T12:58:44Z</dcterms:modified>
</cp:coreProperties>
</file>