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205" autoAdjust="0"/>
    <p:restoredTop sz="94660"/>
  </p:normalViewPr>
  <p:slideViewPr>
    <p:cSldViewPr snapToGrid="0">
      <p:cViewPr varScale="1">
        <p:scale>
          <a:sx n="112" d="100"/>
          <a:sy n="112" d="100"/>
        </p:scale>
        <p:origin x="102" y="5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78286E9-1A51-4703-9674-0CA8B2DC06A2}" type="datetimeFigureOut">
              <a:rPr lang="en-US" smtClean="0"/>
              <a:t>1/8/2021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66B4292-98A2-4906-86F5-5807AADBED5F}"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2487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78286E9-1A51-4703-9674-0CA8B2DC06A2}" type="datetimeFigureOut">
              <a:rPr lang="en-US" smtClean="0"/>
              <a:t>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6B4292-98A2-4906-86F5-5807AADBED5F}" type="slidenum">
              <a:rPr lang="en-US" smtClean="0"/>
              <a:t>‹#›</a:t>
            </a:fld>
            <a:endParaRPr lang="en-US"/>
          </a:p>
        </p:txBody>
      </p:sp>
    </p:spTree>
    <p:extLst>
      <p:ext uri="{BB962C8B-B14F-4D97-AF65-F5344CB8AC3E}">
        <p14:creationId xmlns:p14="http://schemas.microsoft.com/office/powerpoint/2010/main" val="4245313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78286E9-1A51-4703-9674-0CA8B2DC06A2}" type="datetimeFigureOut">
              <a:rPr lang="en-US" smtClean="0"/>
              <a:t>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6B4292-98A2-4906-86F5-5807AADBED5F}"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519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78286E9-1A51-4703-9674-0CA8B2DC06A2}" type="datetimeFigureOut">
              <a:rPr lang="en-US" smtClean="0"/>
              <a:t>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6B4292-98A2-4906-86F5-5807AADBED5F}"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179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78286E9-1A51-4703-9674-0CA8B2DC06A2}" type="datetimeFigureOut">
              <a:rPr lang="en-US" smtClean="0"/>
              <a:t>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6B4292-98A2-4906-86F5-5807AADBED5F}" type="slidenum">
              <a:rPr lang="en-US" smtClean="0"/>
              <a:t>‹#›</a:t>
            </a:fld>
            <a:endParaRPr lang="en-US"/>
          </a:p>
        </p:txBody>
      </p:sp>
    </p:spTree>
    <p:extLst>
      <p:ext uri="{BB962C8B-B14F-4D97-AF65-F5344CB8AC3E}">
        <p14:creationId xmlns:p14="http://schemas.microsoft.com/office/powerpoint/2010/main" val="634327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78286E9-1A51-4703-9674-0CA8B2DC06A2}" type="datetimeFigureOut">
              <a:rPr lang="en-US" smtClean="0"/>
              <a:t>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6B4292-98A2-4906-86F5-5807AADBED5F}"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4796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78286E9-1A51-4703-9674-0CA8B2DC06A2}" type="datetimeFigureOut">
              <a:rPr lang="en-US" smtClean="0"/>
              <a:t>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6B4292-98A2-4906-86F5-5807AADBED5F}"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9491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8286E9-1A51-4703-9674-0CA8B2DC06A2}" type="datetimeFigureOut">
              <a:rPr lang="en-US" smtClean="0"/>
              <a:t>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6B4292-98A2-4906-86F5-5807AADBED5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2274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8286E9-1A51-4703-9674-0CA8B2DC06A2}" type="datetimeFigureOut">
              <a:rPr lang="en-US" smtClean="0"/>
              <a:t>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6B4292-98A2-4906-86F5-5807AADBED5F}"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8771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8286E9-1A51-4703-9674-0CA8B2DC06A2}" type="datetimeFigureOut">
              <a:rPr lang="en-US" smtClean="0"/>
              <a:t>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6B4292-98A2-4906-86F5-5807AADBED5F}" type="slidenum">
              <a:rPr lang="en-US" smtClean="0"/>
              <a:t>‹#›</a:t>
            </a:fld>
            <a:endParaRPr lang="en-US"/>
          </a:p>
        </p:txBody>
      </p:sp>
    </p:spTree>
    <p:extLst>
      <p:ext uri="{BB962C8B-B14F-4D97-AF65-F5344CB8AC3E}">
        <p14:creationId xmlns:p14="http://schemas.microsoft.com/office/powerpoint/2010/main" val="851921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78286E9-1A51-4703-9674-0CA8B2DC06A2}" type="datetimeFigureOut">
              <a:rPr lang="en-US" smtClean="0"/>
              <a:t>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6B4292-98A2-4906-86F5-5807AADBED5F}"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1350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78286E9-1A51-4703-9674-0CA8B2DC06A2}" type="datetimeFigureOut">
              <a:rPr lang="en-US" smtClean="0"/>
              <a:t>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6B4292-98A2-4906-86F5-5807AADBED5F}" type="slidenum">
              <a:rPr lang="en-US" smtClean="0"/>
              <a:t>‹#›</a:t>
            </a:fld>
            <a:endParaRPr lang="en-US"/>
          </a:p>
        </p:txBody>
      </p:sp>
    </p:spTree>
    <p:extLst>
      <p:ext uri="{BB962C8B-B14F-4D97-AF65-F5344CB8AC3E}">
        <p14:creationId xmlns:p14="http://schemas.microsoft.com/office/powerpoint/2010/main" val="2255063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78286E9-1A51-4703-9674-0CA8B2DC06A2}" type="datetimeFigureOut">
              <a:rPr lang="en-US" smtClean="0"/>
              <a:t>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6B4292-98A2-4906-86F5-5807AADBED5F}"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8530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78286E9-1A51-4703-9674-0CA8B2DC06A2}" type="datetimeFigureOut">
              <a:rPr lang="en-US" smtClean="0"/>
              <a:t>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6B4292-98A2-4906-86F5-5807AADBED5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8711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8286E9-1A51-4703-9674-0CA8B2DC06A2}" type="datetimeFigureOut">
              <a:rPr lang="en-US" smtClean="0"/>
              <a:t>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6B4292-98A2-4906-86F5-5807AADBED5F}" type="slidenum">
              <a:rPr lang="en-US" smtClean="0"/>
              <a:t>‹#›</a:t>
            </a:fld>
            <a:endParaRPr lang="en-US"/>
          </a:p>
        </p:txBody>
      </p:sp>
    </p:spTree>
    <p:extLst>
      <p:ext uri="{BB962C8B-B14F-4D97-AF65-F5344CB8AC3E}">
        <p14:creationId xmlns:p14="http://schemas.microsoft.com/office/powerpoint/2010/main" val="2647578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78286E9-1A51-4703-9674-0CA8B2DC06A2}" type="datetimeFigureOut">
              <a:rPr lang="en-US" smtClean="0"/>
              <a:t>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6B4292-98A2-4906-86F5-5807AADBED5F}"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3623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78286E9-1A51-4703-9674-0CA8B2DC06A2}" type="datetimeFigureOut">
              <a:rPr lang="en-US" smtClean="0"/>
              <a:t>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6B4292-98A2-4906-86F5-5807AADBED5F}" type="slidenum">
              <a:rPr lang="en-US" smtClean="0"/>
              <a:t>‹#›</a:t>
            </a:fld>
            <a:endParaRPr lang="en-US"/>
          </a:p>
        </p:txBody>
      </p:sp>
    </p:spTree>
    <p:extLst>
      <p:ext uri="{BB962C8B-B14F-4D97-AF65-F5344CB8AC3E}">
        <p14:creationId xmlns:p14="http://schemas.microsoft.com/office/powerpoint/2010/main" val="1956018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78286E9-1A51-4703-9674-0CA8B2DC06A2}" type="datetimeFigureOut">
              <a:rPr lang="en-US" smtClean="0"/>
              <a:t>1/8/2021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66B4292-98A2-4906-86F5-5807AADBED5F}" type="slidenum">
              <a:rPr lang="en-US" smtClean="0"/>
              <a:t>‹#›</a:t>
            </a:fld>
            <a:endParaRPr lang="en-US"/>
          </a:p>
        </p:txBody>
      </p:sp>
    </p:spTree>
    <p:extLst>
      <p:ext uri="{BB962C8B-B14F-4D97-AF65-F5344CB8AC3E}">
        <p14:creationId xmlns:p14="http://schemas.microsoft.com/office/powerpoint/2010/main" val="3623103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crcpd.org/BlankCustom.asp?page=NRAM_guide" TargetMode="External"/><Relationship Id="rId2" Type="http://schemas.openxmlformats.org/officeDocument/2006/relationships/hyperlink" Target="http://www.radonleaders.org/nram"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hyperlink" Target="https://www.epa.gov/radon/health-risk-radon" TargetMode="External"/><Relationship Id="rId7" Type="http://schemas.openxmlformats.org/officeDocument/2006/relationships/hyperlink" Target="https://www.epa.gov/radon/building-radon-out-step-step-guide-how-build-radon-resistant-homes" TargetMode="External"/><Relationship Id="rId2" Type="http://schemas.openxmlformats.org/officeDocument/2006/relationships/hyperlink" Target="https://www.epa.gov/radon/find-radon-test-kit-or-measurement-and-mitigation-professional" TargetMode="External"/><Relationship Id="rId1" Type="http://schemas.openxmlformats.org/officeDocument/2006/relationships/slideLayout" Target="../slideLayouts/slideLayout2.xml"/><Relationship Id="rId6" Type="http://schemas.openxmlformats.org/officeDocument/2006/relationships/hyperlink" Target="https://www.epa.gov/radon/publications-about-radon" TargetMode="External"/><Relationship Id="rId5" Type="http://schemas.openxmlformats.org/officeDocument/2006/relationships/hyperlink" Target="https://www.epa.gov/home/exit-epa" TargetMode="External"/><Relationship Id="rId4" Type="http://schemas.openxmlformats.org/officeDocument/2006/relationships/hyperlink" Target="http://www.radonleaders.org/resources/changepackag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jmu.edu.riskmgmt/"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3668" y="5371723"/>
            <a:ext cx="11894949" cy="1148139"/>
          </a:xfrm>
        </p:spPr>
        <p:txBody>
          <a:bodyPr>
            <a:noAutofit/>
          </a:bodyPr>
          <a:lstStyle/>
          <a:p>
            <a:pPr algn="l"/>
            <a:r>
              <a:rPr lang="en-US" sz="2400" b="1" dirty="0" smtClean="0">
                <a:effectLst>
                  <a:outerShdw blurRad="38100" dist="38100" dir="2700000" algn="tl">
                    <a:srgbClr val="000000">
                      <a:alpha val="43137"/>
                    </a:srgbClr>
                  </a:outerShdw>
                </a:effectLst>
              </a:rPr>
              <a:t>Learn about Risk From Radon</a:t>
            </a:r>
            <a:r>
              <a:rPr lang="en-US" sz="1800" dirty="0" smtClean="0"/>
              <a:t/>
            </a:r>
            <a:br>
              <a:rPr lang="en-US" sz="1800" dirty="0" smtClean="0"/>
            </a:br>
            <a:r>
              <a:rPr lang="en-US" sz="1800" dirty="0" smtClean="0"/>
              <a:t>You can’t see, smell or taste radon, but it could be present at a dangerous level in your home. Radon is the leading cause of lung cancer deaths among nonsmokers in America and claims the lives of about 21,000 Americans each year. In fact, the EPA and the U.S. Surgeon General urge all Americans to protect their health by testing their homes, schools and other buildings for radon.</a:t>
            </a:r>
            <a:br>
              <a:rPr lang="en-US" sz="1800" dirty="0" smtClean="0"/>
            </a:br>
            <a:r>
              <a:rPr lang="en-US" sz="1800" dirty="0"/>
              <a:t/>
            </a:r>
            <a:br>
              <a:rPr lang="en-US" sz="1800" dirty="0"/>
            </a:br>
            <a:r>
              <a:rPr lang="en-US" sz="1800" dirty="0" smtClean="0"/>
              <a:t/>
            </a:r>
            <a:br>
              <a:rPr lang="en-US" sz="1800" dirty="0" smtClean="0"/>
            </a:br>
            <a:r>
              <a:rPr lang="en-US" sz="1800" dirty="0"/>
              <a:t/>
            </a:r>
            <a:br>
              <a:rPr lang="en-US" sz="1800" dirty="0"/>
            </a:br>
            <a:r>
              <a:rPr lang="en-US" sz="1800" dirty="0" smtClean="0"/>
              <a:t/>
            </a:r>
            <a:br>
              <a:rPr lang="en-US" sz="1800" dirty="0" smtClean="0"/>
            </a:br>
            <a:r>
              <a:rPr lang="en-US" sz="1800" dirty="0"/>
              <a:t/>
            </a:r>
            <a:br>
              <a:rPr lang="en-US" sz="1800" dirty="0"/>
            </a:br>
            <a:r>
              <a:rPr lang="en-US" sz="1800" dirty="0" smtClean="0"/>
              <a:t/>
            </a:r>
            <a:br>
              <a:rPr lang="en-US" sz="1800" dirty="0" smtClean="0"/>
            </a:br>
            <a:r>
              <a:rPr lang="en-US" sz="1800" dirty="0"/>
              <a:t/>
            </a:r>
            <a:br>
              <a:rPr lang="en-US" sz="1800" dirty="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Exposure to radon is a preventable health risk and testing radon levels in your home can help prevent unnecessary exposure. If a high radon level is detected in your home, you can take steps to fix the problem to protect yourself and your family.</a:t>
            </a:r>
            <a:endParaRPr lang="en-US" sz="1800" dirty="0"/>
          </a:p>
        </p:txBody>
      </p:sp>
      <p:pic>
        <p:nvPicPr>
          <p:cNvPr id="4" name="Picture 3"/>
          <p:cNvPicPr>
            <a:picLocks noChangeAspect="1"/>
          </p:cNvPicPr>
          <p:nvPr/>
        </p:nvPicPr>
        <p:blipFill>
          <a:blip r:embed="rId2"/>
          <a:stretch>
            <a:fillRect/>
          </a:stretch>
        </p:blipFill>
        <p:spPr>
          <a:xfrm>
            <a:off x="2159488" y="1350235"/>
            <a:ext cx="7881820" cy="4512179"/>
          </a:xfrm>
          <a:prstGeom prst="rect">
            <a:avLst/>
          </a:prstGeom>
        </p:spPr>
      </p:pic>
    </p:spTree>
    <p:extLst>
      <p:ext uri="{BB962C8B-B14F-4D97-AF65-F5344CB8AC3E}">
        <p14:creationId xmlns:p14="http://schemas.microsoft.com/office/powerpoint/2010/main" val="2549852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925" y="1133522"/>
            <a:ext cx="10515600" cy="1325563"/>
          </a:xfrm>
        </p:spPr>
        <p:txBody>
          <a:bodyPr>
            <a:normAutofit fontScale="90000"/>
          </a:bodyPr>
          <a:lstStyle/>
          <a:p>
            <a:r>
              <a:rPr lang="en-US" sz="3100" b="1" dirty="0" smtClean="0">
                <a:effectLst>
                  <a:outerShdw blurRad="38100" dist="38100" dir="2700000" algn="tl">
                    <a:srgbClr val="000000">
                      <a:alpha val="43137"/>
                    </a:srgbClr>
                  </a:outerShdw>
                </a:effectLst>
              </a:rPr>
              <a:t> Take Action in January</a:t>
            </a:r>
            <a:r>
              <a:rPr lang="en-US" sz="2000" dirty="0" smtClean="0"/>
              <a:t/>
            </a:r>
            <a:br>
              <a:rPr lang="en-US" sz="2000" dirty="0" smtClean="0"/>
            </a:br>
            <a:r>
              <a:rPr lang="en-US" sz="2000" dirty="0" smtClean="0">
                <a:hlinkClick r:id="rId2"/>
              </a:rPr>
              <a:t>Radon Leaders Saving Lives Campaign </a:t>
            </a:r>
            <a:r>
              <a:rPr lang="en-US" sz="2000" dirty="0" smtClean="0"/>
              <a:t>is an</a:t>
            </a:r>
            <a:r>
              <a:rPr lang="en-US" dirty="0" smtClean="0"/>
              <a:t> </a:t>
            </a:r>
            <a:r>
              <a:rPr lang="en-US" sz="2000" dirty="0" smtClean="0"/>
              <a:t>online learning and action network supporting the Radon Leaders Saving Lives Campaign hosted by the Conference of Radiation Control Program Directors, or CRCPD, with contributions from industry and EPA. If you would like to organize an event in your neighborhood, download the </a:t>
            </a:r>
            <a:r>
              <a:rPr lang="en-US" sz="2000" dirty="0" smtClean="0">
                <a:hlinkClick r:id="rId3"/>
              </a:rPr>
              <a:t>NRAM Event Planning Kit </a:t>
            </a:r>
            <a:endParaRPr lang="en-US" sz="2000" dirty="0"/>
          </a:p>
        </p:txBody>
      </p:sp>
      <p:pic>
        <p:nvPicPr>
          <p:cNvPr id="6" name="Picture 5"/>
          <p:cNvPicPr>
            <a:picLocks noChangeAspect="1"/>
          </p:cNvPicPr>
          <p:nvPr/>
        </p:nvPicPr>
        <p:blipFill>
          <a:blip r:embed="rId4"/>
          <a:stretch>
            <a:fillRect/>
          </a:stretch>
        </p:blipFill>
        <p:spPr>
          <a:xfrm>
            <a:off x="3264380" y="2859795"/>
            <a:ext cx="5508690" cy="3258996"/>
          </a:xfrm>
          <a:prstGeom prst="rect">
            <a:avLst/>
          </a:prstGeom>
        </p:spPr>
      </p:pic>
    </p:spTree>
    <p:extLst>
      <p:ext uri="{BB962C8B-B14F-4D97-AF65-F5344CB8AC3E}">
        <p14:creationId xmlns:p14="http://schemas.microsoft.com/office/powerpoint/2010/main" val="2198290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9475" y="1201782"/>
            <a:ext cx="10515600" cy="4351338"/>
          </a:xfrm>
        </p:spPr>
        <p:txBody>
          <a:bodyPr>
            <a:normAutofit fontScale="55000" lnSpcReduction="20000"/>
          </a:bodyPr>
          <a:lstStyle/>
          <a:p>
            <a:r>
              <a:rPr lang="en-US" b="1" i="0" dirty="0" smtClean="0">
                <a:solidFill>
                  <a:srgbClr val="212121"/>
                </a:solidFill>
                <a:effectLst/>
                <a:latin typeface="Source Sans Pro"/>
              </a:rPr>
              <a:t>Five Things You Can Do During National Radon Action Month</a:t>
            </a:r>
            <a:endParaRPr lang="en-US" b="0" i="0" dirty="0" smtClean="0">
              <a:solidFill>
                <a:srgbClr val="212121"/>
              </a:solidFill>
              <a:effectLst/>
              <a:latin typeface="Source Sans Pro"/>
            </a:endParaRPr>
          </a:p>
          <a:p>
            <a:pPr>
              <a:buFont typeface="+mj-lt"/>
              <a:buAutoNum type="arabicPeriod"/>
            </a:pPr>
            <a:r>
              <a:rPr lang="en-US" b="1" i="0" dirty="0" smtClean="0">
                <a:solidFill>
                  <a:srgbClr val="212121"/>
                </a:solidFill>
                <a:effectLst/>
                <a:latin typeface="Source Sans Pro"/>
              </a:rPr>
              <a:t>Test your home - </a:t>
            </a:r>
            <a:r>
              <a:rPr lang="en-US" b="0" i="0" dirty="0" smtClean="0">
                <a:solidFill>
                  <a:srgbClr val="212121"/>
                </a:solidFill>
                <a:effectLst/>
                <a:latin typeface="Source Sans Pro"/>
              </a:rPr>
              <a:t>EPA and the U.S. Surgeon General recommend that all homes in the U.S. be tested for radon. Testing is easy and inexpensive.</a:t>
            </a:r>
          </a:p>
          <a:p>
            <a:pPr marL="742950" lvl="1" indent="-285750">
              <a:buFont typeface="+mj-lt"/>
              <a:buAutoNum type="arabicPeriod"/>
            </a:pPr>
            <a:r>
              <a:rPr lang="en-US" b="0" i="0" dirty="0" smtClean="0">
                <a:solidFill>
                  <a:srgbClr val="212121"/>
                </a:solidFill>
                <a:effectLst/>
                <a:latin typeface="Source Sans Pro"/>
              </a:rPr>
              <a:t>Learn more about </a:t>
            </a:r>
            <a:r>
              <a:rPr lang="en-US" b="0" i="0" dirty="0" smtClean="0">
                <a:solidFill>
                  <a:srgbClr val="4C2C92"/>
                </a:solidFill>
                <a:effectLst/>
                <a:latin typeface="Source Sans Pro"/>
                <a:hlinkClick r:id="rId2"/>
              </a:rPr>
              <a:t>testing your home</a:t>
            </a:r>
            <a:r>
              <a:rPr lang="en-US" b="0" i="0" dirty="0" smtClean="0">
                <a:solidFill>
                  <a:srgbClr val="212121"/>
                </a:solidFill>
                <a:effectLst/>
                <a:latin typeface="Source Sans Pro"/>
              </a:rPr>
              <a:t>, including how to obtain an easy-to-use test kit.</a:t>
            </a:r>
          </a:p>
          <a:p>
            <a:pPr>
              <a:buFont typeface="+mj-lt"/>
              <a:buAutoNum type="arabicPeriod"/>
            </a:pPr>
            <a:r>
              <a:rPr lang="en-US" b="1" i="0" dirty="0" smtClean="0">
                <a:solidFill>
                  <a:srgbClr val="212121"/>
                </a:solidFill>
                <a:effectLst/>
                <a:latin typeface="Source Sans Pro"/>
              </a:rPr>
              <a:t>Attend a National Radon Action Month event in your area - </a:t>
            </a:r>
            <a:r>
              <a:rPr lang="en-US" b="0" i="0" dirty="0" smtClean="0">
                <a:solidFill>
                  <a:srgbClr val="212121"/>
                </a:solidFill>
                <a:effectLst/>
                <a:latin typeface="Source Sans Pro"/>
              </a:rPr>
              <a:t>Look for radon events in your community.</a:t>
            </a:r>
          </a:p>
          <a:p>
            <a:pPr>
              <a:buFont typeface="+mj-lt"/>
              <a:buAutoNum type="arabicPeriod"/>
            </a:pPr>
            <a:r>
              <a:rPr lang="en-US" b="1" i="0" dirty="0" smtClean="0">
                <a:solidFill>
                  <a:srgbClr val="212121"/>
                </a:solidFill>
                <a:effectLst/>
                <a:latin typeface="Source Sans Pro"/>
              </a:rPr>
              <a:t>Spread the word</a:t>
            </a:r>
            <a:endParaRPr lang="en-US" b="0" i="0" dirty="0" smtClean="0">
              <a:solidFill>
                <a:srgbClr val="212121"/>
              </a:solidFill>
              <a:effectLst/>
              <a:latin typeface="Source Sans Pro"/>
            </a:endParaRPr>
          </a:p>
          <a:p>
            <a:pPr>
              <a:buFont typeface="+mj-lt"/>
              <a:buAutoNum type="arabicPeriod"/>
            </a:pPr>
            <a:r>
              <a:rPr lang="en-US" b="1" i="0" dirty="0" smtClean="0">
                <a:solidFill>
                  <a:srgbClr val="212121"/>
                </a:solidFill>
                <a:effectLst/>
                <a:latin typeface="Source Sans Pro"/>
              </a:rPr>
              <a:t>Spend time during National Radon Action Month encouraging others to learn about radon and test their homes</a:t>
            </a:r>
            <a:r>
              <a:rPr lang="en-US" b="0" i="0" dirty="0" smtClean="0">
                <a:solidFill>
                  <a:srgbClr val="212121"/>
                </a:solidFill>
                <a:effectLst/>
                <a:latin typeface="Source Sans Pro"/>
              </a:rPr>
              <a:t>.</a:t>
            </a:r>
          </a:p>
          <a:p>
            <a:pPr marL="742950" lvl="1" indent="-285750">
              <a:buFont typeface="+mj-lt"/>
              <a:buAutoNum type="arabicPeriod"/>
            </a:pPr>
            <a:r>
              <a:rPr lang="en-US" b="0" i="0" dirty="0" smtClean="0">
                <a:solidFill>
                  <a:srgbClr val="212121"/>
                </a:solidFill>
                <a:effectLst/>
                <a:latin typeface="Source Sans Pro"/>
              </a:rPr>
              <a:t>Tell your family and friends about the </a:t>
            </a:r>
            <a:r>
              <a:rPr lang="en-US" b="0" i="0" dirty="0" smtClean="0">
                <a:solidFill>
                  <a:srgbClr val="4C2C92"/>
                </a:solidFill>
                <a:effectLst/>
                <a:latin typeface="Source Sans Pro"/>
                <a:hlinkClick r:id="rId3"/>
              </a:rPr>
              <a:t>health risk of radon</a:t>
            </a:r>
            <a:r>
              <a:rPr lang="en-US" b="0" i="0" dirty="0" smtClean="0">
                <a:solidFill>
                  <a:srgbClr val="212121"/>
                </a:solidFill>
                <a:effectLst/>
                <a:latin typeface="Source Sans Pro"/>
              </a:rPr>
              <a:t>. Encourage them to test their homes.</a:t>
            </a:r>
          </a:p>
          <a:p>
            <a:pPr marL="742950" lvl="1" indent="-285750">
              <a:buFont typeface="+mj-lt"/>
              <a:buAutoNum type="arabicPeriod"/>
            </a:pPr>
            <a:r>
              <a:rPr lang="en-US" b="0" i="0" dirty="0" smtClean="0">
                <a:solidFill>
                  <a:srgbClr val="4C2C92"/>
                </a:solidFill>
                <a:effectLst/>
                <a:latin typeface="Source Sans Pro"/>
                <a:hlinkClick r:id="rId4"/>
              </a:rPr>
              <a:t>Plan an activity</a:t>
            </a:r>
            <a:r>
              <a:rPr lang="en-US" b="0" i="0" dirty="0" smtClean="0">
                <a:solidFill>
                  <a:srgbClr val="212121"/>
                </a:solidFill>
                <a:effectLst/>
                <a:latin typeface="Source Sans Pro"/>
              </a:rPr>
              <a:t> </a:t>
            </a:r>
            <a:r>
              <a:rPr lang="en-US" b="0" i="0" u="none" strike="noStrike" cap="all" dirty="0" smtClean="0">
                <a:solidFill>
                  <a:srgbClr val="4C2C92"/>
                </a:solidFill>
                <a:effectLst/>
                <a:latin typeface="Source Sans Pro"/>
                <a:hlinkClick r:id="rId5" tooltip="EPA's External Link Disclaimer"/>
              </a:rPr>
              <a:t>EXIT</a:t>
            </a:r>
            <a:r>
              <a:rPr lang="en-US" b="0" i="0" dirty="0" smtClean="0">
                <a:solidFill>
                  <a:srgbClr val="212121"/>
                </a:solidFill>
                <a:effectLst/>
                <a:latin typeface="Source Sans Pro"/>
              </a:rPr>
              <a:t> in your community to help raise awareness.</a:t>
            </a:r>
          </a:p>
          <a:p>
            <a:pPr marL="742950" lvl="1" indent="-285750">
              <a:buFont typeface="+mj-lt"/>
              <a:buAutoNum type="arabicPeriod"/>
            </a:pPr>
            <a:r>
              <a:rPr lang="en-US" b="0" i="0" dirty="0" smtClean="0">
                <a:solidFill>
                  <a:srgbClr val="212121"/>
                </a:solidFill>
                <a:effectLst/>
                <a:latin typeface="Source Sans Pro"/>
              </a:rPr>
              <a:t>Write an op-ed or letter to the editor using samples from the event planning resources.</a:t>
            </a:r>
          </a:p>
          <a:p>
            <a:pPr marL="742950" lvl="1" indent="-285750">
              <a:buFont typeface="+mj-lt"/>
              <a:buAutoNum type="arabicPeriod"/>
            </a:pPr>
            <a:r>
              <a:rPr lang="en-US" b="0" i="0" dirty="0" smtClean="0">
                <a:solidFill>
                  <a:srgbClr val="212121"/>
                </a:solidFill>
                <a:effectLst/>
                <a:latin typeface="Source Sans Pro"/>
              </a:rPr>
              <a:t>Attract media attention by working with a local official to get a radon proclamation.</a:t>
            </a:r>
          </a:p>
          <a:p>
            <a:pPr marL="742950" lvl="1" indent="-285750">
              <a:buFont typeface="+mj-lt"/>
              <a:buAutoNum type="arabicPeriod"/>
            </a:pPr>
            <a:r>
              <a:rPr lang="en-US" b="0" i="0" dirty="0" smtClean="0">
                <a:solidFill>
                  <a:srgbClr val="212121"/>
                </a:solidFill>
                <a:effectLst/>
                <a:latin typeface="Source Sans Pro"/>
              </a:rPr>
              <a:t>View or order EPA's </a:t>
            </a:r>
            <a:r>
              <a:rPr lang="en-US" b="0" i="0" dirty="0" smtClean="0">
                <a:solidFill>
                  <a:srgbClr val="4C2C92"/>
                </a:solidFill>
                <a:effectLst/>
                <a:latin typeface="Source Sans Pro"/>
                <a:hlinkClick r:id="rId6"/>
              </a:rPr>
              <a:t>free radon publications</a:t>
            </a:r>
            <a:r>
              <a:rPr lang="en-US" b="0" i="0" dirty="0" smtClean="0">
                <a:solidFill>
                  <a:srgbClr val="212121"/>
                </a:solidFill>
                <a:effectLst/>
                <a:latin typeface="Source Sans Pro"/>
              </a:rPr>
              <a:t>.</a:t>
            </a:r>
          </a:p>
          <a:p>
            <a:pPr>
              <a:buFont typeface="+mj-lt"/>
              <a:buAutoNum type="arabicPeriod"/>
            </a:pPr>
            <a:r>
              <a:rPr lang="en-US" b="1" i="0" dirty="0" smtClean="0">
                <a:solidFill>
                  <a:srgbClr val="212121"/>
                </a:solidFill>
                <a:effectLst/>
                <a:latin typeface="Source Sans Pro"/>
              </a:rPr>
              <a:t>Buy a radon-resistant home</a:t>
            </a:r>
            <a:r>
              <a:rPr lang="en-US" b="0" i="0" dirty="0" smtClean="0">
                <a:solidFill>
                  <a:srgbClr val="212121"/>
                </a:solidFill>
                <a:effectLst/>
                <a:latin typeface="Source Sans Pro"/>
              </a:rPr>
              <a:t> - Read more about radon-resistant new construction, "</a:t>
            </a:r>
            <a:r>
              <a:rPr lang="en-US" b="0" i="0" dirty="0" smtClean="0">
                <a:solidFill>
                  <a:srgbClr val="4C2C92"/>
                </a:solidFill>
                <a:effectLst/>
                <a:latin typeface="Source Sans Pro"/>
                <a:hlinkClick r:id="rId7"/>
              </a:rPr>
              <a:t>Building Radon Out: A Step-by-Step Guide to Build Radon-Resistant Homes</a:t>
            </a:r>
            <a:r>
              <a:rPr lang="en-US" b="0" i="0" dirty="0" smtClean="0">
                <a:solidFill>
                  <a:srgbClr val="212121"/>
                </a:solidFill>
                <a:effectLst/>
                <a:latin typeface="Source Sans Pro"/>
              </a:rPr>
              <a:t>".</a:t>
            </a:r>
          </a:p>
          <a:p>
            <a:pPr marL="742950" lvl="1" indent="-285750">
              <a:buFont typeface="+mj-lt"/>
              <a:buAutoNum type="arabicPeriod"/>
            </a:pPr>
            <a:r>
              <a:rPr lang="en-US" b="0" i="0" dirty="0" smtClean="0">
                <a:solidFill>
                  <a:srgbClr val="212121"/>
                </a:solidFill>
                <a:effectLst/>
                <a:latin typeface="Source Sans Pro"/>
              </a:rPr>
              <a:t>Build Green: It's Easy to Build New Homes Radon-Resistant ..."The good news is you can build your customers a safer, healthier, radon-resistant home. The techniques to prevent radon from entering a home are practical and straightforward for any builder. It’s an inexpensive way to offer families a benefit that could reduce their risk of lung cancer. And it’s a smart way to build trust between you and your customer." </a:t>
            </a:r>
            <a:r>
              <a:rPr lang="en-US" b="0" i="1" dirty="0" err="1" smtClean="0">
                <a:solidFill>
                  <a:srgbClr val="212121"/>
                </a:solidFill>
                <a:effectLst/>
                <a:latin typeface="Source Sans Pro"/>
              </a:rPr>
              <a:t>Fuad</a:t>
            </a:r>
            <a:r>
              <a:rPr lang="en-US" b="0" i="1" dirty="0" smtClean="0">
                <a:solidFill>
                  <a:srgbClr val="212121"/>
                </a:solidFill>
                <a:effectLst/>
                <a:latin typeface="Source Sans Pro"/>
              </a:rPr>
              <a:t> </a:t>
            </a:r>
            <a:r>
              <a:rPr lang="en-US" b="0" i="1" dirty="0" err="1" smtClean="0">
                <a:solidFill>
                  <a:srgbClr val="212121"/>
                </a:solidFill>
                <a:effectLst/>
                <a:latin typeface="Source Sans Pro"/>
              </a:rPr>
              <a:t>Reveiz</a:t>
            </a:r>
            <a:r>
              <a:rPr lang="en-US" b="0" i="1" dirty="0" smtClean="0">
                <a:solidFill>
                  <a:srgbClr val="212121"/>
                </a:solidFill>
                <a:effectLst/>
                <a:latin typeface="Source Sans Pro"/>
              </a:rPr>
              <a:t>, Member of the National Association of Home Builders</a:t>
            </a:r>
            <a:endParaRPr lang="en-US" b="0" i="0" dirty="0" smtClean="0">
              <a:solidFill>
                <a:srgbClr val="212121"/>
              </a:solidFill>
              <a:effectLst/>
              <a:latin typeface="Source Sans Pro"/>
            </a:endParaRPr>
          </a:p>
          <a:p>
            <a:endParaRPr lang="en-US" dirty="0"/>
          </a:p>
        </p:txBody>
      </p:sp>
    </p:spTree>
    <p:extLst>
      <p:ext uri="{BB962C8B-B14F-4D97-AF65-F5344CB8AC3E}">
        <p14:creationId xmlns:p14="http://schemas.microsoft.com/office/powerpoint/2010/main" val="33276415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1109" y="1176145"/>
            <a:ext cx="10515600" cy="4351338"/>
          </a:xfrm>
        </p:spPr>
        <p:txBody>
          <a:bodyPr>
            <a:normAutofit fontScale="70000" lnSpcReduction="20000"/>
          </a:bodyPr>
          <a:lstStyle/>
          <a:p>
            <a:r>
              <a:rPr lang="en-US" b="1" i="0" dirty="0" smtClean="0">
                <a:solidFill>
                  <a:srgbClr val="212121"/>
                </a:solidFill>
                <a:effectLst/>
                <a:latin typeface="Merriweather"/>
              </a:rPr>
              <a:t>Special Radon Messages</a:t>
            </a:r>
          </a:p>
          <a:p>
            <a:pPr algn="just"/>
            <a:r>
              <a:rPr lang="en-US" b="0" i="0" dirty="0" smtClean="0">
                <a:solidFill>
                  <a:srgbClr val="212121"/>
                </a:solidFill>
                <a:effectLst/>
                <a:latin typeface="Source Sans Pro"/>
              </a:rPr>
              <a:t>As you conduct radon outreach throughout the year, consider incorporating messages to test for radon, fix radon problems and build radon resistant homes with other environmental health messages and special events. The following are some examples of seasonal messages you can use at different times of the year:</a:t>
            </a:r>
          </a:p>
          <a:p>
            <a:pPr algn="just"/>
            <a:r>
              <a:rPr lang="en-US" b="0" i="0" dirty="0" smtClean="0">
                <a:solidFill>
                  <a:srgbClr val="212121"/>
                </a:solidFill>
                <a:effectLst/>
                <a:latin typeface="Source Sans Pro"/>
              </a:rPr>
              <a:t>February – Protect Your Loved Ones. Test for Radon. (Valentine’s Day)</a:t>
            </a:r>
          </a:p>
          <a:p>
            <a:pPr algn="just"/>
            <a:r>
              <a:rPr lang="en-US" b="0" i="0" dirty="0" smtClean="0">
                <a:solidFill>
                  <a:srgbClr val="212121"/>
                </a:solidFill>
                <a:effectLst/>
                <a:latin typeface="Source Sans Pro"/>
              </a:rPr>
              <a:t>April – Don’t Be Foolish. Test Your Home for Radon. (April Fool's Day)</a:t>
            </a:r>
          </a:p>
          <a:p>
            <a:pPr algn="just"/>
            <a:r>
              <a:rPr lang="en-US" b="0" i="0" dirty="0" smtClean="0">
                <a:solidFill>
                  <a:srgbClr val="212121"/>
                </a:solidFill>
                <a:effectLst/>
                <a:latin typeface="Source Sans Pro"/>
              </a:rPr>
              <a:t>May/August – Breathe With Ease. Fix Your Home By Reducing Radon Gas. (Clean Air Month)</a:t>
            </a:r>
          </a:p>
          <a:p>
            <a:pPr algn="just"/>
            <a:r>
              <a:rPr lang="en-US" b="0" i="0" dirty="0" smtClean="0">
                <a:solidFill>
                  <a:srgbClr val="212121"/>
                </a:solidFill>
                <a:effectLst/>
                <a:latin typeface="Source Sans Pro"/>
              </a:rPr>
              <a:t>June – Living Green is Healthier. Build Radon-Resistant Homes. (Home Safety Month)</a:t>
            </a:r>
          </a:p>
          <a:p>
            <a:pPr algn="just"/>
            <a:r>
              <a:rPr lang="en-US" b="0" i="0" dirty="0" smtClean="0">
                <a:solidFill>
                  <a:srgbClr val="212121"/>
                </a:solidFill>
                <a:effectLst/>
                <a:latin typeface="Source Sans Pro"/>
              </a:rPr>
              <a:t>October – Protect Your Children From Radon. Test Your Home. (Children’s Health Month)</a:t>
            </a:r>
          </a:p>
          <a:p>
            <a:pPr algn="just"/>
            <a:r>
              <a:rPr lang="en-US" b="0" i="0" dirty="0" smtClean="0">
                <a:solidFill>
                  <a:srgbClr val="212121"/>
                </a:solidFill>
                <a:effectLst/>
                <a:latin typeface="Source Sans Pro"/>
              </a:rPr>
              <a:t>November – Radon is the Leading Cause of Lung Cancer Among Non-Smokers. (Lung Cancer Awareness Month)</a:t>
            </a:r>
          </a:p>
          <a:p>
            <a:pPr algn="just"/>
            <a:r>
              <a:rPr lang="en-US" b="0" i="0" dirty="0" smtClean="0">
                <a:solidFill>
                  <a:srgbClr val="212121"/>
                </a:solidFill>
                <a:effectLst/>
                <a:latin typeface="Source Sans Pro"/>
              </a:rPr>
              <a:t>December – Give the Gift of Health. Protect Loved Ones by Reducing Radon in Your Home. (Holiday Season)</a:t>
            </a:r>
          </a:p>
          <a:p>
            <a:pPr algn="just"/>
            <a:endParaRPr lang="en-US" dirty="0"/>
          </a:p>
        </p:txBody>
      </p:sp>
    </p:spTree>
    <p:extLst>
      <p:ext uri="{BB962C8B-B14F-4D97-AF65-F5344CB8AC3E}">
        <p14:creationId xmlns:p14="http://schemas.microsoft.com/office/powerpoint/2010/main" val="9123661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829565" y="2540608"/>
            <a:ext cx="4835870" cy="3484177"/>
          </a:xfrm>
          <a:prstGeom prst="rect">
            <a:avLst/>
          </a:prstGeom>
        </p:spPr>
      </p:pic>
      <p:sp>
        <p:nvSpPr>
          <p:cNvPr id="5" name="TextBox 4"/>
          <p:cNvSpPr txBox="1"/>
          <p:nvPr/>
        </p:nvSpPr>
        <p:spPr>
          <a:xfrm>
            <a:off x="1786596" y="649481"/>
            <a:ext cx="8921809" cy="2585323"/>
          </a:xfrm>
          <a:prstGeom prst="rect">
            <a:avLst/>
          </a:prstGeom>
          <a:noFill/>
        </p:spPr>
        <p:txBody>
          <a:bodyPr wrap="square" rtlCol="0">
            <a:spAutoFit/>
          </a:bodyPr>
          <a:lstStyle/>
          <a:p>
            <a:pPr algn="ctr"/>
            <a:r>
              <a:rPr lang="en-US" sz="3600" dirty="0" smtClean="0"/>
              <a:t>James Madison University</a:t>
            </a:r>
          </a:p>
          <a:p>
            <a:pPr algn="ctr"/>
            <a:r>
              <a:rPr lang="en-US" sz="3600" dirty="0" smtClean="0"/>
              <a:t>Department of Risk Management</a:t>
            </a:r>
          </a:p>
          <a:p>
            <a:pPr algn="ctr"/>
            <a:r>
              <a:rPr lang="en-US" sz="3600" dirty="0" smtClean="0">
                <a:hlinkClick r:id="rId3"/>
              </a:rPr>
              <a:t>www.jmu.edu.riskmgmt</a:t>
            </a:r>
            <a:endParaRPr lang="en-US" sz="3600" dirty="0" smtClean="0"/>
          </a:p>
          <a:p>
            <a:pPr algn="ctr"/>
            <a:endParaRPr lang="en-US" dirty="0" smtClean="0"/>
          </a:p>
          <a:p>
            <a:pPr algn="ctr"/>
            <a:endParaRPr lang="en-US" dirty="0" smtClean="0"/>
          </a:p>
          <a:p>
            <a:pPr algn="ctr"/>
            <a:endParaRPr lang="en-US" dirty="0"/>
          </a:p>
        </p:txBody>
      </p:sp>
    </p:spTree>
    <p:extLst>
      <p:ext uri="{BB962C8B-B14F-4D97-AF65-F5344CB8AC3E}">
        <p14:creationId xmlns:p14="http://schemas.microsoft.com/office/powerpoint/2010/main" val="78668931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13</TotalTime>
  <Words>686</Words>
  <Application>Microsoft Office PowerPoint</Application>
  <PresentationFormat>Widescreen</PresentationFormat>
  <Paragraphs>28</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Garamond</vt:lpstr>
      <vt:lpstr>Merriweather</vt:lpstr>
      <vt:lpstr>Source Sans Pro</vt:lpstr>
      <vt:lpstr>Organic</vt:lpstr>
      <vt:lpstr>Learn about Risk From Radon You can’t see, smell or taste radon, but it could be present at a dangerous level in your home. Radon is the leading cause of lung cancer deaths among nonsmokers in America and claims the lives of about 21,000 Americans each year. In fact, the EPA and the U.S. Surgeon General urge all Americans to protect their health by testing their homes, schools and other buildings for radon.                  Exposure to radon is a preventable health risk and testing radon levels in your home can help prevent unnecessary exposure. If a high radon level is detected in your home, you can take steps to fix the problem to protect yourself and your family.</vt:lpstr>
      <vt:lpstr> Take Action in January Radon Leaders Saving Lives Campaign is an online learning and action network supporting the Radon Leaders Saving Lives Campaign hosted by the Conference of Radiation Control Program Directors, or CRCPD, with contributions from industry and EPA. If you would like to organize an event in your neighborhood, download the NRAM Event Planning Kit </vt:lpstr>
      <vt:lpstr>PowerPoint Presentation</vt:lpstr>
      <vt:lpstr>PowerPoint Presentation</vt:lpstr>
      <vt:lpstr>PowerPoint Presentation</vt:lpstr>
    </vt:vector>
  </TitlesOfParts>
  <Company>James Madison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 about Risk From Radon You can’t see, smell or taste radon, but it could be present at a dangerous level in your home. Radon is the leading cause of lung cancer deaths among nonsmokers in America and claims the lives of about 21,000 Americans each year. In fact, the EPA and the U.S. Surgeon General urge all Americans to protect their health by testing their homes, schools and other buildings for radon.  Exposure to radon is a preventable health risk and testing radon levels in your home can help prevent unnecessary exposure. If a high radon level is detected in your home, you can take steps to fix the problem to protect yourself and your family.</dc:title>
  <dc:creator>Day, Todd - dayat</dc:creator>
  <cp:lastModifiedBy>Day, Todd - dayat</cp:lastModifiedBy>
  <cp:revision>8</cp:revision>
  <dcterms:created xsi:type="dcterms:W3CDTF">2021-01-08T18:51:12Z</dcterms:created>
  <dcterms:modified xsi:type="dcterms:W3CDTF">2021-01-08T19:05:11Z</dcterms:modified>
</cp:coreProperties>
</file>