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80" r:id="rId4"/>
    <p:sldId id="259" r:id="rId5"/>
    <p:sldId id="281" r:id="rId6"/>
    <p:sldId id="282" r:id="rId7"/>
    <p:sldId id="283" r:id="rId8"/>
    <p:sldId id="261" r:id="rId9"/>
    <p:sldId id="262" r:id="rId10"/>
    <p:sldId id="273" r:id="rId11"/>
    <p:sldId id="289" r:id="rId12"/>
    <p:sldId id="284" r:id="rId13"/>
    <p:sldId id="290" r:id="rId14"/>
    <p:sldId id="294" r:id="rId15"/>
    <p:sldId id="291" r:id="rId16"/>
    <p:sldId id="292" r:id="rId17"/>
    <p:sldId id="274" r:id="rId18"/>
    <p:sldId id="285" r:id="rId19"/>
    <p:sldId id="286" r:id="rId20"/>
    <p:sldId id="275" r:id="rId21"/>
    <p:sldId id="288" r:id="rId22"/>
    <p:sldId id="287" r:id="rId23"/>
    <p:sldId id="293" r:id="rId24"/>
    <p:sldId id="276" r:id="rId25"/>
    <p:sldId id="263" r:id="rId26"/>
    <p:sldId id="277" r:id="rId27"/>
  </p:sldIdLst>
  <p:sldSz cx="9144000" cy="6858000" type="screen4x3"/>
  <p:notesSz cx="6858000" cy="9180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817" autoAdjust="0"/>
    <p:restoredTop sz="90640" autoAdjust="0"/>
  </p:normalViewPr>
  <p:slideViewPr>
    <p:cSldViewPr>
      <p:cViewPr>
        <p:scale>
          <a:sx n="50" d="100"/>
          <a:sy n="50" d="100"/>
        </p:scale>
        <p:origin x="-3384" y="-12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88" y="-84"/>
      </p:cViewPr>
      <p:guideLst>
        <p:guide orient="horz" pos="2891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1725"/>
            <a:ext cx="2971800" cy="4587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r>
              <a:rPr lang="en-US"/>
              <a:t>Grant Accounting 201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21725"/>
            <a:ext cx="2971800" cy="4587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9A33299B-6765-4DA3-A6D4-F5380BE2C4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557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8975"/>
            <a:ext cx="4589462" cy="3441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0863"/>
            <a:ext cx="5029200" cy="4130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1725"/>
            <a:ext cx="2971800" cy="4587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21725"/>
            <a:ext cx="2971800" cy="4587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7172398B-6EAD-47D5-8438-9AB75F02B6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003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180E7A-5427-4AFF-9738-4967680A6B82}" type="slidenum">
              <a:rPr lang="en-US"/>
              <a:pPr/>
              <a:t>1</a:t>
            </a:fld>
            <a:endParaRPr lang="en-US"/>
          </a:p>
        </p:txBody>
      </p:sp>
      <p:sp>
        <p:nvSpPr>
          <p:cNvPr id="7065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2398B-6EAD-47D5-8438-9AB75F02B66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2398B-6EAD-47D5-8438-9AB75F02B66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2398B-6EAD-47D5-8438-9AB75F02B66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2398B-6EAD-47D5-8438-9AB75F02B66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2398B-6EAD-47D5-8438-9AB75F02B66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2398B-6EAD-47D5-8438-9AB75F02B66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2398B-6EAD-47D5-8438-9AB75F02B66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2398B-6EAD-47D5-8438-9AB75F02B66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2398B-6EAD-47D5-8438-9AB75F02B66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2398B-6EAD-47D5-8438-9AB75F02B66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2398B-6EAD-47D5-8438-9AB75F02B66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2398B-6EAD-47D5-8438-9AB75F02B66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2398B-6EAD-47D5-8438-9AB75F02B66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2398B-6EAD-47D5-8438-9AB75F02B66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2398B-6EAD-47D5-8438-9AB75F02B66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2398B-6EAD-47D5-8438-9AB75F02B66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2398B-6EAD-47D5-8438-9AB75F02B66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2398B-6EAD-47D5-8438-9AB75F02B66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2398B-6EAD-47D5-8438-9AB75F02B66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2398B-6EAD-47D5-8438-9AB75F02B66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2398B-6EAD-47D5-8438-9AB75F02B66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2398B-6EAD-47D5-8438-9AB75F02B66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2398B-6EAD-47D5-8438-9AB75F02B66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2398B-6EAD-47D5-8438-9AB75F02B66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2398B-6EAD-47D5-8438-9AB75F02B66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5539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5760" cy="535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40" name="Rectangle 4"/>
            <p:cNvSpPr>
              <a:spLocks noChangeArrowheads="1"/>
            </p:cNvSpPr>
            <p:nvPr/>
          </p:nvSpPr>
          <p:spPr bwMode="hidden">
            <a:xfrm>
              <a:off x="0" y="3147"/>
              <a:ext cx="5760" cy="117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541" name="Group 5"/>
          <p:cNvGrpSpPr>
            <a:grpSpLocks/>
          </p:cNvGrpSpPr>
          <p:nvPr/>
        </p:nvGrpSpPr>
        <p:grpSpPr bwMode="auto">
          <a:xfrm>
            <a:off x="152400" y="314325"/>
            <a:ext cx="847725" cy="6543675"/>
            <a:chOff x="96" y="198"/>
            <a:chExt cx="534" cy="4122"/>
          </a:xfrm>
        </p:grpSpPr>
        <p:sp>
          <p:nvSpPr>
            <p:cNvPr id="65542" name="AutoShape 6"/>
            <p:cNvSpPr>
              <a:spLocks noChangeArrowheads="1"/>
            </p:cNvSpPr>
            <p:nvPr/>
          </p:nvSpPr>
          <p:spPr bwMode="auto">
            <a:xfrm rot="5400000" flipH="1">
              <a:off x="82" y="1994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43" name="AutoShape 7"/>
            <p:cNvSpPr>
              <a:spLocks noChangeArrowheads="1"/>
            </p:cNvSpPr>
            <p:nvPr/>
          </p:nvSpPr>
          <p:spPr bwMode="auto">
            <a:xfrm rot="5400000" flipH="1">
              <a:off x="82" y="2588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44" name="AutoShape 8"/>
            <p:cNvSpPr>
              <a:spLocks noChangeArrowheads="1"/>
            </p:cNvSpPr>
            <p:nvPr/>
          </p:nvSpPr>
          <p:spPr bwMode="auto">
            <a:xfrm rot="5400000" flipH="1">
              <a:off x="81" y="318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45" name="AutoShape 9"/>
            <p:cNvSpPr>
              <a:spLocks noChangeArrowheads="1"/>
            </p:cNvSpPr>
            <p:nvPr/>
          </p:nvSpPr>
          <p:spPr bwMode="auto">
            <a:xfrm rot="5400000" flipH="1">
              <a:off x="84" y="3774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46" name="AutoShape 10"/>
            <p:cNvSpPr>
              <a:spLocks noChangeArrowheads="1"/>
            </p:cNvSpPr>
            <p:nvPr/>
          </p:nvSpPr>
          <p:spPr bwMode="auto">
            <a:xfrm rot="5400000" flipH="1">
              <a:off x="82" y="21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47" name="AutoShape 11"/>
            <p:cNvSpPr>
              <a:spLocks noChangeArrowheads="1"/>
            </p:cNvSpPr>
            <p:nvPr/>
          </p:nvSpPr>
          <p:spPr bwMode="auto">
            <a:xfrm rot="5400000" flipH="1">
              <a:off x="81" y="80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48" name="AutoShape 12"/>
            <p:cNvSpPr>
              <a:spLocks noChangeArrowheads="1"/>
            </p:cNvSpPr>
            <p:nvPr/>
          </p:nvSpPr>
          <p:spPr bwMode="auto">
            <a:xfrm rot="5400000" flipH="1">
              <a:off x="81" y="139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549" name="Rectangle 13"/>
          <p:cNvSpPr>
            <a:spLocks noChangeArrowheads="1"/>
          </p:cNvSpPr>
          <p:nvPr/>
        </p:nvSpPr>
        <p:spPr bwMode="auto">
          <a:xfrm>
            <a:off x="441325" y="0"/>
            <a:ext cx="276225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65550" name="AutoShape 14"/>
          <p:cNvSpPr>
            <a:spLocks noChangeArrowheads="1"/>
          </p:cNvSpPr>
          <p:nvPr/>
        </p:nvSpPr>
        <p:spPr bwMode="auto">
          <a:xfrm flipH="1">
            <a:off x="547688" y="2717800"/>
            <a:ext cx="8596312" cy="254000"/>
          </a:xfrm>
          <a:prstGeom prst="homePlate">
            <a:avLst>
              <a:gd name="adj" fmla="val 5891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65551" name="Oval 15"/>
          <p:cNvSpPr>
            <a:spLocks noChangeArrowheads="1"/>
          </p:cNvSpPr>
          <p:nvPr/>
        </p:nvSpPr>
        <p:spPr bwMode="auto">
          <a:xfrm>
            <a:off x="433388" y="2697163"/>
            <a:ext cx="295275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65552" name="Rectangle 16"/>
          <p:cNvSpPr>
            <a:spLocks noChangeArrowheads="1"/>
          </p:cNvSpPr>
          <p:nvPr/>
        </p:nvSpPr>
        <p:spPr bwMode="auto">
          <a:xfrm>
            <a:off x="463550" y="2700338"/>
            <a:ext cx="161925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65553" name="Oval 17"/>
          <p:cNvSpPr>
            <a:spLocks noChangeArrowheads="1"/>
          </p:cNvSpPr>
          <p:nvPr/>
        </p:nvSpPr>
        <p:spPr bwMode="auto">
          <a:xfrm>
            <a:off x="9236075" y="2697163"/>
            <a:ext cx="304800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65554" name="Rectangle 18"/>
          <p:cNvSpPr>
            <a:spLocks noChangeArrowheads="1"/>
          </p:cNvSpPr>
          <p:nvPr/>
        </p:nvSpPr>
        <p:spPr bwMode="auto">
          <a:xfrm>
            <a:off x="484188" y="2760663"/>
            <a:ext cx="8751887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grpSp>
        <p:nvGrpSpPr>
          <p:cNvPr id="65555" name="Group 19"/>
          <p:cNvGrpSpPr>
            <a:grpSpLocks/>
          </p:cNvGrpSpPr>
          <p:nvPr/>
        </p:nvGrpSpPr>
        <p:grpSpPr bwMode="auto">
          <a:xfrm>
            <a:off x="150813" y="0"/>
            <a:ext cx="849312" cy="6858000"/>
            <a:chOff x="95" y="0"/>
            <a:chExt cx="535" cy="4320"/>
          </a:xfrm>
        </p:grpSpPr>
        <p:sp>
          <p:nvSpPr>
            <p:cNvPr id="65556" name="AutoShape 20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7" name="AutoShape 21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8" name="AutoShape 22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9" name="AutoShape 23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60" name="AutoShape 24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61" name="AutoShape 25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62" name="Freeform 26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63" name="Freeform 27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564" name="Rectangle 28"/>
          <p:cNvSpPr>
            <a:spLocks noGrp="1" noChangeArrowheads="1"/>
          </p:cNvSpPr>
          <p:nvPr>
            <p:ph type="ctrTitle" sz="quarter"/>
          </p:nvPr>
        </p:nvSpPr>
        <p:spPr>
          <a:xfrm>
            <a:off x="1154113" y="1211263"/>
            <a:ext cx="7772400" cy="14319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65" name="Rectangle 2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71575" y="3124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5566" name="Rectangle 30"/>
          <p:cNvSpPr>
            <a:spLocks noGrp="1" noChangeArrowheads="1"/>
          </p:cNvSpPr>
          <p:nvPr>
            <p:ph type="dt" sz="quarter" idx="2"/>
          </p:nvPr>
        </p:nvSpPr>
        <p:spPr>
          <a:xfrm>
            <a:off x="1119188" y="63182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5567" name="Rectangle 31"/>
          <p:cNvSpPr>
            <a:spLocks noGrp="1" noChangeArrowheads="1"/>
          </p:cNvSpPr>
          <p:nvPr>
            <p:ph type="ftr" sz="quarter" idx="3"/>
          </p:nvPr>
        </p:nvSpPr>
        <p:spPr>
          <a:xfrm>
            <a:off x="3557588" y="63182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5568" name="Rectangle 32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86588" y="63182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BCA28E6-FED6-445A-BC38-81846769BF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5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51" grpId="0" animBg="1" autoUpdateAnimBg="0"/>
      <p:bldP spid="65553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03FB15-8CDA-442B-938A-9711D0F239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144463"/>
            <a:ext cx="1962150" cy="59515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144463"/>
            <a:ext cx="5734050" cy="59515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879270-8482-4119-9AC9-E05A3C4486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D4903E-B1FC-4A7B-80E9-32A33CE0E8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7C634-31B7-4306-A767-B2F28097D9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832C9-31A5-48A4-9C84-BF90952F14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E0F841-32DE-49A8-874D-E4AD4BE1D4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75E219-5637-43D1-B57F-EA7DEF5771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80F01-C30E-487A-B290-6A72C1A4B9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F8DE8F-DCA6-4FDB-9B76-9DB1ABB0EE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DC4D54-A9AE-4D82-98C2-0D1EF73C34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514" name="Group 2"/>
          <p:cNvGrpSpPr>
            <a:grpSpLocks/>
          </p:cNvGrpSpPr>
          <p:nvPr/>
        </p:nvGrpSpPr>
        <p:grpSpPr bwMode="auto">
          <a:xfrm>
            <a:off x="152400" y="314325"/>
            <a:ext cx="847725" cy="6543675"/>
            <a:chOff x="96" y="198"/>
            <a:chExt cx="534" cy="4122"/>
          </a:xfrm>
        </p:grpSpPr>
        <p:sp>
          <p:nvSpPr>
            <p:cNvPr id="64515" name="AutoShape 3"/>
            <p:cNvSpPr>
              <a:spLocks noChangeArrowheads="1"/>
            </p:cNvSpPr>
            <p:nvPr/>
          </p:nvSpPr>
          <p:spPr bwMode="auto">
            <a:xfrm rot="5400000" flipH="1">
              <a:off x="82" y="1994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16" name="AutoShape 4"/>
            <p:cNvSpPr>
              <a:spLocks noChangeArrowheads="1"/>
            </p:cNvSpPr>
            <p:nvPr/>
          </p:nvSpPr>
          <p:spPr bwMode="auto">
            <a:xfrm rot="5400000" flipH="1">
              <a:off x="82" y="2588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17" name="AutoShape 5"/>
            <p:cNvSpPr>
              <a:spLocks noChangeArrowheads="1"/>
            </p:cNvSpPr>
            <p:nvPr/>
          </p:nvSpPr>
          <p:spPr bwMode="auto">
            <a:xfrm rot="5400000" flipH="1">
              <a:off x="81" y="318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18" name="AutoShape 6"/>
            <p:cNvSpPr>
              <a:spLocks noChangeArrowheads="1"/>
            </p:cNvSpPr>
            <p:nvPr/>
          </p:nvSpPr>
          <p:spPr bwMode="auto">
            <a:xfrm rot="5400000" flipH="1">
              <a:off x="84" y="3774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19" name="AutoShape 7"/>
            <p:cNvSpPr>
              <a:spLocks noChangeArrowheads="1"/>
            </p:cNvSpPr>
            <p:nvPr/>
          </p:nvSpPr>
          <p:spPr bwMode="auto">
            <a:xfrm rot="5400000" flipH="1">
              <a:off x="82" y="21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20" name="AutoShape 8"/>
            <p:cNvSpPr>
              <a:spLocks noChangeArrowheads="1"/>
            </p:cNvSpPr>
            <p:nvPr/>
          </p:nvSpPr>
          <p:spPr bwMode="auto">
            <a:xfrm rot="5400000" flipH="1">
              <a:off x="81" y="80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21" name="AutoShape 9"/>
            <p:cNvSpPr>
              <a:spLocks noChangeArrowheads="1"/>
            </p:cNvSpPr>
            <p:nvPr/>
          </p:nvSpPr>
          <p:spPr bwMode="auto">
            <a:xfrm rot="5400000" flipH="1">
              <a:off x="81" y="139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4522" name="Rectangle 10"/>
          <p:cNvSpPr>
            <a:spLocks noChangeArrowheads="1"/>
          </p:cNvSpPr>
          <p:nvPr/>
        </p:nvSpPr>
        <p:spPr bwMode="auto">
          <a:xfrm>
            <a:off x="441325" y="0"/>
            <a:ext cx="276225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64523" name="AutoShape 11"/>
          <p:cNvSpPr>
            <a:spLocks noChangeArrowheads="1"/>
          </p:cNvSpPr>
          <p:nvPr/>
        </p:nvSpPr>
        <p:spPr bwMode="auto">
          <a:xfrm flipH="1">
            <a:off x="547688" y="1703388"/>
            <a:ext cx="8596312" cy="254000"/>
          </a:xfrm>
          <a:prstGeom prst="homePlate">
            <a:avLst>
              <a:gd name="adj" fmla="val 5891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64524" name="Oval 12"/>
          <p:cNvSpPr>
            <a:spLocks noChangeArrowheads="1"/>
          </p:cNvSpPr>
          <p:nvPr/>
        </p:nvSpPr>
        <p:spPr bwMode="auto">
          <a:xfrm>
            <a:off x="460375" y="1706563"/>
            <a:ext cx="295275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64525" name="Rectangle 13"/>
          <p:cNvSpPr>
            <a:spLocks noChangeArrowheads="1"/>
          </p:cNvSpPr>
          <p:nvPr/>
        </p:nvSpPr>
        <p:spPr bwMode="auto">
          <a:xfrm>
            <a:off x="463550" y="1912938"/>
            <a:ext cx="1905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64526" name="Oval 14"/>
          <p:cNvSpPr>
            <a:spLocks noChangeArrowheads="1"/>
          </p:cNvSpPr>
          <p:nvPr/>
        </p:nvSpPr>
        <p:spPr bwMode="auto">
          <a:xfrm>
            <a:off x="9209088" y="1676400"/>
            <a:ext cx="304800" cy="274638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64527" name="Rectangle 15"/>
          <p:cNvSpPr>
            <a:spLocks noChangeArrowheads="1"/>
          </p:cNvSpPr>
          <p:nvPr/>
        </p:nvSpPr>
        <p:spPr bwMode="auto">
          <a:xfrm>
            <a:off x="457200" y="1739900"/>
            <a:ext cx="875188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grpSp>
        <p:nvGrpSpPr>
          <p:cNvPr id="64528" name="Group 16"/>
          <p:cNvGrpSpPr>
            <a:grpSpLocks/>
          </p:cNvGrpSpPr>
          <p:nvPr/>
        </p:nvGrpSpPr>
        <p:grpSpPr bwMode="auto">
          <a:xfrm>
            <a:off x="150813" y="0"/>
            <a:ext cx="849312" cy="6858000"/>
            <a:chOff x="95" y="0"/>
            <a:chExt cx="535" cy="4320"/>
          </a:xfrm>
        </p:grpSpPr>
        <p:sp>
          <p:nvSpPr>
            <p:cNvPr id="64529" name="AutoShape 17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0" name="AutoShape 18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1" name="AutoShape 19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2" name="AutoShape 20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3" name="AutoShape 21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4" name="AutoShape 22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5" name="Freeform 23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6" name="Freeform 24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453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144463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4538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84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4539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4113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4540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2513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4541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21513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388BAD8-0CF9-4E35-AD49-2EF17489A191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4" grpId="0" animBg="1" autoUpdateAnimBg="0"/>
      <p:bldP spid="64526" grpId="0" animBg="1" autoUpdateAnimBg="0"/>
    </p:bld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hulveyjd@jmu.edu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hiflekl@jmu.edu" TargetMode="External"/><Relationship Id="rId5" Type="http://schemas.openxmlformats.org/officeDocument/2006/relationships/hyperlink" Target="mailto:crumptdl@jmu.edu" TargetMode="External"/><Relationship Id="rId4" Type="http://schemas.openxmlformats.org/officeDocument/2006/relationships/hyperlink" Target="mailto:wilburbc@jmu.edu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75612647-998A-4C67-93AF-BA6DB6E57561}" type="slidenum">
              <a:rPr lang="en-US"/>
              <a:pPr/>
              <a:t>1</a:t>
            </a:fld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371600" y="762000"/>
            <a:ext cx="7772400" cy="1446550"/>
          </a:xfrm>
        </p:spPr>
        <p:txBody>
          <a:bodyPr/>
          <a:lstStyle/>
          <a:p>
            <a:pPr marL="457200" lvl="1" indent="0"/>
            <a:r>
              <a:rPr lang="en-US" dirty="0" smtClean="0"/>
              <a:t>I have the grant,  now what!?</a:t>
            </a:r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352800"/>
            <a:ext cx="4267200" cy="2971800"/>
          </a:xfrm>
        </p:spPr>
        <p:txBody>
          <a:bodyPr/>
          <a:lstStyle/>
          <a:p>
            <a:pPr algn="ctr"/>
            <a:r>
              <a:rPr lang="en-US" sz="2400" dirty="0" smtClean="0"/>
              <a:t>Presented by </a:t>
            </a:r>
          </a:p>
          <a:p>
            <a:pPr algn="ctr"/>
            <a:r>
              <a:rPr lang="en-US" sz="2400" dirty="0" smtClean="0"/>
              <a:t>John Hulvey, Director</a:t>
            </a:r>
          </a:p>
          <a:p>
            <a:pPr algn="ctr"/>
            <a:r>
              <a:rPr lang="en-US" sz="2400" dirty="0" smtClean="0"/>
              <a:t>Sponsored Programs Admin &amp; Accounting</a:t>
            </a:r>
            <a:endParaRPr lang="en-US" sz="2400" dirty="0"/>
          </a:p>
        </p:txBody>
      </p:sp>
      <p:pic>
        <p:nvPicPr>
          <p:cNvPr id="4102" name="Picture 6" descr="PE01549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2590800"/>
            <a:ext cx="2543175" cy="3429000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600200" y="5257800"/>
            <a:ext cx="3276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1905000" y="5073650"/>
            <a:ext cx="266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  <p:bldP spid="4101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FB91F-D1FF-44EC-BA86-6BEE4186A823}" type="slidenum">
              <a:rPr lang="en-US"/>
              <a:pPr/>
              <a:t>10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814388"/>
            <a:ext cx="7772400" cy="762000"/>
          </a:xfrm>
        </p:spPr>
        <p:txBody>
          <a:bodyPr/>
          <a:lstStyle/>
          <a:p>
            <a:r>
              <a:rPr lang="en-US" dirty="0" smtClean="0"/>
              <a:t>Purchasing </a:t>
            </a:r>
            <a:r>
              <a:rPr lang="en-US" dirty="0"/>
              <a:t>Rules	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905000"/>
            <a:ext cx="7848600" cy="1600200"/>
          </a:xfrm>
        </p:spPr>
        <p:txBody>
          <a:bodyPr/>
          <a:lstStyle/>
          <a:p>
            <a:r>
              <a:rPr lang="en-US" dirty="0"/>
              <a:t>Same for Grants as other University funds</a:t>
            </a:r>
          </a:p>
          <a:p>
            <a:pPr lvl="1"/>
            <a:r>
              <a:rPr lang="en-US" dirty="0"/>
              <a:t>(Unless stated in Award)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371600" y="3515547"/>
            <a:ext cx="6705600" cy="334245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May 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actually be more restrictive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Must relate to grant </a:t>
            </a: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work &amp; budget.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Must comply with A-21 or FAR regulations</a:t>
            </a:r>
          </a:p>
          <a:p>
            <a:pPr lvl="2">
              <a:spcBef>
                <a:spcPct val="20000"/>
              </a:spcBef>
              <a:buFontTx/>
              <a:buChar char="–"/>
            </a:pP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No 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Membership fees, subscriptions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FB91F-D1FF-44EC-BA86-6BEE4186A823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814388"/>
            <a:ext cx="7772400" cy="762000"/>
          </a:xfrm>
        </p:spPr>
        <p:txBody>
          <a:bodyPr/>
          <a:lstStyle/>
          <a:p>
            <a:r>
              <a:rPr lang="en-US" dirty="0" smtClean="0"/>
              <a:t>Purchasing </a:t>
            </a:r>
            <a:r>
              <a:rPr lang="en-US" dirty="0"/>
              <a:t>Rules	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905000"/>
            <a:ext cx="7848600" cy="4953000"/>
          </a:xfrm>
        </p:spPr>
        <p:txBody>
          <a:bodyPr/>
          <a:lstStyle/>
          <a:p>
            <a:r>
              <a:rPr lang="en-US" dirty="0" err="1" smtClean="0"/>
              <a:t>EVa</a:t>
            </a:r>
            <a:r>
              <a:rPr lang="en-US" dirty="0" smtClean="0"/>
              <a:t> must be used</a:t>
            </a:r>
          </a:p>
          <a:p>
            <a:r>
              <a:rPr lang="en-US" dirty="0" smtClean="0"/>
              <a:t>SP Cards must be used &amp; reconciled</a:t>
            </a:r>
          </a:p>
          <a:p>
            <a:r>
              <a:rPr lang="en-US" dirty="0" smtClean="0"/>
              <a:t>Forms:</a:t>
            </a:r>
            <a:endParaRPr lang="en-US" dirty="0" smtClean="0">
              <a:solidFill>
                <a:schemeClr val="bg2"/>
              </a:solidFill>
            </a:endParaRPr>
          </a:p>
          <a:p>
            <a:pPr lvl="1"/>
            <a:r>
              <a:rPr lang="en-US" dirty="0" smtClean="0"/>
              <a:t>Accounting Voucher</a:t>
            </a:r>
          </a:p>
          <a:p>
            <a:pPr lvl="1"/>
            <a:r>
              <a:rPr lang="en-US" dirty="0" smtClean="0"/>
              <a:t>Travel Authorization</a:t>
            </a:r>
            <a:r>
              <a:rPr lang="en-US" sz="2400" dirty="0" smtClean="0"/>
              <a:t> </a:t>
            </a:r>
          </a:p>
          <a:p>
            <a:pPr lvl="1"/>
            <a:r>
              <a:rPr lang="en-US" dirty="0" smtClean="0"/>
              <a:t>Travel Reimbursement Voucher</a:t>
            </a:r>
          </a:p>
          <a:p>
            <a:pPr lvl="1"/>
            <a:r>
              <a:rPr lang="en-US" dirty="0" smtClean="0"/>
              <a:t>Agency Transfer Voucher (ATV)</a:t>
            </a:r>
          </a:p>
          <a:p>
            <a:pPr lvl="1"/>
            <a:r>
              <a:rPr lang="en-US" dirty="0" smtClean="0"/>
              <a:t>Personnel Action Request (PAR)</a:t>
            </a:r>
          </a:p>
          <a:p>
            <a:pPr>
              <a:buFontTx/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806947"/>
            <a:ext cx="7772400" cy="769441"/>
          </a:xfrm>
        </p:spPr>
        <p:txBody>
          <a:bodyPr/>
          <a:lstStyle/>
          <a:p>
            <a:r>
              <a:rPr lang="en-US" u="sng" dirty="0" smtClean="0"/>
              <a:t>Procurement</a:t>
            </a:r>
            <a:r>
              <a:rPr lang="en-US" dirty="0" smtClean="0"/>
              <a:t>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Required for all purchases of goods and services $5000 or more.</a:t>
            </a:r>
          </a:p>
          <a:p>
            <a:r>
              <a:rPr lang="en-US" dirty="0" smtClean="0"/>
              <a:t>Must use </a:t>
            </a:r>
            <a:r>
              <a:rPr lang="en-US" dirty="0" err="1" smtClean="0"/>
              <a:t>Va</a:t>
            </a:r>
            <a:r>
              <a:rPr lang="en-US" dirty="0" smtClean="0"/>
              <a:t> State Contracts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Some procurements c</a:t>
            </a:r>
            <a:r>
              <a:rPr lang="en-US" dirty="0" smtClean="0"/>
              <a:t>an </a:t>
            </a:r>
            <a:r>
              <a:rPr lang="en-US" dirty="0" smtClean="0"/>
              <a:t>be built into the Sponsored Program as a Sub-agreement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903E-B1FC-4A7B-80E9-32A33CE0E8F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29838"/>
            <a:ext cx="7772400" cy="1446550"/>
          </a:xfrm>
        </p:spPr>
        <p:txBody>
          <a:bodyPr/>
          <a:lstStyle/>
          <a:p>
            <a:r>
              <a:rPr lang="en-US" dirty="0" smtClean="0"/>
              <a:t>Expenditures (Travel and Business Meals)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09800"/>
            <a:ext cx="7848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This is one area where otherwise rational people loose their minds with Sponsored awards!!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Simply stated:  VA State (JMU) rules apply </a:t>
            </a:r>
            <a:r>
              <a:rPr lang="en-US" sz="1800" dirty="0" smtClean="0"/>
              <a:t>(Unless specifically addressed in the award)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903E-B1FC-4A7B-80E9-32A33CE0E8F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29838"/>
            <a:ext cx="7772400" cy="1446550"/>
          </a:xfrm>
        </p:spPr>
        <p:txBody>
          <a:bodyPr/>
          <a:lstStyle/>
          <a:p>
            <a:r>
              <a:rPr lang="en-US" dirty="0" smtClean="0"/>
              <a:t>Expenditures (Travel and Business Meals)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09800"/>
            <a:ext cx="7848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Common Unallowable Expenses: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 business meal with no non-JMU employee attending (this is a “meeting”, not a “business meal”)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‘Pizza parties’ for student employees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Staying at over-priced hotels or eating at over-priced restaurants.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Charging a rental vehicle when cab fare to and from the airport was reasonable.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This </a:t>
            </a:r>
            <a:r>
              <a:rPr lang="en-US" sz="2000" dirty="0" smtClean="0"/>
              <a:t>is particularly obvious when the family accompanies the traveler to the conference.</a:t>
            </a:r>
            <a:r>
              <a:rPr lang="en-US" sz="2000" dirty="0" smtClean="0"/>
              <a:t> 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903E-B1FC-4A7B-80E9-32A33CE0E8F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707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29838"/>
            <a:ext cx="7772400" cy="1446550"/>
          </a:xfrm>
        </p:spPr>
        <p:txBody>
          <a:bodyPr/>
          <a:lstStyle/>
          <a:p>
            <a:r>
              <a:rPr lang="en-US" u="sng" dirty="0" smtClean="0"/>
              <a:t>Additional</a:t>
            </a:r>
            <a:r>
              <a:rPr lang="en-US" dirty="0" smtClean="0"/>
              <a:t> Travel Regulations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09800"/>
            <a:ext cx="7848600" cy="4114800"/>
          </a:xfrm>
        </p:spPr>
        <p:txBody>
          <a:bodyPr/>
          <a:lstStyle/>
          <a:p>
            <a:r>
              <a:rPr lang="en-US" sz="2800" dirty="0" smtClean="0"/>
              <a:t>Foreign flights (Coach Class)</a:t>
            </a:r>
          </a:p>
          <a:p>
            <a:pPr lvl="1"/>
            <a:r>
              <a:rPr lang="en-US" sz="2400" b="1" dirty="0" smtClean="0"/>
              <a:t>Must</a:t>
            </a:r>
            <a:r>
              <a:rPr lang="en-US" sz="2400" dirty="0" smtClean="0"/>
              <a:t> be on US flag bearer when using Federal dollars! </a:t>
            </a:r>
          </a:p>
          <a:p>
            <a:pPr lvl="2"/>
            <a:r>
              <a:rPr lang="en-US" sz="2000" dirty="0" smtClean="0"/>
              <a:t>Cost is not a factor; however, there are some exceptions related to service destinations or  arrival/departure times</a:t>
            </a:r>
          </a:p>
          <a:p>
            <a:pPr lvl="2"/>
            <a:r>
              <a:rPr lang="en-US" sz="2000" dirty="0" smtClean="0"/>
              <a:t>Use a JMU authorized Travel Agency and indicate “</a:t>
            </a:r>
            <a:r>
              <a:rPr lang="en-US" sz="2000" b="1" dirty="0" smtClean="0">
                <a:effectLst/>
              </a:rPr>
              <a:t>Fly America Act</a:t>
            </a:r>
            <a:r>
              <a:rPr lang="en-US" sz="2000" dirty="0" smtClean="0"/>
              <a:t>” must be followed</a:t>
            </a:r>
          </a:p>
          <a:p>
            <a:pPr lvl="1"/>
            <a:r>
              <a:rPr lang="en-US" sz="2400" dirty="0" smtClean="0"/>
              <a:t>JMU approval still needed for </a:t>
            </a:r>
            <a:r>
              <a:rPr lang="en-US" sz="2400" dirty="0" smtClean="0"/>
              <a:t>Travel Authorizations</a:t>
            </a:r>
            <a:endParaRPr lang="en-US" sz="2400" dirty="0" smtClean="0"/>
          </a:p>
          <a:p>
            <a:pPr lvl="2"/>
            <a:r>
              <a:rPr lang="en-US" sz="2000" dirty="0" smtClean="0"/>
              <a:t>Not automatic with the sponsored program </a:t>
            </a:r>
            <a:r>
              <a:rPr lang="en-US" sz="2000" dirty="0" smtClean="0"/>
              <a:t>award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903E-B1FC-4A7B-80E9-32A33CE0E8F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29838"/>
            <a:ext cx="7772400" cy="1446550"/>
          </a:xfrm>
        </p:spPr>
        <p:txBody>
          <a:bodyPr/>
          <a:lstStyle/>
          <a:p>
            <a:r>
              <a:rPr lang="en-US" dirty="0" smtClean="0"/>
              <a:t>Personnel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81200"/>
            <a:ext cx="7848600" cy="4114800"/>
          </a:xfrm>
        </p:spPr>
        <p:txBody>
          <a:bodyPr/>
          <a:lstStyle/>
          <a:p>
            <a:r>
              <a:rPr lang="en-US" dirty="0" smtClean="0"/>
              <a:t>Employee vs. Contractor</a:t>
            </a:r>
          </a:p>
          <a:p>
            <a:pPr lvl="1"/>
            <a:r>
              <a:rPr lang="en-US" dirty="0" smtClean="0"/>
              <a:t>Has bearing on taxes withheld</a:t>
            </a:r>
          </a:p>
          <a:p>
            <a:pPr lvl="1"/>
            <a:r>
              <a:rPr lang="en-US" dirty="0" smtClean="0"/>
              <a:t>What ‘control’ exists over person?</a:t>
            </a:r>
          </a:p>
          <a:p>
            <a:pPr lvl="2"/>
            <a:r>
              <a:rPr lang="en-US" dirty="0" smtClean="0"/>
              <a:t>See 20 questions on Payroll Website</a:t>
            </a:r>
          </a:p>
          <a:p>
            <a:pPr lvl="2"/>
            <a:r>
              <a:rPr lang="en-US" dirty="0" smtClean="0"/>
              <a:t>If in doubt, contact Payroll</a:t>
            </a:r>
          </a:p>
          <a:p>
            <a:r>
              <a:rPr lang="en-US" dirty="0" smtClean="0"/>
              <a:t>Must follow immigration </a:t>
            </a:r>
            <a:r>
              <a:rPr lang="en-US" dirty="0" smtClean="0"/>
              <a:t>rules to hire non-US Citizen on Award</a:t>
            </a:r>
            <a:endParaRPr lang="en-US" dirty="0" smtClean="0"/>
          </a:p>
          <a:p>
            <a:pPr lvl="1"/>
            <a:r>
              <a:rPr lang="en-US" dirty="0" smtClean="0"/>
              <a:t>Contact  office of international programs with questions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903E-B1FC-4A7B-80E9-32A33CE0E8FB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4D609-317F-4BEE-B627-BDE329055AF0}" type="slidenum">
              <a:rPr lang="en-US"/>
              <a:pPr/>
              <a:t>17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814388"/>
            <a:ext cx="7772400" cy="762000"/>
          </a:xfrm>
        </p:spPr>
        <p:txBody>
          <a:bodyPr/>
          <a:lstStyle/>
          <a:p>
            <a:r>
              <a:rPr lang="en-US"/>
              <a:t>F&amp;A </a:t>
            </a:r>
            <a:r>
              <a:rPr lang="en-US" sz="2800"/>
              <a:t>(Facilities and Administration)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209800"/>
            <a:ext cx="7848600" cy="4343400"/>
          </a:xfrm>
        </p:spPr>
        <p:txBody>
          <a:bodyPr/>
          <a:lstStyle/>
          <a:p>
            <a:r>
              <a:rPr lang="en-US" sz="2800" dirty="0"/>
              <a:t>Part of the </a:t>
            </a:r>
            <a:r>
              <a:rPr lang="en-US" sz="2800" dirty="0" smtClean="0"/>
              <a:t>award budget</a:t>
            </a:r>
            <a:endParaRPr lang="en-US" sz="2800" dirty="0"/>
          </a:p>
          <a:p>
            <a:pPr lvl="1"/>
            <a:r>
              <a:rPr lang="en-US" sz="2400" dirty="0" smtClean="0"/>
              <a:t>Seldom reduces </a:t>
            </a:r>
            <a:r>
              <a:rPr lang="en-US" sz="2400" dirty="0"/>
              <a:t>direct expense budget</a:t>
            </a:r>
          </a:p>
          <a:p>
            <a:r>
              <a:rPr lang="en-US" sz="2800" dirty="0"/>
              <a:t>50% returned to </a:t>
            </a:r>
            <a:r>
              <a:rPr lang="en-US" sz="2800" dirty="0" smtClean="0"/>
              <a:t>Institution</a:t>
            </a:r>
            <a:endParaRPr lang="en-US" sz="2800" dirty="0"/>
          </a:p>
          <a:p>
            <a:pPr lvl="1"/>
            <a:r>
              <a:rPr lang="en-US" sz="2400" dirty="0" smtClean="0"/>
              <a:t>30</a:t>
            </a:r>
            <a:r>
              <a:rPr lang="en-US" sz="2400" dirty="0"/>
              <a:t>% Department; 10% </a:t>
            </a:r>
            <a:r>
              <a:rPr lang="en-US" sz="2400" dirty="0" smtClean="0"/>
              <a:t>Dean; 10% Provost</a:t>
            </a:r>
            <a:endParaRPr lang="en-US" sz="2400" dirty="0"/>
          </a:p>
          <a:p>
            <a:pPr lvl="1"/>
            <a:r>
              <a:rPr lang="en-US" sz="2400" dirty="0"/>
              <a:t>Must be spent in support of Grants</a:t>
            </a:r>
          </a:p>
          <a:p>
            <a:r>
              <a:rPr lang="en-US" sz="2800" dirty="0"/>
              <a:t>Withheld from </a:t>
            </a:r>
            <a:r>
              <a:rPr lang="en-US" sz="2800" dirty="0" smtClean="0"/>
              <a:t>award budget </a:t>
            </a:r>
            <a:r>
              <a:rPr lang="en-US" sz="2800" dirty="0"/>
              <a:t>loaded to </a:t>
            </a:r>
            <a:r>
              <a:rPr lang="en-US" sz="2800" dirty="0" smtClean="0"/>
              <a:t>Finance System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smtClean="0"/>
              <a:t>Budget then increased with each monthly F&amp;A charge.</a:t>
            </a:r>
          </a:p>
          <a:p>
            <a:pPr>
              <a:buFontTx/>
              <a:buNone/>
            </a:pP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806947"/>
            <a:ext cx="7772400" cy="769441"/>
          </a:xfrm>
        </p:spPr>
        <p:txBody>
          <a:bodyPr/>
          <a:lstStyle/>
          <a:p>
            <a:r>
              <a:rPr lang="en-US" dirty="0" smtClean="0"/>
              <a:t>Matching (Cost Sharing)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848600" cy="4876800"/>
          </a:xfrm>
        </p:spPr>
        <p:txBody>
          <a:bodyPr/>
          <a:lstStyle/>
          <a:p>
            <a:r>
              <a:rPr lang="en-US" dirty="0" smtClean="0"/>
              <a:t>Mandatory vs. Voluntary</a:t>
            </a:r>
          </a:p>
          <a:p>
            <a:pPr lvl="1"/>
            <a:r>
              <a:rPr lang="en-US" dirty="0" smtClean="0"/>
              <a:t>Voluntary Match is discouraged by University policy and restricted by some funding agencies</a:t>
            </a:r>
          </a:p>
          <a:p>
            <a:r>
              <a:rPr lang="en-US" dirty="0" smtClean="0"/>
              <a:t>What is allowed?</a:t>
            </a:r>
          </a:p>
          <a:p>
            <a:pPr lvl="1"/>
            <a:r>
              <a:rPr lang="en-US" dirty="0" smtClean="0"/>
              <a:t>Must have a basis for value</a:t>
            </a:r>
          </a:p>
          <a:p>
            <a:pPr lvl="1"/>
            <a:r>
              <a:rPr lang="en-US" dirty="0" smtClean="0"/>
              <a:t>Space/Equipment must be </a:t>
            </a:r>
            <a:r>
              <a:rPr lang="en-US" b="1" u="sng" dirty="0" smtClean="0"/>
              <a:t>100%</a:t>
            </a:r>
            <a:r>
              <a:rPr lang="en-US" dirty="0" smtClean="0"/>
              <a:t> </a:t>
            </a:r>
            <a:r>
              <a:rPr lang="en-US" b="1" u="sng" dirty="0" smtClean="0"/>
              <a:t>designated</a:t>
            </a:r>
            <a:r>
              <a:rPr lang="en-US" dirty="0" smtClean="0"/>
              <a:t> to the project.</a:t>
            </a:r>
          </a:p>
          <a:p>
            <a:pPr lvl="1"/>
            <a:r>
              <a:rPr lang="en-US" dirty="0" smtClean="0"/>
              <a:t>Must be documented / </a:t>
            </a:r>
            <a:r>
              <a:rPr lang="en-US" dirty="0" smtClean="0"/>
              <a:t>reported at the conclusion of the project.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903E-B1FC-4A7B-80E9-32A33CE0E8F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806947"/>
            <a:ext cx="7772400" cy="769441"/>
          </a:xfrm>
        </p:spPr>
        <p:txBody>
          <a:bodyPr/>
          <a:lstStyle/>
          <a:p>
            <a:r>
              <a:rPr lang="en-US" dirty="0" smtClean="0"/>
              <a:t>Effort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dirty="0" smtClean="0"/>
              <a:t>Percentage of time applied to a project related to all PAID JMU activities. </a:t>
            </a:r>
          </a:p>
          <a:p>
            <a:pPr lvl="1"/>
            <a:r>
              <a:rPr lang="en-US" dirty="0" smtClean="0"/>
              <a:t>Must ALWAYS equal 100%</a:t>
            </a:r>
          </a:p>
          <a:p>
            <a:pPr lvl="1"/>
            <a:r>
              <a:rPr lang="en-US" dirty="0" smtClean="0"/>
              <a:t>Does not change based on number of hours worked</a:t>
            </a:r>
          </a:p>
          <a:p>
            <a:pPr lvl="1"/>
            <a:r>
              <a:rPr lang="en-US" dirty="0" smtClean="0"/>
              <a:t>Cannot ‘over commit’ effort</a:t>
            </a:r>
          </a:p>
          <a:p>
            <a:pPr lvl="1"/>
            <a:r>
              <a:rPr lang="en-US" dirty="0" smtClean="0"/>
              <a:t>JMU certifies effort each semester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903E-B1FC-4A7B-80E9-32A33CE0E8F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C85-98A1-44A2-91D9-36BCE82A79E0}" type="slidenum">
              <a:rPr lang="en-US"/>
              <a:pPr/>
              <a:t>2</a:t>
            </a:fld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814388"/>
            <a:ext cx="7772400" cy="762000"/>
          </a:xfrm>
        </p:spPr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295400" y="1981200"/>
            <a:ext cx="7848600" cy="4876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presentation covers:</a:t>
            </a:r>
            <a:endParaRPr lang="en-US" dirty="0"/>
          </a:p>
          <a:p>
            <a:pPr lvl="1"/>
            <a:r>
              <a:rPr lang="en-US" dirty="0" smtClean="0"/>
              <a:t>Understanding the </a:t>
            </a:r>
            <a:r>
              <a:rPr lang="en-US" dirty="0" smtClean="0"/>
              <a:t>basics</a:t>
            </a:r>
          </a:p>
          <a:p>
            <a:pPr lvl="2"/>
            <a:r>
              <a:rPr lang="en-US" dirty="0" smtClean="0"/>
              <a:t>Common Misconceptions</a:t>
            </a:r>
            <a:endParaRPr lang="en-US" dirty="0" smtClean="0"/>
          </a:p>
          <a:p>
            <a:pPr lvl="1"/>
            <a:r>
              <a:rPr lang="en-US" dirty="0" smtClean="0"/>
              <a:t>What’s </a:t>
            </a:r>
            <a:r>
              <a:rPr lang="en-US" dirty="0"/>
              <a:t>the PI’s role?</a:t>
            </a:r>
          </a:p>
          <a:p>
            <a:pPr lvl="1"/>
            <a:r>
              <a:rPr lang="en-US" dirty="0"/>
              <a:t>What’s </a:t>
            </a:r>
            <a:r>
              <a:rPr lang="en-US" dirty="0" smtClean="0"/>
              <a:t>Sponsored Programs Accounting’s Role? </a:t>
            </a:r>
          </a:p>
          <a:p>
            <a:pPr lvl="1"/>
            <a:r>
              <a:rPr lang="en-US" dirty="0" smtClean="0"/>
              <a:t>Expenditure </a:t>
            </a:r>
            <a:r>
              <a:rPr lang="en-US" dirty="0"/>
              <a:t>Compliance</a:t>
            </a:r>
          </a:p>
          <a:p>
            <a:pPr lvl="1"/>
            <a:r>
              <a:rPr lang="en-US" dirty="0"/>
              <a:t>Reading PS Financial Reports</a:t>
            </a:r>
          </a:p>
          <a:p>
            <a:pPr lvl="1"/>
            <a:r>
              <a:rPr lang="en-US" dirty="0"/>
              <a:t>“</a:t>
            </a:r>
            <a:r>
              <a:rPr lang="en-US" dirty="0" err="1"/>
              <a:t>Gotcha’s</a:t>
            </a:r>
            <a:r>
              <a:rPr lang="en-US" dirty="0" smtClean="0"/>
              <a:t>”!  &amp; Summary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0B8A8-8910-4C52-B046-F98AD3AF41D0}" type="slidenum">
              <a:rPr lang="en-US"/>
              <a:pPr/>
              <a:t>20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should the PI keep records?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848600" cy="4876800"/>
          </a:xfrm>
        </p:spPr>
        <p:txBody>
          <a:bodyPr/>
          <a:lstStyle/>
          <a:p>
            <a:r>
              <a:rPr lang="en-US" dirty="0"/>
              <a:t>PI’s responsibility! (Stewardship)</a:t>
            </a:r>
          </a:p>
          <a:p>
            <a:pPr lvl="1"/>
            <a:r>
              <a:rPr lang="en-US" sz="2400" dirty="0"/>
              <a:t>Like reconciling a </a:t>
            </a:r>
            <a:r>
              <a:rPr lang="en-US" sz="2400" dirty="0" smtClean="0"/>
              <a:t>checkbook</a:t>
            </a:r>
          </a:p>
          <a:p>
            <a:pPr lvl="1"/>
            <a:r>
              <a:rPr lang="en-US" sz="2400" dirty="0" smtClean="0"/>
              <a:t>Tie expenditures to award budget</a:t>
            </a:r>
          </a:p>
          <a:p>
            <a:r>
              <a:rPr lang="en-US" dirty="0" smtClean="0"/>
              <a:t>Ensure accuracy of keyed data</a:t>
            </a:r>
          </a:p>
          <a:p>
            <a:r>
              <a:rPr lang="en-US" dirty="0" smtClean="0"/>
              <a:t>Track </a:t>
            </a:r>
            <a:r>
              <a:rPr lang="en-US" dirty="0"/>
              <a:t>Timing differences</a:t>
            </a:r>
          </a:p>
          <a:p>
            <a:r>
              <a:rPr lang="en-US" dirty="0"/>
              <a:t>Track ATV (automatic) charges</a:t>
            </a:r>
          </a:p>
          <a:p>
            <a:pPr lvl="1"/>
            <a:r>
              <a:rPr lang="en-US" sz="2000" dirty="0"/>
              <a:t>Postage, </a:t>
            </a:r>
            <a:r>
              <a:rPr lang="en-US" sz="2000" dirty="0" smtClean="0"/>
              <a:t>telephone, </a:t>
            </a:r>
            <a:r>
              <a:rPr lang="en-US" sz="2000" dirty="0"/>
              <a:t>Copy </a:t>
            </a:r>
            <a:r>
              <a:rPr lang="en-US" sz="2000" dirty="0" smtClean="0"/>
              <a:t>Center, JMU car rental</a:t>
            </a:r>
            <a:endParaRPr lang="en-US" sz="2000" dirty="0"/>
          </a:p>
          <a:p>
            <a:r>
              <a:rPr lang="en-US" dirty="0" smtClean="0"/>
              <a:t>Document ‘matching</a:t>
            </a:r>
            <a:r>
              <a:rPr lang="en-US" dirty="0"/>
              <a:t>’ </a:t>
            </a:r>
            <a:r>
              <a:rPr lang="en-US" dirty="0" smtClean="0"/>
              <a:t>and </a:t>
            </a:r>
            <a:r>
              <a:rPr lang="en-US" dirty="0" smtClean="0"/>
              <a:t>‘effort’</a:t>
            </a:r>
            <a:endParaRPr lang="en-US" dirty="0"/>
          </a:p>
          <a:p>
            <a:r>
              <a:rPr lang="en-US" dirty="0" smtClean="0"/>
              <a:t>Up to 5 </a:t>
            </a:r>
            <a:r>
              <a:rPr lang="en-US" dirty="0"/>
              <a:t>year record retention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806947"/>
            <a:ext cx="7772400" cy="769441"/>
          </a:xfrm>
        </p:spPr>
        <p:txBody>
          <a:bodyPr/>
          <a:lstStyle/>
          <a:p>
            <a:r>
              <a:rPr lang="en-US" dirty="0" smtClean="0"/>
              <a:t>Budget Revisions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848600" cy="4876800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require sponsor’s written approval</a:t>
            </a:r>
          </a:p>
          <a:p>
            <a:r>
              <a:rPr lang="en-US" dirty="0" smtClean="0"/>
              <a:t>Processed through Office of Sponsored Programs</a:t>
            </a:r>
          </a:p>
          <a:p>
            <a:r>
              <a:rPr lang="en-US" dirty="0" smtClean="0"/>
              <a:t>PI must justify how a budget line can be reduced and how the new budget would improve the project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903E-B1FC-4A7B-80E9-32A33CE0E8F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806947"/>
            <a:ext cx="7772400" cy="769441"/>
          </a:xfrm>
        </p:spPr>
        <p:txBody>
          <a:bodyPr/>
          <a:lstStyle/>
          <a:p>
            <a:r>
              <a:rPr lang="en-US" dirty="0" smtClean="0"/>
              <a:t>Close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362200"/>
            <a:ext cx="7848600" cy="4495800"/>
          </a:xfrm>
        </p:spPr>
        <p:txBody>
          <a:bodyPr/>
          <a:lstStyle/>
          <a:p>
            <a:r>
              <a:rPr lang="en-US" sz="2800" dirty="0" smtClean="0"/>
              <a:t>Most projects have defined ending date where work must be completed and expenditures incurred</a:t>
            </a:r>
          </a:p>
          <a:p>
            <a:pPr lvl="1"/>
            <a:r>
              <a:rPr lang="en-US" sz="2000" dirty="0" smtClean="0"/>
              <a:t>Processing of incurred expenditures generally may continue </a:t>
            </a:r>
            <a:r>
              <a:rPr lang="en-US" sz="2000" dirty="0" smtClean="0"/>
              <a:t>after project end-date, </a:t>
            </a:r>
            <a:r>
              <a:rPr lang="en-US" sz="2000" dirty="0" smtClean="0"/>
              <a:t>but </a:t>
            </a:r>
            <a:r>
              <a:rPr lang="en-US" sz="2000" dirty="0" smtClean="0"/>
              <a:t>NO </a:t>
            </a:r>
            <a:r>
              <a:rPr lang="en-US" sz="2000" dirty="0" smtClean="0"/>
              <a:t>NEW </a:t>
            </a:r>
            <a:r>
              <a:rPr lang="en-US" sz="2000" dirty="0" smtClean="0"/>
              <a:t>expenses</a:t>
            </a:r>
            <a:r>
              <a:rPr lang="en-US" sz="2000" dirty="0" smtClean="0"/>
              <a:t>.</a:t>
            </a:r>
          </a:p>
          <a:p>
            <a:r>
              <a:rPr lang="en-US" sz="2400" dirty="0" smtClean="0"/>
              <a:t>PI records are a MUST at this time and are difficult to construct if not already </a:t>
            </a:r>
            <a:r>
              <a:rPr lang="en-US" sz="2400" dirty="0" smtClean="0"/>
              <a:t>prepared</a:t>
            </a:r>
            <a:r>
              <a:rPr lang="en-US" sz="2000" dirty="0"/>
              <a:t>.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903E-B1FC-4A7B-80E9-32A33CE0E8F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29838"/>
            <a:ext cx="7772400" cy="1446550"/>
          </a:xfrm>
        </p:spPr>
        <p:txBody>
          <a:bodyPr/>
          <a:lstStyle/>
          <a:p>
            <a:r>
              <a:rPr lang="en-US" dirty="0" smtClean="0"/>
              <a:t>Close out </a:t>
            </a:r>
            <a:br>
              <a:rPr lang="en-US" dirty="0" smtClean="0"/>
            </a:br>
            <a:r>
              <a:rPr lang="en-US" dirty="0" smtClean="0"/>
              <a:t>(No cost extension?)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438400"/>
            <a:ext cx="7848600" cy="4876800"/>
          </a:xfrm>
        </p:spPr>
        <p:txBody>
          <a:bodyPr/>
          <a:lstStyle/>
          <a:p>
            <a:r>
              <a:rPr lang="en-US" dirty="0" smtClean="0"/>
              <a:t>PI should request a ‘no-cost extension’ through Office of Sponsored Programs if needed </a:t>
            </a:r>
          </a:p>
          <a:p>
            <a:pPr lvl="1"/>
            <a:r>
              <a:rPr lang="en-US" sz="2400" dirty="0" smtClean="0"/>
              <a:t>At least 30 days before the project end date</a:t>
            </a:r>
          </a:p>
          <a:p>
            <a:pPr lvl="1"/>
            <a:r>
              <a:rPr lang="en-US" sz="2400" dirty="0" smtClean="0"/>
              <a:t>Not just for convenience or to spend remaining funds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903E-B1FC-4A7B-80E9-32A33CE0E8F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93927-F107-4048-A341-0963A642D4F8}" type="slidenum">
              <a:rPr lang="en-US"/>
              <a:pPr/>
              <a:t>24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814388"/>
            <a:ext cx="7772400" cy="762000"/>
          </a:xfrm>
        </p:spPr>
        <p:txBody>
          <a:bodyPr/>
          <a:lstStyle/>
          <a:p>
            <a:r>
              <a:rPr lang="en-US"/>
              <a:t>GOTCHA’s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133600"/>
            <a:ext cx="7848600" cy="4724400"/>
          </a:xfrm>
        </p:spPr>
        <p:txBody>
          <a:bodyPr/>
          <a:lstStyle/>
          <a:p>
            <a:r>
              <a:rPr lang="en-US" dirty="0"/>
              <a:t>Timing of </a:t>
            </a:r>
            <a:r>
              <a:rPr lang="en-US" dirty="0" smtClean="0"/>
              <a:t>transactions </a:t>
            </a:r>
            <a:r>
              <a:rPr lang="en-US" dirty="0"/>
              <a:t>to </a:t>
            </a:r>
            <a:r>
              <a:rPr lang="en-US" dirty="0" smtClean="0"/>
              <a:t>General Ledger</a:t>
            </a:r>
          </a:p>
          <a:p>
            <a:r>
              <a:rPr lang="en-US" dirty="0" smtClean="0"/>
              <a:t>Grant </a:t>
            </a:r>
            <a:r>
              <a:rPr lang="en-US" dirty="0"/>
              <a:t>Period </a:t>
            </a:r>
            <a:r>
              <a:rPr lang="en-US" dirty="0" smtClean="0"/>
              <a:t>ending before project is done</a:t>
            </a:r>
            <a:endParaRPr lang="en-US" dirty="0"/>
          </a:p>
          <a:p>
            <a:r>
              <a:rPr lang="en-US" dirty="0" smtClean="0"/>
              <a:t>Forgetting that </a:t>
            </a:r>
            <a:r>
              <a:rPr lang="en-US" dirty="0"/>
              <a:t>FICA is added to Lump Sum </a:t>
            </a:r>
            <a:r>
              <a:rPr lang="en-US" dirty="0" smtClean="0"/>
              <a:t>salary amount on PAR form</a:t>
            </a:r>
            <a:endParaRPr lang="en-US" dirty="0"/>
          </a:p>
          <a:p>
            <a:r>
              <a:rPr lang="en-US" dirty="0"/>
              <a:t>Not following the </a:t>
            </a:r>
            <a:r>
              <a:rPr lang="en-US" dirty="0" smtClean="0"/>
              <a:t>awarded </a:t>
            </a:r>
            <a:r>
              <a:rPr lang="en-US" dirty="0" smtClean="0"/>
              <a:t>budget and budget justification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986BA-3C1D-4B28-BAC1-0F4D041226D4}" type="slidenum">
              <a:rPr lang="en-US"/>
              <a:pPr/>
              <a:t>25</a:t>
            </a:fld>
            <a:endParaRPr 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814388"/>
            <a:ext cx="7772400" cy="762000"/>
          </a:xfrm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2057400"/>
            <a:ext cx="7848600" cy="4114800"/>
          </a:xfrm>
        </p:spPr>
        <p:txBody>
          <a:bodyPr/>
          <a:lstStyle/>
          <a:p>
            <a:r>
              <a:rPr lang="en-US" dirty="0"/>
              <a:t>Generally, JMU rules apply</a:t>
            </a:r>
          </a:p>
          <a:p>
            <a:r>
              <a:rPr lang="en-US" dirty="0"/>
              <a:t>Buck stops with PI (and department)</a:t>
            </a:r>
          </a:p>
          <a:p>
            <a:r>
              <a:rPr lang="en-US" dirty="0" smtClean="0"/>
              <a:t>Sponsored Programs Accounting </a:t>
            </a:r>
            <a:r>
              <a:rPr lang="en-US" dirty="0"/>
              <a:t>provides assistance and reviews for compliance</a:t>
            </a:r>
          </a:p>
          <a:p>
            <a:r>
              <a:rPr lang="en-US" dirty="0"/>
              <a:t>When in doubt, refer to the award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3117-86E5-4FAA-87AE-CD60DF80B91A}" type="slidenum">
              <a:rPr lang="en-US"/>
              <a:pPr/>
              <a:t>26</a:t>
            </a:fld>
            <a:endParaRPr 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29838"/>
            <a:ext cx="7772400" cy="1446550"/>
          </a:xfrm>
        </p:spPr>
        <p:txBody>
          <a:bodyPr/>
          <a:lstStyle/>
          <a:p>
            <a:r>
              <a:rPr lang="en-US" dirty="0"/>
              <a:t>Where to Get More </a:t>
            </a:r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057400"/>
            <a:ext cx="78486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Sponsored Program Accounting - </a:t>
            </a:r>
            <a:r>
              <a:rPr lang="en-US" dirty="0"/>
              <a:t>MSC 5713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   JMAC Building 6, Suite 30 </a:t>
            </a:r>
            <a:endParaRPr lang="en-US" sz="2800" dirty="0"/>
          </a:p>
          <a:p>
            <a:pPr lvl="2">
              <a:lnSpc>
                <a:spcPct val="90000"/>
              </a:lnSpc>
            </a:pPr>
            <a:r>
              <a:rPr lang="en-US" dirty="0"/>
              <a:t>John Hulvey </a:t>
            </a:r>
          </a:p>
          <a:p>
            <a:pPr lvl="3">
              <a:lnSpc>
                <a:spcPct val="90000"/>
              </a:lnSpc>
            </a:pPr>
            <a:r>
              <a:rPr lang="en-US" sz="2400" dirty="0"/>
              <a:t>83725		</a:t>
            </a:r>
            <a:r>
              <a:rPr lang="en-US" sz="2400" dirty="0">
                <a:hlinkClick r:id="rId3"/>
              </a:rPr>
              <a:t>hulveyjd@jmu.edu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n-US" dirty="0"/>
              <a:t>Brenda Wilburn Seifried</a:t>
            </a:r>
          </a:p>
          <a:p>
            <a:pPr lvl="3">
              <a:lnSpc>
                <a:spcPct val="90000"/>
              </a:lnSpc>
            </a:pPr>
            <a:r>
              <a:rPr lang="en-US" sz="2400" dirty="0"/>
              <a:t>82314		</a:t>
            </a:r>
            <a:r>
              <a:rPr lang="en-US" sz="2400" dirty="0">
                <a:hlinkClick r:id="rId4"/>
              </a:rPr>
              <a:t>wilburbc@jmu.edu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n-US" dirty="0"/>
              <a:t>Donna Crumpton</a:t>
            </a:r>
          </a:p>
          <a:p>
            <a:pPr lvl="3">
              <a:lnSpc>
                <a:spcPct val="90000"/>
              </a:lnSpc>
            </a:pPr>
            <a:r>
              <a:rPr lang="en-US" sz="2400" dirty="0"/>
              <a:t>88099		</a:t>
            </a:r>
            <a:r>
              <a:rPr lang="en-US" sz="2400" dirty="0">
                <a:hlinkClick r:id="rId5"/>
              </a:rPr>
              <a:t>crumptdl@jmu.edu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n-US" dirty="0"/>
              <a:t>Kyra Shiflet</a:t>
            </a:r>
          </a:p>
          <a:p>
            <a:pPr lvl="3">
              <a:lnSpc>
                <a:spcPct val="90000"/>
              </a:lnSpc>
            </a:pPr>
            <a:r>
              <a:rPr lang="en-US" sz="2400" dirty="0"/>
              <a:t>87108		</a:t>
            </a:r>
            <a:r>
              <a:rPr lang="en-US" sz="2400" dirty="0">
                <a:hlinkClick r:id="rId6"/>
              </a:rPr>
              <a:t>shiflekl@jmu.edu</a:t>
            </a:r>
            <a:r>
              <a:rPr lang="en-US" sz="2400" dirty="0"/>
              <a:t> </a:t>
            </a:r>
          </a:p>
          <a:p>
            <a:pPr lvl="3">
              <a:lnSpc>
                <a:spcPct val="90000"/>
              </a:lnSpc>
              <a:buFontTx/>
              <a:buNone/>
            </a:pP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381-2513-482B-8EFE-34B201D28BC7}" type="slidenum">
              <a:rPr lang="en-US"/>
              <a:pPr/>
              <a:t>3</a:t>
            </a:fld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814388"/>
            <a:ext cx="7772400" cy="762000"/>
          </a:xfrm>
        </p:spPr>
        <p:txBody>
          <a:bodyPr/>
          <a:lstStyle/>
          <a:p>
            <a:r>
              <a:rPr lang="en-US"/>
              <a:t>Vocabulary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362200"/>
            <a:ext cx="7467600" cy="4191000"/>
          </a:xfrm>
        </p:spPr>
        <p:txBody>
          <a:bodyPr/>
          <a:lstStyle/>
          <a:p>
            <a:r>
              <a:rPr lang="en-US" sz="2800" dirty="0"/>
              <a:t>Department ID = Org. </a:t>
            </a:r>
            <a:r>
              <a:rPr lang="en-US" sz="2800" dirty="0" smtClean="0"/>
              <a:t>Code = Grant Number</a:t>
            </a:r>
            <a:endParaRPr lang="en-US" sz="2800" dirty="0"/>
          </a:p>
          <a:p>
            <a:r>
              <a:rPr lang="en-US" sz="2800" dirty="0"/>
              <a:t>Account  # = Expenditure Code</a:t>
            </a:r>
          </a:p>
          <a:p>
            <a:r>
              <a:rPr lang="en-US" sz="2800" dirty="0"/>
              <a:t>PI = Principal Investigator</a:t>
            </a:r>
          </a:p>
          <a:p>
            <a:r>
              <a:rPr lang="en-US" sz="2800" dirty="0" smtClean="0"/>
              <a:t>Facilities and  Administration (F&amp;A)  </a:t>
            </a:r>
            <a:r>
              <a:rPr lang="en-US" sz="2800" dirty="0" smtClean="0"/>
              <a:t>(</a:t>
            </a:r>
            <a:r>
              <a:rPr lang="en-US" sz="2800" dirty="0" smtClean="0"/>
              <a:t>indirect </a:t>
            </a:r>
            <a:r>
              <a:rPr lang="en-US" sz="2800" dirty="0" smtClean="0"/>
              <a:t>costs or “overhead)</a:t>
            </a:r>
            <a:endParaRPr lang="en-US" sz="2800" dirty="0"/>
          </a:p>
          <a:p>
            <a:r>
              <a:rPr lang="en-US" sz="2800" b="1" dirty="0" smtClean="0"/>
              <a:t>Finance</a:t>
            </a:r>
            <a:r>
              <a:rPr lang="en-US" sz="2800" dirty="0" smtClean="0"/>
              <a:t> </a:t>
            </a:r>
            <a:r>
              <a:rPr lang="en-US" sz="2800" dirty="0"/>
              <a:t>System </a:t>
            </a:r>
            <a:r>
              <a:rPr lang="en-US" sz="2800" dirty="0" smtClean="0"/>
              <a:t>= </a:t>
            </a:r>
            <a:r>
              <a:rPr lang="en-US" sz="2800" dirty="0"/>
              <a:t>General Ledger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A4AB-9045-44D9-AF60-2AF969721374}" type="slidenum">
              <a:rPr lang="en-US"/>
              <a:pPr/>
              <a:t>4</a:t>
            </a:fld>
            <a:endParaRPr lang="en-US"/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title"/>
          </p:nvPr>
        </p:nvSpPr>
        <p:spPr>
          <a:xfrm>
            <a:off x="1143000" y="930057"/>
            <a:ext cx="7772400" cy="646331"/>
          </a:xfrm>
        </p:spPr>
        <p:txBody>
          <a:bodyPr/>
          <a:lstStyle/>
          <a:p>
            <a:r>
              <a:rPr lang="en-US" sz="3600" dirty="0" smtClean="0"/>
              <a:t>Common Misconceptions</a:t>
            </a:r>
            <a:endParaRPr lang="en-US" sz="3600" dirty="0"/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1295400" y="2286000"/>
            <a:ext cx="78486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All sponsored program awards are “grants.”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Also Contracts and Cooperative Agreements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That </a:t>
            </a:r>
            <a:r>
              <a:rPr lang="en-US" sz="2800" dirty="0"/>
              <a:t>funds </a:t>
            </a:r>
            <a:r>
              <a:rPr lang="en-US" sz="2800" dirty="0" smtClean="0"/>
              <a:t>are totally controlled by the PI.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JMU Policy 2201 states “All funds received for sponsored programs are under the fiscal control of the assistant vice president for finance.”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772400" cy="646331"/>
          </a:xfrm>
        </p:spPr>
        <p:txBody>
          <a:bodyPr/>
          <a:lstStyle/>
          <a:p>
            <a:r>
              <a:rPr lang="en-US" sz="3600" dirty="0" smtClean="0">
                <a:solidFill>
                  <a:srgbClr val="CCFFFF"/>
                </a:solidFill>
              </a:rPr>
              <a:t>Common Misconceptions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362200"/>
            <a:ext cx="7848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That we can change the scope of work or use of funds without </a:t>
            </a:r>
            <a:r>
              <a:rPr lang="en-US" sz="2800" dirty="0" smtClean="0"/>
              <a:t> </a:t>
            </a:r>
            <a:r>
              <a:rPr lang="en-US" sz="2800" dirty="0" smtClean="0"/>
              <a:t>the sponsor’s </a:t>
            </a:r>
            <a:r>
              <a:rPr lang="en-US" sz="2800" dirty="0" smtClean="0"/>
              <a:t>permission</a:t>
            </a:r>
            <a:r>
              <a:rPr lang="en-US" sz="2800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Must be good stewards of the funds; they were  given for a purpose.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There is a ‘pool of money’ with an award.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Most  cash is received on an expenditure reimbursement basis</a:t>
            </a:r>
            <a:r>
              <a:rPr lang="en-US" sz="2000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Arial Black" pitchFamily="34" charset="0"/>
              </a:rPr>
              <a:t>Sponsor may refuse to reimbursement unallowable expenses</a:t>
            </a:r>
            <a:endParaRPr lang="en-US" sz="2400" dirty="0" smtClean="0">
              <a:latin typeface="Arial Black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903E-B1FC-4A7B-80E9-32A33CE0E8F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930057"/>
            <a:ext cx="7772400" cy="646331"/>
          </a:xfrm>
        </p:spPr>
        <p:txBody>
          <a:bodyPr/>
          <a:lstStyle/>
          <a:p>
            <a:r>
              <a:rPr lang="en-US" sz="3600" dirty="0" smtClean="0">
                <a:solidFill>
                  <a:srgbClr val="CCFFFF"/>
                </a:solidFill>
              </a:rPr>
              <a:t>Common Misconceptions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7848600" cy="4572000"/>
          </a:xfrm>
        </p:spPr>
        <p:txBody>
          <a:bodyPr/>
          <a:lstStyle/>
          <a:p>
            <a:r>
              <a:rPr lang="en-US" sz="3600" dirty="0" smtClean="0">
                <a:latin typeface="Arial Black" pitchFamily="34" charset="0"/>
              </a:rPr>
              <a:t>Standard JMU rules don’t apply to these funds.</a:t>
            </a:r>
          </a:p>
          <a:p>
            <a:pPr lvl="1"/>
            <a:r>
              <a:rPr lang="en-US" dirty="0" smtClean="0">
                <a:latin typeface="Arial Black" pitchFamily="34" charset="0"/>
              </a:rPr>
              <a:t>Very wrong; in fact, control over </a:t>
            </a:r>
            <a:r>
              <a:rPr lang="en-US" dirty="0" smtClean="0">
                <a:latin typeface="Arial Black" pitchFamily="34" charset="0"/>
              </a:rPr>
              <a:t>expenditures may </a:t>
            </a:r>
            <a:r>
              <a:rPr lang="en-US" dirty="0" smtClean="0">
                <a:latin typeface="Arial Black" pitchFamily="34" charset="0"/>
              </a:rPr>
              <a:t>be more strict.</a:t>
            </a:r>
          </a:p>
          <a:p>
            <a:pPr lvl="1"/>
            <a:r>
              <a:rPr lang="en-US" dirty="0" smtClean="0">
                <a:latin typeface="Arial Black" pitchFamily="34" charset="0"/>
              </a:rPr>
              <a:t>Everyone wants to add a regulation!</a:t>
            </a:r>
          </a:p>
          <a:p>
            <a:pPr lvl="2"/>
            <a:r>
              <a:rPr lang="en-US" dirty="0" smtClean="0">
                <a:latin typeface="Arial Black" pitchFamily="34" charset="0"/>
              </a:rPr>
              <a:t>Specific grant instructions; JMU policy (2201 states awards must follow JMU procedures); state regulations; federal regulations; </a:t>
            </a:r>
            <a:r>
              <a:rPr lang="en-US" u="sng" dirty="0" smtClean="0">
                <a:latin typeface="Arial Black" pitchFamily="34" charset="0"/>
              </a:rPr>
              <a:t>federal law</a:t>
            </a:r>
            <a:r>
              <a:rPr lang="en-US" dirty="0" smtClean="0">
                <a:latin typeface="Arial Black" pitchFamily="34" charset="0"/>
              </a:rPr>
              <a:t>.</a:t>
            </a:r>
          </a:p>
          <a:p>
            <a:pPr lvl="2">
              <a:buNone/>
            </a:pPr>
            <a:endParaRPr lang="en-US" sz="2000" dirty="0" smtClean="0">
              <a:latin typeface="Arial Black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903E-B1FC-4A7B-80E9-32A33CE0E8F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54912"/>
            <a:ext cx="7772400" cy="1269087"/>
          </a:xfrm>
        </p:spPr>
        <p:txBody>
          <a:bodyPr/>
          <a:lstStyle/>
          <a:p>
            <a:r>
              <a:rPr lang="en-US" sz="3200" dirty="0" smtClean="0">
                <a:solidFill>
                  <a:srgbClr val="CCFFFF"/>
                </a:solidFill>
              </a:rPr>
              <a:t>Common Misconceptions:</a:t>
            </a:r>
            <a:br>
              <a:rPr lang="en-US" sz="3200" dirty="0" smtClean="0">
                <a:solidFill>
                  <a:srgbClr val="CCFFFF"/>
                </a:solidFill>
              </a:rPr>
            </a:br>
            <a:r>
              <a:rPr lang="en-US" sz="3200" dirty="0" smtClean="0">
                <a:latin typeface="Arial Black" pitchFamily="34" charset="0"/>
              </a:rPr>
              <a:t>The rules don’t apply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81200"/>
            <a:ext cx="7848600" cy="4876800"/>
          </a:xfrm>
        </p:spPr>
        <p:txBody>
          <a:bodyPr/>
          <a:lstStyle/>
          <a:p>
            <a:r>
              <a:rPr lang="en-US" sz="2800" dirty="0" smtClean="0">
                <a:latin typeface="Arial Black" pitchFamily="34" charset="0"/>
              </a:rPr>
              <a:t>Grants </a:t>
            </a:r>
            <a:r>
              <a:rPr lang="en-US" sz="2800" dirty="0">
                <a:latin typeface="Arial Black" pitchFamily="34" charset="0"/>
              </a:rPr>
              <a:t>&amp; Coop Agreements are </a:t>
            </a:r>
            <a:r>
              <a:rPr lang="en-US" sz="2800" dirty="0" smtClean="0">
                <a:latin typeface="Arial Black" pitchFamily="34" charset="0"/>
              </a:rPr>
              <a:t>governed by OMB Circular A-21; Contracts by FAR clauses </a:t>
            </a:r>
            <a:r>
              <a:rPr lang="en-US" sz="1800" dirty="0" smtClean="0">
                <a:latin typeface="Arial Black" pitchFamily="34" charset="0"/>
              </a:rPr>
              <a:t>(</a:t>
            </a:r>
            <a:r>
              <a:rPr lang="en-US" sz="1800" b="1" dirty="0" smtClean="0">
                <a:solidFill>
                  <a:srgbClr val="FFFFFF"/>
                </a:solidFill>
              </a:rPr>
              <a:t>Federal Acquisition Regulation)</a:t>
            </a:r>
            <a:r>
              <a:rPr lang="en-US" sz="1800" dirty="0" smtClean="0">
                <a:latin typeface="Arial Black" pitchFamily="34" charset="0"/>
              </a:rPr>
              <a:t>.</a:t>
            </a:r>
          </a:p>
          <a:p>
            <a:pPr lvl="2"/>
            <a:r>
              <a:rPr lang="en-US" sz="2000" dirty="0" smtClean="0">
                <a:latin typeface="Arial Black" pitchFamily="34" charset="0"/>
              </a:rPr>
              <a:t>Costing standards and allowable costs </a:t>
            </a:r>
          </a:p>
          <a:p>
            <a:r>
              <a:rPr lang="en-US" sz="2800" dirty="0" smtClean="0">
                <a:latin typeface="Arial Black" pitchFamily="34" charset="0"/>
              </a:rPr>
              <a:t>All awards governed by A-110 </a:t>
            </a:r>
          </a:p>
          <a:p>
            <a:pPr lvl="2"/>
            <a:r>
              <a:rPr lang="en-US" sz="2000" dirty="0" smtClean="0">
                <a:latin typeface="Arial Black" pitchFamily="34" charset="0"/>
              </a:rPr>
              <a:t>Administrative requirements</a:t>
            </a:r>
          </a:p>
          <a:p>
            <a:r>
              <a:rPr lang="en-US" sz="2800" dirty="0" smtClean="0">
                <a:latin typeface="Arial Black" pitchFamily="34" charset="0"/>
              </a:rPr>
              <a:t>Federal Agencies “codify” FAR and A-110 independently</a:t>
            </a:r>
          </a:p>
          <a:p>
            <a:pPr lvl="2"/>
            <a:r>
              <a:rPr lang="en-US" sz="2000" b="1" dirty="0" smtClean="0"/>
              <a:t>Code of Federal Regulations (CFR)</a:t>
            </a:r>
          </a:p>
          <a:p>
            <a:pPr lvl="2"/>
            <a:r>
              <a:rPr lang="en-US" sz="2000" b="1" dirty="0" smtClean="0">
                <a:latin typeface="Arial Black" pitchFamily="34" charset="0"/>
              </a:rPr>
              <a:t>Regulations apply to federal agency, applied  to award recipients through CFR</a:t>
            </a:r>
            <a:endParaRPr lang="en-US" sz="2000" dirty="0" smtClean="0">
              <a:latin typeface="Arial Black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903E-B1FC-4A7B-80E9-32A33CE0E8FB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32C41-A6E8-452F-8A3B-0BAA6FD00262}" type="slidenum">
              <a:rPr lang="en-US"/>
              <a:pPr/>
              <a:t>8</a:t>
            </a:fld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814388"/>
            <a:ext cx="7772400" cy="762000"/>
          </a:xfrm>
        </p:spPr>
        <p:txBody>
          <a:bodyPr/>
          <a:lstStyle/>
          <a:p>
            <a:r>
              <a:rPr lang="en-US"/>
              <a:t>What’s the PI’s Role?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295400" y="2209800"/>
            <a:ext cx="7848600" cy="4114800"/>
          </a:xfrm>
        </p:spPr>
        <p:txBody>
          <a:bodyPr/>
          <a:lstStyle/>
          <a:p>
            <a:r>
              <a:rPr lang="en-US" sz="2800" dirty="0"/>
              <a:t>Person of many hats</a:t>
            </a:r>
          </a:p>
          <a:p>
            <a:pPr lvl="1"/>
            <a:r>
              <a:rPr lang="en-US" sz="2400" dirty="0"/>
              <a:t>Researcher, Manager, Accountant.</a:t>
            </a:r>
          </a:p>
          <a:p>
            <a:pPr lvl="1">
              <a:buFontTx/>
              <a:buNone/>
            </a:pPr>
            <a:endParaRPr lang="en-US" sz="2400" dirty="0"/>
          </a:p>
          <a:p>
            <a:r>
              <a:rPr lang="en-US" sz="2800" dirty="0"/>
              <a:t>Has DIRECT responsibility for </a:t>
            </a:r>
            <a:r>
              <a:rPr lang="en-US" sz="2800" dirty="0" smtClean="0"/>
              <a:t>award</a:t>
            </a:r>
            <a:endParaRPr lang="en-US" sz="2800" dirty="0"/>
          </a:p>
          <a:p>
            <a:pPr lvl="1"/>
            <a:r>
              <a:rPr lang="en-US" sz="2400" dirty="0"/>
              <a:t>Must complete responsibilities </a:t>
            </a:r>
            <a:r>
              <a:rPr lang="en-US" sz="2400" dirty="0" smtClean="0"/>
              <a:t>of award</a:t>
            </a:r>
            <a:endParaRPr lang="en-US" sz="2400" dirty="0"/>
          </a:p>
          <a:p>
            <a:pPr lvl="1"/>
            <a:r>
              <a:rPr lang="en-US" sz="2400" dirty="0"/>
              <a:t>Must work within approved budget</a:t>
            </a:r>
          </a:p>
          <a:p>
            <a:pPr lvl="1"/>
            <a:r>
              <a:rPr lang="en-US" sz="2400" dirty="0"/>
              <a:t>Must </a:t>
            </a:r>
            <a:r>
              <a:rPr lang="en-US" sz="2400" dirty="0" smtClean="0"/>
              <a:t>ensure </a:t>
            </a:r>
            <a:r>
              <a:rPr lang="en-US" sz="2400" dirty="0"/>
              <a:t>“Matching” is </a:t>
            </a:r>
            <a:r>
              <a:rPr lang="en-US" sz="2400" dirty="0" smtClean="0"/>
              <a:t>met and “Effort” is applied</a:t>
            </a:r>
            <a:endParaRPr lang="en-US" sz="2400" dirty="0"/>
          </a:p>
          <a:p>
            <a:pPr lvl="1"/>
            <a:r>
              <a:rPr lang="en-US" sz="2400" dirty="0"/>
              <a:t>Maintain Adequate Documentation</a:t>
            </a:r>
          </a:p>
          <a:p>
            <a:pPr lvl="1"/>
            <a:r>
              <a:rPr lang="en-US" sz="2400" dirty="0"/>
              <a:t>May delegate workload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1682E-03C2-44D7-9686-E9D6230C6411}" type="slidenum">
              <a:rPr lang="en-US"/>
              <a:pPr/>
              <a:t>9</a:t>
            </a:fld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1371600" y="492820"/>
            <a:ext cx="7467600" cy="1077218"/>
          </a:xfrm>
        </p:spPr>
        <p:txBody>
          <a:bodyPr/>
          <a:lstStyle/>
          <a:p>
            <a:r>
              <a:rPr lang="en-US" sz="3200" dirty="0"/>
              <a:t>What’s </a:t>
            </a:r>
            <a:r>
              <a:rPr lang="en-US" sz="3200" dirty="0" smtClean="0"/>
              <a:t>Sponsored Programs Accounting’s Role</a:t>
            </a:r>
            <a:r>
              <a:rPr lang="en-US" sz="3200" dirty="0"/>
              <a:t>?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295400" y="2057400"/>
            <a:ext cx="7848600" cy="4572000"/>
          </a:xfrm>
        </p:spPr>
        <p:txBody>
          <a:bodyPr/>
          <a:lstStyle/>
          <a:p>
            <a:r>
              <a:rPr lang="en-US" dirty="0"/>
              <a:t>Establish Financial Framework</a:t>
            </a:r>
          </a:p>
          <a:p>
            <a:pPr lvl="1"/>
            <a:r>
              <a:rPr lang="en-US" sz="3200" dirty="0" smtClean="0"/>
              <a:t>Department ID(s</a:t>
            </a:r>
            <a:r>
              <a:rPr lang="en-US" sz="3200" dirty="0"/>
              <a:t>); Budgets</a:t>
            </a:r>
          </a:p>
          <a:p>
            <a:r>
              <a:rPr lang="en-US" b="1" dirty="0"/>
              <a:t>Maintain ‘auditable’ file</a:t>
            </a:r>
          </a:p>
          <a:p>
            <a:r>
              <a:rPr lang="en-US" b="1" dirty="0"/>
              <a:t>Post-award compliance officers for the University</a:t>
            </a:r>
          </a:p>
          <a:p>
            <a:r>
              <a:rPr lang="en-US" b="1" dirty="0"/>
              <a:t>Billing/Collection from Sponsors</a:t>
            </a:r>
            <a:endParaRPr lang="en-US" dirty="0"/>
          </a:p>
          <a:p>
            <a:r>
              <a:rPr lang="en-US" dirty="0"/>
              <a:t>Prepare Financial Reports</a:t>
            </a:r>
          </a:p>
          <a:p>
            <a:r>
              <a:rPr lang="en-US" dirty="0"/>
              <a:t>Timely close-out of grant</a:t>
            </a:r>
          </a:p>
          <a:p>
            <a:pPr>
              <a:buFontTx/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igh Voltage">
  <a:themeElements>
    <a:clrScheme name="High Voltage 1">
      <a:dk1>
        <a:srgbClr val="001932"/>
      </a:dk1>
      <a:lt1>
        <a:srgbClr val="FFFFFF"/>
      </a:lt1>
      <a:dk2>
        <a:srgbClr val="2181B7"/>
      </a:dk2>
      <a:lt2>
        <a:srgbClr val="CCFFFF"/>
      </a:lt2>
      <a:accent1>
        <a:srgbClr val="99FFCC"/>
      </a:accent1>
      <a:accent2>
        <a:srgbClr val="01B0FF"/>
      </a:accent2>
      <a:accent3>
        <a:srgbClr val="ABC1D8"/>
      </a:accent3>
      <a:accent4>
        <a:srgbClr val="DADADA"/>
      </a:accent4>
      <a:accent5>
        <a:srgbClr val="CAFFE2"/>
      </a:accent5>
      <a:accent6>
        <a:srgbClr val="019FE7"/>
      </a:accent6>
      <a:hlink>
        <a:srgbClr val="6666FF"/>
      </a:hlink>
      <a:folHlink>
        <a:srgbClr val="1C6D9A"/>
      </a:folHlink>
    </a:clrScheme>
    <a:fontScheme name="High Voltage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igh Voltage 1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99FFCC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CAFFE2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igh Voltage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B9B9E7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 Voltag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 Voltage 4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0AAAA"/>
        </a:accent5>
        <a:accent6>
          <a:srgbClr val="B95C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 Voltage 5">
        <a:dk1>
          <a:srgbClr val="1C3956"/>
        </a:dk1>
        <a:lt1>
          <a:srgbClr val="FFFFFF"/>
        </a:lt1>
        <a:dk2>
          <a:srgbClr val="003366"/>
        </a:dk2>
        <a:lt2>
          <a:srgbClr val="DDDDDD"/>
        </a:lt2>
        <a:accent1>
          <a:srgbClr val="3D7CBB"/>
        </a:accent1>
        <a:accent2>
          <a:srgbClr val="00152A"/>
        </a:accent2>
        <a:accent3>
          <a:srgbClr val="AAADB8"/>
        </a:accent3>
        <a:accent4>
          <a:srgbClr val="DADADA"/>
        </a:accent4>
        <a:accent5>
          <a:srgbClr val="AFBFDA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igh Voltage 6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B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 Voltage 7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Designs\High Voltage.pot</Template>
  <TotalTime>1584</TotalTime>
  <Words>1213</Words>
  <Application>Microsoft Office PowerPoint</Application>
  <PresentationFormat>On-screen Show (4:3)</PresentationFormat>
  <Paragraphs>224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High Voltage</vt:lpstr>
      <vt:lpstr>I have the grant,  now what!?</vt:lpstr>
      <vt:lpstr>Introduction</vt:lpstr>
      <vt:lpstr>Vocabulary</vt:lpstr>
      <vt:lpstr>Common Misconceptions</vt:lpstr>
      <vt:lpstr>Common Misconceptions</vt:lpstr>
      <vt:lpstr>Common Misconceptions</vt:lpstr>
      <vt:lpstr>Common Misconceptions: The rules don’t apply (continued)</vt:lpstr>
      <vt:lpstr>What’s the PI’s Role?</vt:lpstr>
      <vt:lpstr>What’s Sponsored Programs Accounting’s Role?</vt:lpstr>
      <vt:lpstr>Purchasing Rules </vt:lpstr>
      <vt:lpstr>Purchasing Rules </vt:lpstr>
      <vt:lpstr>Procurement Rules</vt:lpstr>
      <vt:lpstr>Expenditures (Travel and Business Meals)</vt:lpstr>
      <vt:lpstr>Expenditures (Travel and Business Meals)</vt:lpstr>
      <vt:lpstr>Additional Travel Regulations</vt:lpstr>
      <vt:lpstr>Personnel Considerations</vt:lpstr>
      <vt:lpstr>F&amp;A (Facilities and Administration)</vt:lpstr>
      <vt:lpstr>Matching (Cost Sharing)</vt:lpstr>
      <vt:lpstr>Effort</vt:lpstr>
      <vt:lpstr>Why should the PI keep records?</vt:lpstr>
      <vt:lpstr>Budget Revisions</vt:lpstr>
      <vt:lpstr>Close out</vt:lpstr>
      <vt:lpstr>Close out  (No cost extension?)</vt:lpstr>
      <vt:lpstr>GOTCHA’s</vt:lpstr>
      <vt:lpstr>Summary</vt:lpstr>
      <vt:lpstr>Where to Get More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Hulvey, John David - hulveyjd</dc:creator>
  <cp:lastModifiedBy>Hulvey, John David - hulveyjd</cp:lastModifiedBy>
  <cp:revision>74</cp:revision>
  <cp:lastPrinted>1601-01-01T00:00:00Z</cp:lastPrinted>
  <dcterms:created xsi:type="dcterms:W3CDTF">1601-01-01T00:00:00Z</dcterms:created>
  <dcterms:modified xsi:type="dcterms:W3CDTF">2013-04-22T19:23:50Z</dcterms:modified>
</cp:coreProperties>
</file>