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9" r:id="rId2"/>
    <p:sldId id="345" r:id="rId3"/>
    <p:sldId id="354" r:id="rId4"/>
    <p:sldId id="343" r:id="rId5"/>
    <p:sldId id="355" r:id="rId6"/>
    <p:sldId id="371" r:id="rId7"/>
    <p:sldId id="357" r:id="rId8"/>
    <p:sldId id="348" r:id="rId9"/>
    <p:sldId id="366" r:id="rId10"/>
    <p:sldId id="367" r:id="rId11"/>
    <p:sldId id="356" r:id="rId12"/>
    <p:sldId id="369" r:id="rId13"/>
    <p:sldId id="368" r:id="rId14"/>
    <p:sldId id="349" r:id="rId15"/>
    <p:sldId id="370" r:id="rId16"/>
    <p:sldId id="360" r:id="rId17"/>
    <p:sldId id="271" r:id="rId18"/>
    <p:sldId id="359" r:id="rId19"/>
    <p:sldId id="351" r:id="rId20"/>
    <p:sldId id="364" r:id="rId21"/>
    <p:sldId id="361" r:id="rId22"/>
    <p:sldId id="365" r:id="rId23"/>
    <p:sldId id="352" r:id="rId24"/>
    <p:sldId id="363" r:id="rId25"/>
    <p:sldId id="334" r:id="rId26"/>
    <p:sldId id="340" r:id="rId27"/>
    <p:sldId id="3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0084"/>
    <a:srgbClr val="2F2C2D"/>
    <a:srgbClr val="FEF1CA"/>
    <a:srgbClr val="DF838C"/>
    <a:srgbClr val="CA6C7D"/>
    <a:srgbClr val="787878"/>
    <a:srgbClr val="EDEDED"/>
    <a:srgbClr val="F77003"/>
    <a:srgbClr val="F54902"/>
    <a:srgbClr val="21803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75578"/>
  </p:normalViewPr>
  <p:slideViewPr>
    <p:cSldViewPr snapToGrid="0" snapToObjects="1" showGuides="1">
      <p:cViewPr varScale="1">
        <p:scale>
          <a:sx n="50" d="100"/>
          <a:sy n="50" d="100"/>
        </p:scale>
        <p:origin x="1116" y="24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AF4F2A-E749-D547-A1C9-CB76E1F9D4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D690F3-089A-4142-897A-D3400A3896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E38BD-10B2-3343-BC4C-C1655CCFA261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B3F12-740C-A948-BFDA-CF21294B14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29CC6-19CF-564B-8D00-521D489C32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B96E1-7218-AB4A-AFED-A4139CD8C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76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84AB1-73A7-0C4B-850B-85CC1F557F0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D4BBF-A29F-8749-B5B1-415900FB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3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b.gov/laboratory-safety/" TargetMode="External"/><Relationship Id="rId13" Type="http://schemas.openxmlformats.org/officeDocument/2006/relationships/hyperlink" Target="https://www.cdc.gov/niosh/ppe/default.html" TargetMode="External"/><Relationship Id="rId18" Type="http://schemas.openxmlformats.org/officeDocument/2006/relationships/hyperlink" Target="https://doi.org/10.17226/4911" TargetMode="External"/><Relationship Id="rId3" Type="http://schemas.openxmlformats.org/officeDocument/2006/relationships/hyperlink" Target="https://www.acs.org/content/dam/acsorg/about/governance/committees/chemicalsafety/publications/identifying-and-evaluating-hazards-in-research-laboratories.pdf" TargetMode="External"/><Relationship Id="rId21" Type="http://schemas.openxmlformats.org/officeDocument/2006/relationships/hyperlink" Target="https://ehs.unc.edu/training/self-study/compressed-gas/" TargetMode="External"/><Relationship Id="rId7" Type="http://schemas.openxmlformats.org/officeDocument/2006/relationships/hyperlink" Target="https://labsafety.gwu.edu/centrifuge-safety-and-spill-clean" TargetMode="External"/><Relationship Id="rId12" Type="http://schemas.openxmlformats.org/officeDocument/2006/relationships/hyperlink" Target="https://www.cdc.gov/niosh/chemicals/default.html?CDC_AA_refVal=https%3A%2F%2Fwww.cdc.gov%2Fniosh%2Ftopics%2Fchemical-safety%2Fdefault.html" TargetMode="External"/><Relationship Id="rId17" Type="http://schemas.openxmlformats.org/officeDocument/2006/relationships/hyperlink" Target="https://ehs.unc.edu/wp-content/uploads/sites/229/2022/11/preventing-cuts-and-punctures-in-the-laboratory.pdf" TargetMode="External"/><Relationship Id="rId2" Type="http://schemas.openxmlformats.org/officeDocument/2006/relationships/slide" Target="../slides/slide27.xml"/><Relationship Id="rId16" Type="http://schemas.openxmlformats.org/officeDocument/2006/relationships/hyperlink" Target="https://www.cdc.gov/labtraining/docs/resources/osha-laboratory-safety-guidance-3404-11r.pdf" TargetMode="External"/><Relationship Id="rId20" Type="http://schemas.openxmlformats.org/officeDocument/2006/relationships/hyperlink" Target="https://labsafety.gwu.edu/sharps-safety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dc.gov/labs/BMBL.html" TargetMode="External"/><Relationship Id="rId11" Type="http://schemas.openxmlformats.org/officeDocument/2006/relationships/hyperlink" Target="https://fens.sabanciuniv.edu/sites/fens.sabanciuniv.edu/files/2021-08/labsafety_web.pdf" TargetMode="External"/><Relationship Id="rId5" Type="http://schemas.openxmlformats.org/officeDocument/2006/relationships/hyperlink" Target="https://labsafety.gwu.edu/autoclave-safety" TargetMode="External"/><Relationship Id="rId15" Type="http://schemas.openxmlformats.org/officeDocument/2006/relationships/hyperlink" Target="https://www.osha.gov/laboratories/safety-culture" TargetMode="External"/><Relationship Id="rId10" Type="http://schemas.openxmlformats.org/officeDocument/2006/relationships/hyperlink" Target="https://www.acs.org/content/dam/acsorg/about/governance/committees/chemicalsafety/publications/acs-safety-guidelines-academic.pdf" TargetMode="External"/><Relationship Id="rId19" Type="http://schemas.openxmlformats.org/officeDocument/2006/relationships/hyperlink" Target="https://www.cdc.gov/niosh/docs/2007-107/pdfs/2007-107.pdf?id=10.26616/NIOSHPUB2007107" TargetMode="External"/><Relationship Id="rId4" Type="http://schemas.openxmlformats.org/officeDocument/2006/relationships/hyperlink" Target="https://institute.acs.org/acs-center/lab-safety.html" TargetMode="External"/><Relationship Id="rId9" Type="http://schemas.openxmlformats.org/officeDocument/2006/relationships/hyperlink" Target="https://labsafety.gwu.edu/general-precautions-handling-compressed-gases" TargetMode="External"/><Relationship Id="rId14" Type="http://schemas.openxmlformats.org/officeDocument/2006/relationships/hyperlink" Target="https://www.osha.gov/etools/evacuation-plans-procedures/emergency-standards/portable-extinguishers/use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Laboratory Safety</a:t>
            </a:r>
          </a:p>
          <a:p>
            <a:r>
              <a:rPr lang="en-US" b="0" dirty="0"/>
              <a:t>James Madison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6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Harmful/Irritant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Products that can cause inflammation through immediate, prolonged or repeated contact with skin or a mucous membrane</a:t>
            </a: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>
                <a:solidFill>
                  <a:prstClr val="black"/>
                </a:solidFill>
              </a:rPr>
              <a:t>Remember to always use the appropriate PPE when working with any chemicals including gloves, safety goggles, face shield and lab coat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48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450084"/>
                </a:solidFill>
              </a:rPr>
              <a:t>Danger For The Environment</a:t>
            </a:r>
            <a:endParaRPr lang="en-US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Chemicals that are </a:t>
            </a:r>
            <a:r>
              <a:rPr lang="en-US" dirty="0"/>
              <a:t>hazardous to aquatic environment or the ozone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Be sure to follow all safety precautions when handling and disposing of environmentally hazardous chemicals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Acutely hazardous chemicals: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Acutely hazardous chemicals: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Organic solvents 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Heavy metals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Pesticides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Hydrocarbons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Chronically hazardous chemicals: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Phosphates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Nitrates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Perchlorates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Ammonia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Chlorinated hydrocarbons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76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</a:rPr>
              <a:t>Compressed Gas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The dangers of compressed gas cylinders include fire or explosion, asphyxiation, exposure to toxic or corrosive gases, and physical injuries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Recognize that different types of gases have varying levels of toxicity and flammability, and it is important to store and handle them appropriately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All cylinders must be stored in an upright position and secured to prevent them from tipping over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Wear the appropriate PPE and use a gas cylinder dolly or cart to move compressed gas cylinders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Ensure that the cylinder is securely fastened to the dolly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Never transport a cylinder without the valve cap on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Move the cylinder slowly and carefully, and avoid sudden starts, stops, or changes in direction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Keep cylinders at least 20 feet away from combustible materials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Know that a build up of gas can displace oxygen, leading to asphyxiation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78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</a:rPr>
              <a:t>Oxidizers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When thermodynamically favorable, oxidizers can react with combustible materials or most other oxidizing agents to generate heat or fire</a:t>
            </a:r>
            <a:endParaRPr lang="en-US" sz="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During this reaction, oxygen is often released which can cause combustible materials to ignite or burn more vigorously</a:t>
            </a:r>
            <a:endParaRPr lang="en-US" sz="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Oxidizing materials can become unstable or self-reactive when subject to shock, friction, pressure, temperature, or even light</a:t>
            </a: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Take caution when handling:</a:t>
            </a:r>
            <a:endParaRPr lang="en-US" sz="7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Organic peroxides</a:t>
            </a:r>
            <a:endParaRPr lang="en-US" sz="11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Water reactives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Pyrophorics</a:t>
            </a:r>
            <a:endParaRPr lang="en-US" sz="11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Explosives</a:t>
            </a:r>
            <a:endParaRPr lang="en-US" sz="300" dirty="0">
              <a:solidFill>
                <a:prstClr val="black"/>
              </a:solidFill>
            </a:endParaRPr>
          </a:p>
          <a:p>
            <a:endParaRPr lang="en-US" sz="100" dirty="0">
              <a:solidFill>
                <a:prstClr val="black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31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Toxic Chemicals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Can cause damage to living tissue, impairment of the central nervous system, severe illness or death when ingested, inhaled or absorbed by the skin</a:t>
            </a:r>
            <a:endParaRPr lang="en-US" sz="9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Some substances are toxic in relatively small amounts, can have a rapid  onset of effects, and/or cause irreversible damage</a:t>
            </a:r>
            <a:endParaRPr lang="en-US" sz="9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Be extremely careful when working with or around toxic chemicals, especially:</a:t>
            </a:r>
            <a:endParaRPr lang="en-US" sz="1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 Mutagens – cause damage to DNA </a:t>
            </a: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 Teratogens – cause reproductive harm or birth defects</a:t>
            </a: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 Carcinogens – cause cancer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49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Health Hazard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Materials </a:t>
            </a:r>
            <a:r>
              <a:rPr lang="en-US" dirty="0"/>
              <a:t>that are harmful to living organisms</a:t>
            </a: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Health hazards can be of varying severity, from mild to severe, and can be either acute or chronic in nature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The effects can be caused by direct or indirect contact, or inhalation of the chemical</a:t>
            </a: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Use caution when working with hazardous chemicals as they can cause adverse health effects including:</a:t>
            </a:r>
            <a:endParaRPr lang="en-US" sz="2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Skin, eye &amp; respiratory irritation 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Cancer</a:t>
            </a:r>
            <a:endParaRPr lang="en-US" sz="2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Organ damage</a:t>
            </a:r>
            <a:endParaRPr lang="en-US" sz="2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Reproductive effects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16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Safety Data Sheet (SDS)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To view detailed information about a chemical, use either option: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COMPUTER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	</a:t>
            </a:r>
            <a:r>
              <a:rPr lang="en-US" b="0" dirty="0">
                <a:solidFill>
                  <a:prstClr val="black"/>
                </a:solidFill>
              </a:rPr>
              <a:t>- Visit: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dirty="0">
                <a:solidFill>
                  <a:prstClr val="black"/>
                </a:solidFill>
              </a:rPr>
              <a:t>	       </a:t>
            </a:r>
            <a:r>
              <a:rPr lang="en-US" dirty="0" err="1">
                <a:solidFill>
                  <a:prstClr val="black"/>
                </a:solidFill>
              </a:rPr>
              <a:t>jmu.kha.com</a:t>
            </a:r>
            <a:endParaRPr lang="en-US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MOBILE DEVICE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	</a:t>
            </a:r>
            <a:r>
              <a:rPr lang="en-US" b="0" dirty="0">
                <a:solidFill>
                  <a:prstClr val="black"/>
                </a:solidFill>
              </a:rPr>
              <a:t>- Username: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u="none" dirty="0">
                <a:solidFill>
                  <a:srgbClr val="0563C1"/>
                </a:solidFill>
              </a:rPr>
              <a:t>	       </a:t>
            </a:r>
            <a:r>
              <a:rPr lang="en-US" sz="1200" u="none" dirty="0" err="1">
                <a:solidFill>
                  <a:srgbClr val="0563C1"/>
                </a:solidFill>
              </a:rPr>
              <a:t>jmu@sdsmobile.app</a:t>
            </a:r>
            <a:endParaRPr lang="en-US" sz="1200" u="none" dirty="0">
              <a:solidFill>
                <a:srgbClr val="0563C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u="none" dirty="0">
              <a:solidFill>
                <a:srgbClr val="0563C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	</a:t>
            </a:r>
            <a:r>
              <a:rPr lang="en-US" b="0" dirty="0">
                <a:solidFill>
                  <a:prstClr val="black"/>
                </a:solidFill>
              </a:rPr>
              <a:t>- Password: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dirty="0">
                <a:solidFill>
                  <a:prstClr val="black"/>
                </a:solidFill>
              </a:rPr>
              <a:t>	       </a:t>
            </a:r>
            <a:r>
              <a:rPr lang="en-US" dirty="0">
                <a:solidFill>
                  <a:prstClr val="black"/>
                </a:solidFill>
              </a:rPr>
              <a:t>jmusds2019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67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none" dirty="0"/>
              <a:t>Labeling Chemicals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All chemicals must have a label</a:t>
            </a: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At a </a:t>
            </a:r>
            <a:r>
              <a:rPr lang="en-US" u="sng" dirty="0"/>
              <a:t>minimum</a:t>
            </a:r>
            <a:r>
              <a:rPr lang="en-US" dirty="0"/>
              <a:t>, the label must contain the: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400" dirty="0"/>
              <a:t>Identity of the chemical</a:t>
            </a:r>
            <a:endParaRPr lang="en-US" sz="7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400" dirty="0"/>
              <a:t>Hazard warning</a:t>
            </a:r>
            <a:endParaRPr lang="en-US" sz="7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400" dirty="0"/>
              <a:t>Manufacturer information</a:t>
            </a:r>
            <a:endParaRPr lang="en-US" sz="1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The label must be legible and visible when stored</a:t>
            </a: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It is also good practice to initial and date the bottle when the chemical is opened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42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none" dirty="0"/>
              <a:t>Chemical Storage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Store chemicals according to hazard class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Keep acids, bases, fuels and oxidizers separate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Acids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Bases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Flammables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Oxidizers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98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b="1" dirty="0"/>
              <a:t>Physical Hazards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/>
              <a:t>Remember, each laboratory is different and can have various types of hazards to look out for including: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Sharp objects</a:t>
            </a:r>
          </a:p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800" dirty="0">
                <a:solidFill>
                  <a:prstClr val="black"/>
                </a:solidFill>
              </a:rPr>
              <a:t>Slips, trips, &amp; falls</a:t>
            </a: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Burn hazards (fire/steam)</a:t>
            </a: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Electrical shock</a:t>
            </a: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Compressed gas cylinders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600" dirty="0">
                <a:solidFill>
                  <a:prstClr val="black"/>
                </a:solidFill>
              </a:rPr>
              <a:t>Loud noises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Cryogens</a:t>
            </a: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Lasers</a:t>
            </a: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Magnetic field hazards</a:t>
            </a: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Ionizing radiation</a:t>
            </a:r>
          </a:p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marL="1028700" lvl="1" indent="-342900">
              <a:buFont typeface="Wingdings" pitchFamily="2" charset="2"/>
              <a:buChar char="q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5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450084"/>
                </a:solidFill>
              </a:rPr>
              <a:t>The Laboratory Environment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Laboratories are places where scientists, students, and technicians come together to conduct experiments and develop new technologies </a:t>
            </a:r>
            <a:endParaRPr lang="en-US" sz="3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Due to the unique nature of the laboratory environment, each lab carries with it special safety concerns and health hazards</a:t>
            </a:r>
            <a:endParaRPr lang="en-US" sz="3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These risks can be largely reduced by </a:t>
            </a:r>
            <a:r>
              <a:rPr lang="en-US" sz="1200" dirty="0">
                <a:solidFill>
                  <a:prstClr val="black"/>
                </a:solidFill>
              </a:rPr>
              <a:t>following the lab safety rules and learning how to recognize potential safety hazards</a:t>
            </a:r>
            <a:endParaRPr lang="en-US" sz="3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Ultimately, you have the responsibility of ensuring your own safety and the safety of those around you </a:t>
            </a:r>
            <a:endParaRPr lang="en-US" sz="3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So, don’t be afraid to ask questions and be sure to speak up if you see something that is unsafe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66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b="1" dirty="0"/>
              <a:t>Biological Hazards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effectLst/>
                <a:latin typeface="system-ui"/>
                <a:ea typeface="Calibri" panose="020F0502020204030204" pitchFamily="34" charset="0"/>
                <a:cs typeface="Times New Roman" panose="02020603050405020304" pitchFamily="18" charset="0"/>
              </a:rPr>
              <a:t>Viruses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effectLst/>
                <a:latin typeface="system-ui"/>
                <a:ea typeface="Calibri" panose="020F0502020204030204" pitchFamily="34" charset="0"/>
                <a:cs typeface="Times New Roman" panose="02020603050405020304" pitchFamily="18" charset="0"/>
              </a:rPr>
              <a:t>Bacteria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effectLst/>
                <a:latin typeface="system-ui"/>
                <a:ea typeface="Calibri" panose="020F0502020204030204" pitchFamily="34" charset="0"/>
                <a:cs typeface="Times New Roman" panose="02020603050405020304" pitchFamily="18" charset="0"/>
              </a:rPr>
              <a:t>Fungi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effectLst/>
                <a:latin typeface="system-ui"/>
                <a:ea typeface="Calibri" panose="020F0502020204030204" pitchFamily="34" charset="0"/>
                <a:cs typeface="Times New Roman" panose="02020603050405020304" pitchFamily="18" charset="0"/>
              </a:rPr>
              <a:t>Prions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effectLst/>
                <a:latin typeface="system-ui"/>
                <a:ea typeface="Calibri" panose="020F0502020204030204" pitchFamily="34" charset="0"/>
                <a:cs typeface="Times New Roman" panose="02020603050405020304" pitchFamily="18" charset="0"/>
              </a:rPr>
              <a:t>Recombinant DNA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effectLst/>
                <a:latin typeface="system-ui"/>
                <a:ea typeface="Calibri" panose="020F0502020204030204" pitchFamily="34" charset="0"/>
                <a:cs typeface="Times New Roman" panose="02020603050405020304" pitchFamily="18" charset="0"/>
              </a:rPr>
              <a:t>Viral vectors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effectLst/>
                <a:latin typeface="system-ui"/>
                <a:ea typeface="Calibri" panose="020F0502020204030204" pitchFamily="34" charset="0"/>
                <a:cs typeface="Times New Roman" panose="02020603050405020304" pitchFamily="18" charset="0"/>
              </a:rPr>
              <a:t>Transgenic plants and animals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effectLst/>
                <a:latin typeface="system-ui"/>
                <a:ea typeface="Calibri" panose="020F0502020204030204" pitchFamily="34" charset="0"/>
                <a:cs typeface="Times New Roman" panose="02020603050405020304" pitchFamily="18" charset="0"/>
              </a:rPr>
              <a:t>Bloodborne pathogens (BBPs)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system-ui"/>
                <a:ea typeface="Calibri" panose="020F0502020204030204" pitchFamily="34" charset="0"/>
                <a:cs typeface="Times New Roman" panose="02020603050405020304" pitchFamily="18" charset="0"/>
              </a:rPr>
              <a:t>Human and primate cells, tissues and body fluids are all considered hazardous biological materials.</a:t>
            </a:r>
            <a:r>
              <a:rPr lang="en-US" dirty="0">
                <a:effectLst/>
              </a:rPr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7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450084"/>
                </a:solidFill>
              </a:rPr>
              <a:t>Hazardous Waste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Be sure to follow all applicable regulations for the collection, storage, and disposal of hazardous materials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1200" dirty="0"/>
              <a:t>Always wear the appropriate personal protective equipment 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1200" dirty="0"/>
              <a:t>Dispose of waste in designated containers 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1200" dirty="0"/>
              <a:t>Ensure bottles are clearly labeled with the date, contents and quantity of materials </a:t>
            </a:r>
            <a:endParaRPr lang="en-US" sz="2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1200" dirty="0"/>
              <a:t>Properly segregate hazardous waste into compatible categories including chemicals, biological waste, glass, and sharps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1200" dirty="0"/>
              <a:t>Close containers of waste tightly when not in use</a:t>
            </a:r>
            <a:endParaRPr lang="en-US" sz="2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1200" dirty="0"/>
              <a:t>Never fill the container more than 90%</a:t>
            </a:r>
            <a:endParaRPr lang="en-US" sz="2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1200" dirty="0"/>
              <a:t>Store full containers in the designated hazardous waste area</a:t>
            </a:r>
            <a:endParaRPr lang="en-US" sz="2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1200" dirty="0"/>
              <a:t>Regularly inspect the hazardous waste area for leaks, spills, and other hazards</a:t>
            </a:r>
          </a:p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1200" dirty="0"/>
              <a:t>Keep hazardous waste storage and disposal records for at least three years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1200" dirty="0"/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1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Centrifuges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dirty="0"/>
              <a:t>Caution should be exercised when using centrifuges due to risk of serious injury, property damage, and even death</a:t>
            </a:r>
            <a:endParaRPr lang="en-US" sz="13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Before using a centrifuge, you should carefully read and understand  the manufacturers instructions and safety guidelines</a:t>
            </a: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Make sure the rotor is securely attached to the centrifuge head </a:t>
            </a: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Ensure that the rotor is balanced</a:t>
            </a: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Check to see if the centrifuge set to the right speed</a:t>
            </a: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Wear the right PPE such as gloves, safety glasses/googles, and lab coat</a:t>
            </a: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Avoid overloading the centrifuge </a:t>
            </a:r>
            <a:endParaRPr lang="en-US" sz="800" dirty="0"/>
          </a:p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1200" dirty="0"/>
              <a:t>Only use a centrifuge that is integrated with an interlock</a:t>
            </a:r>
          </a:p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1200" dirty="0"/>
              <a:t>Do not open the lid until it has stopped spinning</a:t>
            </a: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Clean the centrifuge after every use</a:t>
            </a: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Record all information in the logbook</a:t>
            </a:r>
            <a:endParaRPr lang="en-US" sz="1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1200" dirty="0"/>
              <a:t>Immediately stop the centrifuge and unplug it if any abnormal noise or activity is observed</a:t>
            </a: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1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Autoclave Safety Precautions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Use caution when operating autoclaves because there is a potential for severe burn and cuts</a:t>
            </a:r>
            <a:endParaRPr lang="en-US" sz="13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Follow the manufacturer's directions for use</a:t>
            </a:r>
            <a:endParaRPr lang="en-US" sz="10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Always wear the appropriate PPE, including a lab coat, heat-resistant gloves, and safety glasses</a:t>
            </a:r>
            <a:endParaRPr lang="en-US" sz="10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Make sure items are in appropriate containers before placing them into the autoclave, as non-heat-resistant plastics and glass will melt or shatter</a:t>
            </a:r>
            <a:endParaRPr lang="en-US" sz="10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Never put items containing corrosives oxidizers, solvents, volatile substances, or radioactive materials in an autoclave</a:t>
            </a:r>
            <a:endParaRPr lang="en-US" sz="10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Ensure that the door is closed and locked before beginning the cycle</a:t>
            </a:r>
            <a:endParaRPr lang="en-US" sz="10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Do not overload the autoclave. Overloading can cause over-pressurization, resulting in a dangerous explosion hazard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Do not remove items from an autoclave until they have cooled </a:t>
            </a:r>
            <a:endParaRPr lang="en-US" sz="10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1200" dirty="0"/>
              <a:t>Avoid handling the sharp ends of instruments and use forceps or other tools to remove sharp instrument</a:t>
            </a:r>
          </a:p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dirty="0"/>
              <a:t>Regularly test the autoclave to make sure that it meets the sterilization requirements</a:t>
            </a:r>
            <a:endParaRPr lang="en-US" sz="1200" dirty="0"/>
          </a:p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dirty="0"/>
              <a:t>Keep track of all information in the record book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24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Emergency Procedures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Be aware of the laboratory’s emergency procedures and follow them in the event of an emergency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Know where the emergency contact information is located so that the appropriate personnel and emergency services can be quickly notified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Identify the location of emergency exits, fire extinguishers and other safety equipment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Report all spills, accidents, and injuries to the laboratory supervisor immediately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Take appropriate steps to minimize the risk of the situation </a:t>
            </a:r>
            <a:endParaRPr lang="en-US" sz="100" dirty="0"/>
          </a:p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dirty="0"/>
              <a:t>Only use a fire extinguisher if there is a clear path to the exit, you have been trained to use, and feel safe doing so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Evacuate the area to a safe distance 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Activate the emergency alarm and close the door when leaving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Meet at the designated evacuation area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Do not reenter the laboratory until it is deemed safe by the appropriate personnel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Ensure emergency drills are practiced on a regular basis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78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none" dirty="0"/>
              <a:t>Training Reminders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PIs </a:t>
            </a:r>
            <a:r>
              <a:rPr lang="en-US" sz="1600" dirty="0"/>
              <a:t>must provide </a:t>
            </a:r>
            <a:r>
              <a:rPr lang="en-US" dirty="0"/>
              <a:t>lab-specific </a:t>
            </a:r>
            <a:r>
              <a:rPr lang="en-US" dirty="0">
                <a:solidFill>
                  <a:prstClr val="black"/>
                </a:solidFill>
              </a:rPr>
              <a:t>training to all students and lab personnel at</a:t>
            </a:r>
            <a:r>
              <a:rPr lang="en-US" dirty="0"/>
              <a:t> the beginning of the semester and whenever a new hazard is introduced into the lab</a:t>
            </a:r>
            <a:endParaRPr lang="en-US" sz="16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After completing the training and demonstrating competency, each individual must sign a form with their name, the date, and the type of training received</a:t>
            </a:r>
            <a:endParaRPr lang="en-US" sz="1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r>
              <a:rPr lang="en-US" sz="2300" dirty="0">
                <a:solidFill>
                  <a:prstClr val="black"/>
                </a:solidFill>
              </a:rPr>
              <a:t>	-   Training records should be maintained for 4 years</a:t>
            </a:r>
            <a:endParaRPr lang="en-US" sz="500" dirty="0">
              <a:latin typeface="Franklin Gothic Book" panose="020B05030201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Be sure to create a culture where individuals feel it’s okay to ask questions about how to be safe!</a:t>
            </a:r>
            <a:endParaRPr lang="en-US" sz="200" dirty="0">
              <a:latin typeface="Franklin Gothic Book" panose="020B05030201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Encourage participation </a:t>
            </a: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in the safety program </a:t>
            </a:r>
            <a:r>
              <a:rPr lang="en-US" sz="2400" dirty="0">
                <a:latin typeface="Franklin Gothic Book" panose="020B0503020102020204" pitchFamily="34" charset="0"/>
              </a:rPr>
              <a:t>by giving people the opportunity to gain hands-on experience and</a:t>
            </a: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earn more responsibilities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42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Reminder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prstClr val="black"/>
                </a:solidFill>
              </a:rPr>
              <a:t>No lesson is so important and no task so urgent that we cannot take time to teach, learn and practice science safely!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8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Thank You!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We could not do this without you!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Contact us with questions or comments: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/>
            <a:r>
              <a:rPr lang="en-US" sz="1800" b="1" dirty="0"/>
              <a:t>Office of Research Integrity</a:t>
            </a:r>
          </a:p>
          <a:p>
            <a:pPr algn="ctr"/>
            <a:r>
              <a:rPr lang="en-US" dirty="0"/>
              <a:t>Foundation Hall | MSC 5738 </a:t>
            </a:r>
          </a:p>
          <a:p>
            <a:pPr algn="ctr"/>
            <a:r>
              <a:rPr lang="en-US" dirty="0"/>
              <a:t>Office: 540-568-3669 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b="1" dirty="0"/>
              <a:t>Sources: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ACS: Identifying and Evaluating Hazards in Research Laboratories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American Chemical Society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Autoclave Safety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Biosafety in Microbiological and Biomedical Laboratories (BMBL)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Centrifuge Safety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Chemical Safety Board Laboratory Safety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CRC Handbook of Laboratory Safety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General Precautions for Handling Compressed Gases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Guidelines for Chemical Laboratory Safety in Academic Institutions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Laboratory Safety Handbook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NIOSH Chemicals: Managing Chemical Safety in the Workplace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NIOSH Directory of Personal Protective Equipment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OSHA Fire Extinguisher Use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OSHA Laboratories Safety Culture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OSHA Laboratory Safety Guidance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Preventing Cuts and Punctures in the Laboratory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Prudent Practices in the Laboratory: Handling and Disposal of Chemicals</a:t>
            </a:r>
            <a:r>
              <a:rPr lang="en-US" sz="18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School Chemistry Laboratory Safety Guide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/>
              </a:rPr>
              <a:t>Sharps Safety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1"/>
              </a:rPr>
              <a:t>UNC Compressed Gas Safety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49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rgbClr val="450084"/>
                </a:solidFill>
              </a:rPr>
              <a:t>Good Laboratory Practices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1200" dirty="0"/>
              <a:t>Be sure to read and follow all safety instructions and guidelines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Always wear the proper clothing, closed-toed shoes, and use the appropriate personal protective equipment (PPE)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1400" dirty="0"/>
              <a:t>Recognize no gloves protect against all chemicals, so you must make sure they're appropriate for the task at hand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Remember to tie long hair back and remove jewelry</a:t>
            </a:r>
            <a:endParaRPr lang="en-US" sz="14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Never bring food or drinks into the lab</a:t>
            </a:r>
            <a:endParaRPr lang="en-US" sz="14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Maintain neat and organized workspaces at all times</a:t>
            </a:r>
            <a:endParaRPr lang="en-US" sz="14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Identify where the safety equipment is located and know how to use it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dirty="0">
              <a:solidFill>
                <a:prstClr val="black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2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Potential Lab Risks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Chemical Hazards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Fire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Physical Hazards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Radiation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Biological Hazards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Electrical Shock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5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Chemical Hazards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/>
              <a:t>Chemicals can cause serious injury or illness if not handled properly</a:t>
            </a: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/>
              <a:t>Exposure can cause acute and chronic health effects</a:t>
            </a: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/>
              <a:t>These hazards can also lead to fires, explosions, and other safety risks</a:t>
            </a: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/>
              <a:t>When working with any hazardous chemicals in a lab, it is important to: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Follow all safety protocols and lab practices 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Read the label and safety data sheet (SDS) before working with any chemical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Use the appropriate PPE including safety goggles, gloves, face shield, and lab coat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Avoid contact with the skin, eyes, or mucous membranes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Maintain good housekeeping practices</a:t>
            </a: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Ensure chemicals are safely stored, handled and disposed of</a:t>
            </a:r>
            <a:endParaRPr lang="en-US" sz="100" dirty="0"/>
          </a:p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dirty="0"/>
              <a:t>Preform manipulations of chemicals in a fume hood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Report any spills or leakage to supervisors immediately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31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GHS Pictograms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>
                <a:solidFill>
                  <a:prstClr val="black"/>
                </a:solidFill>
              </a:rPr>
              <a:t>There are lot of different types of chemical hazard types to be aware of</a:t>
            </a:r>
            <a:endParaRPr lang="en-US" sz="100" dirty="0">
              <a:solidFill>
                <a:prstClr val="black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000" dirty="0"/>
              <a:t>The following GHS pictograms are internationally used to communicate the potential hazards of chemicals</a:t>
            </a:r>
            <a:endParaRPr lang="en-US" sz="10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Flammable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Explosive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Corrosive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Harmful/Irritant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Danger For The Environment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Compressed Gas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Oxidizing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Toxic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prstClr val="black"/>
                </a:solidFill>
              </a:rPr>
              <a:t>	- Health Hazard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68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Flammable/Combustible Chemicals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Any materials that have a potential to catch on fire, such as:</a:t>
            </a:r>
            <a:endParaRPr lang="en-US" sz="1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Fuels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Pyrophorics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Self-heating substances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Organic peroxides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Oxidizers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Explosives </a:t>
            </a: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Flammable/combustible materials can be found in a gases, aerosol, liquid, or solid state</a:t>
            </a: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Flammable liquids produce flammable vapors. The flammable vapors mixed with air are what burn, rather than the liquid</a:t>
            </a: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The temperature at which a flammable liquid produces enough vapors to become ignitable is called its flashpoint </a:t>
            </a: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Flammables should be clearly labeled and kept in proper containers</a:t>
            </a: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Store flammables in a flame cabinet or explosion proof refrigerator</a:t>
            </a:r>
            <a:endParaRPr lang="en-US" b="1" dirty="0"/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15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Explosive Chemicals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Substances that have the potential to undergo a rapid chemical reaction that produces a large amount of energy in the form of heat, light, sound, and pressure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When handling explosive materials, </a:t>
            </a:r>
            <a:r>
              <a:rPr lang="en-US" sz="1200" dirty="0">
                <a:solidFill>
                  <a:prstClr val="black"/>
                </a:solidFill>
              </a:rPr>
              <a:t>be sure to familiarize yourself with the</a:t>
            </a:r>
            <a:r>
              <a:rPr lang="en-US" sz="1200" dirty="0"/>
              <a:t> specific properties and hazards of the materials before handling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Follow all safety precautions to prevent any accidents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>
                <a:solidFill>
                  <a:prstClr val="black"/>
                </a:solidFill>
              </a:rPr>
              <a:t>Always wear </a:t>
            </a:r>
            <a:r>
              <a:rPr lang="en-US" sz="1200" dirty="0"/>
              <a:t>protective clothing and equipment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Make sure that the area is well-ventilated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Keep the explosives away from flames, sparks, heat sources and light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Store explosive materials in a secure, dry location away from any sources of ignition sources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200" dirty="0"/>
              <a:t>Explosives should not be stored in a flame cabinet, as these are meant for flammable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50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Corrosive Chemicals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Corrosives can cause severe damage to human tissue and certain storage containers</a:t>
            </a: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Generally, include acids and bases</a:t>
            </a: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The damage depends on the chemical’s strength and length of exposure</a:t>
            </a: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If a corrosive, or any other chemical, gets on your skin or in your eyes, flush the area with clean, running water or saline solution for at least 15 minutes, then seek medical advice</a:t>
            </a: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Never try to neutralize an acid with a base, or vice versa. The acid-base reaction could cause additional burns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4BBF-A29F-8749-B5B1-415900FB4B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8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AC3558-0D9A-C344-AE9C-8673CF2C15B6}"/>
              </a:ext>
            </a:extLst>
          </p:cNvPr>
          <p:cNvSpPr/>
          <p:nvPr userDrawn="1"/>
        </p:nvSpPr>
        <p:spPr>
          <a:xfrm>
            <a:off x="3606801" y="4828032"/>
            <a:ext cx="4995332" cy="719328"/>
          </a:xfrm>
          <a:prstGeom prst="rect">
            <a:avLst/>
          </a:prstGeom>
          <a:solidFill>
            <a:srgbClr val="372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2E337D-2FDB-7B44-91AF-E706AE3F17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0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42649-AEDB-B145-A683-96DCA00CCF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70418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This is the main title slide of the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A412F-B3E3-4A40-BC4C-3F363EA5DF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50093"/>
            <a:ext cx="9144000" cy="11040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A. OPTIONAL Ph.D.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8E3BB-957C-5148-AE38-B706F524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62EE5-44F2-4A41-B1F1-3B2849DA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800E0-3FD9-6449-B530-B039EB01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D546A7-0B00-1E44-AECB-15A36DA7AC1D}"/>
              </a:ext>
            </a:extLst>
          </p:cNvPr>
          <p:cNvSpPr/>
          <p:nvPr userDrawn="1"/>
        </p:nvSpPr>
        <p:spPr>
          <a:xfrm>
            <a:off x="850232" y="1166607"/>
            <a:ext cx="10507579" cy="4373033"/>
          </a:xfrm>
          <a:prstGeom prst="rect">
            <a:avLst/>
          </a:prstGeom>
          <a:noFill/>
          <a:ln w="381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5894A4-8644-FD47-8C71-73C6A3BFF0A1}"/>
              </a:ext>
            </a:extLst>
          </p:cNvPr>
          <p:cNvGrpSpPr/>
          <p:nvPr userDrawn="1"/>
        </p:nvGrpSpPr>
        <p:grpSpPr>
          <a:xfrm>
            <a:off x="3640666" y="5325979"/>
            <a:ext cx="4944533" cy="509656"/>
            <a:chOff x="3640666" y="5325979"/>
            <a:chExt cx="4944533" cy="50965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15BE55-E574-194B-B36E-78FBF359DB97}"/>
                </a:ext>
              </a:extLst>
            </p:cNvPr>
            <p:cNvSpPr/>
            <p:nvPr userDrawn="1"/>
          </p:nvSpPr>
          <p:spPr>
            <a:xfrm>
              <a:off x="3640666" y="5325979"/>
              <a:ext cx="4944533" cy="509656"/>
            </a:xfrm>
            <a:prstGeom prst="rect">
              <a:avLst/>
            </a:prstGeom>
            <a:solidFill>
              <a:srgbClr val="450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729C4E-0E5B-2A48-AEF1-8B25438B19D9}"/>
                </a:ext>
              </a:extLst>
            </p:cNvPr>
            <p:cNvSpPr/>
            <p:nvPr userDrawn="1"/>
          </p:nvSpPr>
          <p:spPr>
            <a:xfrm>
              <a:off x="3645895" y="5412641"/>
              <a:ext cx="270933" cy="270933"/>
            </a:xfrm>
            <a:prstGeom prst="ellipse">
              <a:avLst/>
            </a:prstGeom>
            <a:noFill/>
            <a:ln w="38100">
              <a:solidFill>
                <a:srgbClr val="C3B0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AF0FC7F-09AE-DA48-8E0E-EB3364CB6E3C}"/>
                </a:ext>
              </a:extLst>
            </p:cNvPr>
            <p:cNvSpPr/>
            <p:nvPr userDrawn="1"/>
          </p:nvSpPr>
          <p:spPr>
            <a:xfrm>
              <a:off x="8300832" y="5413788"/>
              <a:ext cx="270933" cy="270933"/>
            </a:xfrm>
            <a:prstGeom prst="ellipse">
              <a:avLst/>
            </a:prstGeom>
            <a:noFill/>
            <a:ln w="38100">
              <a:solidFill>
                <a:srgbClr val="C3B0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B834EA-A02C-D241-9EE5-DD8F633645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071984" y="5455278"/>
              <a:ext cx="4043939" cy="203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15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ABBAC-CE8C-D940-9F50-83D4B605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6DF26-7555-0942-A05F-CA67B081A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4140D-48D6-A445-988F-352AACAF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94332-DD64-C341-BAD3-2A5585079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2052-9C95-1A41-B99C-2AC2AD1B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90676A-7296-5C4D-8162-C149E7DCB871}"/>
              </a:ext>
            </a:extLst>
          </p:cNvPr>
          <p:cNvGrpSpPr/>
          <p:nvPr userDrawn="1"/>
        </p:nvGrpSpPr>
        <p:grpSpPr>
          <a:xfrm>
            <a:off x="-6350" y="397991"/>
            <a:ext cx="11812319" cy="6617015"/>
            <a:chOff x="-6350" y="397991"/>
            <a:chExt cx="11812319" cy="66170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1BBC05-7120-414C-85A4-0680954FA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350" y="5960906"/>
              <a:ext cx="4660900" cy="10541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7705CC-07C8-A14E-AFA8-661DB11153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3850" y="502603"/>
              <a:ext cx="0" cy="601472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5DA9F6-6973-3747-B669-944752B9D423}"/>
                </a:ext>
              </a:extLst>
            </p:cNvPr>
            <p:cNvCxnSpPr>
              <a:cxnSpLocks/>
              <a:stCxn id="18" idx="6"/>
            </p:cNvCxnSpPr>
            <p:nvPr userDrawn="1"/>
          </p:nvCxnSpPr>
          <p:spPr>
            <a:xfrm>
              <a:off x="4655904" y="6502400"/>
              <a:ext cx="7101121" cy="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654DE9-1A00-AD48-84A7-0031CFB59C66}"/>
                </a:ext>
              </a:extLst>
            </p:cNvPr>
            <p:cNvSpPr/>
            <p:nvPr userDrawn="1"/>
          </p:nvSpPr>
          <p:spPr>
            <a:xfrm>
              <a:off x="11701731" y="397991"/>
              <a:ext cx="104238" cy="104238"/>
            </a:xfrm>
            <a:prstGeom prst="ellipse">
              <a:avLst/>
            </a:prstGeom>
            <a:noFill/>
            <a:ln w="28575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63EB1A7-342E-DB42-B276-00B93522E9BA}"/>
                </a:ext>
              </a:extLst>
            </p:cNvPr>
            <p:cNvSpPr/>
            <p:nvPr userDrawn="1"/>
          </p:nvSpPr>
          <p:spPr>
            <a:xfrm>
              <a:off x="4551666" y="6450281"/>
              <a:ext cx="104238" cy="104238"/>
            </a:xfrm>
            <a:prstGeom prst="ellipse">
              <a:avLst/>
            </a:prstGeom>
            <a:noFill/>
            <a:ln w="25400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791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FE9CA1-1E29-A346-91D0-A0AAFB4C5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21698-DB71-6145-9C41-8D75F3C38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22984-A832-F74D-AD0D-8B18A2AFF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DD9FE-3EA4-C040-B996-A45D652DE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03191-F705-4C4A-A2BA-DD9536BC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A3CFCE-20B0-D246-94D7-FE1B4033EFB0}"/>
              </a:ext>
            </a:extLst>
          </p:cNvPr>
          <p:cNvGrpSpPr/>
          <p:nvPr userDrawn="1"/>
        </p:nvGrpSpPr>
        <p:grpSpPr>
          <a:xfrm>
            <a:off x="-6350" y="397991"/>
            <a:ext cx="11812319" cy="6617015"/>
            <a:chOff x="-6350" y="397991"/>
            <a:chExt cx="11812319" cy="66170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4CECB2-FD9B-1141-90AF-A8982F235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350" y="5960906"/>
              <a:ext cx="4660900" cy="10541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9B3545-08EC-7549-98FB-A321C867E2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3850" y="502603"/>
              <a:ext cx="0" cy="601472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A562AE0-7BC1-FC49-ACC0-A6FCDB5EE792}"/>
                </a:ext>
              </a:extLst>
            </p:cNvPr>
            <p:cNvCxnSpPr>
              <a:cxnSpLocks/>
              <a:stCxn id="18" idx="6"/>
            </p:cNvCxnSpPr>
            <p:nvPr userDrawn="1"/>
          </p:nvCxnSpPr>
          <p:spPr>
            <a:xfrm>
              <a:off x="4655904" y="6502400"/>
              <a:ext cx="7101121" cy="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FCF44E2-74B1-C640-90FC-9789C68F8526}"/>
                </a:ext>
              </a:extLst>
            </p:cNvPr>
            <p:cNvSpPr/>
            <p:nvPr userDrawn="1"/>
          </p:nvSpPr>
          <p:spPr>
            <a:xfrm>
              <a:off x="11701731" y="397991"/>
              <a:ext cx="104238" cy="104238"/>
            </a:xfrm>
            <a:prstGeom prst="ellipse">
              <a:avLst/>
            </a:prstGeom>
            <a:noFill/>
            <a:ln w="28575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0425DF4-1238-6B4E-9E9C-EA6CEB9BAEF7}"/>
                </a:ext>
              </a:extLst>
            </p:cNvPr>
            <p:cNvSpPr/>
            <p:nvPr userDrawn="1"/>
          </p:nvSpPr>
          <p:spPr>
            <a:xfrm>
              <a:off x="4551666" y="6450281"/>
              <a:ext cx="104238" cy="104238"/>
            </a:xfrm>
            <a:prstGeom prst="ellipse">
              <a:avLst/>
            </a:prstGeom>
            <a:noFill/>
            <a:ln w="25400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021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A3405-0971-E847-B805-79DB88FBC0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0183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This is the typical level 1 slide with the heading in Rockwell 36 pt.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23011-499D-4E4B-BB05-4DA0C4806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2337"/>
            <a:ext cx="10515600" cy="3819802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This is a bulleted list textbox using the font Franklin Gothic Book in 24 pt. </a:t>
            </a:r>
            <a:br>
              <a:rPr lang="en-US" dirty="0"/>
            </a:br>
            <a:r>
              <a:rPr lang="en-US" dirty="0"/>
              <a:t>as the primary typeface. Please take into account the room size you are </a:t>
            </a:r>
            <a:br>
              <a:rPr lang="en-US" dirty="0"/>
            </a:br>
            <a:r>
              <a:rPr lang="en-US" dirty="0"/>
              <a:t>presenting in. Whenever possible, try to limit this slide to a maximum </a:t>
            </a:r>
            <a:br>
              <a:rPr lang="en-US" dirty="0"/>
            </a:br>
            <a:r>
              <a:rPr lang="en-US" dirty="0"/>
              <a:t>number of five bulleted items.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C169A-2E78-9045-9AC7-3FE18B35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301A3-7608-7449-950F-87E3E2DD0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C7E6D-357E-3C4D-ABD8-080D35CBD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FE436E-A2DC-B745-9491-95192EDFD802}"/>
              </a:ext>
            </a:extLst>
          </p:cNvPr>
          <p:cNvGrpSpPr/>
          <p:nvPr userDrawn="1"/>
        </p:nvGrpSpPr>
        <p:grpSpPr>
          <a:xfrm>
            <a:off x="-6350" y="372930"/>
            <a:ext cx="11812319" cy="6642076"/>
            <a:chOff x="-6350" y="372930"/>
            <a:chExt cx="11812319" cy="66420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65981EE-4FA9-164E-AE89-B6D509E28C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350" y="5960906"/>
              <a:ext cx="4660900" cy="10541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8501E2-620C-CC4A-8FC7-1039E05A2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3850" y="502603"/>
              <a:ext cx="0" cy="601472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E8FFC14-A94C-A14B-8CAE-820619A48C13}"/>
                </a:ext>
              </a:extLst>
            </p:cNvPr>
            <p:cNvCxnSpPr>
              <a:cxnSpLocks/>
              <a:stCxn id="10" idx="6"/>
            </p:cNvCxnSpPr>
            <p:nvPr userDrawn="1"/>
          </p:nvCxnSpPr>
          <p:spPr>
            <a:xfrm>
              <a:off x="4655904" y="6502400"/>
              <a:ext cx="7101121" cy="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D0627E2-22F4-E146-8218-B19BA6C9C12A}"/>
                </a:ext>
              </a:extLst>
            </p:cNvPr>
            <p:cNvSpPr/>
            <p:nvPr userDrawn="1"/>
          </p:nvSpPr>
          <p:spPr>
            <a:xfrm>
              <a:off x="4551666" y="6450281"/>
              <a:ext cx="104238" cy="104238"/>
            </a:xfrm>
            <a:prstGeom prst="ellipse">
              <a:avLst/>
            </a:prstGeom>
            <a:noFill/>
            <a:ln w="25400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18196-3433-0746-BCFE-7577BA3A391E}"/>
                </a:ext>
              </a:extLst>
            </p:cNvPr>
            <p:cNvSpPr/>
            <p:nvPr userDrawn="1"/>
          </p:nvSpPr>
          <p:spPr>
            <a:xfrm>
              <a:off x="11701731" y="397991"/>
              <a:ext cx="104238" cy="104238"/>
            </a:xfrm>
            <a:prstGeom prst="ellipse">
              <a:avLst/>
            </a:prstGeom>
            <a:noFill/>
            <a:ln w="28575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95C70D-0623-5D49-A16A-8819DA5E8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83470" y="372930"/>
              <a:ext cx="1565402" cy="501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6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E06A5-78A5-E449-B1EF-A9FC402CE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80352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 b="1" i="0"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This is the secondary title slide of the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BC990-EF67-5D4B-8942-023A916DE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6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C1561-BB1C-764C-97AE-88EC7BEA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59A51-E3E4-DB4E-B687-988CAC1C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396C6-C557-8146-BF3D-1F44C342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EF09F9-E23C-8C4D-B058-E205228DFF1D}"/>
              </a:ext>
            </a:extLst>
          </p:cNvPr>
          <p:cNvSpPr/>
          <p:nvPr userDrawn="1"/>
        </p:nvSpPr>
        <p:spPr>
          <a:xfrm>
            <a:off x="850232" y="1166607"/>
            <a:ext cx="10507579" cy="4373033"/>
          </a:xfrm>
          <a:prstGeom prst="rect">
            <a:avLst/>
          </a:prstGeom>
          <a:noFill/>
          <a:ln w="38100">
            <a:solidFill>
              <a:srgbClr val="45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70366F-7A49-3E49-8719-D80BC405C04F}"/>
              </a:ext>
            </a:extLst>
          </p:cNvPr>
          <p:cNvSpPr/>
          <p:nvPr userDrawn="1"/>
        </p:nvSpPr>
        <p:spPr>
          <a:xfrm>
            <a:off x="3640666" y="5325979"/>
            <a:ext cx="4944533" cy="50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E421E4-8999-3F45-954D-9E497B50858B}"/>
              </a:ext>
            </a:extLst>
          </p:cNvPr>
          <p:cNvSpPr/>
          <p:nvPr userDrawn="1"/>
        </p:nvSpPr>
        <p:spPr>
          <a:xfrm>
            <a:off x="3645895" y="5412641"/>
            <a:ext cx="270933" cy="270933"/>
          </a:xfrm>
          <a:prstGeom prst="ellipse">
            <a:avLst/>
          </a:prstGeom>
          <a:noFill/>
          <a:ln w="38100">
            <a:solidFill>
              <a:srgbClr val="45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13387D-9A9D-BD4E-AC50-33EBDE7020D7}"/>
              </a:ext>
            </a:extLst>
          </p:cNvPr>
          <p:cNvSpPr/>
          <p:nvPr userDrawn="1"/>
        </p:nvSpPr>
        <p:spPr>
          <a:xfrm>
            <a:off x="8300832" y="5413788"/>
            <a:ext cx="270933" cy="270933"/>
          </a:xfrm>
          <a:prstGeom prst="ellipse">
            <a:avLst/>
          </a:prstGeom>
          <a:noFill/>
          <a:ln w="38100">
            <a:solidFill>
              <a:srgbClr val="45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78AD40-E333-E946-A4F0-C02BB2CB16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0671" y="5002056"/>
            <a:ext cx="4660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8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8D53-58AC-F64E-9FAC-565DDA562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This is typical level 2 slide with the headline in Rockwell 36 pt.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58E16-E6C5-B34C-98B0-087F1EA1883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This is a general textbox with the font Franklin Gothic in 24 point used as the primary typeface. Please take into account the room size the you are presenting in.</a:t>
            </a:r>
            <a:br>
              <a:rPr lang="en-US" dirty="0"/>
            </a:br>
            <a:r>
              <a:rPr lang="en-US" dirty="0"/>
              <a:t>Whenever possible, try to limit each slide to about 10 to 12 lines of text in two or three paragraphs so that a photograph aligns with the text.</a:t>
            </a:r>
            <a:br>
              <a:rPr lang="en-US" dirty="0"/>
            </a:br>
            <a:r>
              <a:rPr lang="en-US" dirty="0"/>
              <a:t>Graphics may be added to this slide instead of a photograph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B11E7-1844-264A-AF17-11209AB9E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7A837-19A6-2243-B097-CC06620C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44A96-C241-7F4F-ACBF-3238025EE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ED836-30C4-184D-BA22-94FCF0A6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7E79AA-2B73-674E-9930-1CFA106978AE}"/>
              </a:ext>
            </a:extLst>
          </p:cNvPr>
          <p:cNvGrpSpPr/>
          <p:nvPr userDrawn="1"/>
        </p:nvGrpSpPr>
        <p:grpSpPr>
          <a:xfrm>
            <a:off x="-6350" y="397991"/>
            <a:ext cx="11812319" cy="6617015"/>
            <a:chOff x="-6350" y="397991"/>
            <a:chExt cx="11812319" cy="66170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A248D8-E6E7-0C49-9097-D330248A4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350" y="5960906"/>
              <a:ext cx="4660900" cy="10541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E83F900-44E5-974A-B095-97F1F2EBFC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3850" y="502603"/>
              <a:ext cx="0" cy="601472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11D167-A5E1-B243-BD1D-4E0A8A9599A6}"/>
                </a:ext>
              </a:extLst>
            </p:cNvPr>
            <p:cNvCxnSpPr>
              <a:cxnSpLocks/>
              <a:stCxn id="21" idx="6"/>
            </p:cNvCxnSpPr>
            <p:nvPr userDrawn="1"/>
          </p:nvCxnSpPr>
          <p:spPr>
            <a:xfrm>
              <a:off x="4655904" y="6502400"/>
              <a:ext cx="7101121" cy="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29B27D-23A1-664F-9347-1A5939FA5200}"/>
                </a:ext>
              </a:extLst>
            </p:cNvPr>
            <p:cNvSpPr/>
            <p:nvPr userDrawn="1"/>
          </p:nvSpPr>
          <p:spPr>
            <a:xfrm>
              <a:off x="11701731" y="397991"/>
              <a:ext cx="104238" cy="104238"/>
            </a:xfrm>
            <a:prstGeom prst="ellipse">
              <a:avLst/>
            </a:prstGeom>
            <a:noFill/>
            <a:ln w="28575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78A1592-DD47-D645-B1A6-E377883BB914}"/>
                </a:ext>
              </a:extLst>
            </p:cNvPr>
            <p:cNvSpPr/>
            <p:nvPr userDrawn="1"/>
          </p:nvSpPr>
          <p:spPr>
            <a:xfrm>
              <a:off x="4551666" y="6450281"/>
              <a:ext cx="104238" cy="104238"/>
            </a:xfrm>
            <a:prstGeom prst="ellipse">
              <a:avLst/>
            </a:prstGeom>
            <a:noFill/>
            <a:ln w="25400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106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B3499-ECB0-4449-ADB0-9D4F8160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49" y="762691"/>
            <a:ext cx="10515600" cy="11869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CD297-9325-504B-85CE-6CB2A8C22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849" y="2078728"/>
            <a:ext cx="5157787" cy="737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2099C-4CE8-D04C-835F-ADF423169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849" y="2902640"/>
            <a:ext cx="5157787" cy="32993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CB0DA-BC6A-7C44-BACD-002B14B12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2261" y="2078728"/>
            <a:ext cx="5183188" cy="737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B023A6-B1B4-DD48-9645-3392E0C7E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2261" y="2902640"/>
            <a:ext cx="5183188" cy="32993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0BB4A7-BD0E-6E4C-B931-41C4870B8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6D088-0E7A-204F-8A80-89394378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14C6A-EA1F-644C-B7EF-9F7F9797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AEC5A2-2857-6344-8D5C-6F492D5C97B7}"/>
              </a:ext>
            </a:extLst>
          </p:cNvPr>
          <p:cNvGrpSpPr/>
          <p:nvPr userDrawn="1"/>
        </p:nvGrpSpPr>
        <p:grpSpPr>
          <a:xfrm>
            <a:off x="-6350" y="372930"/>
            <a:ext cx="11812319" cy="6642076"/>
            <a:chOff x="-6350" y="372930"/>
            <a:chExt cx="11812319" cy="664207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92E283A-3A28-5E45-BB9B-56C12897F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350" y="5960906"/>
              <a:ext cx="4660900" cy="105410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6299CA4-9D4C-B946-8081-33710E85DF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3850" y="502603"/>
              <a:ext cx="0" cy="601472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BE5313C-3A19-DE4D-8BA0-C514E6492AE7}"/>
                </a:ext>
              </a:extLst>
            </p:cNvPr>
            <p:cNvCxnSpPr>
              <a:cxnSpLocks/>
              <a:stCxn id="27" idx="6"/>
            </p:cNvCxnSpPr>
            <p:nvPr userDrawn="1"/>
          </p:nvCxnSpPr>
          <p:spPr>
            <a:xfrm>
              <a:off x="4655904" y="6502400"/>
              <a:ext cx="7101121" cy="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AD59764-F57D-A94E-8D5A-1C23CAE72395}"/>
                </a:ext>
              </a:extLst>
            </p:cNvPr>
            <p:cNvSpPr/>
            <p:nvPr userDrawn="1"/>
          </p:nvSpPr>
          <p:spPr>
            <a:xfrm>
              <a:off x="4551666" y="6450281"/>
              <a:ext cx="104238" cy="104238"/>
            </a:xfrm>
            <a:prstGeom prst="ellipse">
              <a:avLst/>
            </a:prstGeom>
            <a:noFill/>
            <a:ln w="25400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BC2227B-B7AA-E34E-9E5B-071F4A3F85EF}"/>
                </a:ext>
              </a:extLst>
            </p:cNvPr>
            <p:cNvSpPr/>
            <p:nvPr userDrawn="1"/>
          </p:nvSpPr>
          <p:spPr>
            <a:xfrm>
              <a:off x="11701731" y="397991"/>
              <a:ext cx="104238" cy="104238"/>
            </a:xfrm>
            <a:prstGeom prst="ellipse">
              <a:avLst/>
            </a:prstGeom>
            <a:noFill/>
            <a:ln w="28575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4D31ED9-AF2B-CD45-BCDA-01A7DB6297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83470" y="372930"/>
              <a:ext cx="1565402" cy="501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95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38007-DAEC-7344-A1EF-60BBB6FE1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A1275A-40D1-4349-B1F7-3816B8AE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E5694-5BBE-2246-859F-11BE29BE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CD216-B8A9-2542-BA47-38A1EDC9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C45B87-08AE-B34A-A853-6EEFC870D9EC}"/>
              </a:ext>
            </a:extLst>
          </p:cNvPr>
          <p:cNvGrpSpPr/>
          <p:nvPr userDrawn="1"/>
        </p:nvGrpSpPr>
        <p:grpSpPr>
          <a:xfrm>
            <a:off x="-6350" y="372930"/>
            <a:ext cx="11812319" cy="6642076"/>
            <a:chOff x="-6350" y="372930"/>
            <a:chExt cx="11812319" cy="664207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BA66F7-AFD2-284F-9CF8-AF969CCC6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350" y="5960906"/>
              <a:ext cx="4660900" cy="1054100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1B7F5E3-4964-9F43-942C-56E49BA47F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3850" y="502603"/>
              <a:ext cx="0" cy="601472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639EFB4-D5EB-EE42-B4F1-C3A4E67646E3}"/>
                </a:ext>
              </a:extLst>
            </p:cNvPr>
            <p:cNvCxnSpPr>
              <a:cxnSpLocks/>
              <a:stCxn id="23" idx="6"/>
            </p:cNvCxnSpPr>
            <p:nvPr userDrawn="1"/>
          </p:nvCxnSpPr>
          <p:spPr>
            <a:xfrm>
              <a:off x="4655904" y="6502400"/>
              <a:ext cx="7101121" cy="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DE40B3-7008-C745-9599-86D50659E921}"/>
                </a:ext>
              </a:extLst>
            </p:cNvPr>
            <p:cNvSpPr/>
            <p:nvPr userDrawn="1"/>
          </p:nvSpPr>
          <p:spPr>
            <a:xfrm>
              <a:off x="4551666" y="6450281"/>
              <a:ext cx="104238" cy="104238"/>
            </a:xfrm>
            <a:prstGeom prst="ellipse">
              <a:avLst/>
            </a:prstGeom>
            <a:noFill/>
            <a:ln w="25400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775D21B-ED40-CE45-AE78-3D594970FB52}"/>
                </a:ext>
              </a:extLst>
            </p:cNvPr>
            <p:cNvSpPr/>
            <p:nvPr userDrawn="1"/>
          </p:nvSpPr>
          <p:spPr>
            <a:xfrm>
              <a:off x="11701731" y="397991"/>
              <a:ext cx="104238" cy="104238"/>
            </a:xfrm>
            <a:prstGeom prst="ellipse">
              <a:avLst/>
            </a:prstGeom>
            <a:noFill/>
            <a:ln w="28575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155823-3DC3-D642-8D95-03B8804943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83470" y="372930"/>
              <a:ext cx="1565402" cy="501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6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303E39-9636-3B47-A15F-2C93D6465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99E30-78ED-3D45-BB0D-F56E0229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21110-68D5-6545-8B98-BFC8D697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F0D6CA-5FC5-8E48-8C97-F7D79814AA7D}"/>
              </a:ext>
            </a:extLst>
          </p:cNvPr>
          <p:cNvGrpSpPr/>
          <p:nvPr userDrawn="1"/>
        </p:nvGrpSpPr>
        <p:grpSpPr>
          <a:xfrm>
            <a:off x="-6350" y="397991"/>
            <a:ext cx="11812319" cy="6617015"/>
            <a:chOff x="-6350" y="397991"/>
            <a:chExt cx="11812319" cy="66170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212D38-8F81-6A4B-A7D8-1B3479034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350" y="5960906"/>
              <a:ext cx="4660900" cy="105410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9DF7474-C235-0746-8C42-264C318789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3850" y="502603"/>
              <a:ext cx="0" cy="601472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6DF2567-AC9D-3B4D-A966-ACF3A40A8C1C}"/>
                </a:ext>
              </a:extLst>
            </p:cNvPr>
            <p:cNvCxnSpPr>
              <a:cxnSpLocks/>
              <a:stCxn id="16" idx="6"/>
            </p:cNvCxnSpPr>
            <p:nvPr userDrawn="1"/>
          </p:nvCxnSpPr>
          <p:spPr>
            <a:xfrm>
              <a:off x="4655904" y="6502400"/>
              <a:ext cx="7101121" cy="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4E77BA-DCD4-7145-B691-AC42DF5A1293}"/>
                </a:ext>
              </a:extLst>
            </p:cNvPr>
            <p:cNvSpPr/>
            <p:nvPr userDrawn="1"/>
          </p:nvSpPr>
          <p:spPr>
            <a:xfrm>
              <a:off x="11701731" y="397991"/>
              <a:ext cx="104238" cy="104238"/>
            </a:xfrm>
            <a:prstGeom prst="ellipse">
              <a:avLst/>
            </a:prstGeom>
            <a:noFill/>
            <a:ln w="28575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39ACB0-60F4-FB44-9E80-C7430977CA2B}"/>
                </a:ext>
              </a:extLst>
            </p:cNvPr>
            <p:cNvSpPr/>
            <p:nvPr userDrawn="1"/>
          </p:nvSpPr>
          <p:spPr>
            <a:xfrm>
              <a:off x="4551666" y="6450281"/>
              <a:ext cx="104238" cy="104238"/>
            </a:xfrm>
            <a:prstGeom prst="ellipse">
              <a:avLst/>
            </a:prstGeom>
            <a:noFill/>
            <a:ln w="25400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19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396A-B3CF-3042-A915-883ACEEB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662EA-C417-3545-9368-0114DFA65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4399E-7679-C645-ABC0-DCA4101D2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8C08E-D994-684A-87E2-90F1A426D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60BB1-5BC3-9B41-A65E-BE26B7203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F5969-7120-D941-8AA5-D167B7EA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F99F8D-ED00-314B-BBCD-D7BDF81A8B04}"/>
              </a:ext>
            </a:extLst>
          </p:cNvPr>
          <p:cNvGrpSpPr/>
          <p:nvPr userDrawn="1"/>
        </p:nvGrpSpPr>
        <p:grpSpPr>
          <a:xfrm>
            <a:off x="-6350" y="372930"/>
            <a:ext cx="11812319" cy="6642076"/>
            <a:chOff x="-6350" y="372930"/>
            <a:chExt cx="11812319" cy="664207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CBB297-62F0-504B-9FD3-A3FE44653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350" y="5960906"/>
              <a:ext cx="4660900" cy="1054100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705705-758D-A049-B4C4-F1F249E1D6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3850" y="502603"/>
              <a:ext cx="0" cy="601472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41F246-7231-D249-A270-78E1A37FB554}"/>
                </a:ext>
              </a:extLst>
            </p:cNvPr>
            <p:cNvCxnSpPr>
              <a:cxnSpLocks/>
              <a:stCxn id="25" idx="6"/>
            </p:cNvCxnSpPr>
            <p:nvPr userDrawn="1"/>
          </p:nvCxnSpPr>
          <p:spPr>
            <a:xfrm>
              <a:off x="4655904" y="6502400"/>
              <a:ext cx="7101121" cy="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16570ED-A751-3B45-A0DD-55639C9577DC}"/>
                </a:ext>
              </a:extLst>
            </p:cNvPr>
            <p:cNvSpPr/>
            <p:nvPr userDrawn="1"/>
          </p:nvSpPr>
          <p:spPr>
            <a:xfrm>
              <a:off x="4551666" y="6450281"/>
              <a:ext cx="104238" cy="104238"/>
            </a:xfrm>
            <a:prstGeom prst="ellipse">
              <a:avLst/>
            </a:prstGeom>
            <a:noFill/>
            <a:ln w="25400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186668-6317-BB41-A780-FB8DEE40975A}"/>
                </a:ext>
              </a:extLst>
            </p:cNvPr>
            <p:cNvSpPr/>
            <p:nvPr userDrawn="1"/>
          </p:nvSpPr>
          <p:spPr>
            <a:xfrm>
              <a:off x="11701731" y="397991"/>
              <a:ext cx="104238" cy="104238"/>
            </a:xfrm>
            <a:prstGeom prst="ellipse">
              <a:avLst/>
            </a:prstGeom>
            <a:noFill/>
            <a:ln w="28575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9E6365D-40F5-F540-B3EB-2849AE722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83470" y="372930"/>
              <a:ext cx="1565402" cy="501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634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4A86C-2B59-AE46-B34C-D5754FE5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59D8D-7243-734C-AB6D-AD930B789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0A0B4-5CB0-D844-A243-E6BBA384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00BB6-AD4D-F349-8EC3-A54C8BD3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15B33-0B18-A449-9575-EFB5D22E9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80F76-87C8-1F4A-901D-82135320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CE09C6-BF14-484E-ABA1-DBCA5E7D51E6}"/>
              </a:ext>
            </a:extLst>
          </p:cNvPr>
          <p:cNvGrpSpPr/>
          <p:nvPr userDrawn="1"/>
        </p:nvGrpSpPr>
        <p:grpSpPr>
          <a:xfrm>
            <a:off x="-6350" y="397991"/>
            <a:ext cx="11812319" cy="6617015"/>
            <a:chOff x="-6350" y="397991"/>
            <a:chExt cx="11812319" cy="66170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8507FF-B7D4-1443-9A4C-31C41095C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350" y="5960906"/>
              <a:ext cx="4660900" cy="105410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1B1A200-4A19-6140-B71B-BEBF0D68C0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3850" y="502603"/>
              <a:ext cx="0" cy="601472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0D25FC-CACA-B840-8C27-04BB9EAABA39}"/>
                </a:ext>
              </a:extLst>
            </p:cNvPr>
            <p:cNvCxnSpPr>
              <a:cxnSpLocks/>
              <a:stCxn id="19" idx="6"/>
            </p:cNvCxnSpPr>
            <p:nvPr userDrawn="1"/>
          </p:nvCxnSpPr>
          <p:spPr>
            <a:xfrm>
              <a:off x="4655904" y="6502400"/>
              <a:ext cx="7101121" cy="0"/>
            </a:xfrm>
            <a:prstGeom prst="line">
              <a:avLst/>
            </a:prstGeom>
            <a:ln w="28575">
              <a:solidFill>
                <a:srgbClr val="AD9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D03970F-4AED-4641-B44A-338751B91DD6}"/>
                </a:ext>
              </a:extLst>
            </p:cNvPr>
            <p:cNvSpPr/>
            <p:nvPr userDrawn="1"/>
          </p:nvSpPr>
          <p:spPr>
            <a:xfrm>
              <a:off x="11701731" y="397991"/>
              <a:ext cx="104238" cy="104238"/>
            </a:xfrm>
            <a:prstGeom prst="ellipse">
              <a:avLst/>
            </a:prstGeom>
            <a:noFill/>
            <a:ln w="28575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FFA9B2-F097-1D41-9ED9-15C37A1FD0AA}"/>
                </a:ext>
              </a:extLst>
            </p:cNvPr>
            <p:cNvSpPr/>
            <p:nvPr userDrawn="1"/>
          </p:nvSpPr>
          <p:spPr>
            <a:xfrm>
              <a:off x="4551666" y="6450281"/>
              <a:ext cx="104238" cy="104238"/>
            </a:xfrm>
            <a:prstGeom prst="ellipse">
              <a:avLst/>
            </a:prstGeom>
            <a:noFill/>
            <a:ln w="25400">
              <a:solidFill>
                <a:srgbClr val="AD9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270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C5025-9227-6D47-80D1-5E6D3A880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253F-31FE-F742-BBC1-3998E9C34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88D03-B785-F74A-8C93-D4144DB01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0F097-0705-DA46-B748-55FB76BDB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E820-0769-094E-834D-494B49BD9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116D1-9DEB-6C4E-B9EA-B65B9F1CE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5E07A-13CD-D446-99A3-4E60C86A3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1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50084"/>
        </a:buClr>
        <a:buFont typeface="Wingdings" pitchFamily="2" charset="2"/>
        <a:buChar char="§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50084"/>
        </a:buClr>
        <a:buFont typeface="Wingdings" pitchFamily="2" charset="2"/>
        <a:buChar char="§"/>
        <a:defRPr sz="2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50084"/>
        </a:buClr>
        <a:buFont typeface="Wingdings" pitchFamily="2" charset="2"/>
        <a:buChar char="§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50084"/>
        </a:buClr>
        <a:buFont typeface="Wingdings" pitchFamily="2" charset="2"/>
        <a:buChar char="§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50084"/>
        </a:buClr>
        <a:buFont typeface="Wingdings" pitchFamily="2" charset="2"/>
        <a:buChar char="§"/>
        <a:defRPr sz="16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file:////var/folders/tz/0504kz8j3s151hmctgf_xfsr0000gn/T/com.microsoft.Word/WebArchiveCopyPasteTempFiles/kissclipart-globally-harmonized-system-of-classification-and-l-f3adceb884c46eed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5AD8A-6BD4-E848-B793-64D6C2635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ockwell" panose="02060603020205020403" pitchFamily="18" charset="77"/>
              </a:rPr>
              <a:t>Laboratory Safety</a:t>
            </a:r>
          </a:p>
        </p:txBody>
      </p:sp>
    </p:spTree>
    <p:extLst>
      <p:ext uri="{BB962C8B-B14F-4D97-AF65-F5344CB8AC3E}">
        <p14:creationId xmlns:p14="http://schemas.microsoft.com/office/powerpoint/2010/main" val="42686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7F795F5-4D28-22A7-65FE-28D7EBA9C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50372" y="2911595"/>
            <a:ext cx="2771452" cy="3695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AF2751-37A5-0939-1C65-D0A4F429B3CC}"/>
              </a:ext>
            </a:extLst>
          </p:cNvPr>
          <p:cNvSpPr txBox="1">
            <a:spLocks/>
          </p:cNvSpPr>
          <p:nvPr/>
        </p:nvSpPr>
        <p:spPr>
          <a:xfrm>
            <a:off x="1201783" y="1436209"/>
            <a:ext cx="8749041" cy="2420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Products that can cause inflammation through immediate,   prolonged or repeated contact with skin or a mucous membrane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prstClr val="black"/>
                </a:solidFill>
              </a:rPr>
              <a:t>Remember to always use the appropriate PPE when working with any chemical including gloves, safety goggles, face shield and lab coat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B9134-6114-0915-5906-10438CA1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269"/>
            <a:ext cx="6427573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Harmful/Irritant</a:t>
            </a:r>
          </a:p>
        </p:txBody>
      </p:sp>
      <p:pic>
        <p:nvPicPr>
          <p:cNvPr id="5" name="Picture 13" descr="Triangle Background clipart - Label, Safety, Text, transparent clip art">
            <a:extLst>
              <a:ext uri="{FF2B5EF4-FFF2-40B4-BE49-F238E27FC236}">
                <a16:creationId xmlns:a16="http://schemas.microsoft.com/office/drawing/2014/main" id="{F016A748-486E-9B2D-8AAB-0A44FF55D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9112" y="620953"/>
            <a:ext cx="1918165" cy="19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9A84EB2-985A-08CE-CB6C-C8637CCC38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13925">
            <a:off x="5611271" y="3873032"/>
            <a:ext cx="968232" cy="500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text, shirt&#10;&#10;Description automatically generated">
            <a:extLst>
              <a:ext uri="{FF2B5EF4-FFF2-40B4-BE49-F238E27FC236}">
                <a16:creationId xmlns:a16="http://schemas.microsoft.com/office/drawing/2014/main" id="{492EB693-B498-03AD-F280-646F6E311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239" y="3799725"/>
            <a:ext cx="1945157" cy="2593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10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6C2594-4881-5565-2AEF-27F47A573ABD}"/>
              </a:ext>
            </a:extLst>
          </p:cNvPr>
          <p:cNvSpPr txBox="1">
            <a:spLocks/>
          </p:cNvSpPr>
          <p:nvPr/>
        </p:nvSpPr>
        <p:spPr>
          <a:xfrm>
            <a:off x="1201782" y="1271879"/>
            <a:ext cx="7616983" cy="5032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Chemicals that are </a:t>
            </a:r>
            <a:r>
              <a:rPr lang="en-US" dirty="0"/>
              <a:t>hazardous to aquatic environment or the ozone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Be sure to follow all safety precautions when handling and disposing of environmentally hazardous chemicals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Acutely hazardous chemicals: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Organic solvents 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Heavy metals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Pesticides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Hydrocarbons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Chronically hazardous chemicals: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Phosphates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Nitrates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Perchlorates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Ammonia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Chlorinated hydrocarbons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BC337C-BF65-0CB5-FE38-6AE8A0E5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0971"/>
            <a:ext cx="7557655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Environmental Danger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FB4E524-F3AA-08C4-D4DE-F292B8970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854" y="2111585"/>
            <a:ext cx="3336728" cy="4448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85ACA78-E13A-2D9D-7B58-20EEB3F5F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371489" flipV="1">
            <a:off x="7721597" y="4126315"/>
            <a:ext cx="1071157" cy="354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3" descr="Triangle Background clipart - Label, Safety, Text, transparent clip art">
            <a:extLst>
              <a:ext uri="{FF2B5EF4-FFF2-40B4-BE49-F238E27FC236}">
                <a16:creationId xmlns:a16="http://schemas.microsoft.com/office/drawing/2014/main" id="{E0E37EF4-F9D5-B6B2-B17E-5FC153E27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1275" y="898528"/>
            <a:ext cx="1760090" cy="19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5187F47-596C-E409-A571-5CEE14A977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7250" flipH="1" flipV="1">
            <a:off x="7110723" y="5056225"/>
            <a:ext cx="1701791" cy="808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71ECA31-A4AA-646D-F79A-07273BF3B7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3008" t="-338" r="3008" b="64705"/>
          <a:stretch/>
        </p:blipFill>
        <p:spPr>
          <a:xfrm rot="1296196">
            <a:off x="9427990" y="5444012"/>
            <a:ext cx="1239276" cy="588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74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5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6C2594-4881-5565-2AEF-27F47A573ABD}"/>
              </a:ext>
            </a:extLst>
          </p:cNvPr>
          <p:cNvSpPr txBox="1">
            <a:spLocks/>
          </p:cNvSpPr>
          <p:nvPr/>
        </p:nvSpPr>
        <p:spPr>
          <a:xfrm>
            <a:off x="895186" y="1156032"/>
            <a:ext cx="8998323" cy="50903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The dangers of compressed gas cylinders include fire or explosion, asphyxiation, exposure to toxic or corrosive gases, and physical injuries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Recognize that different types of gases have varying levels of toxicity and flammability, and it is important to store and handle them appropriately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All cylinders must be stored in an upright position and secured to prevent them from tipping over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Wear the appropriate PPE and use a gas cylinder dolly or cart to move compressed gas cylinders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Ensure that the cylinder is securely fastened to the dolly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Never transport a cylinder without the valve cap on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Move the cylinder slowly and carefully, and avoid sudden starts, stops, or changes in direction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Keep cylinders at least 20 feet away from combustible materials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Know that a build up of gas can displace oxygen, leading to asphyxiation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BC337C-BF65-0CB5-FE38-6AE8A0E5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173"/>
            <a:ext cx="5257800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Compressed Gas</a:t>
            </a:r>
          </a:p>
        </p:txBody>
      </p:sp>
      <p:pic>
        <p:nvPicPr>
          <p:cNvPr id="7" name="Picture 13" descr="Triangle Background clipart - Label, Safety, Text, transparent clip art">
            <a:extLst>
              <a:ext uri="{FF2B5EF4-FFF2-40B4-BE49-F238E27FC236}">
                <a16:creationId xmlns:a16="http://schemas.microsoft.com/office/drawing/2014/main" id="{FFD80849-DA74-85DB-7C39-5877FA757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0" r="67523" b="37125"/>
          <a:stretch>
            <a:fillRect/>
          </a:stretch>
        </p:blipFill>
        <p:spPr bwMode="auto">
          <a:xfrm>
            <a:off x="9645250" y="1344310"/>
            <a:ext cx="1741763" cy="188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A02B9B9-D977-855E-A08D-47939A446B02}"/>
              </a:ext>
            </a:extLst>
          </p:cNvPr>
          <p:cNvGrpSpPr/>
          <p:nvPr/>
        </p:nvGrpSpPr>
        <p:grpSpPr>
          <a:xfrm>
            <a:off x="9133954" y="3274793"/>
            <a:ext cx="2614984" cy="3319053"/>
            <a:chOff x="8821258" y="2822534"/>
            <a:chExt cx="2998689" cy="3998252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C3323C6E-4BF6-4CD7-E52F-AF710A7FE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1258" y="2822534"/>
              <a:ext cx="2998689" cy="39982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BBB486-AAF0-6A9F-31F7-85517102701C}"/>
                </a:ext>
              </a:extLst>
            </p:cNvPr>
            <p:cNvSpPr/>
            <p:nvPr/>
          </p:nvSpPr>
          <p:spPr>
            <a:xfrm>
              <a:off x="9956892" y="3063740"/>
              <a:ext cx="727420" cy="4765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DBC2BF2B-927F-3D8F-957B-F40E8377C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100" t="7686" r="45300" b="82547"/>
            <a:stretch/>
          </p:blipFill>
          <p:spPr>
            <a:xfrm>
              <a:off x="10203330" y="3161519"/>
              <a:ext cx="257868" cy="390497"/>
            </a:xfrm>
            <a:prstGeom prst="rect">
              <a:avLst/>
            </a:prstGeom>
            <a:effectLst/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708EB0F-E5F6-1FFC-5253-941881CBD4F7}"/>
              </a:ext>
            </a:extLst>
          </p:cNvPr>
          <p:cNvSpPr/>
          <p:nvPr/>
        </p:nvSpPr>
        <p:spPr>
          <a:xfrm>
            <a:off x="10564051" y="3523841"/>
            <a:ext cx="194565" cy="39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BB03E-304C-54A7-C055-889CFEE6E188}"/>
              </a:ext>
            </a:extLst>
          </p:cNvPr>
          <p:cNvSpPr/>
          <p:nvPr/>
        </p:nvSpPr>
        <p:spPr>
          <a:xfrm>
            <a:off x="10156821" y="3529624"/>
            <a:ext cx="194565" cy="39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6C2594-4881-5565-2AEF-27F47A573ABD}"/>
              </a:ext>
            </a:extLst>
          </p:cNvPr>
          <p:cNvSpPr txBox="1">
            <a:spLocks/>
          </p:cNvSpPr>
          <p:nvPr/>
        </p:nvSpPr>
        <p:spPr>
          <a:xfrm>
            <a:off x="1201784" y="1392984"/>
            <a:ext cx="9085216" cy="47239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When thermodynamically favorable, oxidizers can react with combustible materials or most other oxidizing agents to generate heat or fire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During this reaction, oxygen is often released which can cause combustible materials to ignite or burn more vigorously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Oxidizing materials can become unstable or self-reactive when       subject  to shock, friction, pressure, temperature, or even light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Take caution when handling: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 Organic peroxides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11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 Water reactives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11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 Pyrophorics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11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 Explosives</a:t>
            </a:r>
            <a:endParaRPr lang="en-US" sz="300" dirty="0">
              <a:solidFill>
                <a:prstClr val="black"/>
              </a:solidFill>
            </a:endParaRPr>
          </a:p>
          <a:p>
            <a:endParaRPr lang="en-US" sz="100" dirty="0">
              <a:solidFill>
                <a:prstClr val="black"/>
              </a:solidFill>
            </a:endParaRPr>
          </a:p>
        </p:txBody>
      </p:sp>
      <p:pic>
        <p:nvPicPr>
          <p:cNvPr id="4" name="Picture 13" descr="Triangle Background clipart - Label, Safety, Text, transparent clip art">
            <a:extLst>
              <a:ext uri="{FF2B5EF4-FFF2-40B4-BE49-F238E27FC236}">
                <a16:creationId xmlns:a16="http://schemas.microsoft.com/office/drawing/2014/main" id="{5675EEC7-6574-24F8-4342-81EE69AF6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3" t="39360" r="32391" b="37125"/>
          <a:stretch>
            <a:fillRect/>
          </a:stretch>
        </p:blipFill>
        <p:spPr bwMode="auto">
          <a:xfrm>
            <a:off x="8931640" y="4175129"/>
            <a:ext cx="1830189" cy="185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BC337C-BF65-0CB5-FE38-6AE8A0E5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941"/>
            <a:ext cx="5257800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Oxidizing Chemicals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D230D2-BB3D-4215-A70B-5D92FE0B48B6}"/>
              </a:ext>
            </a:extLst>
          </p:cNvPr>
          <p:cNvGrpSpPr/>
          <p:nvPr/>
        </p:nvGrpSpPr>
        <p:grpSpPr>
          <a:xfrm>
            <a:off x="5049495" y="4505405"/>
            <a:ext cx="1830189" cy="1146512"/>
            <a:chOff x="7677103" y="4850523"/>
            <a:chExt cx="1862048" cy="11577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865671-1033-7535-1B5F-B003847BF996}"/>
                </a:ext>
              </a:extLst>
            </p:cNvPr>
            <p:cNvSpPr/>
            <p:nvPr/>
          </p:nvSpPr>
          <p:spPr>
            <a:xfrm rot="18905069">
              <a:off x="7982632" y="4850523"/>
              <a:ext cx="1173892" cy="115773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266A71-1C43-38B6-0142-B87D11A8FCE1}"/>
                </a:ext>
              </a:extLst>
            </p:cNvPr>
            <p:cNvSpPr txBox="1"/>
            <p:nvPr/>
          </p:nvSpPr>
          <p:spPr>
            <a:xfrm>
              <a:off x="8113916" y="4869970"/>
              <a:ext cx="902077" cy="1118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 dirty="0">
                  <a:solidFill>
                    <a:prstClr val="black"/>
                  </a:solidFill>
                </a:rPr>
                <a:t>W</a:t>
              </a:r>
              <a:endParaRPr lang="en-US" sz="66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82C278-F28C-7EBF-EA4B-872E8DE036AD}"/>
                </a:ext>
              </a:extLst>
            </p:cNvPr>
            <p:cNvSpPr txBox="1"/>
            <p:nvPr/>
          </p:nvSpPr>
          <p:spPr>
            <a:xfrm rot="5400000">
              <a:off x="8269337" y="4511294"/>
              <a:ext cx="677580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500" dirty="0">
                  <a:solidFill>
                    <a:prstClr val="black"/>
                  </a:solidFill>
                </a:rPr>
                <a:t>I</a:t>
              </a:r>
              <a:endParaRPr lang="en-US" sz="11500" dirty="0"/>
            </a:p>
          </p:txBody>
        </p:sp>
      </p:grpSp>
      <p:pic>
        <p:nvPicPr>
          <p:cNvPr id="14" name="Picture 13" descr="Triangle Background clipart - Label, Safety, Text, transparent clip art">
            <a:extLst>
              <a:ext uri="{FF2B5EF4-FFF2-40B4-BE49-F238E27FC236}">
                <a16:creationId xmlns:a16="http://schemas.microsoft.com/office/drawing/2014/main" id="{237C8DB8-1A60-617D-034C-28B049D8C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9" r="67523" b="65662"/>
          <a:stretch>
            <a:fillRect/>
          </a:stretch>
        </p:blipFill>
        <p:spPr bwMode="auto">
          <a:xfrm>
            <a:off x="7048573" y="4175129"/>
            <a:ext cx="1714177" cy="19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85E36A-86D0-E625-D579-25FDDF152F0C}"/>
              </a:ext>
            </a:extLst>
          </p:cNvPr>
          <p:cNvGrpSpPr/>
          <p:nvPr/>
        </p:nvGrpSpPr>
        <p:grpSpPr>
          <a:xfrm>
            <a:off x="9392004" y="3006967"/>
            <a:ext cx="2117554" cy="1151713"/>
            <a:chOff x="9525697" y="4987820"/>
            <a:chExt cx="1853343" cy="11517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D4362E-3E2F-145B-FD1C-77FA8970B8C1}"/>
                </a:ext>
              </a:extLst>
            </p:cNvPr>
            <p:cNvGrpSpPr/>
            <p:nvPr/>
          </p:nvGrpSpPr>
          <p:grpSpPr>
            <a:xfrm>
              <a:off x="9525697" y="4987820"/>
              <a:ext cx="1853343" cy="1059772"/>
              <a:chOff x="9525697" y="4987820"/>
              <a:chExt cx="1853343" cy="1059772"/>
            </a:xfrm>
          </p:grpSpPr>
          <p:sp>
            <p:nvSpPr>
              <p:cNvPr id="18" name="Cloud 17">
                <a:extLst>
                  <a:ext uri="{FF2B5EF4-FFF2-40B4-BE49-F238E27FC236}">
                    <a16:creationId xmlns:a16="http://schemas.microsoft.com/office/drawing/2014/main" id="{4F1769CD-731B-6992-FA5C-42D36F39CBC3}"/>
                  </a:ext>
                </a:extLst>
              </p:cNvPr>
              <p:cNvSpPr/>
              <p:nvPr/>
            </p:nvSpPr>
            <p:spPr>
              <a:xfrm rot="11031714">
                <a:off x="9525697" y="4987820"/>
                <a:ext cx="1853343" cy="1059772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C799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DD7AAEF-317D-81E0-AB30-184F1427A47A}"/>
                  </a:ext>
                </a:extLst>
              </p:cNvPr>
              <p:cNvSpPr/>
              <p:nvPr/>
            </p:nvSpPr>
            <p:spPr>
              <a:xfrm>
                <a:off x="9822007" y="5284934"/>
                <a:ext cx="160467" cy="203580"/>
              </a:xfrm>
              <a:prstGeom prst="rect">
                <a:avLst/>
              </a:prstGeom>
              <a:solidFill>
                <a:srgbClr val="FEF1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 Box 39">
              <a:extLst>
                <a:ext uri="{FF2B5EF4-FFF2-40B4-BE49-F238E27FC236}">
                  <a16:creationId xmlns:a16="http://schemas.microsoft.com/office/drawing/2014/main" id="{6563F2F9-07D4-9DE3-CCCB-AB8DBA7ABAC0}"/>
                </a:ext>
              </a:extLst>
            </p:cNvPr>
            <p:cNvSpPr txBox="1"/>
            <p:nvPr/>
          </p:nvSpPr>
          <p:spPr>
            <a:xfrm>
              <a:off x="9651452" y="5369002"/>
              <a:ext cx="1601832" cy="7705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00" dirty="0">
                  <a:solidFill>
                    <a:srgbClr val="45008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Remember, chemicals can have multiple hazard classes</a:t>
              </a:r>
              <a:endParaRPr lang="en-US" sz="1100" kern="1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9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56AB91-584C-FB59-A7DD-3BBE782B07C7}"/>
              </a:ext>
            </a:extLst>
          </p:cNvPr>
          <p:cNvSpPr txBox="1">
            <a:spLocks/>
          </p:cNvSpPr>
          <p:nvPr/>
        </p:nvSpPr>
        <p:spPr>
          <a:xfrm>
            <a:off x="1171802" y="1516876"/>
            <a:ext cx="10152018" cy="4619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Can cause damage to living tissue, impairment of the central nervous system, severe illness or death when ingested, inhaled or absorbed by the skin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9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Some substances are toxic in relatively small amounts, can have a rapid  onset of effects, and/or cause irreversible damage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9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Be extremely careful when working with or around toxic chemicals, especially: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 Mutagens – cause damage to DNA 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 Teratogens – cause reproductive harm or birth defects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 Carcinogens – cause cancer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13" descr="Triangle Background clipart - Label, Safety, Text, transparent clip art">
            <a:extLst>
              <a:ext uri="{FF2B5EF4-FFF2-40B4-BE49-F238E27FC236}">
                <a16:creationId xmlns:a16="http://schemas.microsoft.com/office/drawing/2014/main" id="{2789C7C0-2EB0-442D-7B0F-18E3C7CF1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8" t="39360" b="37125"/>
          <a:stretch>
            <a:fillRect/>
          </a:stretch>
        </p:blipFill>
        <p:spPr bwMode="auto">
          <a:xfrm>
            <a:off x="9314332" y="4136965"/>
            <a:ext cx="1709669" cy="185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548E13-3779-A50A-E2E7-47F1230F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12"/>
            <a:ext cx="4191000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Toxic Chemicals</a:t>
            </a:r>
          </a:p>
        </p:txBody>
      </p:sp>
    </p:spTree>
    <p:extLst>
      <p:ext uri="{BB962C8B-B14F-4D97-AF65-F5344CB8AC3E}">
        <p14:creationId xmlns:p14="http://schemas.microsoft.com/office/powerpoint/2010/main" val="402583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56AB91-584C-FB59-A7DD-3BBE782B07C7}"/>
              </a:ext>
            </a:extLst>
          </p:cNvPr>
          <p:cNvSpPr txBox="1">
            <a:spLocks/>
          </p:cNvSpPr>
          <p:nvPr/>
        </p:nvSpPr>
        <p:spPr>
          <a:xfrm>
            <a:off x="1201782" y="1430812"/>
            <a:ext cx="9405258" cy="4619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Materials </a:t>
            </a:r>
            <a:r>
              <a:rPr lang="en-US" dirty="0"/>
              <a:t>that are harmful to living organisms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Health hazards can be of varying severity, from mild to severe, and can be either acute or chronic in nature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The effects can be caused by direct or indirect contact, or inhalation of the chemical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</a:rPr>
              <a:t>Use caution when working with hazardous chemicals as they can cause adverse health effects including: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Skin, eye &amp; respiratory irritation 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2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Cancer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2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Organ damage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2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Reproductive effects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548E13-3779-A50A-E2E7-47F1230F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12"/>
            <a:ext cx="4191000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Health Hazard</a:t>
            </a:r>
          </a:p>
        </p:txBody>
      </p:sp>
      <p:pic>
        <p:nvPicPr>
          <p:cNvPr id="5" name="Picture 13" descr="Triangle Background clipart - Label, Safety, Text, transparent clip art">
            <a:extLst>
              <a:ext uri="{FF2B5EF4-FFF2-40B4-BE49-F238E27FC236}">
                <a16:creationId xmlns:a16="http://schemas.microsoft.com/office/drawing/2014/main" id="{ABD32B7B-A431-0121-3359-984EE902B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5" r="66167" b="5880"/>
          <a:stretch>
            <a:fillRect/>
          </a:stretch>
        </p:blipFill>
        <p:spPr bwMode="auto">
          <a:xfrm>
            <a:off x="9229788" y="4103567"/>
            <a:ext cx="1760430" cy="1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9F63AEC-9579-B708-E13B-C0DB5B38A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963" y="3826639"/>
            <a:ext cx="2160270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5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D7879-0A01-1888-9B0B-9E726774BA40}"/>
              </a:ext>
            </a:extLst>
          </p:cNvPr>
          <p:cNvSpPr txBox="1">
            <a:spLocks/>
          </p:cNvSpPr>
          <p:nvPr/>
        </p:nvSpPr>
        <p:spPr>
          <a:xfrm>
            <a:off x="1187715" y="1397761"/>
            <a:ext cx="9004500" cy="544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To view detailed information about a chemical, use either option: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4B9323-D48C-508F-110E-604FA36F29BE}"/>
              </a:ext>
            </a:extLst>
          </p:cNvPr>
          <p:cNvSpPr txBox="1">
            <a:spLocks/>
          </p:cNvSpPr>
          <p:nvPr/>
        </p:nvSpPr>
        <p:spPr>
          <a:xfrm>
            <a:off x="7128808" y="2134736"/>
            <a:ext cx="3046634" cy="447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Char char="§"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b="1" dirty="0">
                <a:solidFill>
                  <a:prstClr val="black"/>
                </a:solidFill>
              </a:rPr>
              <a:t>MOBILE DEVICE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5553E01-76F8-FF91-E16B-8F8F4BBF6A62}"/>
              </a:ext>
            </a:extLst>
          </p:cNvPr>
          <p:cNvSpPr txBox="1">
            <a:spLocks/>
          </p:cNvSpPr>
          <p:nvPr/>
        </p:nvSpPr>
        <p:spPr>
          <a:xfrm>
            <a:off x="6898113" y="4094627"/>
            <a:ext cx="3990185" cy="2262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prstClr val="black"/>
                </a:solidFill>
              </a:rPr>
              <a:t>Username:</a:t>
            </a:r>
          </a:p>
          <a:p>
            <a:r>
              <a:rPr lang="en-US" sz="2200" dirty="0">
                <a:solidFill>
                  <a:srgbClr val="0563C1"/>
                </a:solidFill>
              </a:rPr>
              <a:t>	</a:t>
            </a:r>
            <a:r>
              <a:rPr lang="en-US" sz="2200" u="sng" dirty="0" err="1">
                <a:solidFill>
                  <a:srgbClr val="0563C1"/>
                </a:solidFill>
              </a:rPr>
              <a:t>jmu@sdsmobile.app</a:t>
            </a:r>
            <a:endParaRPr lang="en-US" sz="2200" u="sng" dirty="0">
              <a:solidFill>
                <a:prstClr val="black"/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prstClr val="black"/>
                </a:solidFill>
              </a:rPr>
              <a:t>Password:</a:t>
            </a:r>
          </a:p>
          <a:p>
            <a:r>
              <a:rPr lang="en-US" sz="2200" dirty="0">
                <a:solidFill>
                  <a:prstClr val="black"/>
                </a:solidFill>
              </a:rPr>
              <a:t>	jmusds2019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E8F70-D614-43F4-E7B7-D55519733BCE}"/>
              </a:ext>
            </a:extLst>
          </p:cNvPr>
          <p:cNvSpPr txBox="1"/>
          <p:nvPr/>
        </p:nvSpPr>
        <p:spPr>
          <a:xfrm>
            <a:off x="9126071" y="3747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56D2507-21CD-E685-F523-0D00ED9619AC}"/>
              </a:ext>
            </a:extLst>
          </p:cNvPr>
          <p:cNvSpPr txBox="1">
            <a:spLocks/>
          </p:cNvSpPr>
          <p:nvPr/>
        </p:nvSpPr>
        <p:spPr>
          <a:xfrm>
            <a:off x="2137030" y="4094627"/>
            <a:ext cx="3990185" cy="1132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prstClr val="black"/>
                </a:solidFill>
              </a:rPr>
              <a:t>Visit:</a:t>
            </a:r>
          </a:p>
          <a:p>
            <a:r>
              <a:rPr lang="en-US" sz="2200" dirty="0">
                <a:solidFill>
                  <a:srgbClr val="0563C1"/>
                </a:solidFill>
              </a:rPr>
              <a:t>	</a:t>
            </a:r>
            <a:r>
              <a:rPr lang="en-US" sz="2200" u="sng" dirty="0" err="1">
                <a:solidFill>
                  <a:srgbClr val="0563C1"/>
                </a:solidFill>
              </a:rPr>
              <a:t>jmu.kha.com</a:t>
            </a:r>
            <a:endParaRPr lang="en-US" sz="2200" u="sng" dirty="0">
              <a:solidFill>
                <a:prstClr val="black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1DEA61-06A5-8934-CFDE-D9A6D8878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90892" y="2148208"/>
            <a:ext cx="218378" cy="3777939"/>
          </a:xfrm>
          <a:prstGeom prst="rect">
            <a:avLst/>
          </a:prstGeom>
        </p:spPr>
      </p:pic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F2FADF48-CBBE-BC7E-76CE-02F2FBB6B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661" y="2606985"/>
            <a:ext cx="1322531" cy="1322531"/>
          </a:xfrm>
          <a:prstGeom prst="rect">
            <a:avLst/>
          </a:prstGeom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39E67587-A303-C4E0-5371-DE8D4863A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860" y="2610241"/>
            <a:ext cx="1322531" cy="1322531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C1629B-B7E0-FBC5-7B7D-C26D0CC25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9375">
            <a:off x="787610" y="4251764"/>
            <a:ext cx="1616088" cy="174234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51347E-C9C3-2696-A920-8F909F6C06DD}"/>
              </a:ext>
            </a:extLst>
          </p:cNvPr>
          <p:cNvSpPr txBox="1">
            <a:spLocks/>
          </p:cNvSpPr>
          <p:nvPr/>
        </p:nvSpPr>
        <p:spPr>
          <a:xfrm>
            <a:off x="2892420" y="2142167"/>
            <a:ext cx="1835012" cy="447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Char char="§"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prstClr val="black"/>
                </a:solidFill>
              </a:rPr>
              <a:t>COMPUTER</a:t>
            </a:r>
          </a:p>
          <a:p>
            <a:pPr marL="0" lvl="0" indent="0" algn="ctr"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5DE67740-8D16-24EA-31A4-32CFCB508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589"/>
            <a:ext cx="5658134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Safety Data</a:t>
            </a:r>
            <a:r>
              <a:rPr lang="en-US" baseline="0" dirty="0">
                <a:solidFill>
                  <a:srgbClr val="450084"/>
                </a:solidFill>
              </a:rPr>
              <a:t> Sheet (SDS)</a:t>
            </a:r>
            <a:endParaRPr lang="en-US" dirty="0">
              <a:solidFill>
                <a:srgbClr val="450084"/>
              </a:solidFill>
            </a:endParaRPr>
          </a:p>
        </p:txBody>
      </p:sp>
      <p:pic>
        <p:nvPicPr>
          <p:cNvPr id="21" name="Picture 20" descr="A picture containing text, iPod&#10;&#10;Description automatically generated">
            <a:extLst>
              <a:ext uri="{FF2B5EF4-FFF2-40B4-BE49-F238E27FC236}">
                <a16:creationId xmlns:a16="http://schemas.microsoft.com/office/drawing/2014/main" id="{4D709255-F1A3-AEF6-58BB-16946A8383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9225">
            <a:off x="10051381" y="2896208"/>
            <a:ext cx="936965" cy="1249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3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BE03B05-31C4-F491-CD84-1A33AFD92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21072" r="8633" b="13784"/>
          <a:stretch/>
        </p:blipFill>
        <p:spPr>
          <a:xfrm rot="5400000">
            <a:off x="7074442" y="1808875"/>
            <a:ext cx="5281864" cy="2971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DF541A-AB5A-688E-3B85-13E74DE8D92C}"/>
              </a:ext>
            </a:extLst>
          </p:cNvPr>
          <p:cNvSpPr txBox="1">
            <a:spLocks/>
          </p:cNvSpPr>
          <p:nvPr/>
        </p:nvSpPr>
        <p:spPr>
          <a:xfrm>
            <a:off x="8583206" y="3013023"/>
            <a:ext cx="2264336" cy="1043486"/>
          </a:xfrm>
          <a:prstGeom prst="rect">
            <a:avLst/>
          </a:prstGeom>
          <a:solidFill>
            <a:srgbClr val="F9DAA5"/>
          </a:solidFill>
          <a:effectLst>
            <a:softEdge rad="31750"/>
          </a:effectLst>
          <a:scene3d>
            <a:camera prst="obliqueBottomRight"/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Magnesium</a:t>
            </a:r>
          </a:p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FLAMMABLE SOLID</a:t>
            </a:r>
          </a:p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Flinn Scientific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753132-1351-864D-423D-4B5951080A76}"/>
              </a:ext>
            </a:extLst>
          </p:cNvPr>
          <p:cNvSpPr txBox="1">
            <a:spLocks/>
          </p:cNvSpPr>
          <p:nvPr/>
        </p:nvSpPr>
        <p:spPr>
          <a:xfrm>
            <a:off x="9176531" y="4308996"/>
            <a:ext cx="1077686" cy="687049"/>
          </a:xfrm>
          <a:prstGeom prst="rect">
            <a:avLst/>
          </a:prstGeom>
          <a:solidFill>
            <a:srgbClr val="F9DAA5"/>
          </a:solidFill>
          <a:effectLst>
            <a:softEdge rad="31750"/>
          </a:effectLst>
          <a:scene3d>
            <a:camera prst="obliqueBottomRight"/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JM 2/1975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FA9AF-D396-EA51-7870-810F4E3E4461}"/>
              </a:ext>
            </a:extLst>
          </p:cNvPr>
          <p:cNvSpPr txBox="1">
            <a:spLocks/>
          </p:cNvSpPr>
          <p:nvPr/>
        </p:nvSpPr>
        <p:spPr>
          <a:xfrm>
            <a:off x="1052929" y="1510981"/>
            <a:ext cx="7027566" cy="4584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All chemicals must have a label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At a </a:t>
            </a:r>
            <a:r>
              <a:rPr lang="en-US" u="sng" dirty="0"/>
              <a:t>minimum</a:t>
            </a:r>
            <a:r>
              <a:rPr lang="en-US" dirty="0"/>
              <a:t>, the label must contain the: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400" dirty="0"/>
              <a:t> Identity of the chemical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7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400" dirty="0"/>
              <a:t> Hazard warning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7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400" dirty="0"/>
              <a:t> Manufacturer information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The label must be legible and visible when stored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It is also good practice to initial and date the bottle when the chemical is opened</a:t>
            </a: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BBE8C903-AE11-E211-AE43-017142820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99" y="652382"/>
            <a:ext cx="2971800" cy="52832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A561E0D-54D8-3C28-708D-592D1F391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12"/>
            <a:ext cx="5426675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Labeling</a:t>
            </a:r>
            <a:r>
              <a:rPr lang="en-US" baseline="0" dirty="0">
                <a:solidFill>
                  <a:srgbClr val="450084"/>
                </a:solidFill>
              </a:rPr>
              <a:t> Chemicals</a:t>
            </a:r>
            <a:endParaRPr lang="en-US" dirty="0">
              <a:solidFill>
                <a:srgbClr val="4500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B1F26-CE4A-D9B8-3C4F-4CDE66AA4CC4}"/>
              </a:ext>
            </a:extLst>
          </p:cNvPr>
          <p:cNvSpPr txBox="1">
            <a:spLocks/>
          </p:cNvSpPr>
          <p:nvPr/>
        </p:nvSpPr>
        <p:spPr>
          <a:xfrm>
            <a:off x="990600" y="5555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5C093-AD2B-A340-0B23-92206EE7B6F5}"/>
              </a:ext>
            </a:extLst>
          </p:cNvPr>
          <p:cNvSpPr txBox="1"/>
          <p:nvPr/>
        </p:nvSpPr>
        <p:spPr>
          <a:xfrm>
            <a:off x="7897614" y="27792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82223-BC35-CF31-3BE3-9D8682685CAA}"/>
              </a:ext>
            </a:extLst>
          </p:cNvPr>
          <p:cNvGrpSpPr/>
          <p:nvPr/>
        </p:nvGrpSpPr>
        <p:grpSpPr>
          <a:xfrm>
            <a:off x="1463517" y="4593120"/>
            <a:ext cx="4560248" cy="1299740"/>
            <a:chOff x="1537031" y="4808835"/>
            <a:chExt cx="4560248" cy="12997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B3389A-5CFD-493C-1B50-BCB5AD51FCC6}"/>
                </a:ext>
              </a:extLst>
            </p:cNvPr>
            <p:cNvSpPr/>
            <p:nvPr/>
          </p:nvSpPr>
          <p:spPr>
            <a:xfrm>
              <a:off x="1537031" y="4808835"/>
              <a:ext cx="4560248" cy="12997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C87111-2CAD-E481-F03C-F39DF3C6B12D}"/>
                </a:ext>
              </a:extLst>
            </p:cNvPr>
            <p:cNvSpPr txBox="1"/>
            <p:nvPr/>
          </p:nvSpPr>
          <p:spPr>
            <a:xfrm>
              <a:off x="2940052" y="5265940"/>
              <a:ext cx="2334438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BASES</a:t>
              </a:r>
              <a:endParaRPr lang="en-US" sz="2000" b="1" dirty="0">
                <a:solidFill>
                  <a:schemeClr val="bg1"/>
                </a:solidFill>
              </a:endParaRPr>
            </a:p>
            <a:p>
              <a:endParaRPr lang="en-US" sz="400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134A5115-3323-65B4-D9B9-125838B1B8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206" y="4838672"/>
              <a:ext cx="1272102" cy="12633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59941B-9B47-A03D-1621-68F7C9BC6BA7}"/>
              </a:ext>
            </a:extLst>
          </p:cNvPr>
          <p:cNvGrpSpPr/>
          <p:nvPr/>
        </p:nvGrpSpPr>
        <p:grpSpPr>
          <a:xfrm>
            <a:off x="6142208" y="4578248"/>
            <a:ext cx="4558865" cy="1299740"/>
            <a:chOff x="6215722" y="4793963"/>
            <a:chExt cx="4558865" cy="12997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952A45-A177-48D5-12DB-764AF951E62C}"/>
                </a:ext>
              </a:extLst>
            </p:cNvPr>
            <p:cNvSpPr/>
            <p:nvPr/>
          </p:nvSpPr>
          <p:spPr>
            <a:xfrm>
              <a:off x="6215722" y="4793963"/>
              <a:ext cx="4558865" cy="1299740"/>
            </a:xfrm>
            <a:prstGeom prst="rect">
              <a:avLst/>
            </a:prstGeom>
            <a:solidFill>
              <a:srgbClr val="FFFC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6B109D-9DA6-5AE1-1FCF-A8FBE32A1C02}"/>
                </a:ext>
              </a:extLst>
            </p:cNvPr>
            <p:cNvSpPr txBox="1"/>
            <p:nvPr/>
          </p:nvSpPr>
          <p:spPr>
            <a:xfrm>
              <a:off x="7745214" y="5227872"/>
              <a:ext cx="2393361" cy="461665"/>
            </a:xfrm>
            <a:prstGeom prst="rect">
              <a:avLst/>
            </a:prstGeom>
            <a:solidFill>
              <a:srgbClr val="FFFC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OXIDIZERS</a:t>
              </a:r>
            </a:p>
          </p:txBody>
        </p:sp>
        <p:pic>
          <p:nvPicPr>
            <p:cNvPr id="19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C76C412A-4253-B9A5-D405-05BA89219C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058" y="4825126"/>
              <a:ext cx="1350359" cy="1240743"/>
            </a:xfrm>
            <a:prstGeom prst="rect">
              <a:avLst/>
            </a:prstGeom>
            <a:solidFill>
              <a:srgbClr val="FFFC00"/>
            </a:solidFill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377645-206D-1D4B-74C3-6A640F97CC0F}"/>
              </a:ext>
            </a:extLst>
          </p:cNvPr>
          <p:cNvGrpSpPr/>
          <p:nvPr/>
        </p:nvGrpSpPr>
        <p:grpSpPr>
          <a:xfrm>
            <a:off x="1463517" y="3133558"/>
            <a:ext cx="4560248" cy="1345976"/>
            <a:chOff x="1537031" y="3349273"/>
            <a:chExt cx="4560248" cy="134597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926459-3A23-CF35-547C-763CE0CDE984}"/>
                </a:ext>
              </a:extLst>
            </p:cNvPr>
            <p:cNvSpPr/>
            <p:nvPr/>
          </p:nvSpPr>
          <p:spPr>
            <a:xfrm>
              <a:off x="1537031" y="3395509"/>
              <a:ext cx="4560248" cy="12997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325C7C-CD04-3A60-017A-EF090A6ED798}"/>
                </a:ext>
              </a:extLst>
            </p:cNvPr>
            <p:cNvSpPr txBox="1"/>
            <p:nvPr/>
          </p:nvSpPr>
          <p:spPr>
            <a:xfrm>
              <a:off x="2940052" y="3773098"/>
              <a:ext cx="2334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ACIDS</a:t>
              </a:r>
            </a:p>
          </p:txBody>
        </p:sp>
        <p:pic>
          <p:nvPicPr>
            <p:cNvPr id="23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0A2399A1-8E0E-7BC9-132F-C00E1785D4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207" y="3349273"/>
              <a:ext cx="1260804" cy="130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FC9BD-189D-AA77-F166-8640CC7D5F55}"/>
              </a:ext>
            </a:extLst>
          </p:cNvPr>
          <p:cNvGrpSpPr/>
          <p:nvPr/>
        </p:nvGrpSpPr>
        <p:grpSpPr>
          <a:xfrm>
            <a:off x="6144029" y="3192650"/>
            <a:ext cx="4925632" cy="1318491"/>
            <a:chOff x="6217543" y="3408365"/>
            <a:chExt cx="4925632" cy="131849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BED1B7-3903-7631-9FE4-7CFDF834A6F4}"/>
                </a:ext>
              </a:extLst>
            </p:cNvPr>
            <p:cNvSpPr/>
            <p:nvPr/>
          </p:nvSpPr>
          <p:spPr>
            <a:xfrm>
              <a:off x="6217543" y="3408365"/>
              <a:ext cx="4557044" cy="1299740"/>
            </a:xfrm>
            <a:prstGeom prst="rect">
              <a:avLst/>
            </a:prstGeom>
            <a:solidFill>
              <a:srgbClr val="AC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AB42D1-2F71-021F-5E21-3AFEA9DAD575}"/>
                </a:ext>
              </a:extLst>
            </p:cNvPr>
            <p:cNvSpPr txBox="1"/>
            <p:nvPr/>
          </p:nvSpPr>
          <p:spPr>
            <a:xfrm>
              <a:off x="7745214" y="3861853"/>
              <a:ext cx="33979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  FLAMMABLES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4877D031-1C6D-81D5-F94B-7C6F5514FA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433"/>
            <a:stretch>
              <a:fillRect/>
            </a:stretch>
          </p:blipFill>
          <p:spPr bwMode="auto">
            <a:xfrm>
              <a:off x="6359292" y="3417540"/>
              <a:ext cx="1350359" cy="130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21718612-EE77-3680-66AA-77BCFC55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03561"/>
            <a:ext cx="10515600" cy="92964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Chemical Storage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01044A-047E-0646-C928-704DB455B571}"/>
              </a:ext>
            </a:extLst>
          </p:cNvPr>
          <p:cNvSpPr txBox="1"/>
          <p:nvPr/>
        </p:nvSpPr>
        <p:spPr>
          <a:xfrm>
            <a:off x="1227604" y="1548100"/>
            <a:ext cx="807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Clr>
                <a:srgbClr val="450084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</a:rPr>
              <a:t>Store chemicals according to hazard class</a:t>
            </a:r>
          </a:p>
          <a:p>
            <a:pPr marL="171450" lvl="0" indent="-171450">
              <a:buClr>
                <a:srgbClr val="450084"/>
              </a:buClr>
              <a:buFont typeface="Wingdings" pitchFamily="2" charset="2"/>
              <a:buChar char="§"/>
            </a:pPr>
            <a:endParaRPr lang="en-US" sz="2400" dirty="0">
              <a:solidFill>
                <a:prstClr val="black"/>
              </a:solidFill>
            </a:endParaRPr>
          </a:p>
          <a:p>
            <a:pPr marL="457200" lvl="0" indent="-457200">
              <a:buClr>
                <a:srgbClr val="450084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</a:rPr>
              <a:t>Keep acids, bases, fuels and oxidizers separate</a:t>
            </a:r>
          </a:p>
        </p:txBody>
      </p:sp>
    </p:spTree>
    <p:extLst>
      <p:ext uri="{BB962C8B-B14F-4D97-AF65-F5344CB8AC3E}">
        <p14:creationId xmlns:p14="http://schemas.microsoft.com/office/powerpoint/2010/main" val="30026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F39DF09-9525-51FF-F7E7-559388AFF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06" t="-1022" r="9588" b="58962"/>
          <a:stretch/>
        </p:blipFill>
        <p:spPr>
          <a:xfrm rot="1132333">
            <a:off x="6484356" y="4132195"/>
            <a:ext cx="1576896" cy="1743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970756D8-B2DB-18DC-9DE2-E640069E69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93"/>
          <a:stretch/>
        </p:blipFill>
        <p:spPr>
          <a:xfrm rot="10800000">
            <a:off x="-1" y="3366727"/>
            <a:ext cx="1434006" cy="21603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E1EA8CD-BDFF-CE8F-3D2C-F97FAE201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9294">
            <a:off x="9890013" y="4583088"/>
            <a:ext cx="1197008" cy="1596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F9C2BC2E-B82A-62E0-9F38-000149B1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09" r="38899" b="8307"/>
          <a:stretch/>
        </p:blipFill>
        <p:spPr>
          <a:xfrm>
            <a:off x="5484494" y="4532733"/>
            <a:ext cx="1696791" cy="1610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white brai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3B74A56-B1B0-61E3-53A0-A5FFE0648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4408">
            <a:off x="9331481" y="163281"/>
            <a:ext cx="2664179" cy="355223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C2C65CF-6180-BB88-CC65-7710A06775DD}"/>
              </a:ext>
            </a:extLst>
          </p:cNvPr>
          <p:cNvSpPr/>
          <p:nvPr/>
        </p:nvSpPr>
        <p:spPr>
          <a:xfrm>
            <a:off x="85546" y="6207296"/>
            <a:ext cx="4416237" cy="607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7734AE0-51E2-6236-E745-99521CF90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5311">
            <a:off x="8583191" y="3525958"/>
            <a:ext cx="1206124" cy="1608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D5067966-3A50-76D6-14C6-A5E06EC14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69589"/>
            <a:ext cx="3924868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Physical Hazards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38CAEE-D0A6-182B-D9D7-C8EFCCB01E4E}"/>
              </a:ext>
            </a:extLst>
          </p:cNvPr>
          <p:cNvGrpSpPr/>
          <p:nvPr/>
        </p:nvGrpSpPr>
        <p:grpSpPr>
          <a:xfrm>
            <a:off x="6654344" y="2246447"/>
            <a:ext cx="3083949" cy="1634461"/>
            <a:chOff x="6333712" y="2246447"/>
            <a:chExt cx="3083949" cy="1634461"/>
          </a:xfrm>
        </p:grpSpPr>
        <p:sp>
          <p:nvSpPr>
            <p:cNvPr id="2" name="Text Box 39">
              <a:extLst>
                <a:ext uri="{FF2B5EF4-FFF2-40B4-BE49-F238E27FC236}">
                  <a16:creationId xmlns:a16="http://schemas.microsoft.com/office/drawing/2014/main" id="{62158DDD-96C9-74A4-542A-5D289D481D4E}"/>
                </a:ext>
              </a:extLst>
            </p:cNvPr>
            <p:cNvSpPr txBox="1"/>
            <p:nvPr/>
          </p:nvSpPr>
          <p:spPr>
            <a:xfrm rot="17476304">
              <a:off x="9041234" y="3504482"/>
              <a:ext cx="317619" cy="43523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00" dirty="0">
                  <a:solidFill>
                    <a:srgbClr val="2F2C2D"/>
                  </a:solidFill>
                  <a:effectLst/>
                  <a:latin typeface="Modern Love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&lt;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8BE8465-388D-0E7E-41CA-0F1A7C4DE92E}"/>
                </a:ext>
              </a:extLst>
            </p:cNvPr>
            <p:cNvGrpSpPr/>
            <p:nvPr/>
          </p:nvGrpSpPr>
          <p:grpSpPr>
            <a:xfrm>
              <a:off x="6333712" y="2246447"/>
              <a:ext cx="3061710" cy="1384424"/>
              <a:chOff x="6333712" y="2246447"/>
              <a:chExt cx="3061710" cy="1384424"/>
            </a:xfrm>
          </p:grpSpPr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1997F9-A340-63E3-9069-F34FB25E98BD}"/>
                  </a:ext>
                </a:extLst>
              </p:cNvPr>
              <p:cNvSpPr/>
              <p:nvPr/>
            </p:nvSpPr>
            <p:spPr>
              <a:xfrm rot="696064">
                <a:off x="6333712" y="2246447"/>
                <a:ext cx="2059251" cy="138442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C799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8" name="Picture 7" descr="A picture containing device, gauge&#10;&#10;Description automatically generated">
                <a:extLst>
                  <a:ext uri="{FF2B5EF4-FFF2-40B4-BE49-F238E27FC236}">
                    <a16:creationId xmlns:a16="http://schemas.microsoft.com/office/drawing/2014/main" id="{766E7BE3-43B2-36A4-EA93-197ADCAAA9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79529"/>
              <a:stretch/>
            </p:blipFill>
            <p:spPr>
              <a:xfrm rot="12447113" flipV="1">
                <a:off x="8397118" y="2535297"/>
                <a:ext cx="998304" cy="1073335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AFB4996-FCD1-F4EB-9CE3-4E3CE7DE143C}"/>
                  </a:ext>
                </a:extLst>
              </p:cNvPr>
              <p:cNvSpPr/>
              <p:nvPr/>
            </p:nvSpPr>
            <p:spPr>
              <a:xfrm>
                <a:off x="7927743" y="3034819"/>
                <a:ext cx="183343" cy="298970"/>
              </a:xfrm>
              <a:prstGeom prst="rect">
                <a:avLst/>
              </a:prstGeom>
              <a:solidFill>
                <a:srgbClr val="FEF1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 Box 39">
                <a:extLst>
                  <a:ext uri="{FF2B5EF4-FFF2-40B4-BE49-F238E27FC236}">
                    <a16:creationId xmlns:a16="http://schemas.microsoft.com/office/drawing/2014/main" id="{0A4669A6-BAE6-C701-7694-AC6C33D4478B}"/>
                  </a:ext>
                </a:extLst>
              </p:cNvPr>
              <p:cNvSpPr txBox="1"/>
              <p:nvPr/>
            </p:nvSpPr>
            <p:spPr>
              <a:xfrm>
                <a:off x="6414439" y="2527960"/>
                <a:ext cx="1917779" cy="75348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kern="100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Never pick up broken glass with your bare hands!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kern="100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en-US" sz="1100" kern="100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 a broom/dustpan or puncture-resistant gloves.</a:t>
                </a:r>
                <a:endParaRPr lang="en-US" sz="11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8F5C10-ABAD-8B07-B004-BF35F7FCBF82}"/>
              </a:ext>
            </a:extLst>
          </p:cNvPr>
          <p:cNvSpPr txBox="1">
            <a:spLocks/>
          </p:cNvSpPr>
          <p:nvPr/>
        </p:nvSpPr>
        <p:spPr>
          <a:xfrm>
            <a:off x="1201783" y="1277037"/>
            <a:ext cx="8602205" cy="5280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/>
              <a:t>Remember, each laboratory is different and can have various types of hazards to be aware of, such as: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endParaRPr lang="en-US" sz="100" dirty="0"/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endParaRPr lang="en-US" sz="1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Sharp objects </a:t>
            </a:r>
            <a:endParaRPr lang="en-US" sz="105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Slip, trip &amp; fall risks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Burn hazards (fire/steam)</a:t>
            </a:r>
          </a:p>
          <a:p>
            <a:pPr lvl="1" indent="0">
              <a:buNone/>
            </a:pPr>
            <a:endParaRPr lang="en-US" sz="7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Electrical shock</a:t>
            </a:r>
          </a:p>
          <a:p>
            <a:pPr lvl="1" indent="0">
              <a:buNone/>
            </a:pP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Compressed gas cylinders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Loud noises</a:t>
            </a:r>
          </a:p>
          <a:p>
            <a:pPr lvl="1" indent="0">
              <a:buNone/>
            </a:pPr>
            <a:endParaRPr lang="en-US" sz="8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Cryogens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8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Lasers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Magnetic field hazards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6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</a:rPr>
              <a:t>Ionizing radiation</a:t>
            </a:r>
          </a:p>
        </p:txBody>
      </p:sp>
    </p:spTree>
    <p:extLst>
      <p:ext uri="{BB962C8B-B14F-4D97-AF65-F5344CB8AC3E}">
        <p14:creationId xmlns:p14="http://schemas.microsoft.com/office/powerpoint/2010/main" val="40474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B44B98-33D0-CDCD-473A-F233FB0ECDD5}"/>
              </a:ext>
            </a:extLst>
          </p:cNvPr>
          <p:cNvSpPr txBox="1">
            <a:spLocks/>
          </p:cNvSpPr>
          <p:nvPr/>
        </p:nvSpPr>
        <p:spPr>
          <a:xfrm>
            <a:off x="1112572" y="1438178"/>
            <a:ext cx="9172071" cy="491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Laboratories are places where scientists, students, and technicians come together to conduct experiments and develop new technologies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8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Due to the unique nature of the laboratory environment, each lab carries with it special safety concerns and health hazards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8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These risks can be largely reduced by </a:t>
            </a:r>
            <a:r>
              <a:rPr lang="en-US" sz="2200" dirty="0">
                <a:solidFill>
                  <a:prstClr val="black"/>
                </a:solidFill>
              </a:rPr>
              <a:t>following the lab safety rules and learning how to recognize potential safety hazards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8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Ultimately, you have the responsibility of ensuring your own safety and the safety of those around you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8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So, don’t be afraid to ask questions and be sure to speak up                        if you see something that is unsafe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D6C55-AF14-98FA-B5E1-8B8D94F57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7636" y="4814253"/>
            <a:ext cx="3059146" cy="1688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D636197-658D-FD96-70E5-64F301FD3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285"/>
            <a:ext cx="795943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50084"/>
                </a:solidFill>
              </a:rPr>
              <a:t>The Laboratory Environment</a:t>
            </a:r>
          </a:p>
        </p:txBody>
      </p:sp>
    </p:spTree>
    <p:extLst>
      <p:ext uri="{BB962C8B-B14F-4D97-AF65-F5344CB8AC3E}">
        <p14:creationId xmlns:p14="http://schemas.microsoft.com/office/powerpoint/2010/main" val="29271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B05DB4-A102-9152-6175-9F7EBA4CA581}"/>
              </a:ext>
            </a:extLst>
          </p:cNvPr>
          <p:cNvGrpSpPr/>
          <p:nvPr/>
        </p:nvGrpSpPr>
        <p:grpSpPr>
          <a:xfrm>
            <a:off x="8514412" y="2081277"/>
            <a:ext cx="1336853" cy="1217159"/>
            <a:chOff x="8383787" y="2081277"/>
            <a:chExt cx="1336853" cy="1217159"/>
          </a:xfrm>
        </p:grpSpPr>
        <p:pic>
          <p:nvPicPr>
            <p:cNvPr id="5" name="Picture 4" descr="A picture containing device, gauge&#10;&#10;Description automatically generated">
              <a:extLst>
                <a:ext uri="{FF2B5EF4-FFF2-40B4-BE49-F238E27FC236}">
                  <a16:creationId xmlns:a16="http://schemas.microsoft.com/office/drawing/2014/main" id="{37E35686-E28F-009D-7DCA-F194ADCCA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348" t="-22544" r="988" b="-15048"/>
            <a:stretch/>
          </p:blipFill>
          <p:spPr>
            <a:xfrm rot="19858719" flipV="1">
              <a:off x="8383787" y="2081277"/>
              <a:ext cx="1336853" cy="1135169"/>
            </a:xfrm>
            <a:prstGeom prst="rect">
              <a:avLst/>
            </a:prstGeom>
          </p:spPr>
        </p:pic>
        <p:sp>
          <p:nvSpPr>
            <p:cNvPr id="8" name="Text Box 39">
              <a:extLst>
                <a:ext uri="{FF2B5EF4-FFF2-40B4-BE49-F238E27FC236}">
                  <a16:creationId xmlns:a16="http://schemas.microsoft.com/office/drawing/2014/main" id="{1AEAB491-EF1A-C91A-88D1-867F9F123FF3}"/>
                </a:ext>
              </a:extLst>
            </p:cNvPr>
            <p:cNvSpPr txBox="1"/>
            <p:nvPr/>
          </p:nvSpPr>
          <p:spPr>
            <a:xfrm rot="17727310">
              <a:off x="8448696" y="2922010"/>
              <a:ext cx="317619" cy="43523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00" dirty="0">
                  <a:solidFill>
                    <a:srgbClr val="2F2C2D"/>
                  </a:solidFill>
                  <a:effectLst/>
                  <a:latin typeface="Modern Love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&lt;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F1ED12-B019-6CE3-CDC4-EE313047862B}"/>
              </a:ext>
            </a:extLst>
          </p:cNvPr>
          <p:cNvGrpSpPr/>
          <p:nvPr/>
        </p:nvGrpSpPr>
        <p:grpSpPr>
          <a:xfrm>
            <a:off x="7533018" y="3181450"/>
            <a:ext cx="1649820" cy="1166790"/>
            <a:chOff x="8410223" y="3665750"/>
            <a:chExt cx="1451252" cy="9765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558E4AB-F72E-9784-E2E7-5A59F5BB2F7D}"/>
                </a:ext>
              </a:extLst>
            </p:cNvPr>
            <p:cNvGrpSpPr/>
            <p:nvPr/>
          </p:nvGrpSpPr>
          <p:grpSpPr>
            <a:xfrm>
              <a:off x="8410223" y="3665750"/>
              <a:ext cx="1451252" cy="976552"/>
              <a:chOff x="10335343" y="2678614"/>
              <a:chExt cx="1451252" cy="976552"/>
            </a:xfrm>
          </p:grpSpPr>
          <p:pic>
            <p:nvPicPr>
              <p:cNvPr id="16" name="Picture 15" descr="A picture containing calendar&#10;&#10;Description automatically generated">
                <a:extLst>
                  <a:ext uri="{FF2B5EF4-FFF2-40B4-BE49-F238E27FC236}">
                    <a16:creationId xmlns:a16="http://schemas.microsoft.com/office/drawing/2014/main" id="{023224E7-1058-A8DF-BC50-DA0E253F4A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35343" y="2678614"/>
                <a:ext cx="1451252" cy="976552"/>
              </a:xfrm>
              <a:prstGeom prst="rect">
                <a:avLst/>
              </a:prstGeom>
            </p:spPr>
          </p:pic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696ACC8F-CD0C-EAC9-32AB-340B007CE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69350" y="2890399"/>
                <a:ext cx="392810" cy="523746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9097AE-E0EC-1BF6-D7D8-49C66CBB4C21}"/>
                </a:ext>
              </a:extLst>
            </p:cNvPr>
            <p:cNvSpPr txBox="1"/>
            <p:nvPr/>
          </p:nvSpPr>
          <p:spPr>
            <a:xfrm>
              <a:off x="8642409" y="4221607"/>
              <a:ext cx="102351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SHARPS</a:t>
              </a:r>
              <a:endParaRPr lang="en-US" sz="100" b="1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5ACD436-A38B-2959-2A16-86AB0FA8C516}"/>
              </a:ext>
            </a:extLst>
          </p:cNvPr>
          <p:cNvSpPr/>
          <p:nvPr/>
        </p:nvSpPr>
        <p:spPr>
          <a:xfrm>
            <a:off x="0" y="6301758"/>
            <a:ext cx="12192000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94B20B48-D597-144A-3FF8-6A31D17F6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328" y="1828266"/>
            <a:ext cx="1233388" cy="1644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BBD48F-FD36-16D9-73F2-9FCA8134453D}"/>
              </a:ext>
            </a:extLst>
          </p:cNvPr>
          <p:cNvSpPr/>
          <p:nvPr/>
        </p:nvSpPr>
        <p:spPr>
          <a:xfrm>
            <a:off x="85546" y="6207296"/>
            <a:ext cx="4416237" cy="607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8F4E81-1D98-5C15-042B-E9A9CFE02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62" y="4978780"/>
            <a:ext cx="1181803" cy="1575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A4EF6955-3E97-07A7-4B80-D0C1E1CC41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" y="1270836"/>
            <a:ext cx="528397" cy="814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423ACC6-CBEA-BE0B-3477-CC820B57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66"/>
            <a:ext cx="5257800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Biological Hazards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9084E-E6CD-48CD-1F44-B1CEC16EB025}"/>
              </a:ext>
            </a:extLst>
          </p:cNvPr>
          <p:cNvGrpSpPr/>
          <p:nvPr/>
        </p:nvGrpSpPr>
        <p:grpSpPr>
          <a:xfrm>
            <a:off x="8749106" y="720480"/>
            <a:ext cx="1873416" cy="1158708"/>
            <a:chOff x="8618481" y="720480"/>
            <a:chExt cx="1873416" cy="1158708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B89F4601-4DEA-C887-AE46-2C9A8A047D42}"/>
                </a:ext>
              </a:extLst>
            </p:cNvPr>
            <p:cNvSpPr/>
            <p:nvPr/>
          </p:nvSpPr>
          <p:spPr>
            <a:xfrm rot="11362012">
              <a:off x="8618481" y="720480"/>
              <a:ext cx="1873416" cy="1158708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799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F14C058-2D4B-1B93-99CF-9B40C9B41A8A}"/>
                </a:ext>
              </a:extLst>
            </p:cNvPr>
            <p:cNvSpPr/>
            <p:nvPr/>
          </p:nvSpPr>
          <p:spPr>
            <a:xfrm>
              <a:off x="8916520" y="971866"/>
              <a:ext cx="183343" cy="298970"/>
            </a:xfrm>
            <a:prstGeom prst="rect">
              <a:avLst/>
            </a:prstGeom>
            <a:solidFill>
              <a:srgbClr val="FEF1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39">
              <a:extLst>
                <a:ext uri="{FF2B5EF4-FFF2-40B4-BE49-F238E27FC236}">
                  <a16:creationId xmlns:a16="http://schemas.microsoft.com/office/drawing/2014/main" id="{A461B3CB-0069-5262-166B-A98B72561894}"/>
                </a:ext>
              </a:extLst>
            </p:cNvPr>
            <p:cNvSpPr txBox="1"/>
            <p:nvPr/>
          </p:nvSpPr>
          <p:spPr>
            <a:xfrm>
              <a:off x="8684394" y="1045860"/>
              <a:ext cx="1719709" cy="75766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0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Remember to place sharps in a sharps disposal bin and n</a:t>
              </a:r>
              <a:r>
                <a:rPr lang="en-US" sz="1100" kern="1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ever recap needles!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4E2D1-9E0D-BD9A-9D00-BB832293BD03}"/>
              </a:ext>
            </a:extLst>
          </p:cNvPr>
          <p:cNvSpPr/>
          <p:nvPr/>
        </p:nvSpPr>
        <p:spPr>
          <a:xfrm rot="5400000">
            <a:off x="8663256" y="3329255"/>
            <a:ext cx="6514563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27ABD97-94AA-DA95-A1BF-9E2E383E2B86}"/>
              </a:ext>
            </a:extLst>
          </p:cNvPr>
          <p:cNvSpPr txBox="1">
            <a:spLocks/>
          </p:cNvSpPr>
          <p:nvPr/>
        </p:nvSpPr>
        <p:spPr>
          <a:xfrm>
            <a:off x="1201782" y="1216269"/>
            <a:ext cx="8476608" cy="5539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/>
              <a:t>If the lab conducts biological research, you may encounter: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Viruses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Bacteria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Fungi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Prions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Recombinant DNA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Viral vectors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Transgenic plants &amp; animals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Human/primate cells, tissues, &amp; body fluids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Bloodborne pathogens (BBPs)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/>
              <a:t>When working with or around anything that is considered a hazardous biological material: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Follow all instructions and safety measures closely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Wear the appropriate PPE</a:t>
            </a:r>
          </a:p>
          <a:p>
            <a:pPr marL="1028700" lvl="1" indent="-3429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300" dirty="0"/>
              <a:t>Use a biosafety cabinet when working with any potentially infectious agents</a:t>
            </a:r>
            <a:endParaRPr lang="en-US" sz="23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</a:pPr>
            <a:endParaRPr lang="en-US" dirty="0"/>
          </a:p>
          <a:p>
            <a:endParaRPr lang="en-US" sz="100" dirty="0">
              <a:solidFill>
                <a:prstClr val="black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A48B6DF-F604-0036-C8E5-E9D52807D6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374" y="1773255"/>
            <a:ext cx="3565208" cy="475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500"/>
                            </p:stCondLst>
                            <p:childTnLst>
                              <p:par>
                                <p:cTn id="7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5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6F0B27-EF72-6C2A-E40D-C539B9648468}"/>
              </a:ext>
            </a:extLst>
          </p:cNvPr>
          <p:cNvSpPr txBox="1">
            <a:spLocks/>
          </p:cNvSpPr>
          <p:nvPr/>
        </p:nvSpPr>
        <p:spPr>
          <a:xfrm>
            <a:off x="1201782" y="1882351"/>
            <a:ext cx="8915057" cy="535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Always wear the appropriate personal protective equipment 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Dispose of waste in designated containers 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Ensure bottles are clearly labeled with the date, contents and quantity of materials </a:t>
            </a:r>
          </a:p>
          <a:p>
            <a:pPr lvl="1" indent="0">
              <a:spcBef>
                <a:spcPts val="0"/>
              </a:spcBef>
              <a:buNone/>
            </a:pP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Properly segregate hazardous waste into compatible categories including chemicals, biological waste, glass, and sharps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Close containers of waste tightly when not in use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Never fill waste containers more than 90%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Store full containers in the designated hazardous waste area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Regularly inspect the hazardous waste area for leaks, spills, and other hazards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8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Keep hazardous waste storage and disposal records for at least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E8E16-1646-8D9E-DAE8-8ABF0C6F97DE}"/>
              </a:ext>
            </a:extLst>
          </p:cNvPr>
          <p:cNvSpPr/>
          <p:nvPr/>
        </p:nvSpPr>
        <p:spPr>
          <a:xfrm>
            <a:off x="0" y="6315075"/>
            <a:ext cx="4514850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5980E-FA91-78DE-EB94-3AD94D8C5751}"/>
              </a:ext>
            </a:extLst>
          </p:cNvPr>
          <p:cNvSpPr/>
          <p:nvPr/>
        </p:nvSpPr>
        <p:spPr>
          <a:xfrm rot="5400000">
            <a:off x="8663256" y="3329255"/>
            <a:ext cx="6514563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D5FEFF-09E6-33B6-A0F8-B4398509D557}"/>
              </a:ext>
            </a:extLst>
          </p:cNvPr>
          <p:cNvSpPr/>
          <p:nvPr/>
        </p:nvSpPr>
        <p:spPr>
          <a:xfrm>
            <a:off x="0" y="6345269"/>
            <a:ext cx="12192000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E02AC2-E053-1EDA-5900-1B38D3478CE0}"/>
              </a:ext>
            </a:extLst>
          </p:cNvPr>
          <p:cNvGrpSpPr/>
          <p:nvPr/>
        </p:nvGrpSpPr>
        <p:grpSpPr>
          <a:xfrm>
            <a:off x="9026329" y="4135471"/>
            <a:ext cx="824938" cy="636749"/>
            <a:chOff x="10452110" y="5572953"/>
            <a:chExt cx="824938" cy="636749"/>
          </a:xfrm>
        </p:grpSpPr>
        <p:pic>
          <p:nvPicPr>
            <p:cNvPr id="16" name="Picture 15" descr="A blue and red logo&#10;&#10;Description automatically generated with low confidence">
              <a:extLst>
                <a:ext uri="{FF2B5EF4-FFF2-40B4-BE49-F238E27FC236}">
                  <a16:creationId xmlns:a16="http://schemas.microsoft.com/office/drawing/2014/main" id="{4E0AFDE4-6B0B-BDD7-D11C-DE7398639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11006" flipH="1">
              <a:off x="10834167" y="5766821"/>
              <a:ext cx="415623" cy="47013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 descr="A blue and red logo&#10;&#10;Description automatically generated with low confidence">
              <a:extLst>
                <a:ext uri="{FF2B5EF4-FFF2-40B4-BE49-F238E27FC236}">
                  <a16:creationId xmlns:a16="http://schemas.microsoft.com/office/drawing/2014/main" id="{6240EAA9-13F8-6658-5AC9-F594281F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579274">
              <a:off x="10478497" y="5546566"/>
              <a:ext cx="426495" cy="479270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000ADF-AF52-C404-F4D1-F46B7FBF43B9}"/>
              </a:ext>
            </a:extLst>
          </p:cNvPr>
          <p:cNvGrpSpPr/>
          <p:nvPr/>
        </p:nvGrpSpPr>
        <p:grpSpPr>
          <a:xfrm rot="10589015">
            <a:off x="913074" y="4643991"/>
            <a:ext cx="706295" cy="451833"/>
            <a:chOff x="9235007" y="4335078"/>
            <a:chExt cx="706295" cy="451833"/>
          </a:xfrm>
        </p:grpSpPr>
        <p:pic>
          <p:nvPicPr>
            <p:cNvPr id="23" name="Picture 2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152D6A23-B9E7-4E7D-7BF4-751707553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4644677" flipV="1">
              <a:off x="9444286" y="4155812"/>
              <a:ext cx="317750" cy="6762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A54D8B-7EFA-43F5-AB49-E311DFAD3FA6}"/>
                </a:ext>
              </a:extLst>
            </p:cNvPr>
            <p:cNvSpPr/>
            <p:nvPr/>
          </p:nvSpPr>
          <p:spPr>
            <a:xfrm>
              <a:off x="9350423" y="4530725"/>
              <a:ext cx="105482" cy="1288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368ED7FF-EBEA-C0DF-95FD-10BB8D5C2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954014" flipV="1">
              <a:off x="9235007" y="4637778"/>
              <a:ext cx="281289" cy="14913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A7F48FE-710D-A96D-5314-2DA764824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424" y="2489847"/>
            <a:ext cx="1899152" cy="2532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A7BFCC49-ABD0-C753-2B9B-3C19DA20E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25459">
            <a:off x="9776180" y="731925"/>
            <a:ext cx="1027076" cy="1369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A09FA5D-8121-F7C0-92F1-C4738D37EF0D}"/>
              </a:ext>
            </a:extLst>
          </p:cNvPr>
          <p:cNvSpPr txBox="1">
            <a:spLocks/>
          </p:cNvSpPr>
          <p:nvPr/>
        </p:nvSpPr>
        <p:spPr>
          <a:xfrm>
            <a:off x="949782" y="5863731"/>
            <a:ext cx="10317780" cy="117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3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99246-5628-3483-38FA-E9D8917BC4DE}"/>
              </a:ext>
            </a:extLst>
          </p:cNvPr>
          <p:cNvSpPr txBox="1">
            <a:spLocks/>
          </p:cNvSpPr>
          <p:nvPr/>
        </p:nvSpPr>
        <p:spPr>
          <a:xfrm>
            <a:off x="1201782" y="1154936"/>
            <a:ext cx="8215475" cy="86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Be sure to follow all applicable regulations for the collection, storage, and disposal of hazardous materials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90CE149-2AF9-E883-26A9-6FF3D8DDD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701"/>
            <a:ext cx="5617191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Hazardous Waste</a:t>
            </a:r>
          </a:p>
        </p:txBody>
      </p:sp>
      <p:pic>
        <p:nvPicPr>
          <p:cNvPr id="21" name="Picture 20" descr="A white mous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708A2F1-4311-8D29-F1B7-8B4F2847F2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22247">
            <a:off x="234447" y="2474937"/>
            <a:ext cx="1470318" cy="1280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5BF5B1-19E4-B5C5-E728-216B59937DB8}"/>
              </a:ext>
            </a:extLst>
          </p:cNvPr>
          <p:cNvSpPr txBox="1"/>
          <p:nvPr/>
        </p:nvSpPr>
        <p:spPr>
          <a:xfrm>
            <a:off x="1547538" y="6195032"/>
            <a:ext cx="621673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>
              <a:spcBef>
                <a:spcPts val="0"/>
              </a:spcBef>
            </a:pPr>
            <a:r>
              <a:rPr lang="en-US" sz="2100" dirty="0">
                <a:latin typeface="Franklin Gothic Book" panose="020B0503020102020204" pitchFamily="34" charset="0"/>
              </a:rPr>
              <a:t>three years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85D9D991-E1FC-6AC3-ABF6-A3732AD72C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06160" flipV="1">
            <a:off x="10684190" y="4954026"/>
            <a:ext cx="1143508" cy="1524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DCDAA77F-4CA7-1642-5EAE-2877E64C81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959" flipH="1">
            <a:off x="10209318" y="5974848"/>
            <a:ext cx="318923" cy="425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A19C0B-D568-FCCF-789E-BF03B4497A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1516">
            <a:off x="308146" y="5523338"/>
            <a:ext cx="915375" cy="1220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3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0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5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997A4-6FBF-D016-027E-7890171092FB}"/>
              </a:ext>
            </a:extLst>
          </p:cNvPr>
          <p:cNvSpPr/>
          <p:nvPr/>
        </p:nvSpPr>
        <p:spPr>
          <a:xfrm>
            <a:off x="85546" y="6207296"/>
            <a:ext cx="4416237" cy="607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6C52A3-C742-5175-4997-BF9428921F51}"/>
              </a:ext>
            </a:extLst>
          </p:cNvPr>
          <p:cNvSpPr/>
          <p:nvPr/>
        </p:nvSpPr>
        <p:spPr>
          <a:xfrm>
            <a:off x="85546" y="6207296"/>
            <a:ext cx="4416237" cy="607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C47C6-622E-2E9D-12C3-7183A752DC7C}"/>
              </a:ext>
            </a:extLst>
          </p:cNvPr>
          <p:cNvSpPr txBox="1">
            <a:spLocks/>
          </p:cNvSpPr>
          <p:nvPr/>
        </p:nvSpPr>
        <p:spPr>
          <a:xfrm>
            <a:off x="1201782" y="1117681"/>
            <a:ext cx="10071476" cy="86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It is important to </a:t>
            </a:r>
            <a:r>
              <a:rPr lang="en-US" sz="2200" dirty="0"/>
              <a:t>exercise caution when using centrifuges due to risk of serious injury, property damage, and even death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E8E16-1646-8D9E-DAE8-8ABF0C6F97DE}"/>
              </a:ext>
            </a:extLst>
          </p:cNvPr>
          <p:cNvSpPr/>
          <p:nvPr/>
        </p:nvSpPr>
        <p:spPr>
          <a:xfrm>
            <a:off x="0" y="6315075"/>
            <a:ext cx="4514850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5980E-FA91-78DE-EB94-3AD94D8C5751}"/>
              </a:ext>
            </a:extLst>
          </p:cNvPr>
          <p:cNvSpPr/>
          <p:nvPr/>
        </p:nvSpPr>
        <p:spPr>
          <a:xfrm rot="5400000">
            <a:off x="8663256" y="3329255"/>
            <a:ext cx="6514563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D5FEFF-09E6-33B6-A0F8-B4398509D557}"/>
              </a:ext>
            </a:extLst>
          </p:cNvPr>
          <p:cNvSpPr/>
          <p:nvPr/>
        </p:nvSpPr>
        <p:spPr>
          <a:xfrm>
            <a:off x="0" y="6323019"/>
            <a:ext cx="12192000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D4DEF-0977-7F55-7732-F351FB5596BB}"/>
              </a:ext>
            </a:extLst>
          </p:cNvPr>
          <p:cNvSpPr txBox="1">
            <a:spLocks/>
          </p:cNvSpPr>
          <p:nvPr/>
        </p:nvSpPr>
        <p:spPr>
          <a:xfrm>
            <a:off x="1672928" y="1673339"/>
            <a:ext cx="9317290" cy="538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3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Before use, carefully read and understand the manufacturers instructions and safety guidelines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5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Check to ensure the rotor is securely attached to the centrifuge head 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5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Make sure the rotor is balanced and that the centrifuge is set to the right speed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5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Use the appropriate PPE including chemical-resistant gloves,          safety glasses/goggles, and lab coat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5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Avoid overloading the centrifuge 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5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Only use a centrifuge that is integrated with an interlock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5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Do not open the lid until it has stopped spinning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5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Clean the centrifuge after every use 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5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Record all information in the logbook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5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100" dirty="0"/>
              <a:t>Immediately stop the centrifuge and unplug it if 		                      any abnormal noise or activity is observed</a:t>
            </a:r>
          </a:p>
        </p:txBody>
      </p:sp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EE5F1FB-FFFB-91CA-C15E-CC0A927D4F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708" y="3292794"/>
            <a:ext cx="1764148" cy="3565206"/>
          </a:xfrm>
          <a:prstGeom prst="rect">
            <a:avLst/>
          </a:prstGeom>
        </p:spPr>
      </p:pic>
      <p:pic>
        <p:nvPicPr>
          <p:cNvPr id="27" name="Picture 26" descr="A picture containing text, device, kitchen appliance&#10;&#10;Description automatically generated">
            <a:extLst>
              <a:ext uri="{FF2B5EF4-FFF2-40B4-BE49-F238E27FC236}">
                <a16:creationId xmlns:a16="http://schemas.microsoft.com/office/drawing/2014/main" id="{3E98910E-9FB1-D826-8A37-55EE14874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1256" y="3621441"/>
            <a:ext cx="2160762" cy="2881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DEE94D-CB08-0711-FB32-20992B5075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985" t="82059" r="13884" b="1261"/>
          <a:stretch/>
        </p:blipFill>
        <p:spPr>
          <a:xfrm>
            <a:off x="10862997" y="6065659"/>
            <a:ext cx="509514" cy="562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DC777EA-1DCC-70F1-AC5F-3DA969CD39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79" t="77748" r="23499" b="7664"/>
          <a:stretch/>
        </p:blipFill>
        <p:spPr>
          <a:xfrm>
            <a:off x="10463935" y="5924219"/>
            <a:ext cx="656068" cy="492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D7698B-26BB-ADA7-A18E-0C96694666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056" t="74432" r="16772" b="11927"/>
          <a:stretch/>
        </p:blipFill>
        <p:spPr>
          <a:xfrm>
            <a:off x="10704861" y="5870673"/>
            <a:ext cx="637087" cy="460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B9458EB1-7CE9-739D-DEAF-AF16C37C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3817704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Centrifuges</a:t>
            </a:r>
          </a:p>
        </p:txBody>
      </p:sp>
    </p:spTree>
    <p:extLst>
      <p:ext uri="{BB962C8B-B14F-4D97-AF65-F5344CB8AC3E}">
        <p14:creationId xmlns:p14="http://schemas.microsoft.com/office/powerpoint/2010/main" val="38208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8272B-7CCB-BF49-59FD-2AEB497C5A7F}"/>
              </a:ext>
            </a:extLst>
          </p:cNvPr>
          <p:cNvSpPr/>
          <p:nvPr/>
        </p:nvSpPr>
        <p:spPr>
          <a:xfrm>
            <a:off x="0" y="6315075"/>
            <a:ext cx="12192000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4B1CA6-E1AB-88E3-5B3B-99876317587A}"/>
              </a:ext>
            </a:extLst>
          </p:cNvPr>
          <p:cNvSpPr txBox="1">
            <a:spLocks/>
          </p:cNvSpPr>
          <p:nvPr/>
        </p:nvSpPr>
        <p:spPr>
          <a:xfrm>
            <a:off x="1201782" y="1149233"/>
            <a:ext cx="8369921" cy="86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Use caution when operating autoclaves because there is a potential for severe burn and cuts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3F4B3D-471B-28A2-6E6B-C3F8E171F2ED}"/>
              </a:ext>
            </a:extLst>
          </p:cNvPr>
          <p:cNvSpPr/>
          <p:nvPr/>
        </p:nvSpPr>
        <p:spPr>
          <a:xfrm rot="5400000">
            <a:off x="8663256" y="3240127"/>
            <a:ext cx="6514563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D875A-0A74-0A4E-20A1-1E3806162556}"/>
              </a:ext>
            </a:extLst>
          </p:cNvPr>
          <p:cNvSpPr txBox="1">
            <a:spLocks/>
          </p:cNvSpPr>
          <p:nvPr/>
        </p:nvSpPr>
        <p:spPr>
          <a:xfrm>
            <a:off x="1672928" y="1687663"/>
            <a:ext cx="9600330" cy="5648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3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Follow the manufacturer's directions for use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11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Always wear the appropriate PPE including a lab coat, 		           heat-resistant gloves, and safety glasses/goggles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11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Never put items containing corrosives oxidizers, solvents,                         volatile substances, or radioactive materials in an autoclave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11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Make sure items are in appropriate containers before placing them into the autoclave, as non-heat-resistant plastics and glass will melt or shatter</a:t>
            </a:r>
          </a:p>
          <a:p>
            <a:pPr lvl="1" indent="0">
              <a:spcBef>
                <a:spcPts val="0"/>
              </a:spcBef>
              <a:buNone/>
            </a:pPr>
            <a:endParaRPr lang="en-US" sz="11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Ensure that the door is closed and locked before beginning the cycle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11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Do not overload the autoclave because it can cause over-pressurization, resulting in a dangerous explosion hazard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11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Open the door slowly to allow steam to escape gradually and                           do not remove items from an autoclave until they have cooled </a:t>
            </a:r>
          </a:p>
          <a:p>
            <a:pPr lvl="1" indent="0">
              <a:spcBef>
                <a:spcPts val="0"/>
              </a:spcBef>
              <a:buNone/>
            </a:pPr>
            <a:endParaRPr lang="en-US" sz="11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Avoid handling the sharp ends of instruments and use forceps 		 or other tools to remove sharp instruments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1100" dirty="0"/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Regularly test the autoclave to make sure that it meets the                sterilization requirements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endParaRPr lang="en-US" sz="1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dirty="0"/>
              <a:t>Keep track of all information in the record book </a:t>
            </a:r>
          </a:p>
          <a:p>
            <a:pPr>
              <a:spcBef>
                <a:spcPts val="0"/>
              </a:spcBef>
            </a:pPr>
            <a:r>
              <a:rPr lang="en-US" kern="100" dirty="0">
                <a:solidFill>
                  <a:srgbClr val="3537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4" name="Picture 2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EC3AB73A-A13E-8376-CD52-E9FAB28E7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192" y="-109869"/>
            <a:ext cx="2868941" cy="3825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A6329F90-BA7C-8983-1263-49FDDC971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33040" flipH="1">
            <a:off x="10055000" y="4868659"/>
            <a:ext cx="1269446" cy="1919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3DE7128-D9EE-0B95-91BF-57D0F71551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708" y="3292794"/>
            <a:ext cx="1764148" cy="3565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EE7BB8-6F7C-771F-A11A-E85C1822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3817704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Autoclaves</a:t>
            </a:r>
          </a:p>
        </p:txBody>
      </p:sp>
    </p:spTree>
    <p:extLst>
      <p:ext uri="{BB962C8B-B14F-4D97-AF65-F5344CB8AC3E}">
        <p14:creationId xmlns:p14="http://schemas.microsoft.com/office/powerpoint/2010/main" val="330517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5E7F77-2AC0-FEEF-F346-DE2F4545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5941"/>
            <a:ext cx="6736307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Emergency Procedures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CEA71-56A9-41AC-72DD-FE865D3C6679}"/>
              </a:ext>
            </a:extLst>
          </p:cNvPr>
          <p:cNvSpPr/>
          <p:nvPr/>
        </p:nvSpPr>
        <p:spPr>
          <a:xfrm>
            <a:off x="85546" y="6207296"/>
            <a:ext cx="4416237" cy="607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4E6C0D47-5424-4AF4-B1F5-28A96B3D2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95010">
            <a:off x="9491290" y="3210815"/>
            <a:ext cx="1590644" cy="2120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95C80AD-2DE3-D1D0-058A-03407E0B4870}"/>
              </a:ext>
            </a:extLst>
          </p:cNvPr>
          <p:cNvSpPr txBox="1">
            <a:spLocks/>
          </p:cNvSpPr>
          <p:nvPr/>
        </p:nvSpPr>
        <p:spPr>
          <a:xfrm>
            <a:off x="1201782" y="1342111"/>
            <a:ext cx="9225108" cy="51181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Be aware of the laboratory’s emergency procedures and follow them in the event of an emergency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Know where the emergency contact information is located so that the appropriate personnel and emergency services can be quickly notified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4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Identify the location of emergency exits, fire extinguishers and other safety equipment</a:t>
            </a:r>
          </a:p>
          <a:p>
            <a:pPr lvl="1" indent="0">
              <a:buNone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Report all spills, accidents, and injuries to the laboratory supervisor immediately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4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Take appropriate steps to minimize the risk of the situation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4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Only use a fire extinguisher if there is a clear path to the exit,                          you have been trained to use, and feel safe doing so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4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Evacuate the area to a safe distance 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4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Activate the emergency alarm and close the door when leaving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4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Meet at the designated evacuation area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4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Do not reenter the lab until it is deemed safe by the appropriate personnel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3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Ensure emergency drills are practiced on a regular basis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042D17-7249-8350-66C7-66FD2726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Training Requirements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BABFB10-9F2E-F6C4-3E16-9ABD85E6C1E0}"/>
              </a:ext>
            </a:extLst>
          </p:cNvPr>
          <p:cNvSpPr txBox="1">
            <a:spLocks/>
          </p:cNvSpPr>
          <p:nvPr/>
        </p:nvSpPr>
        <p:spPr>
          <a:xfrm>
            <a:off x="1110342" y="1528237"/>
            <a:ext cx="7681966" cy="1427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Char char="§"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>
                <a:solidFill>
                  <a:prstClr val="black"/>
                </a:solidFill>
              </a:rPr>
              <a:t>PIs </a:t>
            </a:r>
            <a:r>
              <a:rPr lang="en-US" sz="2300" dirty="0"/>
              <a:t>must provide lab-specific </a:t>
            </a:r>
            <a:r>
              <a:rPr lang="en-US" sz="2300" dirty="0">
                <a:solidFill>
                  <a:prstClr val="black"/>
                </a:solidFill>
              </a:rPr>
              <a:t>training to all students and personnel at</a:t>
            </a:r>
            <a:r>
              <a:rPr lang="en-US" sz="2300" dirty="0"/>
              <a:t> the beginning of the semester and whenever a new hazard is introduced into the lab</a:t>
            </a:r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469AC-2D3D-6317-6E1F-87A0AF30D7A9}"/>
              </a:ext>
            </a:extLst>
          </p:cNvPr>
          <p:cNvSpPr txBox="1">
            <a:spLocks/>
          </p:cNvSpPr>
          <p:nvPr/>
        </p:nvSpPr>
        <p:spPr>
          <a:xfrm>
            <a:off x="1110341" y="2591790"/>
            <a:ext cx="10139220" cy="3743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Char char="§"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500" dirty="0">
              <a:latin typeface="Franklin Gothic Book" panose="020B0503020102020204" pitchFamily="34" charset="0"/>
            </a:endParaRPr>
          </a:p>
          <a:p>
            <a:r>
              <a:rPr lang="en-US" sz="2300" dirty="0"/>
              <a:t>After completing the training and demonstrating competency, each individual must sign a form with their name, the date, and the type of training received</a:t>
            </a:r>
          </a:p>
          <a:p>
            <a:endParaRPr lang="en-US" sz="100" dirty="0"/>
          </a:p>
          <a:p>
            <a:pPr marL="0" indent="0">
              <a:buNone/>
            </a:pPr>
            <a:r>
              <a:rPr lang="en-US" sz="2200" dirty="0"/>
              <a:t>	-   Training records must be maintained for 4 years</a:t>
            </a:r>
          </a:p>
          <a:p>
            <a:endParaRPr lang="en-US" sz="300" dirty="0"/>
          </a:p>
          <a:p>
            <a:r>
              <a:rPr lang="en-US" sz="2300" dirty="0">
                <a:latin typeface="Franklin Gothic Book" panose="020B0503020102020204" pitchFamily="34" charset="0"/>
              </a:rPr>
              <a:t>Be sure to create a culture where people feel it’s okay to ask questions about how to be safe</a:t>
            </a:r>
          </a:p>
          <a:p>
            <a:endParaRPr lang="en-US" sz="300" dirty="0">
              <a:latin typeface="Franklin Gothic Book" panose="020B0503020102020204" pitchFamily="34" charset="0"/>
            </a:endParaRPr>
          </a:p>
          <a:p>
            <a:r>
              <a:rPr lang="en-US" sz="2300" dirty="0">
                <a:latin typeface="Franklin Gothic Book" panose="020B0503020102020204" pitchFamily="34" charset="0"/>
              </a:rPr>
              <a:t>Encourage participation </a:t>
            </a:r>
            <a:r>
              <a:rPr lang="en-US" sz="2300" dirty="0">
                <a:solidFill>
                  <a:prstClr val="black"/>
                </a:solidFill>
                <a:latin typeface="Franklin Gothic Book" panose="020B0503020102020204" pitchFamily="34" charset="0"/>
              </a:rPr>
              <a:t>in the safety program </a:t>
            </a:r>
            <a:r>
              <a:rPr lang="en-US" sz="2300" dirty="0">
                <a:latin typeface="Franklin Gothic Book" panose="020B0503020102020204" pitchFamily="34" charset="0"/>
              </a:rPr>
              <a:t>by giving students the opportunity to gain hands-on experience and</a:t>
            </a:r>
            <a:r>
              <a:rPr lang="en-US" sz="23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earn more responsibilities</a:t>
            </a:r>
          </a:p>
          <a:p>
            <a:endParaRPr lang="en-US" sz="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lvl="1"/>
            <a:endParaRPr lang="en-US" sz="500" dirty="0">
              <a:solidFill>
                <a:prstClr val="black"/>
              </a:solidFill>
            </a:endParaRPr>
          </a:p>
          <a:p>
            <a:endParaRPr lang="en-US" sz="5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lvl="1"/>
            <a:endParaRPr lang="en-US" sz="2300" dirty="0">
              <a:solidFill>
                <a:prstClr val="black"/>
              </a:solidFill>
            </a:endParaRPr>
          </a:p>
        </p:txBody>
      </p: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617FCC-A048-9D3F-381B-3691F5C7D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7918">
            <a:off x="9405549" y="751921"/>
            <a:ext cx="1491558" cy="1988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6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586806-E0C0-60D1-DC0C-E39DD422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526" y="3206635"/>
            <a:ext cx="5584947" cy="2906400"/>
          </a:xfrm>
          <a:prstGeom prst="rect">
            <a:avLst/>
          </a:prstGeom>
        </p:spPr>
      </p:pic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6FD93C63-475C-7F91-A00F-B94C53ABE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428" y="1590916"/>
            <a:ext cx="8275141" cy="1890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7956A-2836-D847-8B29-B0F03605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6531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50084"/>
                </a:solidFill>
              </a:rPr>
              <a:t>Reminder</a:t>
            </a:r>
          </a:p>
        </p:txBody>
      </p:sp>
    </p:spTree>
    <p:extLst>
      <p:ext uri="{BB962C8B-B14F-4D97-AF65-F5344CB8AC3E}">
        <p14:creationId xmlns:p14="http://schemas.microsoft.com/office/powerpoint/2010/main" val="26302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A25688E-AC1A-B016-2A8C-0CAD9F6BD743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E99A286-1BF0-0B18-3E33-DF2C3171609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6B3AE0-8B66-8A57-71E4-97665E788EBB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20BAF8-C241-4E86-1063-C8870DD6282A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2489980-A061-FBF9-5C2D-839C7F17D814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F926B9-EC82-8C5F-FA17-860A8B855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8" y="555509"/>
            <a:ext cx="7058891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B447A9-1BC5-2F48-27E8-A660E914F42E}"/>
              </a:ext>
            </a:extLst>
          </p:cNvPr>
          <p:cNvSpPr/>
          <p:nvPr/>
        </p:nvSpPr>
        <p:spPr>
          <a:xfrm>
            <a:off x="3446318" y="3798748"/>
            <a:ext cx="5299364" cy="1791562"/>
          </a:xfrm>
          <a:prstGeom prst="rect">
            <a:avLst/>
          </a:prstGeom>
          <a:gradFill flip="none" rotWithShape="1">
            <a:gsLst>
              <a:gs pos="0">
                <a:srgbClr val="B1A2B9">
                  <a:tint val="66000"/>
                  <a:satMod val="160000"/>
                </a:srgbClr>
              </a:gs>
              <a:gs pos="50000">
                <a:srgbClr val="B1A2B9">
                  <a:tint val="44500"/>
                  <a:satMod val="160000"/>
                </a:srgbClr>
              </a:gs>
              <a:gs pos="100000">
                <a:srgbClr val="B1A2B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F559D3-AE5D-41A5-5708-09394163C063}"/>
              </a:ext>
            </a:extLst>
          </p:cNvPr>
          <p:cNvSpPr txBox="1">
            <a:spLocks/>
          </p:cNvSpPr>
          <p:nvPr/>
        </p:nvSpPr>
        <p:spPr>
          <a:xfrm>
            <a:off x="935386" y="1881072"/>
            <a:ext cx="10266016" cy="4170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Lab safety starts with you!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Contact us with questions or comments: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algn="ctr"/>
            <a:endParaRPr lang="en-US" sz="300" b="1" dirty="0"/>
          </a:p>
          <a:p>
            <a:pPr algn="ctr"/>
            <a:r>
              <a:rPr lang="en-US" b="1" dirty="0"/>
              <a:t>Office of Research Integrity</a:t>
            </a:r>
          </a:p>
          <a:p>
            <a:pPr algn="ctr"/>
            <a:r>
              <a:rPr lang="en-US" dirty="0"/>
              <a:t>Foundation Hall | MSC 5738 </a:t>
            </a:r>
          </a:p>
          <a:p>
            <a:pPr algn="ctr"/>
            <a:r>
              <a:rPr lang="en-US" dirty="0"/>
              <a:t>Office: 540-568-3669 </a:t>
            </a:r>
          </a:p>
        </p:txBody>
      </p:sp>
    </p:spTree>
    <p:extLst>
      <p:ext uri="{BB962C8B-B14F-4D97-AF65-F5344CB8AC3E}">
        <p14:creationId xmlns:p14="http://schemas.microsoft.com/office/powerpoint/2010/main" val="14422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B58C556-958A-E90A-8592-EF5C0E52541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D3B63D-C077-140A-99AA-6BF362C86DDF}"/>
              </a:ext>
            </a:extLst>
          </p:cNvPr>
          <p:cNvSpPr txBox="1">
            <a:spLocks/>
          </p:cNvSpPr>
          <p:nvPr/>
        </p:nvSpPr>
        <p:spPr>
          <a:xfrm>
            <a:off x="1201783" y="1984683"/>
            <a:ext cx="7736434" cy="445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q"/>
            </a:pPr>
            <a:r>
              <a:rPr lang="en-US" sz="2200" dirty="0"/>
              <a:t>Always wear the proper clothing, closed-toed shoes, and use the appropriate personal protective equipment (PPE)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200" dirty="0"/>
              <a:t>Recognize no gloves protect against all chemicals, so you must make sure they're appropriate for the task at hand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200" dirty="0"/>
              <a:t>Remember to tie long hair back and remove jewelry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200" dirty="0">
                <a:solidFill>
                  <a:prstClr val="black"/>
                </a:solidFill>
              </a:rPr>
              <a:t>Never bring food or drinks into the lab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200" dirty="0">
                <a:solidFill>
                  <a:prstClr val="black"/>
                </a:solidFill>
              </a:rPr>
              <a:t>Maintain neat and organized workspaces at all times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200" dirty="0"/>
              <a:t>Identify where the safety equipment is located and know   how to use it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9FF85B-8960-93C4-A5BB-A3DF6213FC2E}"/>
              </a:ext>
            </a:extLst>
          </p:cNvPr>
          <p:cNvSpPr txBox="1">
            <a:spLocks/>
          </p:cNvSpPr>
          <p:nvPr/>
        </p:nvSpPr>
        <p:spPr>
          <a:xfrm>
            <a:off x="1199616" y="1386779"/>
            <a:ext cx="8373875" cy="37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q"/>
            </a:pPr>
            <a:r>
              <a:rPr lang="en-US" sz="2200" dirty="0"/>
              <a:t>Be sure to read and follow all safety instructions and guidelines</a:t>
            </a:r>
          </a:p>
        </p:txBody>
      </p:sp>
      <p:pic>
        <p:nvPicPr>
          <p:cNvPr id="22" name="Picture 21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62C7A3FD-02A4-D264-DB0F-516BD315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521225" flipH="1">
            <a:off x="7937364" y="2561325"/>
            <a:ext cx="2214390" cy="29546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tool, opener&#10;&#10;Description automatically generated">
            <a:extLst>
              <a:ext uri="{FF2B5EF4-FFF2-40B4-BE49-F238E27FC236}">
                <a16:creationId xmlns:a16="http://schemas.microsoft.com/office/drawing/2014/main" id="{0FF5C9A6-C625-C567-CE69-EFDDE8A04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591" y="3067220"/>
            <a:ext cx="1617267" cy="2156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8DDCA4EE-71CF-280E-86EC-17AAAE291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149" y="1048941"/>
            <a:ext cx="1841228" cy="2454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5983F-20F3-8E5B-025E-311A427C12A0}"/>
              </a:ext>
            </a:extLst>
          </p:cNvPr>
          <p:cNvGrpSpPr/>
          <p:nvPr/>
        </p:nvGrpSpPr>
        <p:grpSpPr>
          <a:xfrm>
            <a:off x="9744970" y="4915675"/>
            <a:ext cx="1764247" cy="1101738"/>
            <a:chOff x="9787387" y="5050256"/>
            <a:chExt cx="1544119" cy="110173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AC4DB0-8BE6-E07A-D4CF-6DB107D706B2}"/>
                </a:ext>
              </a:extLst>
            </p:cNvPr>
            <p:cNvGrpSpPr/>
            <p:nvPr/>
          </p:nvGrpSpPr>
          <p:grpSpPr>
            <a:xfrm>
              <a:off x="9787387" y="5050256"/>
              <a:ext cx="1544119" cy="1101738"/>
              <a:chOff x="9787387" y="5050256"/>
              <a:chExt cx="1544119" cy="1101738"/>
            </a:xfrm>
          </p:grpSpPr>
          <p:sp>
            <p:nvSpPr>
              <p:cNvPr id="19" name="Cloud 18">
                <a:extLst>
                  <a:ext uri="{FF2B5EF4-FFF2-40B4-BE49-F238E27FC236}">
                    <a16:creationId xmlns:a16="http://schemas.microsoft.com/office/drawing/2014/main" id="{A81933EE-2450-B094-1838-C92F88F9E7BD}"/>
                  </a:ext>
                </a:extLst>
              </p:cNvPr>
              <p:cNvSpPr/>
              <p:nvPr/>
            </p:nvSpPr>
            <p:spPr>
              <a:xfrm rot="464391">
                <a:off x="9787387" y="5050256"/>
                <a:ext cx="1544119" cy="1101738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C799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CF4A689-3A32-CD15-106F-AB453A6AD65C}"/>
                  </a:ext>
                </a:extLst>
              </p:cNvPr>
              <p:cNvSpPr/>
              <p:nvPr/>
            </p:nvSpPr>
            <p:spPr>
              <a:xfrm>
                <a:off x="10955056" y="5674631"/>
                <a:ext cx="160467" cy="203580"/>
              </a:xfrm>
              <a:prstGeom prst="rect">
                <a:avLst/>
              </a:prstGeom>
              <a:solidFill>
                <a:srgbClr val="FEF1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 Box 39">
              <a:extLst>
                <a:ext uri="{FF2B5EF4-FFF2-40B4-BE49-F238E27FC236}">
                  <a16:creationId xmlns:a16="http://schemas.microsoft.com/office/drawing/2014/main" id="{90F020F5-E4E9-CA1A-DAFB-369AD4BE4D2C}"/>
                </a:ext>
              </a:extLst>
            </p:cNvPr>
            <p:cNvSpPr txBox="1"/>
            <p:nvPr/>
          </p:nvSpPr>
          <p:spPr>
            <a:xfrm>
              <a:off x="9886192" y="5197199"/>
              <a:ext cx="1415478" cy="7705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When working with chemicals, you must use safety goggles!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(not safety glasses)</a:t>
              </a:r>
            </a:p>
          </p:txBody>
        </p:sp>
      </p:grpSp>
      <p:sp>
        <p:nvSpPr>
          <p:cNvPr id="9" name="Title 4">
            <a:extLst>
              <a:ext uri="{FF2B5EF4-FFF2-40B4-BE49-F238E27FC236}">
                <a16:creationId xmlns:a16="http://schemas.microsoft.com/office/drawing/2014/main" id="{392474D3-EF43-A77B-094D-EAF6EF57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285"/>
            <a:ext cx="589510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50084"/>
                </a:solidFill>
              </a:rPr>
              <a:t>Good Laboratory Practices</a:t>
            </a:r>
          </a:p>
        </p:txBody>
      </p:sp>
    </p:spTree>
    <p:extLst>
      <p:ext uri="{BB962C8B-B14F-4D97-AF65-F5344CB8AC3E}">
        <p14:creationId xmlns:p14="http://schemas.microsoft.com/office/powerpoint/2010/main" val="103277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B2B886F-5892-E57B-61AE-4C73D3B9D138}"/>
              </a:ext>
            </a:extLst>
          </p:cNvPr>
          <p:cNvGrpSpPr/>
          <p:nvPr/>
        </p:nvGrpSpPr>
        <p:grpSpPr>
          <a:xfrm>
            <a:off x="6400211" y="614668"/>
            <a:ext cx="2789695" cy="2733065"/>
            <a:chOff x="6400211" y="614668"/>
            <a:chExt cx="2789695" cy="27330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13507B-45A7-CEE7-EAAF-9E20449BB77F}"/>
                </a:ext>
              </a:extLst>
            </p:cNvPr>
            <p:cNvSpPr txBox="1"/>
            <p:nvPr/>
          </p:nvSpPr>
          <p:spPr>
            <a:xfrm>
              <a:off x="6400211" y="2963012"/>
              <a:ext cx="278969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BIOLOGICAL HAZARDS</a:t>
              </a:r>
              <a:endParaRPr lang="en-US" sz="400" b="1" dirty="0"/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0FCA543-D974-EE7B-3AE3-2BB9FD909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7472" y="614668"/>
              <a:ext cx="2171700" cy="22901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31B60D-E448-E2E5-E998-F259239186E9}"/>
              </a:ext>
            </a:extLst>
          </p:cNvPr>
          <p:cNvGrpSpPr/>
          <p:nvPr/>
        </p:nvGrpSpPr>
        <p:grpSpPr>
          <a:xfrm>
            <a:off x="614268" y="3664477"/>
            <a:ext cx="1645623" cy="2196057"/>
            <a:chOff x="913533" y="3664477"/>
            <a:chExt cx="1645623" cy="2196057"/>
          </a:xfrm>
        </p:grpSpPr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4FECB134-8BF4-B88F-CE5B-91DECA695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533" y="3664477"/>
              <a:ext cx="1645623" cy="17343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E141D4-F74D-7D30-5202-AE0D743D13C0}"/>
                </a:ext>
              </a:extLst>
            </p:cNvPr>
            <p:cNvSpPr txBox="1"/>
            <p:nvPr/>
          </p:nvSpPr>
          <p:spPr>
            <a:xfrm>
              <a:off x="949299" y="5398869"/>
              <a:ext cx="1574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FIRE</a:t>
              </a:r>
            </a:p>
            <a:p>
              <a:pPr algn="ctr"/>
              <a:endParaRPr lang="en-US" sz="400" b="1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B0CA0F6-EE17-56E3-3F55-135240193218}"/>
              </a:ext>
            </a:extLst>
          </p:cNvPr>
          <p:cNvSpPr/>
          <p:nvPr/>
        </p:nvSpPr>
        <p:spPr>
          <a:xfrm>
            <a:off x="5080186" y="3788380"/>
            <a:ext cx="184150" cy="16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82F2BD-649E-E2D3-3B18-4E4024F21FE2}"/>
              </a:ext>
            </a:extLst>
          </p:cNvPr>
          <p:cNvGrpSpPr/>
          <p:nvPr/>
        </p:nvGrpSpPr>
        <p:grpSpPr>
          <a:xfrm>
            <a:off x="877419" y="1127013"/>
            <a:ext cx="2789695" cy="2621183"/>
            <a:chOff x="877419" y="1127013"/>
            <a:chExt cx="2789695" cy="262118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020CD5-C2F5-9586-3509-E868690E8FB7}"/>
                </a:ext>
              </a:extLst>
            </p:cNvPr>
            <p:cNvSpPr txBox="1"/>
            <p:nvPr/>
          </p:nvSpPr>
          <p:spPr>
            <a:xfrm>
              <a:off x="877419" y="3001374"/>
              <a:ext cx="27896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CHEMICAL HAZARDS</a:t>
              </a:r>
            </a:p>
            <a:p>
              <a:pPr algn="ctr"/>
              <a:endParaRPr lang="en-US" sz="400" b="1" dirty="0"/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DD10B99A-91C1-390C-AEFD-D62DB1EC3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5049" y="1127013"/>
              <a:ext cx="1965887" cy="2621183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F6FEA6E-9D11-98CA-121F-79127645CD55}"/>
              </a:ext>
            </a:extLst>
          </p:cNvPr>
          <p:cNvGrpSpPr/>
          <p:nvPr/>
        </p:nvGrpSpPr>
        <p:grpSpPr>
          <a:xfrm>
            <a:off x="8413611" y="898782"/>
            <a:ext cx="3480371" cy="5025215"/>
            <a:chOff x="8413611" y="898782"/>
            <a:chExt cx="3480371" cy="502521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692CC37-4C3B-6990-A951-BBCA61B82028}"/>
                </a:ext>
              </a:extLst>
            </p:cNvPr>
            <p:cNvSpPr txBox="1"/>
            <p:nvPr/>
          </p:nvSpPr>
          <p:spPr>
            <a:xfrm>
              <a:off x="8701491" y="5539276"/>
              <a:ext cx="278969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ELECTRICITY</a:t>
              </a:r>
              <a:endParaRPr lang="en-US" sz="400" b="1" dirty="0"/>
            </a:p>
          </p:txBody>
        </p:sp>
        <p:pic>
          <p:nvPicPr>
            <p:cNvPr id="46" name="Picture 4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BB497189-54CF-077C-1225-A093D5B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3611" y="898782"/>
              <a:ext cx="3480371" cy="464049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8675064-71C2-79B3-A048-97D31EF7D4B0}"/>
              </a:ext>
            </a:extLst>
          </p:cNvPr>
          <p:cNvGrpSpPr/>
          <p:nvPr/>
        </p:nvGrpSpPr>
        <p:grpSpPr>
          <a:xfrm>
            <a:off x="5610966" y="3352512"/>
            <a:ext cx="2789695" cy="2729866"/>
            <a:chOff x="5610966" y="3352512"/>
            <a:chExt cx="2789695" cy="272986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983175-A3D8-717D-7B26-6EFD6655E57C}"/>
                </a:ext>
              </a:extLst>
            </p:cNvPr>
            <p:cNvSpPr txBox="1"/>
            <p:nvPr/>
          </p:nvSpPr>
          <p:spPr>
            <a:xfrm>
              <a:off x="5610966" y="5697657"/>
              <a:ext cx="278969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RADIATION</a:t>
              </a:r>
              <a:endParaRPr lang="en-US" sz="400" b="1" dirty="0"/>
            </a:p>
          </p:txBody>
        </p:sp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3CF80148-3859-BEE6-7644-7E8C31C85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1557" y="3352512"/>
              <a:ext cx="2021320" cy="234514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3A44EF-F1CD-479F-68C1-5C80CCC550D6}"/>
              </a:ext>
            </a:extLst>
          </p:cNvPr>
          <p:cNvGrpSpPr/>
          <p:nvPr/>
        </p:nvGrpSpPr>
        <p:grpSpPr>
          <a:xfrm>
            <a:off x="2717409" y="-99990"/>
            <a:ext cx="4012457" cy="5716879"/>
            <a:chOff x="2717409" y="-99990"/>
            <a:chExt cx="4012457" cy="571687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E7029F-099E-9BF5-E11D-551255D313D9}"/>
                </a:ext>
              </a:extLst>
            </p:cNvPr>
            <p:cNvSpPr txBox="1"/>
            <p:nvPr/>
          </p:nvSpPr>
          <p:spPr>
            <a:xfrm>
              <a:off x="2969937" y="5232168"/>
              <a:ext cx="278969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PHYSICAL HAZARDS</a:t>
              </a:r>
              <a:endParaRPr lang="en-US" sz="400" b="1" dirty="0"/>
            </a:p>
          </p:txBody>
        </p:sp>
        <p:pic>
          <p:nvPicPr>
            <p:cNvPr id="7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9F28F31-DF19-C5A2-A224-908FED963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409" y="-99990"/>
              <a:ext cx="4012457" cy="5349943"/>
            </a:xfrm>
            <a:prstGeom prst="rect">
              <a:avLst/>
            </a:prstGeom>
          </p:spPr>
        </p:pic>
      </p:grpSp>
      <p:sp>
        <p:nvSpPr>
          <p:cNvPr id="35" name="Title 34">
            <a:extLst>
              <a:ext uri="{FF2B5EF4-FFF2-40B4-BE49-F238E27FC236}">
                <a16:creationId xmlns:a16="http://schemas.microsoft.com/office/drawing/2014/main" id="{47D41CF1-BEA4-50C0-6895-2451701B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140"/>
            <a:ext cx="4921432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Potential Lab Risks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C88374-59B3-4D84-92A2-8EA84E98AADD}"/>
              </a:ext>
            </a:extLst>
          </p:cNvPr>
          <p:cNvSpPr/>
          <p:nvPr/>
        </p:nvSpPr>
        <p:spPr>
          <a:xfrm>
            <a:off x="85546" y="6207296"/>
            <a:ext cx="4416237" cy="607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4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2A3E6-924F-89B4-69F2-D0B80C8F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269"/>
            <a:ext cx="4153929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Chemical Hazards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68901B-9AA2-6070-963B-D6E96432954E}"/>
              </a:ext>
            </a:extLst>
          </p:cNvPr>
          <p:cNvSpPr/>
          <p:nvPr/>
        </p:nvSpPr>
        <p:spPr>
          <a:xfrm>
            <a:off x="85546" y="6207296"/>
            <a:ext cx="4416237" cy="607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" name="Picture 6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B220C9-8393-F306-9A3B-5FFABCCCA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56" b="13030"/>
          <a:stretch/>
        </p:blipFill>
        <p:spPr>
          <a:xfrm>
            <a:off x="10035206" y="4878383"/>
            <a:ext cx="1523663" cy="1328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276D0E5-E663-0F73-C924-961BD389EDC3}"/>
              </a:ext>
            </a:extLst>
          </p:cNvPr>
          <p:cNvSpPr txBox="1">
            <a:spLocks/>
          </p:cNvSpPr>
          <p:nvPr/>
        </p:nvSpPr>
        <p:spPr>
          <a:xfrm>
            <a:off x="1201782" y="1286734"/>
            <a:ext cx="10152018" cy="51874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300" dirty="0"/>
              <a:t>Chemicals can cause serious injury or illness if not handled properly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/>
              <a:t>Exposure can cause acute and chronic health effects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/>
              <a:t>These hazards can also lead to fires, explosions, and other safety risks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300" dirty="0"/>
              <a:t>When working with any hazardous chemicals in a lab, it is important to:</a:t>
            </a:r>
          </a:p>
          <a:p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Follow all safety protocols and lab practices 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Read the label and safety data sheet (SDS) before working with any chemical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Use the appropriate PPE including safety goggles, gloves, face shield, and lab coat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Avoid contact with the skin, eyes, or mucous membranes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Maintain good housekeeping practices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Ensure chemicals are safely stored, handled and disposed of</a:t>
            </a:r>
            <a:endParaRPr lang="en-US" sz="100" dirty="0"/>
          </a:p>
          <a:p>
            <a:pPr lvl="1" indent="0">
              <a:buNone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Preform manipulations of chemicals in a fume hood</a:t>
            </a:r>
          </a:p>
          <a:p>
            <a:pPr marL="1028700" lvl="1" indent="-342900">
              <a:buFont typeface="Wingdings" pitchFamily="2" charset="2"/>
              <a:buChar char="q"/>
            </a:pPr>
            <a:endParaRPr lang="en-US" sz="100" dirty="0"/>
          </a:p>
          <a:p>
            <a:pPr marL="1028700" lvl="1" indent="-342900">
              <a:buFont typeface="Wingdings" pitchFamily="2" charset="2"/>
              <a:buChar char="q"/>
            </a:pPr>
            <a:r>
              <a:rPr lang="en-US" dirty="0"/>
              <a:t>Report any spills or leakage to supervisors immediately</a:t>
            </a:r>
          </a:p>
        </p:txBody>
      </p:sp>
    </p:spTree>
    <p:extLst>
      <p:ext uri="{BB962C8B-B14F-4D97-AF65-F5344CB8AC3E}">
        <p14:creationId xmlns:p14="http://schemas.microsoft.com/office/powerpoint/2010/main" val="29619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276D0E5-E663-0F73-C924-961BD389EDC3}"/>
              </a:ext>
            </a:extLst>
          </p:cNvPr>
          <p:cNvSpPr txBox="1">
            <a:spLocks/>
          </p:cNvSpPr>
          <p:nvPr/>
        </p:nvSpPr>
        <p:spPr>
          <a:xfrm>
            <a:off x="1201782" y="1404292"/>
            <a:ext cx="10152017" cy="1490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There are lot of different types of chemical hazard types to be aware of</a:t>
            </a: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The following GHS pictograms are internationally used to communicate the potential hazards of chemicals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2A3E6-924F-89B4-69F2-D0B80C8F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269"/>
            <a:ext cx="4153929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GHS Pictograms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27C646-DFA2-DEF8-2D61-ED83098BC743}"/>
              </a:ext>
            </a:extLst>
          </p:cNvPr>
          <p:cNvGrpSpPr/>
          <p:nvPr/>
        </p:nvGrpSpPr>
        <p:grpSpPr>
          <a:xfrm>
            <a:off x="8973025" y="2486151"/>
            <a:ext cx="2027700" cy="2248987"/>
            <a:chOff x="8928055" y="2486151"/>
            <a:chExt cx="2027700" cy="2248987"/>
          </a:xfrm>
        </p:grpSpPr>
        <p:pic>
          <p:nvPicPr>
            <p:cNvPr id="4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1703A31E-F079-5C71-794A-F731379DAF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29" y="2486151"/>
              <a:ext cx="1361397" cy="150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7FF086A8-DA3F-721B-42BC-A1730F0D0E95}"/>
                </a:ext>
              </a:extLst>
            </p:cNvPr>
            <p:cNvSpPr txBox="1">
              <a:spLocks/>
            </p:cNvSpPr>
            <p:nvPr/>
          </p:nvSpPr>
          <p:spPr>
            <a:xfrm>
              <a:off x="8928055" y="3953011"/>
              <a:ext cx="2027700" cy="7821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0084"/>
                </a:buClr>
                <a:buFont typeface="Wingdings" pitchFamily="2" charset="2"/>
                <a:buChar char="§"/>
                <a:defRPr sz="2400" b="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2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n-US" sz="2000" dirty="0">
                  <a:solidFill>
                    <a:prstClr val="black"/>
                  </a:solidFill>
                </a:rPr>
                <a:t>DANGER FOR THE ENVIRONMENT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9B510F-06DD-4258-2E49-06213D4A6484}"/>
              </a:ext>
            </a:extLst>
          </p:cNvPr>
          <p:cNvGrpSpPr/>
          <p:nvPr/>
        </p:nvGrpSpPr>
        <p:grpSpPr>
          <a:xfrm>
            <a:off x="5901730" y="4329523"/>
            <a:ext cx="1591607" cy="1928114"/>
            <a:chOff x="5931710" y="4329523"/>
            <a:chExt cx="1591607" cy="1928114"/>
          </a:xfrm>
        </p:grpSpPr>
        <p:pic>
          <p:nvPicPr>
            <p:cNvPr id="6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A4DCD1CC-E018-DB16-3001-789CC0C46E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316" y="4329523"/>
              <a:ext cx="1322397" cy="1433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E1B4769E-0ECF-BF0F-9855-F812966646D1}"/>
                </a:ext>
              </a:extLst>
            </p:cNvPr>
            <p:cNvSpPr txBox="1">
              <a:spLocks/>
            </p:cNvSpPr>
            <p:nvPr/>
          </p:nvSpPr>
          <p:spPr>
            <a:xfrm>
              <a:off x="5931710" y="5810222"/>
              <a:ext cx="1591607" cy="447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0084"/>
                </a:buClr>
                <a:buFont typeface="Wingdings" pitchFamily="2" charset="2"/>
                <a:buChar char="§"/>
                <a:defRPr sz="2400" b="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2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n-US" sz="2000" dirty="0">
                  <a:solidFill>
                    <a:prstClr val="black"/>
                  </a:solidFill>
                </a:rPr>
                <a:t>TOXIC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025A15E-AF43-0210-8A18-4D529FB687D3}"/>
              </a:ext>
            </a:extLst>
          </p:cNvPr>
          <p:cNvGrpSpPr/>
          <p:nvPr/>
        </p:nvGrpSpPr>
        <p:grpSpPr>
          <a:xfrm>
            <a:off x="8067171" y="4282934"/>
            <a:ext cx="1591607" cy="2061202"/>
            <a:chOff x="8097151" y="4282934"/>
            <a:chExt cx="1591607" cy="2061202"/>
          </a:xfrm>
        </p:grpSpPr>
        <p:pic>
          <p:nvPicPr>
            <p:cNvPr id="5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9DEF2142-824E-DE6E-5452-78E8785DA7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019" y="4282934"/>
              <a:ext cx="1380369" cy="150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24484BAB-4FE2-049A-920C-3816A11E1D0F}"/>
                </a:ext>
              </a:extLst>
            </p:cNvPr>
            <p:cNvSpPr txBox="1">
              <a:spLocks/>
            </p:cNvSpPr>
            <p:nvPr/>
          </p:nvSpPr>
          <p:spPr>
            <a:xfrm>
              <a:off x="8097151" y="5777335"/>
              <a:ext cx="1591607" cy="5668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0084"/>
                </a:buClr>
                <a:buFont typeface="Wingdings" pitchFamily="2" charset="2"/>
                <a:buChar char="§"/>
                <a:defRPr sz="2400" b="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2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n-US" sz="2000" dirty="0">
                  <a:solidFill>
                    <a:prstClr val="black"/>
                  </a:solidFill>
                </a:rPr>
                <a:t>HEALTH HAZARD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1D5839-F624-748A-0DD8-48D7983ED0F2}"/>
              </a:ext>
            </a:extLst>
          </p:cNvPr>
          <p:cNvGrpSpPr/>
          <p:nvPr/>
        </p:nvGrpSpPr>
        <p:grpSpPr>
          <a:xfrm>
            <a:off x="3918679" y="4329523"/>
            <a:ext cx="1591607" cy="1928114"/>
            <a:chOff x="3948659" y="4329523"/>
            <a:chExt cx="1591607" cy="1928114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BD7D792E-A9D5-24CF-C70D-FFE10E815EF6}"/>
                </a:ext>
              </a:extLst>
            </p:cNvPr>
            <p:cNvSpPr txBox="1">
              <a:spLocks/>
            </p:cNvSpPr>
            <p:nvPr/>
          </p:nvSpPr>
          <p:spPr>
            <a:xfrm>
              <a:off x="3948659" y="5810222"/>
              <a:ext cx="1591607" cy="447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0084"/>
                </a:buClr>
                <a:buFont typeface="Wingdings" pitchFamily="2" charset="2"/>
                <a:buChar char="§"/>
                <a:defRPr sz="2400" b="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2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n-US" sz="2000" dirty="0">
                  <a:solidFill>
                    <a:prstClr val="black"/>
                  </a:solidFill>
                </a:rPr>
                <a:t>OXIDIZING</a:t>
              </a:r>
            </a:p>
          </p:txBody>
        </p:sp>
        <p:pic>
          <p:nvPicPr>
            <p:cNvPr id="21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AFEC957E-0E8A-1E74-C11F-B54DE93925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655" y="4329523"/>
              <a:ext cx="1415617" cy="1433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9A7C29-31A3-18B8-C2F9-839160A4EA1C}"/>
              </a:ext>
            </a:extLst>
          </p:cNvPr>
          <p:cNvGrpSpPr/>
          <p:nvPr/>
        </p:nvGrpSpPr>
        <p:grpSpPr>
          <a:xfrm>
            <a:off x="7009899" y="2486149"/>
            <a:ext cx="1591607" cy="2185440"/>
            <a:chOff x="6964929" y="2486149"/>
            <a:chExt cx="1591607" cy="2185440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AB75A3E-16FC-EA0E-B970-A8A76EAFB0DB}"/>
                </a:ext>
              </a:extLst>
            </p:cNvPr>
            <p:cNvSpPr txBox="1">
              <a:spLocks/>
            </p:cNvSpPr>
            <p:nvPr/>
          </p:nvSpPr>
          <p:spPr>
            <a:xfrm>
              <a:off x="6964929" y="3975961"/>
              <a:ext cx="1591607" cy="6956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0084"/>
                </a:buClr>
                <a:buFont typeface="Wingdings" pitchFamily="2" charset="2"/>
                <a:buChar char="§"/>
                <a:defRPr sz="2400" b="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2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n-US" sz="2000" dirty="0">
                  <a:solidFill>
                    <a:prstClr val="black"/>
                  </a:solidFill>
                </a:rPr>
                <a:t>HARMFUL/ IRRITANT</a:t>
              </a:r>
            </a:p>
          </p:txBody>
        </p:sp>
        <p:pic>
          <p:nvPicPr>
            <p:cNvPr id="23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7EA20F69-859C-61D9-0FB7-4ACF642010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497" y="2486149"/>
              <a:ext cx="1483665" cy="150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5064768-AEAB-60BB-07DA-46E2B741053A}"/>
              </a:ext>
            </a:extLst>
          </p:cNvPr>
          <p:cNvGrpSpPr/>
          <p:nvPr/>
        </p:nvGrpSpPr>
        <p:grpSpPr>
          <a:xfrm>
            <a:off x="731667" y="2486149"/>
            <a:ext cx="1591607" cy="1924160"/>
            <a:chOff x="776637" y="2486149"/>
            <a:chExt cx="1591607" cy="1924160"/>
          </a:xfrm>
        </p:grpSpPr>
        <p:pic>
          <p:nvPicPr>
            <p:cNvPr id="20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DE79EE98-1DF0-F512-4880-0DEC3DC09D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499" y="2486149"/>
              <a:ext cx="1325884" cy="150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401F6D72-F95F-8727-74F8-90BB057260E6}"/>
                </a:ext>
              </a:extLst>
            </p:cNvPr>
            <p:cNvSpPr txBox="1">
              <a:spLocks/>
            </p:cNvSpPr>
            <p:nvPr/>
          </p:nvSpPr>
          <p:spPr>
            <a:xfrm>
              <a:off x="776637" y="3962894"/>
              <a:ext cx="1591607" cy="447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0084"/>
                </a:buClr>
                <a:buFont typeface="Wingdings" pitchFamily="2" charset="2"/>
                <a:buChar char="§"/>
                <a:defRPr sz="2400" b="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2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</a:pPr>
              <a:r>
                <a:rPr lang="en-US" sz="2000" dirty="0">
                  <a:solidFill>
                    <a:prstClr val="black"/>
                  </a:solidFill>
                </a:rPr>
                <a:t>FLAMMABLE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268901B-9AA2-6070-963B-D6E96432954E}"/>
              </a:ext>
            </a:extLst>
          </p:cNvPr>
          <p:cNvSpPr/>
          <p:nvPr/>
        </p:nvSpPr>
        <p:spPr>
          <a:xfrm>
            <a:off x="85546" y="6207296"/>
            <a:ext cx="4416237" cy="607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E1D866-15B4-C7A9-EF75-01E0BE8E218D}"/>
              </a:ext>
            </a:extLst>
          </p:cNvPr>
          <p:cNvGrpSpPr/>
          <p:nvPr/>
        </p:nvGrpSpPr>
        <p:grpSpPr>
          <a:xfrm>
            <a:off x="5000586" y="2493035"/>
            <a:ext cx="1591607" cy="1993525"/>
            <a:chOff x="4985596" y="2493035"/>
            <a:chExt cx="1591607" cy="1993525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946141D1-B6A6-F36C-156D-9BDD8AFCADD0}"/>
                </a:ext>
              </a:extLst>
            </p:cNvPr>
            <p:cNvSpPr txBox="1">
              <a:spLocks/>
            </p:cNvSpPr>
            <p:nvPr/>
          </p:nvSpPr>
          <p:spPr>
            <a:xfrm>
              <a:off x="4985596" y="4039145"/>
              <a:ext cx="1591607" cy="447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0084"/>
                </a:buClr>
                <a:buFont typeface="Wingdings" pitchFamily="2" charset="2"/>
                <a:buChar char="§"/>
                <a:defRPr sz="2400" b="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2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n-US" sz="2000" dirty="0">
                  <a:solidFill>
                    <a:prstClr val="black"/>
                  </a:solidFill>
                </a:rPr>
                <a:t>CORROSIVE</a:t>
              </a:r>
            </a:p>
          </p:txBody>
        </p:sp>
        <p:pic>
          <p:nvPicPr>
            <p:cNvPr id="30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82DDF412-491E-6961-A1A3-4ACBB078FA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607" y="2493035"/>
              <a:ext cx="1359781" cy="150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50F61B5-CA56-AC69-6B95-B223781DE90A}"/>
              </a:ext>
            </a:extLst>
          </p:cNvPr>
          <p:cNvGrpSpPr/>
          <p:nvPr/>
        </p:nvGrpSpPr>
        <p:grpSpPr>
          <a:xfrm>
            <a:off x="2850927" y="2486149"/>
            <a:ext cx="1591607" cy="1951585"/>
            <a:chOff x="2865917" y="2486149"/>
            <a:chExt cx="1591607" cy="1951585"/>
          </a:xfrm>
        </p:grpSpPr>
        <p:pic>
          <p:nvPicPr>
            <p:cNvPr id="31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4BC8F498-C703-F09D-D2A0-17B0358E34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149" y="2486149"/>
              <a:ext cx="1322397" cy="150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6ED88751-91A8-DE52-83CD-345C8B80EEE1}"/>
                </a:ext>
              </a:extLst>
            </p:cNvPr>
            <p:cNvSpPr txBox="1">
              <a:spLocks/>
            </p:cNvSpPr>
            <p:nvPr/>
          </p:nvSpPr>
          <p:spPr>
            <a:xfrm>
              <a:off x="2865917" y="3990319"/>
              <a:ext cx="1591607" cy="447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0084"/>
                </a:buClr>
                <a:buFont typeface="Wingdings" pitchFamily="2" charset="2"/>
                <a:buChar char="§"/>
                <a:defRPr sz="2400" b="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2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n-US" sz="2000" dirty="0">
                  <a:solidFill>
                    <a:prstClr val="black"/>
                  </a:solidFill>
                </a:rPr>
                <a:t>EXPLOSIVE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6473DD-D1E5-B3B7-F977-AC3C7F851D20}"/>
              </a:ext>
            </a:extLst>
          </p:cNvPr>
          <p:cNvGrpSpPr/>
          <p:nvPr/>
        </p:nvGrpSpPr>
        <p:grpSpPr>
          <a:xfrm>
            <a:off x="1681050" y="4329523"/>
            <a:ext cx="1663795" cy="2088159"/>
            <a:chOff x="1711030" y="4329523"/>
            <a:chExt cx="1663795" cy="2088159"/>
          </a:xfrm>
        </p:grpSpPr>
        <p:pic>
          <p:nvPicPr>
            <p:cNvPr id="22" name="Picture 13" descr="Triangle Background clipart - Label, Safety, Text, transparent clip art">
              <a:extLst>
                <a:ext uri="{FF2B5EF4-FFF2-40B4-BE49-F238E27FC236}">
                  <a16:creationId xmlns:a16="http://schemas.microsoft.com/office/drawing/2014/main" id="{3836639A-A08A-9A3D-D183-52F2063AC7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318" y="4329523"/>
              <a:ext cx="1325884" cy="1433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CFA314D4-1187-64BE-3D19-18F04EDA69FB}"/>
                </a:ext>
              </a:extLst>
            </p:cNvPr>
            <p:cNvSpPr txBox="1">
              <a:spLocks/>
            </p:cNvSpPr>
            <p:nvPr/>
          </p:nvSpPr>
          <p:spPr>
            <a:xfrm>
              <a:off x="1711030" y="5810221"/>
              <a:ext cx="1663795" cy="6074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0084"/>
                </a:buClr>
                <a:buFont typeface="Wingdings" pitchFamily="2" charset="2"/>
                <a:buChar char="§"/>
                <a:defRPr sz="2400" b="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2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0084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n-US" sz="2000" dirty="0">
                  <a:solidFill>
                    <a:prstClr val="black"/>
                  </a:solidFill>
                </a:rPr>
                <a:t>COMPRESSED GAS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49688E-26AD-1E97-BD97-0DF5240910CF}"/>
              </a:ext>
            </a:extLst>
          </p:cNvPr>
          <p:cNvGrpSpPr/>
          <p:nvPr/>
        </p:nvGrpSpPr>
        <p:grpSpPr>
          <a:xfrm>
            <a:off x="9671247" y="5008531"/>
            <a:ext cx="1816927" cy="1131913"/>
            <a:chOff x="9772060" y="5053665"/>
            <a:chExt cx="1590226" cy="113191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BD0DB2B-C5ED-50A5-2092-44D795B49D85}"/>
                </a:ext>
              </a:extLst>
            </p:cNvPr>
            <p:cNvGrpSpPr/>
            <p:nvPr/>
          </p:nvGrpSpPr>
          <p:grpSpPr>
            <a:xfrm>
              <a:off x="9772060" y="5053665"/>
              <a:ext cx="1590226" cy="1131913"/>
              <a:chOff x="9772060" y="5053665"/>
              <a:chExt cx="1590226" cy="1131913"/>
            </a:xfrm>
          </p:grpSpPr>
          <p:sp>
            <p:nvSpPr>
              <p:cNvPr id="51" name="Cloud 50">
                <a:extLst>
                  <a:ext uri="{FF2B5EF4-FFF2-40B4-BE49-F238E27FC236}">
                    <a16:creationId xmlns:a16="http://schemas.microsoft.com/office/drawing/2014/main" id="{1675AAD8-A631-8376-CDBB-28AFACDEF9C2}"/>
                  </a:ext>
                </a:extLst>
              </p:cNvPr>
              <p:cNvSpPr/>
              <p:nvPr/>
            </p:nvSpPr>
            <p:spPr>
              <a:xfrm rot="464391">
                <a:off x="9772060" y="5053665"/>
                <a:ext cx="1590226" cy="1131913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C799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9891616-3882-81D5-3FEE-0840927F1495}"/>
                  </a:ext>
                </a:extLst>
              </p:cNvPr>
              <p:cNvSpPr/>
              <p:nvPr/>
            </p:nvSpPr>
            <p:spPr>
              <a:xfrm>
                <a:off x="10955056" y="5674631"/>
                <a:ext cx="160467" cy="203580"/>
              </a:xfrm>
              <a:prstGeom prst="rect">
                <a:avLst/>
              </a:prstGeom>
              <a:solidFill>
                <a:srgbClr val="FEF1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 Box 39">
              <a:extLst>
                <a:ext uri="{FF2B5EF4-FFF2-40B4-BE49-F238E27FC236}">
                  <a16:creationId xmlns:a16="http://schemas.microsoft.com/office/drawing/2014/main" id="{7F82E1CA-A75C-9106-5137-0732A9392575}"/>
                </a:ext>
              </a:extLst>
            </p:cNvPr>
            <p:cNvSpPr txBox="1"/>
            <p:nvPr/>
          </p:nvSpPr>
          <p:spPr>
            <a:xfrm>
              <a:off x="9886192" y="5197199"/>
              <a:ext cx="1415478" cy="7705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00" dirty="0">
                  <a:solidFill>
                    <a:srgbClr val="45008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GHS stands for </a:t>
              </a:r>
              <a:r>
                <a:rPr lang="en-US" sz="1100" dirty="0">
                  <a:solidFill>
                    <a:srgbClr val="450084"/>
                  </a:solidFill>
                </a:rPr>
                <a:t>Globally Harmonized System of Classification </a:t>
              </a:r>
              <a:r>
                <a:rPr lang="en-US" sz="1100">
                  <a:solidFill>
                    <a:srgbClr val="450084"/>
                  </a:solidFill>
                </a:rPr>
                <a:t>and Labeling </a:t>
              </a:r>
              <a:r>
                <a:rPr lang="en-US" sz="1100" dirty="0">
                  <a:solidFill>
                    <a:srgbClr val="450084"/>
                  </a:solidFill>
                </a:rPr>
                <a:t>of Chemicals</a:t>
              </a:r>
              <a:r>
                <a:rPr lang="en-US" sz="1100" kern="1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3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69D56F-E0F4-6E27-CD2B-E6842056C118}"/>
              </a:ext>
            </a:extLst>
          </p:cNvPr>
          <p:cNvSpPr txBox="1">
            <a:spLocks/>
          </p:cNvSpPr>
          <p:nvPr/>
        </p:nvSpPr>
        <p:spPr>
          <a:xfrm>
            <a:off x="838200" y="40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50084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578F8-D65E-74A9-F27E-E65AB4600258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7B13E-CAD0-5617-3C38-24ED2870A7F2}"/>
              </a:ext>
            </a:extLst>
          </p:cNvPr>
          <p:cNvSpPr txBox="1"/>
          <p:nvPr/>
        </p:nvSpPr>
        <p:spPr>
          <a:xfrm>
            <a:off x="7745214" y="2626883"/>
            <a:ext cx="360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FLAMMABLE/COMBUSTIBLES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D93E9D-A048-9A1A-7951-9E876D2AB573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3" descr="Triangle Background clipart - Label, Safety, Text, transparent clip art">
            <a:extLst>
              <a:ext uri="{FF2B5EF4-FFF2-40B4-BE49-F238E27FC236}">
                <a16:creationId xmlns:a16="http://schemas.microsoft.com/office/drawing/2014/main" id="{44711DBF-14CC-BC61-61BF-347E4579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1839" y="1128593"/>
            <a:ext cx="1714177" cy="19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B178B29-D971-3892-C6F2-8D8FD93D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670"/>
            <a:ext cx="8540578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Flammable/Combustible Chemicals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8CC7D41-AF89-369C-5059-2E945860B774}"/>
              </a:ext>
            </a:extLst>
          </p:cNvPr>
          <p:cNvSpPr txBox="1">
            <a:spLocks/>
          </p:cNvSpPr>
          <p:nvPr/>
        </p:nvSpPr>
        <p:spPr>
          <a:xfrm>
            <a:off x="1201783" y="1115934"/>
            <a:ext cx="8372523" cy="53194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Any materials that have a potential to catch on fire, such as: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>
              <a:solidFill>
                <a:prstClr val="black"/>
              </a:solidFill>
            </a:endParaRP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Fuels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Pyrophorics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Self-heating substances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Organic peroxides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Oxidizers</a:t>
            </a:r>
          </a:p>
          <a:p>
            <a:pPr marL="1028700" lvl="1" indent="-342900">
              <a:buFont typeface="Wingdings" pitchFamily="2" charset="2"/>
              <a:buChar char="q"/>
            </a:pPr>
            <a:r>
              <a:rPr lang="en-US" sz="2300" dirty="0">
                <a:solidFill>
                  <a:prstClr val="black"/>
                </a:solidFill>
              </a:rPr>
              <a:t>Explosives </a:t>
            </a:r>
          </a:p>
          <a:p>
            <a:pPr lvl="1" indent="0">
              <a:lnSpc>
                <a:spcPct val="110000"/>
              </a:lnSpc>
              <a:buNone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Flammable/combustible materials can be found in a gases, aerosol, liquid, or solid state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Flammable liquids produce flammable vapors. The flammable vapors mixed with air are what burn, rather than the liquid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The temperature at which a flammable liquid produces enough vapors                               to become ignitable is called its flashpoint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Flammables should be clearly labeled and kept in proper containers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Store flammables in a flame cabinet or explosion proof refrigerator</a:t>
            </a:r>
          </a:p>
        </p:txBody>
      </p:sp>
      <p:pic>
        <p:nvPicPr>
          <p:cNvPr id="6" name="Picture 5" descr="Shape, polygon&#10;&#10;Description automatically generated">
            <a:extLst>
              <a:ext uri="{FF2B5EF4-FFF2-40B4-BE49-F238E27FC236}">
                <a16:creationId xmlns:a16="http://schemas.microsoft.com/office/drawing/2014/main" id="{736E2D8B-1723-2C07-1544-EC5348947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778" y="3968562"/>
            <a:ext cx="2183962" cy="2911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5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AF2751-37A5-0939-1C65-D0A4F429B3CC}"/>
              </a:ext>
            </a:extLst>
          </p:cNvPr>
          <p:cNvSpPr txBox="1">
            <a:spLocks/>
          </p:cNvSpPr>
          <p:nvPr/>
        </p:nvSpPr>
        <p:spPr>
          <a:xfrm>
            <a:off x="1118658" y="1371634"/>
            <a:ext cx="8095745" cy="48243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100" dirty="0"/>
              <a:t>Substances that have the potential to undergo a rapid chemical reaction that produces a large amount of energy in the form of heat, light, sound, and pressure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dirty="0"/>
              <a:t>When handling explosive materials, </a:t>
            </a:r>
            <a:r>
              <a:rPr lang="en-US" sz="2100" dirty="0">
                <a:solidFill>
                  <a:prstClr val="black"/>
                </a:solidFill>
              </a:rPr>
              <a:t>be sure to familiarize yourself with the</a:t>
            </a:r>
            <a:r>
              <a:rPr lang="en-US" sz="2100" dirty="0"/>
              <a:t> specific properties and hazards of the materials before handling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dirty="0"/>
              <a:t>Follow all safety precautions to prevent any accidents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dirty="0">
                <a:solidFill>
                  <a:prstClr val="black"/>
                </a:solidFill>
              </a:rPr>
              <a:t>Always wear </a:t>
            </a:r>
            <a:r>
              <a:rPr lang="en-US" sz="2100" dirty="0"/>
              <a:t>protective clothing and equipment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dirty="0"/>
              <a:t>Make sure that the area is well-ventilated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dirty="0"/>
              <a:t>Keep the explosives away from flames, sparks, heat sources and light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dirty="0"/>
              <a:t>Store explosive materials in a secure, dry location away from any sources of ignition sources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dirty="0"/>
              <a:t>Explosives should not be stored in a flame cabinet, as these are meant for flammable materials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B9134-6114-0915-5906-10438CA1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269"/>
            <a:ext cx="6427573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Explosive Chemicals</a:t>
            </a:r>
          </a:p>
        </p:txBody>
      </p:sp>
      <p:pic>
        <p:nvPicPr>
          <p:cNvPr id="8" name="Picture 7" descr="A picture containing queen, vector graphics&#10;&#10;Description automatically generated">
            <a:extLst>
              <a:ext uri="{FF2B5EF4-FFF2-40B4-BE49-F238E27FC236}">
                <a16:creationId xmlns:a16="http://schemas.microsoft.com/office/drawing/2014/main" id="{B187D9ED-E19A-A153-2E48-469BB10D8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25187">
            <a:off x="8805929" y="3965088"/>
            <a:ext cx="2784231" cy="2103686"/>
          </a:xfrm>
          <a:prstGeom prst="rect">
            <a:avLst/>
          </a:prstGeom>
        </p:spPr>
      </p:pic>
      <p:pic>
        <p:nvPicPr>
          <p:cNvPr id="5" name="Picture 13" descr="Triangle Background clipart - Label, Safety, Text, transparent clip art">
            <a:extLst>
              <a:ext uri="{FF2B5EF4-FFF2-40B4-BE49-F238E27FC236}">
                <a16:creationId xmlns:a16="http://schemas.microsoft.com/office/drawing/2014/main" id="{720DFE2E-CCE7-8046-8410-E6B6018A8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7528" y="1217789"/>
            <a:ext cx="1758001" cy="19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33C7F5F-B101-B44E-93C0-E54DD2BA8FEC}"/>
              </a:ext>
            </a:extLst>
          </p:cNvPr>
          <p:cNvSpPr/>
          <p:nvPr/>
        </p:nvSpPr>
        <p:spPr>
          <a:xfrm>
            <a:off x="4551666" y="6450281"/>
            <a:ext cx="104238" cy="104238"/>
          </a:xfrm>
          <a:prstGeom prst="ellipse">
            <a:avLst/>
          </a:prstGeom>
          <a:noFill/>
          <a:ln w="25400">
            <a:solidFill>
              <a:srgbClr val="C3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AF2751-37A5-0939-1C65-D0A4F429B3CC}"/>
              </a:ext>
            </a:extLst>
          </p:cNvPr>
          <p:cNvSpPr txBox="1">
            <a:spLocks/>
          </p:cNvSpPr>
          <p:nvPr/>
        </p:nvSpPr>
        <p:spPr>
          <a:xfrm>
            <a:off x="1201784" y="1436209"/>
            <a:ext cx="9476377" cy="46848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0084"/>
              </a:buClr>
              <a:buFont typeface="Wingdings" pitchFamily="2" charset="2"/>
              <a:buNone/>
              <a:defRPr sz="24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008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Corrosives can cause severe damage to human tissue                              and certain storage containers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7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Generally, include acids and bases</a:t>
            </a:r>
          </a:p>
          <a:p>
            <a:endParaRPr lang="en-US" sz="7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The damage depends on the chemical’s strength and length of exposure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7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If a corrosive, or any other chemical, gets on your skin or in your eyes,  flush the area with clean, running water or saline solution for at least      15 minutes, then seek medical advice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7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Never try to neutralize an acid with a base, or vice versa. 		     The acid-base reaction could cause additional burns</a:t>
            </a:r>
          </a:p>
        </p:txBody>
      </p:sp>
      <p:pic>
        <p:nvPicPr>
          <p:cNvPr id="10" name="Picture 13" descr="Triangle Background clipart - Label, Safety, Text, transparent clip art">
            <a:extLst>
              <a:ext uri="{FF2B5EF4-FFF2-40B4-BE49-F238E27FC236}">
                <a16:creationId xmlns:a16="http://schemas.microsoft.com/office/drawing/2014/main" id="{FF99F157-D049-570E-5D35-C1BD9D21E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9" t="9699" r="33303" b="65662"/>
          <a:stretch>
            <a:fillRect/>
          </a:stretch>
        </p:blipFill>
        <p:spPr bwMode="auto">
          <a:xfrm>
            <a:off x="9232215" y="929050"/>
            <a:ext cx="1758001" cy="19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9B9134-6114-0915-5906-10438CA1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269"/>
            <a:ext cx="6427573" cy="1325563"/>
          </a:xfrm>
        </p:spPr>
        <p:txBody>
          <a:bodyPr/>
          <a:lstStyle/>
          <a:p>
            <a:r>
              <a:rPr lang="en-US" dirty="0">
                <a:solidFill>
                  <a:srgbClr val="450084"/>
                </a:solidFill>
              </a:rPr>
              <a:t>Corrosive Chemicals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D56BD18-00D8-0FA6-41AB-B9D45D01A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3772">
            <a:off x="9674195" y="4450793"/>
            <a:ext cx="1550441" cy="20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5777</TotalTime>
  <Words>4502</Words>
  <Application>Microsoft Office PowerPoint</Application>
  <PresentationFormat>Widescreen</PresentationFormat>
  <Paragraphs>684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Franklin Gothic Book</vt:lpstr>
      <vt:lpstr>Modern Love</vt:lpstr>
      <vt:lpstr>Rockwell</vt:lpstr>
      <vt:lpstr>system-ui</vt:lpstr>
      <vt:lpstr>Wingdings</vt:lpstr>
      <vt:lpstr>Office Theme</vt:lpstr>
      <vt:lpstr>Laboratory Safety</vt:lpstr>
      <vt:lpstr>The Laboratory Environment</vt:lpstr>
      <vt:lpstr>Good Laboratory Practices</vt:lpstr>
      <vt:lpstr>Potential Lab Risks</vt:lpstr>
      <vt:lpstr>Chemical Hazards</vt:lpstr>
      <vt:lpstr>GHS Pictograms</vt:lpstr>
      <vt:lpstr>Flammable/Combustible Chemicals</vt:lpstr>
      <vt:lpstr>Explosive Chemicals</vt:lpstr>
      <vt:lpstr>Corrosive Chemicals</vt:lpstr>
      <vt:lpstr>Harmful/Irritant</vt:lpstr>
      <vt:lpstr>Environmental Danger</vt:lpstr>
      <vt:lpstr>Compressed Gas</vt:lpstr>
      <vt:lpstr>Oxidizing Chemicals</vt:lpstr>
      <vt:lpstr>Toxic Chemicals</vt:lpstr>
      <vt:lpstr>Health Hazard</vt:lpstr>
      <vt:lpstr>Safety Data Sheet (SDS)</vt:lpstr>
      <vt:lpstr>Labeling Chemicals</vt:lpstr>
      <vt:lpstr>Chemical Storage</vt:lpstr>
      <vt:lpstr>Physical Hazards</vt:lpstr>
      <vt:lpstr>Biological Hazards</vt:lpstr>
      <vt:lpstr>Hazardous Waste</vt:lpstr>
      <vt:lpstr>Centrifuges</vt:lpstr>
      <vt:lpstr>Autoclaves</vt:lpstr>
      <vt:lpstr>Emergency Procedures</vt:lpstr>
      <vt:lpstr>Training Requirements</vt:lpstr>
      <vt:lpstr>Reminder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Tillman, Carrie - tillmace</cp:lastModifiedBy>
  <cp:revision>214</cp:revision>
  <cp:lastPrinted>2018-11-13T20:34:10Z</cp:lastPrinted>
  <dcterms:created xsi:type="dcterms:W3CDTF">2018-10-25T16:51:44Z</dcterms:created>
  <dcterms:modified xsi:type="dcterms:W3CDTF">2023-02-23T21:45:24Z</dcterms:modified>
</cp:coreProperties>
</file>