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36" r:id="rId2"/>
    <p:sldId id="352" r:id="rId3"/>
    <p:sldId id="353" r:id="rId4"/>
    <p:sldId id="354" r:id="rId5"/>
    <p:sldId id="367" r:id="rId6"/>
    <p:sldId id="355" r:id="rId7"/>
    <p:sldId id="356" r:id="rId8"/>
    <p:sldId id="357" r:id="rId9"/>
    <p:sldId id="358" r:id="rId10"/>
    <p:sldId id="359" r:id="rId11"/>
    <p:sldId id="360" r:id="rId12"/>
    <p:sldId id="361" r:id="rId13"/>
    <p:sldId id="362" r:id="rId14"/>
    <p:sldId id="363" r:id="rId15"/>
    <p:sldId id="364" r:id="rId16"/>
    <p:sldId id="365" r:id="rId17"/>
    <p:sldId id="366"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Univers LT Std 47 Cn Lt" pitchFamily="34" charset="0"/>
        <a:ea typeface="+mn-ea"/>
        <a:cs typeface="+mn-cs"/>
      </a:defRPr>
    </a:lvl1pPr>
    <a:lvl2pPr marL="457200" algn="l" rtl="0" fontAlgn="base">
      <a:spcBef>
        <a:spcPct val="0"/>
      </a:spcBef>
      <a:spcAft>
        <a:spcPct val="0"/>
      </a:spcAft>
      <a:defRPr kern="1200">
        <a:solidFill>
          <a:schemeClr val="tx1"/>
        </a:solidFill>
        <a:latin typeface="Univers LT Std 47 Cn Lt" pitchFamily="34" charset="0"/>
        <a:ea typeface="+mn-ea"/>
        <a:cs typeface="+mn-cs"/>
      </a:defRPr>
    </a:lvl2pPr>
    <a:lvl3pPr marL="914400" algn="l" rtl="0" fontAlgn="base">
      <a:spcBef>
        <a:spcPct val="0"/>
      </a:spcBef>
      <a:spcAft>
        <a:spcPct val="0"/>
      </a:spcAft>
      <a:defRPr kern="1200">
        <a:solidFill>
          <a:schemeClr val="tx1"/>
        </a:solidFill>
        <a:latin typeface="Univers LT Std 47 Cn Lt" pitchFamily="34" charset="0"/>
        <a:ea typeface="+mn-ea"/>
        <a:cs typeface="+mn-cs"/>
      </a:defRPr>
    </a:lvl3pPr>
    <a:lvl4pPr marL="1371600" algn="l" rtl="0" fontAlgn="base">
      <a:spcBef>
        <a:spcPct val="0"/>
      </a:spcBef>
      <a:spcAft>
        <a:spcPct val="0"/>
      </a:spcAft>
      <a:defRPr kern="1200">
        <a:solidFill>
          <a:schemeClr val="tx1"/>
        </a:solidFill>
        <a:latin typeface="Univers LT Std 47 Cn Lt" pitchFamily="34" charset="0"/>
        <a:ea typeface="+mn-ea"/>
        <a:cs typeface="+mn-cs"/>
      </a:defRPr>
    </a:lvl4pPr>
    <a:lvl5pPr marL="1828800" algn="l" rtl="0" fontAlgn="base">
      <a:spcBef>
        <a:spcPct val="0"/>
      </a:spcBef>
      <a:spcAft>
        <a:spcPct val="0"/>
      </a:spcAft>
      <a:defRPr kern="1200">
        <a:solidFill>
          <a:schemeClr val="tx1"/>
        </a:solidFill>
        <a:latin typeface="Univers LT Std 47 Cn Lt" pitchFamily="34" charset="0"/>
        <a:ea typeface="+mn-ea"/>
        <a:cs typeface="+mn-cs"/>
      </a:defRPr>
    </a:lvl5pPr>
    <a:lvl6pPr marL="2286000" algn="l" defTabSz="914400" rtl="0" eaLnBrk="1" latinLnBrk="0" hangingPunct="1">
      <a:defRPr kern="1200">
        <a:solidFill>
          <a:schemeClr val="tx1"/>
        </a:solidFill>
        <a:latin typeface="Univers LT Std 47 Cn Lt" pitchFamily="34" charset="0"/>
        <a:ea typeface="+mn-ea"/>
        <a:cs typeface="+mn-cs"/>
      </a:defRPr>
    </a:lvl6pPr>
    <a:lvl7pPr marL="2743200" algn="l" defTabSz="914400" rtl="0" eaLnBrk="1" latinLnBrk="0" hangingPunct="1">
      <a:defRPr kern="1200">
        <a:solidFill>
          <a:schemeClr val="tx1"/>
        </a:solidFill>
        <a:latin typeface="Univers LT Std 47 Cn Lt" pitchFamily="34" charset="0"/>
        <a:ea typeface="+mn-ea"/>
        <a:cs typeface="+mn-cs"/>
      </a:defRPr>
    </a:lvl7pPr>
    <a:lvl8pPr marL="3200400" algn="l" defTabSz="914400" rtl="0" eaLnBrk="1" latinLnBrk="0" hangingPunct="1">
      <a:defRPr kern="1200">
        <a:solidFill>
          <a:schemeClr val="tx1"/>
        </a:solidFill>
        <a:latin typeface="Univers LT Std 47 Cn Lt" pitchFamily="34" charset="0"/>
        <a:ea typeface="+mn-ea"/>
        <a:cs typeface="+mn-cs"/>
      </a:defRPr>
    </a:lvl8pPr>
    <a:lvl9pPr marL="3657600" algn="l" defTabSz="914400" rtl="0" eaLnBrk="1" latinLnBrk="0" hangingPunct="1">
      <a:defRPr kern="1200">
        <a:solidFill>
          <a:schemeClr val="tx1"/>
        </a:solidFill>
        <a:latin typeface="Univers LT Std 47 Cn Lt"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0084"/>
    <a:srgbClr val="FFFF66"/>
    <a:srgbClr val="AFB3DB"/>
    <a:srgbClr val="6C6CCE"/>
    <a:srgbClr val="575887"/>
    <a:srgbClr val="A8A8E2"/>
    <a:srgbClr val="4A81D2"/>
    <a:srgbClr val="403152"/>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6" autoAdjust="0"/>
    <p:restoredTop sz="84240" autoAdjust="0"/>
  </p:normalViewPr>
  <p:slideViewPr>
    <p:cSldViewPr>
      <p:cViewPr varScale="1">
        <p:scale>
          <a:sx n="98" d="100"/>
          <a:sy n="98" d="100"/>
        </p:scale>
        <p:origin x="-21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1068" y="18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2" y="3"/>
            <a:ext cx="3038145" cy="464205"/>
          </a:xfrm>
          <a:prstGeom prst="rect">
            <a:avLst/>
          </a:prstGeom>
          <a:noFill/>
          <a:ln w="9525">
            <a:noFill/>
            <a:miter lim="800000"/>
            <a:headEnd/>
            <a:tailEnd/>
          </a:ln>
        </p:spPr>
        <p:txBody>
          <a:bodyPr vert="horz" wrap="square" lIns="91291" tIns="45645" rIns="91291" bIns="45645" numCol="1" anchor="t" anchorCtr="0" compatLnSpc="1">
            <a:prstTxWarp prst="textNoShape">
              <a:avLst/>
            </a:prstTxWarp>
          </a:bodyPr>
          <a:lstStyle>
            <a:lvl1pPr defTabSz="913229">
              <a:defRPr sz="1100"/>
            </a:lvl1pPr>
          </a:lstStyle>
          <a:p>
            <a:endParaRPr lang="en-US"/>
          </a:p>
        </p:txBody>
      </p:sp>
      <p:sp>
        <p:nvSpPr>
          <p:cNvPr id="45059" name="Rectangle 3"/>
          <p:cNvSpPr>
            <a:spLocks noGrp="1" noChangeArrowheads="1"/>
          </p:cNvSpPr>
          <p:nvPr>
            <p:ph type="dt" sz="quarter" idx="1"/>
          </p:nvPr>
        </p:nvSpPr>
        <p:spPr bwMode="auto">
          <a:xfrm>
            <a:off x="3970734" y="3"/>
            <a:ext cx="3038145" cy="464205"/>
          </a:xfrm>
          <a:prstGeom prst="rect">
            <a:avLst/>
          </a:prstGeom>
          <a:noFill/>
          <a:ln w="9525">
            <a:noFill/>
            <a:miter lim="800000"/>
            <a:headEnd/>
            <a:tailEnd/>
          </a:ln>
        </p:spPr>
        <p:txBody>
          <a:bodyPr vert="horz" wrap="square" lIns="91291" tIns="45645" rIns="91291" bIns="45645" numCol="1" anchor="t" anchorCtr="0" compatLnSpc="1">
            <a:prstTxWarp prst="textNoShape">
              <a:avLst/>
            </a:prstTxWarp>
          </a:bodyPr>
          <a:lstStyle>
            <a:lvl1pPr algn="r" defTabSz="913229">
              <a:defRPr sz="1100"/>
            </a:lvl1pPr>
          </a:lstStyle>
          <a:p>
            <a:endParaRPr lang="en-US"/>
          </a:p>
        </p:txBody>
      </p:sp>
      <p:sp>
        <p:nvSpPr>
          <p:cNvPr id="45060" name="Rectangle 4"/>
          <p:cNvSpPr>
            <a:spLocks noGrp="1" noChangeArrowheads="1"/>
          </p:cNvSpPr>
          <p:nvPr>
            <p:ph type="ftr" sz="quarter" idx="2"/>
          </p:nvPr>
        </p:nvSpPr>
        <p:spPr bwMode="auto">
          <a:xfrm>
            <a:off x="2" y="8830662"/>
            <a:ext cx="3038145" cy="464205"/>
          </a:xfrm>
          <a:prstGeom prst="rect">
            <a:avLst/>
          </a:prstGeom>
          <a:noFill/>
          <a:ln w="9525">
            <a:noFill/>
            <a:miter lim="800000"/>
            <a:headEnd/>
            <a:tailEnd/>
          </a:ln>
        </p:spPr>
        <p:txBody>
          <a:bodyPr vert="horz" wrap="square" lIns="91291" tIns="45645" rIns="91291" bIns="45645" numCol="1" anchor="b" anchorCtr="0" compatLnSpc="1">
            <a:prstTxWarp prst="textNoShape">
              <a:avLst/>
            </a:prstTxWarp>
          </a:bodyPr>
          <a:lstStyle>
            <a:lvl1pPr defTabSz="913229">
              <a:defRPr sz="1100"/>
            </a:lvl1pPr>
          </a:lstStyle>
          <a:p>
            <a:endParaRPr lang="en-US"/>
          </a:p>
        </p:txBody>
      </p:sp>
      <p:sp>
        <p:nvSpPr>
          <p:cNvPr id="45061" name="Rectangle 5"/>
          <p:cNvSpPr>
            <a:spLocks noGrp="1" noChangeArrowheads="1"/>
          </p:cNvSpPr>
          <p:nvPr>
            <p:ph type="sldNum" sz="quarter" idx="3"/>
          </p:nvPr>
        </p:nvSpPr>
        <p:spPr bwMode="auto">
          <a:xfrm>
            <a:off x="3970734" y="8830662"/>
            <a:ext cx="3038145" cy="464205"/>
          </a:xfrm>
          <a:prstGeom prst="rect">
            <a:avLst/>
          </a:prstGeom>
          <a:noFill/>
          <a:ln w="9525">
            <a:noFill/>
            <a:miter lim="800000"/>
            <a:headEnd/>
            <a:tailEnd/>
          </a:ln>
        </p:spPr>
        <p:txBody>
          <a:bodyPr vert="horz" wrap="square" lIns="91291" tIns="45645" rIns="91291" bIns="45645" numCol="1" anchor="b" anchorCtr="0" compatLnSpc="1">
            <a:prstTxWarp prst="textNoShape">
              <a:avLst/>
            </a:prstTxWarp>
          </a:bodyPr>
          <a:lstStyle>
            <a:lvl1pPr algn="r" defTabSz="913229">
              <a:defRPr sz="1100"/>
            </a:lvl1pPr>
          </a:lstStyle>
          <a:p>
            <a:fld id="{253BD57B-0D20-4839-9467-09FD1CD07E53}" type="slidenum">
              <a:rPr lang="en-US"/>
              <a:pPr/>
              <a:t>‹#›</a:t>
            </a:fld>
            <a:endParaRPr lang="en-US"/>
          </a:p>
        </p:txBody>
      </p:sp>
    </p:spTree>
    <p:extLst>
      <p:ext uri="{BB962C8B-B14F-4D97-AF65-F5344CB8AC3E}">
        <p14:creationId xmlns:p14="http://schemas.microsoft.com/office/powerpoint/2010/main" val="3395267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2" y="3"/>
            <a:ext cx="3038145" cy="464205"/>
          </a:xfrm>
          <a:prstGeom prst="rect">
            <a:avLst/>
          </a:prstGeom>
          <a:noFill/>
          <a:ln w="9525">
            <a:noFill/>
            <a:miter lim="800000"/>
            <a:headEnd/>
            <a:tailEnd/>
          </a:ln>
        </p:spPr>
        <p:txBody>
          <a:bodyPr vert="horz" wrap="square" lIns="93136" tIns="46569" rIns="93136" bIns="46569" numCol="1" anchor="t" anchorCtr="0" compatLnSpc="1">
            <a:prstTxWarp prst="textNoShape">
              <a:avLst/>
            </a:prstTxWarp>
          </a:bodyPr>
          <a:lstStyle>
            <a:lvl1pPr defTabSz="931583">
              <a:defRPr sz="1100"/>
            </a:lvl1pPr>
          </a:lstStyle>
          <a:p>
            <a:endParaRPr lang="en-US"/>
          </a:p>
        </p:txBody>
      </p:sp>
      <p:sp>
        <p:nvSpPr>
          <p:cNvPr id="11267" name="Rectangle 3"/>
          <p:cNvSpPr>
            <a:spLocks noGrp="1" noChangeArrowheads="1"/>
          </p:cNvSpPr>
          <p:nvPr>
            <p:ph type="dt" idx="1"/>
          </p:nvPr>
        </p:nvSpPr>
        <p:spPr bwMode="auto">
          <a:xfrm>
            <a:off x="3970734" y="3"/>
            <a:ext cx="3038145" cy="464205"/>
          </a:xfrm>
          <a:prstGeom prst="rect">
            <a:avLst/>
          </a:prstGeom>
          <a:noFill/>
          <a:ln w="9525">
            <a:noFill/>
            <a:miter lim="800000"/>
            <a:headEnd/>
            <a:tailEnd/>
          </a:ln>
        </p:spPr>
        <p:txBody>
          <a:bodyPr vert="horz" wrap="square" lIns="93136" tIns="46569" rIns="93136" bIns="46569" numCol="1" anchor="t" anchorCtr="0" compatLnSpc="1">
            <a:prstTxWarp prst="textNoShape">
              <a:avLst/>
            </a:prstTxWarp>
          </a:bodyPr>
          <a:lstStyle>
            <a:lvl1pPr algn="r" defTabSz="931583">
              <a:defRPr sz="1100"/>
            </a:lvl1pPr>
          </a:lstStyle>
          <a:p>
            <a:endParaRPr lang="en-US"/>
          </a:p>
        </p:txBody>
      </p:sp>
      <p:sp>
        <p:nvSpPr>
          <p:cNvPr id="51204" name="Rectangle 4"/>
          <p:cNvSpPr>
            <a:spLocks noGrp="1" noRot="1" noChangeAspect="1" noChangeArrowheads="1" noTextEdit="1"/>
          </p:cNvSpPr>
          <p:nvPr>
            <p:ph type="sldImg" idx="2"/>
          </p:nvPr>
        </p:nvSpPr>
        <p:spPr bwMode="auto">
          <a:xfrm>
            <a:off x="1181100" y="698500"/>
            <a:ext cx="4648200" cy="348773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01348" y="4414564"/>
            <a:ext cx="5607711" cy="4183995"/>
          </a:xfrm>
          <a:prstGeom prst="rect">
            <a:avLst/>
          </a:prstGeom>
          <a:noFill/>
          <a:ln w="9525">
            <a:noFill/>
            <a:miter lim="800000"/>
            <a:headEnd/>
            <a:tailEnd/>
          </a:ln>
        </p:spPr>
        <p:txBody>
          <a:bodyPr vert="horz" wrap="square" lIns="93136" tIns="46569" rIns="93136" bIns="465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2" y="8830662"/>
            <a:ext cx="3038145" cy="464205"/>
          </a:xfrm>
          <a:prstGeom prst="rect">
            <a:avLst/>
          </a:prstGeom>
          <a:noFill/>
          <a:ln w="9525">
            <a:noFill/>
            <a:miter lim="800000"/>
            <a:headEnd/>
            <a:tailEnd/>
          </a:ln>
        </p:spPr>
        <p:txBody>
          <a:bodyPr vert="horz" wrap="square" lIns="93136" tIns="46569" rIns="93136" bIns="46569" numCol="1" anchor="b" anchorCtr="0" compatLnSpc="1">
            <a:prstTxWarp prst="textNoShape">
              <a:avLst/>
            </a:prstTxWarp>
          </a:bodyPr>
          <a:lstStyle>
            <a:lvl1pPr defTabSz="931583">
              <a:defRPr sz="1100"/>
            </a:lvl1pPr>
          </a:lstStyle>
          <a:p>
            <a:endParaRPr lang="en-US"/>
          </a:p>
        </p:txBody>
      </p:sp>
      <p:sp>
        <p:nvSpPr>
          <p:cNvPr id="11271" name="Rectangle 7"/>
          <p:cNvSpPr>
            <a:spLocks noGrp="1" noChangeArrowheads="1"/>
          </p:cNvSpPr>
          <p:nvPr>
            <p:ph type="sldNum" sz="quarter" idx="5"/>
          </p:nvPr>
        </p:nvSpPr>
        <p:spPr bwMode="auto">
          <a:xfrm>
            <a:off x="3970734" y="8830662"/>
            <a:ext cx="3038145" cy="464205"/>
          </a:xfrm>
          <a:prstGeom prst="rect">
            <a:avLst/>
          </a:prstGeom>
          <a:noFill/>
          <a:ln w="9525">
            <a:noFill/>
            <a:miter lim="800000"/>
            <a:headEnd/>
            <a:tailEnd/>
          </a:ln>
        </p:spPr>
        <p:txBody>
          <a:bodyPr vert="horz" wrap="square" lIns="93136" tIns="46569" rIns="93136" bIns="46569" numCol="1" anchor="b" anchorCtr="0" compatLnSpc="1">
            <a:prstTxWarp prst="textNoShape">
              <a:avLst/>
            </a:prstTxWarp>
          </a:bodyPr>
          <a:lstStyle>
            <a:lvl1pPr algn="r" defTabSz="931583">
              <a:defRPr sz="1100"/>
            </a:lvl1pPr>
          </a:lstStyle>
          <a:p>
            <a:fld id="{ED95E27E-B745-411D-9839-102F32E5F601}" type="slidenum">
              <a:rPr lang="en-US"/>
              <a:pPr/>
              <a:t>‹#›</a:t>
            </a:fld>
            <a:endParaRPr lang="en-US"/>
          </a:p>
        </p:txBody>
      </p:sp>
    </p:spTree>
    <p:extLst>
      <p:ext uri="{BB962C8B-B14F-4D97-AF65-F5344CB8AC3E}">
        <p14:creationId xmlns:p14="http://schemas.microsoft.com/office/powerpoint/2010/main" val="3160626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Univers LT Std 47 Cn Lt"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Univers LT Std 47 Cn Lt"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Univers LT Std 47 Cn Lt"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Univers LT Std 47 Cn Lt"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Univers LT Std 47 Cn Lt"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p:txBody>
          <a:bodyPr/>
          <a:lstStyle/>
          <a:p>
            <a:pPr eaLnBrk="1" hangingPunct="1">
              <a:buFontTx/>
              <a:buChar char="•"/>
            </a:pPr>
            <a:r>
              <a:rPr lang="en-US" sz="1400" dirty="0"/>
              <a:t>Tina- Intro</a:t>
            </a:r>
          </a:p>
        </p:txBody>
      </p:sp>
      <p:sp>
        <p:nvSpPr>
          <p:cNvPr id="52228" name="Slide Number Placeholder 3"/>
          <p:cNvSpPr>
            <a:spLocks noGrp="1"/>
          </p:cNvSpPr>
          <p:nvPr>
            <p:ph type="sldNum" sz="quarter" idx="5"/>
          </p:nvPr>
        </p:nvSpPr>
        <p:spPr>
          <a:noFill/>
        </p:spPr>
        <p:txBody>
          <a:bodyPr/>
          <a:lstStyle/>
          <a:p>
            <a:fld id="{C1CACEF2-D36D-4E58-932B-68D49E2E4CE9}" type="slidenum">
              <a:rPr lang="en-US"/>
              <a:pPr/>
              <a:t>1</a:t>
            </a:fld>
            <a:endParaRPr lang="en-US"/>
          </a:p>
        </p:txBody>
      </p:sp>
    </p:spTree>
    <p:extLst>
      <p:ext uri="{BB962C8B-B14F-4D97-AF65-F5344CB8AC3E}">
        <p14:creationId xmlns:p14="http://schemas.microsoft.com/office/powerpoint/2010/main" val="2857082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 What</a:t>
            </a:r>
            <a:r>
              <a:rPr lang="en-US" baseline="0" dirty="0" smtClean="0"/>
              <a:t> </a:t>
            </a:r>
            <a:r>
              <a:rPr lang="en-US" baseline="0" dirty="0" smtClean="0"/>
              <a:t>made it work: </a:t>
            </a:r>
          </a:p>
          <a:p>
            <a:r>
              <a:rPr lang="en-US" dirty="0" smtClean="0"/>
              <a:t>1-</a:t>
            </a:r>
            <a:r>
              <a:rPr lang="en-US" baseline="0" dirty="0" smtClean="0"/>
              <a:t>It really helps if the chauffeur who drives them around the whole time loves your institution and his job, and can talk to the committee about the institution (knowledgeable.)</a:t>
            </a:r>
          </a:p>
          <a:p>
            <a:r>
              <a:rPr lang="en-US" dirty="0" smtClean="0"/>
              <a:t>2-Give the committee pictures of chauffeurs</a:t>
            </a:r>
            <a:r>
              <a:rPr lang="en-US" baseline="0" dirty="0" smtClean="0"/>
              <a:t> ahead of time. Give them pictures in their confirmation packet of the chauffeur who is picking them up, the cell phone, and a description of the vehicle.</a:t>
            </a:r>
          </a:p>
          <a:p>
            <a:r>
              <a:rPr lang="en-US" baseline="0" dirty="0" smtClean="0"/>
              <a:t>3-Make plans for after exit interview, if any committee members drove to the hotel, have their car waiting outside the exit interview.</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10</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Tina - What</a:t>
            </a:r>
            <a:r>
              <a:rPr lang="en-US" baseline="0" dirty="0" smtClean="0"/>
              <a:t> </a:t>
            </a:r>
            <a:r>
              <a:rPr lang="en-US" baseline="0" dirty="0" smtClean="0"/>
              <a:t>made it work: </a:t>
            </a:r>
          </a:p>
          <a:p>
            <a:r>
              <a:rPr lang="en-US" dirty="0" smtClean="0"/>
              <a:t>1-Loaner laptops available</a:t>
            </a:r>
            <a:r>
              <a:rPr lang="en-US" baseline="0" dirty="0" smtClean="0"/>
              <a:t> and mobile hotspot for each committee member, Chair, and VP.</a:t>
            </a:r>
          </a:p>
          <a:p>
            <a:r>
              <a:rPr lang="en-US" baseline="0" dirty="0" smtClean="0"/>
              <a:t>2-24/7 tech support.</a:t>
            </a:r>
          </a:p>
          <a:p>
            <a:r>
              <a:rPr lang="en-US" baseline="0" dirty="0" smtClean="0"/>
              <a:t>3-Assisted each member upon arrival with laptop and mobile hotspot set up.</a:t>
            </a:r>
          </a:p>
          <a:p>
            <a:r>
              <a:rPr lang="en-US" baseline="0" dirty="0" smtClean="0"/>
              <a:t>4-Had backups during visit in case any failed or did not connect.</a:t>
            </a:r>
          </a:p>
          <a:p>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11</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Tina - What</a:t>
            </a:r>
            <a:r>
              <a:rPr lang="en-US" baseline="0" dirty="0" smtClean="0"/>
              <a:t> </a:t>
            </a:r>
            <a:r>
              <a:rPr lang="en-US" baseline="0" dirty="0" smtClean="0"/>
              <a:t>made it work: </a:t>
            </a:r>
          </a:p>
          <a:p>
            <a:r>
              <a:rPr lang="en-US" dirty="0" smtClean="0"/>
              <a:t>1-Early and often!</a:t>
            </a:r>
          </a:p>
          <a:p>
            <a:r>
              <a:rPr lang="en-US" dirty="0" smtClean="0"/>
              <a:t>2-Have a high alert contact list for during the visit – as the committee’s schedule changes or as they call new interviews you’ll need to be able to get in touch with everyone quickly.</a:t>
            </a:r>
          </a:p>
          <a:p>
            <a:r>
              <a:rPr lang="en-US" dirty="0" smtClean="0"/>
              <a:t>3-Have a command center near the on-campus</a:t>
            </a:r>
            <a:r>
              <a:rPr lang="en-US" baseline="0" dirty="0" smtClean="0"/>
              <a:t> committee workroom. This is where your home base will be and where committee members will come for assistance. Keep schedules, contact information, and logistics details here within easy reach.</a:t>
            </a:r>
            <a:endParaRPr lang="en-US" dirty="0" smtClean="0"/>
          </a:p>
          <a:p>
            <a:endParaRPr lang="en-US" dirty="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12</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(#1-4), Tina (#5,6)</a:t>
            </a:r>
          </a:p>
          <a:p>
            <a:pPr defTabSz="913208" eaLnBrk="1" fontAlgn="auto" hangingPunct="1">
              <a:spcBef>
                <a:spcPts val="0"/>
              </a:spcBef>
              <a:spcAft>
                <a:spcPts val="0"/>
              </a:spcAft>
              <a:defRPr/>
            </a:pPr>
            <a:r>
              <a:rPr lang="en-US" dirty="0" smtClean="0"/>
              <a:t>What</a:t>
            </a:r>
            <a:r>
              <a:rPr lang="en-US" baseline="0" dirty="0" smtClean="0"/>
              <a:t> </a:t>
            </a:r>
            <a:r>
              <a:rPr lang="en-US" baseline="0" dirty="0" smtClean="0"/>
              <a:t>made it work: </a:t>
            </a:r>
          </a:p>
          <a:p>
            <a:r>
              <a:rPr lang="en-US" dirty="0" smtClean="0"/>
              <a:t>1-One</a:t>
            </a:r>
            <a:r>
              <a:rPr lang="en-US" baseline="0" dirty="0" smtClean="0"/>
              <a:t> person to serve as point of contact.</a:t>
            </a:r>
          </a:p>
          <a:p>
            <a:r>
              <a:rPr lang="en-US" baseline="0" dirty="0" smtClean="0"/>
              <a:t>2-Confirmation packets and welcome binder included pictures, roles, and contact information for institution representatives.</a:t>
            </a:r>
          </a:p>
          <a:p>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13</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Tina (#1-4) Cindy (#5,6)</a:t>
            </a:r>
          </a:p>
          <a:p>
            <a:pPr defTabSz="913208" eaLnBrk="1" fontAlgn="auto" hangingPunct="1">
              <a:spcBef>
                <a:spcPts val="0"/>
              </a:spcBef>
              <a:spcAft>
                <a:spcPts val="0"/>
              </a:spcAft>
              <a:defRPr/>
            </a:pPr>
            <a:r>
              <a:rPr lang="en-US" dirty="0" smtClean="0"/>
              <a:t>What</a:t>
            </a:r>
            <a:r>
              <a:rPr lang="en-US" baseline="0" dirty="0" smtClean="0"/>
              <a:t> </a:t>
            </a:r>
            <a:r>
              <a:rPr lang="en-US" baseline="0" dirty="0" smtClean="0"/>
              <a:t>made it work: </a:t>
            </a:r>
          </a:p>
          <a:p>
            <a:r>
              <a:rPr lang="en-US" dirty="0" smtClean="0"/>
              <a:t>1-Reserve early.</a:t>
            </a:r>
          </a:p>
          <a:p>
            <a:r>
              <a:rPr lang="en-US" dirty="0" smtClean="0"/>
              <a:t>2-Visit the hotel</a:t>
            </a:r>
            <a:r>
              <a:rPr lang="en-US" baseline="0" dirty="0" smtClean="0"/>
              <a:t> sales manager, tell them what you need and visit the rooms (guest and workroom).</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14</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r>
              <a:rPr lang="en-US" dirty="0" smtClean="0"/>
              <a:t>Cindy - What</a:t>
            </a:r>
            <a:r>
              <a:rPr lang="en-US" baseline="0" dirty="0" smtClean="0"/>
              <a:t> </a:t>
            </a:r>
            <a:r>
              <a:rPr lang="en-US" baseline="0" dirty="0" smtClean="0"/>
              <a:t>made it work:</a:t>
            </a:r>
          </a:p>
          <a:p>
            <a:r>
              <a:rPr lang="en-US" baseline="0" dirty="0" smtClean="0"/>
              <a:t>1-Plan ahead of time with your SACSCOC VP what charges should be put on the SACSCOC VP card (billed to institution at final billing).</a:t>
            </a:r>
          </a:p>
          <a:p>
            <a:r>
              <a:rPr lang="en-US" baseline="0" dirty="0" smtClean="0"/>
              <a:t>2-Work out a budget the year before, then revisit the budget the month before.</a:t>
            </a:r>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15</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r>
              <a:rPr lang="en-US" dirty="0" smtClean="0"/>
              <a:t>Tina - What </a:t>
            </a:r>
            <a:r>
              <a:rPr lang="en-US" dirty="0" smtClean="0"/>
              <a:t>made it work:</a:t>
            </a:r>
          </a:p>
          <a:p>
            <a:r>
              <a:rPr lang="en-US" dirty="0" smtClean="0"/>
              <a:t>1-Anything</a:t>
            </a:r>
            <a:r>
              <a:rPr lang="en-US" baseline="0" dirty="0" smtClean="0"/>
              <a:t> you can do so the committee doesn’t have to ask for it is appreciated and noticed.</a:t>
            </a:r>
            <a:endParaRPr lang="en-US" dirty="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16</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r>
              <a:rPr lang="en-US" smtClean="0"/>
              <a:t>Cindy - What </a:t>
            </a:r>
            <a:r>
              <a:rPr lang="en-US" dirty="0" smtClean="0"/>
              <a:t>made it work:</a:t>
            </a:r>
          </a:p>
          <a:p>
            <a:r>
              <a:rPr lang="en-US" dirty="0" smtClean="0"/>
              <a:t>1-Start</a:t>
            </a:r>
            <a:r>
              <a:rPr lang="en-US" baseline="0" dirty="0" smtClean="0"/>
              <a:t> researching the resources early – two years prior to the visit is not unreasonable!</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17</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r>
              <a:rPr lang="en-US" dirty="0" smtClean="0"/>
              <a:t>Tina - What made it work: </a:t>
            </a:r>
          </a:p>
          <a:p>
            <a:r>
              <a:rPr lang="en-US" dirty="0" smtClean="0"/>
              <a:t>Early and often!</a:t>
            </a:r>
            <a:endParaRPr lang="en-US" dirty="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2</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r>
              <a:rPr lang="en-US" dirty="0" smtClean="0"/>
              <a:t>Cindy - What</a:t>
            </a:r>
            <a:r>
              <a:rPr lang="en-US" baseline="0" dirty="0" smtClean="0"/>
              <a:t> made it work: </a:t>
            </a:r>
          </a:p>
          <a:p>
            <a:r>
              <a:rPr lang="en-US" baseline="0" dirty="0" smtClean="0"/>
              <a:t>1-Having two logistics organizers who made arrangements and knew what was happening in each area of logistics. We met and communicated often so when something changed we could easily identify other things that had to change as a result. </a:t>
            </a:r>
          </a:p>
          <a:p>
            <a:r>
              <a:rPr lang="en-US" baseline="0" dirty="0" smtClean="0"/>
              <a:t>2-A shared electronic location to keep all of the logistics and visit information.</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3</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 What</a:t>
            </a:r>
            <a:r>
              <a:rPr lang="en-US" baseline="0" dirty="0" smtClean="0"/>
              <a:t> made it work: </a:t>
            </a:r>
          </a:p>
          <a:p>
            <a:r>
              <a:rPr lang="en-US" dirty="0" smtClean="0"/>
              <a:t>1-Should know who to talk to on campus.</a:t>
            </a:r>
          </a:p>
          <a:p>
            <a:r>
              <a:rPr lang="en-US" dirty="0" smtClean="0"/>
              <a:t>2-Need to be</a:t>
            </a:r>
            <a:r>
              <a:rPr lang="en-US" baseline="0" dirty="0" smtClean="0"/>
              <a:t> organized and a good communicator – early and often!</a:t>
            </a:r>
            <a:endParaRPr lang="en-US" dirty="0" smtClean="0"/>
          </a:p>
          <a:p>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4</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Tina - What</a:t>
            </a:r>
            <a:r>
              <a:rPr lang="en-US" baseline="0" dirty="0" smtClean="0"/>
              <a:t> made it work: </a:t>
            </a:r>
          </a:p>
          <a:p>
            <a:r>
              <a:rPr lang="en-US" dirty="0" smtClean="0"/>
              <a:t>1- Single point of contact</a:t>
            </a:r>
          </a:p>
          <a:p>
            <a:r>
              <a:rPr lang="en-US" dirty="0" smtClean="0"/>
              <a:t>2-Need to be</a:t>
            </a:r>
            <a:r>
              <a:rPr lang="en-US" baseline="0" dirty="0" smtClean="0"/>
              <a:t> organized and a good communicator</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5</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 What</a:t>
            </a:r>
            <a:r>
              <a:rPr lang="en-US" baseline="0" dirty="0" smtClean="0"/>
              <a:t> made it work: </a:t>
            </a:r>
          </a:p>
          <a:p>
            <a:r>
              <a:rPr lang="en-US" dirty="0" smtClean="0"/>
              <a:t>1-Customized schedules for everyone (e.g.</a:t>
            </a:r>
            <a:r>
              <a:rPr lang="en-US" baseline="0" dirty="0" smtClean="0"/>
              <a:t> catering schedule had who was in attendance for each event and food allergies for each person, transportation, room assignments, etc.)</a:t>
            </a:r>
            <a:endParaRPr lang="en-US" dirty="0" smtClean="0"/>
          </a:p>
          <a:p>
            <a:r>
              <a:rPr lang="en-US" dirty="0" smtClean="0"/>
              <a:t>2-</a:t>
            </a:r>
            <a:r>
              <a:rPr lang="en-US" baseline="0" dirty="0" smtClean="0"/>
              <a:t>Start early.</a:t>
            </a:r>
          </a:p>
          <a:p>
            <a:endParaRPr lang="en-US" baseline="0" dirty="0" smtClean="0"/>
          </a:p>
          <a:p>
            <a:r>
              <a:rPr lang="en-US" baseline="0" dirty="0" smtClean="0"/>
              <a:t>Tina</a:t>
            </a:r>
          </a:p>
          <a:p>
            <a:r>
              <a:rPr lang="en-US" baseline="0" dirty="0" smtClean="0"/>
              <a:t>3-Know there are going to be many changes (some last minute.)</a:t>
            </a:r>
          </a:p>
          <a:p>
            <a:r>
              <a:rPr lang="en-US" baseline="0" dirty="0" smtClean="0"/>
              <a:t>4-Interview scheduler will need to concentrate on last minute changes for the few days before the visit…make sure this person does not have loads of other responsibilities at this time.</a:t>
            </a:r>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6</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Tina</a:t>
            </a:r>
            <a:r>
              <a:rPr lang="en-US" baseline="0" dirty="0" smtClean="0"/>
              <a:t> - </a:t>
            </a:r>
            <a:r>
              <a:rPr lang="en-US" dirty="0" smtClean="0"/>
              <a:t>What</a:t>
            </a:r>
            <a:r>
              <a:rPr lang="en-US" baseline="0" dirty="0" smtClean="0"/>
              <a:t> </a:t>
            </a:r>
            <a:r>
              <a:rPr lang="en-US" baseline="0" dirty="0" smtClean="0"/>
              <a:t>made it work: </a:t>
            </a:r>
          </a:p>
          <a:p>
            <a:r>
              <a:rPr lang="en-US" dirty="0" smtClean="0"/>
              <a:t>1-Keep the committee meetings</a:t>
            </a:r>
            <a:r>
              <a:rPr lang="en-US" baseline="0" dirty="0" smtClean="0"/>
              <a:t> and events in one building. Make it big enough to house everyone else involved (i.e. the command center, student guides, technology, interview rooms, lunch.)</a:t>
            </a:r>
          </a:p>
          <a:p>
            <a:endParaRPr lang="en-US" baseline="0" dirty="0" smtClean="0"/>
          </a:p>
          <a:p>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7</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 What</a:t>
            </a:r>
            <a:r>
              <a:rPr lang="en-US" baseline="0" dirty="0" smtClean="0"/>
              <a:t> </a:t>
            </a:r>
            <a:r>
              <a:rPr lang="en-US" baseline="0" dirty="0" smtClean="0"/>
              <a:t>made it work: </a:t>
            </a:r>
          </a:p>
          <a:p>
            <a:r>
              <a:rPr lang="en-US" dirty="0" smtClean="0"/>
              <a:t>1-Identical</a:t>
            </a:r>
            <a:r>
              <a:rPr lang="en-US" baseline="0" dirty="0" smtClean="0"/>
              <a:t> set up in both rooms (both for supplies and furniture.)</a:t>
            </a:r>
          </a:p>
          <a:p>
            <a:r>
              <a:rPr lang="en-US" baseline="0" dirty="0" smtClean="0"/>
              <a:t>2-Needed extra extension cords and power strips.</a:t>
            </a:r>
          </a:p>
          <a:p>
            <a:r>
              <a:rPr lang="en-US" baseline="0" dirty="0" smtClean="0"/>
              <a:t>3-Order any special orders early (screen printed logo USB, laptop cases.)</a:t>
            </a:r>
            <a:endParaRPr lang="en-US" dirty="0" smtClean="0"/>
          </a:p>
          <a:p>
            <a:pPr eaLnBrk="1" hangingPunct="1"/>
            <a:endParaRPr lang="en-US" dirty="0" smtClean="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8</a:t>
            </a:fld>
            <a:endParaRPr lang="en-US"/>
          </a:p>
        </p:txBody>
      </p:sp>
    </p:spTree>
    <p:extLst>
      <p:ext uri="{BB962C8B-B14F-4D97-AF65-F5344CB8AC3E}">
        <p14:creationId xmlns:p14="http://schemas.microsoft.com/office/powerpoint/2010/main" val="3584320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defTabSz="913208" eaLnBrk="1" fontAlgn="auto" hangingPunct="1">
              <a:spcBef>
                <a:spcPts val="0"/>
              </a:spcBef>
              <a:spcAft>
                <a:spcPts val="0"/>
              </a:spcAft>
              <a:defRPr/>
            </a:pPr>
            <a:r>
              <a:rPr lang="en-US" dirty="0" smtClean="0"/>
              <a:t>Cindy - What</a:t>
            </a:r>
            <a:r>
              <a:rPr lang="en-US" baseline="0" dirty="0" smtClean="0"/>
              <a:t> </a:t>
            </a:r>
            <a:r>
              <a:rPr lang="en-US" baseline="0" dirty="0" smtClean="0"/>
              <a:t>made it work: </a:t>
            </a:r>
          </a:p>
          <a:p>
            <a:r>
              <a:rPr lang="en-US" dirty="0" smtClean="0"/>
              <a:t>1-Committee really enjoyed</a:t>
            </a:r>
            <a:r>
              <a:rPr lang="en-US" baseline="0" dirty="0" smtClean="0"/>
              <a:t> fresh fruit, vegetables. Make sure you have fresh &amp; healthy choices, not always rich &amp; heavy foods.</a:t>
            </a:r>
          </a:p>
          <a:p>
            <a:r>
              <a:rPr lang="en-US" baseline="0" dirty="0" smtClean="0"/>
              <a:t>2-Lunch with governing board members and students and faculty related to QEP.</a:t>
            </a:r>
          </a:p>
          <a:p>
            <a:r>
              <a:rPr lang="en-US" baseline="0" dirty="0" smtClean="0"/>
              <a:t>3-Boxed lunches for committee members to take with them to the airport when they leave the exit conference.</a:t>
            </a:r>
            <a:endParaRPr lang="en-US" dirty="0"/>
          </a:p>
        </p:txBody>
      </p:sp>
      <p:sp>
        <p:nvSpPr>
          <p:cNvPr id="56324" name="Slide Number Placeholder 3"/>
          <p:cNvSpPr>
            <a:spLocks noGrp="1"/>
          </p:cNvSpPr>
          <p:nvPr>
            <p:ph type="sldNum" sz="quarter" idx="5"/>
          </p:nvPr>
        </p:nvSpPr>
        <p:spPr>
          <a:noFill/>
        </p:spPr>
        <p:txBody>
          <a:bodyPr/>
          <a:lstStyle/>
          <a:p>
            <a:fld id="{22F30CC9-3B1A-40F7-929D-A11372AE782B}" type="slidenum">
              <a:rPr lang="en-US"/>
              <a:pPr/>
              <a:t>9</a:t>
            </a:fld>
            <a:endParaRPr lang="en-US"/>
          </a:p>
        </p:txBody>
      </p:sp>
    </p:spTree>
    <p:extLst>
      <p:ext uri="{BB962C8B-B14F-4D97-AF65-F5344CB8AC3E}">
        <p14:creationId xmlns:p14="http://schemas.microsoft.com/office/powerpoint/2010/main" val="3584320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D4FB28-EBF6-449E-9795-4CC856ACAAB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FAE3C6-C0E6-4D28-BEC2-418648C042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B926D9-59FA-4ED7-943D-F54252971E4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8A79587-6CDD-4DB2-8E1D-A1049FF2D17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203C58-C7EC-41D9-8827-5F6F067FD4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8BB20C-CEB8-474A-B83C-373D9769BB1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4A2986-7A53-400C-A135-0727A361AB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74F98EA-754A-4207-B6C7-297D75E43CB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EA62F65-6109-4BA8-B0EB-F47492BAC7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2A55E36-5B6B-4BA9-9B27-2526DDE2F9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3B6790-C8A3-4470-B4C4-64A6277477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8A466B-D1DD-4D86-895C-1290626779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A39B0E9-26D1-48D4-8475-0DA589DECF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Univers LT Std 47 Cn Lt" pitchFamily="34" charset="0"/>
          <a:ea typeface="+mj-ea"/>
          <a:cs typeface="+mj-cs"/>
        </a:defRPr>
      </a:lvl1pPr>
      <a:lvl2pPr algn="ctr" rtl="0" eaLnBrk="0" fontAlgn="base" hangingPunct="0">
        <a:spcBef>
          <a:spcPct val="0"/>
        </a:spcBef>
        <a:spcAft>
          <a:spcPct val="0"/>
        </a:spcAft>
        <a:defRPr sz="4400">
          <a:solidFill>
            <a:schemeClr val="tx2"/>
          </a:solidFill>
          <a:latin typeface="Univers LT Std 47 Cn Lt" pitchFamily="34" charset="0"/>
        </a:defRPr>
      </a:lvl2pPr>
      <a:lvl3pPr algn="ctr" rtl="0" eaLnBrk="0" fontAlgn="base" hangingPunct="0">
        <a:spcBef>
          <a:spcPct val="0"/>
        </a:spcBef>
        <a:spcAft>
          <a:spcPct val="0"/>
        </a:spcAft>
        <a:defRPr sz="4400">
          <a:solidFill>
            <a:schemeClr val="tx2"/>
          </a:solidFill>
          <a:latin typeface="Univers LT Std 47 Cn Lt" pitchFamily="34" charset="0"/>
        </a:defRPr>
      </a:lvl3pPr>
      <a:lvl4pPr algn="ctr" rtl="0" eaLnBrk="0" fontAlgn="base" hangingPunct="0">
        <a:spcBef>
          <a:spcPct val="0"/>
        </a:spcBef>
        <a:spcAft>
          <a:spcPct val="0"/>
        </a:spcAft>
        <a:defRPr sz="4400">
          <a:solidFill>
            <a:schemeClr val="tx2"/>
          </a:solidFill>
          <a:latin typeface="Univers LT Std 47 Cn Lt" pitchFamily="34" charset="0"/>
        </a:defRPr>
      </a:lvl4pPr>
      <a:lvl5pPr algn="ctr" rtl="0" eaLnBrk="0" fontAlgn="base" hangingPunct="0">
        <a:spcBef>
          <a:spcPct val="0"/>
        </a:spcBef>
        <a:spcAft>
          <a:spcPct val="0"/>
        </a:spcAft>
        <a:defRPr sz="4400">
          <a:solidFill>
            <a:schemeClr val="tx2"/>
          </a:solidFill>
          <a:latin typeface="Univers LT Std 47 Cn Lt" pitchFamily="34"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Univers LT Std 47 Cn Lt"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Univers LT Std 47 Cn Lt" pitchFamily="34" charset="0"/>
        </a:defRPr>
      </a:lvl2pPr>
      <a:lvl3pPr marL="1143000" indent="-228600" algn="l" rtl="0" eaLnBrk="0" fontAlgn="base" hangingPunct="0">
        <a:spcBef>
          <a:spcPct val="20000"/>
        </a:spcBef>
        <a:spcAft>
          <a:spcPct val="0"/>
        </a:spcAft>
        <a:buChar char="•"/>
        <a:defRPr sz="2400">
          <a:solidFill>
            <a:schemeClr val="tx1"/>
          </a:solidFill>
          <a:latin typeface="Univers LT Std 47 Cn Lt" pitchFamily="34" charset="0"/>
        </a:defRPr>
      </a:lvl3pPr>
      <a:lvl4pPr marL="1600200" indent="-228600" algn="l" rtl="0" eaLnBrk="0" fontAlgn="base" hangingPunct="0">
        <a:spcBef>
          <a:spcPct val="20000"/>
        </a:spcBef>
        <a:spcAft>
          <a:spcPct val="0"/>
        </a:spcAft>
        <a:buChar char="–"/>
        <a:defRPr sz="2000">
          <a:solidFill>
            <a:schemeClr val="tx1"/>
          </a:solidFill>
          <a:latin typeface="Univers LT Std 47 Cn Lt" pitchFamily="34" charset="0"/>
        </a:defRPr>
      </a:lvl4pPr>
      <a:lvl5pPr marL="2057400" indent="-228600" algn="l" rtl="0" eaLnBrk="0" fontAlgn="base" hangingPunct="0">
        <a:spcBef>
          <a:spcPct val="20000"/>
        </a:spcBef>
        <a:spcAft>
          <a:spcPct val="0"/>
        </a:spcAft>
        <a:buChar char="»"/>
        <a:defRPr sz="2000">
          <a:solidFill>
            <a:schemeClr val="tx1"/>
          </a:solidFill>
          <a:latin typeface="Univers LT Std 47 Cn Lt"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895600" cy="68580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defRPr/>
            </a:pPr>
            <a:endParaRPr lang="en-US" sz="2800" dirty="0">
              <a:solidFill>
                <a:schemeClr val="bg1">
                  <a:lumMod val="65000"/>
                </a:schemeClr>
              </a:solidFill>
              <a:latin typeface="Trajan Pro" pitchFamily="18" charset="0"/>
            </a:endParaRPr>
          </a:p>
        </p:txBody>
      </p:sp>
      <p:sp>
        <p:nvSpPr>
          <p:cNvPr id="9221" name="Text Box 6"/>
          <p:cNvSpPr txBox="1">
            <a:spLocks noChangeArrowheads="1"/>
          </p:cNvSpPr>
          <p:nvPr/>
        </p:nvSpPr>
        <p:spPr bwMode="auto">
          <a:xfrm>
            <a:off x="3810000" y="5943600"/>
            <a:ext cx="5181600" cy="784830"/>
          </a:xfrm>
          <a:prstGeom prst="rect">
            <a:avLst/>
          </a:prstGeom>
          <a:noFill/>
          <a:ln w="9525">
            <a:noFill/>
            <a:miter lim="800000"/>
            <a:headEnd/>
            <a:tailEnd/>
          </a:ln>
        </p:spPr>
        <p:txBody>
          <a:bodyPr wrap="square">
            <a:spAutoFit/>
          </a:bodyPr>
          <a:lstStyle/>
          <a:p>
            <a:pPr algn="r">
              <a:spcBef>
                <a:spcPct val="50000"/>
              </a:spcBef>
            </a:pPr>
            <a:r>
              <a:rPr lang="en-US" dirty="0" smtClean="0"/>
              <a:t>Tina Grace, James Madison University</a:t>
            </a:r>
          </a:p>
          <a:p>
            <a:pPr algn="r">
              <a:spcBef>
                <a:spcPct val="50000"/>
              </a:spcBef>
            </a:pPr>
            <a:r>
              <a:rPr lang="en-US" dirty="0" smtClean="0"/>
              <a:t>Cindy </a:t>
            </a:r>
            <a:r>
              <a:rPr lang="en-US" dirty="0" err="1" smtClean="0"/>
              <a:t>Chiarello</a:t>
            </a:r>
            <a:r>
              <a:rPr lang="en-US" dirty="0" smtClean="0"/>
              <a:t>, James Madison University</a:t>
            </a:r>
            <a:endParaRPr lang="en-US" dirty="0"/>
          </a:p>
        </p:txBody>
      </p:sp>
      <p:sp>
        <p:nvSpPr>
          <p:cNvPr id="6" name="TextBox 5"/>
          <p:cNvSpPr txBox="1"/>
          <p:nvPr/>
        </p:nvSpPr>
        <p:spPr>
          <a:xfrm>
            <a:off x="2911231" y="3962400"/>
            <a:ext cx="6248400" cy="1600438"/>
          </a:xfrm>
          <a:prstGeom prst="rect">
            <a:avLst/>
          </a:prstGeom>
          <a:noFill/>
        </p:spPr>
        <p:txBody>
          <a:bodyPr wrap="square" rtlCol="0">
            <a:spAutoFit/>
          </a:bodyPr>
          <a:lstStyle/>
          <a:p>
            <a:pPr algn="ctr">
              <a:spcBef>
                <a:spcPct val="50000"/>
              </a:spcBef>
            </a:pPr>
            <a:r>
              <a:rPr lang="en-US" sz="2000" dirty="0" smtClean="0"/>
              <a:t>Southern Association of Colleges and Schools </a:t>
            </a:r>
          </a:p>
          <a:p>
            <a:pPr algn="ctr">
              <a:spcBef>
                <a:spcPct val="50000"/>
              </a:spcBef>
            </a:pPr>
            <a:r>
              <a:rPr lang="en-US" sz="2000" dirty="0" smtClean="0"/>
              <a:t>Commission on Colleges </a:t>
            </a:r>
          </a:p>
          <a:p>
            <a:pPr algn="ctr">
              <a:spcBef>
                <a:spcPct val="50000"/>
              </a:spcBef>
            </a:pPr>
            <a:r>
              <a:rPr lang="en-US" sz="2000" dirty="0" smtClean="0"/>
              <a:t>December 7-10, 2013</a:t>
            </a:r>
          </a:p>
          <a:p>
            <a:endParaRPr lang="en-US" dirty="0"/>
          </a:p>
        </p:txBody>
      </p:sp>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456575" y="76200"/>
            <a:ext cx="1982450" cy="1982450"/>
          </a:xfrm>
          <a:prstGeom prst="ellipse">
            <a:avLst/>
          </a:prstGeom>
          <a:ln>
            <a:noFill/>
          </a:ln>
          <a:effectLst>
            <a:softEdge rad="112500"/>
          </a:effectLst>
        </p:spPr>
      </p:pic>
      <p:sp>
        <p:nvSpPr>
          <p:cNvPr id="3" name="Rectangle 2"/>
          <p:cNvSpPr/>
          <p:nvPr/>
        </p:nvSpPr>
        <p:spPr>
          <a:xfrm>
            <a:off x="1752600" y="1963436"/>
            <a:ext cx="7391400" cy="1639478"/>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rgbClr val="FFFFFF"/>
                </a:solidFill>
                <a:latin typeface="Trajan Pro" pitchFamily="18" charset="0"/>
              </a:rPr>
              <a:t>The Care and Feeding of a </a:t>
            </a:r>
            <a:r>
              <a:rPr lang="en-US" sz="2800" dirty="0" smtClean="0">
                <a:solidFill>
                  <a:srgbClr val="FFFFFF"/>
                </a:solidFill>
                <a:latin typeface="Trajan Pro" pitchFamily="18" charset="0"/>
              </a:rPr>
              <a:t>Visiting </a:t>
            </a:r>
            <a:r>
              <a:rPr lang="en-US" sz="2800" dirty="0">
                <a:solidFill>
                  <a:srgbClr val="FFFFFF"/>
                </a:solidFill>
                <a:latin typeface="Trajan Pro" pitchFamily="18" charset="0"/>
              </a:rPr>
              <a:t>Committee:  </a:t>
            </a:r>
            <a:r>
              <a:rPr lang="en-US" sz="2800" dirty="0" smtClean="0">
                <a:solidFill>
                  <a:srgbClr val="FFFFFF"/>
                </a:solidFill>
                <a:latin typeface="Trajan Pro" pitchFamily="18" charset="0"/>
              </a:rPr>
              <a:t>Planning </a:t>
            </a:r>
            <a:r>
              <a:rPr lang="en-US" sz="2800" dirty="0">
                <a:solidFill>
                  <a:srgbClr val="FFFFFF"/>
                </a:solidFill>
                <a:latin typeface="Trajan Pro" pitchFamily="18" charset="0"/>
              </a:rPr>
              <a:t>and Hosting a </a:t>
            </a:r>
            <a:r>
              <a:rPr lang="en-US" sz="2800" dirty="0" smtClean="0">
                <a:solidFill>
                  <a:srgbClr val="FFFFFF"/>
                </a:solidFill>
                <a:latin typeface="Trajan Pro" pitchFamily="18" charset="0"/>
              </a:rPr>
              <a:t>Successful </a:t>
            </a:r>
            <a:r>
              <a:rPr lang="en-US" sz="2800" dirty="0">
                <a:solidFill>
                  <a:srgbClr val="FFFFFF"/>
                </a:solidFill>
                <a:latin typeface="Trajan Pro" pitchFamily="18" charset="0"/>
              </a:rPr>
              <a:t>On-site Visit</a:t>
            </a:r>
            <a:endParaRPr lang="en-US" sz="2000" dirty="0">
              <a:solidFill>
                <a:srgbClr val="FFFFFF"/>
              </a:solidFill>
              <a:latin typeface="Trajan Pro"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Transportation</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spcAft>
                <a:spcPts val="600"/>
              </a:spcAft>
              <a:buClr>
                <a:srgbClr val="403152"/>
              </a:buClr>
              <a:buFont typeface="Wingdings" pitchFamily="2" charset="2"/>
              <a:buChar char="§"/>
            </a:pPr>
            <a:r>
              <a:rPr lang="en-US" sz="2400" dirty="0"/>
              <a:t>From the time they arrive at the airport to the time they return to the airport</a:t>
            </a:r>
          </a:p>
          <a:p>
            <a:pPr marL="342900" lvl="0" indent="-342900" eaLnBrk="0" hangingPunct="0">
              <a:spcBef>
                <a:spcPct val="20000"/>
              </a:spcBef>
              <a:spcAft>
                <a:spcPts val="600"/>
              </a:spcAft>
              <a:buClr>
                <a:srgbClr val="403152"/>
              </a:buClr>
              <a:buFont typeface="Wingdings" pitchFamily="2" charset="2"/>
              <a:buChar char="§"/>
            </a:pPr>
            <a:r>
              <a:rPr lang="en-US" sz="2400" dirty="0"/>
              <a:t>Chauffeurs</a:t>
            </a:r>
          </a:p>
          <a:p>
            <a:pPr marL="800100" lvl="1" indent="-342900" eaLnBrk="0" hangingPunct="0">
              <a:spcBef>
                <a:spcPct val="20000"/>
              </a:spcBef>
              <a:spcAft>
                <a:spcPts val="600"/>
              </a:spcAft>
              <a:buClr>
                <a:srgbClr val="403152"/>
              </a:buClr>
              <a:buFont typeface="Wingdings" pitchFamily="2" charset="2"/>
              <a:buChar char="§"/>
            </a:pPr>
            <a:r>
              <a:rPr lang="en-US" sz="2400" dirty="0"/>
              <a:t>Meet your chauffeurs ahead of </a:t>
            </a:r>
            <a:r>
              <a:rPr lang="en-US" sz="2400" dirty="0" smtClean="0"/>
              <a:t>time</a:t>
            </a:r>
          </a:p>
          <a:p>
            <a:pPr marL="800100" lvl="1" indent="-342900" eaLnBrk="0" hangingPunct="0">
              <a:spcBef>
                <a:spcPct val="20000"/>
              </a:spcBef>
              <a:spcAft>
                <a:spcPts val="600"/>
              </a:spcAft>
              <a:buClr>
                <a:srgbClr val="403152"/>
              </a:buClr>
              <a:buFont typeface="Wingdings" pitchFamily="2" charset="2"/>
              <a:buChar char="§"/>
            </a:pPr>
            <a:r>
              <a:rPr lang="en-US" sz="2400" dirty="0" smtClean="0"/>
              <a:t>Prepare </a:t>
            </a:r>
            <a:r>
              <a:rPr lang="en-US" sz="2400" dirty="0"/>
              <a:t>them for the </a:t>
            </a:r>
            <a:r>
              <a:rPr lang="en-US" sz="2400" dirty="0" smtClean="0"/>
              <a:t>visit</a:t>
            </a:r>
          </a:p>
          <a:p>
            <a:pPr marL="800100" lvl="1" indent="-342900" eaLnBrk="0" hangingPunct="0">
              <a:spcBef>
                <a:spcPct val="20000"/>
              </a:spcBef>
              <a:spcAft>
                <a:spcPts val="600"/>
              </a:spcAft>
              <a:buClr>
                <a:srgbClr val="403152"/>
              </a:buClr>
              <a:buFont typeface="Wingdings" pitchFamily="2" charset="2"/>
              <a:buChar char="§"/>
            </a:pPr>
            <a:r>
              <a:rPr lang="en-US" sz="2400" dirty="0" smtClean="0"/>
              <a:t>Coordinate </a:t>
            </a:r>
            <a:r>
              <a:rPr lang="en-US" sz="2400" dirty="0"/>
              <a:t>chauffeurs for airport arrivals and departures</a:t>
            </a:r>
          </a:p>
          <a:p>
            <a:pPr marL="342900" lvl="0" indent="-342900" eaLnBrk="0" hangingPunct="0">
              <a:spcBef>
                <a:spcPct val="20000"/>
              </a:spcBef>
              <a:spcAft>
                <a:spcPts val="600"/>
              </a:spcAft>
              <a:buClr>
                <a:srgbClr val="403152"/>
              </a:buClr>
              <a:buFont typeface="Wingdings" pitchFamily="2" charset="2"/>
              <a:buChar char="§"/>
            </a:pPr>
            <a:r>
              <a:rPr lang="en-US" sz="2400" dirty="0" smtClean="0"/>
              <a:t>Plan </a:t>
            </a:r>
            <a:r>
              <a:rPr lang="en-US" sz="2400" dirty="0"/>
              <a:t>travel </a:t>
            </a:r>
            <a:r>
              <a:rPr lang="en-US" sz="2400" dirty="0" smtClean="0"/>
              <a:t>routes</a:t>
            </a:r>
            <a:endParaRPr lang="en-US" sz="24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4135582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Technology</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Cell phones for logistics team and point person(s)</a:t>
            </a:r>
          </a:p>
          <a:p>
            <a:pPr marL="342900" lvl="0" indent="-342900" eaLnBrk="0" hangingPunct="0">
              <a:spcBef>
                <a:spcPct val="20000"/>
              </a:spcBef>
              <a:buClr>
                <a:srgbClr val="403152"/>
              </a:buClr>
              <a:buFont typeface="Wingdings" pitchFamily="2" charset="2"/>
              <a:buChar char="§"/>
            </a:pPr>
            <a:r>
              <a:rPr lang="en-US" sz="2400" dirty="0"/>
              <a:t>Printer</a:t>
            </a:r>
          </a:p>
          <a:p>
            <a:pPr marL="342900" lvl="0" indent="-342900" eaLnBrk="0" hangingPunct="0">
              <a:spcBef>
                <a:spcPct val="20000"/>
              </a:spcBef>
              <a:buClr>
                <a:srgbClr val="403152"/>
              </a:buClr>
              <a:buFont typeface="Wingdings" pitchFamily="2" charset="2"/>
              <a:buChar char="§"/>
            </a:pPr>
            <a:r>
              <a:rPr lang="en-US" sz="2400" dirty="0"/>
              <a:t>Technician available 24/7 (wherever team is)</a:t>
            </a:r>
          </a:p>
          <a:p>
            <a:pPr marL="342900" lvl="0" indent="-342900" eaLnBrk="0" hangingPunct="0">
              <a:spcBef>
                <a:spcPct val="20000"/>
              </a:spcBef>
              <a:buClr>
                <a:srgbClr val="403152"/>
              </a:buClr>
              <a:buFont typeface="Wingdings" pitchFamily="2" charset="2"/>
              <a:buChar char="§"/>
            </a:pPr>
            <a:r>
              <a:rPr lang="en-US" sz="2400" dirty="0"/>
              <a:t>Laptops</a:t>
            </a:r>
          </a:p>
          <a:p>
            <a:pPr marL="342900" lvl="0" indent="-342900" eaLnBrk="0" hangingPunct="0">
              <a:spcBef>
                <a:spcPct val="20000"/>
              </a:spcBef>
              <a:buClr>
                <a:srgbClr val="403152"/>
              </a:buClr>
              <a:buFont typeface="Wingdings" pitchFamily="2" charset="2"/>
              <a:buChar char="§"/>
            </a:pPr>
            <a:r>
              <a:rPr lang="en-US" sz="2400" dirty="0"/>
              <a:t>Internet access</a:t>
            </a:r>
          </a:p>
          <a:p>
            <a:pPr marL="800100" lvl="1" indent="-342900" eaLnBrk="0" hangingPunct="0">
              <a:spcBef>
                <a:spcPct val="20000"/>
              </a:spcBef>
              <a:buClr>
                <a:srgbClr val="403152"/>
              </a:buClr>
              <a:buFont typeface="Wingdings" pitchFamily="2" charset="2"/>
              <a:buChar char="§"/>
            </a:pPr>
            <a:r>
              <a:rPr lang="en-US" sz="2400" dirty="0"/>
              <a:t>Hotel workroom</a:t>
            </a:r>
          </a:p>
          <a:p>
            <a:pPr marL="800100" lvl="1" indent="-342900" eaLnBrk="0" hangingPunct="0">
              <a:spcBef>
                <a:spcPct val="20000"/>
              </a:spcBef>
              <a:buClr>
                <a:srgbClr val="403152"/>
              </a:buClr>
              <a:buFont typeface="Wingdings" pitchFamily="2" charset="2"/>
              <a:buChar char="§"/>
            </a:pPr>
            <a:r>
              <a:rPr lang="en-US" sz="2400" dirty="0"/>
              <a:t>Hotel guest rooms</a:t>
            </a:r>
          </a:p>
          <a:p>
            <a:pPr marL="800100" lvl="1" indent="-342900" eaLnBrk="0" hangingPunct="0">
              <a:spcBef>
                <a:spcPct val="20000"/>
              </a:spcBef>
              <a:buClr>
                <a:srgbClr val="403152"/>
              </a:buClr>
              <a:buFont typeface="Wingdings" pitchFamily="2" charset="2"/>
              <a:buChar char="§"/>
            </a:pPr>
            <a:r>
              <a:rPr lang="en-US" sz="2400" dirty="0"/>
              <a:t>On campus </a:t>
            </a:r>
            <a:r>
              <a:rPr lang="en-US" sz="2400" dirty="0" smtClean="0"/>
              <a:t>everywhere</a:t>
            </a:r>
            <a:endParaRPr lang="en-US" sz="24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3639313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a:solidFill>
                  <a:srgbClr val="450084"/>
                </a:solidFill>
                <a:latin typeface="Trajan Pro" pitchFamily="18" charset="0"/>
              </a:rPr>
              <a:t>Communication - </a:t>
            </a:r>
            <a:r>
              <a:rPr lang="en-US" sz="3000" b="1" dirty="0" smtClean="0">
                <a:solidFill>
                  <a:srgbClr val="450084"/>
                </a:solidFill>
                <a:latin typeface="Trajan Pro" pitchFamily="18" charset="0"/>
              </a:rPr>
              <a:t>Institution</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Key people on campus</a:t>
            </a:r>
          </a:p>
          <a:p>
            <a:pPr marL="342900" lvl="0" indent="-342900" eaLnBrk="0" hangingPunct="0">
              <a:spcBef>
                <a:spcPct val="20000"/>
              </a:spcBef>
              <a:buClr>
                <a:srgbClr val="403152"/>
              </a:buClr>
              <a:buFont typeface="Wingdings" pitchFamily="2" charset="2"/>
              <a:buChar char="§"/>
            </a:pPr>
            <a:r>
              <a:rPr lang="en-US" sz="2400" dirty="0"/>
              <a:t>Regular updates</a:t>
            </a:r>
          </a:p>
          <a:p>
            <a:pPr marL="342900" lvl="0" indent="-342900" eaLnBrk="0" hangingPunct="0">
              <a:spcBef>
                <a:spcPct val="20000"/>
              </a:spcBef>
              <a:buClr>
                <a:srgbClr val="403152"/>
              </a:buClr>
              <a:buFont typeface="Wingdings" pitchFamily="2" charset="2"/>
              <a:buChar char="§"/>
            </a:pPr>
            <a:r>
              <a:rPr lang="en-US" sz="2400" dirty="0"/>
              <a:t>Interviewees</a:t>
            </a:r>
          </a:p>
          <a:p>
            <a:pPr marL="342900" lvl="0" indent="-342900" eaLnBrk="0" hangingPunct="0">
              <a:spcBef>
                <a:spcPct val="20000"/>
              </a:spcBef>
              <a:buClr>
                <a:srgbClr val="403152"/>
              </a:buClr>
              <a:buFont typeface="Wingdings" pitchFamily="2" charset="2"/>
              <a:buChar char="§"/>
            </a:pPr>
            <a:r>
              <a:rPr lang="en-US" sz="2400" dirty="0"/>
              <a:t>Support groups (catering, transportation, etc</a:t>
            </a:r>
            <a:r>
              <a:rPr lang="en-US" sz="2400" dirty="0" smtClean="0"/>
              <a:t>.)</a:t>
            </a:r>
            <a:endParaRPr lang="en-US" sz="24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1942017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a:solidFill>
                  <a:srgbClr val="450084"/>
                </a:solidFill>
                <a:latin typeface="Trajan Pro" pitchFamily="18" charset="0"/>
              </a:rPr>
              <a:t>Communication - </a:t>
            </a:r>
            <a:r>
              <a:rPr lang="en-US" sz="3000" b="1" dirty="0" smtClean="0">
                <a:solidFill>
                  <a:srgbClr val="450084"/>
                </a:solidFill>
                <a:latin typeface="Trajan Pro" pitchFamily="18" charset="0"/>
              </a:rPr>
              <a:t>Committee</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SACSCOC VP and committee chair</a:t>
            </a:r>
          </a:p>
          <a:p>
            <a:pPr marL="342900" lvl="0" indent="-342900" eaLnBrk="0" hangingPunct="0">
              <a:spcBef>
                <a:spcPct val="20000"/>
              </a:spcBef>
              <a:buClr>
                <a:srgbClr val="403152"/>
              </a:buClr>
              <a:buFont typeface="Wingdings" pitchFamily="2" charset="2"/>
              <a:buChar char="§"/>
            </a:pPr>
            <a:r>
              <a:rPr lang="en-US" sz="2400" dirty="0"/>
              <a:t>Information request</a:t>
            </a:r>
          </a:p>
          <a:p>
            <a:pPr marL="342900" lvl="0" indent="-342900" eaLnBrk="0" hangingPunct="0">
              <a:spcBef>
                <a:spcPct val="20000"/>
              </a:spcBef>
              <a:buClr>
                <a:srgbClr val="403152"/>
              </a:buClr>
              <a:buFont typeface="Wingdings" pitchFamily="2" charset="2"/>
              <a:buChar char="§"/>
            </a:pPr>
            <a:r>
              <a:rPr lang="en-US" sz="2400" dirty="0"/>
              <a:t>Confirmation packet</a:t>
            </a:r>
          </a:p>
          <a:p>
            <a:pPr marL="342900" lvl="0" indent="-342900" eaLnBrk="0" hangingPunct="0">
              <a:spcBef>
                <a:spcPct val="20000"/>
              </a:spcBef>
              <a:buClr>
                <a:srgbClr val="403152"/>
              </a:buClr>
              <a:buFont typeface="Wingdings" pitchFamily="2" charset="2"/>
              <a:buChar char="§"/>
            </a:pPr>
            <a:r>
              <a:rPr lang="en-US" sz="2400" dirty="0"/>
              <a:t>Welcome </a:t>
            </a:r>
            <a:r>
              <a:rPr lang="en-US" sz="2400" dirty="0" smtClean="0"/>
              <a:t>binder</a:t>
            </a:r>
          </a:p>
          <a:p>
            <a:pPr marL="342900" lvl="0" indent="-342900" eaLnBrk="0" hangingPunct="0">
              <a:spcBef>
                <a:spcPct val="20000"/>
              </a:spcBef>
              <a:buClr>
                <a:srgbClr val="403152"/>
              </a:buClr>
              <a:buFont typeface="Wingdings" pitchFamily="2" charset="2"/>
              <a:buChar char="§"/>
            </a:pPr>
            <a:r>
              <a:rPr lang="en-US" sz="2400" dirty="0" smtClean="0"/>
              <a:t>Visit master schedule</a:t>
            </a:r>
          </a:p>
          <a:p>
            <a:pPr marL="342900" lvl="0" indent="-342900" eaLnBrk="0" hangingPunct="0">
              <a:spcBef>
                <a:spcPct val="20000"/>
              </a:spcBef>
              <a:buClr>
                <a:srgbClr val="403152"/>
              </a:buClr>
              <a:buFont typeface="Wingdings" pitchFamily="2" charset="2"/>
              <a:buChar char="§"/>
            </a:pPr>
            <a:r>
              <a:rPr lang="en-US" sz="2400" dirty="0" smtClean="0"/>
              <a:t>Interview schedule</a:t>
            </a:r>
            <a:endParaRPr lang="en-US" sz="24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2024713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Hotel</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6705600" cy="3886199"/>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600" dirty="0"/>
              <a:t>Committee workroom</a:t>
            </a:r>
          </a:p>
          <a:p>
            <a:pPr marL="342900" lvl="0" indent="-342900" eaLnBrk="0" hangingPunct="0">
              <a:spcBef>
                <a:spcPct val="20000"/>
              </a:spcBef>
              <a:buClr>
                <a:srgbClr val="403152"/>
              </a:buClr>
              <a:buFont typeface="Wingdings" pitchFamily="2" charset="2"/>
              <a:buChar char="§"/>
            </a:pPr>
            <a:r>
              <a:rPr lang="en-US" sz="2600" dirty="0"/>
              <a:t>Guest rooms for committee</a:t>
            </a:r>
          </a:p>
          <a:p>
            <a:pPr marL="342900" lvl="0" indent="-342900" eaLnBrk="0" hangingPunct="0">
              <a:spcBef>
                <a:spcPct val="20000"/>
              </a:spcBef>
              <a:buClr>
                <a:srgbClr val="403152"/>
              </a:buClr>
              <a:buFont typeface="Wingdings" pitchFamily="2" charset="2"/>
              <a:buChar char="§"/>
            </a:pPr>
            <a:r>
              <a:rPr lang="en-US" sz="2600" dirty="0" smtClean="0"/>
              <a:t>Internet </a:t>
            </a:r>
            <a:r>
              <a:rPr lang="en-US" sz="2600" dirty="0"/>
              <a:t>access</a:t>
            </a:r>
          </a:p>
          <a:p>
            <a:pPr marL="342900" lvl="0" indent="-342900" eaLnBrk="0" hangingPunct="0">
              <a:spcBef>
                <a:spcPct val="20000"/>
              </a:spcBef>
              <a:buClr>
                <a:srgbClr val="403152"/>
              </a:buClr>
              <a:buFont typeface="Wingdings" pitchFamily="2" charset="2"/>
              <a:buChar char="§"/>
            </a:pPr>
            <a:r>
              <a:rPr lang="en-US" sz="2600" dirty="0"/>
              <a:t>Guest rooms for technology support </a:t>
            </a:r>
            <a:r>
              <a:rPr lang="en-US" sz="2600" dirty="0" smtClean="0"/>
              <a:t/>
            </a:r>
            <a:br>
              <a:rPr lang="en-US" sz="2600" dirty="0" smtClean="0"/>
            </a:br>
            <a:r>
              <a:rPr lang="en-US" sz="2600" dirty="0" smtClean="0"/>
              <a:t>and </a:t>
            </a:r>
            <a:r>
              <a:rPr lang="en-US" sz="2600" dirty="0"/>
              <a:t>logistics point person</a:t>
            </a:r>
          </a:p>
          <a:p>
            <a:pPr marL="342900" indent="-342900" eaLnBrk="0" hangingPunct="0">
              <a:spcBef>
                <a:spcPct val="20000"/>
              </a:spcBef>
              <a:buClr>
                <a:srgbClr val="403152"/>
              </a:buClr>
              <a:buFont typeface="Wingdings" pitchFamily="2" charset="2"/>
              <a:buChar char="§"/>
            </a:pPr>
            <a:r>
              <a:rPr lang="en-US" sz="2600" dirty="0" smtClean="0"/>
              <a:t>Catering </a:t>
            </a:r>
            <a:r>
              <a:rPr lang="en-US" sz="2600" dirty="0"/>
              <a:t>and </a:t>
            </a:r>
            <a:r>
              <a:rPr lang="en-US" sz="2600" dirty="0" smtClean="0"/>
              <a:t>restaurant</a:t>
            </a:r>
          </a:p>
          <a:p>
            <a:pPr marL="342900" indent="-342900" eaLnBrk="0" hangingPunct="0">
              <a:spcBef>
                <a:spcPct val="20000"/>
              </a:spcBef>
              <a:buClr>
                <a:srgbClr val="403152"/>
              </a:buClr>
              <a:buFont typeface="Wingdings" pitchFamily="2" charset="2"/>
              <a:buChar char="§"/>
            </a:pPr>
            <a:r>
              <a:rPr lang="en-US" sz="2600" dirty="0" smtClean="0"/>
              <a:t>Direct </a:t>
            </a:r>
            <a:r>
              <a:rPr lang="en-US" sz="2600" dirty="0"/>
              <a:t>bill to institution</a:t>
            </a:r>
          </a:p>
          <a:p>
            <a:pPr marL="342900" indent="-342900" eaLnBrk="0" hangingPunct="0">
              <a:spcBef>
                <a:spcPct val="20000"/>
              </a:spcBef>
              <a:buClr>
                <a:srgbClr val="403152"/>
              </a:buClr>
              <a:buFont typeface="Wingdings" pitchFamily="2" charset="2"/>
              <a:buChar char="§"/>
            </a:pPr>
            <a:endParaRPr lang="en-US" sz="2600" dirty="0"/>
          </a:p>
          <a:p>
            <a:pPr marL="342900" lvl="0" indent="-342900" eaLnBrk="0" hangingPunct="0">
              <a:spcBef>
                <a:spcPct val="20000"/>
              </a:spcBef>
              <a:buClr>
                <a:srgbClr val="403152"/>
              </a:buClr>
              <a:buFont typeface="Wingdings" pitchFamily="2" charset="2"/>
              <a:buChar char="§"/>
            </a:pPr>
            <a:endParaRPr lang="en-US" sz="26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1686150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Expenses</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600" dirty="0"/>
              <a:t>Institution’s responsibilities</a:t>
            </a:r>
          </a:p>
          <a:p>
            <a:pPr marL="342900" lvl="0" indent="-342900" eaLnBrk="0" hangingPunct="0">
              <a:spcBef>
                <a:spcPct val="20000"/>
              </a:spcBef>
              <a:buClr>
                <a:srgbClr val="403152"/>
              </a:buClr>
              <a:buFont typeface="Wingdings" pitchFamily="2" charset="2"/>
              <a:buChar char="§"/>
            </a:pPr>
            <a:r>
              <a:rPr lang="en-US" sz="2600" dirty="0"/>
              <a:t>Alcohol</a:t>
            </a:r>
          </a:p>
          <a:p>
            <a:pPr marL="342900" lvl="0" indent="-342900" eaLnBrk="0" hangingPunct="0">
              <a:spcBef>
                <a:spcPct val="20000"/>
              </a:spcBef>
              <a:buClr>
                <a:srgbClr val="403152"/>
              </a:buClr>
              <a:buFont typeface="Wingdings" pitchFamily="2" charset="2"/>
              <a:buChar char="§"/>
            </a:pPr>
            <a:r>
              <a:rPr lang="en-US" sz="2600" dirty="0"/>
              <a:t>SACSCOC staff credit card</a:t>
            </a:r>
          </a:p>
          <a:p>
            <a:pPr marL="342900" lvl="0" indent="-342900" eaLnBrk="0" hangingPunct="0">
              <a:spcBef>
                <a:spcPct val="20000"/>
              </a:spcBef>
              <a:buClr>
                <a:srgbClr val="403152"/>
              </a:buClr>
              <a:buFont typeface="Wingdings" pitchFamily="2" charset="2"/>
              <a:buChar char="§"/>
            </a:pPr>
            <a:r>
              <a:rPr lang="en-US" sz="2600" dirty="0"/>
              <a:t>SACSCOC </a:t>
            </a:r>
            <a:r>
              <a:rPr lang="en-US" sz="2600" dirty="0" smtClean="0"/>
              <a:t>after-visit </a:t>
            </a:r>
            <a:r>
              <a:rPr lang="en-US" sz="2600" dirty="0"/>
              <a:t>bill</a:t>
            </a:r>
          </a:p>
          <a:p>
            <a:pPr marL="342900" lvl="0" indent="-342900" eaLnBrk="0" hangingPunct="0">
              <a:spcBef>
                <a:spcPct val="20000"/>
              </a:spcBef>
              <a:buClr>
                <a:srgbClr val="403152"/>
              </a:buClr>
              <a:buFont typeface="Wingdings" pitchFamily="2" charset="2"/>
              <a:buChar char="§"/>
            </a:pPr>
            <a:r>
              <a:rPr lang="en-US" sz="2600" dirty="0"/>
              <a:t>Observer arrangements</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2230188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Remember!</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Your visiting committee is here to help you</a:t>
            </a:r>
          </a:p>
          <a:p>
            <a:pPr marL="800100" lvl="1" indent="-342900" eaLnBrk="0" hangingPunct="0">
              <a:spcBef>
                <a:spcPct val="20000"/>
              </a:spcBef>
              <a:buClr>
                <a:srgbClr val="403152"/>
              </a:buClr>
              <a:buFont typeface="Wingdings" pitchFamily="2" charset="2"/>
              <a:buChar char="§"/>
            </a:pPr>
            <a:r>
              <a:rPr lang="en-US" sz="2400" dirty="0"/>
              <a:t>They are not </a:t>
            </a:r>
            <a:r>
              <a:rPr lang="en-US" sz="2400" dirty="0" smtClean="0"/>
              <a:t>paid</a:t>
            </a:r>
            <a:endParaRPr lang="en-US" sz="2400" dirty="0"/>
          </a:p>
          <a:p>
            <a:pPr marL="800100" lvl="1" indent="-342900" eaLnBrk="0" hangingPunct="0">
              <a:spcBef>
                <a:spcPct val="20000"/>
              </a:spcBef>
              <a:buClr>
                <a:srgbClr val="403152"/>
              </a:buClr>
              <a:buFont typeface="Wingdings" pitchFamily="2" charset="2"/>
              <a:buChar char="§"/>
            </a:pPr>
            <a:r>
              <a:rPr lang="en-US" sz="2400" dirty="0"/>
              <a:t>They are taking time from their busy </a:t>
            </a:r>
            <a:r>
              <a:rPr lang="en-US" sz="2400" dirty="0" smtClean="0"/>
              <a:t>schedules</a:t>
            </a:r>
            <a:endParaRPr lang="en-US" sz="2400" dirty="0"/>
          </a:p>
          <a:p>
            <a:pPr marL="342900" lvl="0" indent="-342900" eaLnBrk="0" hangingPunct="0">
              <a:spcBef>
                <a:spcPct val="20000"/>
              </a:spcBef>
              <a:buClr>
                <a:srgbClr val="403152"/>
              </a:buClr>
              <a:buFont typeface="Wingdings" pitchFamily="2" charset="2"/>
              <a:buChar char="§"/>
            </a:pPr>
            <a:endParaRPr lang="en-US" sz="2400" dirty="0" smtClean="0"/>
          </a:p>
          <a:p>
            <a:pPr lvl="0" algn="ctr" eaLnBrk="0" hangingPunct="0">
              <a:spcBef>
                <a:spcPct val="20000"/>
              </a:spcBef>
              <a:buClr>
                <a:srgbClr val="403152"/>
              </a:buClr>
            </a:pPr>
            <a:r>
              <a:rPr lang="en-US" sz="2400" dirty="0" smtClean="0"/>
              <a:t>Make </a:t>
            </a:r>
            <a:r>
              <a:rPr lang="en-US" sz="2400" dirty="0"/>
              <a:t>them comfortable and welcome, </a:t>
            </a:r>
            <a:r>
              <a:rPr lang="en-US" sz="2400" dirty="0" smtClean="0"/>
              <a:t/>
            </a:r>
            <a:br>
              <a:rPr lang="en-US" sz="2400" dirty="0" smtClean="0"/>
            </a:br>
            <a:r>
              <a:rPr lang="en-US" sz="2400" dirty="0" smtClean="0"/>
              <a:t>do </a:t>
            </a:r>
            <a:r>
              <a:rPr lang="en-US" sz="2400" dirty="0"/>
              <a:t>what you can to help them get their work done </a:t>
            </a:r>
            <a:r>
              <a:rPr lang="en-US" sz="2400" smtClean="0"/>
              <a:t>faster, and </a:t>
            </a:r>
            <a:r>
              <a:rPr lang="en-US" sz="2400" dirty="0"/>
              <a:t>thank them often!</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2548137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Resources</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Samples and Documents</a:t>
            </a:r>
          </a:p>
          <a:p>
            <a:pPr marL="800100" lvl="1" indent="-342900" eaLnBrk="0" hangingPunct="0">
              <a:spcBef>
                <a:spcPct val="20000"/>
              </a:spcBef>
              <a:buClr>
                <a:srgbClr val="403152"/>
              </a:buClr>
              <a:buFont typeface="Wingdings" pitchFamily="2" charset="2"/>
              <a:buChar char="§"/>
            </a:pPr>
            <a:r>
              <a:rPr lang="en-US" sz="2000" dirty="0" smtClean="0"/>
              <a:t>http://www.jmu.edu/sacscoc/Downloads_2013.html</a:t>
            </a:r>
          </a:p>
          <a:p>
            <a:pPr marL="800100" lvl="1" indent="-342900" eaLnBrk="0" hangingPunct="0">
              <a:spcBef>
                <a:spcPct val="20000"/>
              </a:spcBef>
              <a:buClr>
                <a:srgbClr val="403152"/>
              </a:buClr>
              <a:buFont typeface="Wingdings" pitchFamily="2" charset="2"/>
              <a:buChar char="§"/>
            </a:pPr>
            <a:r>
              <a:rPr lang="en-US" sz="2400" dirty="0" smtClean="0"/>
              <a:t>SACSCOC </a:t>
            </a:r>
            <a:r>
              <a:rPr lang="en-US" sz="2400" dirty="0"/>
              <a:t>website: The Handbook for Institutions Seeking Reaffirmation </a:t>
            </a:r>
          </a:p>
          <a:p>
            <a:pPr marL="342900" lvl="0" indent="-342900" eaLnBrk="0" hangingPunct="0">
              <a:spcBef>
                <a:spcPct val="20000"/>
              </a:spcBef>
              <a:buClr>
                <a:srgbClr val="403152"/>
              </a:buClr>
              <a:buFont typeface="Wingdings" pitchFamily="2" charset="2"/>
              <a:buChar char="§"/>
            </a:pPr>
            <a:r>
              <a:rPr lang="en-US" sz="2400" dirty="0"/>
              <a:t>Presenters’ Contact Information</a:t>
            </a:r>
          </a:p>
          <a:p>
            <a:pPr marL="800100" lvl="1" indent="-342900" eaLnBrk="0" hangingPunct="0">
              <a:spcBef>
                <a:spcPct val="20000"/>
              </a:spcBef>
              <a:buClr>
                <a:srgbClr val="403152"/>
              </a:buClr>
              <a:buFont typeface="Wingdings" pitchFamily="2" charset="2"/>
              <a:buChar char="§"/>
            </a:pPr>
            <a:r>
              <a:rPr lang="en-US" sz="2400" dirty="0"/>
              <a:t>Tina Grace gracetm@jmu.edu</a:t>
            </a:r>
          </a:p>
          <a:p>
            <a:pPr marL="800100" lvl="1" indent="-342900" eaLnBrk="0" hangingPunct="0">
              <a:spcBef>
                <a:spcPct val="20000"/>
              </a:spcBef>
              <a:buClr>
                <a:srgbClr val="403152"/>
              </a:buClr>
              <a:buFont typeface="Wingdings" pitchFamily="2" charset="2"/>
              <a:buChar char="§"/>
            </a:pPr>
            <a:r>
              <a:rPr lang="en-US" sz="2400" dirty="0"/>
              <a:t>Cindy Chiarello grovecg@jmu.edu</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256128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Introduction</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514600"/>
            <a:ext cx="7162800" cy="3887451"/>
          </a:xfrm>
          <a:prstGeom prst="rect">
            <a:avLst/>
          </a:prstGeom>
          <a:ln>
            <a:noFill/>
          </a:ln>
        </p:spPr>
        <p:txBody>
          <a:bodyPr/>
          <a:lstStyle/>
          <a:p>
            <a:pPr marL="342900" lvl="0" indent="-342900" eaLnBrk="0" hangingPunct="0">
              <a:spcBef>
                <a:spcPct val="20000"/>
              </a:spcBef>
              <a:spcAft>
                <a:spcPts val="1200"/>
              </a:spcAft>
              <a:buClr>
                <a:srgbClr val="403152"/>
              </a:buClr>
              <a:buFont typeface="Wingdings" pitchFamily="2" charset="2"/>
              <a:buChar char="§"/>
            </a:pPr>
            <a:r>
              <a:rPr lang="en-US" sz="2400" dirty="0"/>
              <a:t>Where are you in the process?</a:t>
            </a:r>
          </a:p>
          <a:p>
            <a:pPr marL="342900" lvl="0" indent="-342900" eaLnBrk="0" hangingPunct="0">
              <a:spcBef>
                <a:spcPct val="20000"/>
              </a:spcBef>
              <a:spcAft>
                <a:spcPts val="1200"/>
              </a:spcAft>
              <a:buClr>
                <a:srgbClr val="403152"/>
              </a:buClr>
              <a:buFont typeface="Wingdings" pitchFamily="2" charset="2"/>
              <a:buChar char="§"/>
            </a:pPr>
            <a:r>
              <a:rPr lang="en-US" sz="2400" dirty="0"/>
              <a:t>Do you have a point person? </a:t>
            </a:r>
          </a:p>
          <a:p>
            <a:pPr marL="342900" lvl="0" indent="-342900" eaLnBrk="0" hangingPunct="0">
              <a:spcBef>
                <a:spcPct val="20000"/>
              </a:spcBef>
              <a:spcAft>
                <a:spcPts val="1200"/>
              </a:spcAft>
              <a:buClr>
                <a:srgbClr val="403152"/>
              </a:buClr>
              <a:buFont typeface="Wingdings" pitchFamily="2" charset="2"/>
              <a:buChar char="§"/>
            </a:pPr>
            <a:r>
              <a:rPr lang="en-US" sz="2400" dirty="0"/>
              <a:t>Do you have a logistics team ready? </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a:solidFill>
                  <a:srgbClr val="450084"/>
                </a:solidFill>
                <a:latin typeface="Trajan Pro" pitchFamily="18" charset="0"/>
              </a:rPr>
              <a:t>Logistics Master Plan</a:t>
            </a: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1828800"/>
            <a:ext cx="7162800" cy="4343400"/>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Point Person(s)</a:t>
            </a:r>
          </a:p>
          <a:p>
            <a:pPr marL="342900" lvl="0" indent="-342900" eaLnBrk="0" hangingPunct="0">
              <a:spcBef>
                <a:spcPct val="20000"/>
              </a:spcBef>
              <a:buClr>
                <a:srgbClr val="403152"/>
              </a:buClr>
              <a:buFont typeface="Wingdings" pitchFamily="2" charset="2"/>
              <a:buChar char="§"/>
            </a:pPr>
            <a:r>
              <a:rPr lang="en-US" sz="2400" dirty="0"/>
              <a:t>Schedule</a:t>
            </a:r>
          </a:p>
          <a:p>
            <a:pPr marL="342900" lvl="0" indent="-342900" eaLnBrk="0" hangingPunct="0">
              <a:spcBef>
                <a:spcPct val="20000"/>
              </a:spcBef>
              <a:buClr>
                <a:srgbClr val="403152"/>
              </a:buClr>
              <a:buFont typeface="Wingdings" pitchFamily="2" charset="2"/>
              <a:buChar char="§"/>
            </a:pPr>
            <a:r>
              <a:rPr lang="en-US" sz="2400" dirty="0"/>
              <a:t>Space arrangements (hotel, </a:t>
            </a:r>
            <a:r>
              <a:rPr lang="en-US" sz="2400" dirty="0" smtClean="0"/>
              <a:t>on-campus </a:t>
            </a:r>
            <a:r>
              <a:rPr lang="en-US" sz="2400" dirty="0"/>
              <a:t>space, </a:t>
            </a:r>
            <a:r>
              <a:rPr lang="en-US" sz="2400" dirty="0" smtClean="0"/>
              <a:t>off-campus </a:t>
            </a:r>
            <a:r>
              <a:rPr lang="en-US" sz="2400" dirty="0"/>
              <a:t>restaurant)</a:t>
            </a:r>
          </a:p>
          <a:p>
            <a:pPr marL="342900" lvl="0" indent="-342900" eaLnBrk="0" hangingPunct="0">
              <a:spcBef>
                <a:spcPct val="20000"/>
              </a:spcBef>
              <a:buClr>
                <a:srgbClr val="403152"/>
              </a:buClr>
              <a:buFont typeface="Wingdings" pitchFamily="2" charset="2"/>
              <a:buChar char="§"/>
            </a:pPr>
            <a:r>
              <a:rPr lang="en-US" sz="2400" dirty="0"/>
              <a:t>Supplies</a:t>
            </a:r>
          </a:p>
          <a:p>
            <a:pPr marL="342900" lvl="0" indent="-342900" eaLnBrk="0" hangingPunct="0">
              <a:spcBef>
                <a:spcPct val="20000"/>
              </a:spcBef>
              <a:buClr>
                <a:srgbClr val="403152"/>
              </a:buClr>
              <a:buFont typeface="Wingdings" pitchFamily="2" charset="2"/>
              <a:buChar char="§"/>
            </a:pPr>
            <a:r>
              <a:rPr lang="en-US" sz="2400" dirty="0"/>
              <a:t>Food</a:t>
            </a:r>
          </a:p>
          <a:p>
            <a:pPr marL="342900" lvl="0" indent="-342900" eaLnBrk="0" hangingPunct="0">
              <a:spcBef>
                <a:spcPct val="20000"/>
              </a:spcBef>
              <a:buClr>
                <a:srgbClr val="403152"/>
              </a:buClr>
              <a:buFont typeface="Wingdings" pitchFamily="2" charset="2"/>
              <a:buChar char="§"/>
            </a:pPr>
            <a:r>
              <a:rPr lang="en-US" sz="2400" dirty="0"/>
              <a:t>Transportation</a:t>
            </a:r>
          </a:p>
          <a:p>
            <a:pPr marL="342900" lvl="0" indent="-342900" eaLnBrk="0" hangingPunct="0">
              <a:spcBef>
                <a:spcPct val="20000"/>
              </a:spcBef>
              <a:buClr>
                <a:srgbClr val="403152"/>
              </a:buClr>
              <a:buFont typeface="Wingdings" pitchFamily="2" charset="2"/>
              <a:buChar char="§"/>
            </a:pPr>
            <a:r>
              <a:rPr lang="en-US" sz="2400" dirty="0"/>
              <a:t>Technology</a:t>
            </a:r>
          </a:p>
          <a:p>
            <a:pPr marL="342900" lvl="0" indent="-342900" eaLnBrk="0" hangingPunct="0">
              <a:spcBef>
                <a:spcPct val="20000"/>
              </a:spcBef>
              <a:buClr>
                <a:srgbClr val="403152"/>
              </a:buClr>
              <a:buFont typeface="Wingdings" pitchFamily="2" charset="2"/>
              <a:buChar char="§"/>
            </a:pPr>
            <a:r>
              <a:rPr lang="en-US" sz="2400" dirty="0"/>
              <a:t>Communication</a:t>
            </a:r>
          </a:p>
          <a:p>
            <a:pPr marL="342900" lvl="0" indent="-342900" eaLnBrk="0" hangingPunct="0">
              <a:spcBef>
                <a:spcPct val="20000"/>
              </a:spcBef>
              <a:buClr>
                <a:srgbClr val="403152"/>
              </a:buClr>
              <a:buFont typeface="Wingdings" pitchFamily="2" charset="2"/>
              <a:buChar char="§"/>
            </a:pPr>
            <a:r>
              <a:rPr lang="en-US" sz="2400" dirty="0"/>
              <a:t>Expenses</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1336388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Logistics Coordinators</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spcAft>
                <a:spcPts val="600"/>
              </a:spcAft>
              <a:buClr>
                <a:srgbClr val="403152"/>
              </a:buClr>
              <a:buFont typeface="Wingdings" pitchFamily="2" charset="2"/>
              <a:buChar char="§"/>
            </a:pPr>
            <a:r>
              <a:rPr lang="en-US" sz="2400" dirty="0"/>
              <a:t>You </a:t>
            </a:r>
            <a:r>
              <a:rPr lang="en-US" sz="2400" dirty="0" smtClean="0"/>
              <a:t>will need two </a:t>
            </a:r>
            <a:r>
              <a:rPr lang="en-US" sz="2400" dirty="0"/>
              <a:t>people</a:t>
            </a:r>
          </a:p>
          <a:p>
            <a:pPr marL="342900" lvl="0" indent="-342900" eaLnBrk="0" hangingPunct="0">
              <a:spcBef>
                <a:spcPct val="20000"/>
              </a:spcBef>
              <a:spcAft>
                <a:spcPts val="600"/>
              </a:spcAft>
              <a:buClr>
                <a:srgbClr val="403152"/>
              </a:buClr>
              <a:buFont typeface="Wingdings" pitchFamily="2" charset="2"/>
              <a:buChar char="§"/>
            </a:pPr>
            <a:r>
              <a:rPr lang="en-US" sz="2400" dirty="0" smtClean="0"/>
              <a:t>Will </a:t>
            </a:r>
            <a:r>
              <a:rPr lang="en-US" sz="2400" dirty="0"/>
              <a:t>meet with all other groups assisting in the visit, such as transportation, catering, etc.</a:t>
            </a:r>
          </a:p>
          <a:p>
            <a:pPr marL="342900" lvl="0" indent="-342900" eaLnBrk="0" hangingPunct="0">
              <a:spcBef>
                <a:spcPct val="20000"/>
              </a:spcBef>
              <a:spcAft>
                <a:spcPts val="600"/>
              </a:spcAft>
              <a:buClr>
                <a:srgbClr val="403152"/>
              </a:buClr>
              <a:buFont typeface="Wingdings" pitchFamily="2" charset="2"/>
              <a:buChar char="§"/>
            </a:pPr>
            <a:r>
              <a:rPr lang="en-US" sz="2400" dirty="0"/>
              <a:t>In charge of logistics </a:t>
            </a:r>
            <a:r>
              <a:rPr lang="en-US" sz="2400" dirty="0" smtClean="0"/>
              <a:t>master </a:t>
            </a:r>
            <a:r>
              <a:rPr lang="en-US" sz="2400" dirty="0"/>
              <a:t>plan</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3624605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a:solidFill>
                  <a:srgbClr val="450084"/>
                </a:solidFill>
                <a:latin typeface="Trajan Pro" pitchFamily="18" charset="0"/>
              </a:rPr>
              <a:t>Point Person</a:t>
            </a: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spcAft>
                <a:spcPts val="600"/>
              </a:spcAft>
              <a:buClr>
                <a:srgbClr val="403152"/>
              </a:buClr>
              <a:buFont typeface="Wingdings" pitchFamily="2" charset="2"/>
              <a:buChar char="§"/>
            </a:pPr>
            <a:r>
              <a:rPr lang="en-US" sz="2400" dirty="0"/>
              <a:t>You </a:t>
            </a:r>
            <a:r>
              <a:rPr lang="en-US" sz="2400" dirty="0" smtClean="0"/>
              <a:t>may consider having more than one person</a:t>
            </a:r>
            <a:endParaRPr lang="en-US" sz="2400" dirty="0"/>
          </a:p>
          <a:p>
            <a:pPr marL="342900" lvl="0" indent="-342900" eaLnBrk="0" hangingPunct="0">
              <a:spcBef>
                <a:spcPct val="20000"/>
              </a:spcBef>
              <a:spcAft>
                <a:spcPts val="600"/>
              </a:spcAft>
              <a:buClr>
                <a:srgbClr val="403152"/>
              </a:buClr>
              <a:buFont typeface="Wingdings" pitchFamily="2" charset="2"/>
              <a:buChar char="§"/>
            </a:pPr>
            <a:r>
              <a:rPr lang="en-US" sz="2400" dirty="0"/>
              <a:t>Contact for committee chair and </a:t>
            </a:r>
            <a:r>
              <a:rPr lang="en-US" sz="2400" dirty="0" smtClean="0"/>
              <a:t>SACSCOC VP</a:t>
            </a:r>
          </a:p>
          <a:p>
            <a:pPr marL="800100" lvl="1" indent="-342900" eaLnBrk="0" hangingPunct="0">
              <a:spcBef>
                <a:spcPct val="20000"/>
              </a:spcBef>
              <a:spcAft>
                <a:spcPts val="600"/>
              </a:spcAft>
              <a:buClr>
                <a:srgbClr val="403152"/>
              </a:buClr>
              <a:buFont typeface="Wingdings" pitchFamily="2" charset="2"/>
              <a:buChar char="§"/>
            </a:pPr>
            <a:r>
              <a:rPr lang="en-US" sz="2400" dirty="0" smtClean="0"/>
              <a:t>Technology Assistance</a:t>
            </a:r>
          </a:p>
          <a:p>
            <a:pPr marL="800100" lvl="1" indent="-342900" eaLnBrk="0" hangingPunct="0">
              <a:spcBef>
                <a:spcPct val="20000"/>
              </a:spcBef>
              <a:spcAft>
                <a:spcPts val="600"/>
              </a:spcAft>
              <a:buClr>
                <a:srgbClr val="403152"/>
              </a:buClr>
              <a:buFont typeface="Wingdings" pitchFamily="2" charset="2"/>
              <a:buChar char="§"/>
            </a:pPr>
            <a:r>
              <a:rPr lang="en-US" sz="2400" dirty="0" smtClean="0"/>
              <a:t>Documentation Requests</a:t>
            </a:r>
          </a:p>
          <a:p>
            <a:pPr marL="800100" lvl="1" indent="-342900" eaLnBrk="0" hangingPunct="0">
              <a:spcBef>
                <a:spcPct val="20000"/>
              </a:spcBef>
              <a:spcAft>
                <a:spcPts val="600"/>
              </a:spcAft>
              <a:buClr>
                <a:srgbClr val="403152"/>
              </a:buClr>
              <a:buFont typeface="Wingdings" pitchFamily="2" charset="2"/>
              <a:buChar char="§"/>
            </a:pPr>
            <a:r>
              <a:rPr lang="en-US" sz="2400" dirty="0" smtClean="0"/>
              <a:t>Scheduling</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2464200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Scheduling</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1981200"/>
            <a:ext cx="7162800" cy="4268451"/>
          </a:xfrm>
          <a:prstGeom prst="rect">
            <a:avLst/>
          </a:prstGeom>
          <a:ln>
            <a:noFill/>
          </a:ln>
        </p:spPr>
        <p:txBody>
          <a:bodyPr/>
          <a:lstStyle/>
          <a:p>
            <a:pPr marL="342900" indent="-342900" eaLnBrk="0" hangingPunct="0">
              <a:spcBef>
                <a:spcPct val="20000"/>
              </a:spcBef>
              <a:spcAft>
                <a:spcPts val="600"/>
              </a:spcAft>
              <a:buClr>
                <a:srgbClr val="403152"/>
              </a:buClr>
              <a:buFont typeface="Wingdings" pitchFamily="2" charset="2"/>
              <a:buChar char="§"/>
            </a:pPr>
            <a:r>
              <a:rPr lang="en-US" sz="2400" dirty="0" smtClean="0"/>
              <a:t>Broad span – from two years through visit</a:t>
            </a:r>
          </a:p>
          <a:p>
            <a:pPr marL="342900" indent="-342900" eaLnBrk="0" hangingPunct="0">
              <a:spcBef>
                <a:spcPct val="20000"/>
              </a:spcBef>
              <a:spcAft>
                <a:spcPts val="600"/>
              </a:spcAft>
              <a:buClr>
                <a:srgbClr val="403152"/>
              </a:buClr>
              <a:buFont typeface="Wingdings" pitchFamily="2" charset="2"/>
              <a:buChar char="§"/>
            </a:pPr>
            <a:r>
              <a:rPr lang="en-US" sz="2400" dirty="0" smtClean="0"/>
              <a:t>Specific detail – everyone involved should be able to follow it</a:t>
            </a:r>
          </a:p>
          <a:p>
            <a:pPr marL="342900" indent="-342900" eaLnBrk="0" hangingPunct="0">
              <a:spcBef>
                <a:spcPct val="20000"/>
              </a:spcBef>
              <a:spcAft>
                <a:spcPts val="600"/>
              </a:spcAft>
              <a:buClr>
                <a:srgbClr val="403152"/>
              </a:buClr>
              <a:buFont typeface="Wingdings" pitchFamily="2" charset="2"/>
              <a:buChar char="§"/>
            </a:pPr>
            <a:r>
              <a:rPr lang="en-US" sz="2400" dirty="0" smtClean="0"/>
              <a:t>Customize schedules for each group involved</a:t>
            </a:r>
          </a:p>
          <a:p>
            <a:pPr marL="800100" lvl="1" indent="-342900" eaLnBrk="0" hangingPunct="0">
              <a:spcBef>
                <a:spcPct val="20000"/>
              </a:spcBef>
              <a:spcAft>
                <a:spcPts val="600"/>
              </a:spcAft>
              <a:buClr>
                <a:srgbClr val="403152"/>
              </a:buClr>
              <a:buFont typeface="Wingdings" pitchFamily="2" charset="2"/>
              <a:buChar char="§"/>
            </a:pPr>
            <a:r>
              <a:rPr lang="en-US" sz="2400" dirty="0" smtClean="0"/>
              <a:t>committee members</a:t>
            </a:r>
          </a:p>
          <a:p>
            <a:pPr marL="800100" lvl="1" indent="-342900" eaLnBrk="0" hangingPunct="0">
              <a:spcBef>
                <a:spcPct val="20000"/>
              </a:spcBef>
              <a:spcAft>
                <a:spcPts val="600"/>
              </a:spcAft>
              <a:buClr>
                <a:srgbClr val="403152"/>
              </a:buClr>
              <a:buFont typeface="Wingdings" pitchFamily="2" charset="2"/>
              <a:buChar char="§"/>
            </a:pPr>
            <a:r>
              <a:rPr lang="en-US" sz="2400" dirty="0" smtClean="0"/>
              <a:t>logistics</a:t>
            </a:r>
          </a:p>
          <a:p>
            <a:pPr marL="800100" lvl="1" indent="-342900" eaLnBrk="0" hangingPunct="0">
              <a:spcBef>
                <a:spcPct val="20000"/>
              </a:spcBef>
              <a:spcAft>
                <a:spcPts val="600"/>
              </a:spcAft>
              <a:buClr>
                <a:srgbClr val="403152"/>
              </a:buClr>
              <a:buFont typeface="Wingdings" pitchFamily="2" charset="2"/>
              <a:buChar char="§"/>
            </a:pPr>
            <a:r>
              <a:rPr lang="en-US" sz="2400" dirty="0"/>
              <a:t>i</a:t>
            </a:r>
            <a:r>
              <a:rPr lang="en-US" sz="2400" dirty="0" smtClean="0"/>
              <a:t>nterviewees</a:t>
            </a:r>
          </a:p>
          <a:p>
            <a:pPr marL="342900" indent="-342900" eaLnBrk="0" hangingPunct="0">
              <a:spcBef>
                <a:spcPct val="20000"/>
              </a:spcBef>
              <a:spcAft>
                <a:spcPts val="600"/>
              </a:spcAft>
              <a:buClr>
                <a:srgbClr val="403152"/>
              </a:buClr>
              <a:buFont typeface="Wingdings" pitchFamily="2" charset="2"/>
              <a:buChar char="§"/>
            </a:pPr>
            <a:r>
              <a:rPr lang="en-US" sz="2400" dirty="0" smtClean="0"/>
              <a:t>Committee master schedule</a:t>
            </a:r>
          </a:p>
          <a:p>
            <a:pPr marL="342900" indent="-342900" eaLnBrk="0" hangingPunct="0">
              <a:spcBef>
                <a:spcPct val="20000"/>
              </a:spcBef>
              <a:spcAft>
                <a:spcPts val="600"/>
              </a:spcAft>
              <a:buClr>
                <a:srgbClr val="403152"/>
              </a:buClr>
              <a:buFont typeface="Wingdings" pitchFamily="2" charset="2"/>
              <a:buChar char="§"/>
            </a:pPr>
            <a:r>
              <a:rPr lang="en-US" sz="2400" dirty="0" smtClean="0"/>
              <a:t>Be flexible</a:t>
            </a:r>
            <a:endParaRPr lang="en-US" sz="2400" dirty="0"/>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3105961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a:solidFill>
                  <a:srgbClr val="450084"/>
                </a:solidFill>
                <a:latin typeface="Trajan Pro" pitchFamily="18" charset="0"/>
              </a:rPr>
              <a:t>Space Arrangements</a:t>
            </a: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1676400"/>
            <a:ext cx="7162800" cy="4268451"/>
          </a:xfrm>
          <a:prstGeom prst="rect">
            <a:avLst/>
          </a:prstGeom>
          <a:ln>
            <a:noFill/>
          </a:ln>
        </p:spPr>
        <p:txBody>
          <a:bodyPr/>
          <a:lstStyle/>
          <a:p>
            <a:pPr marL="342900" lvl="0" indent="-342900" eaLnBrk="0" hangingPunct="0">
              <a:spcBef>
                <a:spcPct val="20000"/>
              </a:spcBef>
              <a:buClr>
                <a:srgbClr val="403152"/>
              </a:buClr>
              <a:buFont typeface="Wingdings" pitchFamily="2" charset="2"/>
              <a:buChar char="§"/>
            </a:pPr>
            <a:r>
              <a:rPr lang="en-US" sz="2400" dirty="0"/>
              <a:t>Hotel</a:t>
            </a:r>
          </a:p>
          <a:p>
            <a:pPr marL="800100" lvl="1" indent="-342900" eaLnBrk="0" hangingPunct="0">
              <a:spcBef>
                <a:spcPct val="20000"/>
              </a:spcBef>
              <a:buClr>
                <a:srgbClr val="403152"/>
              </a:buClr>
              <a:buFont typeface="Wingdings" pitchFamily="2" charset="2"/>
              <a:buChar char="§"/>
            </a:pPr>
            <a:r>
              <a:rPr lang="en-US" sz="2400" dirty="0"/>
              <a:t>Guest rooms (including technology and logistics point person)</a:t>
            </a:r>
          </a:p>
          <a:p>
            <a:pPr marL="800100" lvl="1" indent="-342900" eaLnBrk="0" hangingPunct="0">
              <a:spcBef>
                <a:spcPct val="20000"/>
              </a:spcBef>
              <a:buClr>
                <a:srgbClr val="403152"/>
              </a:buClr>
              <a:buFont typeface="Wingdings" pitchFamily="2" charset="2"/>
              <a:buChar char="§"/>
            </a:pPr>
            <a:r>
              <a:rPr lang="en-US" sz="2400" dirty="0"/>
              <a:t>Committee workroom</a:t>
            </a:r>
          </a:p>
          <a:p>
            <a:pPr marL="342900" lvl="0" indent="-342900" eaLnBrk="0" hangingPunct="0">
              <a:spcBef>
                <a:spcPct val="20000"/>
              </a:spcBef>
              <a:buClr>
                <a:srgbClr val="403152"/>
              </a:buClr>
              <a:buFont typeface="Wingdings" pitchFamily="2" charset="2"/>
              <a:buChar char="§"/>
            </a:pPr>
            <a:r>
              <a:rPr lang="en-US" sz="2400" dirty="0"/>
              <a:t>On Campus</a:t>
            </a:r>
          </a:p>
          <a:p>
            <a:pPr marL="800100" lvl="1" indent="-342900" eaLnBrk="0" hangingPunct="0">
              <a:spcBef>
                <a:spcPct val="20000"/>
              </a:spcBef>
              <a:buClr>
                <a:srgbClr val="403152"/>
              </a:buClr>
              <a:buFont typeface="Wingdings" pitchFamily="2" charset="2"/>
              <a:buChar char="§"/>
            </a:pPr>
            <a:r>
              <a:rPr lang="en-US" sz="2400" dirty="0"/>
              <a:t>Interview</a:t>
            </a:r>
          </a:p>
          <a:p>
            <a:pPr marL="800100" lvl="1" indent="-342900" eaLnBrk="0" hangingPunct="0">
              <a:spcBef>
                <a:spcPct val="20000"/>
              </a:spcBef>
              <a:buClr>
                <a:srgbClr val="403152"/>
              </a:buClr>
              <a:buFont typeface="Wingdings" pitchFamily="2" charset="2"/>
              <a:buChar char="§"/>
            </a:pPr>
            <a:r>
              <a:rPr lang="en-US" sz="2400" dirty="0"/>
              <a:t>Committee workroom</a:t>
            </a:r>
          </a:p>
          <a:p>
            <a:pPr marL="800100" lvl="1" indent="-342900" eaLnBrk="0" hangingPunct="0">
              <a:spcBef>
                <a:spcPct val="20000"/>
              </a:spcBef>
              <a:buClr>
                <a:srgbClr val="403152"/>
              </a:buClr>
              <a:buFont typeface="Wingdings" pitchFamily="2" charset="2"/>
              <a:buChar char="§"/>
            </a:pPr>
            <a:r>
              <a:rPr lang="en-US" sz="2400" dirty="0"/>
              <a:t>Command center</a:t>
            </a:r>
          </a:p>
          <a:p>
            <a:pPr marL="800100" lvl="1" indent="-342900" eaLnBrk="0" hangingPunct="0">
              <a:spcBef>
                <a:spcPct val="20000"/>
              </a:spcBef>
              <a:buClr>
                <a:srgbClr val="403152"/>
              </a:buClr>
              <a:buFont typeface="Wingdings" pitchFamily="2" charset="2"/>
              <a:buChar char="§"/>
            </a:pPr>
            <a:r>
              <a:rPr lang="en-US" sz="2400" dirty="0"/>
              <a:t>Lunch</a:t>
            </a:r>
          </a:p>
          <a:p>
            <a:pPr marL="342900" lvl="0" indent="-342900" eaLnBrk="0" hangingPunct="0">
              <a:spcBef>
                <a:spcPct val="20000"/>
              </a:spcBef>
              <a:buClr>
                <a:srgbClr val="403152"/>
              </a:buClr>
              <a:buFont typeface="Wingdings" pitchFamily="2" charset="2"/>
              <a:buChar char="§"/>
            </a:pPr>
            <a:r>
              <a:rPr lang="en-US" sz="2400" dirty="0"/>
              <a:t>Off Campus Restaurant</a:t>
            </a:r>
          </a:p>
          <a:p>
            <a:pPr marL="800100" lvl="1" indent="-342900" eaLnBrk="0" hangingPunct="0">
              <a:spcBef>
                <a:spcPct val="20000"/>
              </a:spcBef>
              <a:buClr>
                <a:srgbClr val="403152"/>
              </a:buClr>
              <a:buFont typeface="Wingdings" pitchFamily="2" charset="2"/>
              <a:buChar char="§"/>
            </a:pPr>
            <a:r>
              <a:rPr lang="en-US" sz="2400" dirty="0"/>
              <a:t>Private dining</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3893234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Supplies</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spcAft>
                <a:spcPts val="600"/>
              </a:spcAft>
              <a:buClr>
                <a:srgbClr val="403152"/>
              </a:buClr>
              <a:buFont typeface="Wingdings" pitchFamily="2" charset="2"/>
              <a:buChar char="§"/>
            </a:pPr>
            <a:r>
              <a:rPr lang="en-US" sz="2400" dirty="0"/>
              <a:t>Workrooms</a:t>
            </a:r>
          </a:p>
          <a:p>
            <a:pPr marL="800100" lvl="2" indent="-342900" eaLnBrk="0" hangingPunct="0">
              <a:spcBef>
                <a:spcPct val="20000"/>
              </a:spcBef>
              <a:spcAft>
                <a:spcPts val="600"/>
              </a:spcAft>
              <a:buClr>
                <a:srgbClr val="403152"/>
              </a:buClr>
              <a:buFont typeface="Wingdings" pitchFamily="2" charset="2"/>
              <a:buChar char="§"/>
            </a:pPr>
            <a:r>
              <a:rPr lang="en-US" sz="2400" dirty="0"/>
              <a:t>Hotel and campus</a:t>
            </a:r>
          </a:p>
          <a:p>
            <a:pPr marL="342900" lvl="0" indent="-342900" eaLnBrk="0" hangingPunct="0">
              <a:spcBef>
                <a:spcPct val="20000"/>
              </a:spcBef>
              <a:spcAft>
                <a:spcPts val="600"/>
              </a:spcAft>
              <a:buClr>
                <a:srgbClr val="403152"/>
              </a:buClr>
              <a:buFont typeface="Wingdings" pitchFamily="2" charset="2"/>
              <a:buChar char="§"/>
            </a:pPr>
            <a:r>
              <a:rPr lang="en-US" sz="2400" dirty="0"/>
              <a:t>Command post</a:t>
            </a:r>
          </a:p>
          <a:p>
            <a:pPr marL="342900" lvl="0" indent="-342900" eaLnBrk="0" hangingPunct="0">
              <a:spcBef>
                <a:spcPct val="20000"/>
              </a:spcBef>
              <a:spcAft>
                <a:spcPts val="600"/>
              </a:spcAft>
              <a:buClr>
                <a:srgbClr val="403152"/>
              </a:buClr>
              <a:buFont typeface="Wingdings" pitchFamily="2" charset="2"/>
              <a:buChar char="§"/>
            </a:pPr>
            <a:r>
              <a:rPr lang="en-US" sz="2400" dirty="0" smtClean="0"/>
              <a:t>Committee room</a:t>
            </a:r>
            <a:endParaRPr lang="en-US" sz="2400" dirty="0"/>
          </a:p>
          <a:p>
            <a:pPr marL="800100" lvl="2" indent="-342900" eaLnBrk="0" hangingPunct="0">
              <a:spcBef>
                <a:spcPct val="20000"/>
              </a:spcBef>
              <a:spcAft>
                <a:spcPts val="600"/>
              </a:spcAft>
              <a:buClr>
                <a:srgbClr val="403152"/>
              </a:buClr>
              <a:buFont typeface="Wingdings" pitchFamily="2" charset="2"/>
              <a:buChar char="§"/>
            </a:pPr>
            <a:r>
              <a:rPr lang="en-US" sz="2400" dirty="0"/>
              <a:t>Welcome binder and gift bags</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3436532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81200" cy="6858001"/>
          </a:xfrm>
          <a:prstGeom prst="rect">
            <a:avLst/>
          </a:prstGeom>
          <a:gradFill>
            <a:gsLst>
              <a:gs pos="21000">
                <a:srgbClr val="450084"/>
              </a:gs>
              <a:gs pos="87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endParaRPr lang="en-US" sz="2800" dirty="0">
              <a:solidFill>
                <a:schemeClr val="bg1">
                  <a:lumMod val="75000"/>
                </a:schemeClr>
              </a:solidFill>
              <a:latin typeface="Trajan Pro" pitchFamily="18" charset="0"/>
            </a:endParaRPr>
          </a:p>
        </p:txBody>
      </p:sp>
      <p:sp>
        <p:nvSpPr>
          <p:cNvPr id="3" name="Rectangle 2"/>
          <p:cNvSpPr/>
          <p:nvPr/>
        </p:nvSpPr>
        <p:spPr>
          <a:xfrm>
            <a:off x="1981200" y="-1"/>
            <a:ext cx="7162800" cy="1663243"/>
          </a:xfrm>
          <a:prstGeom prst="rect">
            <a:avLst/>
          </a:prstGeom>
          <a:noFill/>
          <a:ln w="38100">
            <a:solidFill>
              <a:srgbClr val="4500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000" b="1" dirty="0" smtClean="0">
                <a:solidFill>
                  <a:srgbClr val="450084"/>
                </a:solidFill>
                <a:latin typeface="Trajan Pro" pitchFamily="18" charset="0"/>
              </a:rPr>
              <a:t>Food</a:t>
            </a:r>
            <a:endParaRPr lang="en-US" sz="3000" b="1" dirty="0">
              <a:solidFill>
                <a:srgbClr val="450084"/>
              </a:solidFill>
              <a:latin typeface="Trajan Pro" pitchFamily="18" charset="0"/>
            </a:endParaRPr>
          </a:p>
        </p:txBody>
      </p:sp>
      <p:sp>
        <p:nvSpPr>
          <p:cNvPr id="12293" name="Text Box 13"/>
          <p:cNvSpPr txBox="1">
            <a:spLocks noChangeArrowheads="1"/>
          </p:cNvSpPr>
          <p:nvPr/>
        </p:nvSpPr>
        <p:spPr bwMode="auto">
          <a:xfrm>
            <a:off x="1905000" y="1447800"/>
            <a:ext cx="6858000" cy="430887"/>
          </a:xfrm>
          <a:prstGeom prst="rect">
            <a:avLst/>
          </a:prstGeom>
          <a:noFill/>
          <a:ln w="9525">
            <a:noFill/>
            <a:miter lim="800000"/>
            <a:headEnd/>
            <a:tailEnd/>
          </a:ln>
        </p:spPr>
        <p:txBody>
          <a:bodyPr>
            <a:spAutoFit/>
          </a:bodyPr>
          <a:lstStyle/>
          <a:p>
            <a:pPr marL="342900" indent="-342900">
              <a:spcBef>
                <a:spcPct val="20000"/>
              </a:spcBef>
              <a:defRPr/>
            </a:pPr>
            <a:endParaRPr lang="en-US" sz="2200" dirty="0"/>
          </a:p>
        </p:txBody>
      </p:sp>
      <p:sp>
        <p:nvSpPr>
          <p:cNvPr id="7" name="Content Placeholder 6"/>
          <p:cNvSpPr txBox="1">
            <a:spLocks/>
          </p:cNvSpPr>
          <p:nvPr/>
        </p:nvSpPr>
        <p:spPr>
          <a:xfrm>
            <a:off x="1981200" y="2133600"/>
            <a:ext cx="7162800" cy="4268451"/>
          </a:xfrm>
          <a:prstGeom prst="rect">
            <a:avLst/>
          </a:prstGeom>
          <a:ln>
            <a:noFill/>
          </a:ln>
        </p:spPr>
        <p:txBody>
          <a:bodyPr/>
          <a:lstStyle/>
          <a:p>
            <a:pPr marL="342900" lvl="0" indent="-342900" eaLnBrk="0" hangingPunct="0">
              <a:spcBef>
                <a:spcPct val="20000"/>
              </a:spcBef>
              <a:spcAft>
                <a:spcPts val="600"/>
              </a:spcAft>
              <a:buClr>
                <a:srgbClr val="403152"/>
              </a:buClr>
              <a:buFont typeface="Wingdings" pitchFamily="2" charset="2"/>
              <a:buChar char="§"/>
            </a:pPr>
            <a:r>
              <a:rPr lang="en-US" sz="2400" dirty="0" smtClean="0"/>
              <a:t>Wherever </a:t>
            </a:r>
            <a:r>
              <a:rPr lang="en-US" sz="2400" dirty="0"/>
              <a:t>the committee </a:t>
            </a:r>
            <a:r>
              <a:rPr lang="en-US" sz="2400" dirty="0" smtClean="0"/>
              <a:t>is, </a:t>
            </a:r>
            <a:r>
              <a:rPr lang="en-US" sz="2400" dirty="0"/>
              <a:t>there should be food </a:t>
            </a:r>
            <a:endParaRPr lang="en-US" sz="2400" dirty="0" smtClean="0"/>
          </a:p>
          <a:p>
            <a:pPr marL="800100" lvl="1" indent="-342900" eaLnBrk="0" hangingPunct="0">
              <a:spcBef>
                <a:spcPct val="20000"/>
              </a:spcBef>
              <a:spcAft>
                <a:spcPts val="600"/>
              </a:spcAft>
              <a:buClr>
                <a:srgbClr val="403152"/>
              </a:buClr>
              <a:buFont typeface="Wingdings" pitchFamily="2" charset="2"/>
              <a:buChar char="§"/>
            </a:pPr>
            <a:r>
              <a:rPr lang="en-US" sz="2400" dirty="0" smtClean="0"/>
              <a:t>Snacks </a:t>
            </a:r>
            <a:r>
              <a:rPr lang="en-US" sz="2400" dirty="0"/>
              <a:t>and beverages</a:t>
            </a:r>
          </a:p>
          <a:p>
            <a:pPr marL="342900" lvl="0" indent="-342900" eaLnBrk="0" hangingPunct="0">
              <a:spcBef>
                <a:spcPct val="20000"/>
              </a:spcBef>
              <a:spcAft>
                <a:spcPts val="600"/>
              </a:spcAft>
              <a:buClr>
                <a:srgbClr val="403152"/>
              </a:buClr>
              <a:buFont typeface="Wingdings" pitchFamily="2" charset="2"/>
              <a:buChar char="§"/>
            </a:pPr>
            <a:r>
              <a:rPr lang="en-US" sz="2400" dirty="0"/>
              <a:t>Hotel	</a:t>
            </a:r>
          </a:p>
          <a:p>
            <a:pPr marL="800100" lvl="1" indent="-342900" eaLnBrk="0" hangingPunct="0">
              <a:spcBef>
                <a:spcPct val="20000"/>
              </a:spcBef>
              <a:spcAft>
                <a:spcPts val="600"/>
              </a:spcAft>
              <a:buClr>
                <a:srgbClr val="403152"/>
              </a:buClr>
              <a:buFont typeface="Wingdings" pitchFamily="2" charset="2"/>
              <a:buChar char="§"/>
            </a:pPr>
            <a:r>
              <a:rPr lang="en-US" sz="2400" dirty="0"/>
              <a:t>Breakfast, lunch, dinner as schedule permits</a:t>
            </a:r>
          </a:p>
          <a:p>
            <a:pPr marL="342900" lvl="0" indent="-342900" eaLnBrk="0" hangingPunct="0">
              <a:spcBef>
                <a:spcPct val="20000"/>
              </a:spcBef>
              <a:spcAft>
                <a:spcPts val="600"/>
              </a:spcAft>
              <a:buClr>
                <a:srgbClr val="403152"/>
              </a:buClr>
              <a:buFont typeface="Wingdings" pitchFamily="2" charset="2"/>
              <a:buChar char="§"/>
            </a:pPr>
            <a:r>
              <a:rPr lang="en-US" sz="2400" dirty="0"/>
              <a:t>Campus</a:t>
            </a:r>
          </a:p>
          <a:p>
            <a:pPr marL="800100" lvl="1" indent="-342900" eaLnBrk="0" hangingPunct="0">
              <a:spcBef>
                <a:spcPct val="20000"/>
              </a:spcBef>
              <a:spcAft>
                <a:spcPts val="600"/>
              </a:spcAft>
              <a:buClr>
                <a:srgbClr val="403152"/>
              </a:buClr>
              <a:buFont typeface="Wingdings" pitchFamily="2" charset="2"/>
              <a:buChar char="§"/>
            </a:pPr>
            <a:r>
              <a:rPr lang="en-US" sz="2400" dirty="0" smtClean="0"/>
              <a:t>Lunch</a:t>
            </a:r>
            <a:endParaRPr lang="en-US" sz="2400" dirty="0"/>
          </a:p>
          <a:p>
            <a:pPr marL="342900" indent="-342900" eaLnBrk="0" hangingPunct="0">
              <a:spcBef>
                <a:spcPct val="20000"/>
              </a:spcBef>
              <a:spcAft>
                <a:spcPts val="600"/>
              </a:spcAft>
              <a:buClr>
                <a:srgbClr val="403152"/>
              </a:buClr>
              <a:buFont typeface="Wingdings" pitchFamily="2" charset="2"/>
              <a:buChar char="§"/>
            </a:pPr>
            <a:r>
              <a:rPr lang="en-US" sz="2400" dirty="0" smtClean="0"/>
              <a:t>Off campus </a:t>
            </a:r>
          </a:p>
          <a:p>
            <a:pPr marL="800100" lvl="1" indent="-342900" eaLnBrk="0" hangingPunct="0">
              <a:spcBef>
                <a:spcPct val="20000"/>
              </a:spcBef>
              <a:spcAft>
                <a:spcPts val="600"/>
              </a:spcAft>
              <a:buClr>
                <a:srgbClr val="403152"/>
              </a:buClr>
              <a:buFont typeface="Wingdings" pitchFamily="2" charset="2"/>
              <a:buChar char="§"/>
            </a:pPr>
            <a:r>
              <a:rPr lang="en-US" sz="2400" dirty="0" smtClean="0"/>
              <a:t>Restaurant with privacy</a:t>
            </a: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7936" t="7935" r="8730" b="8730"/>
          <a:stretch/>
        </p:blipFill>
        <p:spPr>
          <a:xfrm>
            <a:off x="149454" y="57150"/>
            <a:ext cx="1603146" cy="1603146"/>
          </a:xfrm>
          <a:prstGeom prst="ellipse">
            <a:avLst/>
          </a:prstGeom>
          <a:ln>
            <a:noFill/>
          </a:ln>
          <a:effectLst>
            <a:softEdge rad="112500"/>
          </a:effectLst>
        </p:spPr>
      </p:pic>
    </p:spTree>
    <p:extLst>
      <p:ext uri="{BB962C8B-B14F-4D97-AF65-F5344CB8AC3E}">
        <p14:creationId xmlns:p14="http://schemas.microsoft.com/office/powerpoint/2010/main" val="566361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2705</TotalTime>
  <Words>1202</Words>
  <Application>Microsoft Office PowerPoint</Application>
  <PresentationFormat>On-screen Show (4:3)</PresentationFormat>
  <Paragraphs>194</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 Shackelford</dc:creator>
  <cp:lastModifiedBy>Desktop Services</cp:lastModifiedBy>
  <cp:revision>328</cp:revision>
  <cp:lastPrinted>2013-12-05T20:50:46Z</cp:lastPrinted>
  <dcterms:created xsi:type="dcterms:W3CDTF">2009-05-12T13:53:41Z</dcterms:created>
  <dcterms:modified xsi:type="dcterms:W3CDTF">2013-12-05T20:56:13Z</dcterms:modified>
</cp:coreProperties>
</file>