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65" r:id="rId7"/>
    <p:sldId id="267" r:id="rId8"/>
    <p:sldId id="262" r:id="rId9"/>
    <p:sldId id="266" r:id="rId10"/>
    <p:sldId id="261"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5A4A1-5757-5469-758F-CBEC6C2A5054}" v="8" dt="2024-08-08T15:14:04.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36" autoAdjust="0"/>
    <p:restoredTop sz="94660"/>
  </p:normalViewPr>
  <p:slideViewPr>
    <p:cSldViewPr snapToGrid="0">
      <p:cViewPr varScale="1">
        <p:scale>
          <a:sx n="86" d="100"/>
          <a:sy n="86" d="100"/>
        </p:scale>
        <p:origin x="81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e, Jon - strinejr" userId="S::strinejr@jmu.edu::777cc4b9-559f-4b6f-ab05-04ee0b9bd29c" providerId="AD" clId="Web-{55A5A4A1-5757-5469-758F-CBEC6C2A5054}"/>
    <pc:docChg chg="modSld">
      <pc:chgData name="Strine, Jon - strinejr" userId="S::strinejr@jmu.edu::777cc4b9-559f-4b6f-ab05-04ee0b9bd29c" providerId="AD" clId="Web-{55A5A4A1-5757-5469-758F-CBEC6C2A5054}" dt="2024-08-08T15:14:04.515" v="8" actId="20577"/>
      <pc:docMkLst>
        <pc:docMk/>
      </pc:docMkLst>
      <pc:sldChg chg="modSp">
        <pc:chgData name="Strine, Jon - strinejr" userId="S::strinejr@jmu.edu::777cc4b9-559f-4b6f-ab05-04ee0b9bd29c" providerId="AD" clId="Web-{55A5A4A1-5757-5469-758F-CBEC6C2A5054}" dt="2024-08-08T15:14:04.515" v="8" actId="20577"/>
        <pc:sldMkLst>
          <pc:docMk/>
          <pc:sldMk cId="1087017444" sldId="256"/>
        </pc:sldMkLst>
        <pc:spChg chg="mod">
          <ac:chgData name="Strine, Jon - strinejr" userId="S::strinejr@jmu.edu::777cc4b9-559f-4b6f-ab05-04ee0b9bd29c" providerId="AD" clId="Web-{55A5A4A1-5757-5469-758F-CBEC6C2A5054}" dt="2024-08-08T15:14:04.515" v="8" actId="20577"/>
          <ac:spMkLst>
            <pc:docMk/>
            <pc:sldMk cId="1087017444" sldId="25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CD08-E6D3-794D-AC06-A360372A0B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29D93-0B68-8B43-94EA-D841A45F3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50CE0E-6D3F-A749-9738-0D38CB843E59}"/>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5" name="Footer Placeholder 4">
            <a:extLst>
              <a:ext uri="{FF2B5EF4-FFF2-40B4-BE49-F238E27FC236}">
                <a16:creationId xmlns:a16="http://schemas.microsoft.com/office/drawing/2014/main" id="{CE29B68F-BE20-FA4A-8A05-F220F263B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7AF71-DD98-C141-91E3-FD10D53D992A}"/>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329080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1B7B-392A-AD40-B04A-F256DDF66C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650D9B-FDDE-7D4B-B3D4-3D7294A095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79B63-83D3-FA4A-B18B-83FB04F60430}"/>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5" name="Footer Placeholder 4">
            <a:extLst>
              <a:ext uri="{FF2B5EF4-FFF2-40B4-BE49-F238E27FC236}">
                <a16:creationId xmlns:a16="http://schemas.microsoft.com/office/drawing/2014/main" id="{75A30199-63B4-8D4B-BB28-B623B7DDF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888A4-6C52-694E-9ECA-4678BC320547}"/>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264121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BEDC0-77B0-F942-9757-17003F73A7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EBC8C-FF31-5940-A960-6E561FC6F8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991A8-2FE5-924B-B921-41309839F23A}"/>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5" name="Footer Placeholder 4">
            <a:extLst>
              <a:ext uri="{FF2B5EF4-FFF2-40B4-BE49-F238E27FC236}">
                <a16:creationId xmlns:a16="http://schemas.microsoft.com/office/drawing/2014/main" id="{5B68A1ED-1017-284D-B6C1-922F21F1C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72738-747E-3E46-8FD7-DA358D10EEFF}"/>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315787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B914-EE6D-3248-9E09-349595164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84901-5DE1-3C4A-B1E1-FDA03D1A72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8FF49-1542-474C-AF73-2D9D864251E6}"/>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5" name="Footer Placeholder 4">
            <a:extLst>
              <a:ext uri="{FF2B5EF4-FFF2-40B4-BE49-F238E27FC236}">
                <a16:creationId xmlns:a16="http://schemas.microsoft.com/office/drawing/2014/main" id="{341FDD2D-3584-9F4A-8698-723CF60AC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C8812-4757-0C4C-A541-B05741F91FDC}"/>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400963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3F51-5CBE-7240-9EC3-91B548459F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A2E984-085A-304E-B5E9-896560B01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54C69-0F5B-FC40-8E34-51D4DC58F7EF}"/>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5" name="Footer Placeholder 4">
            <a:extLst>
              <a:ext uri="{FF2B5EF4-FFF2-40B4-BE49-F238E27FC236}">
                <a16:creationId xmlns:a16="http://schemas.microsoft.com/office/drawing/2014/main" id="{4690862E-482E-254E-ABB8-16C818127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76025-FBAC-2940-8F24-4021883B3967}"/>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297088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BF71-653F-C942-9822-C3875C423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54199-6FF9-294A-9256-47B2D1509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01ECBA-B8E7-D343-89C8-352B8847F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321604-9CE3-D649-8B9C-3240A2B91BA2}"/>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6" name="Footer Placeholder 5">
            <a:extLst>
              <a:ext uri="{FF2B5EF4-FFF2-40B4-BE49-F238E27FC236}">
                <a16:creationId xmlns:a16="http://schemas.microsoft.com/office/drawing/2014/main" id="{17A8D30E-3BED-9F44-9BA8-23BEF1835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3C9FD-D2A8-704F-AB13-B2E2C5D88CC9}"/>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141127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39EA-221A-2B4C-83E5-25D4AC4D86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0D0FE-CD3F-B142-8355-ED96005044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1FC7B-04B8-6E41-BBBF-42989589A4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B35E67-A5ED-2B4F-B751-042FA6B9B1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98B54B-E745-E643-BE27-5D36184FFD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22B909-718C-A642-96C5-4AEF6ED53256}"/>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8" name="Footer Placeholder 7">
            <a:extLst>
              <a:ext uri="{FF2B5EF4-FFF2-40B4-BE49-F238E27FC236}">
                <a16:creationId xmlns:a16="http://schemas.microsoft.com/office/drawing/2014/main" id="{18E440AB-850B-BA4F-BE5F-348EBC52DB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88F3DE-622B-D840-89DA-8EC54B426FDE}"/>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333887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F3B0-1832-0841-A993-8B001EEC6A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F68BA4-3134-C34A-98A0-5B23D7A171DA}"/>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4" name="Footer Placeholder 3">
            <a:extLst>
              <a:ext uri="{FF2B5EF4-FFF2-40B4-BE49-F238E27FC236}">
                <a16:creationId xmlns:a16="http://schemas.microsoft.com/office/drawing/2014/main" id="{E95F5227-1B56-9A46-8F2D-FDE4EEAE59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44074A-CB53-5E42-AC2A-CE88AB6C7735}"/>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267062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AA7ED-22E2-A943-8941-D02DC14D4741}"/>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3" name="Footer Placeholder 2">
            <a:extLst>
              <a:ext uri="{FF2B5EF4-FFF2-40B4-BE49-F238E27FC236}">
                <a16:creationId xmlns:a16="http://schemas.microsoft.com/office/drawing/2014/main" id="{940DB620-A16D-F346-B9EB-ADFD1CC58F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8E327-71EF-A247-B037-FC7972A3299C}"/>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110899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025C-65CC-BB47-A1CC-D0504E6B5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40CE9C-E5FA-DB43-8026-762C75559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AF4E10-FBDE-DA43-9395-80795C9A3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2126D-86CD-B948-A29C-607F17877D4D}"/>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6" name="Footer Placeholder 5">
            <a:extLst>
              <a:ext uri="{FF2B5EF4-FFF2-40B4-BE49-F238E27FC236}">
                <a16:creationId xmlns:a16="http://schemas.microsoft.com/office/drawing/2014/main" id="{AA364C1E-95BC-404C-B13F-4D5753158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92D375-7C03-5545-A587-7F2DBC1E0B45}"/>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302030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4C36-4352-DB4B-92F6-7F4AE59DD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7816D7-4079-6C40-A3DA-C416EC9DE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9F2318-F082-DB45-94CB-D10B317A9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9C884-2191-A64B-BC62-785F4E0558AD}"/>
              </a:ext>
            </a:extLst>
          </p:cNvPr>
          <p:cNvSpPr>
            <a:spLocks noGrp="1"/>
          </p:cNvSpPr>
          <p:nvPr>
            <p:ph type="dt" sz="half" idx="10"/>
          </p:nvPr>
        </p:nvSpPr>
        <p:spPr/>
        <p:txBody>
          <a:bodyPr/>
          <a:lstStyle/>
          <a:p>
            <a:fld id="{21A2E5CD-145D-46D4-A3E4-3B2DD6A2B831}" type="datetimeFigureOut">
              <a:rPr lang="en-US" smtClean="0"/>
              <a:t>8/8/2024</a:t>
            </a:fld>
            <a:endParaRPr lang="en-US"/>
          </a:p>
        </p:txBody>
      </p:sp>
      <p:sp>
        <p:nvSpPr>
          <p:cNvPr id="6" name="Footer Placeholder 5">
            <a:extLst>
              <a:ext uri="{FF2B5EF4-FFF2-40B4-BE49-F238E27FC236}">
                <a16:creationId xmlns:a16="http://schemas.microsoft.com/office/drawing/2014/main" id="{E1B28F0A-7E22-554F-A7B2-9A6AD022E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19D49-8EE7-1C4D-B8FB-F2FB85ECFE2E}"/>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402919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09331-39A9-8B49-95F8-DC73F11CE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77A923-E295-9342-A43E-B54FB1D5F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4E0C3-9F8E-B646-BE35-369661055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2E5CD-145D-46D4-A3E4-3B2DD6A2B831}" type="datetimeFigureOut">
              <a:rPr lang="en-US" smtClean="0"/>
              <a:t>8/8/2024</a:t>
            </a:fld>
            <a:endParaRPr lang="en-US"/>
          </a:p>
        </p:txBody>
      </p:sp>
      <p:sp>
        <p:nvSpPr>
          <p:cNvPr id="5" name="Footer Placeholder 4">
            <a:extLst>
              <a:ext uri="{FF2B5EF4-FFF2-40B4-BE49-F238E27FC236}">
                <a16:creationId xmlns:a16="http://schemas.microsoft.com/office/drawing/2014/main" id="{E4573669-0354-E742-9B8A-13141AD61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E61D62-13BC-A548-B601-EF18B273D1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725FF-9C1D-48CE-82E8-CA1BC48A7514}" type="slidenum">
              <a:rPr lang="en-US" smtClean="0"/>
              <a:t>‹#›</a:t>
            </a:fld>
            <a:endParaRPr lang="en-US"/>
          </a:p>
        </p:txBody>
      </p:sp>
    </p:spTree>
    <p:extLst>
      <p:ext uri="{BB962C8B-B14F-4D97-AF65-F5344CB8AC3E}">
        <p14:creationId xmlns:p14="http://schemas.microsoft.com/office/powerpoint/2010/main" val="2978031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jmu.edu/orl/maintena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4095" y="851517"/>
            <a:ext cx="5238466" cy="2991416"/>
          </a:xfrm>
        </p:spPr>
        <p:txBody>
          <a:bodyPr anchor="b">
            <a:normAutofit/>
          </a:bodyPr>
          <a:lstStyle/>
          <a:p>
            <a:pPr algn="l"/>
            <a:r>
              <a:rPr lang="en-US" b="1" dirty="0">
                <a:latin typeface="Artegra Slab SemiBold" panose="02000503040000020004" pitchFamily="2" charset="0"/>
              </a:rPr>
              <a:t>How to Operate your HVAC system</a:t>
            </a:r>
            <a:endParaRPr lang="en-US" dirty="0"/>
          </a:p>
        </p:txBody>
      </p:sp>
      <p:sp>
        <p:nvSpPr>
          <p:cNvPr id="3" name="Subtitle 2"/>
          <p:cNvSpPr>
            <a:spLocks noGrp="1"/>
          </p:cNvSpPr>
          <p:nvPr>
            <p:ph type="subTitle" idx="1"/>
          </p:nvPr>
        </p:nvSpPr>
        <p:spPr>
          <a:xfrm>
            <a:off x="1094096" y="3842932"/>
            <a:ext cx="4288593" cy="2163551"/>
          </a:xfrm>
        </p:spPr>
        <p:txBody>
          <a:bodyPr anchor="t">
            <a:normAutofit/>
          </a:bodyPr>
          <a:lstStyle/>
          <a:p>
            <a:pPr algn="l"/>
            <a:r>
              <a:rPr lang="en-US" dirty="0">
                <a:latin typeface="Calibri"/>
                <a:cs typeface="Calibri"/>
              </a:rPr>
              <a:t>Village Area</a:t>
            </a:r>
          </a:p>
          <a:p>
            <a:pPr algn="l"/>
            <a:endParaRPr lang="en-US" sz="2000" dirty="0">
              <a:latin typeface="Artegra Sans" panose="02000503040000020004" pitchFamily="2" charset="0"/>
            </a:endParaRPr>
          </a:p>
          <a:p>
            <a:pPr algn="l"/>
            <a:r>
              <a:rPr lang="en-US" dirty="0">
                <a:ea typeface="+mn-lt"/>
                <a:cs typeface="+mn-lt"/>
              </a:rPr>
              <a:t>Run PowerPoint as a Slideshow to hear audio from certain slides</a:t>
            </a:r>
            <a:endParaRPr lang="en-US" dirty="0"/>
          </a:p>
          <a:p>
            <a:pPr algn="l"/>
            <a:endParaRPr lang="en-US" sz="2000" dirty="0">
              <a:latin typeface="Artegra Sans" panose="02000503040000020004" pitchFamily="2" charset="0"/>
            </a:endParaRPr>
          </a:p>
        </p:txBody>
      </p:sp>
      <p:sp>
        <p:nvSpPr>
          <p:cNvPr id="10"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Tools">
            <a:extLst>
              <a:ext uri="{FF2B5EF4-FFF2-40B4-BE49-F238E27FC236}">
                <a16:creationId xmlns:a16="http://schemas.microsoft.com/office/drawing/2014/main" id="{B4B50EFD-0A85-494F-90BA-367962FA42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1087017444"/>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58D9274B-C19A-2E4D-8798-3C950C785DE1}"/>
              </a:ext>
            </a:extLst>
          </p:cNvPr>
          <p:cNvPicPr>
            <a:picLocks noChangeAspect="1"/>
          </p:cNvPicPr>
          <p:nvPr/>
        </p:nvPicPr>
        <p:blipFill rotWithShape="1">
          <a:blip r:embed="rId4">
            <a:extLst>
              <a:ext uri="{28A0092B-C50C-407E-A947-70E740481C1C}">
                <a14:useLocalDpi xmlns:a14="http://schemas.microsoft.com/office/drawing/2010/main" val="0"/>
              </a:ext>
            </a:extLst>
          </a:blip>
          <a:srcRect t="21532"/>
          <a:stretch/>
        </p:blipFill>
        <p:spPr>
          <a:xfrm>
            <a:off x="838200" y="1863717"/>
            <a:ext cx="3217981" cy="1893823"/>
          </a:xfrm>
          <a:prstGeom prst="rect">
            <a:avLst/>
          </a:prstGeom>
        </p:spPr>
      </p:pic>
      <p:sp>
        <p:nvSpPr>
          <p:cNvPr id="2" name="Title 1"/>
          <p:cNvSpPr>
            <a:spLocks noGrp="1"/>
          </p:cNvSpPr>
          <p:nvPr>
            <p:ph type="title"/>
          </p:nvPr>
        </p:nvSpPr>
        <p:spPr/>
        <p:txBody>
          <a:bodyPr>
            <a:normAutofit/>
          </a:bodyPr>
          <a:lstStyle/>
          <a:p>
            <a:r>
              <a:rPr lang="en-US" sz="4400" b="1" dirty="0">
                <a:latin typeface="Artegra Slab SemiBold" panose="02000503040000020004" pitchFamily="2" charset="0"/>
              </a:rPr>
              <a:t>Avoid Restriction of Air Flow</a:t>
            </a:r>
            <a:br>
              <a:rPr lang="en-US" sz="4400" b="1" dirty="0">
                <a:latin typeface="Artegra Slab SemiBold" panose="02000503040000020004" pitchFamily="2" charset="0"/>
              </a:rPr>
            </a:br>
            <a:r>
              <a:rPr lang="en-US" sz="1800" dirty="0">
                <a:latin typeface="Artegra Sans" panose="02000503040000020004" pitchFamily="2" charset="0"/>
              </a:rPr>
              <a:t>You will have one of the following units in your residence hall.</a:t>
            </a:r>
            <a:endParaRPr lang="en-US" sz="4400" dirty="0">
              <a:latin typeface="Artegra Sans" panose="02000503040000020004" pitchFamily="2" charset="0"/>
            </a:endParaRPr>
          </a:p>
        </p:txBody>
      </p:sp>
      <p:sp>
        <p:nvSpPr>
          <p:cNvPr id="13" name="Right Arrow 12">
            <a:extLst>
              <a:ext uri="{FF2B5EF4-FFF2-40B4-BE49-F238E27FC236}">
                <a16:creationId xmlns:a16="http://schemas.microsoft.com/office/drawing/2014/main" id="{F3D50A86-0C4D-824E-AB18-174838691699}"/>
              </a:ext>
            </a:extLst>
          </p:cNvPr>
          <p:cNvSpPr/>
          <p:nvPr/>
        </p:nvSpPr>
        <p:spPr>
          <a:xfrm rot="10800000">
            <a:off x="3638629" y="2707508"/>
            <a:ext cx="1205345" cy="592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16146" y="574019"/>
            <a:ext cx="609600" cy="609600"/>
          </a:xfrm>
          <a:prstGeom prst="rect">
            <a:avLst/>
          </a:prstGeom>
        </p:spPr>
      </p:pic>
      <p:sp>
        <p:nvSpPr>
          <p:cNvPr id="14" name="TextBox 13">
            <a:extLst>
              <a:ext uri="{FF2B5EF4-FFF2-40B4-BE49-F238E27FC236}">
                <a16:creationId xmlns:a16="http://schemas.microsoft.com/office/drawing/2014/main" id="{5B491388-2302-4242-A499-D4D93B6205CE}"/>
              </a:ext>
            </a:extLst>
          </p:cNvPr>
          <p:cNvSpPr txBox="1"/>
          <p:nvPr/>
        </p:nvSpPr>
        <p:spPr>
          <a:xfrm>
            <a:off x="3865101" y="2838555"/>
            <a:ext cx="978873" cy="369333"/>
          </a:xfrm>
          <a:prstGeom prst="rect">
            <a:avLst/>
          </a:prstGeom>
          <a:noFill/>
        </p:spPr>
        <p:txBody>
          <a:bodyPr wrap="square" rtlCol="0">
            <a:spAutoFit/>
          </a:bodyPr>
          <a:lstStyle/>
          <a:p>
            <a:pPr algn="ctr"/>
            <a:r>
              <a:rPr lang="en-US" b="1" dirty="0">
                <a:latin typeface="Artegra Sans" panose="02000503040000020004" pitchFamily="2" charset="0"/>
              </a:rPr>
              <a:t>THIS!</a:t>
            </a:r>
          </a:p>
        </p:txBody>
      </p:sp>
      <p:pic>
        <p:nvPicPr>
          <p:cNvPr id="46" name="Picture 45">
            <a:extLst>
              <a:ext uri="{FF2B5EF4-FFF2-40B4-BE49-F238E27FC236}">
                <a16:creationId xmlns:a16="http://schemas.microsoft.com/office/drawing/2014/main" id="{4DB372CE-095D-974C-89A6-90B264BFD081}"/>
              </a:ext>
            </a:extLst>
          </p:cNvPr>
          <p:cNvPicPr>
            <a:picLocks noChangeAspect="1"/>
          </p:cNvPicPr>
          <p:nvPr/>
        </p:nvPicPr>
        <p:blipFill rotWithShape="1">
          <a:blip r:embed="rId4">
            <a:extLst>
              <a:ext uri="{28A0092B-C50C-407E-A947-70E740481C1C}">
                <a14:useLocalDpi xmlns:a14="http://schemas.microsoft.com/office/drawing/2010/main" val="0"/>
              </a:ext>
            </a:extLst>
          </a:blip>
          <a:srcRect t="21532"/>
          <a:stretch/>
        </p:blipFill>
        <p:spPr>
          <a:xfrm>
            <a:off x="838200" y="4114108"/>
            <a:ext cx="3217981" cy="1893823"/>
          </a:xfrm>
          <a:prstGeom prst="rect">
            <a:avLst/>
          </a:prstGeom>
        </p:spPr>
      </p:pic>
      <p:sp>
        <p:nvSpPr>
          <p:cNvPr id="33" name="Right Arrow 32">
            <a:extLst>
              <a:ext uri="{FF2B5EF4-FFF2-40B4-BE49-F238E27FC236}">
                <a16:creationId xmlns:a16="http://schemas.microsoft.com/office/drawing/2014/main" id="{F5AD5E23-81E9-E549-924D-8F5986821C8B}"/>
              </a:ext>
            </a:extLst>
          </p:cNvPr>
          <p:cNvSpPr/>
          <p:nvPr/>
        </p:nvSpPr>
        <p:spPr>
          <a:xfrm rot="10800000">
            <a:off x="3631340" y="4871173"/>
            <a:ext cx="1205345" cy="592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6A98AFC-1269-4A4E-B49E-7CEAA58ACCDD}"/>
              </a:ext>
            </a:extLst>
          </p:cNvPr>
          <p:cNvSpPr txBox="1"/>
          <p:nvPr/>
        </p:nvSpPr>
        <p:spPr>
          <a:xfrm>
            <a:off x="3631248" y="5013425"/>
            <a:ext cx="1205529" cy="307777"/>
          </a:xfrm>
          <a:prstGeom prst="rect">
            <a:avLst/>
          </a:prstGeom>
          <a:noFill/>
        </p:spPr>
        <p:txBody>
          <a:bodyPr wrap="square" rtlCol="0">
            <a:spAutoFit/>
          </a:bodyPr>
          <a:lstStyle/>
          <a:p>
            <a:pPr algn="r"/>
            <a:r>
              <a:rPr lang="en-US" sz="1400" b="1" dirty="0">
                <a:latin typeface="Artegra Sans" panose="02000503040000020004" pitchFamily="2" charset="0"/>
              </a:rPr>
              <a:t>NOT THIS!</a:t>
            </a:r>
          </a:p>
        </p:txBody>
      </p:sp>
      <p:pic>
        <p:nvPicPr>
          <p:cNvPr id="44" name="Picture 4" descr="Image result for dorm desk">
            <a:extLst>
              <a:ext uri="{FF2B5EF4-FFF2-40B4-BE49-F238E27FC236}">
                <a16:creationId xmlns:a16="http://schemas.microsoft.com/office/drawing/2014/main" id="{CB10A111-5526-3E46-8BD9-58364C7F77E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17" t="12836" r="3760" b="14891"/>
          <a:stretch/>
        </p:blipFill>
        <p:spPr bwMode="auto">
          <a:xfrm>
            <a:off x="838200" y="4632315"/>
            <a:ext cx="2207541" cy="1724382"/>
          </a:xfrm>
          <a:prstGeom prst="rect">
            <a:avLst/>
          </a:prstGeom>
          <a:noFill/>
          <a:extLst>
            <a:ext uri="{909E8E84-426E-40DD-AFC4-6F175D3DCCD1}">
              <a14:hiddenFill xmlns:a14="http://schemas.microsoft.com/office/drawing/2010/main">
                <a:solidFill>
                  <a:srgbClr val="FFFFFF"/>
                </a:solidFill>
              </a14:hiddenFill>
            </a:ext>
          </a:extLst>
        </p:spPr>
      </p:pic>
      <p:sp>
        <p:nvSpPr>
          <p:cNvPr id="36" name="&quot;No&quot; Symbol 35">
            <a:extLst>
              <a:ext uri="{FF2B5EF4-FFF2-40B4-BE49-F238E27FC236}">
                <a16:creationId xmlns:a16="http://schemas.microsoft.com/office/drawing/2014/main" id="{D8EC2A54-1393-004F-A8F3-F3ADFE9450E9}"/>
              </a:ext>
            </a:extLst>
          </p:cNvPr>
          <p:cNvSpPr/>
          <p:nvPr/>
        </p:nvSpPr>
        <p:spPr>
          <a:xfrm>
            <a:off x="952138" y="4456917"/>
            <a:ext cx="1898606" cy="1863791"/>
          </a:xfrm>
          <a:prstGeom prst="noSmoking">
            <a:avLst>
              <a:gd name="adj" fmla="val 10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Content Placeholder 2">
            <a:extLst>
              <a:ext uri="{FF2B5EF4-FFF2-40B4-BE49-F238E27FC236}">
                <a16:creationId xmlns:a16="http://schemas.microsoft.com/office/drawing/2014/main" id="{34FBD379-E6A7-CC4A-8888-67FA35E73B5F}"/>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5113666" y="1863717"/>
            <a:ext cx="2525097" cy="1893823"/>
          </a:xfrm>
        </p:spPr>
      </p:pic>
      <p:pic>
        <p:nvPicPr>
          <p:cNvPr id="48" name="Content Placeholder 2">
            <a:extLst>
              <a:ext uri="{FF2B5EF4-FFF2-40B4-BE49-F238E27FC236}">
                <a16:creationId xmlns:a16="http://schemas.microsoft.com/office/drawing/2014/main" id="{94B0EA18-2C55-5F4E-864B-A382615DB1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3666" y="4114107"/>
            <a:ext cx="2525097" cy="1893823"/>
          </a:xfrm>
          <a:prstGeom prst="rect">
            <a:avLst/>
          </a:prstGeom>
        </p:spPr>
      </p:pic>
      <p:pic>
        <p:nvPicPr>
          <p:cNvPr id="52" name="Picture 51">
            <a:extLst>
              <a:ext uri="{FF2B5EF4-FFF2-40B4-BE49-F238E27FC236}">
                <a16:creationId xmlns:a16="http://schemas.microsoft.com/office/drawing/2014/main" id="{B7E57BF5-CDF5-7946-A9EF-EC43861CA1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977" y="4456917"/>
            <a:ext cx="1454762" cy="1217511"/>
          </a:xfrm>
          <a:prstGeom prst="rect">
            <a:avLst/>
          </a:prstGeom>
        </p:spPr>
      </p:pic>
      <p:sp>
        <p:nvSpPr>
          <p:cNvPr id="53" name="&quot;No&quot; Symbol 52">
            <a:extLst>
              <a:ext uri="{FF2B5EF4-FFF2-40B4-BE49-F238E27FC236}">
                <a16:creationId xmlns:a16="http://schemas.microsoft.com/office/drawing/2014/main" id="{D7E945F2-363D-FE48-AF30-B787DBB2666C}"/>
              </a:ext>
            </a:extLst>
          </p:cNvPr>
          <p:cNvSpPr/>
          <p:nvPr/>
        </p:nvSpPr>
        <p:spPr>
          <a:xfrm>
            <a:off x="5434686" y="4138865"/>
            <a:ext cx="1898606" cy="1863791"/>
          </a:xfrm>
          <a:prstGeom prst="noSmoking">
            <a:avLst>
              <a:gd name="adj" fmla="val 10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ight Arrow 54">
            <a:extLst>
              <a:ext uri="{FF2B5EF4-FFF2-40B4-BE49-F238E27FC236}">
                <a16:creationId xmlns:a16="http://schemas.microsoft.com/office/drawing/2014/main" id="{CF57959D-A644-414E-ADF8-CD77DAC0D999}"/>
              </a:ext>
            </a:extLst>
          </p:cNvPr>
          <p:cNvSpPr/>
          <p:nvPr/>
        </p:nvSpPr>
        <p:spPr>
          <a:xfrm rot="10800000">
            <a:off x="7104565" y="2707509"/>
            <a:ext cx="1205345" cy="592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1FA84D2-36AE-EF4A-AF53-9878863F6A94}"/>
              </a:ext>
            </a:extLst>
          </p:cNvPr>
          <p:cNvSpPr txBox="1"/>
          <p:nvPr/>
        </p:nvSpPr>
        <p:spPr>
          <a:xfrm>
            <a:off x="7333857" y="2824165"/>
            <a:ext cx="978873" cy="369333"/>
          </a:xfrm>
          <a:prstGeom prst="rect">
            <a:avLst/>
          </a:prstGeom>
          <a:noFill/>
        </p:spPr>
        <p:txBody>
          <a:bodyPr wrap="square" rtlCol="0">
            <a:spAutoFit/>
          </a:bodyPr>
          <a:lstStyle/>
          <a:p>
            <a:pPr algn="ctr"/>
            <a:r>
              <a:rPr lang="en-US" b="1" dirty="0">
                <a:latin typeface="Artegra Sans" panose="02000503040000020004" pitchFamily="2" charset="0"/>
              </a:rPr>
              <a:t>THIS!</a:t>
            </a:r>
          </a:p>
        </p:txBody>
      </p:sp>
      <p:sp>
        <p:nvSpPr>
          <p:cNvPr id="59" name="Right Arrow 58">
            <a:extLst>
              <a:ext uri="{FF2B5EF4-FFF2-40B4-BE49-F238E27FC236}">
                <a16:creationId xmlns:a16="http://schemas.microsoft.com/office/drawing/2014/main" id="{5A0C35A7-7D1F-FD4B-B300-31D271AFF323}"/>
              </a:ext>
            </a:extLst>
          </p:cNvPr>
          <p:cNvSpPr/>
          <p:nvPr/>
        </p:nvSpPr>
        <p:spPr>
          <a:xfrm rot="10800000">
            <a:off x="7199187" y="4871173"/>
            <a:ext cx="1205345" cy="592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E7B23B7-0364-574B-99F0-E9A6168A76A1}"/>
              </a:ext>
            </a:extLst>
          </p:cNvPr>
          <p:cNvSpPr txBox="1"/>
          <p:nvPr/>
        </p:nvSpPr>
        <p:spPr>
          <a:xfrm>
            <a:off x="7199095" y="5013425"/>
            <a:ext cx="1205529" cy="307777"/>
          </a:xfrm>
          <a:prstGeom prst="rect">
            <a:avLst/>
          </a:prstGeom>
          <a:noFill/>
        </p:spPr>
        <p:txBody>
          <a:bodyPr wrap="square" rtlCol="0">
            <a:spAutoFit/>
          </a:bodyPr>
          <a:lstStyle/>
          <a:p>
            <a:pPr algn="r"/>
            <a:r>
              <a:rPr lang="en-US" sz="1400" b="1" dirty="0">
                <a:latin typeface="Artegra Sans" panose="02000503040000020004" pitchFamily="2" charset="0"/>
              </a:rPr>
              <a:t>NOT THIS!</a:t>
            </a:r>
          </a:p>
        </p:txBody>
      </p:sp>
    </p:spTree>
    <p:extLst>
      <p:ext uri="{BB962C8B-B14F-4D97-AF65-F5344CB8AC3E}">
        <p14:creationId xmlns:p14="http://schemas.microsoft.com/office/powerpoint/2010/main" val="3461571417"/>
      </p:ext>
    </p:extLst>
  </p:cSld>
  <p:clrMapOvr>
    <a:masterClrMapping/>
  </p:clrMapOvr>
  <mc:AlternateContent xmlns:mc="http://schemas.openxmlformats.org/markup-compatibility/2006" xmlns:p14="http://schemas.microsoft.com/office/powerpoint/2010/main">
    <mc:Choice Requires="p14">
      <p:transition spd="slow" p14:dur="2000" advTm="19515"/>
    </mc:Choice>
    <mc:Fallback xmlns="">
      <p:transition spd="slow" advTm="19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8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extLst>
    <p:ext uri="{E180D4A7-C9FB-4DFB-919C-405C955672EB}">
      <p14:showEvtLst xmlns:p14="http://schemas.microsoft.com/office/powerpoint/2010/main">
        <p14:playEvt time="12" objId="12"/>
        <p14:stopEvt time="18188" objId="1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tegra Slab SemiBold" panose="02000503040000020004" pitchFamily="2" charset="0"/>
              </a:rPr>
              <a:t>Setting your Heating Unit</a:t>
            </a:r>
          </a:p>
        </p:txBody>
      </p:sp>
      <p:sp>
        <p:nvSpPr>
          <p:cNvPr id="6" name="Text Placeholder 5">
            <a:extLst>
              <a:ext uri="{FF2B5EF4-FFF2-40B4-BE49-F238E27FC236}">
                <a16:creationId xmlns:a16="http://schemas.microsoft.com/office/drawing/2014/main" id="{917A507C-41FB-3242-A558-F40BCDE0DC29}"/>
              </a:ext>
            </a:extLst>
          </p:cNvPr>
          <p:cNvSpPr>
            <a:spLocks noGrp="1"/>
          </p:cNvSpPr>
          <p:nvPr>
            <p:ph type="body" sz="half" idx="2"/>
          </p:nvPr>
        </p:nvSpPr>
        <p:spPr/>
        <p:txBody>
          <a:bodyPr/>
          <a:lstStyle/>
          <a:p>
            <a:r>
              <a:rPr lang="en-US" dirty="0"/>
              <a:t>In order to adjust the heat coming from your air vent after the heat has been turned on for the winter, you can turn the knob down to open the vent and increase the heat, or turn the knob up to close the vent and decrease the heat.</a:t>
            </a:r>
          </a:p>
        </p:txBody>
      </p:sp>
      <p:pic>
        <p:nvPicPr>
          <p:cNvPr id="19" name="Picture 18">
            <a:extLst>
              <a:ext uri="{FF2B5EF4-FFF2-40B4-BE49-F238E27FC236}">
                <a16:creationId xmlns:a16="http://schemas.microsoft.com/office/drawing/2014/main" id="{0355301F-9D85-5F4B-A85D-A42F5C82345C}"/>
              </a:ext>
            </a:extLst>
          </p:cNvPr>
          <p:cNvPicPr>
            <a:picLocks noChangeAspect="1"/>
          </p:cNvPicPr>
          <p:nvPr/>
        </p:nvPicPr>
        <p:blipFill rotWithShape="1">
          <a:blip r:embed="rId4">
            <a:extLst>
              <a:ext uri="{28A0092B-C50C-407E-A947-70E740481C1C}">
                <a14:useLocalDpi xmlns:a14="http://schemas.microsoft.com/office/drawing/2010/main" val="0"/>
              </a:ext>
            </a:extLst>
          </a:blip>
          <a:srcRect l="12196"/>
          <a:stretch/>
        </p:blipFill>
        <p:spPr>
          <a:xfrm rot="5400000">
            <a:off x="5893187" y="1304693"/>
            <a:ext cx="4973909" cy="4248614"/>
          </a:xfrm>
          <a:prstGeom prst="rect">
            <a:avLst/>
          </a:prstGeom>
        </p:spPr>
      </p:pic>
      <p:pic>
        <p:nvPicPr>
          <p:cNvPr id="22" name="Recorded Sound">
            <a:hlinkClick r:id="" action="ppaction://media"/>
            <a:extLst>
              <a:ext uri="{FF2B5EF4-FFF2-40B4-BE49-F238E27FC236}">
                <a16:creationId xmlns:a16="http://schemas.microsoft.com/office/drawing/2014/main" id="{C88818A8-9765-414B-A4D4-112D0500C7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8161" y="3429000"/>
            <a:ext cx="772825" cy="772825"/>
          </a:xfrm>
          <a:prstGeom prst="rect">
            <a:avLst/>
          </a:prstGeom>
        </p:spPr>
      </p:pic>
      <p:sp>
        <p:nvSpPr>
          <p:cNvPr id="23" name="Left Arrow 22">
            <a:extLst>
              <a:ext uri="{FF2B5EF4-FFF2-40B4-BE49-F238E27FC236}">
                <a16:creationId xmlns:a16="http://schemas.microsoft.com/office/drawing/2014/main" id="{582F092C-0E93-DD48-A899-E41289607B64}"/>
              </a:ext>
            </a:extLst>
          </p:cNvPr>
          <p:cNvSpPr/>
          <p:nvPr/>
        </p:nvSpPr>
        <p:spPr>
          <a:xfrm rot="10800000">
            <a:off x="5383359" y="2244889"/>
            <a:ext cx="2036618" cy="722821"/>
          </a:xfrm>
          <a:prstGeom prst="lef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Left Arrow 23">
            <a:extLst>
              <a:ext uri="{FF2B5EF4-FFF2-40B4-BE49-F238E27FC236}">
                <a16:creationId xmlns:a16="http://schemas.microsoft.com/office/drawing/2014/main" id="{8E112EF3-2B32-014C-99BD-D9E767C7EC40}"/>
              </a:ext>
            </a:extLst>
          </p:cNvPr>
          <p:cNvSpPr/>
          <p:nvPr/>
        </p:nvSpPr>
        <p:spPr>
          <a:xfrm rot="10800000">
            <a:off x="5810741" y="3725820"/>
            <a:ext cx="2036618" cy="722821"/>
          </a:xfrm>
          <a:prstGeom prst="lef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986021"/>
      </p:ext>
    </p:extLst>
  </p:cSld>
  <p:clrMapOvr>
    <a:masterClrMapping/>
  </p:clrMapOvr>
  <mc:AlternateContent xmlns:mc="http://schemas.openxmlformats.org/markup-compatibility/2006" xmlns:p14="http://schemas.microsoft.com/office/powerpoint/2010/main">
    <mc:Choice Requires="p14">
      <p:transition spd="slow" p14:dur="2000" advTm="19515"/>
    </mc:Choice>
    <mc:Fallback xmlns="">
      <p:transition spd="slow" advTm="19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28"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2727">
                <p:cTn id="7" fill="hold" display="0">
                  <p:stCondLst>
                    <p:cond delay="indefinite"/>
                  </p:stCondLst>
                  <p:endCondLst>
                    <p:cond evt="onStopAudio" delay="0">
                      <p:tgtEl>
                        <p:sldTgt/>
                      </p:tgtEl>
                    </p:cond>
                  </p:endCondLst>
                </p:cTn>
                <p:tgtEl>
                  <p:spTgt spid="22"/>
                </p:tgtEl>
              </p:cMediaNode>
            </p:audio>
          </p:childTnLst>
        </p:cTn>
      </p:par>
    </p:tnLst>
  </p:timing>
  <p:extLst>
    <p:ext uri="{E180D4A7-C9FB-4DFB-919C-405C955672EB}">
      <p14:showEvtLst xmlns:p14="http://schemas.microsoft.com/office/powerpoint/2010/main">
        <p14:playEvt time="12" objId="12"/>
        <p14:stopEvt time="18188" objId="1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577ED-2D15-FD40-B40C-26C1A82BD86B}"/>
              </a:ext>
            </a:extLst>
          </p:cNvPr>
          <p:cNvSpPr>
            <a:spLocks noGrp="1"/>
          </p:cNvSpPr>
          <p:nvPr>
            <p:ph type="title"/>
          </p:nvPr>
        </p:nvSpPr>
        <p:spPr/>
        <p:txBody>
          <a:bodyPr/>
          <a:lstStyle/>
          <a:p>
            <a:r>
              <a:rPr lang="en-US" b="1" dirty="0">
                <a:latin typeface="Artegra Slab SemiBold" panose="02000503040000020004" pitchFamily="2" charset="0"/>
              </a:rPr>
              <a:t>Setting your HVAC Unit</a:t>
            </a:r>
            <a:endParaRPr lang="en-US" dirty="0"/>
          </a:p>
        </p:txBody>
      </p:sp>
      <p:pic>
        <p:nvPicPr>
          <p:cNvPr id="7" name="Recorded Sound">
            <a:hlinkClick r:id="" action="ppaction://media"/>
            <a:extLst>
              <a:ext uri="{FF2B5EF4-FFF2-40B4-BE49-F238E27FC236}">
                <a16:creationId xmlns:a16="http://schemas.microsoft.com/office/drawing/2014/main" id="{516000A0-D0DD-414F-94CF-B0232348E27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272" y="646495"/>
            <a:ext cx="609600" cy="609600"/>
          </a:xfrm>
          <a:prstGeom prst="rect">
            <a:avLst/>
          </a:prstGeom>
        </p:spPr>
      </p:pic>
      <p:pic>
        <p:nvPicPr>
          <p:cNvPr id="8" name="Content Placeholder 2">
            <a:extLst>
              <a:ext uri="{FF2B5EF4-FFF2-40B4-BE49-F238E27FC236}">
                <a16:creationId xmlns:a16="http://schemas.microsoft.com/office/drawing/2014/main" id="{12B38C41-CFB1-B642-9B2D-01F7491E7F48}"/>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584575" y="2075486"/>
            <a:ext cx="5022849" cy="3767137"/>
          </a:xfrm>
        </p:spPr>
      </p:pic>
      <p:sp>
        <p:nvSpPr>
          <p:cNvPr id="10" name="Left Arrow 9">
            <a:extLst>
              <a:ext uri="{FF2B5EF4-FFF2-40B4-BE49-F238E27FC236}">
                <a16:creationId xmlns:a16="http://schemas.microsoft.com/office/drawing/2014/main" id="{871FAB34-B989-2443-86EF-B1CF5057405F}"/>
              </a:ext>
            </a:extLst>
          </p:cNvPr>
          <p:cNvSpPr/>
          <p:nvPr/>
        </p:nvSpPr>
        <p:spPr>
          <a:xfrm>
            <a:off x="7210080" y="3242774"/>
            <a:ext cx="1577792" cy="71628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3095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CC92-B713-B14C-8BEC-04FEBCB8A98C}"/>
              </a:ext>
            </a:extLst>
          </p:cNvPr>
          <p:cNvSpPr>
            <a:spLocks noGrp="1"/>
          </p:cNvSpPr>
          <p:nvPr>
            <p:ph type="title"/>
          </p:nvPr>
        </p:nvSpPr>
        <p:spPr>
          <a:xfrm>
            <a:off x="838200" y="365125"/>
            <a:ext cx="10515600" cy="1325563"/>
          </a:xfrm>
        </p:spPr>
        <p:txBody>
          <a:bodyPr/>
          <a:lstStyle/>
          <a:p>
            <a:r>
              <a:rPr lang="en-US" b="1" dirty="0">
                <a:solidFill>
                  <a:srgbClr val="450084"/>
                </a:solidFill>
                <a:latin typeface="Artegra Slab SemiBold" panose="02000503040000020004" pitchFamily="2" charset="0"/>
              </a:rPr>
              <a:t>We suggest you use</a:t>
            </a:r>
            <a:r>
              <a:rPr lang="mr-IN" b="1" dirty="0">
                <a:solidFill>
                  <a:srgbClr val="450084"/>
                </a:solidFill>
                <a:latin typeface="Artegra Slab SemiBold" panose="02000503040000020004" pitchFamily="2" charset="0"/>
              </a:rPr>
              <a:t>…</a:t>
            </a:r>
            <a:r>
              <a:rPr lang="en-US" b="1" dirty="0">
                <a:solidFill>
                  <a:srgbClr val="450084"/>
                </a:solidFill>
                <a:latin typeface="Artegra Slab SemiBold" panose="02000503040000020004" pitchFamily="2" charset="0"/>
              </a:rPr>
              <a:t>.</a:t>
            </a:r>
            <a:br>
              <a:rPr lang="en-US" b="1" dirty="0">
                <a:solidFill>
                  <a:srgbClr val="450084"/>
                </a:solidFill>
                <a:latin typeface="Artegra Slab SemiBold" panose="02000503040000020004" pitchFamily="2" charset="0"/>
              </a:rPr>
            </a:br>
            <a:r>
              <a:rPr lang="en-US" sz="1800" dirty="0">
                <a:solidFill>
                  <a:srgbClr val="450084"/>
                </a:solidFill>
                <a:latin typeface="Artegra Sans" panose="02000503040000020004" pitchFamily="2" charset="0"/>
              </a:rPr>
              <a:t>Village Common areas have window units, but bedrooms currently only have a heating system</a:t>
            </a:r>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4324" t="-1668" r="24193" b="1"/>
          <a:stretch/>
        </p:blipFill>
        <p:spPr>
          <a:xfrm>
            <a:off x="7065816" y="1617523"/>
            <a:ext cx="2521528" cy="4222172"/>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6842" t="21817" r="42506" b="19798"/>
          <a:stretch/>
        </p:blipFill>
        <p:spPr>
          <a:xfrm>
            <a:off x="1537854" y="1896338"/>
            <a:ext cx="3879272" cy="4003965"/>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22173" y="496032"/>
            <a:ext cx="728256" cy="728256"/>
          </a:xfrm>
          <a:prstGeom prst="rect">
            <a:avLst/>
          </a:prstGeom>
        </p:spPr>
      </p:pic>
      <p:sp>
        <p:nvSpPr>
          <p:cNvPr id="8" name="TextBox 7"/>
          <p:cNvSpPr txBox="1"/>
          <p:nvPr/>
        </p:nvSpPr>
        <p:spPr>
          <a:xfrm>
            <a:off x="1956600" y="5900303"/>
            <a:ext cx="3041780" cy="461665"/>
          </a:xfrm>
          <a:prstGeom prst="rect">
            <a:avLst/>
          </a:prstGeom>
          <a:noFill/>
        </p:spPr>
        <p:txBody>
          <a:bodyPr wrap="square" rtlCol="0">
            <a:spAutoFit/>
          </a:bodyPr>
          <a:lstStyle/>
          <a:p>
            <a:pPr algn="ctr"/>
            <a:r>
              <a:rPr lang="en-US" sz="2400" dirty="0">
                <a:solidFill>
                  <a:srgbClr val="450084"/>
                </a:solidFill>
                <a:latin typeface="Artegra Sans Medium" panose="02000503040000020004" pitchFamily="2" charset="0"/>
              </a:rPr>
              <a:t>Box Fan</a:t>
            </a:r>
          </a:p>
        </p:txBody>
      </p:sp>
      <p:sp>
        <p:nvSpPr>
          <p:cNvPr id="9" name="TextBox 8"/>
          <p:cNvSpPr txBox="1"/>
          <p:nvPr/>
        </p:nvSpPr>
        <p:spPr>
          <a:xfrm>
            <a:off x="7139329" y="5900303"/>
            <a:ext cx="2374501" cy="461665"/>
          </a:xfrm>
          <a:prstGeom prst="rect">
            <a:avLst/>
          </a:prstGeom>
          <a:noFill/>
        </p:spPr>
        <p:txBody>
          <a:bodyPr wrap="square" rtlCol="0">
            <a:spAutoFit/>
          </a:bodyPr>
          <a:lstStyle/>
          <a:p>
            <a:pPr algn="ctr"/>
            <a:r>
              <a:rPr lang="en-US" sz="2400" dirty="0">
                <a:solidFill>
                  <a:srgbClr val="450084"/>
                </a:solidFill>
                <a:latin typeface="Artegra Sans Medium" panose="02000503040000020004" pitchFamily="2" charset="0"/>
              </a:rPr>
              <a:t>Oscillating Fan</a:t>
            </a:r>
          </a:p>
        </p:txBody>
      </p:sp>
    </p:spTree>
    <p:extLst>
      <p:ext uri="{BB962C8B-B14F-4D97-AF65-F5344CB8AC3E}">
        <p14:creationId xmlns:p14="http://schemas.microsoft.com/office/powerpoint/2010/main" val="396560736"/>
      </p:ext>
    </p:extLst>
  </p:cSld>
  <p:clrMapOvr>
    <a:masterClrMapping/>
  </p:clrMapOvr>
  <mc:AlternateContent xmlns:mc="http://schemas.openxmlformats.org/markup-compatibility/2006" xmlns:p14="http://schemas.microsoft.com/office/powerpoint/2010/main">
    <mc:Choice Requires="p14">
      <p:transition spd="slow" p14:dur="1250" advTm="8000">
        <p14:flip dir="r"/>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20" objId="7"/>
        <p14:stopEvt time="24970"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979E-46FA-094E-8C3F-A94E521DA128}"/>
              </a:ext>
            </a:extLst>
          </p:cNvPr>
          <p:cNvSpPr>
            <a:spLocks noGrp="1"/>
          </p:cNvSpPr>
          <p:nvPr>
            <p:ph type="title"/>
          </p:nvPr>
        </p:nvSpPr>
        <p:spPr/>
        <p:txBody>
          <a:bodyPr/>
          <a:lstStyle/>
          <a:p>
            <a:pPr algn="ctr"/>
            <a:r>
              <a:rPr lang="en-US" b="1" dirty="0">
                <a:latin typeface="Artegra Slab SemiBold" panose="02000503040000020004" pitchFamily="2" charset="0"/>
              </a:rPr>
              <a:t>HVAC Operation Tips</a:t>
            </a:r>
          </a:p>
        </p:txBody>
      </p:sp>
      <p:sp>
        <p:nvSpPr>
          <p:cNvPr id="3" name="Content Placeholder 2">
            <a:extLst>
              <a:ext uri="{FF2B5EF4-FFF2-40B4-BE49-F238E27FC236}">
                <a16:creationId xmlns:a16="http://schemas.microsoft.com/office/drawing/2014/main" id="{B8906ACF-E7EE-BA42-8CC3-0B6ABE89C118}"/>
              </a:ext>
            </a:extLst>
          </p:cNvPr>
          <p:cNvSpPr>
            <a:spLocks noGrp="1"/>
          </p:cNvSpPr>
          <p:nvPr>
            <p:ph idx="1"/>
          </p:nvPr>
        </p:nvSpPr>
        <p:spPr/>
        <p:txBody>
          <a:bodyPr>
            <a:normAutofit/>
          </a:bodyPr>
          <a:lstStyle/>
          <a:p>
            <a:pPr marL="0" indent="0" algn="ctr">
              <a:buNone/>
            </a:pPr>
            <a:r>
              <a:rPr lang="en-US" sz="2000" dirty="0">
                <a:latin typeface="Artegra Sans Light" panose="02000503040000020003" pitchFamily="2" charset="0"/>
                <a:cs typeface="Adobe Arabic" panose="02040503050201020203" pitchFamily="18" charset="-78"/>
              </a:rPr>
              <a:t>Keep WINDOWS CLOSED when cooling </a:t>
            </a:r>
          </a:p>
          <a:p>
            <a:pPr marL="0" indent="0" algn="ctr">
              <a:buNone/>
            </a:pPr>
            <a:endParaRPr lang="en-US" sz="2000" dirty="0">
              <a:latin typeface="Artegra Sans Light" panose="02000503040000020003" pitchFamily="2" charset="0"/>
              <a:cs typeface="Adobe Arabic" panose="02040503050201020203" pitchFamily="18" charset="-78"/>
            </a:endParaRPr>
          </a:p>
          <a:p>
            <a:pPr marL="0" indent="0" algn="ctr">
              <a:buNone/>
            </a:pPr>
            <a:r>
              <a:rPr lang="en-US" sz="2000" dirty="0">
                <a:latin typeface="Artegra Sans Light" panose="02000503040000020003" pitchFamily="2" charset="0"/>
                <a:cs typeface="Adobe Arabic" panose="02040503050201020203" pitchFamily="18" charset="-78"/>
              </a:rPr>
              <a:t>Do not set temperature below 70 degrees when cooling </a:t>
            </a:r>
          </a:p>
          <a:p>
            <a:pPr marL="0" indent="0" algn="ctr">
              <a:buNone/>
            </a:pPr>
            <a:endParaRPr lang="en-US" sz="2000" dirty="0">
              <a:latin typeface="Artegra Sans Light" panose="02000503040000020003" pitchFamily="2" charset="0"/>
              <a:cs typeface="Adobe Arabic" panose="02040503050201020203" pitchFamily="18" charset="-78"/>
            </a:endParaRPr>
          </a:p>
          <a:p>
            <a:pPr marL="0" indent="0" algn="ctr">
              <a:buNone/>
            </a:pPr>
            <a:r>
              <a:rPr lang="en-US" sz="2000" dirty="0">
                <a:latin typeface="Artegra Sans Light" panose="02000503040000020003" pitchFamily="2" charset="0"/>
                <a:cs typeface="Adobe Arabic" panose="02040503050201020203" pitchFamily="18" charset="-78"/>
              </a:rPr>
              <a:t>Do not place furniture or other items on top or within 12 inches of the unit</a:t>
            </a:r>
          </a:p>
          <a:p>
            <a:pPr marL="0" indent="0" algn="ctr">
              <a:buNone/>
            </a:pPr>
            <a:endParaRPr lang="en-US" sz="2000" dirty="0">
              <a:latin typeface="Artegra Sans Light" panose="02000503040000020003" pitchFamily="2" charset="0"/>
              <a:cs typeface="Adobe Arabic" panose="02040503050201020203" pitchFamily="18" charset="-78"/>
            </a:endParaRPr>
          </a:p>
          <a:p>
            <a:pPr marL="0" indent="0" algn="ctr">
              <a:buNone/>
            </a:pPr>
            <a:r>
              <a:rPr lang="en-US" sz="2000" dirty="0">
                <a:latin typeface="Artegra Sans Light" panose="02000503040000020003" pitchFamily="2" charset="0"/>
                <a:cs typeface="Adobe Arabic" panose="02040503050201020203" pitchFamily="18" charset="-78"/>
              </a:rPr>
              <a:t>Report leaks, moisture intrusion and/or signs of microbial growth on our online work order system</a:t>
            </a:r>
          </a:p>
        </p:txBody>
      </p:sp>
    </p:spTree>
    <p:extLst>
      <p:ext uri="{BB962C8B-B14F-4D97-AF65-F5344CB8AC3E}">
        <p14:creationId xmlns:p14="http://schemas.microsoft.com/office/powerpoint/2010/main" val="19091858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tegra Slab SemiBold" panose="02000503040000020004" pitchFamily="2" charset="0"/>
              </a:rPr>
              <a:t>How to report a non-functioning unit…</a:t>
            </a:r>
          </a:p>
        </p:txBody>
      </p:sp>
      <p:sp>
        <p:nvSpPr>
          <p:cNvPr id="3" name="Content Placeholder 2"/>
          <p:cNvSpPr>
            <a:spLocks noGrp="1"/>
          </p:cNvSpPr>
          <p:nvPr>
            <p:ph idx="1"/>
          </p:nvPr>
        </p:nvSpPr>
        <p:spPr/>
        <p:txBody>
          <a:bodyPr>
            <a:normAutofit/>
          </a:bodyPr>
          <a:lstStyle/>
          <a:p>
            <a:r>
              <a:rPr lang="en-US" sz="2000" dirty="0">
                <a:latin typeface="Artegra Sans Light" panose="02000503040000020003" pitchFamily="2" charset="0"/>
              </a:rPr>
              <a:t>To fill out a maintenance request to fix the unit visit: </a:t>
            </a:r>
            <a:r>
              <a:rPr lang="en-US" sz="2000" dirty="0">
                <a:latin typeface="Artegra Sans Light" panose="02000503040000020003" pitchFamily="2" charset="0"/>
                <a:hlinkClick r:id="rId2"/>
              </a:rPr>
              <a:t>http://www.jmu.edu/orl/maintenance/</a:t>
            </a:r>
            <a:endParaRPr lang="en-US" sz="2000" dirty="0">
              <a:latin typeface="Artegra Sans Light" panose="02000503040000020003" pitchFamily="2" charset="0"/>
            </a:endParaRPr>
          </a:p>
          <a:p>
            <a:endParaRPr lang="en-US" sz="2000" dirty="0">
              <a:latin typeface="Artegra Sans Light" panose="02000503040000020003" pitchFamily="2" charset="0"/>
            </a:endParaRPr>
          </a:p>
          <a:p>
            <a:r>
              <a:rPr lang="en-US" sz="2000" dirty="0">
                <a:latin typeface="Artegra Sans Light" panose="02000503040000020003" pitchFamily="2" charset="0"/>
              </a:rPr>
              <a:t>An air conditioning unit that is not functioning properly is </a:t>
            </a:r>
            <a:r>
              <a:rPr lang="en-US" sz="2000" u="sng" dirty="0">
                <a:latin typeface="Artegra Sans Light" panose="02000503040000020003" pitchFamily="2" charset="0"/>
              </a:rPr>
              <a:t>not</a:t>
            </a:r>
            <a:r>
              <a:rPr lang="en-US" sz="2000" dirty="0">
                <a:latin typeface="Artegra Sans Light" panose="02000503040000020003" pitchFamily="2" charset="0"/>
              </a:rPr>
              <a:t> considered an emergency. It may take 3 to 5 business days for the unit to be serviced. </a:t>
            </a:r>
          </a:p>
          <a:p>
            <a:endParaRPr lang="en-US" sz="2000" dirty="0">
              <a:latin typeface="Artegra Sans Light" panose="02000503040000020003" pitchFamily="2" charset="0"/>
            </a:endParaRPr>
          </a:p>
          <a:p>
            <a:r>
              <a:rPr lang="en-US" sz="2000" dirty="0">
                <a:latin typeface="Artegra Sans Light" panose="02000503040000020003" pitchFamily="2" charset="0"/>
              </a:rPr>
              <a:t>Only non-functioning heating units are an emergency. </a:t>
            </a:r>
          </a:p>
          <a:p>
            <a:endParaRPr lang="en-US" sz="2000" dirty="0">
              <a:latin typeface="Artegra Sans Light" panose="02000503040000020003" pitchFamily="2" charset="0"/>
            </a:endParaRP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551" y="2588728"/>
            <a:ext cx="3703608" cy="498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8654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tegra Slab SemiBold" panose="02000503040000020004" pitchFamily="2" charset="0"/>
              </a:rPr>
              <a:t>THANK YOU!</a:t>
            </a:r>
          </a:p>
        </p:txBody>
      </p:sp>
      <p:sp>
        <p:nvSpPr>
          <p:cNvPr id="3" name="Content Placeholder 2"/>
          <p:cNvSpPr>
            <a:spLocks noGrp="1"/>
          </p:cNvSpPr>
          <p:nvPr>
            <p:ph type="subTitle" idx="1"/>
          </p:nvPr>
        </p:nvSpPr>
        <p:spPr/>
        <p:txBody>
          <a:bodyPr>
            <a:normAutofit/>
          </a:bodyPr>
          <a:lstStyle/>
          <a:p>
            <a:pPr marL="0" indent="0" algn="ctr">
              <a:buNone/>
            </a:pPr>
            <a:r>
              <a:rPr lang="en-US" sz="3200" dirty="0">
                <a:solidFill>
                  <a:srgbClr val="450084"/>
                </a:solidFill>
                <a:latin typeface="Artegra Sans" panose="02000503040000020004" pitchFamily="2" charset="0"/>
              </a:rPr>
              <a:t>We look forward to seeing you on campus! </a:t>
            </a:r>
          </a:p>
          <a:p>
            <a:pPr marL="0" indent="0" algn="ctr">
              <a:buNone/>
            </a:pPr>
            <a:r>
              <a:rPr lang="en-US" sz="3200" dirty="0">
                <a:solidFill>
                  <a:srgbClr val="450084"/>
                </a:solidFill>
                <a:latin typeface="Artegra Sans" panose="02000503040000020004" pitchFamily="2" charset="0"/>
              </a:rPr>
              <a:t>GO DUKES!</a:t>
            </a:r>
          </a:p>
        </p:txBody>
      </p:sp>
    </p:spTree>
    <p:extLst>
      <p:ext uri="{BB962C8B-B14F-4D97-AF65-F5344CB8AC3E}">
        <p14:creationId xmlns:p14="http://schemas.microsoft.com/office/powerpoint/2010/main" val="200694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353">
        <p:fade/>
      </p:transition>
    </mc:Fallback>
  </mc:AlternateContent>
</p:sld>
</file>

<file path=ppt/theme/theme1.xml><?xml version="1.0" encoding="utf-8"?>
<a:theme xmlns:a="http://schemas.openxmlformats.org/drawingml/2006/main" name="Office Theme">
  <a:themeElements>
    <a:clrScheme name="jmu">
      <a:dk1>
        <a:srgbClr val="450083"/>
      </a:dk1>
      <a:lt1>
        <a:srgbClr val="FFFFFF"/>
      </a:lt1>
      <a:dk2>
        <a:srgbClr val="450083"/>
      </a:dk2>
      <a:lt2>
        <a:srgbClr val="450083"/>
      </a:lt2>
      <a:accent1>
        <a:srgbClr val="CEB56D"/>
      </a:accent1>
      <a:accent2>
        <a:srgbClr val="FFBB00"/>
      </a:accent2>
      <a:accent3>
        <a:srgbClr val="27748D"/>
      </a:accent3>
      <a:accent4>
        <a:srgbClr val="3B99B9"/>
      </a:accent4>
      <a:accent5>
        <a:srgbClr val="CCEBF6"/>
      </a:accent5>
      <a:accent6>
        <a:srgbClr val="450083"/>
      </a:accent6>
      <a:hlink>
        <a:srgbClr val="FFBB00"/>
      </a:hlink>
      <a:folHlink>
        <a:srgbClr val="FFBB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cc1009-6e00-4aa8-919d-b8601951a962">
      <Terms xmlns="http://schemas.microsoft.com/office/infopath/2007/PartnerControls"/>
    </lcf76f155ced4ddcb4097134ff3c332f>
    <TaxCatchAll xmlns="6687a45e-c022-43c7-bbef-94d2eef2b4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1ED6C26CEB5E4B870653169AB1629A" ma:contentTypeVersion="18" ma:contentTypeDescription="Create a new document." ma:contentTypeScope="" ma:versionID="31e74e01e2e5ef95c28454912bad82b7">
  <xsd:schema xmlns:xsd="http://www.w3.org/2001/XMLSchema" xmlns:xs="http://www.w3.org/2001/XMLSchema" xmlns:p="http://schemas.microsoft.com/office/2006/metadata/properties" xmlns:ns2="525018d5-1155-4bdd-a117-b862b0a6f1fc" xmlns:ns3="a9cc1009-6e00-4aa8-919d-b8601951a962" xmlns:ns4="6687a45e-c022-43c7-bbef-94d2eef2b441" targetNamespace="http://schemas.microsoft.com/office/2006/metadata/properties" ma:root="true" ma:fieldsID="d000739aff71bcaef63efdf16d85243e" ns2:_="" ns3:_="" ns4:_="">
    <xsd:import namespace="525018d5-1155-4bdd-a117-b862b0a6f1fc"/>
    <xsd:import namespace="a9cc1009-6e00-4aa8-919d-b8601951a962"/>
    <xsd:import namespace="6687a45e-c022-43c7-bbef-94d2eef2b4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018d5-1155-4bdd-a117-b862b0a6f1f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cc1009-6e00-4aa8-919d-b8601951a96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118d4b-86c5-465c-a042-d354e0c160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87a45e-c022-43c7-bbef-94d2eef2b44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f49d17e-340e-4aaf-9c0e-389bc2bfb4dc}" ma:internalName="TaxCatchAll" ma:showField="CatchAllData" ma:web="6687a45e-c022-43c7-bbef-94d2eef2b4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B45812-A2C0-46BF-8F51-37040DBB0F17}">
  <ds:schemaRefs>
    <ds:schemaRef ds:uri="http://schemas.microsoft.com/sharepoint/v3/contenttype/forms"/>
  </ds:schemaRefs>
</ds:datastoreItem>
</file>

<file path=customXml/itemProps2.xml><?xml version="1.0" encoding="utf-8"?>
<ds:datastoreItem xmlns:ds="http://schemas.openxmlformats.org/officeDocument/2006/customXml" ds:itemID="{E5DDB675-AEBC-43A5-AB63-96EDC6026D6A}">
  <ds:schemaRefs>
    <ds:schemaRef ds:uri="http://purl.org/dc/dcmitype/"/>
    <ds:schemaRef ds:uri="http://schemas.microsoft.com/office/infopath/2007/PartnerControls"/>
    <ds:schemaRef ds:uri="http://schemas.microsoft.com/office/2006/documentManagement/types"/>
    <ds:schemaRef ds:uri="6687a45e-c022-43c7-bbef-94d2eef2b441"/>
    <ds:schemaRef ds:uri="http://www.w3.org/XML/1998/namespace"/>
    <ds:schemaRef ds:uri="e9cd1b76-7737-4c6c-a56b-b302ed4ea273"/>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C9628552-BDCE-4A26-9916-E89734885E1E}"/>
</file>

<file path=docProps/app.xml><?xml version="1.0" encoding="utf-8"?>
<Properties xmlns="http://schemas.openxmlformats.org/officeDocument/2006/extended-properties" xmlns:vt="http://schemas.openxmlformats.org/officeDocument/2006/docPropsVTypes">
  <Template/>
  <TotalTime>7070</TotalTime>
  <Words>263</Words>
  <Application>Microsoft Office PowerPoint</Application>
  <PresentationFormat>Widescreen</PresentationFormat>
  <Paragraphs>31</Paragraphs>
  <Slides>8</Slides>
  <Notes>0</Notes>
  <HiddenSlides>0</HiddenSlides>
  <MMClips>4</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How to Operate your HVAC system</vt:lpstr>
      <vt:lpstr>Avoid Restriction of Air Flow You will have one of the following units in your residence hall.</vt:lpstr>
      <vt:lpstr>Setting your Heating Unit</vt:lpstr>
      <vt:lpstr>Setting your HVAC Unit</vt:lpstr>
      <vt:lpstr>We suggest you use…. Village Common areas have window units, but bedrooms currently only have a heating system</vt:lpstr>
      <vt:lpstr>HVAC Operation Tips</vt:lpstr>
      <vt:lpstr>How to report a non-functioning unit…</vt:lpstr>
      <vt:lpstr>THANK YOU!</vt:lpstr>
    </vt:vector>
  </TitlesOfParts>
  <Company>James Madison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Operate your HVAC system..</dc:title>
  <dc:creator>Starke, Mady - starkema</dc:creator>
  <cp:lastModifiedBy>Strine, Jon - strinejr</cp:lastModifiedBy>
  <cp:revision>23</cp:revision>
  <dcterms:created xsi:type="dcterms:W3CDTF">2018-06-21T17:29:37Z</dcterms:created>
  <dcterms:modified xsi:type="dcterms:W3CDTF">2024-08-08T15:14:07Z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0x010100267FA30888CD184EA816AD654A502BFB</vt:lpwstr>
  </property>
</Properties>
</file>