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65" r:id="rId7"/>
    <p:sldId id="259" r:id="rId8"/>
    <p:sldId id="266" r:id="rId9"/>
    <p:sldId id="261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FD7B38-EC76-7BDF-A1FD-A64982ACF150}" v="3" dt="2024-08-08T15:13:12.6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98" autoAdjust="0"/>
    <p:restoredTop sz="94660"/>
  </p:normalViewPr>
  <p:slideViewPr>
    <p:cSldViewPr snapToGrid="0">
      <p:cViewPr varScale="1">
        <p:scale>
          <a:sx n="86" d="100"/>
          <a:sy n="86" d="100"/>
        </p:scale>
        <p:origin x="81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rine, Jon - strinejr" userId="S::strinejr@jmu.edu::777cc4b9-559f-4b6f-ab05-04ee0b9bd29c" providerId="AD" clId="Web-{D1FD7B38-EC76-7BDF-A1FD-A64982ACF150}"/>
    <pc:docChg chg="modSld">
      <pc:chgData name="Strine, Jon - strinejr" userId="S::strinejr@jmu.edu::777cc4b9-559f-4b6f-ab05-04ee0b9bd29c" providerId="AD" clId="Web-{D1FD7B38-EC76-7BDF-A1FD-A64982ACF150}" dt="2024-08-08T15:13:12.664" v="2" actId="20577"/>
      <pc:docMkLst>
        <pc:docMk/>
      </pc:docMkLst>
      <pc:sldChg chg="modSp">
        <pc:chgData name="Strine, Jon - strinejr" userId="S::strinejr@jmu.edu::777cc4b9-559f-4b6f-ab05-04ee0b9bd29c" providerId="AD" clId="Web-{D1FD7B38-EC76-7BDF-A1FD-A64982ACF150}" dt="2024-08-08T15:13:12.664" v="2" actId="20577"/>
        <pc:sldMkLst>
          <pc:docMk/>
          <pc:sldMk cId="1087017444" sldId="256"/>
        </pc:sldMkLst>
        <pc:spChg chg="mod">
          <ac:chgData name="Strine, Jon - strinejr" userId="S::strinejr@jmu.edu::777cc4b9-559f-4b6f-ab05-04ee0b9bd29c" providerId="AD" clId="Web-{D1FD7B38-EC76-7BDF-A1FD-A64982ACF150}" dt="2024-08-08T15:13:12.664" v="2" actId="20577"/>
          <ac:spMkLst>
            <pc:docMk/>
            <pc:sldMk cId="1087017444" sldId="256"/>
            <ac:spMk id="3" creationId="{00000000-0000-0000-0000-000000000000}"/>
          </ac:spMkLst>
        </pc:spChg>
      </pc:sldChg>
    </pc:docChg>
  </pc:docChgLst>
  <pc:docChgLst>
    <pc:chgData name="Strine, Jon - strinejr" userId="777cc4b9-559f-4b6f-ab05-04ee0b9bd29c" providerId="ADAL" clId="{4BD66687-5E0B-40C1-93E7-F2621F463611}"/>
    <pc:docChg chg="custSel modSld">
      <pc:chgData name="Strine, Jon - strinejr" userId="777cc4b9-559f-4b6f-ab05-04ee0b9bd29c" providerId="ADAL" clId="{4BD66687-5E0B-40C1-93E7-F2621F463611}" dt="2024-08-08T15:01:01.878" v="1" actId="478"/>
      <pc:docMkLst>
        <pc:docMk/>
      </pc:docMkLst>
      <pc:sldChg chg="delSp mod">
        <pc:chgData name="Strine, Jon - strinejr" userId="777cc4b9-559f-4b6f-ab05-04ee0b9bd29c" providerId="ADAL" clId="{4BD66687-5E0B-40C1-93E7-F2621F463611}" dt="2024-08-08T15:01:01.878" v="1" actId="478"/>
        <pc:sldMkLst>
          <pc:docMk/>
          <pc:sldMk cId="2016986021" sldId="265"/>
        </pc:sldMkLst>
        <pc:spChg chg="del">
          <ac:chgData name="Strine, Jon - strinejr" userId="777cc4b9-559f-4b6f-ab05-04ee0b9bd29c" providerId="ADAL" clId="{4BD66687-5E0B-40C1-93E7-F2621F463611}" dt="2024-08-08T15:01:01.878" v="1" actId="478"/>
          <ac:spMkLst>
            <pc:docMk/>
            <pc:sldMk cId="2016986021" sldId="265"/>
            <ac:spMk id="43" creationId="{7BA40981-1339-E746-8BAE-9813EBEBD05F}"/>
          </ac:spMkLst>
        </pc:spChg>
        <pc:picChg chg="del">
          <ac:chgData name="Strine, Jon - strinejr" userId="777cc4b9-559f-4b6f-ab05-04ee0b9bd29c" providerId="ADAL" clId="{4BD66687-5E0B-40C1-93E7-F2621F463611}" dt="2024-08-08T15:00:57.373" v="0" actId="21"/>
          <ac:picMkLst>
            <pc:docMk/>
            <pc:sldMk cId="2016986021" sldId="265"/>
            <ac:picMk id="42" creationId="{18B6D445-A4F2-814C-9A20-CA95C34EBD3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4CD08-E6D3-794D-AC06-A360372A0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529D93-0B68-8B43-94EA-D841A45F3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0CE0E-6D3F-A749-9738-0D38CB843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9B68F-BE20-FA4A-8A05-F220F263B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7AF71-DD98-C141-91E3-FD10D53D9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05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A1B7B-392A-AD40-B04A-F256DDF66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650D9B-FDDE-7D4B-B3D4-3D7294A09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79B63-83D3-FA4A-B18B-83FB04F60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30199-63B4-8D4B-BB28-B623B7DDF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888A4-6C52-694E-9ECA-4678BC320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13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0BEDC0-77B0-F942-9757-17003F73A7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CEBC8C-FF31-5940-A960-6E561FC6F8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991A8-2FE5-924B-B921-41309839F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8A1ED-1017-284D-B6C1-922F21F1C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72738-747E-3E46-8FD7-DA358D10E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77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3B914-EE6D-3248-9E09-349595164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84901-5DE1-3C4A-B1E1-FDA03D1A7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8FF49-1542-474C-AF73-2D9D86425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FDD2D-3584-9F4A-8698-723CF60AC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C8812-4757-0C4C-A541-B05741F91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34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A3F51-5CBE-7240-9EC3-91B548459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2E984-085A-304E-B5E9-896560B01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54C69-0F5B-FC40-8E34-51D4DC58F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0862E-482E-254E-ABB8-16C818127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76025-FBAC-2940-8F24-4021883B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88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9BF71-653F-C942-9822-C3875C423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54199-6FF9-294A-9256-47B2D1509D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01ECBA-B8E7-D343-89C8-352B8847F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321604-9CE3-D649-8B9C-3240A2B91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A8D30E-3BED-9F44-9BA8-23BEF1835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C3C9FD-D2A8-704F-AB13-B2E2C5D88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74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C39EA-221A-2B4C-83E5-25D4AC4D8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0D0FE-CD3F-B142-8355-ED9600504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01FC7B-04B8-6E41-BBBF-42989589A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B35E67-A5ED-2B4F-B751-042FA6B9B1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98B54B-E745-E643-BE27-5D36184FFD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22B909-718C-A642-96C5-4AEF6ED53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E440AB-850B-BA4F-BE5F-348EBC52D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88F3DE-622B-D840-89DA-8EC54B426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7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6F3B0-1832-0841-A993-8B001EEC6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F68BA4-3134-C34A-98A0-5B23D7A17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5F5227-1B56-9A46-8F2D-FDE4EEAE5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44074A-CB53-5E42-AC2A-CE88AB6C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27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9AA7ED-22E2-A943-8941-D02DC14D4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0DB620-A16D-F346-B9EB-ADFD1CC58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8E327-71EF-A247-B037-FC7972A3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95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3025C-65CC-BB47-A1CC-D0504E6B5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0CE9C-E5FA-DB43-8026-762C75559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AF4E10-FBDE-DA43-9395-80795C9A3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2126D-86CD-B948-A29C-607F17877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64C1E-95BC-404C-B13F-4D5753158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92D375-7C03-5545-A587-7F2DBC1E0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0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94C36-4352-DB4B-92F6-7F4AE59DD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7816D7-4079-6C40-A3DA-C416EC9DE0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9F2318-F082-DB45-94CB-D10B317A9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E9C884-2191-A64B-BC62-785F4E055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B28F0A-7E22-554F-A7B2-9A6AD022E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719D49-8EE7-1C4D-B8FB-F2FB85ECF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92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909331-39A9-8B49-95F8-DC73F11CE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7A923-E295-9342-A43E-B54FB1D5F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4E0C3-9F8E-B646-BE35-369661055C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2E5CD-145D-46D4-A3E4-3B2DD6A2B83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73669-0354-E742-9B8A-13141AD61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61D62-13BC-A548-B601-EF18B273D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31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0.JPG"/><Relationship Id="rId5" Type="http://schemas.openxmlformats.org/officeDocument/2006/relationships/image" Target="../media/image5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media3.m4a"/><Relationship Id="rId7" Type="http://schemas.openxmlformats.org/officeDocument/2006/relationships/image" Target="../media/image12.png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jmu.edu/orl/maintenanc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4095" y="851517"/>
            <a:ext cx="5238466" cy="2991416"/>
          </a:xfrm>
        </p:spPr>
        <p:txBody>
          <a:bodyPr anchor="b">
            <a:normAutofit/>
          </a:bodyPr>
          <a:lstStyle/>
          <a:p>
            <a:pPr algn="l"/>
            <a:r>
              <a:rPr lang="en-US" b="1" dirty="0">
                <a:latin typeface="Artegra Slab SemiBold" panose="02000503040000020004" pitchFamily="2" charset="0"/>
              </a:rPr>
              <a:t>How to Operate your HVAC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4096" y="3842932"/>
            <a:ext cx="4167115" cy="2163551"/>
          </a:xfrm>
        </p:spPr>
        <p:txBody>
          <a:bodyPr anchor="t">
            <a:normAutofit/>
          </a:bodyPr>
          <a:lstStyle/>
          <a:p>
            <a:pPr algn="l"/>
            <a:r>
              <a:rPr lang="en-US" dirty="0">
                <a:latin typeface="Calibri"/>
                <a:ea typeface="Calibri"/>
                <a:cs typeface="Calibri"/>
              </a:rPr>
              <a:t>Skyline Area</a:t>
            </a:r>
          </a:p>
          <a:p>
            <a:pPr algn="l"/>
            <a:endParaRPr lang="en-US" dirty="0">
              <a:latin typeface="Artegra Sans" panose="02000503040000020004" pitchFamily="2" charset="0"/>
            </a:endParaRPr>
          </a:p>
          <a:p>
            <a:pPr algn="l"/>
            <a:r>
              <a:rPr lang="en-US">
                <a:ea typeface="+mn-lt"/>
                <a:cs typeface="+mn-lt"/>
              </a:rPr>
              <a:t>Run PowerPoint as a Slideshow to hear audio from certain slides</a:t>
            </a:r>
            <a:endParaRPr lang="en-US"/>
          </a:p>
          <a:p>
            <a:pPr algn="l"/>
            <a:endParaRPr lang="en-US" dirty="0">
              <a:latin typeface="Artegra Sans" panose="02000503040000020004" pitchFamily="2" charset="0"/>
            </a:endParaRPr>
          </a:p>
        </p:txBody>
      </p:sp>
      <p:sp>
        <p:nvSpPr>
          <p:cNvPr id="10" name="Freeform: Shape 13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Tools">
            <a:extLst>
              <a:ext uri="{FF2B5EF4-FFF2-40B4-BE49-F238E27FC236}">
                <a16:creationId xmlns:a16="http://schemas.microsoft.com/office/drawing/2014/main" id="{B4B50EFD-0A85-494F-90BA-367962FA4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1503" y="2129307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1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81EC694B-43CC-C847-8A36-9CF4D84CFE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45463" y="3547453"/>
            <a:ext cx="3328069" cy="2496052"/>
          </a:xfrm>
          <a:prstGeom prst="rect">
            <a:avLst/>
          </a:prstGeom>
        </p:spPr>
      </p:pic>
      <p:pic>
        <p:nvPicPr>
          <p:cNvPr id="22" name="Content Placeholder 3">
            <a:extLst>
              <a:ext uri="{FF2B5EF4-FFF2-40B4-BE49-F238E27FC236}">
                <a16:creationId xmlns:a16="http://schemas.microsoft.com/office/drawing/2014/main" id="{B67F43C7-EE23-5445-9819-BC64536848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r="17147" b="8009"/>
          <a:stretch/>
        </p:blipFill>
        <p:spPr>
          <a:xfrm>
            <a:off x="7328156" y="3131444"/>
            <a:ext cx="2075089" cy="33263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199"/>
            <a:ext cx="3779177" cy="1973335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Artegra Slab SemiBold" panose="02000503040000020004" pitchFamily="2" charset="0"/>
              </a:rPr>
              <a:t>Avoid Restriction of Air Flow</a:t>
            </a:r>
            <a:endParaRPr lang="en-US" sz="4400" dirty="0">
              <a:latin typeface="Artegra Sans" panose="02000503040000020004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52BC4-83DB-EF40-9E12-6576187EC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51371"/>
            <a:ext cx="3932237" cy="619053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tegra Sans" panose="02000503040000020004" pitchFamily="2" charset="0"/>
              </a:rPr>
              <a:t>You will have one of the following units in your residence hall.</a:t>
            </a:r>
            <a:endParaRPr lang="en-US" sz="1800" dirty="0"/>
          </a:p>
        </p:txBody>
      </p: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63227" y="526010"/>
            <a:ext cx="609600" cy="609600"/>
          </a:xfrm>
          <a:prstGeom prst="rect">
            <a:avLst/>
          </a:prstGeom>
        </p:spPr>
      </p:pic>
      <p:pic>
        <p:nvPicPr>
          <p:cNvPr id="28" name="Content Placeholder 3">
            <a:extLst>
              <a:ext uri="{FF2B5EF4-FFF2-40B4-BE49-F238E27FC236}">
                <a16:creationId xmlns:a16="http://schemas.microsoft.com/office/drawing/2014/main" id="{4A93CCA1-9743-6845-8E58-0B8DE0E4312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r="17147" b="8009"/>
          <a:stretch/>
        </p:blipFill>
        <p:spPr>
          <a:xfrm>
            <a:off x="9772492" y="3131446"/>
            <a:ext cx="2075088" cy="3326386"/>
          </a:xfrm>
          <a:prstGeom prst="rect">
            <a:avLst/>
          </a:prstGeom>
        </p:spPr>
      </p:pic>
      <p:pic>
        <p:nvPicPr>
          <p:cNvPr id="19" name="Picture 4" descr="Image result for dorm desk">
            <a:extLst>
              <a:ext uri="{FF2B5EF4-FFF2-40B4-BE49-F238E27FC236}">
                <a16:creationId xmlns:a16="http://schemas.microsoft.com/office/drawing/2014/main" id="{96525C25-91C0-6F43-81CA-D25DF73D41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" t="12836" r="3760" b="14891"/>
          <a:stretch/>
        </p:blipFill>
        <p:spPr bwMode="auto">
          <a:xfrm>
            <a:off x="3565132" y="5453483"/>
            <a:ext cx="1624953" cy="126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2828B4F-0362-3E4D-A474-058315F0ACF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6" r="11571"/>
          <a:stretch/>
        </p:blipFill>
        <p:spPr>
          <a:xfrm rot="5400000">
            <a:off x="5210253" y="-3321"/>
            <a:ext cx="2564161" cy="348187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77140B3-F22B-C54D-94D6-0B59B297609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6" r="11571"/>
          <a:stretch/>
        </p:blipFill>
        <p:spPr>
          <a:xfrm rot="5400000">
            <a:off x="8824560" y="-4538"/>
            <a:ext cx="2564161" cy="348187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E07D8EC-8F0B-A541-9737-13C2795924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3779" y="3547453"/>
            <a:ext cx="3328069" cy="2496052"/>
          </a:xfrm>
          <a:prstGeom prst="rect">
            <a:avLst/>
          </a:prstGeom>
        </p:spPr>
      </p:pic>
      <p:sp>
        <p:nvSpPr>
          <p:cNvPr id="13" name="Right Arrow 12">
            <a:extLst>
              <a:ext uri="{FF2B5EF4-FFF2-40B4-BE49-F238E27FC236}">
                <a16:creationId xmlns:a16="http://schemas.microsoft.com/office/drawing/2014/main" id="{F3D50A86-0C4D-824E-AB18-174838691699}"/>
              </a:ext>
            </a:extLst>
          </p:cNvPr>
          <p:cNvSpPr/>
          <p:nvPr/>
        </p:nvSpPr>
        <p:spPr>
          <a:xfrm rot="10800000">
            <a:off x="1922053" y="5624240"/>
            <a:ext cx="1205345" cy="59228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491388-2302-4242-A499-D4D93B6205CE}"/>
              </a:ext>
            </a:extLst>
          </p:cNvPr>
          <p:cNvSpPr txBox="1"/>
          <p:nvPr/>
        </p:nvSpPr>
        <p:spPr>
          <a:xfrm>
            <a:off x="2151345" y="5740896"/>
            <a:ext cx="978873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tegra Sans" panose="02000503040000020004" pitchFamily="2" charset="0"/>
              </a:rPr>
              <a:t>THIS!</a:t>
            </a:r>
          </a:p>
        </p:txBody>
      </p:sp>
      <p:pic>
        <p:nvPicPr>
          <p:cNvPr id="46" name="Picture 4" descr="Image result for dorm desk">
            <a:extLst>
              <a:ext uri="{FF2B5EF4-FFF2-40B4-BE49-F238E27FC236}">
                <a16:creationId xmlns:a16="http://schemas.microsoft.com/office/drawing/2014/main" id="{99465A35-C88E-324C-ACD9-CA1BCD0C0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" t="12836" r="3760" b="14891"/>
          <a:stretch/>
        </p:blipFill>
        <p:spPr bwMode="auto">
          <a:xfrm>
            <a:off x="9531154" y="5452524"/>
            <a:ext cx="1624953" cy="126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&quot;No&quot; Symbol 35">
            <a:extLst>
              <a:ext uri="{FF2B5EF4-FFF2-40B4-BE49-F238E27FC236}">
                <a16:creationId xmlns:a16="http://schemas.microsoft.com/office/drawing/2014/main" id="{D8EC2A54-1393-004F-A8F3-F3ADFE9450E9}"/>
              </a:ext>
            </a:extLst>
          </p:cNvPr>
          <p:cNvSpPr/>
          <p:nvPr/>
        </p:nvSpPr>
        <p:spPr>
          <a:xfrm>
            <a:off x="9566548" y="4179788"/>
            <a:ext cx="2455061" cy="2410042"/>
          </a:xfrm>
          <a:prstGeom prst="noSmoking">
            <a:avLst>
              <a:gd name="adj" fmla="val 1090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&quot;No&quot; Symbol 46">
            <a:extLst>
              <a:ext uri="{FF2B5EF4-FFF2-40B4-BE49-F238E27FC236}">
                <a16:creationId xmlns:a16="http://schemas.microsoft.com/office/drawing/2014/main" id="{5FD5848F-2E45-4149-8550-56692E4C3080}"/>
              </a:ext>
            </a:extLst>
          </p:cNvPr>
          <p:cNvSpPr/>
          <p:nvPr/>
        </p:nvSpPr>
        <p:spPr>
          <a:xfrm>
            <a:off x="3463749" y="4311785"/>
            <a:ext cx="2455061" cy="2410042"/>
          </a:xfrm>
          <a:prstGeom prst="noSmoking">
            <a:avLst>
              <a:gd name="adj" fmla="val 1090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F5AD5E23-81E9-E549-924D-8F5986821C8B}"/>
              </a:ext>
            </a:extLst>
          </p:cNvPr>
          <p:cNvSpPr/>
          <p:nvPr/>
        </p:nvSpPr>
        <p:spPr>
          <a:xfrm rot="10800000">
            <a:off x="5247665" y="5624238"/>
            <a:ext cx="1205345" cy="59228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6A98AFC-1269-4A4E-B49E-7CEAA58ACCDD}"/>
              </a:ext>
            </a:extLst>
          </p:cNvPr>
          <p:cNvSpPr txBox="1"/>
          <p:nvPr/>
        </p:nvSpPr>
        <p:spPr>
          <a:xfrm>
            <a:off x="5232074" y="5779399"/>
            <a:ext cx="1205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latin typeface="Artegra Sans" panose="02000503040000020004" pitchFamily="2" charset="0"/>
              </a:rPr>
              <a:t>NOT THIS!</a:t>
            </a:r>
          </a:p>
        </p:txBody>
      </p:sp>
      <p:sp>
        <p:nvSpPr>
          <p:cNvPr id="48" name="Right Arrow 47">
            <a:extLst>
              <a:ext uri="{FF2B5EF4-FFF2-40B4-BE49-F238E27FC236}">
                <a16:creationId xmlns:a16="http://schemas.microsoft.com/office/drawing/2014/main" id="{2966F4D3-4003-DD46-AAE7-A105D78B6475}"/>
              </a:ext>
            </a:extLst>
          </p:cNvPr>
          <p:cNvSpPr/>
          <p:nvPr/>
        </p:nvSpPr>
        <p:spPr>
          <a:xfrm>
            <a:off x="6682896" y="5276370"/>
            <a:ext cx="1205345" cy="59228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A9AC4B7-6D01-604F-973F-076C2925D444}"/>
              </a:ext>
            </a:extLst>
          </p:cNvPr>
          <p:cNvSpPr txBox="1"/>
          <p:nvPr/>
        </p:nvSpPr>
        <p:spPr>
          <a:xfrm>
            <a:off x="6664690" y="5410066"/>
            <a:ext cx="978873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tegra Sans" panose="02000503040000020004" pitchFamily="2" charset="0"/>
              </a:rPr>
              <a:t>THIS!</a:t>
            </a:r>
          </a:p>
        </p:txBody>
      </p:sp>
      <p:sp>
        <p:nvSpPr>
          <p:cNvPr id="50" name="Right Arrow 49">
            <a:extLst>
              <a:ext uri="{FF2B5EF4-FFF2-40B4-BE49-F238E27FC236}">
                <a16:creationId xmlns:a16="http://schemas.microsoft.com/office/drawing/2014/main" id="{DDB511B6-FB17-6445-95B8-0792E84C56AF}"/>
              </a:ext>
            </a:extLst>
          </p:cNvPr>
          <p:cNvSpPr/>
          <p:nvPr/>
        </p:nvSpPr>
        <p:spPr>
          <a:xfrm>
            <a:off x="8785995" y="4043916"/>
            <a:ext cx="1205345" cy="59228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647156C-25C8-334D-8FA4-948CB2191261}"/>
              </a:ext>
            </a:extLst>
          </p:cNvPr>
          <p:cNvSpPr txBox="1"/>
          <p:nvPr/>
        </p:nvSpPr>
        <p:spPr>
          <a:xfrm>
            <a:off x="8690892" y="4199077"/>
            <a:ext cx="1205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latin typeface="Artegra Sans" panose="02000503040000020004" pitchFamily="2" charset="0"/>
              </a:rPr>
              <a:t>NOT THIS!</a:t>
            </a:r>
          </a:p>
        </p:txBody>
      </p:sp>
      <p:pic>
        <p:nvPicPr>
          <p:cNvPr id="52" name="Picture 4" descr="Image result for dorm desk">
            <a:extLst>
              <a:ext uri="{FF2B5EF4-FFF2-40B4-BE49-F238E27FC236}">
                <a16:creationId xmlns:a16="http://schemas.microsoft.com/office/drawing/2014/main" id="{65D6E17B-2E5E-164C-AB71-C7CE051B83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" t="12836" r="3760" b="14891"/>
          <a:stretch/>
        </p:blipFill>
        <p:spPr bwMode="auto">
          <a:xfrm>
            <a:off x="8365700" y="975115"/>
            <a:ext cx="2626978" cy="205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&quot;No&quot; Symbol 52">
            <a:extLst>
              <a:ext uri="{FF2B5EF4-FFF2-40B4-BE49-F238E27FC236}">
                <a16:creationId xmlns:a16="http://schemas.microsoft.com/office/drawing/2014/main" id="{F9FBA5F6-5EDD-0841-8D3E-87BD4ABE8325}"/>
              </a:ext>
            </a:extLst>
          </p:cNvPr>
          <p:cNvSpPr/>
          <p:nvPr/>
        </p:nvSpPr>
        <p:spPr>
          <a:xfrm>
            <a:off x="8530571" y="617090"/>
            <a:ext cx="2455061" cy="2410042"/>
          </a:xfrm>
          <a:prstGeom prst="noSmoking">
            <a:avLst>
              <a:gd name="adj" fmla="val 1090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Right Arrow 53">
            <a:extLst>
              <a:ext uri="{FF2B5EF4-FFF2-40B4-BE49-F238E27FC236}">
                <a16:creationId xmlns:a16="http://schemas.microsoft.com/office/drawing/2014/main" id="{61F909BF-6E7A-8D49-88D5-6647741E8F5F}"/>
              </a:ext>
            </a:extLst>
          </p:cNvPr>
          <p:cNvSpPr/>
          <p:nvPr/>
        </p:nvSpPr>
        <p:spPr>
          <a:xfrm>
            <a:off x="4247809" y="913091"/>
            <a:ext cx="1205345" cy="59228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0C68922-FB4A-224E-BB16-24E6BC424739}"/>
              </a:ext>
            </a:extLst>
          </p:cNvPr>
          <p:cNvSpPr txBox="1"/>
          <p:nvPr/>
        </p:nvSpPr>
        <p:spPr>
          <a:xfrm>
            <a:off x="4229603" y="1046787"/>
            <a:ext cx="978873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tegra Sans" panose="02000503040000020004" pitchFamily="2" charset="0"/>
              </a:rPr>
              <a:t>THIS!</a:t>
            </a:r>
          </a:p>
        </p:txBody>
      </p:sp>
      <p:sp>
        <p:nvSpPr>
          <p:cNvPr id="56" name="Right Arrow 55">
            <a:extLst>
              <a:ext uri="{FF2B5EF4-FFF2-40B4-BE49-F238E27FC236}">
                <a16:creationId xmlns:a16="http://schemas.microsoft.com/office/drawing/2014/main" id="{E6E1F229-D718-9F46-82E5-BE000F8D5C6F}"/>
              </a:ext>
            </a:extLst>
          </p:cNvPr>
          <p:cNvSpPr/>
          <p:nvPr/>
        </p:nvSpPr>
        <p:spPr>
          <a:xfrm>
            <a:off x="7841777" y="2423838"/>
            <a:ext cx="1205345" cy="59228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C26CD89-A3DD-E746-9EBA-47710EA6E3A0}"/>
              </a:ext>
            </a:extLst>
          </p:cNvPr>
          <p:cNvSpPr txBox="1"/>
          <p:nvPr/>
        </p:nvSpPr>
        <p:spPr>
          <a:xfrm>
            <a:off x="7746674" y="2578999"/>
            <a:ext cx="1205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latin typeface="Artegra Sans" panose="02000503040000020004" pitchFamily="2" charset="0"/>
              </a:rPr>
              <a:t>NOT THIS!</a:t>
            </a:r>
          </a:p>
        </p:txBody>
      </p:sp>
    </p:spTree>
    <p:extLst>
      <p:ext uri="{BB962C8B-B14F-4D97-AF65-F5344CB8AC3E}">
        <p14:creationId xmlns:p14="http://schemas.microsoft.com/office/powerpoint/2010/main" val="346157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15"/>
    </mc:Choice>
    <mc:Fallback xmlns="">
      <p:transition spd="slow" advTm="195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8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2" objId="12"/>
        <p14:stopEvt time="18188" objId="1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F3038868-B5FB-5246-9504-95B2B83331E7}"/>
              </a:ext>
            </a:extLst>
          </p:cNvPr>
          <p:cNvSpPr/>
          <p:nvPr/>
        </p:nvSpPr>
        <p:spPr>
          <a:xfrm>
            <a:off x="5031972" y="5435326"/>
            <a:ext cx="2174521" cy="9829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DA3DC8C-CBB5-4942-AC37-F1D3DD901A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1" t="24519" r="19879" b="4855"/>
          <a:stretch/>
        </p:blipFill>
        <p:spPr>
          <a:xfrm rot="5400000">
            <a:off x="782781" y="1766675"/>
            <a:ext cx="2960139" cy="28492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rtegra Slab SemiBold" panose="02000503040000020004" pitchFamily="2" charset="0"/>
              </a:rPr>
              <a:t>Setting your HVAC Unit</a:t>
            </a:r>
          </a:p>
        </p:txBody>
      </p:sp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D3F621D-B648-6743-983A-426E3E125A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25194" y="723106"/>
            <a:ext cx="609600" cy="609600"/>
          </a:xfrm>
          <a:prstGeom prst="rect">
            <a:avLst/>
          </a:prstGeom>
        </p:spPr>
      </p:pic>
      <p:sp>
        <p:nvSpPr>
          <p:cNvPr id="19" name="Left Arrow 18">
            <a:extLst>
              <a:ext uri="{FF2B5EF4-FFF2-40B4-BE49-F238E27FC236}">
                <a16:creationId xmlns:a16="http://schemas.microsoft.com/office/drawing/2014/main" id="{CA7A6739-31DA-3C47-9701-9BFDCF96B300}"/>
              </a:ext>
            </a:extLst>
          </p:cNvPr>
          <p:cNvSpPr/>
          <p:nvPr/>
        </p:nvSpPr>
        <p:spPr>
          <a:xfrm>
            <a:off x="2809767" y="2737771"/>
            <a:ext cx="1149246" cy="485856"/>
          </a:xfrm>
          <a:prstGeom prst="lef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Left Arrow 19">
            <a:extLst>
              <a:ext uri="{FF2B5EF4-FFF2-40B4-BE49-F238E27FC236}">
                <a16:creationId xmlns:a16="http://schemas.microsoft.com/office/drawing/2014/main" id="{E73CF834-A695-7449-8FB1-E156A8EAC10F}"/>
              </a:ext>
            </a:extLst>
          </p:cNvPr>
          <p:cNvSpPr/>
          <p:nvPr/>
        </p:nvSpPr>
        <p:spPr>
          <a:xfrm rot="20973281">
            <a:off x="2889180" y="3400946"/>
            <a:ext cx="1336876" cy="329664"/>
          </a:xfrm>
          <a:prstGeom prst="lef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Left Arrow 20">
            <a:extLst>
              <a:ext uri="{FF2B5EF4-FFF2-40B4-BE49-F238E27FC236}">
                <a16:creationId xmlns:a16="http://schemas.microsoft.com/office/drawing/2014/main" id="{ADE07F95-5ED0-3241-BB71-5EF22AED5330}"/>
              </a:ext>
            </a:extLst>
          </p:cNvPr>
          <p:cNvSpPr/>
          <p:nvPr/>
        </p:nvSpPr>
        <p:spPr>
          <a:xfrm>
            <a:off x="3316018" y="2028617"/>
            <a:ext cx="1477602" cy="413478"/>
          </a:xfrm>
          <a:prstGeom prst="lef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Minus 21">
            <a:extLst>
              <a:ext uri="{FF2B5EF4-FFF2-40B4-BE49-F238E27FC236}">
                <a16:creationId xmlns:a16="http://schemas.microsoft.com/office/drawing/2014/main" id="{5C7C682E-C427-2647-88C0-B0CEC41806A2}"/>
              </a:ext>
            </a:extLst>
          </p:cNvPr>
          <p:cNvSpPr/>
          <p:nvPr/>
        </p:nvSpPr>
        <p:spPr>
          <a:xfrm>
            <a:off x="5429835" y="4973139"/>
            <a:ext cx="45719" cy="1022672"/>
          </a:xfrm>
          <a:prstGeom prst="mathMinus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Minus 22">
            <a:extLst>
              <a:ext uri="{FF2B5EF4-FFF2-40B4-BE49-F238E27FC236}">
                <a16:creationId xmlns:a16="http://schemas.microsoft.com/office/drawing/2014/main" id="{DBF6F8F8-42B8-DA41-9488-4088DDEB9F5E}"/>
              </a:ext>
            </a:extLst>
          </p:cNvPr>
          <p:cNvSpPr/>
          <p:nvPr/>
        </p:nvSpPr>
        <p:spPr>
          <a:xfrm>
            <a:off x="6460206" y="4922119"/>
            <a:ext cx="45719" cy="1125111"/>
          </a:xfrm>
          <a:prstGeom prst="mathMinus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TextBox 6">
            <a:extLst>
              <a:ext uri="{FF2B5EF4-FFF2-40B4-BE49-F238E27FC236}">
                <a16:creationId xmlns:a16="http://schemas.microsoft.com/office/drawing/2014/main" id="{C25D3702-8484-2746-B778-3721324E3B9D}"/>
              </a:ext>
            </a:extLst>
          </p:cNvPr>
          <p:cNvSpPr txBox="1"/>
          <p:nvPr/>
        </p:nvSpPr>
        <p:spPr>
          <a:xfrm>
            <a:off x="4399464" y="5574702"/>
            <a:ext cx="1265015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1600" dirty="0">
                <a:latin typeface="Century Gothic" panose="020B0502020202020204" pitchFamily="34" charset="0"/>
              </a:rPr>
              <a:t>68 DEGREES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D2F52EC-5EE6-1840-B862-C644F313E9FA}"/>
              </a:ext>
            </a:extLst>
          </p:cNvPr>
          <p:cNvSpPr/>
          <p:nvPr/>
        </p:nvSpPr>
        <p:spPr>
          <a:xfrm>
            <a:off x="5486082" y="4912106"/>
            <a:ext cx="1266300" cy="523220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28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RANGE</a:t>
            </a:r>
            <a:endParaRPr lang="en-US" b="1" dirty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39" name="Curved Up Arrow 38">
            <a:extLst>
              <a:ext uri="{FF2B5EF4-FFF2-40B4-BE49-F238E27FC236}">
                <a16:creationId xmlns:a16="http://schemas.microsoft.com/office/drawing/2014/main" id="{190D15E5-24BC-D84A-B1BF-4CD9BF9D8AB5}"/>
              </a:ext>
            </a:extLst>
          </p:cNvPr>
          <p:cNvSpPr/>
          <p:nvPr/>
        </p:nvSpPr>
        <p:spPr>
          <a:xfrm rot="16844739">
            <a:off x="2559867" y="2062286"/>
            <a:ext cx="919853" cy="400779"/>
          </a:xfrm>
          <a:prstGeom prst="curvedUp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41" name="TextBox 11">
            <a:extLst>
              <a:ext uri="{FF2B5EF4-FFF2-40B4-BE49-F238E27FC236}">
                <a16:creationId xmlns:a16="http://schemas.microsoft.com/office/drawing/2014/main" id="{442C21F7-3950-7540-BB41-F96822CD1922}"/>
              </a:ext>
            </a:extLst>
          </p:cNvPr>
          <p:cNvSpPr txBox="1"/>
          <p:nvPr/>
        </p:nvSpPr>
        <p:spPr>
          <a:xfrm>
            <a:off x="6601498" y="5574702"/>
            <a:ext cx="1141805" cy="61555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dirty="0">
                <a:latin typeface="Century Gothic" panose="020B0502020202020204" pitchFamily="34" charset="0"/>
              </a:rPr>
              <a:t>75 </a:t>
            </a:r>
            <a:r>
              <a:rPr lang="en-US" sz="1600" dirty="0">
                <a:latin typeface="Century Gothic" panose="020B0502020202020204" pitchFamily="34" charset="0"/>
              </a:rPr>
              <a:t>DEGREES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4735464B-84F3-754E-A990-72BEAA8C8EB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03" t="17620" r="9909"/>
          <a:stretch/>
        </p:blipFill>
        <p:spPr>
          <a:xfrm rot="5400000">
            <a:off x="8503051" y="1279900"/>
            <a:ext cx="2954945" cy="3852673"/>
          </a:xfrm>
          <a:prstGeom prst="rect">
            <a:avLst/>
          </a:prstGeom>
        </p:spPr>
      </p:pic>
      <p:sp>
        <p:nvSpPr>
          <p:cNvPr id="45" name="Curved Up Arrow 44">
            <a:extLst>
              <a:ext uri="{FF2B5EF4-FFF2-40B4-BE49-F238E27FC236}">
                <a16:creationId xmlns:a16="http://schemas.microsoft.com/office/drawing/2014/main" id="{3550BCDC-7AB3-B443-AAEB-FBF25B5ED287}"/>
              </a:ext>
            </a:extLst>
          </p:cNvPr>
          <p:cNvSpPr/>
          <p:nvPr/>
        </p:nvSpPr>
        <p:spPr>
          <a:xfrm rot="16844739">
            <a:off x="10680136" y="3404069"/>
            <a:ext cx="919853" cy="400779"/>
          </a:xfrm>
          <a:prstGeom prst="curvedUp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46" name="Left Arrow 45">
            <a:extLst>
              <a:ext uri="{FF2B5EF4-FFF2-40B4-BE49-F238E27FC236}">
                <a16:creationId xmlns:a16="http://schemas.microsoft.com/office/drawing/2014/main" id="{E8B634B2-3508-9140-BBF3-44A4EF761CB4}"/>
              </a:ext>
            </a:extLst>
          </p:cNvPr>
          <p:cNvSpPr/>
          <p:nvPr/>
        </p:nvSpPr>
        <p:spPr>
          <a:xfrm rot="10800000">
            <a:off x="9255769" y="2496692"/>
            <a:ext cx="1056814" cy="413478"/>
          </a:xfrm>
          <a:prstGeom prst="lef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7" name="Left Arrow 46">
            <a:extLst>
              <a:ext uri="{FF2B5EF4-FFF2-40B4-BE49-F238E27FC236}">
                <a16:creationId xmlns:a16="http://schemas.microsoft.com/office/drawing/2014/main" id="{323FBA42-0EE1-C24C-BA6F-5CF5F63587E0}"/>
              </a:ext>
            </a:extLst>
          </p:cNvPr>
          <p:cNvSpPr/>
          <p:nvPr/>
        </p:nvSpPr>
        <p:spPr>
          <a:xfrm rot="10800000">
            <a:off x="8975707" y="3378247"/>
            <a:ext cx="1336876" cy="329664"/>
          </a:xfrm>
          <a:prstGeom prst="lef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8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2" objId="12"/>
        <p14:stopEvt time="18188" objId="1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tegra Slab SemiBold" panose="02000503040000020004" pitchFamily="2" charset="0"/>
              </a:rPr>
              <a:t>Temperature Regulations</a:t>
            </a:r>
          </a:p>
        </p:txBody>
      </p: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63658" y="723106"/>
            <a:ext cx="609600" cy="609600"/>
          </a:xfrm>
          <a:prstGeom prst="rect">
            <a:avLst/>
          </a:prstGeom>
        </p:spPr>
      </p:pic>
      <p:pic>
        <p:nvPicPr>
          <p:cNvPr id="13" name="Picture 2" descr="Image result for thermometer">
            <a:extLst>
              <a:ext uri="{FF2B5EF4-FFF2-40B4-BE49-F238E27FC236}">
                <a16:creationId xmlns:a16="http://schemas.microsoft.com/office/drawing/2014/main" id="{1C9B9A50-5414-EC4E-8344-6CC4BF55F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984" y="1608365"/>
            <a:ext cx="1307935" cy="504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own Arrow 13">
            <a:extLst>
              <a:ext uri="{FF2B5EF4-FFF2-40B4-BE49-F238E27FC236}">
                <a16:creationId xmlns:a16="http://schemas.microsoft.com/office/drawing/2014/main" id="{063B5939-FDCF-434D-95CB-23EA33AB549D}"/>
              </a:ext>
            </a:extLst>
          </p:cNvPr>
          <p:cNvSpPr/>
          <p:nvPr/>
        </p:nvSpPr>
        <p:spPr>
          <a:xfrm rot="10800000">
            <a:off x="5030111" y="3134019"/>
            <a:ext cx="534838" cy="191506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44C1B611-B8D7-7142-9EC4-CDF8B4248DCB}"/>
              </a:ext>
            </a:extLst>
          </p:cNvPr>
          <p:cNvSpPr/>
          <p:nvPr/>
        </p:nvSpPr>
        <p:spPr>
          <a:xfrm>
            <a:off x="6403936" y="2025187"/>
            <a:ext cx="534838" cy="191506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3AC67E-2C35-7B49-9ED0-9040E7C7F489}"/>
              </a:ext>
            </a:extLst>
          </p:cNvPr>
          <p:cNvSpPr txBox="1"/>
          <p:nvPr/>
        </p:nvSpPr>
        <p:spPr>
          <a:xfrm>
            <a:off x="6903764" y="2427033"/>
            <a:ext cx="1847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Above 60 degrees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6C71C6-7651-2146-A97B-63B4C7628A4E}"/>
              </a:ext>
            </a:extLst>
          </p:cNvPr>
          <p:cNvSpPr txBox="1"/>
          <p:nvPr/>
        </p:nvSpPr>
        <p:spPr>
          <a:xfrm>
            <a:off x="2994753" y="3134019"/>
            <a:ext cx="1847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Below 60 degrees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A988839-87E3-D24B-B8C7-2D23172B6C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36" y="1994296"/>
            <a:ext cx="2202417" cy="4838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31B24C3-6248-7149-B9F9-BA5ACBFBCD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35" y="2478131"/>
            <a:ext cx="2202417" cy="504588"/>
          </a:xfrm>
          <a:prstGeom prst="rect">
            <a:avLst/>
          </a:prstGeom>
        </p:spPr>
      </p:pic>
      <p:pic>
        <p:nvPicPr>
          <p:cNvPr id="20" name="Picture 19" descr="Clipart - Meteo vento">
            <a:extLst>
              <a:ext uri="{FF2B5EF4-FFF2-40B4-BE49-F238E27FC236}">
                <a16:creationId xmlns:a16="http://schemas.microsoft.com/office/drawing/2014/main" id="{9C4D9E6E-7842-E341-9B8A-FE9B60D729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834" y="4158508"/>
            <a:ext cx="2333265" cy="19264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466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19"/>
    </mc:Choice>
    <mc:Fallback xmlns="">
      <p:transition spd="slow" advTm="12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1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3" objId="12"/>
        <p14:stopEvt time="11978" objId="1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8979E-46FA-094E-8C3F-A94E521DA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tegra Slab SemiBold" panose="02000503040000020004" pitchFamily="2" charset="0"/>
              </a:rPr>
              <a:t>HVAC Operation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06ACF-E7EE-BA42-8CC3-0B6ABE89C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latin typeface="Artegra Sans Light" panose="02000503040000020003" pitchFamily="2" charset="0"/>
                <a:cs typeface="Adobe Arabic" panose="02040503050201020203" pitchFamily="18" charset="-78"/>
              </a:rPr>
              <a:t>Keep WINDOWS CLOSED when cooling </a:t>
            </a:r>
          </a:p>
          <a:p>
            <a:pPr marL="0" indent="0" algn="ctr">
              <a:buNone/>
            </a:pPr>
            <a:endParaRPr lang="en-US" sz="2000" dirty="0">
              <a:latin typeface="Artegra Sans Light" panose="02000503040000020003" pitchFamily="2" charset="0"/>
              <a:cs typeface="Adobe Arabic" panose="02040503050201020203" pitchFamily="18" charset="-78"/>
            </a:endParaRPr>
          </a:p>
          <a:p>
            <a:pPr marL="0" indent="0" algn="ctr">
              <a:buNone/>
            </a:pPr>
            <a:r>
              <a:rPr lang="en-US" sz="2000" dirty="0">
                <a:latin typeface="Artegra Sans Light" panose="02000503040000020003" pitchFamily="2" charset="0"/>
                <a:cs typeface="Adobe Arabic" panose="02040503050201020203" pitchFamily="18" charset="-78"/>
              </a:rPr>
              <a:t>Do not set temperature below 70 degrees when cooling </a:t>
            </a:r>
          </a:p>
          <a:p>
            <a:pPr marL="0" indent="0" algn="ctr">
              <a:buNone/>
            </a:pPr>
            <a:endParaRPr lang="en-US" sz="2000" dirty="0">
              <a:latin typeface="Artegra Sans Light" panose="02000503040000020003" pitchFamily="2" charset="0"/>
              <a:cs typeface="Adobe Arabic" panose="02040503050201020203" pitchFamily="18" charset="-78"/>
            </a:endParaRPr>
          </a:p>
          <a:p>
            <a:pPr marL="0" indent="0" algn="ctr">
              <a:buNone/>
            </a:pPr>
            <a:r>
              <a:rPr lang="en-US" sz="2000" dirty="0">
                <a:latin typeface="Artegra Sans Light" panose="02000503040000020003" pitchFamily="2" charset="0"/>
                <a:cs typeface="Adobe Arabic" panose="02040503050201020203" pitchFamily="18" charset="-78"/>
              </a:rPr>
              <a:t>Do not place furniture or other items on top or within 12 inches of the unit</a:t>
            </a:r>
          </a:p>
          <a:p>
            <a:pPr marL="0" indent="0" algn="ctr">
              <a:buNone/>
            </a:pPr>
            <a:endParaRPr lang="en-US" sz="2000" dirty="0">
              <a:latin typeface="Artegra Sans Light" panose="02000503040000020003" pitchFamily="2" charset="0"/>
              <a:cs typeface="Adobe Arabic" panose="02040503050201020203" pitchFamily="18" charset="-78"/>
            </a:endParaRPr>
          </a:p>
          <a:p>
            <a:pPr marL="0" indent="0" algn="ctr">
              <a:buNone/>
            </a:pPr>
            <a:r>
              <a:rPr lang="en-US" sz="2000" dirty="0">
                <a:latin typeface="Artegra Sans Light" panose="02000503040000020003" pitchFamily="2" charset="0"/>
                <a:cs typeface="Adobe Arabic" panose="02040503050201020203" pitchFamily="18" charset="-78"/>
              </a:rPr>
              <a:t>Report leaks, moisture intrusion and/or signs of microbial growth on our online work order system</a:t>
            </a:r>
          </a:p>
        </p:txBody>
      </p:sp>
    </p:spTree>
    <p:extLst>
      <p:ext uri="{BB962C8B-B14F-4D97-AF65-F5344CB8AC3E}">
        <p14:creationId xmlns:p14="http://schemas.microsoft.com/office/powerpoint/2010/main" val="19091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tegra Slab SemiBold" panose="02000503040000020004" pitchFamily="2" charset="0"/>
              </a:rPr>
              <a:t>How to report a non-functioning unit…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Artegra Sans Light" panose="02000503040000020003" pitchFamily="2" charset="0"/>
              </a:rPr>
              <a:t>To fill out a maintenance request to fix the unit visit: </a:t>
            </a:r>
            <a:r>
              <a:rPr lang="en-US" sz="2000" dirty="0">
                <a:latin typeface="Artegra Sans Light" panose="02000503040000020003" pitchFamily="2" charset="0"/>
                <a:hlinkClick r:id="rId2"/>
              </a:rPr>
              <a:t>http://www.jmu.edu/orl/maintenance/</a:t>
            </a:r>
            <a:endParaRPr lang="en-US" sz="2000" dirty="0">
              <a:latin typeface="Artegra Sans Light" panose="02000503040000020003" pitchFamily="2" charset="0"/>
            </a:endParaRPr>
          </a:p>
          <a:p>
            <a:endParaRPr lang="en-US" sz="2000" dirty="0">
              <a:latin typeface="Artegra Sans Light" panose="02000503040000020003" pitchFamily="2" charset="0"/>
            </a:endParaRPr>
          </a:p>
          <a:p>
            <a:r>
              <a:rPr lang="en-US" sz="2000" dirty="0">
                <a:latin typeface="Artegra Sans Light" panose="02000503040000020003" pitchFamily="2" charset="0"/>
              </a:rPr>
              <a:t>An air conditioning unit that is not functioning properly is </a:t>
            </a:r>
            <a:r>
              <a:rPr lang="en-US" sz="2000" u="sng" dirty="0">
                <a:latin typeface="Artegra Sans Light" panose="02000503040000020003" pitchFamily="2" charset="0"/>
              </a:rPr>
              <a:t>not</a:t>
            </a:r>
            <a:r>
              <a:rPr lang="en-US" sz="2000" dirty="0">
                <a:latin typeface="Artegra Sans Light" panose="02000503040000020003" pitchFamily="2" charset="0"/>
              </a:rPr>
              <a:t> considered an emergency. It may take 3 to 5 business days for the unit to be serviced. </a:t>
            </a:r>
          </a:p>
          <a:p>
            <a:endParaRPr lang="en-US" sz="2000" dirty="0">
              <a:latin typeface="Artegra Sans Light" panose="02000503040000020003" pitchFamily="2" charset="0"/>
            </a:endParaRPr>
          </a:p>
          <a:p>
            <a:r>
              <a:rPr lang="en-US" sz="2000" dirty="0">
                <a:latin typeface="Artegra Sans Light" panose="02000503040000020003" pitchFamily="2" charset="0"/>
              </a:rPr>
              <a:t>Only non-functioning heating units are an emergency. </a:t>
            </a:r>
          </a:p>
          <a:p>
            <a:endParaRPr lang="en-US" sz="2000" dirty="0">
              <a:latin typeface="Artegra Sans Light" panose="02000503040000020003" pitchFamily="2" charset="0"/>
            </a:endParaRPr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221" y="2011680"/>
            <a:ext cx="3703608" cy="498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58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Artegra Slab SemiBold" panose="02000503040000020004" pitchFamily="2" charset="0"/>
              </a:rPr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450084"/>
                </a:solidFill>
                <a:latin typeface="Artegra Sans" panose="02000503040000020004" pitchFamily="2" charset="0"/>
              </a:rPr>
              <a:t>We look forward to seeing you on campus! 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450084"/>
                </a:solidFill>
                <a:latin typeface="Artegra Sans" panose="02000503040000020004" pitchFamily="2" charset="0"/>
              </a:rPr>
              <a:t>GO DUKES!</a:t>
            </a:r>
          </a:p>
        </p:txBody>
      </p:sp>
    </p:spTree>
    <p:extLst>
      <p:ext uri="{BB962C8B-B14F-4D97-AF65-F5344CB8AC3E}">
        <p14:creationId xmlns:p14="http://schemas.microsoft.com/office/powerpoint/2010/main" val="200694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3353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3|0.8"/>
</p:tagLst>
</file>

<file path=ppt/theme/theme1.xml><?xml version="1.0" encoding="utf-8"?>
<a:theme xmlns:a="http://schemas.openxmlformats.org/drawingml/2006/main" name="Office Theme">
  <a:themeElements>
    <a:clrScheme name="jmu">
      <a:dk1>
        <a:srgbClr val="450083"/>
      </a:dk1>
      <a:lt1>
        <a:srgbClr val="FFFFFF"/>
      </a:lt1>
      <a:dk2>
        <a:srgbClr val="450083"/>
      </a:dk2>
      <a:lt2>
        <a:srgbClr val="450083"/>
      </a:lt2>
      <a:accent1>
        <a:srgbClr val="CEB56D"/>
      </a:accent1>
      <a:accent2>
        <a:srgbClr val="FFBB00"/>
      </a:accent2>
      <a:accent3>
        <a:srgbClr val="27748D"/>
      </a:accent3>
      <a:accent4>
        <a:srgbClr val="3B99B9"/>
      </a:accent4>
      <a:accent5>
        <a:srgbClr val="CCEBF6"/>
      </a:accent5>
      <a:accent6>
        <a:srgbClr val="450083"/>
      </a:accent6>
      <a:hlink>
        <a:srgbClr val="FFBB00"/>
      </a:hlink>
      <a:folHlink>
        <a:srgbClr val="FFBB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1ED6C26CEB5E4B870653169AB1629A" ma:contentTypeVersion="18" ma:contentTypeDescription="Create a new document." ma:contentTypeScope="" ma:versionID="31e74e01e2e5ef95c28454912bad82b7">
  <xsd:schema xmlns:xsd="http://www.w3.org/2001/XMLSchema" xmlns:xs="http://www.w3.org/2001/XMLSchema" xmlns:p="http://schemas.microsoft.com/office/2006/metadata/properties" xmlns:ns2="525018d5-1155-4bdd-a117-b862b0a6f1fc" xmlns:ns3="a9cc1009-6e00-4aa8-919d-b8601951a962" xmlns:ns4="6687a45e-c022-43c7-bbef-94d2eef2b441" targetNamespace="http://schemas.microsoft.com/office/2006/metadata/properties" ma:root="true" ma:fieldsID="d000739aff71bcaef63efdf16d85243e" ns2:_="" ns3:_="" ns4:_="">
    <xsd:import namespace="525018d5-1155-4bdd-a117-b862b0a6f1fc"/>
    <xsd:import namespace="a9cc1009-6e00-4aa8-919d-b8601951a962"/>
    <xsd:import namespace="6687a45e-c022-43c7-bbef-94d2eef2b44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5018d5-1155-4bdd-a117-b862b0a6f1f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cc1009-6e00-4aa8-919d-b8601951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0118d4b-86c5-465c-a042-d354e0c160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87a45e-c022-43c7-bbef-94d2eef2b441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1f49d17e-340e-4aaf-9c0e-389bc2bfb4dc}" ma:internalName="TaxCatchAll" ma:showField="CatchAllData" ma:web="6687a45e-c022-43c7-bbef-94d2eef2b4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cc1009-6e00-4aa8-919d-b8601951a962">
      <Terms xmlns="http://schemas.microsoft.com/office/infopath/2007/PartnerControls"/>
    </lcf76f155ced4ddcb4097134ff3c332f>
    <TaxCatchAll xmlns="6687a45e-c022-43c7-bbef-94d2eef2b441" xsi:nil="true"/>
  </documentManagement>
</p:properties>
</file>

<file path=customXml/itemProps1.xml><?xml version="1.0" encoding="utf-8"?>
<ds:datastoreItem xmlns:ds="http://schemas.openxmlformats.org/officeDocument/2006/customXml" ds:itemID="{6E63173C-2036-4F92-B896-0EB29AB912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5F780C-2F07-458C-B631-473FB0487521}"/>
</file>

<file path=customXml/itemProps3.xml><?xml version="1.0" encoding="utf-8"?>
<ds:datastoreItem xmlns:ds="http://schemas.openxmlformats.org/officeDocument/2006/customXml" ds:itemID="{018EBD2E-C8D7-4214-8E2F-B8092778CD41}">
  <ds:schemaRefs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6687a45e-c022-43c7-bbef-94d2eef2b441"/>
    <ds:schemaRef ds:uri="e9cd1b76-7737-4c6c-a56b-b302ed4ea27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5862</TotalTime>
  <Words>193</Words>
  <Application>Microsoft Office PowerPoint</Application>
  <PresentationFormat>Widescreen</PresentationFormat>
  <Paragraphs>34</Paragraphs>
  <Slides>7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How to Operate your HVAC system</vt:lpstr>
      <vt:lpstr>Avoid Restriction of Air Flow</vt:lpstr>
      <vt:lpstr>Setting your HVAC Unit</vt:lpstr>
      <vt:lpstr>Temperature Regulations</vt:lpstr>
      <vt:lpstr>HVAC Operation Tips</vt:lpstr>
      <vt:lpstr>How to report a non-functioning unit…</vt:lpstr>
      <vt:lpstr>THANK YOU!</vt:lpstr>
    </vt:vector>
  </TitlesOfParts>
  <Company>James Madison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Operate your HVAC system..</dc:title>
  <dc:creator>Starke, Mady - starkema</dc:creator>
  <cp:lastModifiedBy>Strine, Jon - strinejr</cp:lastModifiedBy>
  <cp:revision>19</cp:revision>
  <dcterms:created xsi:type="dcterms:W3CDTF">2018-06-21T17:29:37Z</dcterms:created>
  <dcterms:modified xsi:type="dcterms:W3CDTF">2024-08-08T15:13:18Z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0x010100267FA30888CD184EA816AD654A502BFB</vt:lpwstr>
  </property>
</Properties>
</file>