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5" r:id="rId7"/>
    <p:sldId id="259" r:id="rId8"/>
    <p:sldId id="266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938DB-62BF-1F23-09BA-48DEF5AF2D56}" v="4" dt="2024-08-08T15:12:48.264"/>
    <p1510:client id="{B1FF57B0-5872-F452-9797-0991C6C70243}" v="19" dt="2024-08-08T15:16:37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96327"/>
  </p:normalViewPr>
  <p:slideViewPr>
    <p:cSldViewPr snapToGrid="0">
      <p:cViewPr varScale="1">
        <p:scale>
          <a:sx n="82" d="100"/>
          <a:sy n="82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e, Jon - strinejr" userId="S::strinejr@jmu.edu::777cc4b9-559f-4b6f-ab05-04ee0b9bd29c" providerId="AD" clId="Web-{3B6938DB-62BF-1F23-09BA-48DEF5AF2D56}"/>
    <pc:docChg chg="modSld">
      <pc:chgData name="Strine, Jon - strinejr" userId="S::strinejr@jmu.edu::777cc4b9-559f-4b6f-ab05-04ee0b9bd29c" providerId="AD" clId="Web-{3B6938DB-62BF-1F23-09BA-48DEF5AF2D56}" dt="2024-08-08T15:12:48.264" v="4" actId="14100"/>
      <pc:docMkLst>
        <pc:docMk/>
      </pc:docMkLst>
      <pc:sldChg chg="modSp">
        <pc:chgData name="Strine, Jon - strinejr" userId="S::strinejr@jmu.edu::777cc4b9-559f-4b6f-ab05-04ee0b9bd29c" providerId="AD" clId="Web-{3B6938DB-62BF-1F23-09BA-48DEF5AF2D56}" dt="2024-08-08T15:12:48.264" v="4" actId="14100"/>
        <pc:sldMkLst>
          <pc:docMk/>
          <pc:sldMk cId="1087017444" sldId="256"/>
        </pc:sldMkLst>
        <pc:spChg chg="mod">
          <ac:chgData name="Strine, Jon - strinejr" userId="S::strinejr@jmu.edu::777cc4b9-559f-4b6f-ab05-04ee0b9bd29c" providerId="AD" clId="Web-{3B6938DB-62BF-1F23-09BA-48DEF5AF2D56}" dt="2024-08-08T15:12:48.264" v="4" actId="14100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  <pc:docChgLst>
    <pc:chgData name="Strine, Jon - strinejr" userId="S::strinejr@jmu.edu::777cc4b9-559f-4b6f-ab05-04ee0b9bd29c" providerId="AD" clId="Web-{B1FF57B0-5872-F452-9797-0991C6C70243}"/>
    <pc:docChg chg="modSld">
      <pc:chgData name="Strine, Jon - strinejr" userId="S::strinejr@jmu.edu::777cc4b9-559f-4b6f-ab05-04ee0b9bd29c" providerId="AD" clId="Web-{B1FF57B0-5872-F452-9797-0991C6C70243}" dt="2024-08-08T15:16:37.092" v="17" actId="1076"/>
      <pc:docMkLst>
        <pc:docMk/>
      </pc:docMkLst>
      <pc:sldChg chg="modSp">
        <pc:chgData name="Strine, Jon - strinejr" userId="S::strinejr@jmu.edu::777cc4b9-559f-4b6f-ab05-04ee0b9bd29c" providerId="AD" clId="Web-{B1FF57B0-5872-F452-9797-0991C6C70243}" dt="2024-08-08T15:16:37.092" v="17" actId="1076"/>
        <pc:sldMkLst>
          <pc:docMk/>
          <pc:sldMk cId="1087017444" sldId="256"/>
        </pc:sldMkLst>
        <pc:spChg chg="mod">
          <ac:chgData name="Strine, Jon - strinejr" userId="S::strinejr@jmu.edu::777cc4b9-559f-4b6f-ab05-04ee0b9bd29c" providerId="AD" clId="Web-{B1FF57B0-5872-F452-9797-0991C6C70243}" dt="2024-08-08T15:16:37.092" v="17" actId="1076"/>
          <ac:spMkLst>
            <pc:docMk/>
            <pc:sldMk cId="1087017444" sldId="256"/>
            <ac:spMk id="2" creationId="{00000000-0000-0000-0000-000000000000}"/>
          </ac:spMkLst>
        </pc:spChg>
        <pc:spChg chg="mod">
          <ac:chgData name="Strine, Jon - strinejr" userId="S::strinejr@jmu.edu::777cc4b9-559f-4b6f-ab05-04ee0b9bd29c" providerId="AD" clId="Web-{B1FF57B0-5872-F452-9797-0991C6C70243}" dt="2024-08-08T15:16:30.264" v="16" actId="1076"/>
          <ac:spMkLst>
            <pc:docMk/>
            <pc:sldMk cId="1087017444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335" y="7499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76" y="4259492"/>
            <a:ext cx="566063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Calibri"/>
                <a:ea typeface="Calibri"/>
                <a:cs typeface="Calibri"/>
              </a:rPr>
              <a:t>Apartments on Grace and Paul Jennings Hall</a:t>
            </a:r>
          </a:p>
          <a:p>
            <a:pPr algn="l"/>
            <a:endParaRPr lang="en-US" sz="2000" dirty="0">
              <a:latin typeface="Artegra Sans" panose="02000503040000020004" pitchFamily="2" charset="0"/>
            </a:endParaRPr>
          </a:p>
          <a:p>
            <a:pPr algn="l"/>
            <a:r>
              <a:rPr lang="en-US" sz="2000" dirty="0">
                <a:ea typeface="+mn-lt"/>
                <a:cs typeface="+mn-lt"/>
              </a:rPr>
              <a:t>Run PowerPoint as a Slideshow to hear audio from certain slides</a:t>
            </a:r>
            <a:endParaRPr lang="en-US" sz="2000" dirty="0"/>
          </a:p>
          <a:p>
            <a:pPr algn="l"/>
            <a:endParaRPr lang="en-US" dirty="0">
              <a:latin typeface="Artegra Sans" panose="02000503040000020004" pitchFamily="2" charset="0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tegra Slab SemiBold" panose="02000503040000020004" pitchFamily="2" charset="0"/>
              </a:rPr>
              <a:t>Avoid Restriction of Air Flow</a:t>
            </a:r>
            <a:endParaRPr lang="en-US" sz="4400" dirty="0">
              <a:latin typeface="Artegra Sans" panose="02000503040000020004" pitchFamily="2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21227" y="723106"/>
            <a:ext cx="609600" cy="609600"/>
          </a:xfrm>
          <a:prstGeom prst="rect">
            <a:avLst/>
          </a:prstGeom>
        </p:spPr>
      </p:pic>
      <p:pic>
        <p:nvPicPr>
          <p:cNvPr id="6" name="Picture 5" descr="A picture containing wall, indoor, window&#10;&#10;Description automatically generated">
            <a:extLst>
              <a:ext uri="{FF2B5EF4-FFF2-40B4-BE49-F238E27FC236}">
                <a16:creationId xmlns:a16="http://schemas.microsoft.com/office/drawing/2014/main" id="{BA2FF3D4-32F1-E949-BF97-E3C17F268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7" y="1464778"/>
            <a:ext cx="3711437" cy="49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"/>
    </mc:Choice>
    <mc:Fallback xmlns="">
      <p:transition spd="slow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Setting your HVAC Unit</a:t>
            </a:r>
            <a:br>
              <a:rPr lang="en-US" sz="4000" b="1" dirty="0">
                <a:latin typeface="Artegra Slab SemiBold" panose="02000503040000020004" pitchFamily="2" charset="0"/>
              </a:rPr>
            </a:br>
            <a:r>
              <a:rPr lang="en-US" sz="2000" dirty="0">
                <a:latin typeface="Artegra Sans" panose="02000503040000020004" pitchFamily="2" charset="0"/>
              </a:rPr>
              <a:t>Residents can control the temperature of their rooms with their thermostat to an extent; but range is restricted in terms of heating and cooling to avoid humidity issues from developing in rooms.</a:t>
            </a:r>
            <a:endParaRPr lang="en-US" sz="4000" dirty="0">
              <a:latin typeface="Artegra Sans" panose="02000503040000020004" pitchFamily="2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3F621D-B648-6743-983A-426E3E125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19515" y="418306"/>
            <a:ext cx="609600" cy="609600"/>
          </a:xfrm>
          <a:prstGeom prst="rect">
            <a:avLst/>
          </a:prstGeom>
        </p:spPr>
      </p:pic>
      <p:pic>
        <p:nvPicPr>
          <p:cNvPr id="4" name="Picture 3" descr="A picture containing electronics, iPod, white, jack&#10;&#10;Description automatically generated">
            <a:extLst>
              <a:ext uri="{FF2B5EF4-FFF2-40B4-BE49-F238E27FC236}">
                <a16:creationId xmlns:a16="http://schemas.microsoft.com/office/drawing/2014/main" id="{BAF09E7F-660C-CC47-BFF1-F8BD4C333F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13393" r="19147" b="31305"/>
          <a:stretch/>
        </p:blipFill>
        <p:spPr>
          <a:xfrm>
            <a:off x="977348" y="1763401"/>
            <a:ext cx="4200939" cy="4477636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18B6D445-A4F2-814C-9A20-CA95C34EBD3D}"/>
              </a:ext>
            </a:extLst>
          </p:cNvPr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3025" y="2197179"/>
            <a:ext cx="4541113" cy="35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9"/>
    </mc:Choice>
    <mc:Fallback xmlns="">
      <p:transition spd="slow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979E-46FA-094E-8C3F-A94E521D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tegra Slab SemiBold" panose="02000503040000020004" pitchFamily="2" charset="0"/>
              </a:rPr>
              <a:t>HVAC Operation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6ACF-E7EE-BA42-8CC3-0B6ABE89C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Keep WINDOWS CLOSED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set temperature below 70 degrees when cooling 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Do not place furniture or other items on top or within 12 inches of the unit</a:t>
            </a:r>
          </a:p>
          <a:p>
            <a:pPr marL="0" indent="0" algn="ctr">
              <a:buNone/>
            </a:pPr>
            <a:endParaRPr lang="en-US" sz="2000" dirty="0">
              <a:latin typeface="Artegra Sans Light" panose="02000503040000020003" pitchFamily="2" charset="0"/>
              <a:cs typeface="Adobe Arabic" panose="02040503050201020203" pitchFamily="18" charset="-78"/>
            </a:endParaRPr>
          </a:p>
          <a:p>
            <a:pPr marL="0" indent="0" algn="ctr">
              <a:buNone/>
            </a:pPr>
            <a:r>
              <a:rPr lang="en-US" sz="2000" dirty="0">
                <a:latin typeface="Artegra Sans Light" panose="02000503040000020003" pitchFamily="2" charset="0"/>
                <a:cs typeface="Adobe Arabic" panose="02040503050201020203" pitchFamily="18" charset="-78"/>
              </a:rPr>
              <a:t>Report leaks, moisture intrusion and/or signs of microbial growth on our online work order system</a:t>
            </a:r>
          </a:p>
        </p:txBody>
      </p:sp>
    </p:spTree>
    <p:extLst>
      <p:ext uri="{BB962C8B-B14F-4D97-AF65-F5344CB8AC3E}">
        <p14:creationId xmlns:p14="http://schemas.microsoft.com/office/powerpoint/2010/main" val="1909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00" y="2664823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cc1009-6e00-4aa8-919d-b8601951a962">
      <Terms xmlns="http://schemas.microsoft.com/office/infopath/2007/PartnerControls"/>
    </lcf76f155ced4ddcb4097134ff3c332f>
    <TaxCatchAll xmlns="6687a45e-c022-43c7-bbef-94d2eef2b4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ED6C26CEB5E4B870653169AB1629A" ma:contentTypeVersion="18" ma:contentTypeDescription="Create a new document." ma:contentTypeScope="" ma:versionID="31e74e01e2e5ef95c28454912bad82b7">
  <xsd:schema xmlns:xsd="http://www.w3.org/2001/XMLSchema" xmlns:xs="http://www.w3.org/2001/XMLSchema" xmlns:p="http://schemas.microsoft.com/office/2006/metadata/properties" xmlns:ns2="525018d5-1155-4bdd-a117-b862b0a6f1fc" xmlns:ns3="a9cc1009-6e00-4aa8-919d-b8601951a962" xmlns:ns4="6687a45e-c022-43c7-bbef-94d2eef2b441" targetNamespace="http://schemas.microsoft.com/office/2006/metadata/properties" ma:root="true" ma:fieldsID="d000739aff71bcaef63efdf16d85243e" ns2:_="" ns3:_="" ns4:_="">
    <xsd:import namespace="525018d5-1155-4bdd-a117-b862b0a6f1fc"/>
    <xsd:import namespace="a9cc1009-6e00-4aa8-919d-b8601951a962"/>
    <xsd:import namespace="6687a45e-c022-43c7-bbef-94d2eef2b4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018d5-1155-4bdd-a117-b862b0a6f1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c1009-6e00-4aa8-919d-b8601951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118d4b-86c5-465c-a042-d354e0c16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7a45e-c022-43c7-bbef-94d2eef2b44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f49d17e-340e-4aaf-9c0e-389bc2bfb4dc}" ma:internalName="TaxCatchAll" ma:showField="CatchAllData" ma:web="6687a45e-c022-43c7-bbef-94d2eef2b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B534C-0810-466A-88F2-BA171453A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36065C-BFC2-4FFC-97BD-98B160FE0B4E}">
  <ds:schemaRefs>
    <ds:schemaRef ds:uri="http://purl.org/dc/elements/1.1/"/>
    <ds:schemaRef ds:uri="http://purl.org/dc/terms/"/>
    <ds:schemaRef ds:uri="http://schemas.microsoft.com/office/infopath/2007/PartnerControls"/>
    <ds:schemaRef ds:uri="e9cd1b76-7737-4c6c-a56b-b302ed4ea273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6687a45e-c022-43c7-bbef-94d2eef2b44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F42D2B-A320-4C82-8CC0-B508CD86EA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5819</TotalTime>
  <Words>200</Words>
  <Application>Microsoft Office PowerPoint</Application>
  <PresentationFormat>Widescreen</PresentationFormat>
  <Paragraphs>24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to Operate your HVAC system</vt:lpstr>
      <vt:lpstr>Avoid Restriction of Air Flow</vt:lpstr>
      <vt:lpstr>Setting your HVAC Unit Residents can control the temperature of their rooms with their thermostat to an extent; but range is restricted in terms of heating and cooling to avoid humidity issues from developing in rooms.</vt:lpstr>
      <vt:lpstr>Temperature Regulations</vt:lpstr>
      <vt:lpstr>HVAC Operation Tips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Strine, Jon - strinejr</cp:lastModifiedBy>
  <cp:revision>34</cp:revision>
  <dcterms:created xsi:type="dcterms:W3CDTF">2018-06-21T17:29:37Z</dcterms:created>
  <dcterms:modified xsi:type="dcterms:W3CDTF">2024-08-08T15:16:39Z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0x010100267FA30888CD184EA816AD654A502BFB</vt:lpwstr>
  </property>
</Properties>
</file>