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65" r:id="rId7"/>
    <p:sldId id="259" r:id="rId8"/>
    <p:sldId id="266" r:id="rId9"/>
    <p:sldId id="261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E3909-5FBB-2100-140F-C990A0FABC9E}" v="4" dt="2024-08-08T15:12:16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ine, Jon - strinejr" userId="S::strinejr@jmu.edu::777cc4b9-559f-4b6f-ab05-04ee0b9bd29c" providerId="AD" clId="Web-{8E4E3909-5FBB-2100-140F-C990A0FABC9E}"/>
    <pc:docChg chg="modSld">
      <pc:chgData name="Strine, Jon - strinejr" userId="S::strinejr@jmu.edu::777cc4b9-559f-4b6f-ab05-04ee0b9bd29c" providerId="AD" clId="Web-{8E4E3909-5FBB-2100-140F-C990A0FABC9E}" dt="2024-08-08T15:12:16.360" v="3" actId="20577"/>
      <pc:docMkLst>
        <pc:docMk/>
      </pc:docMkLst>
      <pc:sldChg chg="modSp">
        <pc:chgData name="Strine, Jon - strinejr" userId="S::strinejr@jmu.edu::777cc4b9-559f-4b6f-ab05-04ee0b9bd29c" providerId="AD" clId="Web-{8E4E3909-5FBB-2100-140F-C990A0FABC9E}" dt="2024-08-08T15:12:16.360" v="3" actId="20577"/>
        <pc:sldMkLst>
          <pc:docMk/>
          <pc:sldMk cId="1087017444" sldId="256"/>
        </pc:sldMkLst>
        <pc:spChg chg="mod">
          <ac:chgData name="Strine, Jon - strinejr" userId="S::strinejr@jmu.edu::777cc4b9-559f-4b6f-ab05-04ee0b9bd29c" providerId="AD" clId="Web-{8E4E3909-5FBB-2100-140F-C990A0FABC9E}" dt="2024-08-08T15:12:16.360" v="3" actId="20577"/>
          <ac:spMkLst>
            <pc:docMk/>
            <pc:sldMk cId="1087017444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CD08-E6D3-794D-AC06-A360372A0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29D93-0B68-8B43-94EA-D841A45F3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0CE0E-6D3F-A749-9738-0D38CB84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B68F-BE20-FA4A-8A05-F220F263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7AF71-DD98-C141-91E3-FD10D53D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0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1B7B-392A-AD40-B04A-F256DDF6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50D9B-FDDE-7D4B-B3D4-3D7294A0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79B63-83D3-FA4A-B18B-83FB04F6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30199-63B4-8D4B-BB28-B623B7DD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888A4-6C52-694E-9ECA-4678BC32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1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BEDC0-77B0-F942-9757-17003F73A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EBC8C-FF31-5940-A960-6E561FC6F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1A8-2FE5-924B-B921-41309839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8A1ED-1017-284D-B6C1-922F21F1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72738-747E-3E46-8FD7-DA358D10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B914-EE6D-3248-9E09-34959516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4901-5DE1-3C4A-B1E1-FDA03D1A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8FF49-1542-474C-AF73-2D9D8642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FDD2D-3584-9F4A-8698-723CF60A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C8812-4757-0C4C-A541-B05741F9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3F51-5CBE-7240-9EC3-91B54845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2E984-085A-304E-B5E9-896560B01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54C69-0F5B-FC40-8E34-51D4DC58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0862E-482E-254E-ABB8-16C81812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76025-FBAC-2940-8F24-4021883B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8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BF71-653F-C942-9822-C3875C42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4199-6FF9-294A-9256-47B2D1509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1ECBA-B8E7-D343-89C8-352B8847F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21604-9CE3-D649-8B9C-3240A2B9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8D30E-3BED-9F44-9BA8-23BEF183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3C9FD-D2A8-704F-AB13-B2E2C5D8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39EA-221A-2B4C-83E5-25D4AC4D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0D0FE-CD3F-B142-8355-ED960050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1FC7B-04B8-6E41-BBBF-42989589A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35E67-A5ED-2B4F-B751-042FA6B9B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8B54B-E745-E643-BE27-5D36184FF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2B909-718C-A642-96C5-4AEF6ED5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440AB-850B-BA4F-BE5F-348EBC52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8F3DE-622B-D840-89DA-8EC54B42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7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F3B0-1832-0841-A993-8B001EEC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68BA4-3134-C34A-98A0-5B23D7A1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F5227-1B56-9A46-8F2D-FDE4EEAE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4074A-CB53-5E42-AC2A-CE88AB6C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AA7ED-22E2-A943-8941-D02DC14D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DB620-A16D-F346-B9EB-ADFD1CC5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E327-71EF-A247-B037-FC7972A3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025C-65CC-BB47-A1CC-D0504E6B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0CE9C-E5FA-DB43-8026-762C7555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F4E10-FBDE-DA43-9395-80795C9A3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2126D-86CD-B948-A29C-607F1787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64C1E-95BC-404C-B13F-4D575315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2D375-7C03-5545-A587-7F2DBC1E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0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4C36-4352-DB4B-92F6-7F4AE59D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816D7-4079-6C40-A3DA-C416EC9DE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F2318-F082-DB45-94CB-D10B317A9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9C884-2191-A64B-BC62-785F4E05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28F0A-7E22-554F-A7B2-9A6AD022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19D49-8EE7-1C4D-B8FB-F2FB85EC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909331-39A9-8B49-95F8-DC73F11C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7A923-E295-9342-A43E-B54FB1D5F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E0C3-9F8E-B646-BE35-369661055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73669-0354-E742-9B8A-13141AD61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61D62-13BC-A548-B601-EF18B273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3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2.m4a"/><Relationship Id="rId7" Type="http://schemas.openxmlformats.org/officeDocument/2006/relationships/image" Target="../media/image1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jmu.edu/orl/maintenanc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latin typeface="Artegra Slab SemiBold" panose="02000503040000020004" pitchFamily="2" charset="0"/>
              </a:rPr>
              <a:t>How to Operate your HVAC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Calibri"/>
                <a:cs typeface="Calibri"/>
              </a:rPr>
              <a:t>Bluestone Area</a:t>
            </a:r>
          </a:p>
          <a:p>
            <a:pPr algn="l"/>
            <a:endParaRPr lang="en-US" dirty="0">
              <a:latin typeface="Artegra Sans" panose="02000503040000020004" pitchFamily="2" charset="0"/>
            </a:endParaRPr>
          </a:p>
          <a:p>
            <a:pPr algn="l"/>
            <a:r>
              <a:rPr lang="en-US">
                <a:ea typeface="+mn-lt"/>
                <a:cs typeface="+mn-lt"/>
              </a:rPr>
              <a:t>Run PowerPoint as a Slideshow to hear audio from certain slides</a:t>
            </a:r>
            <a:endParaRPr lang="en-US"/>
          </a:p>
          <a:p>
            <a:pPr algn="l"/>
            <a:endParaRPr lang="en-US" dirty="0">
              <a:latin typeface="Artegra Sans" panose="02000503040000020004" pitchFamily="2" charset="0"/>
            </a:endParaRP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Tools">
            <a:extLst>
              <a:ext uri="{FF2B5EF4-FFF2-40B4-BE49-F238E27FC236}">
                <a16:creationId xmlns:a16="http://schemas.microsoft.com/office/drawing/2014/main" id="{B4B50EFD-0A85-494F-90BA-367962FA4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3">
            <a:extLst>
              <a:ext uri="{FF2B5EF4-FFF2-40B4-BE49-F238E27FC236}">
                <a16:creationId xmlns:a16="http://schemas.microsoft.com/office/drawing/2014/main" id="{B67F43C7-EE23-5445-9819-BC6453684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r="17147" b="8009"/>
          <a:stretch/>
        </p:blipFill>
        <p:spPr>
          <a:xfrm>
            <a:off x="4937454" y="3663160"/>
            <a:ext cx="1679204" cy="2691780"/>
          </a:xfrm>
          <a:prstGeom prst="rect">
            <a:avLst/>
          </a:prstGeom>
        </p:spPr>
      </p:pic>
      <p:pic>
        <p:nvPicPr>
          <p:cNvPr id="31" name="Content Placeholder 3">
            <a:extLst>
              <a:ext uri="{FF2B5EF4-FFF2-40B4-BE49-F238E27FC236}">
                <a16:creationId xmlns:a16="http://schemas.microsoft.com/office/drawing/2014/main" id="{9D58DFA0-B7D0-2941-BF8C-25DBFB5432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378" y="3634970"/>
            <a:ext cx="2292066" cy="3061487"/>
          </a:xfrm>
          <a:prstGeom prst="rect">
            <a:avLst/>
          </a:prstGeom>
        </p:spPr>
      </p:pic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4B72196F-92B3-6B4B-806B-73FBF7EA44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t="50286" r="-37" b="10704"/>
          <a:stretch/>
        </p:blipFill>
        <p:spPr>
          <a:xfrm>
            <a:off x="955782" y="3246118"/>
            <a:ext cx="3259537" cy="169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779177" cy="1973335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tegra Slab SemiBold" panose="02000503040000020004" pitchFamily="2" charset="0"/>
              </a:rPr>
              <a:t>Avoid Restriction of Air Flow</a:t>
            </a:r>
            <a:endParaRPr lang="en-US" sz="4400" dirty="0">
              <a:latin typeface="Artegra Sans" panose="02000503040000020004" pitchFamily="2" charset="0"/>
            </a:endParaRPr>
          </a:p>
        </p:txBody>
      </p:sp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F032D932-B857-C94E-962F-8B6D9E3AC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378" y="526010"/>
            <a:ext cx="2292066" cy="306148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52BC4-83DB-EF40-9E12-6576187EC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1371"/>
            <a:ext cx="3932237" cy="619053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tegra Sans" panose="02000503040000020004" pitchFamily="2" charset="0"/>
              </a:rPr>
              <a:t>You will have one of the following units in your residence hall.</a:t>
            </a:r>
            <a:endParaRPr lang="en-US" sz="18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F3D50A86-0C4D-824E-AB18-174838691699}"/>
              </a:ext>
            </a:extLst>
          </p:cNvPr>
          <p:cNvSpPr/>
          <p:nvPr/>
        </p:nvSpPr>
        <p:spPr>
          <a:xfrm rot="10800000">
            <a:off x="3635809" y="3667053"/>
            <a:ext cx="1205345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63227" y="526010"/>
            <a:ext cx="609600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491388-2302-4242-A499-D4D93B6205CE}"/>
              </a:ext>
            </a:extLst>
          </p:cNvPr>
          <p:cNvSpPr txBox="1"/>
          <p:nvPr/>
        </p:nvSpPr>
        <p:spPr>
          <a:xfrm>
            <a:off x="3865101" y="3783709"/>
            <a:ext cx="97887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tegra Sans" panose="02000503040000020004" pitchFamily="2" charset="0"/>
              </a:rPr>
              <a:t>THIS!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DDC16C1-151B-E040-84E4-ADD01A5C48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9" t="6932" r="3291" b="34547"/>
          <a:stretch/>
        </p:blipFill>
        <p:spPr>
          <a:xfrm rot="5400000">
            <a:off x="4221118" y="1247503"/>
            <a:ext cx="3062780" cy="1619795"/>
          </a:xfrm>
          <a:prstGeom prst="rect">
            <a:avLst/>
          </a:prstGeom>
        </p:spPr>
      </p:pic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DDEBE696-0F41-F644-8B22-C4745F2820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t="50286" r="-37" b="10704"/>
          <a:stretch/>
        </p:blipFill>
        <p:spPr>
          <a:xfrm>
            <a:off x="955782" y="5022667"/>
            <a:ext cx="3259537" cy="16948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42C316-1DD0-B94C-8C56-DBFC749CF7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9" t="6932" r="3291" b="34547"/>
          <a:stretch/>
        </p:blipFill>
        <p:spPr>
          <a:xfrm rot="5400000">
            <a:off x="6023793" y="1247504"/>
            <a:ext cx="3062780" cy="1619795"/>
          </a:xfrm>
          <a:prstGeom prst="rect">
            <a:avLst/>
          </a:prstGeom>
        </p:spPr>
      </p:pic>
      <p:pic>
        <p:nvPicPr>
          <p:cNvPr id="28" name="Content Placeholder 3">
            <a:extLst>
              <a:ext uri="{FF2B5EF4-FFF2-40B4-BE49-F238E27FC236}">
                <a16:creationId xmlns:a16="http://schemas.microsoft.com/office/drawing/2014/main" id="{4A93CCA1-9743-6845-8E58-0B8DE0E431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r="17147" b="8009"/>
          <a:stretch/>
        </p:blipFill>
        <p:spPr>
          <a:xfrm>
            <a:off x="6740128" y="3663160"/>
            <a:ext cx="1679204" cy="2691780"/>
          </a:xfrm>
          <a:prstGeom prst="rect">
            <a:avLst/>
          </a:prstGeom>
        </p:spPr>
      </p:pic>
      <p:pic>
        <p:nvPicPr>
          <p:cNvPr id="19" name="Picture 4" descr="Image result for dorm desk">
            <a:extLst>
              <a:ext uri="{FF2B5EF4-FFF2-40B4-BE49-F238E27FC236}">
                <a16:creationId xmlns:a16="http://schemas.microsoft.com/office/drawing/2014/main" id="{96525C25-91C0-6F43-81CA-D25DF73D4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12836" r="3760" b="14891"/>
          <a:stretch/>
        </p:blipFill>
        <p:spPr bwMode="auto">
          <a:xfrm>
            <a:off x="6992019" y="5152834"/>
            <a:ext cx="1624953" cy="12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Image result for dorm desk">
            <a:extLst>
              <a:ext uri="{FF2B5EF4-FFF2-40B4-BE49-F238E27FC236}">
                <a16:creationId xmlns:a16="http://schemas.microsoft.com/office/drawing/2014/main" id="{E839F056-1374-854C-B362-EDC5AD9A3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12836" r="3760" b="14891"/>
          <a:stretch/>
        </p:blipFill>
        <p:spPr bwMode="auto">
          <a:xfrm>
            <a:off x="6992019" y="2318194"/>
            <a:ext cx="1624953" cy="12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C2D87AD-B542-A54D-B5C0-675A33F69CB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751" t="10755" r="22897" b="13573"/>
          <a:stretch/>
        </p:blipFill>
        <p:spPr>
          <a:xfrm>
            <a:off x="9912333" y="3765080"/>
            <a:ext cx="730328" cy="980725"/>
          </a:xfrm>
          <a:prstGeom prst="rect">
            <a:avLst/>
          </a:prstGeom>
        </p:spPr>
      </p:pic>
      <p:sp>
        <p:nvSpPr>
          <p:cNvPr id="33" name="Right Arrow 32">
            <a:extLst>
              <a:ext uri="{FF2B5EF4-FFF2-40B4-BE49-F238E27FC236}">
                <a16:creationId xmlns:a16="http://schemas.microsoft.com/office/drawing/2014/main" id="{F5AD5E23-81E9-E549-924D-8F5986821C8B}"/>
              </a:ext>
            </a:extLst>
          </p:cNvPr>
          <p:cNvSpPr/>
          <p:nvPr/>
        </p:nvSpPr>
        <p:spPr>
          <a:xfrm rot="10800000">
            <a:off x="3635809" y="5495853"/>
            <a:ext cx="1205345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A98AFC-1269-4A4E-B49E-7CEAA58ACCDD}"/>
              </a:ext>
            </a:extLst>
          </p:cNvPr>
          <p:cNvSpPr txBox="1"/>
          <p:nvPr/>
        </p:nvSpPr>
        <p:spPr>
          <a:xfrm>
            <a:off x="3620218" y="5651014"/>
            <a:ext cx="1205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Artegra Sans" panose="02000503040000020004" pitchFamily="2" charset="0"/>
              </a:rPr>
              <a:t>NOT THIS!</a:t>
            </a:r>
          </a:p>
        </p:txBody>
      </p:sp>
      <p:sp>
        <p:nvSpPr>
          <p:cNvPr id="35" name="&quot;No&quot; Symbol 34">
            <a:extLst>
              <a:ext uri="{FF2B5EF4-FFF2-40B4-BE49-F238E27FC236}">
                <a16:creationId xmlns:a16="http://schemas.microsoft.com/office/drawing/2014/main" id="{235154E8-CA84-9A4B-965C-E5DA5DFA49AE}"/>
              </a:ext>
            </a:extLst>
          </p:cNvPr>
          <p:cNvSpPr/>
          <p:nvPr/>
        </p:nvSpPr>
        <p:spPr>
          <a:xfrm>
            <a:off x="6790120" y="1799369"/>
            <a:ext cx="1898606" cy="1863791"/>
          </a:xfrm>
          <a:prstGeom prst="noSmoking">
            <a:avLst>
              <a:gd name="adj" fmla="val 109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&quot;No&quot; Symbol 35">
            <a:extLst>
              <a:ext uri="{FF2B5EF4-FFF2-40B4-BE49-F238E27FC236}">
                <a16:creationId xmlns:a16="http://schemas.microsoft.com/office/drawing/2014/main" id="{D8EC2A54-1393-004F-A8F3-F3ADFE9450E9}"/>
              </a:ext>
            </a:extLst>
          </p:cNvPr>
          <p:cNvSpPr/>
          <p:nvPr/>
        </p:nvSpPr>
        <p:spPr>
          <a:xfrm>
            <a:off x="6790120" y="4712386"/>
            <a:ext cx="1898606" cy="1863791"/>
          </a:xfrm>
          <a:prstGeom prst="noSmoking">
            <a:avLst>
              <a:gd name="adj" fmla="val 109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AEFF2CC-35F7-5E4E-8CD8-FBD2BBAF67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1482" y="5259166"/>
            <a:ext cx="1205529" cy="801403"/>
          </a:xfrm>
          <a:prstGeom prst="rect">
            <a:avLst/>
          </a:prstGeom>
        </p:spPr>
      </p:pic>
      <p:sp>
        <p:nvSpPr>
          <p:cNvPr id="38" name="&quot;No&quot; Symbol 37">
            <a:extLst>
              <a:ext uri="{FF2B5EF4-FFF2-40B4-BE49-F238E27FC236}">
                <a16:creationId xmlns:a16="http://schemas.microsoft.com/office/drawing/2014/main" id="{327EC3C6-8853-EC41-A3C3-0CF077026EC2}"/>
              </a:ext>
            </a:extLst>
          </p:cNvPr>
          <p:cNvSpPr/>
          <p:nvPr/>
        </p:nvSpPr>
        <p:spPr>
          <a:xfrm>
            <a:off x="9757023" y="3731660"/>
            <a:ext cx="999046" cy="980726"/>
          </a:xfrm>
          <a:prstGeom prst="noSmoking">
            <a:avLst>
              <a:gd name="adj" fmla="val 109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972F5493-C3D7-4344-8873-5B58FC07F36D}"/>
              </a:ext>
            </a:extLst>
          </p:cNvPr>
          <p:cNvSpPr/>
          <p:nvPr/>
        </p:nvSpPr>
        <p:spPr>
          <a:xfrm rot="10800000">
            <a:off x="10855214" y="793225"/>
            <a:ext cx="1205345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F74782-1857-E149-B048-79D062C8B5A6}"/>
              </a:ext>
            </a:extLst>
          </p:cNvPr>
          <p:cNvSpPr txBox="1"/>
          <p:nvPr/>
        </p:nvSpPr>
        <p:spPr>
          <a:xfrm>
            <a:off x="11084506" y="909881"/>
            <a:ext cx="97887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tegra Sans" panose="02000503040000020004" pitchFamily="2" charset="0"/>
              </a:rPr>
              <a:t>THIS!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04E29C42-B69E-7A4E-AA99-1EFCA4E7E576}"/>
              </a:ext>
            </a:extLst>
          </p:cNvPr>
          <p:cNvSpPr/>
          <p:nvPr/>
        </p:nvSpPr>
        <p:spPr>
          <a:xfrm rot="10800000">
            <a:off x="10860194" y="3963194"/>
            <a:ext cx="1205345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4576B5-CA73-D14E-9F42-8EC64CDBAEA0}"/>
              </a:ext>
            </a:extLst>
          </p:cNvPr>
          <p:cNvSpPr txBox="1"/>
          <p:nvPr/>
        </p:nvSpPr>
        <p:spPr>
          <a:xfrm>
            <a:off x="10844603" y="4118355"/>
            <a:ext cx="1205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Artegra Sans" panose="02000503040000020004" pitchFamily="2" charset="0"/>
              </a:rPr>
              <a:t>NOT THIS!</a:t>
            </a:r>
          </a:p>
        </p:txBody>
      </p:sp>
    </p:spTree>
    <p:extLst>
      <p:ext uri="{BB962C8B-B14F-4D97-AF65-F5344CB8AC3E}">
        <p14:creationId xmlns:p14="http://schemas.microsoft.com/office/powerpoint/2010/main" val="346157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15"/>
    </mc:Choice>
    <mc:Fallback xmlns="">
      <p:transition spd="slow" advTm="19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12"/>
        <p14:stopEvt time="18188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tegra Slab SemiBold" panose="02000503040000020004" pitchFamily="2" charset="0"/>
              </a:rPr>
              <a:t>Setting your HVAC Unit</a:t>
            </a:r>
          </a:p>
        </p:txBody>
      </p:sp>
      <p:pic>
        <p:nvPicPr>
          <p:cNvPr id="25" name="Content Placeholder 3">
            <a:extLst>
              <a:ext uri="{FF2B5EF4-FFF2-40B4-BE49-F238E27FC236}">
                <a16:creationId xmlns:a16="http://schemas.microsoft.com/office/drawing/2014/main" id="{2C542783-1205-6345-A1A1-016B6098B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t="11108" r="27148" b="8252"/>
          <a:stretch/>
        </p:blipFill>
        <p:spPr>
          <a:xfrm rot="5400000">
            <a:off x="720274" y="1612594"/>
            <a:ext cx="3623469" cy="3779657"/>
          </a:xfrm>
        </p:spPr>
      </p:pic>
      <p:sp>
        <p:nvSpPr>
          <p:cNvPr id="26" name="Curved Right Arrow 25">
            <a:extLst>
              <a:ext uri="{FF2B5EF4-FFF2-40B4-BE49-F238E27FC236}">
                <a16:creationId xmlns:a16="http://schemas.microsoft.com/office/drawing/2014/main" id="{EFD9D16F-2D29-C646-A33C-922D7333776E}"/>
              </a:ext>
            </a:extLst>
          </p:cNvPr>
          <p:cNvSpPr/>
          <p:nvPr/>
        </p:nvSpPr>
        <p:spPr>
          <a:xfrm rot="2524300">
            <a:off x="1453753" y="3432195"/>
            <a:ext cx="406649" cy="1032578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Left Arrow 26">
            <a:extLst>
              <a:ext uri="{FF2B5EF4-FFF2-40B4-BE49-F238E27FC236}">
                <a16:creationId xmlns:a16="http://schemas.microsoft.com/office/drawing/2014/main" id="{CC0D8D37-56E7-6847-A595-452E9A385CA6}"/>
              </a:ext>
            </a:extLst>
          </p:cNvPr>
          <p:cNvSpPr/>
          <p:nvPr/>
        </p:nvSpPr>
        <p:spPr>
          <a:xfrm rot="19249092">
            <a:off x="2512434" y="3442791"/>
            <a:ext cx="429555" cy="1084258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F3D50A86-0C4D-824E-AB18-174838691699}"/>
              </a:ext>
            </a:extLst>
          </p:cNvPr>
          <p:cNvSpPr/>
          <p:nvPr/>
        </p:nvSpPr>
        <p:spPr>
          <a:xfrm rot="10800000">
            <a:off x="3633397" y="2552443"/>
            <a:ext cx="788440" cy="42785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Content Placeholder 3">
            <a:extLst>
              <a:ext uri="{FF2B5EF4-FFF2-40B4-BE49-F238E27FC236}">
                <a16:creationId xmlns:a16="http://schemas.microsoft.com/office/drawing/2014/main" id="{6433BC5A-50F1-274B-A7E9-0EC219C20A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t="23843" r="22168" b="20480"/>
          <a:stretch/>
        </p:blipFill>
        <p:spPr>
          <a:xfrm>
            <a:off x="4551960" y="1690687"/>
            <a:ext cx="3153316" cy="3623470"/>
          </a:xfrm>
          <a:prstGeom prst="rect">
            <a:avLst/>
          </a:prstGeom>
        </p:spPr>
      </p:pic>
      <p:sp>
        <p:nvSpPr>
          <p:cNvPr id="29" name="Down Arrow 28">
            <a:extLst>
              <a:ext uri="{FF2B5EF4-FFF2-40B4-BE49-F238E27FC236}">
                <a16:creationId xmlns:a16="http://schemas.microsoft.com/office/drawing/2014/main" id="{8A3598DC-365A-8A47-BCE0-CC639612E1F7}"/>
              </a:ext>
            </a:extLst>
          </p:cNvPr>
          <p:cNvSpPr/>
          <p:nvPr/>
        </p:nvSpPr>
        <p:spPr>
          <a:xfrm rot="5400000">
            <a:off x="7304751" y="3074798"/>
            <a:ext cx="267591" cy="66821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1F8DAB10-37E3-DD46-B755-259CEFD47139}"/>
              </a:ext>
            </a:extLst>
          </p:cNvPr>
          <p:cNvSpPr/>
          <p:nvPr/>
        </p:nvSpPr>
        <p:spPr>
          <a:xfrm rot="5400000">
            <a:off x="7304750" y="3641739"/>
            <a:ext cx="267591" cy="66821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Content Placeholder 3">
            <a:extLst>
              <a:ext uri="{FF2B5EF4-FFF2-40B4-BE49-F238E27FC236}">
                <a16:creationId xmlns:a16="http://schemas.microsoft.com/office/drawing/2014/main" id="{337BCDA9-BCF3-1046-B256-557B38E15A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7" t="34415" r="25247" b="11867"/>
          <a:stretch/>
        </p:blipFill>
        <p:spPr>
          <a:xfrm>
            <a:off x="7934301" y="1690687"/>
            <a:ext cx="2616523" cy="3623470"/>
          </a:xfrm>
          <a:prstGeom prst="rect">
            <a:avLst/>
          </a:prstGeom>
        </p:spPr>
      </p:pic>
      <p:sp>
        <p:nvSpPr>
          <p:cNvPr id="32" name="Left Arrow 31">
            <a:extLst>
              <a:ext uri="{FF2B5EF4-FFF2-40B4-BE49-F238E27FC236}">
                <a16:creationId xmlns:a16="http://schemas.microsoft.com/office/drawing/2014/main" id="{F70C761E-2972-5548-B335-6C0F1F1EC2C7}"/>
              </a:ext>
            </a:extLst>
          </p:cNvPr>
          <p:cNvSpPr/>
          <p:nvPr/>
        </p:nvSpPr>
        <p:spPr>
          <a:xfrm>
            <a:off x="9985558" y="3160330"/>
            <a:ext cx="1130531" cy="53733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A638C8-C4B9-F640-A8D1-D65BE7318249}"/>
              </a:ext>
            </a:extLst>
          </p:cNvPr>
          <p:cNvSpPr txBox="1"/>
          <p:nvPr/>
        </p:nvSpPr>
        <p:spPr>
          <a:xfrm>
            <a:off x="10128005" y="3275110"/>
            <a:ext cx="98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tegra Sans" panose="02000503040000020004" pitchFamily="2" charset="0"/>
              </a:rPr>
              <a:t>Turn me!</a:t>
            </a:r>
          </a:p>
        </p:txBody>
      </p:sp>
    </p:spTree>
    <p:extLst>
      <p:ext uri="{BB962C8B-B14F-4D97-AF65-F5344CB8AC3E}">
        <p14:creationId xmlns:p14="http://schemas.microsoft.com/office/powerpoint/2010/main" val="20169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extLst>
    <p:ext uri="{E180D4A7-C9FB-4DFB-919C-405C955672EB}">
      <p14:showEvtLst xmlns:p14="http://schemas.microsoft.com/office/powerpoint/2010/main">
        <p14:playEvt time="12" objId="12"/>
        <p14:stopEvt time="18188" objId="1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tegra Slab SemiBold" panose="02000503040000020004" pitchFamily="2" charset="0"/>
              </a:rPr>
              <a:t>Temperature Regulations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3658" y="723106"/>
            <a:ext cx="609600" cy="609600"/>
          </a:xfrm>
          <a:prstGeom prst="rect">
            <a:avLst/>
          </a:prstGeom>
        </p:spPr>
      </p:pic>
      <p:pic>
        <p:nvPicPr>
          <p:cNvPr id="13" name="Picture 2" descr="Image result for thermometer">
            <a:extLst>
              <a:ext uri="{FF2B5EF4-FFF2-40B4-BE49-F238E27FC236}">
                <a16:creationId xmlns:a16="http://schemas.microsoft.com/office/drawing/2014/main" id="{1C9B9A50-5414-EC4E-8344-6CC4BF55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84" y="1608365"/>
            <a:ext cx="1307935" cy="50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13">
            <a:extLst>
              <a:ext uri="{FF2B5EF4-FFF2-40B4-BE49-F238E27FC236}">
                <a16:creationId xmlns:a16="http://schemas.microsoft.com/office/drawing/2014/main" id="{063B5939-FDCF-434D-95CB-23EA33AB549D}"/>
              </a:ext>
            </a:extLst>
          </p:cNvPr>
          <p:cNvSpPr/>
          <p:nvPr/>
        </p:nvSpPr>
        <p:spPr>
          <a:xfrm rot="10800000">
            <a:off x="5030111" y="3134019"/>
            <a:ext cx="534838" cy="1915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44C1B611-B8D7-7142-9EC4-CDF8B4248DCB}"/>
              </a:ext>
            </a:extLst>
          </p:cNvPr>
          <p:cNvSpPr/>
          <p:nvPr/>
        </p:nvSpPr>
        <p:spPr>
          <a:xfrm>
            <a:off x="6403936" y="2025187"/>
            <a:ext cx="534838" cy="1915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3AC67E-2C35-7B49-9ED0-9040E7C7F489}"/>
              </a:ext>
            </a:extLst>
          </p:cNvPr>
          <p:cNvSpPr txBox="1"/>
          <p:nvPr/>
        </p:nvSpPr>
        <p:spPr>
          <a:xfrm>
            <a:off x="6903764" y="2427033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Above 60 degrees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C71C6-7651-2146-A97B-63B4C7628A4E}"/>
              </a:ext>
            </a:extLst>
          </p:cNvPr>
          <p:cNvSpPr txBox="1"/>
          <p:nvPr/>
        </p:nvSpPr>
        <p:spPr>
          <a:xfrm>
            <a:off x="2994753" y="3134019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Below 60 degrees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988839-87E3-D24B-B8C7-2D23172B6C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6" y="1994296"/>
            <a:ext cx="2202417" cy="4838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1B24C3-6248-7149-B9F9-BA5ACBFBCD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5" y="2478131"/>
            <a:ext cx="2202417" cy="504588"/>
          </a:xfrm>
          <a:prstGeom prst="rect">
            <a:avLst/>
          </a:prstGeom>
        </p:spPr>
      </p:pic>
      <p:pic>
        <p:nvPicPr>
          <p:cNvPr id="20" name="Picture 19" descr="Clipart - Meteo vento">
            <a:extLst>
              <a:ext uri="{FF2B5EF4-FFF2-40B4-BE49-F238E27FC236}">
                <a16:creationId xmlns:a16="http://schemas.microsoft.com/office/drawing/2014/main" id="{9C4D9E6E-7842-E341-9B8A-FE9B60D729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34" y="4158508"/>
            <a:ext cx="2333265" cy="1926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6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9"/>
    </mc:Choice>
    <mc:Fallback xmlns="">
      <p:transition spd="slow" advTm="12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" objId="12"/>
        <p14:stopEvt time="11978" objId="1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8979E-46FA-094E-8C3F-A94E521D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tegra Slab SemiBold" panose="02000503040000020004" pitchFamily="2" charset="0"/>
              </a:rPr>
              <a:t>HVAC Operation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06ACF-E7EE-BA42-8CC3-0B6ABE89C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Artegra Sans Light" panose="02000503040000020003" pitchFamily="2" charset="0"/>
                <a:cs typeface="Adobe Arabic" panose="02040503050201020203" pitchFamily="18" charset="-78"/>
              </a:rPr>
              <a:t>Keep WINDOWS CLOSED when cooling </a:t>
            </a:r>
          </a:p>
          <a:p>
            <a:pPr marL="0" indent="0" algn="ctr">
              <a:buNone/>
            </a:pPr>
            <a:endParaRPr lang="en-US" sz="2000" dirty="0">
              <a:latin typeface="Artegra Sans Light" panose="02000503040000020003" pitchFamily="2" charset="0"/>
              <a:cs typeface="Adobe Arabic" panose="02040503050201020203" pitchFamily="18" charset="-78"/>
            </a:endParaRPr>
          </a:p>
          <a:p>
            <a:pPr marL="0" indent="0" algn="ctr">
              <a:buNone/>
            </a:pPr>
            <a:r>
              <a:rPr lang="en-US" sz="2000" dirty="0">
                <a:latin typeface="Artegra Sans Light" panose="02000503040000020003" pitchFamily="2" charset="0"/>
                <a:cs typeface="Adobe Arabic" panose="02040503050201020203" pitchFamily="18" charset="-78"/>
              </a:rPr>
              <a:t>Do not set temperature below 70 degrees when cooling </a:t>
            </a:r>
          </a:p>
          <a:p>
            <a:pPr marL="0" indent="0" algn="ctr">
              <a:buNone/>
            </a:pPr>
            <a:endParaRPr lang="en-US" sz="2000" dirty="0">
              <a:latin typeface="Artegra Sans Light" panose="02000503040000020003" pitchFamily="2" charset="0"/>
              <a:cs typeface="Adobe Arabic" panose="02040503050201020203" pitchFamily="18" charset="-78"/>
            </a:endParaRPr>
          </a:p>
          <a:p>
            <a:pPr marL="0" indent="0" algn="ctr">
              <a:buNone/>
            </a:pPr>
            <a:r>
              <a:rPr lang="en-US" sz="2000" dirty="0">
                <a:latin typeface="Artegra Sans Light" panose="02000503040000020003" pitchFamily="2" charset="0"/>
                <a:cs typeface="Adobe Arabic" panose="02040503050201020203" pitchFamily="18" charset="-78"/>
              </a:rPr>
              <a:t>Do not place furniture or other items on top or within 12 inches of the unit</a:t>
            </a:r>
          </a:p>
          <a:p>
            <a:pPr marL="0" indent="0" algn="ctr">
              <a:buNone/>
            </a:pPr>
            <a:endParaRPr lang="en-US" sz="2000" dirty="0">
              <a:latin typeface="Artegra Sans Light" panose="02000503040000020003" pitchFamily="2" charset="0"/>
              <a:cs typeface="Adobe Arabic" panose="02040503050201020203" pitchFamily="18" charset="-78"/>
            </a:endParaRPr>
          </a:p>
          <a:p>
            <a:pPr marL="0" indent="0" algn="ctr">
              <a:buNone/>
            </a:pPr>
            <a:r>
              <a:rPr lang="en-US" sz="2000" dirty="0">
                <a:latin typeface="Artegra Sans Light" panose="02000503040000020003" pitchFamily="2" charset="0"/>
                <a:cs typeface="Adobe Arabic" panose="02040503050201020203" pitchFamily="18" charset="-78"/>
              </a:rPr>
              <a:t>Report leaks, moisture intrusion and/or signs of microbial growth on our online work order system</a:t>
            </a:r>
          </a:p>
        </p:txBody>
      </p:sp>
    </p:spTree>
    <p:extLst>
      <p:ext uri="{BB962C8B-B14F-4D97-AF65-F5344CB8AC3E}">
        <p14:creationId xmlns:p14="http://schemas.microsoft.com/office/powerpoint/2010/main" val="1909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tegra Slab SemiBold" panose="02000503040000020004" pitchFamily="2" charset="0"/>
              </a:rPr>
              <a:t>How to report a non-functioning unit…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tegra Sans Light" panose="02000503040000020003" pitchFamily="2" charset="0"/>
              </a:rPr>
              <a:t>To fill out a maintenance request to fix the unit visit: </a:t>
            </a:r>
            <a:r>
              <a:rPr lang="en-US" sz="2000" dirty="0">
                <a:latin typeface="Artegra Sans Light" panose="02000503040000020003" pitchFamily="2" charset="0"/>
                <a:hlinkClick r:id="rId2"/>
              </a:rPr>
              <a:t>http://www.jmu.edu/orl/maintenance/</a:t>
            </a:r>
            <a:endParaRPr lang="en-US" sz="2000" dirty="0">
              <a:latin typeface="Artegra Sans Light" panose="02000503040000020003" pitchFamily="2" charset="0"/>
            </a:endParaRPr>
          </a:p>
          <a:p>
            <a:endParaRPr lang="en-US" sz="2000" dirty="0">
              <a:latin typeface="Artegra Sans Light" panose="02000503040000020003" pitchFamily="2" charset="0"/>
            </a:endParaRPr>
          </a:p>
          <a:p>
            <a:r>
              <a:rPr lang="en-US" sz="2000" dirty="0">
                <a:latin typeface="Artegra Sans Light" panose="02000503040000020003" pitchFamily="2" charset="0"/>
              </a:rPr>
              <a:t>An air conditioning unit that is not functioning properly is </a:t>
            </a:r>
            <a:r>
              <a:rPr lang="en-US" sz="2000" u="sng" dirty="0">
                <a:latin typeface="Artegra Sans Light" panose="02000503040000020003" pitchFamily="2" charset="0"/>
              </a:rPr>
              <a:t>not</a:t>
            </a:r>
            <a:r>
              <a:rPr lang="en-US" sz="2000" dirty="0">
                <a:latin typeface="Artegra Sans Light" panose="02000503040000020003" pitchFamily="2" charset="0"/>
              </a:rPr>
              <a:t> considered an emergency. It may take 3 to 5 business days for the unit to be serviced. </a:t>
            </a:r>
          </a:p>
          <a:p>
            <a:endParaRPr lang="en-US" sz="2000" dirty="0">
              <a:latin typeface="Artegra Sans Light" panose="02000503040000020003" pitchFamily="2" charset="0"/>
            </a:endParaRPr>
          </a:p>
          <a:p>
            <a:r>
              <a:rPr lang="en-US" sz="2000" dirty="0">
                <a:latin typeface="Artegra Sans Light" panose="02000503040000020003" pitchFamily="2" charset="0"/>
              </a:rPr>
              <a:t>Only non-functioning heating units are an emergency. </a:t>
            </a:r>
          </a:p>
          <a:p>
            <a:endParaRPr lang="en-US" sz="2000" dirty="0">
              <a:latin typeface="Artegra Sans Light" panose="02000503040000020003" pitchFamily="2" charset="0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674" y="2784038"/>
            <a:ext cx="3703608" cy="49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tegra Slab SemiBold" panose="02000503040000020004" pitchFamily="2" charset="0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450084"/>
                </a:solidFill>
                <a:latin typeface="Artegra Sans" panose="02000503040000020004" pitchFamily="2" charset="0"/>
              </a:rPr>
              <a:t>We look forward to seeing you on campus!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450084"/>
                </a:solidFill>
                <a:latin typeface="Artegra Sans" panose="02000503040000020004" pitchFamily="2" charset="0"/>
              </a:rPr>
              <a:t>GO DUKES!</a:t>
            </a:r>
          </a:p>
        </p:txBody>
      </p:sp>
    </p:spTree>
    <p:extLst>
      <p:ext uri="{BB962C8B-B14F-4D97-AF65-F5344CB8AC3E}">
        <p14:creationId xmlns:p14="http://schemas.microsoft.com/office/powerpoint/2010/main" val="20069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335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3|0.8"/>
</p:tagLst>
</file>

<file path=ppt/theme/theme1.xml><?xml version="1.0" encoding="utf-8"?>
<a:theme xmlns:a="http://schemas.openxmlformats.org/drawingml/2006/main" name="Office Theme">
  <a:themeElements>
    <a:clrScheme name="jmu">
      <a:dk1>
        <a:srgbClr val="450083"/>
      </a:dk1>
      <a:lt1>
        <a:srgbClr val="FFFFFF"/>
      </a:lt1>
      <a:dk2>
        <a:srgbClr val="450083"/>
      </a:dk2>
      <a:lt2>
        <a:srgbClr val="450083"/>
      </a:lt2>
      <a:accent1>
        <a:srgbClr val="CEB56D"/>
      </a:accent1>
      <a:accent2>
        <a:srgbClr val="FFBB00"/>
      </a:accent2>
      <a:accent3>
        <a:srgbClr val="27748D"/>
      </a:accent3>
      <a:accent4>
        <a:srgbClr val="3B99B9"/>
      </a:accent4>
      <a:accent5>
        <a:srgbClr val="CCEBF6"/>
      </a:accent5>
      <a:accent6>
        <a:srgbClr val="450083"/>
      </a:accent6>
      <a:hlink>
        <a:srgbClr val="FFBB00"/>
      </a:hlink>
      <a:folHlink>
        <a:srgbClr val="FFBB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cc1009-6e00-4aa8-919d-b8601951a962">
      <Terms xmlns="http://schemas.microsoft.com/office/infopath/2007/PartnerControls"/>
    </lcf76f155ced4ddcb4097134ff3c332f>
    <TaxCatchAll xmlns="6687a45e-c022-43c7-bbef-94d2eef2b44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ED6C26CEB5E4B870653169AB1629A" ma:contentTypeVersion="18" ma:contentTypeDescription="Create a new document." ma:contentTypeScope="" ma:versionID="31e74e01e2e5ef95c28454912bad82b7">
  <xsd:schema xmlns:xsd="http://www.w3.org/2001/XMLSchema" xmlns:xs="http://www.w3.org/2001/XMLSchema" xmlns:p="http://schemas.microsoft.com/office/2006/metadata/properties" xmlns:ns2="525018d5-1155-4bdd-a117-b862b0a6f1fc" xmlns:ns3="a9cc1009-6e00-4aa8-919d-b8601951a962" xmlns:ns4="6687a45e-c022-43c7-bbef-94d2eef2b441" targetNamespace="http://schemas.microsoft.com/office/2006/metadata/properties" ma:root="true" ma:fieldsID="d000739aff71bcaef63efdf16d85243e" ns2:_="" ns3:_="" ns4:_="">
    <xsd:import namespace="525018d5-1155-4bdd-a117-b862b0a6f1fc"/>
    <xsd:import namespace="a9cc1009-6e00-4aa8-919d-b8601951a962"/>
    <xsd:import namespace="6687a45e-c022-43c7-bbef-94d2eef2b4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018d5-1155-4bdd-a117-b862b0a6f1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c1009-6e00-4aa8-919d-b8601951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118d4b-86c5-465c-a042-d354e0c160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7a45e-c022-43c7-bbef-94d2eef2b44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f49d17e-340e-4aaf-9c0e-389bc2bfb4dc}" ma:internalName="TaxCatchAll" ma:showField="CatchAllData" ma:web="6687a45e-c022-43c7-bbef-94d2eef2b4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6BB893-66CA-44C2-9E31-2835043215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8E355D-3C49-4D14-81B4-1D519BF9CC82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cd1b76-7737-4c6c-a56b-b302ed4ea273"/>
    <ds:schemaRef ds:uri="http://schemas.openxmlformats.org/package/2006/metadata/core-properties"/>
    <ds:schemaRef ds:uri="6687a45e-c022-43c7-bbef-94d2eef2b44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31BA02C-FE94-4F24-B8A9-88C59AA9DF9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5845</TotalTime>
  <Words>186</Words>
  <Application>Microsoft Office PowerPoint</Application>
  <PresentationFormat>Widescreen</PresentationFormat>
  <Paragraphs>30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How to Operate your HVAC system</vt:lpstr>
      <vt:lpstr>Avoid Restriction of Air Flow</vt:lpstr>
      <vt:lpstr>Setting your HVAC Unit</vt:lpstr>
      <vt:lpstr>Temperature Regulations</vt:lpstr>
      <vt:lpstr>HVAC Operation Tips</vt:lpstr>
      <vt:lpstr>How to report a non-functioning unit…</vt:lpstr>
      <vt:lpstr>THANK YOU!</vt:lpstr>
    </vt:vector>
  </TitlesOfParts>
  <Company>James Madison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Operate your HVAC system..</dc:title>
  <dc:creator>Starke, Mady - starkema</dc:creator>
  <cp:lastModifiedBy>Strine, Jon - strinejr</cp:lastModifiedBy>
  <cp:revision>22</cp:revision>
  <cp:lastPrinted>2022-02-22T14:44:22Z</cp:lastPrinted>
  <dcterms:created xsi:type="dcterms:W3CDTF">2018-06-21T17:29:37Z</dcterms:created>
  <dcterms:modified xsi:type="dcterms:W3CDTF">2024-08-08T15:12:24Z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0x010100267FA30888CD184EA816AD654A502BFB</vt:lpwstr>
  </property>
</Properties>
</file>