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87" r:id="rId3"/>
    <p:sldId id="283" r:id="rId4"/>
    <p:sldId id="288" r:id="rId5"/>
    <p:sldId id="289" r:id="rId6"/>
    <p:sldId id="284" r:id="rId7"/>
    <p:sldId id="290" r:id="rId8"/>
    <p:sldId id="291" r:id="rId9"/>
    <p:sldId id="285" r:id="rId10"/>
    <p:sldId id="292" r:id="rId11"/>
    <p:sldId id="29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39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9274F-DD2D-BD4C-9EE2-2D5510530B79}" type="datetimeFigureOut">
              <a:rPr lang="en-US" smtClean="0"/>
              <a:t>8/15/15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5B505-21AE-4E43-94D6-B4E0286A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60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Answer:</a:t>
            </a:r>
            <a:r>
              <a:rPr lang="en-US" b="1" baseline="0" dirty="0" smtClean="0"/>
              <a:t> </a:t>
            </a:r>
            <a:r>
              <a:rPr lang="en-US" baseline="0" dirty="0" smtClean="0"/>
              <a:t>d. videos a and b 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Why</a:t>
            </a:r>
            <a:r>
              <a:rPr lang="en-US" baseline="0" dirty="0" smtClean="0"/>
              <a:t>: Both videos a and b display a destructive communication environment because speaker 1 demonstrates a pattern of unwillingness to communication with others. Additionally, video c displays a constructive communication environment because speaker 1 demonstrates willingness to communicate with person 2 and person 1 shows a pattern of supportiveness.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5B505-21AE-4E43-94D6-B4E0286A29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82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Answer</a:t>
            </a:r>
            <a:r>
              <a:rPr lang="en-US" dirty="0" smtClean="0"/>
              <a:t>: b.</a:t>
            </a:r>
            <a:r>
              <a:rPr lang="en-US" baseline="0" dirty="0" smtClean="0"/>
              <a:t> Communication is common sense 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Why: </a:t>
            </a:r>
            <a:r>
              <a:rPr lang="en-US" b="0" baseline="0" dirty="0" smtClean="0"/>
              <a:t>In the video, the speaker assumes that “everyone knows how to talk.” which suggests that he thinks that communication is common sense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5B505-21AE-4E43-94D6-B4E0286A29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64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Answer</a:t>
            </a:r>
            <a:r>
              <a:rPr lang="en-US" dirty="0" smtClean="0"/>
              <a:t>: a.</a:t>
            </a:r>
            <a:r>
              <a:rPr lang="en-US" baseline="0" dirty="0" smtClean="0"/>
              <a:t> Breadth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Why: </a:t>
            </a:r>
            <a:r>
              <a:rPr lang="en-US" baseline="0" dirty="0" smtClean="0"/>
              <a:t>The speaker shares a wide range of information but doesn’t go into detail about any specific thing.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5B505-21AE-4E43-94D6-B4E0286A29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50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Answer: </a:t>
            </a:r>
            <a:r>
              <a:rPr lang="en-US" dirty="0" smtClean="0"/>
              <a:t>b. Reciprocal Sharing</a:t>
            </a:r>
          </a:p>
          <a:p>
            <a:endParaRPr lang="en-US" dirty="0" smtClean="0"/>
          </a:p>
          <a:p>
            <a:r>
              <a:rPr lang="en-US" b="1" dirty="0" smtClean="0"/>
              <a:t>Why:</a:t>
            </a:r>
            <a:r>
              <a:rPr lang="en-US" b="1" baseline="0" dirty="0" smtClean="0"/>
              <a:t> </a:t>
            </a:r>
            <a:r>
              <a:rPr lang="en-US" baseline="0" dirty="0" smtClean="0"/>
              <a:t>After Person 1 shared a sensitive topic, Person 2 displayed sympathy by disclosing equally sensitive news.  By participating in reciprocal sharing, these two individuals were able to strengthen their relationship.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5B505-21AE-4E43-94D6-B4E0286A29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08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Answer: </a:t>
            </a:r>
            <a:r>
              <a:rPr lang="en-US" dirty="0" smtClean="0"/>
              <a:t>a. Ethnocentrism</a:t>
            </a:r>
          </a:p>
          <a:p>
            <a:endParaRPr lang="en-US" dirty="0" smtClean="0"/>
          </a:p>
          <a:p>
            <a:r>
              <a:rPr lang="en-US" b="1" dirty="0" smtClean="0"/>
              <a:t>Why: </a:t>
            </a:r>
            <a:r>
              <a:rPr lang="en-US" dirty="0" smtClean="0"/>
              <a:t>The speaker suggests that American culture is superior to any other culture because he is American.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5B505-21AE-4E43-94D6-B4E0286A29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4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99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9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4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9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5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54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55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8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6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4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0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5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7.png"/><Relationship Id="rId1" Type="http://schemas.microsoft.com/office/2007/relationships/media" Target="../media/media7.m4v"/><Relationship Id="rId2" Type="http://schemas.openxmlformats.org/officeDocument/2006/relationships/video" Target="../media/media7.m4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jmu.edu/commcenter/appointments.s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4v"/><Relationship Id="rId4" Type="http://schemas.openxmlformats.org/officeDocument/2006/relationships/video" Target="../media/media2.m4v"/><Relationship Id="rId5" Type="http://schemas.microsoft.com/office/2007/relationships/media" Target="../media/media3.m4v"/><Relationship Id="rId6" Type="http://schemas.openxmlformats.org/officeDocument/2006/relationships/video" Target="../media/media3.m4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../media/media4.m4v"/><Relationship Id="rId2" Type="http://schemas.openxmlformats.org/officeDocument/2006/relationships/video" Target="../media/media4.m4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png"/><Relationship Id="rId1" Type="http://schemas.microsoft.com/office/2007/relationships/media" Target="../media/media5.m4v"/><Relationship Id="rId2" Type="http://schemas.openxmlformats.org/officeDocument/2006/relationships/video" Target="../media/media5.m4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6.png"/><Relationship Id="rId1" Type="http://schemas.microsoft.com/office/2007/relationships/media" Target="../media/media6.m4v"/><Relationship Id="rId2" Type="http://schemas.openxmlformats.org/officeDocument/2006/relationships/video" Target="../media/media6.m4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83"/>
                </a:solidFill>
              </a:rPr>
              <a:t>SCOM Basic Course</a:t>
            </a:r>
            <a:br>
              <a:rPr lang="en-US" b="1" dirty="0" smtClean="0">
                <a:solidFill>
                  <a:srgbClr val="000083"/>
                </a:solidFill>
              </a:rPr>
            </a:br>
            <a:r>
              <a:rPr lang="en-US" b="1" dirty="0" smtClean="0">
                <a:solidFill>
                  <a:srgbClr val="000083"/>
                </a:solidFill>
              </a:rPr>
              <a:t> Final Video Review</a:t>
            </a:r>
            <a:endParaRPr lang="en-US" b="1" dirty="0">
              <a:solidFill>
                <a:srgbClr val="00008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3467" y="3886200"/>
            <a:ext cx="5520266" cy="1752600"/>
          </a:xfrm>
        </p:spPr>
        <p:txBody>
          <a:bodyPr/>
          <a:lstStyle/>
          <a:p>
            <a:r>
              <a:rPr lang="en-US" dirty="0" smtClean="0"/>
              <a:t>Chapters</a:t>
            </a:r>
            <a:r>
              <a:rPr lang="en-US" smtClean="0"/>
              <a:t>: 1,2,3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588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What communication term regarding culture is demonstrated in the video?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3685" y="5143011"/>
            <a:ext cx="4057968" cy="1892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a. Ethnocentrism</a:t>
            </a:r>
          </a:p>
          <a:p>
            <a:pPr marL="0" indent="0">
              <a:buNone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b. Cultural Relativism</a:t>
            </a:r>
          </a:p>
          <a:p>
            <a:pPr marL="0" indent="0">
              <a:buNone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c. Multiculturalism</a:t>
            </a:r>
          </a:p>
          <a:p>
            <a:pPr marL="0" indent="0">
              <a:buNone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d. None of the above</a:t>
            </a:r>
            <a:endParaRPr lang="en-US" sz="22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pic>
        <p:nvPicPr>
          <p:cNvPr id="4" name="ethnocentrism 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7421" y="1511718"/>
            <a:ext cx="5711396" cy="321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8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Good Job! You have completed the review. 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Now, please check your answers by exiting out of the “slide show” and look at each slide’s “notes” section. </a:t>
            </a:r>
          </a:p>
          <a:p>
            <a:pPr marL="0" indent="0">
              <a:buNone/>
            </a:pPr>
            <a:endParaRPr lang="en-US" sz="2600" b="1" dirty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If you need more assistance, make an appointment with the communications center</a:t>
            </a:r>
            <a:r>
              <a:rPr lang="en-US" sz="2600" b="1" dirty="0">
                <a:solidFill>
                  <a:srgbClr val="000083"/>
                </a:solidFill>
                <a:latin typeface="Times New Roman"/>
                <a:cs typeface="Times New Roman"/>
              </a:rPr>
              <a:t>:  </a:t>
            </a:r>
            <a:r>
              <a:rPr lang="en-US" sz="2600" b="1" dirty="0">
                <a:solidFill>
                  <a:srgbClr val="000083"/>
                </a:solidFill>
                <a:latin typeface="Times New Roman"/>
                <a:cs typeface="Times New Roman"/>
                <a:hlinkClick r:id="rId2"/>
              </a:rPr>
              <a:t>http://www.jmu.edu/commcenter/</a:t>
            </a: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  <a:hlinkClick r:id="rId2"/>
              </a:rPr>
              <a:t>appointments.shtml</a:t>
            </a:r>
            <a:endParaRPr lang="en-US" sz="2600" b="1" dirty="0" smtClean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600" b="1" dirty="0" smtClean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Thank you! </a:t>
            </a:r>
            <a:endParaRPr lang="en-US" sz="26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845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Instructions: </a:t>
            </a:r>
            <a:endParaRPr lang="en-US" sz="35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Take out a piece of paper and a writing utensil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Press “Slide Show” to watch it as a presentation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On each slide, click on the videos to play it.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After every video, write down your answers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When you are done, click “exit”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Check your answers in the “notes” section. Additionally, the rational is also stated in the “notes” section.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Good Luck! </a:t>
            </a:r>
            <a:endParaRPr lang="en-US" sz="22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235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13038"/>
            <a:ext cx="9143999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Chapter 1: Competent Communication</a:t>
            </a:r>
            <a:endParaRPr lang="en-US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3072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Which video correctly portrays a destructive communication environment? 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0800000" flipV="1">
            <a:off x="6894303" y="5237089"/>
            <a:ext cx="2422103" cy="4063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d.  A and B</a:t>
            </a:r>
            <a:endParaRPr lang="en-US" sz="26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8578" y="4837141"/>
            <a:ext cx="452105" cy="563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b</a:t>
            </a:r>
            <a:endParaRPr lang="en-US" sz="26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59575" y="2046980"/>
            <a:ext cx="452105" cy="563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600" b="1" dirty="0">
                <a:solidFill>
                  <a:srgbClr val="000083"/>
                </a:solidFill>
                <a:latin typeface="Times New Roman"/>
                <a:cs typeface="Times New Roman"/>
              </a:rPr>
              <a:t>c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3064" y="1935848"/>
            <a:ext cx="452105" cy="563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a</a:t>
            </a:r>
            <a:endParaRPr lang="en-US" sz="26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pic>
        <p:nvPicPr>
          <p:cNvPr id="8" name="destructive 1 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299" y="1935848"/>
            <a:ext cx="2913499" cy="1638843"/>
          </a:xfrm>
          <a:prstGeom prst="rect">
            <a:avLst/>
          </a:prstGeom>
        </p:spPr>
      </p:pic>
      <p:pic>
        <p:nvPicPr>
          <p:cNvPr id="9" name="destructive 2.m4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68" y="4800396"/>
            <a:ext cx="2926629" cy="1646230"/>
          </a:xfrm>
          <a:prstGeom prst="rect">
            <a:avLst/>
          </a:prstGeom>
        </p:spPr>
      </p:pic>
      <p:pic>
        <p:nvPicPr>
          <p:cNvPr id="10" name="constructive .m4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6311680" y="1935847"/>
            <a:ext cx="2832319" cy="15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37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What common myth about communication is displayed in the video? 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78" y="4437413"/>
            <a:ext cx="8229600" cy="2206186"/>
          </a:xfrm>
        </p:spPr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Communication is a cure all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Communication is common sense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The quantity of communication equals the quality of communication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All of the above </a:t>
            </a:r>
            <a:endParaRPr lang="en-US" sz="22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pic>
        <p:nvPicPr>
          <p:cNvPr id="4" name="common sense 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3095" y="1544797"/>
            <a:ext cx="5142428" cy="28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7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6" y="3000905"/>
            <a:ext cx="8805333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Chapter 2: Perception of Self and Others </a:t>
            </a:r>
            <a:endParaRPr lang="en-US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126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In the video, what sort of knowledge does the speaker share?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1305" y="5169252"/>
            <a:ext cx="2756722" cy="2143466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a. Breadth</a:t>
            </a:r>
          </a:p>
          <a:p>
            <a:pPr marL="0" indent="0">
              <a:buNone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b. depth</a:t>
            </a:r>
          </a:p>
          <a:p>
            <a:pPr marL="0" indent="0">
              <a:buNone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c. Self Disclosure</a:t>
            </a:r>
          </a:p>
          <a:p>
            <a:pPr marL="0" indent="0">
              <a:buNone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d. Self-serving bias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breadth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2603" y="1583670"/>
            <a:ext cx="6278889" cy="335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7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Between these two people, how are they building trust in their relationship?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140" y="4500134"/>
            <a:ext cx="4199067" cy="2143466"/>
          </a:xfrm>
        </p:spPr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Reflected appraisal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Reciprocal Sharing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Attribution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Noise in the Channel</a:t>
            </a:r>
            <a:endParaRPr lang="en-US" sz="22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pic>
        <p:nvPicPr>
          <p:cNvPr id="4" name="recpical 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3690" y="1417638"/>
            <a:ext cx="5134229" cy="288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9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4" y="2408239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Chapter 3: Culture and Gender</a:t>
            </a:r>
            <a:endParaRPr lang="en-US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042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2306</TotalTime>
  <Words>486</Words>
  <Application>Microsoft Macintosh PowerPoint</Application>
  <PresentationFormat>On-screen Show (4:3)</PresentationFormat>
  <Paragraphs>64</Paragraphs>
  <Slides>11</Slides>
  <Notes>5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SCOM Basic Course  Final Video Review</vt:lpstr>
      <vt:lpstr>Instructions: </vt:lpstr>
      <vt:lpstr>Chapter 1: Competent Communication</vt:lpstr>
      <vt:lpstr>Which video correctly portrays a destructive communication environment? </vt:lpstr>
      <vt:lpstr>What common myth about communication is displayed in the video? </vt:lpstr>
      <vt:lpstr>Chapter 2: Perception of Self and Others </vt:lpstr>
      <vt:lpstr>In the video, what sort of knowledge does the speaker share?</vt:lpstr>
      <vt:lpstr>Between these two people, how are they building trust in their relationship?</vt:lpstr>
      <vt:lpstr>Chapter 3: Culture and Gender</vt:lpstr>
      <vt:lpstr>What communication term regarding culture is demonstrated in the video?</vt:lpstr>
      <vt:lpstr>Good Job! You have completed the review.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GCOM Review </dc:title>
  <dc:creator>Lily Slonim User</dc:creator>
  <cp:lastModifiedBy>Paul Mabrey</cp:lastModifiedBy>
  <cp:revision>146</cp:revision>
  <dcterms:created xsi:type="dcterms:W3CDTF">2015-04-22T22:14:11Z</dcterms:created>
  <dcterms:modified xsi:type="dcterms:W3CDTF">2015-08-15T12:50:00Z</dcterms:modified>
</cp:coreProperties>
</file>