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57" r:id="rId4"/>
    <p:sldId id="269" r:id="rId5"/>
    <p:sldId id="263" r:id="rId6"/>
    <p:sldId id="264" r:id="rId7"/>
    <p:sldId id="265" r:id="rId8"/>
    <p:sldId id="267" r:id="rId9"/>
    <p:sldId id="262" r:id="rId10"/>
    <p:sldId id="258" r:id="rId11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0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0C1547-09B8-42AC-8B69-62BC50C22E3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4B9D63D-3B3F-4D80-BBF4-2863B16E9AA4}">
      <dgm:prSet/>
      <dgm:spPr/>
      <dgm:t>
        <a:bodyPr/>
        <a:lstStyle/>
        <a:p>
          <a:r>
            <a:rPr lang="en-US" dirty="0"/>
            <a:t>Quality World – The aspects of one’s world that are most valued.</a:t>
          </a:r>
        </a:p>
      </dgm:t>
    </dgm:pt>
    <dgm:pt modelId="{56682970-AAF4-4BD8-B893-86DD8A4BB051}" type="parTrans" cxnId="{CE59EFCD-9D62-4FA8-AE60-52D43209A498}">
      <dgm:prSet/>
      <dgm:spPr/>
      <dgm:t>
        <a:bodyPr/>
        <a:lstStyle/>
        <a:p>
          <a:endParaRPr lang="en-US"/>
        </a:p>
      </dgm:t>
    </dgm:pt>
    <dgm:pt modelId="{26860FA0-90D3-4378-858C-B70C834F97ED}" type="sibTrans" cxnId="{CE59EFCD-9D62-4FA8-AE60-52D43209A498}">
      <dgm:prSet/>
      <dgm:spPr/>
      <dgm:t>
        <a:bodyPr/>
        <a:lstStyle/>
        <a:p>
          <a:endParaRPr lang="en-US"/>
        </a:p>
      </dgm:t>
    </dgm:pt>
    <dgm:pt modelId="{D35BF87E-59C0-4482-8F74-20ED9E76C981}">
      <dgm:prSet/>
      <dgm:spPr/>
      <dgm:t>
        <a:bodyPr/>
        <a:lstStyle/>
        <a:p>
          <a:r>
            <a:rPr lang="en-US"/>
            <a:t>Things, ideas (or beliefs) and people that are held in high esteem.</a:t>
          </a:r>
        </a:p>
      </dgm:t>
    </dgm:pt>
    <dgm:pt modelId="{8A852418-C9E5-4981-B63C-49FFC815D995}" type="parTrans" cxnId="{F408E7C7-C94F-4BD5-946B-0FE7B526049F}">
      <dgm:prSet/>
      <dgm:spPr/>
      <dgm:t>
        <a:bodyPr/>
        <a:lstStyle/>
        <a:p>
          <a:endParaRPr lang="en-US"/>
        </a:p>
      </dgm:t>
    </dgm:pt>
    <dgm:pt modelId="{0CA86714-CD8C-4540-A8BF-7E358ADC12B1}" type="sibTrans" cxnId="{F408E7C7-C94F-4BD5-946B-0FE7B526049F}">
      <dgm:prSet/>
      <dgm:spPr/>
      <dgm:t>
        <a:bodyPr/>
        <a:lstStyle/>
        <a:p>
          <a:endParaRPr lang="en-US"/>
        </a:p>
      </dgm:t>
    </dgm:pt>
    <dgm:pt modelId="{550D922C-2258-44EB-A858-FC4FDC2CCE9E}">
      <dgm:prSet/>
      <dgm:spPr/>
      <dgm:t>
        <a:bodyPr/>
        <a:lstStyle/>
        <a:p>
          <a:r>
            <a:rPr lang="en-US"/>
            <a:t>Work is in our quality worlds… until we start working for a boss.</a:t>
          </a:r>
        </a:p>
      </dgm:t>
    </dgm:pt>
    <dgm:pt modelId="{D5C8CF97-A97E-40CC-8119-F015A4AFD992}" type="parTrans" cxnId="{6853E7C9-4D7E-4531-9EBC-9780369A20AE}">
      <dgm:prSet/>
      <dgm:spPr/>
      <dgm:t>
        <a:bodyPr/>
        <a:lstStyle/>
        <a:p>
          <a:endParaRPr lang="en-US"/>
        </a:p>
      </dgm:t>
    </dgm:pt>
    <dgm:pt modelId="{215DBA9E-1556-40C3-BF9F-83900416A991}" type="sibTrans" cxnId="{6853E7C9-4D7E-4531-9EBC-9780369A20AE}">
      <dgm:prSet/>
      <dgm:spPr/>
      <dgm:t>
        <a:bodyPr/>
        <a:lstStyle/>
        <a:p>
          <a:endParaRPr lang="en-US"/>
        </a:p>
      </dgm:t>
    </dgm:pt>
    <dgm:pt modelId="{DE65EEE7-17B5-4EE8-90E6-9142E09DDE62}" type="pres">
      <dgm:prSet presAssocID="{830C1547-09B8-42AC-8B69-62BC50C22E3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AED59A-6745-45FC-99DD-FFE01E329B8E}" type="pres">
      <dgm:prSet presAssocID="{54B9D63D-3B3F-4D80-BBF4-2863B16E9AA4}" presName="compNode" presStyleCnt="0"/>
      <dgm:spPr/>
    </dgm:pt>
    <dgm:pt modelId="{88D95A47-43E5-4A0C-A27E-BF03E6FE48F9}" type="pres">
      <dgm:prSet presAssocID="{54B9D63D-3B3F-4D80-BBF4-2863B16E9AA4}" presName="bgRect" presStyleLbl="bgShp" presStyleIdx="0" presStyleCnt="2"/>
      <dgm:spPr/>
    </dgm:pt>
    <dgm:pt modelId="{5A1955A6-2251-433E-A0EB-5A6BE8040D08}" type="pres">
      <dgm:prSet presAssocID="{54B9D63D-3B3F-4D80-BBF4-2863B16E9AA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A7CDA088-BEEB-4BEF-9926-0774A0003DB3}" type="pres">
      <dgm:prSet presAssocID="{54B9D63D-3B3F-4D80-BBF4-2863B16E9AA4}" presName="spaceRect" presStyleCnt="0"/>
      <dgm:spPr/>
    </dgm:pt>
    <dgm:pt modelId="{D6357797-118F-4645-8A2C-721E34B75432}" type="pres">
      <dgm:prSet presAssocID="{54B9D63D-3B3F-4D80-BBF4-2863B16E9AA4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A6225A3-6D28-49A5-977E-54F767A535C1}" type="pres">
      <dgm:prSet presAssocID="{54B9D63D-3B3F-4D80-BBF4-2863B16E9AA4}" presName="desTx" presStyleLbl="revTx" presStyleIdx="1" presStyleCnt="3">
        <dgm:presLayoutVars/>
      </dgm:prSet>
      <dgm:spPr/>
      <dgm:t>
        <a:bodyPr/>
        <a:lstStyle/>
        <a:p>
          <a:endParaRPr lang="en-US"/>
        </a:p>
      </dgm:t>
    </dgm:pt>
    <dgm:pt modelId="{71422BD7-C0D2-44CE-8BC5-BD9B79DFC509}" type="pres">
      <dgm:prSet presAssocID="{26860FA0-90D3-4378-858C-B70C834F97ED}" presName="sibTrans" presStyleCnt="0"/>
      <dgm:spPr/>
    </dgm:pt>
    <dgm:pt modelId="{80884EB9-FD3A-4255-A33F-1E1503F2C529}" type="pres">
      <dgm:prSet presAssocID="{550D922C-2258-44EB-A858-FC4FDC2CCE9E}" presName="compNode" presStyleCnt="0"/>
      <dgm:spPr/>
    </dgm:pt>
    <dgm:pt modelId="{8A19308A-0BB3-4708-8E92-3EE98A7145F1}" type="pres">
      <dgm:prSet presAssocID="{550D922C-2258-44EB-A858-FC4FDC2CCE9E}" presName="bgRect" presStyleLbl="bgShp" presStyleIdx="1" presStyleCnt="2"/>
      <dgm:spPr/>
    </dgm:pt>
    <dgm:pt modelId="{32E4C547-30C6-46B6-B78F-3BC2B1A3C1DC}" type="pres">
      <dgm:prSet presAssocID="{550D922C-2258-44EB-A858-FC4FDC2CCE9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41416781-EB98-42D5-A5D8-B73DA2706162}" type="pres">
      <dgm:prSet presAssocID="{550D922C-2258-44EB-A858-FC4FDC2CCE9E}" presName="spaceRect" presStyleCnt="0"/>
      <dgm:spPr/>
    </dgm:pt>
    <dgm:pt modelId="{10A7D6BF-2765-4F3F-A17E-4E455971519A}" type="pres">
      <dgm:prSet presAssocID="{550D922C-2258-44EB-A858-FC4FDC2CCE9E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E09C5D07-307E-48B8-8B53-B3FECD45653C}" type="presOf" srcId="{54B9D63D-3B3F-4D80-BBF4-2863B16E9AA4}" destId="{D6357797-118F-4645-8A2C-721E34B75432}" srcOrd="0" destOrd="0" presId="urn:microsoft.com/office/officeart/2018/2/layout/IconVerticalSolidList"/>
    <dgm:cxn modelId="{F408E7C7-C94F-4BD5-946B-0FE7B526049F}" srcId="{54B9D63D-3B3F-4D80-BBF4-2863B16E9AA4}" destId="{D35BF87E-59C0-4482-8F74-20ED9E76C981}" srcOrd="0" destOrd="0" parTransId="{8A852418-C9E5-4981-B63C-49FFC815D995}" sibTransId="{0CA86714-CD8C-4540-A8BF-7E358ADC12B1}"/>
    <dgm:cxn modelId="{558F781D-DCCD-4212-826F-7CE5FC9109F9}" type="presOf" srcId="{D35BF87E-59C0-4482-8F74-20ED9E76C981}" destId="{BA6225A3-6D28-49A5-977E-54F767A535C1}" srcOrd="0" destOrd="0" presId="urn:microsoft.com/office/officeart/2018/2/layout/IconVerticalSolidList"/>
    <dgm:cxn modelId="{6853E7C9-4D7E-4531-9EBC-9780369A20AE}" srcId="{830C1547-09B8-42AC-8B69-62BC50C22E3C}" destId="{550D922C-2258-44EB-A858-FC4FDC2CCE9E}" srcOrd="1" destOrd="0" parTransId="{D5C8CF97-A97E-40CC-8119-F015A4AFD992}" sibTransId="{215DBA9E-1556-40C3-BF9F-83900416A991}"/>
    <dgm:cxn modelId="{CE59EFCD-9D62-4FA8-AE60-52D43209A498}" srcId="{830C1547-09B8-42AC-8B69-62BC50C22E3C}" destId="{54B9D63D-3B3F-4D80-BBF4-2863B16E9AA4}" srcOrd="0" destOrd="0" parTransId="{56682970-AAF4-4BD8-B893-86DD8A4BB051}" sibTransId="{26860FA0-90D3-4378-858C-B70C834F97ED}"/>
    <dgm:cxn modelId="{E1646865-4D7D-45B2-9F19-28DD4AA9975E}" type="presOf" srcId="{830C1547-09B8-42AC-8B69-62BC50C22E3C}" destId="{DE65EEE7-17B5-4EE8-90E6-9142E09DDE62}" srcOrd="0" destOrd="0" presId="urn:microsoft.com/office/officeart/2018/2/layout/IconVerticalSolidList"/>
    <dgm:cxn modelId="{D32DEF70-D401-4458-91FC-D47EC6D4E000}" type="presOf" srcId="{550D922C-2258-44EB-A858-FC4FDC2CCE9E}" destId="{10A7D6BF-2765-4F3F-A17E-4E455971519A}" srcOrd="0" destOrd="0" presId="urn:microsoft.com/office/officeart/2018/2/layout/IconVerticalSolidList"/>
    <dgm:cxn modelId="{07F5348F-7928-4ED5-BEE6-6DA28E66DD02}" type="presParOf" srcId="{DE65EEE7-17B5-4EE8-90E6-9142E09DDE62}" destId="{71AED59A-6745-45FC-99DD-FFE01E329B8E}" srcOrd="0" destOrd="0" presId="urn:microsoft.com/office/officeart/2018/2/layout/IconVerticalSolidList"/>
    <dgm:cxn modelId="{E8B3A5B8-C533-4977-9411-8D1E4D88AF20}" type="presParOf" srcId="{71AED59A-6745-45FC-99DD-FFE01E329B8E}" destId="{88D95A47-43E5-4A0C-A27E-BF03E6FE48F9}" srcOrd="0" destOrd="0" presId="urn:microsoft.com/office/officeart/2018/2/layout/IconVerticalSolidList"/>
    <dgm:cxn modelId="{BCCD06C8-9C8C-4210-9CD9-C72E3FB83123}" type="presParOf" srcId="{71AED59A-6745-45FC-99DD-FFE01E329B8E}" destId="{5A1955A6-2251-433E-A0EB-5A6BE8040D08}" srcOrd="1" destOrd="0" presId="urn:microsoft.com/office/officeart/2018/2/layout/IconVerticalSolidList"/>
    <dgm:cxn modelId="{EF00D4E0-CBAA-41B9-B0BB-1F970FAE9953}" type="presParOf" srcId="{71AED59A-6745-45FC-99DD-FFE01E329B8E}" destId="{A7CDA088-BEEB-4BEF-9926-0774A0003DB3}" srcOrd="2" destOrd="0" presId="urn:microsoft.com/office/officeart/2018/2/layout/IconVerticalSolidList"/>
    <dgm:cxn modelId="{BDCF61D6-1DEE-4D76-B241-0C58B27F4AA1}" type="presParOf" srcId="{71AED59A-6745-45FC-99DD-FFE01E329B8E}" destId="{D6357797-118F-4645-8A2C-721E34B75432}" srcOrd="3" destOrd="0" presId="urn:microsoft.com/office/officeart/2018/2/layout/IconVerticalSolidList"/>
    <dgm:cxn modelId="{A311ED06-6AC2-4F38-8631-2147C4656AE7}" type="presParOf" srcId="{71AED59A-6745-45FC-99DD-FFE01E329B8E}" destId="{BA6225A3-6D28-49A5-977E-54F767A535C1}" srcOrd="4" destOrd="0" presId="urn:microsoft.com/office/officeart/2018/2/layout/IconVerticalSolidList"/>
    <dgm:cxn modelId="{A8E5E5FA-F465-4E2F-BCEC-129F53B7E4B2}" type="presParOf" srcId="{DE65EEE7-17B5-4EE8-90E6-9142E09DDE62}" destId="{71422BD7-C0D2-44CE-8BC5-BD9B79DFC509}" srcOrd="1" destOrd="0" presId="urn:microsoft.com/office/officeart/2018/2/layout/IconVerticalSolidList"/>
    <dgm:cxn modelId="{69912B29-8DC3-4A20-B628-4C36EDEBACDC}" type="presParOf" srcId="{DE65EEE7-17B5-4EE8-90E6-9142E09DDE62}" destId="{80884EB9-FD3A-4255-A33F-1E1503F2C529}" srcOrd="2" destOrd="0" presId="urn:microsoft.com/office/officeart/2018/2/layout/IconVerticalSolidList"/>
    <dgm:cxn modelId="{6E2C8605-1EAA-4005-9065-A86ACC15BE8F}" type="presParOf" srcId="{80884EB9-FD3A-4255-A33F-1E1503F2C529}" destId="{8A19308A-0BB3-4708-8E92-3EE98A7145F1}" srcOrd="0" destOrd="0" presId="urn:microsoft.com/office/officeart/2018/2/layout/IconVerticalSolidList"/>
    <dgm:cxn modelId="{D4ECA2E4-2D05-4779-9D0C-F155CF5E216B}" type="presParOf" srcId="{80884EB9-FD3A-4255-A33F-1E1503F2C529}" destId="{32E4C547-30C6-46B6-B78F-3BC2B1A3C1DC}" srcOrd="1" destOrd="0" presId="urn:microsoft.com/office/officeart/2018/2/layout/IconVerticalSolidList"/>
    <dgm:cxn modelId="{D4D9237F-126D-44A0-B97C-EAD94E92E559}" type="presParOf" srcId="{80884EB9-FD3A-4255-A33F-1E1503F2C529}" destId="{41416781-EB98-42D5-A5D8-B73DA2706162}" srcOrd="2" destOrd="0" presId="urn:microsoft.com/office/officeart/2018/2/layout/IconVerticalSolidList"/>
    <dgm:cxn modelId="{C25368FC-A9A4-498D-9FD9-4D5C493903D5}" type="presParOf" srcId="{80884EB9-FD3A-4255-A33F-1E1503F2C529}" destId="{10A7D6BF-2765-4F3F-A17E-4E455971519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95A47-43E5-4A0C-A27E-BF03E6FE48F9}">
      <dsp:nvSpPr>
        <dsp:cNvPr id="0" name=""/>
        <dsp:cNvSpPr/>
      </dsp:nvSpPr>
      <dsp:spPr>
        <a:xfrm>
          <a:off x="0" y="905470"/>
          <a:ext cx="6269038" cy="16716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1955A6-2251-433E-A0EB-5A6BE8040D08}">
      <dsp:nvSpPr>
        <dsp:cNvPr id="0" name=""/>
        <dsp:cNvSpPr/>
      </dsp:nvSpPr>
      <dsp:spPr>
        <a:xfrm>
          <a:off x="505670" y="1281588"/>
          <a:ext cx="919400" cy="9194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57797-118F-4645-8A2C-721E34B75432}">
      <dsp:nvSpPr>
        <dsp:cNvPr id="0" name=""/>
        <dsp:cNvSpPr/>
      </dsp:nvSpPr>
      <dsp:spPr>
        <a:xfrm>
          <a:off x="1930741" y="905470"/>
          <a:ext cx="2821067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Quality World – The aspects of one’s world that are most valued.</a:t>
          </a:r>
        </a:p>
      </dsp:txBody>
      <dsp:txXfrm>
        <a:off x="1930741" y="905470"/>
        <a:ext cx="2821067" cy="1671637"/>
      </dsp:txXfrm>
    </dsp:sp>
    <dsp:sp modelId="{BA6225A3-6D28-49A5-977E-54F767A535C1}">
      <dsp:nvSpPr>
        <dsp:cNvPr id="0" name=""/>
        <dsp:cNvSpPr/>
      </dsp:nvSpPr>
      <dsp:spPr>
        <a:xfrm>
          <a:off x="4751808" y="905470"/>
          <a:ext cx="1517229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Things, ideas (or beliefs) and people that are held in high esteem.</a:t>
          </a:r>
        </a:p>
      </dsp:txBody>
      <dsp:txXfrm>
        <a:off x="4751808" y="905470"/>
        <a:ext cx="1517229" cy="1671637"/>
      </dsp:txXfrm>
    </dsp:sp>
    <dsp:sp modelId="{8A19308A-0BB3-4708-8E92-3EE98A7145F1}">
      <dsp:nvSpPr>
        <dsp:cNvPr id="0" name=""/>
        <dsp:cNvSpPr/>
      </dsp:nvSpPr>
      <dsp:spPr>
        <a:xfrm>
          <a:off x="0" y="2995017"/>
          <a:ext cx="6269038" cy="16716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E4C547-30C6-46B6-B78F-3BC2B1A3C1DC}">
      <dsp:nvSpPr>
        <dsp:cNvPr id="0" name=""/>
        <dsp:cNvSpPr/>
      </dsp:nvSpPr>
      <dsp:spPr>
        <a:xfrm>
          <a:off x="505670" y="3371135"/>
          <a:ext cx="919400" cy="9194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A7D6BF-2765-4F3F-A17E-4E455971519A}">
      <dsp:nvSpPr>
        <dsp:cNvPr id="0" name=""/>
        <dsp:cNvSpPr/>
      </dsp:nvSpPr>
      <dsp:spPr>
        <a:xfrm>
          <a:off x="1930741" y="2995017"/>
          <a:ext cx="4338296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Work is in our quality worlds… until we start working for a boss.</a:t>
          </a:r>
        </a:p>
      </dsp:txBody>
      <dsp:txXfrm>
        <a:off x="1930741" y="2995017"/>
        <a:ext cx="4338296" cy="1671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067C44B0-CF7F-4EC4-8FD7-F657B826D73F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7DBEF43-1F30-43BE-A1AF-701ED4BBB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39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41C7204-A0BA-8944-8C05-DCBC8CAE59B3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4493153-2D0D-BE4F-8DEF-EBE94A9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0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2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6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4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5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6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9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4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7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0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0DEAD-7B51-7B47-A04C-BFFD90B3265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10D8F-1EC7-5F4A-94FD-CBD77D65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2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14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16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18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FC0AAE-A5D9-4D40-B372-862B33132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2368" y="1877492"/>
            <a:ext cx="4030132" cy="32153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8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Choice Theory</a:t>
            </a:r>
            <a:r>
              <a:rPr lang="en-US" sz="88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</a:t>
            </a:r>
            <a:endParaRPr lang="en-US" sz="8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43" name="Group 20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44" name="Freeform: Shape 22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5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6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7" name="Oval 28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Oval 30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E0C236-582D-264C-9A2C-A2385FDE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4868" y="1130846"/>
            <a:ext cx="5217173" cy="435133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algn="l"/>
            <a:r>
              <a:rPr lang="en-US" sz="4400" dirty="0">
                <a:solidFill>
                  <a:schemeClr val="bg1"/>
                </a:solidFill>
              </a:rPr>
              <a:t>Unlocking the Success of the “Japanese Post-War Economic Miracle” for American Companies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algn="r"/>
            <a:r>
              <a:rPr lang="en-US" dirty="0" smtClean="0">
                <a:solidFill>
                  <a:schemeClr val="bg1"/>
                </a:solidFill>
              </a:rPr>
              <a:t>Marcus </a:t>
            </a:r>
            <a:r>
              <a:rPr lang="en-US" dirty="0">
                <a:solidFill>
                  <a:schemeClr val="bg1"/>
                </a:solidFill>
              </a:rPr>
              <a:t>C. Hubbard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49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34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B4B8A2DD-A574-3740-BD9F-91FB1E7F1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192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7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6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8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6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72BBB-305D-D44A-8C4C-38C0FDB7D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B8D4D-7BEB-2448-B055-B372A0F44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41863"/>
          </a:xfrm>
        </p:spPr>
        <p:txBody>
          <a:bodyPr>
            <a:normAutofit fontScale="92500" lnSpcReduction="10000"/>
          </a:bodyPr>
          <a:lstStyle/>
          <a:p>
            <a:pPr indent="-304800">
              <a:lnSpc>
                <a:spcPct val="105000"/>
              </a:lnSpc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Glasser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W. (1994)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control theory manager: Combining the control theory of William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Glasser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with the wisdom of W. Edwards Deming to explain both what quality is ant what lead-managers do to achieve it.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HarperBusiness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-304800">
              <a:lnSpc>
                <a:spcPct val="105000"/>
              </a:lnSpc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Glasser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W. (1998)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Choice theory: A new psychology of personal freedom.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Harper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0F5380-ABB8-BF4A-BAEA-F1C0C9D03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71888"/>
          </a:xfrm>
        </p:spPr>
        <p:txBody>
          <a:bodyPr/>
          <a:lstStyle/>
          <a:p>
            <a:r>
              <a:rPr lang="en-US" dirty="0" err="1"/>
              <a:t>Glasser</a:t>
            </a:r>
            <a:r>
              <a:rPr lang="en-US" dirty="0"/>
              <a:t> books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AF3240-8EE2-CA42-9904-2C3B224C6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192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52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en-US"/>
              <a:t>Choice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r>
              <a:rPr lang="en-US" sz="2200">
                <a:solidFill>
                  <a:schemeClr val="bg1"/>
                </a:solidFill>
              </a:rPr>
              <a:t>Objective: To introduce Choice Theory as a style of </a:t>
            </a:r>
            <a:r>
              <a:rPr lang="en-US" sz="2200" u="sng">
                <a:solidFill>
                  <a:schemeClr val="bg1"/>
                </a:solidFill>
              </a:rPr>
              <a:t>leading change </a:t>
            </a:r>
            <a:r>
              <a:rPr lang="en-US" sz="2200">
                <a:solidFill>
                  <a:schemeClr val="bg1"/>
                </a:solidFill>
              </a:rPr>
              <a:t>that has been underdeveloped in scholarly/academic research.</a:t>
            </a:r>
          </a:p>
          <a:p>
            <a:pPr marL="0" indent="0">
              <a:buNone/>
            </a:pPr>
            <a:endParaRPr lang="en-US" sz="2200">
              <a:solidFill>
                <a:schemeClr val="bg1"/>
              </a:solidFill>
            </a:endParaRPr>
          </a:p>
          <a:p>
            <a:r>
              <a:rPr lang="en-US" sz="2200">
                <a:solidFill>
                  <a:schemeClr val="bg1"/>
                </a:solidFill>
              </a:rPr>
              <a:t>Outline of discussion:</a:t>
            </a:r>
          </a:p>
          <a:p>
            <a:pPr marL="457200" lvl="1" indent="0">
              <a:buNone/>
            </a:pPr>
            <a:endParaRPr lang="en-US" sz="2200">
              <a:solidFill>
                <a:schemeClr val="bg1"/>
              </a:solidFill>
            </a:endParaRPr>
          </a:p>
          <a:p>
            <a:pPr lvl="1"/>
            <a:r>
              <a:rPr lang="en-US" sz="2200">
                <a:solidFill>
                  <a:schemeClr val="bg1"/>
                </a:solidFill>
              </a:rPr>
              <a:t>Connection between Japan and Choice Theory.</a:t>
            </a:r>
          </a:p>
          <a:p>
            <a:pPr lvl="1"/>
            <a:r>
              <a:rPr lang="en-US" sz="2200">
                <a:solidFill>
                  <a:schemeClr val="bg1"/>
                </a:solidFill>
              </a:rPr>
              <a:t>Choice Theory in relation to leadership/management.</a:t>
            </a:r>
          </a:p>
          <a:p>
            <a:pPr lvl="1"/>
            <a:r>
              <a:rPr lang="en-US" sz="2200">
                <a:solidFill>
                  <a:schemeClr val="bg1"/>
                </a:solidFill>
              </a:rPr>
              <a:t>Current state of empirical literature on </a:t>
            </a:r>
            <a:r>
              <a:rPr lang="en-US" sz="2200" i="1">
                <a:solidFill>
                  <a:schemeClr val="bg1"/>
                </a:solidFill>
              </a:rPr>
              <a:t>lead management</a:t>
            </a:r>
            <a:r>
              <a:rPr lang="en-US" sz="220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sz="2200">
                <a:solidFill>
                  <a:schemeClr val="bg1"/>
                </a:solidFill>
              </a:rPr>
              <a:t>What should be our next steps for research?</a:t>
            </a:r>
          </a:p>
          <a:p>
            <a:pPr lvl="1"/>
            <a:endParaRPr lang="en-US" sz="220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59ACC2-63A1-9448-8EBF-4D984F52B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192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841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1E368-EAEF-B04E-B0C7-0E7FF4EA2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Control/Choice Theory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B6B5C-F29B-F14D-A349-C660D2A62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7508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Glasser</a:t>
            </a:r>
            <a:r>
              <a:rPr lang="en-US" dirty="0"/>
              <a:t> - Psychiatrist know for reality therapy, Control/Choice Theory. </a:t>
            </a:r>
          </a:p>
          <a:p>
            <a:pPr lvl="1"/>
            <a:r>
              <a:rPr lang="en-US" dirty="0"/>
              <a:t>Management principles Popular in Japan.</a:t>
            </a:r>
          </a:p>
          <a:p>
            <a:r>
              <a:rPr lang="en-US" dirty="0"/>
              <a:t> W. Edwards Deming –</a:t>
            </a:r>
          </a:p>
          <a:p>
            <a:pPr lvl="1"/>
            <a:r>
              <a:rPr lang="en-US" dirty="0"/>
              <a:t>Japan named The Deming Prize in his honor in 1951</a:t>
            </a:r>
          </a:p>
          <a:p>
            <a:r>
              <a:rPr lang="en-US" dirty="0"/>
              <a:t>Both known but </a:t>
            </a:r>
            <a:r>
              <a:rPr lang="en-US" dirty="0" smtClean="0"/>
              <a:t>business ideas less </a:t>
            </a:r>
            <a:r>
              <a:rPr lang="en-US" dirty="0"/>
              <a:t>popular in the U.S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6DDEAC1-3D8E-5444-AA8B-6A9D1CB29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75088"/>
          </a:xfrm>
        </p:spPr>
        <p:txBody>
          <a:bodyPr>
            <a:normAutofit lnSpcReduction="10000"/>
          </a:bodyPr>
          <a:lstStyle/>
          <a:p>
            <a:r>
              <a:rPr lang="en-US"/>
              <a:t>Willam Glasser book</a:t>
            </a:r>
          </a:p>
          <a:p>
            <a:r>
              <a:rPr lang="en-US" i="1"/>
              <a:t>“The Control Theory Manger: Combining Control Theory of William Glasser with the Wisdom of W. Edwards Deming to Explain Both what Quality is and what Lead-Managers Do to Achieve it.”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CB70508-D705-1748-B17F-1F40EBCC6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192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40060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3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C777E6-919D-CC4F-A2C4-A9669D4A7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en-US" dirty="0"/>
              <a:t>Foundational Concept of Choice Theory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C15C128-8E68-44BD-BF94-FBA9CA4B03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304" y="2395983"/>
            <a:ext cx="0" cy="2228850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5345973C-6B67-7D48-A25F-7309BC0A9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192000" cy="1371600"/>
          </a:xfrm>
          <a:prstGeom prst="rect">
            <a:avLst/>
          </a:prstGeom>
        </p:spPr>
      </p:pic>
      <p:graphicFrame>
        <p:nvGraphicFramePr>
          <p:cNvPr id="28" name="Content Placeholder 6">
            <a:extLst>
              <a:ext uri="{FF2B5EF4-FFF2-40B4-BE49-F238E27FC236}">
                <a16:creationId xmlns:a16="http://schemas.microsoft.com/office/drawing/2014/main" id="{D437C473-2955-44A4-87CB-604BF18CE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829921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32919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1E368-EAEF-B04E-B0C7-0E7FF4EA2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Boss Management Versus Lead Management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B6B5C-F29B-F14D-A349-C660D2A62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75088"/>
          </a:xfrm>
        </p:spPr>
        <p:txBody>
          <a:bodyPr>
            <a:normAutofit fontScale="92500"/>
          </a:bodyPr>
          <a:lstStyle/>
          <a:p>
            <a:r>
              <a:rPr lang="en-US" dirty="0"/>
              <a:t>Listens, encourages suggestions for improving quality.</a:t>
            </a:r>
          </a:p>
          <a:p>
            <a:r>
              <a:rPr lang="en-US" dirty="0"/>
              <a:t>Trains with example but solicits feedback for improvements.</a:t>
            </a:r>
          </a:p>
          <a:p>
            <a:r>
              <a:rPr lang="en-US" dirty="0"/>
              <a:t>Workers are responsible for inspecting their own work.</a:t>
            </a:r>
          </a:p>
          <a:p>
            <a:r>
              <a:rPr lang="en-US" dirty="0"/>
              <a:t>Teaches that the essence of quality is continual improvement. Worker valued as expert.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6DDEAC1-3D8E-5444-AA8B-6A9D1CB29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75088"/>
          </a:xfrm>
        </p:spPr>
        <p:txBody>
          <a:bodyPr>
            <a:normAutofit fontScale="92500"/>
          </a:bodyPr>
          <a:lstStyle/>
          <a:p>
            <a:r>
              <a:rPr lang="en-US" dirty="0"/>
              <a:t>Sets task and standard.</a:t>
            </a:r>
          </a:p>
          <a:p>
            <a:r>
              <a:rPr lang="en-US" dirty="0"/>
              <a:t>Tells rather than shows.</a:t>
            </a:r>
          </a:p>
          <a:p>
            <a:r>
              <a:rPr lang="en-US" dirty="0"/>
              <a:t>Boss or designee inspects work. Workers perform at minimum; are ostracized by coworkers if the do more than the minimum.</a:t>
            </a:r>
          </a:p>
          <a:p>
            <a:r>
              <a:rPr lang="en-US" dirty="0"/>
              <a:t>When workers resist boss uses threats &amp; punishments </a:t>
            </a:r>
            <a:r>
              <a:rPr lang="en-US" dirty="0">
                <a:sym typeface="Wingdings" panose="05000000000000000000" pitchFamily="2" charset="2"/>
              </a:rPr>
              <a:t>fear </a:t>
            </a:r>
            <a:r>
              <a:rPr lang="en-US" dirty="0"/>
              <a:t>workers and boss are advisories.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CB70508-D705-1748-B17F-1F40EBCC6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192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96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1E368-EAEF-B04E-B0C7-0E7FF4EA2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B6B5C-F29B-F14D-A349-C660D2A62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75088"/>
          </a:xfrm>
        </p:spPr>
        <p:txBody>
          <a:bodyPr>
            <a:normAutofit/>
          </a:bodyPr>
          <a:lstStyle/>
          <a:p>
            <a:r>
              <a:rPr lang="en-US" dirty="0"/>
              <a:t>Previously:</a:t>
            </a:r>
          </a:p>
          <a:p>
            <a:pPr lvl="1"/>
            <a:r>
              <a:rPr lang="en-US" dirty="0"/>
              <a:t>Journal of Reality Therapy</a:t>
            </a:r>
          </a:p>
          <a:p>
            <a:pPr lvl="1"/>
            <a:r>
              <a:rPr lang="en-US" dirty="0"/>
              <a:t>International Journal of Reality Therapy</a:t>
            </a:r>
          </a:p>
          <a:p>
            <a:pPr lvl="1"/>
            <a:r>
              <a:rPr lang="en-US" dirty="0"/>
              <a:t>International Journal of Choice Theory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16DDEAC1-3D8E-5444-AA8B-6A9D1CB29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75088"/>
          </a:xfrm>
        </p:spPr>
        <p:txBody>
          <a:bodyPr>
            <a:normAutofit/>
          </a:bodyPr>
          <a:lstStyle/>
          <a:p>
            <a:r>
              <a:rPr lang="en-US" dirty="0"/>
              <a:t>Non-empirical articles.</a:t>
            </a:r>
          </a:p>
          <a:p>
            <a:endParaRPr lang="en-US" dirty="0"/>
          </a:p>
          <a:p>
            <a:r>
              <a:rPr lang="en-US" i="1" dirty="0"/>
              <a:t>International Journal of Choice Theory and Reality Therapy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Very sparse - rarely leadership or management related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CB70508-D705-1748-B17F-1F40EBCC6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192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2777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this work been done in Japan?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Active organizations:</a:t>
            </a:r>
          </a:p>
          <a:p>
            <a:r>
              <a:rPr lang="en-US" dirty="0"/>
              <a:t>William </a:t>
            </a:r>
            <a:r>
              <a:rPr lang="en-US" dirty="0" err="1"/>
              <a:t>Glasser</a:t>
            </a:r>
            <a:r>
              <a:rPr lang="en-US" dirty="0"/>
              <a:t> Institute (WGI) – Japan</a:t>
            </a:r>
          </a:p>
          <a:p>
            <a:r>
              <a:rPr lang="en-US" dirty="0"/>
              <a:t>Japan Association for Choice Theory Psychology (JACTP)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i="1" dirty="0"/>
              <a:t>Proficiency Test of Choice Theory in a Business Setting – </a:t>
            </a:r>
            <a:r>
              <a:rPr lang="en-US" dirty="0"/>
              <a:t>created by Japanese consulting company</a:t>
            </a:r>
          </a:p>
          <a:p>
            <a:endParaRPr lang="en-US" sz="1400" dirty="0"/>
          </a:p>
          <a:p>
            <a:r>
              <a:rPr lang="en-US" dirty="0"/>
              <a:t>Work in Japan appears to be practitioner focused….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59ACC2-63A1-9448-8EBF-4D984F52B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192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5905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for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Theory paper that positions Choice Theory in comparison with similar organizational leadership perspectives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development of a </a:t>
            </a:r>
            <a:r>
              <a:rPr lang="en-US" i="1" dirty="0"/>
              <a:t>Choice Theory Lead Management</a:t>
            </a:r>
            <a:r>
              <a:rPr lang="en-US" dirty="0"/>
              <a:t> </a:t>
            </a:r>
            <a:r>
              <a:rPr lang="en-US" i="1" dirty="0"/>
              <a:t>Scale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Analyze influences of culture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Compare outcome differences of existing organizations on </a:t>
            </a:r>
            <a:r>
              <a:rPr lang="en-US" i="1" dirty="0"/>
              <a:t>lead </a:t>
            </a:r>
            <a:r>
              <a:rPr lang="en-US" i="1" dirty="0" smtClean="0"/>
              <a:t>management – </a:t>
            </a:r>
            <a:r>
              <a:rPr lang="en-US" dirty="0" smtClean="0"/>
              <a:t>may be a first step for empirical work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A</a:t>
            </a:r>
            <a:r>
              <a:rPr lang="en-US" dirty="0"/>
              <a:t>nalyze effects of Choice Theory Lead Management training and coaching interventions.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59ACC2-63A1-9448-8EBF-4D984F52B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192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893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Thank you!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1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7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8" name="Oval 24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Oval 26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Questions and/or Suggestions</a:t>
            </a:r>
          </a:p>
        </p:txBody>
      </p:sp>
      <p:grpSp>
        <p:nvGrpSpPr>
          <p:cNvPr id="50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51" name="Freeform: Shape 29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30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31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32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33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4559ACC2-63A1-9448-8EBF-4D984F52B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192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563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Background Light Gold">
      <a:dk1>
        <a:srgbClr val="450083"/>
      </a:dk1>
      <a:lt1>
        <a:srgbClr val="FFFFFF"/>
      </a:lt1>
      <a:dk2>
        <a:srgbClr val="44546A"/>
      </a:dk2>
      <a:lt2>
        <a:srgbClr val="F3EFE1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524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Choice Theory:</vt:lpstr>
      <vt:lpstr>Choice Theory</vt:lpstr>
      <vt:lpstr>Control/Choice Theory</vt:lpstr>
      <vt:lpstr>Foundational Concept of Choice Theory</vt:lpstr>
      <vt:lpstr>Boss Management Versus Lead Management </vt:lpstr>
      <vt:lpstr>Literature Review</vt:lpstr>
      <vt:lpstr>Has this work been done in Japan?</vt:lpstr>
      <vt:lpstr>Next Steps for Research</vt:lpstr>
      <vt:lpstr>Thank you!</vt:lpstr>
      <vt:lpstr>Selected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Choice Theory: Unlocking the Success of the “Japanese Post-War Economic Miracle” for American Companies</dc:title>
  <dc:creator>Microsoft Office User</dc:creator>
  <cp:lastModifiedBy>Hubbard, Marcus Christopher - hubbarmc</cp:lastModifiedBy>
  <cp:revision>11</cp:revision>
  <dcterms:created xsi:type="dcterms:W3CDTF">2021-02-18T06:18:02Z</dcterms:created>
  <dcterms:modified xsi:type="dcterms:W3CDTF">2021-02-23T22:59:44Z</dcterms:modified>
</cp:coreProperties>
</file>