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0" r:id="rId3"/>
    <p:sldId id="270" r:id="rId4"/>
    <p:sldId id="257" r:id="rId5"/>
    <p:sldId id="259" r:id="rId6"/>
    <p:sldId id="261" r:id="rId7"/>
    <p:sldId id="262" r:id="rId8"/>
    <p:sldId id="263" r:id="rId9"/>
    <p:sldId id="264" r:id="rId10"/>
    <p:sldId id="265" r:id="rId11"/>
    <p:sldId id="266" r:id="rId12"/>
    <p:sldId id="272" r:id="rId13"/>
    <p:sldId id="267" r:id="rId14"/>
    <p:sldId id="268" r:id="rId15"/>
    <p:sldId id="278" r:id="rId16"/>
    <p:sldId id="279" r:id="rId17"/>
    <p:sldId id="280" r:id="rId18"/>
    <p:sldId id="281"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85150" autoAdjust="0"/>
  </p:normalViewPr>
  <p:slideViewPr>
    <p:cSldViewPr snapToGrid="0">
      <p:cViewPr varScale="1">
        <p:scale>
          <a:sx n="67" d="100"/>
          <a:sy n="67" d="100"/>
        </p:scale>
        <p:origin x="444"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5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2F216D-413C-4E99-834F-B0404872B11F}" type="datetimeFigureOut">
              <a:rPr lang="en-US" smtClean="0"/>
              <a:t>2/24/2021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55F1B2-1303-45CC-92C6-21D096335912}" type="slidenum">
              <a:rPr lang="en-US" smtClean="0"/>
              <a:t>‹#›</a:t>
            </a:fld>
            <a:endParaRPr lang="en-US"/>
          </a:p>
        </p:txBody>
      </p:sp>
    </p:spTree>
    <p:extLst>
      <p:ext uri="{BB962C8B-B14F-4D97-AF65-F5344CB8AC3E}">
        <p14:creationId xmlns:p14="http://schemas.microsoft.com/office/powerpoint/2010/main" val="2557358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a:t>
            </a:r>
            <a:r>
              <a:rPr lang="en-US" baseline="0" dirty="0"/>
              <a:t> </a:t>
            </a:r>
            <a:r>
              <a:rPr lang="en-US" dirty="0"/>
              <a:t>coming from </a:t>
            </a:r>
            <a:r>
              <a:rPr lang="en-US" sz="1200" kern="1200" dirty="0">
                <a:solidFill>
                  <a:schemeClr val="tx1"/>
                </a:solidFill>
                <a:effectLst/>
                <a:latin typeface="+mn-lt"/>
                <a:ea typeface="+mn-ea"/>
                <a:cs typeface="+mn-cs"/>
              </a:rPr>
              <a:t>the traditional lands of the Haudenosaunee and their ancestors.</a:t>
            </a:r>
            <a:r>
              <a:rPr lang="en-US" sz="1200" kern="1200" baseline="0" dirty="0">
                <a:solidFill>
                  <a:schemeClr val="tx1"/>
                </a:solidFill>
                <a:effectLst/>
                <a:latin typeface="+mn-lt"/>
                <a:ea typeface="+mn-ea"/>
                <a:cs typeface="+mn-cs"/>
              </a:rPr>
              <a:t>  We are grateful to now learn and work here and even though they were long driven from the Shenandoah Valley I feel their lessons to us in systemic ways of life that were remarkably democratic are more pertinent than ever to us today.</a:t>
            </a:r>
          </a:p>
          <a:p>
            <a:r>
              <a:rPr lang="en-US" dirty="0"/>
              <a:t>When</a:t>
            </a:r>
            <a:r>
              <a:rPr lang="en-US" baseline="0" dirty="0"/>
              <a:t> studying collaboration, it seems appropriate to collaborate.  I can speak only for myself, but I enjoyed working with Dr. Ford because as two seasoned veterans of the nonprofit sector, we had a lot of stories to tell each other.  Anyone who knows me knows I like to talk almost as much as I like hearing other nonprofit stories.  I would recommend collaborating with Dr. Ford who, like we did, doesn’t mind getting  a half-hour’s work done in two-and-a- half hours.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a:t>
            </a:fld>
            <a:endParaRPr lang="en-US"/>
          </a:p>
        </p:txBody>
      </p:sp>
    </p:spTree>
    <p:extLst>
      <p:ext uri="{BB962C8B-B14F-4D97-AF65-F5344CB8AC3E}">
        <p14:creationId xmlns:p14="http://schemas.microsoft.com/office/powerpoint/2010/main" val="370840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qualitative data found that nearly half of the respondents</a:t>
            </a:r>
            <a:r>
              <a:rPr lang="en-US" baseline="0" dirty="0"/>
              <a:t> were located in a small city (such as Harrisonburg, which our colleagues in suburban and urban areas consider rural) and usually included rural beneficiaries, while thirty-nine percent served rural areas.  A plurality considered themselves grassroots organizations.  This means we generally found small organization respondents.  Most respondents were not faith based, with many of the rest not categorizing themselves.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10</a:t>
            </a:fld>
            <a:endParaRPr lang="en-US"/>
          </a:p>
        </p:txBody>
      </p:sp>
    </p:spTree>
    <p:extLst>
      <p:ext uri="{BB962C8B-B14F-4D97-AF65-F5344CB8AC3E}">
        <p14:creationId xmlns:p14="http://schemas.microsoft.com/office/powerpoint/2010/main" val="2241566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most found collaboration improves</a:t>
            </a:r>
            <a:r>
              <a:rPr lang="en-US" baseline="0" dirty="0"/>
              <a:t> their work and stretches the resources they have.  Most preferred a single-issue collaboration with others and considered goodness of fit very important.  More than a third of respondents selected “like-minded” organizations as the single most important factor when considering collaborations with other organizations.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11</a:t>
            </a:fld>
            <a:endParaRPr lang="en-US"/>
          </a:p>
        </p:txBody>
      </p:sp>
    </p:spTree>
    <p:extLst>
      <p:ext uri="{BB962C8B-B14F-4D97-AF65-F5344CB8AC3E}">
        <p14:creationId xmlns:p14="http://schemas.microsoft.com/office/powerpoint/2010/main" val="2192709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a:t>
            </a:r>
            <a:r>
              <a:rPr lang="en-US" baseline="0" dirty="0"/>
              <a:t> barriers were differences in mission or organizational culture and time constraints.  Time, trust and, again, cultures were noted as important.</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12</a:t>
            </a:fld>
            <a:endParaRPr lang="en-US"/>
          </a:p>
        </p:txBody>
      </p:sp>
    </p:spTree>
    <p:extLst>
      <p:ext uri="{BB962C8B-B14F-4D97-AF65-F5344CB8AC3E}">
        <p14:creationId xmlns:p14="http://schemas.microsoft.com/office/powerpoint/2010/main" val="908860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 earlier, many small</a:t>
            </a:r>
            <a:r>
              <a:rPr lang="en-US" baseline="0" dirty="0"/>
              <a:t> nonprofits cannot find the time or staffing to respond to research, so our sample was a voluntary convenience sample.  We relied heavily on United Way organizations on notifying their partner organizations about our research, so while the potential that thousands of nonprofits were made aware of it, we had no control over which of the hundreds of United Ways on the small cities list distributed the link to the survey, the population of small nonprofit organizations was in the thousands.  This makes our fifty-two respondents a small sample.  Researchers with funding could dramatically increase the number of responses.  We did this research out of the goodness of our little volunteer hearts to learn more about small nonprofits and collaboration.</a:t>
            </a:r>
          </a:p>
        </p:txBody>
      </p:sp>
      <p:sp>
        <p:nvSpPr>
          <p:cNvPr id="4" name="Slide Number Placeholder 3"/>
          <p:cNvSpPr>
            <a:spLocks noGrp="1"/>
          </p:cNvSpPr>
          <p:nvPr>
            <p:ph type="sldNum" sz="quarter" idx="10"/>
          </p:nvPr>
        </p:nvSpPr>
        <p:spPr/>
        <p:txBody>
          <a:bodyPr/>
          <a:lstStyle/>
          <a:p>
            <a:fld id="{7555F1B2-1303-45CC-92C6-21D096335912}" type="slidenum">
              <a:rPr lang="en-US" smtClean="0"/>
              <a:t>13</a:t>
            </a:fld>
            <a:endParaRPr lang="en-US"/>
          </a:p>
        </p:txBody>
      </p:sp>
    </p:spTree>
    <p:extLst>
      <p:ext uri="{BB962C8B-B14F-4D97-AF65-F5344CB8AC3E}">
        <p14:creationId xmlns:p14="http://schemas.microsoft.com/office/powerpoint/2010/main" val="2078646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implications of our study</a:t>
            </a:r>
            <a:r>
              <a:rPr lang="en-US" baseline="0" dirty="0"/>
              <a:t> nevertheless is that unlike nonprofits of all sizes, only the perceived success and age of the organization predicts the likelihood of collaborating by small nonprofit organizations, noticeably different from the larger number of predictors by nonprofits in general.  This suggests more research is needed and has implications for how we educate students, most of whom are likely to become involved with small nonprofits.  It also has implications for how to approach collaboration by those consulting small nonprofit organizations.  Further research is suggested for the two considerations found in the qualitative strand of the study.</a:t>
            </a:r>
          </a:p>
        </p:txBody>
      </p:sp>
      <p:sp>
        <p:nvSpPr>
          <p:cNvPr id="4" name="Slide Number Placeholder 3"/>
          <p:cNvSpPr>
            <a:spLocks noGrp="1"/>
          </p:cNvSpPr>
          <p:nvPr>
            <p:ph type="sldNum" sz="quarter" idx="10"/>
          </p:nvPr>
        </p:nvSpPr>
        <p:spPr/>
        <p:txBody>
          <a:bodyPr/>
          <a:lstStyle/>
          <a:p>
            <a:fld id="{7555F1B2-1303-45CC-92C6-21D096335912}" type="slidenum">
              <a:rPr lang="en-US" smtClean="0"/>
              <a:t>14</a:t>
            </a:fld>
            <a:endParaRPr lang="en-US"/>
          </a:p>
        </p:txBody>
      </p:sp>
    </p:spTree>
    <p:extLst>
      <p:ext uri="{BB962C8B-B14F-4D97-AF65-F5344CB8AC3E}">
        <p14:creationId xmlns:p14="http://schemas.microsoft.com/office/powerpoint/2010/main" val="147266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Set-up options: MOU or contract</a:t>
            </a:r>
          </a:p>
          <a:p>
            <a:r>
              <a:rPr lang="en-US" dirty="0" smtClean="0"/>
              <a:t>	  Service Agreement</a:t>
            </a:r>
          </a:p>
          <a:p>
            <a:r>
              <a:rPr lang="en-US" dirty="0" smtClean="0"/>
              <a:t>	  Resource Sharing agreement</a:t>
            </a:r>
          </a:p>
          <a:p>
            <a:r>
              <a:rPr lang="en-US" dirty="0" smtClean="0"/>
              <a:t>	  Partnership…make sure it is spelled out</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15</a:t>
            </a:fld>
            <a:endParaRPr lang="en-US"/>
          </a:p>
        </p:txBody>
      </p:sp>
    </p:spTree>
    <p:extLst>
      <p:ext uri="{BB962C8B-B14F-4D97-AF65-F5344CB8AC3E}">
        <p14:creationId xmlns:p14="http://schemas.microsoft.com/office/powerpoint/2010/main" val="1962141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16</a:t>
            </a:fld>
            <a:endParaRPr lang="en-US"/>
          </a:p>
        </p:txBody>
      </p:sp>
    </p:spTree>
    <p:extLst>
      <p:ext uri="{BB962C8B-B14F-4D97-AF65-F5344CB8AC3E}">
        <p14:creationId xmlns:p14="http://schemas.microsoft.com/office/powerpoint/2010/main" val="3087215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17</a:t>
            </a:fld>
            <a:endParaRPr lang="en-US"/>
          </a:p>
        </p:txBody>
      </p:sp>
    </p:spTree>
    <p:extLst>
      <p:ext uri="{BB962C8B-B14F-4D97-AF65-F5344CB8AC3E}">
        <p14:creationId xmlns:p14="http://schemas.microsoft.com/office/powerpoint/2010/main" val="2199809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18</a:t>
            </a:fld>
            <a:endParaRPr lang="en-US"/>
          </a:p>
        </p:txBody>
      </p:sp>
    </p:spTree>
    <p:extLst>
      <p:ext uri="{BB962C8B-B14F-4D97-AF65-F5344CB8AC3E}">
        <p14:creationId xmlns:p14="http://schemas.microsoft.com/office/powerpoint/2010/main" val="675617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55F1B2-1303-45CC-92C6-21D096335912}" type="slidenum">
              <a:rPr lang="en-US" smtClean="0"/>
              <a:t>19</a:t>
            </a:fld>
            <a:endParaRPr lang="en-US"/>
          </a:p>
        </p:txBody>
      </p:sp>
    </p:spTree>
    <p:extLst>
      <p:ext uri="{BB962C8B-B14F-4D97-AF65-F5344CB8AC3E}">
        <p14:creationId xmlns:p14="http://schemas.microsoft.com/office/powerpoint/2010/main" val="112820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is much literature about why and how nonprofit organizations collaborate and which types are more likely to collaborate.  However, there is little literature that answers these questions based on size of organization.  They are generally lumped together in the sector.</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2</a:t>
            </a:fld>
            <a:endParaRPr lang="en-US"/>
          </a:p>
        </p:txBody>
      </p:sp>
    </p:spTree>
    <p:extLst>
      <p:ext uri="{BB962C8B-B14F-4D97-AF65-F5344CB8AC3E}">
        <p14:creationId xmlns:p14="http://schemas.microsoft.com/office/powerpoint/2010/main" val="3476768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the literature tell us</a:t>
            </a:r>
            <a:r>
              <a:rPr lang="en-US" baseline="0" dirty="0"/>
              <a:t> about why nonprofits in general collaborate?  Many do so to help each other accomplish goals, implying an understanding of the interconnectedness of concerns and overlap of beneficiaries.  It improves an organization’s reputation to be known as cooperating and they often serve niches that complement each other.  Collaborating may provide access to additional audiences for support and increase each collaborating organization’s assets.  It builds trust among collaborators and their supporters that helps address the wicked hard problems underlying the missions of collaborating organizations.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3</a:t>
            </a:fld>
            <a:endParaRPr lang="en-US"/>
          </a:p>
        </p:txBody>
      </p:sp>
    </p:spTree>
    <p:extLst>
      <p:ext uri="{BB962C8B-B14F-4D97-AF65-F5344CB8AC3E}">
        <p14:creationId xmlns:p14="http://schemas.microsoft.com/office/powerpoint/2010/main" val="1527261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why is it important to find if there are differences in collaboration among small nonprofits, besides</a:t>
            </a:r>
            <a:r>
              <a:rPr lang="en-US" baseline="0" dirty="0"/>
              <a:t> that size has not been studied before?  About two-thirds of charitable nonprofits, the largest category of all nonprofits, are small.  Almost three-fourths of arts, education, healthcare, and human service nonprofits are small.  There are simply more opportunities to collaborate with a small nonprofit because there are more of them..  Like small businesses in the for-profit sector, small nonprofit organizations may have different visions and goals, resources, and ability to work with others than transnational or even national organizations, who often get disproportionate attention in the literature.</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4</a:t>
            </a:fld>
            <a:endParaRPr lang="en-US"/>
          </a:p>
        </p:txBody>
      </p:sp>
    </p:spTree>
    <p:extLst>
      <p:ext uri="{BB962C8B-B14F-4D97-AF65-F5344CB8AC3E}">
        <p14:creationId xmlns:p14="http://schemas.microsoft.com/office/powerpoint/2010/main" val="2618269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from the literature that</a:t>
            </a:r>
            <a:r>
              <a:rPr lang="en-US" baseline="0" dirty="0"/>
              <a:t> among all nonprofits larger, older organizations tend to collaborate with others more, and put more resources into doing so.  Funders may pressure nonprofits into collaborating, and periodically will urge nonprofits to merge.  Geographic and program proximity increases the likelihood of nonprofits collaborating.  Human service organizations tend to collaborate more, although we can also find examples across subsectors, such as hospitals that display art as a part of the healing process for patients.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5</a:t>
            </a:fld>
            <a:endParaRPr lang="en-US"/>
          </a:p>
        </p:txBody>
      </p:sp>
    </p:spTree>
    <p:extLst>
      <p:ext uri="{BB962C8B-B14F-4D97-AF65-F5344CB8AC3E}">
        <p14:creationId xmlns:p14="http://schemas.microsoft.com/office/powerpoint/2010/main" val="2822842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a:t>
            </a:r>
            <a:r>
              <a:rPr lang="en-US" baseline="0" dirty="0"/>
              <a:t> wanted to learn whether there are any significant differences is why small nonprofits collaborate.  We had to find a sample, and it is often difficult to get people in small, usually under-resourced organizations to take the time to respond to research.  We knew that partner organizations of United Way collaborate at least with their local United Ways, and these are mostly human service organizations.  Our local United Way provided a list of small-city United Ways across the U.S., we selected several across the country, and found their partner organizations from the websites,  Next we sent surveys and followed up with email messages and sometimes phone calls to prompt those who did not respond early.  We gathered quantitative data on demographics, reasons for collaborating, and attitudes about the success of their collaborations.  We used logistic regression to analyze the data because we wanted to predict collaboration, had both continuous and categorical independent variables, and felt the sample skewed the distribution from the normal.  We then followed up with volunteer representatives willing to offer qualitative information that further explored reasons for collaborating.</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6</a:t>
            </a:fld>
            <a:endParaRPr lang="en-US"/>
          </a:p>
        </p:txBody>
      </p:sp>
    </p:spTree>
    <p:extLst>
      <p:ext uri="{BB962C8B-B14F-4D97-AF65-F5344CB8AC3E}">
        <p14:creationId xmlns:p14="http://schemas.microsoft.com/office/powerpoint/2010/main" val="3821733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results found</a:t>
            </a:r>
            <a:r>
              <a:rPr lang="en-US" baseline="0" dirty="0"/>
              <a:t>, first, there were no strong correlations between the independent variables.  Most respondents were older organizations and were encouraged by large funders to collaborate.  In fact, more than three-quarters of the respondents reported collaborating.  About half felt they had sufficient resources to do so, at least for the collaborations in which they participated.  Most respondents defined collaboration broadly, within the nonprofit sector and across sectors.</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7</a:t>
            </a:fld>
            <a:endParaRPr lang="en-US"/>
          </a:p>
        </p:txBody>
      </p:sp>
    </p:spTree>
    <p:extLst>
      <p:ext uri="{BB962C8B-B14F-4D97-AF65-F5344CB8AC3E}">
        <p14:creationId xmlns:p14="http://schemas.microsoft.com/office/powerpoint/2010/main" val="3470144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model adequately accounts for the dependent variable (chi square = 10.490, p = .162, </a:t>
            </a:r>
            <a:r>
              <a:rPr lang="en-US" sz="1200" kern="1200" dirty="0" err="1">
                <a:solidFill>
                  <a:schemeClr val="tx1"/>
                </a:solidFill>
                <a:effectLst/>
                <a:latin typeface="+mn-lt"/>
                <a:ea typeface="+mn-ea"/>
                <a:cs typeface="+mn-cs"/>
              </a:rPr>
              <a:t>df</a:t>
            </a:r>
            <a:r>
              <a:rPr lang="en-US" sz="1200" kern="1200" dirty="0">
                <a:solidFill>
                  <a:schemeClr val="tx1"/>
                </a:solidFill>
                <a:effectLst/>
                <a:latin typeface="+mn-lt"/>
                <a:ea typeface="+mn-ea"/>
                <a:cs typeface="+mn-cs"/>
              </a:rPr>
              <a:t> = 7). </a:t>
            </a:r>
            <a:r>
              <a:rPr lang="en-US" sz="1200" kern="1200" dirty="0" err="1">
                <a:solidFill>
                  <a:schemeClr val="tx1"/>
                </a:solidFill>
                <a:effectLst/>
                <a:latin typeface="+mn-lt"/>
                <a:ea typeface="+mn-ea"/>
                <a:cs typeface="+mn-cs"/>
              </a:rPr>
              <a:t>Nagelkerke’s</a:t>
            </a:r>
            <a:r>
              <a:rPr lang="en-US" sz="1200" kern="1200" dirty="0">
                <a:solidFill>
                  <a:schemeClr val="tx1"/>
                </a:solidFill>
                <a:effectLst/>
                <a:latin typeface="+mn-lt"/>
                <a:ea typeface="+mn-ea"/>
                <a:cs typeface="+mn-cs"/>
              </a:rPr>
              <a:t> R</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(regression coefficient) of .337, Cox &amp; Snell R</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of</a:t>
            </a:r>
            <a:r>
              <a:rPr lang="en-US" sz="1200" kern="1200" baseline="300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.226, and R</a:t>
            </a:r>
            <a:r>
              <a:rPr lang="en-US" sz="1200" kern="1200" baseline="30000" dirty="0">
                <a:solidFill>
                  <a:schemeClr val="tx1"/>
                </a:solidFill>
                <a:effectLst/>
                <a:latin typeface="+mn-lt"/>
                <a:ea typeface="+mn-ea"/>
                <a:cs typeface="+mn-cs"/>
              </a:rPr>
              <a:t>2</a:t>
            </a:r>
            <a:r>
              <a:rPr lang="en-US" sz="1200" kern="1200" baseline="-25000" dirty="0">
                <a:solidFill>
                  <a:schemeClr val="tx1"/>
                </a:solidFill>
                <a:effectLst/>
                <a:latin typeface="+mn-lt"/>
                <a:ea typeface="+mn-ea"/>
                <a:cs typeface="+mn-cs"/>
              </a:rPr>
              <a:t>L</a:t>
            </a:r>
            <a:r>
              <a:rPr lang="en-US" sz="1200" kern="1200" dirty="0">
                <a:solidFill>
                  <a:schemeClr val="tx1"/>
                </a:solidFill>
                <a:effectLst/>
                <a:latin typeface="+mn-lt"/>
                <a:ea typeface="+mn-ea"/>
                <a:cs typeface="+mn-cs"/>
              </a:rPr>
              <a:t> of .230 indicates the effect size is not large.</a:t>
            </a:r>
            <a:endParaRPr lang="en-US" dirty="0"/>
          </a:p>
        </p:txBody>
      </p:sp>
      <p:sp>
        <p:nvSpPr>
          <p:cNvPr id="4" name="Slide Number Placeholder 3"/>
          <p:cNvSpPr>
            <a:spLocks noGrp="1"/>
          </p:cNvSpPr>
          <p:nvPr>
            <p:ph type="sldNum" sz="quarter" idx="10"/>
          </p:nvPr>
        </p:nvSpPr>
        <p:spPr/>
        <p:txBody>
          <a:bodyPr/>
          <a:lstStyle/>
          <a:p>
            <a:fld id="{7555F1B2-1303-45CC-92C6-21D096335912}" type="slidenum">
              <a:rPr lang="en-US" smtClean="0"/>
              <a:t>8</a:t>
            </a:fld>
            <a:endParaRPr lang="en-US"/>
          </a:p>
        </p:txBody>
      </p:sp>
    </p:spTree>
    <p:extLst>
      <p:ext uri="{BB962C8B-B14F-4D97-AF65-F5344CB8AC3E}">
        <p14:creationId xmlns:p14="http://schemas.microsoft.com/office/powerpoint/2010/main" val="3657708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the seven variables,</a:t>
            </a:r>
            <a:r>
              <a:rPr lang="en-US" baseline="0" dirty="0"/>
              <a:t> the Wald criterion demonstrated that only age and perceived success of the organization made a significant contribution to prediction n, using point-one-zero as the probability value.  This might seem high to those used to laboratory experiments, but is a common cut-off in social service work.  The confidence intervals do not cross zero.</a:t>
            </a:r>
          </a:p>
        </p:txBody>
      </p:sp>
      <p:sp>
        <p:nvSpPr>
          <p:cNvPr id="4" name="Slide Number Placeholder 3"/>
          <p:cNvSpPr>
            <a:spLocks noGrp="1"/>
          </p:cNvSpPr>
          <p:nvPr>
            <p:ph type="sldNum" sz="quarter" idx="10"/>
          </p:nvPr>
        </p:nvSpPr>
        <p:spPr/>
        <p:txBody>
          <a:bodyPr/>
          <a:lstStyle/>
          <a:p>
            <a:fld id="{7555F1B2-1303-45CC-92C6-21D096335912}" type="slidenum">
              <a:rPr lang="en-US" smtClean="0"/>
              <a:t>9</a:t>
            </a:fld>
            <a:endParaRPr lang="en-US"/>
          </a:p>
        </p:txBody>
      </p:sp>
    </p:spTree>
    <p:extLst>
      <p:ext uri="{BB962C8B-B14F-4D97-AF65-F5344CB8AC3E}">
        <p14:creationId xmlns:p14="http://schemas.microsoft.com/office/powerpoint/2010/main" val="564837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E8D861C-4DDA-4E26-A343-A32F5665960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2289566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D861C-4DDA-4E26-A343-A32F5665960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3993351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D861C-4DDA-4E26-A343-A32F5665960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246658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D861C-4DDA-4E26-A343-A32F5665960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50164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8D861C-4DDA-4E26-A343-A32F56659608}"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32972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8D861C-4DDA-4E26-A343-A32F5665960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286953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8D861C-4DDA-4E26-A343-A32F56659608}"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426706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8D861C-4DDA-4E26-A343-A32F56659608}"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292451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D861C-4DDA-4E26-A343-A32F56659608}"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290728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8D861C-4DDA-4E26-A343-A32F5665960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1351386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8D861C-4DDA-4E26-A343-A32F56659608}"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7CD96-9DCA-4C53-BC0C-5B74D026CF2A}" type="slidenum">
              <a:rPr lang="en-US" smtClean="0"/>
              <a:t>‹#›</a:t>
            </a:fld>
            <a:endParaRPr lang="en-US"/>
          </a:p>
        </p:txBody>
      </p:sp>
    </p:spTree>
    <p:extLst>
      <p:ext uri="{BB962C8B-B14F-4D97-AF65-F5344CB8AC3E}">
        <p14:creationId xmlns:p14="http://schemas.microsoft.com/office/powerpoint/2010/main" val="184185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D861C-4DDA-4E26-A343-A32F56659608}" type="datetimeFigureOut">
              <a:rPr lang="en-US" smtClean="0"/>
              <a:t>2/24/2021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7CD96-9DCA-4C53-BC0C-5B74D026CF2A}" type="slidenum">
              <a:rPr lang="en-US" smtClean="0"/>
              <a:t>‹#›</a:t>
            </a:fld>
            <a:endParaRPr lang="en-US"/>
          </a:p>
        </p:txBody>
      </p:sp>
    </p:spTree>
    <p:extLst>
      <p:ext uri="{BB962C8B-B14F-4D97-AF65-F5344CB8AC3E}">
        <p14:creationId xmlns:p14="http://schemas.microsoft.com/office/powerpoint/2010/main" val="1530939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lum bright="60000" contrast="6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2711116" y="-23582"/>
            <a:ext cx="6769768" cy="6905164"/>
          </a:xfrm>
          <a:prstGeom prst="rect">
            <a:avLst/>
          </a:prstGeom>
        </p:spPr>
      </p:pic>
      <p:sp>
        <p:nvSpPr>
          <p:cNvPr id="2" name="Title 1"/>
          <p:cNvSpPr>
            <a:spLocks noGrp="1"/>
          </p:cNvSpPr>
          <p:nvPr>
            <p:ph type="ctrTitle"/>
          </p:nvPr>
        </p:nvSpPr>
        <p:spPr>
          <a:xfrm>
            <a:off x="1581150" y="714376"/>
            <a:ext cx="9144000" cy="5343524"/>
          </a:xfrm>
        </p:spPr>
        <p:txBody>
          <a:bodyPr>
            <a:normAutofit/>
          </a:bodyPr>
          <a:lstStyle/>
          <a:p>
            <a:r>
              <a:rPr lang="en-US" sz="4000" b="1" dirty="0"/>
              <a:t>Collaborating for Sustainability: An exploratory study with small nonprofits</a:t>
            </a:r>
            <a:r>
              <a:rPr lang="en-US" sz="4000" dirty="0"/>
              <a:t/>
            </a:r>
            <a:br>
              <a:rPr lang="en-US" sz="4000" dirty="0"/>
            </a:br>
            <a:r>
              <a:rPr lang="en-US" sz="2400" dirty="0"/>
              <a:t/>
            </a:r>
            <a:br>
              <a:rPr lang="en-US" sz="2400" dirty="0"/>
            </a:br>
            <a:r>
              <a:rPr lang="en-US" sz="2400" dirty="0"/>
              <a:t>Leading Change Conference</a:t>
            </a:r>
            <a:br>
              <a:rPr lang="en-US" sz="2400" dirty="0"/>
            </a:br>
            <a:r>
              <a:rPr lang="en-US" sz="2400" dirty="0"/>
              <a:t>James Madison University</a:t>
            </a:r>
            <a:br>
              <a:rPr lang="en-US" sz="2400" dirty="0"/>
            </a:br>
            <a:r>
              <a:rPr lang="en-US" sz="2400" dirty="0"/>
              <a:t>Harrisonburg, VA</a:t>
            </a:r>
            <a:br>
              <a:rPr lang="en-US" sz="2400" dirty="0"/>
            </a:br>
            <a:r>
              <a:rPr lang="en-US" sz="2400" dirty="0"/>
              <a:t>February 2021</a:t>
            </a:r>
            <a:br>
              <a:rPr lang="en-US" sz="2400" dirty="0"/>
            </a:br>
            <a:r>
              <a:rPr lang="en-US" sz="2400" dirty="0"/>
              <a:t> </a:t>
            </a:r>
            <a:br>
              <a:rPr lang="en-US" sz="2400" dirty="0"/>
            </a:br>
            <a:r>
              <a:rPr lang="en-US" sz="2400" dirty="0"/>
              <a:t>Terry Fernsler, MNPL, PhD</a:t>
            </a:r>
            <a:br>
              <a:rPr lang="en-US" sz="2400" dirty="0"/>
            </a:br>
            <a:r>
              <a:rPr lang="en-US" sz="2400" dirty="0"/>
              <a:t>Karen A. Ford, DSW</a:t>
            </a:r>
            <a:br>
              <a:rPr lang="en-US" sz="2400" dirty="0"/>
            </a:br>
            <a:r>
              <a:rPr lang="en-US" sz="2400" dirty="0"/>
              <a:t> James Madison University </a:t>
            </a:r>
            <a:r>
              <a:rPr lang="en-US" sz="1600" dirty="0"/>
              <a:t/>
            </a:r>
            <a:br>
              <a:rPr lang="en-US" sz="1600" dirty="0"/>
            </a:br>
            <a:endParaRPr lang="en-US" sz="1600" dirty="0"/>
          </a:p>
        </p:txBody>
      </p:sp>
    </p:spTree>
    <p:extLst>
      <p:ext uri="{BB962C8B-B14F-4D97-AF65-F5344CB8AC3E}">
        <p14:creationId xmlns:p14="http://schemas.microsoft.com/office/powerpoint/2010/main" val="3879170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Qualitative  Data</a:t>
            </a:r>
          </a:p>
        </p:txBody>
      </p:sp>
      <p:sp>
        <p:nvSpPr>
          <p:cNvPr id="3" name="Content Placeholder 2"/>
          <p:cNvSpPr>
            <a:spLocks noGrp="1"/>
          </p:cNvSpPr>
          <p:nvPr>
            <p:ph idx="1"/>
          </p:nvPr>
        </p:nvSpPr>
        <p:spPr/>
        <p:txBody>
          <a:bodyPr/>
          <a:lstStyle/>
          <a:p>
            <a:pPr marL="0" indent="0">
              <a:buNone/>
            </a:pPr>
            <a:endParaRPr lang="en-US" sz="1200" dirty="0"/>
          </a:p>
          <a:p>
            <a:r>
              <a:rPr lang="en-US" dirty="0"/>
              <a:t>49% located in small city; 39% rural</a:t>
            </a:r>
          </a:p>
          <a:p>
            <a:endParaRPr lang="en-US" dirty="0"/>
          </a:p>
          <a:p>
            <a:r>
              <a:rPr lang="en-US" dirty="0"/>
              <a:t>40% consider their organization grassroots</a:t>
            </a:r>
          </a:p>
          <a:p>
            <a:endParaRPr lang="en-US" dirty="0"/>
          </a:p>
          <a:p>
            <a:r>
              <a:rPr lang="en-US" dirty="0"/>
              <a:t>57% civic or secular organizations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2764971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Reasons for Collaboration </a:t>
            </a:r>
          </a:p>
        </p:txBody>
      </p:sp>
      <p:sp>
        <p:nvSpPr>
          <p:cNvPr id="3" name="Content Placeholder 2"/>
          <p:cNvSpPr>
            <a:spLocks noGrp="1"/>
          </p:cNvSpPr>
          <p:nvPr>
            <p:ph idx="1"/>
          </p:nvPr>
        </p:nvSpPr>
        <p:spPr/>
        <p:txBody>
          <a:bodyPr>
            <a:normAutofit fontScale="92500" lnSpcReduction="10000"/>
          </a:bodyPr>
          <a:lstStyle/>
          <a:p>
            <a:r>
              <a:rPr lang="en-US" dirty="0"/>
              <a:t>71% Feel it is important for improving program quality</a:t>
            </a:r>
          </a:p>
          <a:p>
            <a:r>
              <a:rPr lang="en-US" dirty="0"/>
              <a:t>61% Consider collaboration to increase financial and other resources</a:t>
            </a:r>
          </a:p>
          <a:p>
            <a:r>
              <a:rPr lang="en-US" dirty="0"/>
              <a:t>63% said they would consider a program-based collaboration on a single program or project indicating again that similarity of purpose and like programming is important</a:t>
            </a:r>
          </a:p>
          <a:p>
            <a:r>
              <a:rPr lang="en-US" dirty="0"/>
              <a:t>When asked “our organization would be most likely to consider some form of collaboration with an organization…., 59% indicated that “goodness of fit” between the other organization was a top factor</a:t>
            </a:r>
          </a:p>
          <a:p>
            <a:r>
              <a:rPr lang="en-US" dirty="0"/>
              <a:t>38% indicated they would be willing to collaborate with a “like-minded” agency when asked “our organization would be most likely to consider collaboration with….”</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410446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Perceived Barriers to Collaboration </a:t>
            </a:r>
          </a:p>
        </p:txBody>
      </p:sp>
      <p:sp>
        <p:nvSpPr>
          <p:cNvPr id="3" name="Content Placeholder 2"/>
          <p:cNvSpPr>
            <a:spLocks noGrp="1"/>
          </p:cNvSpPr>
          <p:nvPr>
            <p:ph idx="1"/>
          </p:nvPr>
        </p:nvSpPr>
        <p:spPr/>
        <p:txBody>
          <a:bodyPr/>
          <a:lstStyle/>
          <a:p>
            <a:pPr marL="0" indent="0">
              <a:buNone/>
            </a:pPr>
            <a:endParaRPr lang="en-US" sz="1200" dirty="0"/>
          </a:p>
          <a:p>
            <a:pPr lvl="0"/>
            <a:r>
              <a:rPr lang="en-US" dirty="0"/>
              <a:t>When asked to list what were the top two barriers to collaboration the topmost two themes identified were;</a:t>
            </a:r>
          </a:p>
          <a:p>
            <a:pPr lvl="1"/>
            <a:r>
              <a:rPr lang="en-US" dirty="0"/>
              <a:t> Incompatible missions/culture - 45% </a:t>
            </a:r>
          </a:p>
          <a:p>
            <a:pPr lvl="1"/>
            <a:r>
              <a:rPr lang="en-US" dirty="0"/>
              <a:t>Time constraints – 45%</a:t>
            </a:r>
          </a:p>
          <a:p>
            <a:pPr marL="0" indent="0">
              <a:buNone/>
            </a:pPr>
            <a:endParaRPr lang="en-US" dirty="0"/>
          </a:p>
          <a:p>
            <a:pPr lvl="0"/>
            <a:r>
              <a:rPr lang="en-US" dirty="0"/>
              <a:t>In the open comments section, the topmost themes were</a:t>
            </a:r>
          </a:p>
          <a:p>
            <a:pPr lvl="1"/>
            <a:r>
              <a:rPr lang="en-US" dirty="0"/>
              <a:t>Time </a:t>
            </a:r>
          </a:p>
          <a:p>
            <a:pPr lvl="1"/>
            <a:r>
              <a:rPr lang="en-US" dirty="0"/>
              <a:t>Importance of trust</a:t>
            </a:r>
          </a:p>
          <a:p>
            <a:pPr lvl="1"/>
            <a:r>
              <a:rPr lang="en-US" dirty="0"/>
              <a:t>Compatible cultures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3386678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Limitations</a:t>
            </a:r>
          </a:p>
        </p:txBody>
      </p:sp>
      <p:sp>
        <p:nvSpPr>
          <p:cNvPr id="3" name="Content Placeholder 2"/>
          <p:cNvSpPr>
            <a:spLocks noGrp="1"/>
          </p:cNvSpPr>
          <p:nvPr>
            <p:ph idx="1"/>
          </p:nvPr>
        </p:nvSpPr>
        <p:spPr/>
        <p:txBody>
          <a:bodyPr/>
          <a:lstStyle/>
          <a:p>
            <a:pPr marL="0" indent="0">
              <a:buNone/>
            </a:pPr>
            <a:endParaRPr lang="en-US" sz="1200" dirty="0"/>
          </a:p>
          <a:p>
            <a:r>
              <a:rPr lang="en-US" dirty="0"/>
              <a:t>Capacity to respond by small organizations</a:t>
            </a:r>
          </a:p>
          <a:p>
            <a:endParaRPr lang="en-US" dirty="0"/>
          </a:p>
          <a:p>
            <a:r>
              <a:rPr lang="en-US" dirty="0"/>
              <a:t>Voluntary sample</a:t>
            </a:r>
          </a:p>
          <a:p>
            <a:endParaRPr lang="en-US" dirty="0"/>
          </a:p>
          <a:p>
            <a:r>
              <a:rPr lang="en-US" dirty="0"/>
              <a:t>Small sample size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295099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Implications for Further Research</a:t>
            </a:r>
          </a:p>
        </p:txBody>
      </p:sp>
      <p:sp>
        <p:nvSpPr>
          <p:cNvPr id="3" name="Content Placeholder 2"/>
          <p:cNvSpPr>
            <a:spLocks noGrp="1"/>
          </p:cNvSpPr>
          <p:nvPr>
            <p:ph idx="1"/>
          </p:nvPr>
        </p:nvSpPr>
        <p:spPr/>
        <p:txBody>
          <a:bodyPr/>
          <a:lstStyle/>
          <a:p>
            <a:r>
              <a:rPr lang="en-US" dirty="0"/>
              <a:t>Meeting the mission and age of the organization were the only 2 statistically significant variables for collaborating among small nonprofits (</a:t>
            </a:r>
            <a:r>
              <a:rPr lang="en-US" i="1" dirty="0"/>
              <a:t>p</a:t>
            </a:r>
            <a:r>
              <a:rPr lang="en-US" dirty="0"/>
              <a:t> &lt; 0.10).</a:t>
            </a:r>
          </a:p>
          <a:p>
            <a:r>
              <a:rPr lang="en-US" dirty="0"/>
              <a:t>Implications for research, education &amp; training</a:t>
            </a:r>
          </a:p>
          <a:p>
            <a:pPr lvl="1"/>
            <a:r>
              <a:rPr lang="en-US" dirty="0"/>
              <a:t>Resource access</a:t>
            </a:r>
          </a:p>
          <a:p>
            <a:pPr lvl="1"/>
            <a:r>
              <a:rPr lang="en-US" dirty="0"/>
              <a:t>Predictability</a:t>
            </a:r>
          </a:p>
          <a:p>
            <a:pPr lvl="1"/>
            <a:r>
              <a:rPr lang="en-US" dirty="0"/>
              <a:t>Legitimacy</a:t>
            </a:r>
          </a:p>
          <a:p>
            <a:r>
              <a:rPr lang="en-US" dirty="0"/>
              <a:t>Important variables </a:t>
            </a:r>
            <a:r>
              <a:rPr lang="en-US"/>
              <a:t>from qualitative </a:t>
            </a:r>
            <a:r>
              <a:rPr lang="en-US" dirty="0"/>
              <a:t>findings: </a:t>
            </a:r>
          </a:p>
          <a:p>
            <a:pPr lvl="1"/>
            <a:r>
              <a:rPr lang="en-US" dirty="0"/>
              <a:t>Trust among organizations</a:t>
            </a:r>
          </a:p>
          <a:p>
            <a:pPr lvl="1"/>
            <a:r>
              <a:rPr lang="en-US" dirty="0"/>
              <a:t>Time required for collaboration</a:t>
            </a:r>
          </a:p>
          <a:p>
            <a:pPr lvl="1"/>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3692988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Collaboration</a:t>
            </a:r>
            <a:r>
              <a:rPr lang="en-US" b="1" dirty="0"/>
              <a:t>: </a:t>
            </a:r>
            <a:r>
              <a:rPr lang="en-US" dirty="0"/>
              <a:t>A </a:t>
            </a:r>
            <a:r>
              <a:rPr lang="en-US" dirty="0" err="1"/>
              <a:t>pracademic</a:t>
            </a:r>
            <a:r>
              <a:rPr lang="en-US" dirty="0"/>
              <a:t> perspective</a:t>
            </a: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
        <p:nvSpPr>
          <p:cNvPr id="5" name="Content Placeholder 6">
            <a:extLst>
              <a:ext uri="{FF2B5EF4-FFF2-40B4-BE49-F238E27FC236}">
                <a16:creationId xmlns:a16="http://schemas.microsoft.com/office/drawing/2014/main" xmlns="" id="{8B1DFAA5-6C6B-40AB-91B2-25824C6E1BF7}"/>
              </a:ext>
            </a:extLst>
          </p:cNvPr>
          <p:cNvSpPr txBox="1">
            <a:spLocks/>
          </p:cNvSpPr>
          <p:nvPr/>
        </p:nvSpPr>
        <p:spPr>
          <a:xfrm>
            <a:off x="990600" y="1978025"/>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smtClean="0"/>
              <a:t>First: </a:t>
            </a:r>
            <a:r>
              <a:rPr lang="en-US" dirty="0" smtClean="0"/>
              <a:t>Collaboration is ever evolving! Do it &amp; move on…then maybe 		   back again. Start small.</a:t>
            </a:r>
          </a:p>
          <a:p>
            <a:r>
              <a:rPr lang="en-US" sz="3200" b="1" dirty="0" smtClean="0"/>
              <a:t>Expect some conflict: </a:t>
            </a:r>
            <a:r>
              <a:rPr lang="en-US" dirty="0" smtClean="0"/>
              <a:t> Focus on the goal. Be gracious w/ setbacks. 	-Manners Matter</a:t>
            </a:r>
          </a:p>
          <a:p>
            <a:r>
              <a:rPr lang="en-US" sz="3200" b="1" dirty="0" smtClean="0"/>
              <a:t>Partnership is crucial: </a:t>
            </a:r>
            <a:r>
              <a:rPr lang="en-US" dirty="0" smtClean="0"/>
              <a:t>Think marriage</a:t>
            </a:r>
          </a:p>
          <a:p>
            <a:endParaRPr lang="en-US" dirty="0" smtClean="0"/>
          </a:p>
          <a:p>
            <a:r>
              <a:rPr lang="en-US" dirty="0" smtClean="0"/>
              <a:t> </a:t>
            </a:r>
            <a:r>
              <a:rPr lang="en-US" sz="3200" b="1" dirty="0" smtClean="0"/>
              <a:t>Set-up is KEY</a:t>
            </a:r>
          </a:p>
          <a:p>
            <a:endParaRPr lang="en-US" sz="3200" b="1" dirty="0" smtClean="0"/>
          </a:p>
          <a:p>
            <a:r>
              <a:rPr lang="en-US" sz="3200" b="1" dirty="0" smtClean="0"/>
              <a:t>TRUST but Verify </a:t>
            </a:r>
            <a:r>
              <a:rPr lang="en-US" sz="3200" b="1" dirty="0" smtClean="0">
                <a:sym typeface="Wingdings" panose="05000000000000000000" pitchFamily="2" charset="2"/>
              </a:rPr>
              <a:t></a:t>
            </a:r>
            <a:endParaRPr lang="en-US" sz="3200" b="1" dirty="0"/>
          </a:p>
        </p:txBody>
      </p:sp>
    </p:spTree>
    <p:extLst>
      <p:ext uri="{BB962C8B-B14F-4D97-AF65-F5344CB8AC3E}">
        <p14:creationId xmlns:p14="http://schemas.microsoft.com/office/powerpoint/2010/main" val="4109295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a:t>
            </a:r>
            <a:r>
              <a:rPr lang="en-US" b="1" dirty="0"/>
              <a:t>Fostering Collaboration…beginning ideas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
        <p:nvSpPr>
          <p:cNvPr id="6" name="Content Placeholder 6">
            <a:extLst>
              <a:ext uri="{FF2B5EF4-FFF2-40B4-BE49-F238E27FC236}">
                <a16:creationId xmlns:a16="http://schemas.microsoft.com/office/drawing/2014/main" xmlns="" id="{401AC8A7-D647-43DB-8672-D430DA00668F}"/>
              </a:ext>
            </a:extLst>
          </p:cNvPr>
          <p:cNvSpPr>
            <a:spLocks noGrp="1"/>
          </p:cNvSpPr>
          <p:nvPr>
            <p:ph idx="1"/>
          </p:nvPr>
        </p:nvSpPr>
        <p:spPr>
          <a:xfrm>
            <a:off x="838200" y="1825625"/>
            <a:ext cx="10515600" cy="4351338"/>
          </a:xfrm>
        </p:spPr>
        <p:txBody>
          <a:bodyPr>
            <a:normAutofit fontScale="92500" lnSpcReduction="20000"/>
          </a:bodyPr>
          <a:lstStyle/>
          <a:p>
            <a:endParaRPr lang="en-US" sz="3200" dirty="0"/>
          </a:p>
          <a:p>
            <a:r>
              <a:rPr lang="en-US" sz="3500" dirty="0"/>
              <a:t>Reward collaboration </a:t>
            </a:r>
            <a:r>
              <a:rPr lang="en-US" dirty="0"/>
              <a:t>– </a:t>
            </a:r>
            <a:r>
              <a:rPr lang="en-US" sz="2400" dirty="0"/>
              <a:t>Among staff &amp; empower staff to collaborate with staff from other organizations on mutually reinforcing projects</a:t>
            </a:r>
          </a:p>
          <a:p>
            <a:endParaRPr lang="en-US" sz="3200" dirty="0"/>
          </a:p>
          <a:p>
            <a:r>
              <a:rPr lang="en-US" sz="3500" dirty="0"/>
              <a:t>Communicate transparently </a:t>
            </a:r>
            <a:r>
              <a:rPr lang="en-US" sz="3200" dirty="0"/>
              <a:t>- </a:t>
            </a:r>
          </a:p>
          <a:p>
            <a:pPr lvl="1"/>
            <a:r>
              <a:rPr lang="en-US" dirty="0"/>
              <a:t>With staff</a:t>
            </a:r>
          </a:p>
          <a:p>
            <a:pPr lvl="1"/>
            <a:r>
              <a:rPr lang="en-US" dirty="0"/>
              <a:t>With other organizations</a:t>
            </a:r>
          </a:p>
          <a:p>
            <a:pPr lvl="1"/>
            <a:r>
              <a:rPr lang="en-US" dirty="0"/>
              <a:t>With your board &amp; committees</a:t>
            </a:r>
          </a:p>
          <a:p>
            <a:pPr lvl="1"/>
            <a:endParaRPr lang="en-US" sz="3500" dirty="0"/>
          </a:p>
          <a:p>
            <a:r>
              <a:rPr lang="en-US" sz="3500" dirty="0"/>
              <a:t>Encourage networks </a:t>
            </a:r>
            <a:r>
              <a:rPr lang="en-US" dirty="0"/>
              <a:t>– </a:t>
            </a:r>
            <a:r>
              <a:rPr lang="en-US" sz="2600" dirty="0"/>
              <a:t>within your organization and with other organizations</a:t>
            </a:r>
          </a:p>
        </p:txBody>
      </p:sp>
    </p:spTree>
    <p:extLst>
      <p:ext uri="{BB962C8B-B14F-4D97-AF65-F5344CB8AC3E}">
        <p14:creationId xmlns:p14="http://schemas.microsoft.com/office/powerpoint/2010/main" val="954504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Fostering </a:t>
            </a:r>
            <a:r>
              <a:rPr lang="en-US" b="1" dirty="0"/>
              <a:t>Collaboration…ideas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
        <p:nvSpPr>
          <p:cNvPr id="6" name="Content Placeholder 3">
            <a:extLst>
              <a:ext uri="{FF2B5EF4-FFF2-40B4-BE49-F238E27FC236}">
                <a16:creationId xmlns:a16="http://schemas.microsoft.com/office/drawing/2014/main" xmlns="" id="{9F293063-7A8E-4B49-97C6-1CE991F65C0D}"/>
              </a:ext>
            </a:extLst>
          </p:cNvPr>
          <p:cNvSpPr>
            <a:spLocks noGrp="1"/>
          </p:cNvSpPr>
          <p:nvPr>
            <p:ph idx="1"/>
          </p:nvPr>
        </p:nvSpPr>
        <p:spPr>
          <a:xfrm>
            <a:off x="838200" y="1825625"/>
            <a:ext cx="10515600" cy="4351338"/>
          </a:xfrm>
        </p:spPr>
        <p:txBody>
          <a:bodyPr/>
          <a:lstStyle/>
          <a:p>
            <a:endParaRPr lang="en-US" sz="3200" dirty="0"/>
          </a:p>
          <a:p>
            <a:r>
              <a:rPr lang="en-US" sz="3200" dirty="0"/>
              <a:t>FOCUS on client/customer needs &amp; wants</a:t>
            </a:r>
          </a:p>
          <a:p>
            <a:pPr lvl="1"/>
            <a:r>
              <a:rPr lang="en-US" dirty="0"/>
              <a:t>Meet the client/customer where they are</a:t>
            </a:r>
          </a:p>
          <a:p>
            <a:pPr lvl="1"/>
            <a:r>
              <a:rPr lang="en-US" dirty="0"/>
              <a:t>Understand their needs &amp; wants…ask!</a:t>
            </a:r>
          </a:p>
          <a:p>
            <a:pPr marL="0" indent="0">
              <a:buNone/>
            </a:pPr>
            <a:endParaRPr lang="en-US" sz="3200" dirty="0"/>
          </a:p>
          <a:p>
            <a:r>
              <a:rPr lang="en-US" sz="3200" dirty="0"/>
              <a:t>Have clarity around your organization’s goals</a:t>
            </a:r>
          </a:p>
          <a:p>
            <a:pPr lvl="1"/>
            <a:r>
              <a:rPr lang="en-US" dirty="0"/>
              <a:t>Goal clarity allows you to know when &amp; where to collaborate!</a:t>
            </a:r>
          </a:p>
          <a:p>
            <a:pPr lvl="1"/>
            <a:endParaRPr lang="en-US" dirty="0"/>
          </a:p>
          <a:p>
            <a:endParaRPr lang="en-US" dirty="0"/>
          </a:p>
        </p:txBody>
      </p:sp>
    </p:spTree>
    <p:extLst>
      <p:ext uri="{BB962C8B-B14F-4D97-AF65-F5344CB8AC3E}">
        <p14:creationId xmlns:p14="http://schemas.microsoft.com/office/powerpoint/2010/main" val="4033428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Final </a:t>
            </a:r>
            <a:r>
              <a:rPr lang="en-US" b="1" dirty="0"/>
              <a:t>Collaborative Thoughts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
        <p:nvSpPr>
          <p:cNvPr id="6" name="Content Placeholder 2">
            <a:extLst>
              <a:ext uri="{FF2B5EF4-FFF2-40B4-BE49-F238E27FC236}">
                <a16:creationId xmlns:a16="http://schemas.microsoft.com/office/drawing/2014/main" xmlns="" id="{704D5732-23A5-45F7-AE89-E2E3F6BA4516}"/>
              </a:ext>
            </a:extLst>
          </p:cNvPr>
          <p:cNvSpPr>
            <a:spLocks noGrp="1"/>
          </p:cNvSpPr>
          <p:nvPr>
            <p:ph idx="1"/>
          </p:nvPr>
        </p:nvSpPr>
        <p:spPr>
          <a:xfrm>
            <a:off x="838200" y="1825625"/>
            <a:ext cx="10515600" cy="4351338"/>
          </a:xfrm>
        </p:spPr>
        <p:txBody>
          <a:bodyPr>
            <a:normAutofit/>
          </a:bodyPr>
          <a:lstStyle/>
          <a:p>
            <a:r>
              <a:rPr lang="en-US" sz="3200" dirty="0"/>
              <a:t>Leadership matters</a:t>
            </a:r>
          </a:p>
          <a:p>
            <a:pPr lvl="1"/>
            <a:r>
              <a:rPr lang="en-US" sz="2800" dirty="0"/>
              <a:t>Sets the overall tone</a:t>
            </a:r>
          </a:p>
          <a:p>
            <a:pPr lvl="1"/>
            <a:r>
              <a:rPr lang="en-US" sz="2800" dirty="0"/>
              <a:t>Support individual efforts</a:t>
            </a:r>
            <a:endParaRPr lang="en-US" dirty="0"/>
          </a:p>
          <a:p>
            <a:endParaRPr lang="en-US" dirty="0"/>
          </a:p>
          <a:p>
            <a:r>
              <a:rPr lang="en-US" sz="3200" dirty="0"/>
              <a:t>TRUST, TRUST, TRUST</a:t>
            </a:r>
          </a:p>
          <a:p>
            <a:pPr lvl="1"/>
            <a:r>
              <a:rPr lang="en-US" sz="2800" dirty="0"/>
              <a:t>Interpersonally with staff &amp; Board</a:t>
            </a:r>
          </a:p>
          <a:p>
            <a:pPr lvl="1"/>
            <a:r>
              <a:rPr lang="en-US" sz="2800" dirty="0"/>
              <a:t>Organizationally</a:t>
            </a:r>
          </a:p>
          <a:p>
            <a:pPr lvl="1"/>
            <a:r>
              <a:rPr lang="en-US" sz="2800" dirty="0"/>
              <a:t>Inter-organizationally</a:t>
            </a:r>
          </a:p>
          <a:p>
            <a:endParaRPr lang="en-US" dirty="0"/>
          </a:p>
        </p:txBody>
      </p:sp>
    </p:spTree>
    <p:extLst>
      <p:ext uri="{BB962C8B-B14F-4D97-AF65-F5344CB8AC3E}">
        <p14:creationId xmlns:p14="http://schemas.microsoft.com/office/powerpoint/2010/main" val="726679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Contact Information</a:t>
            </a:r>
          </a:p>
        </p:txBody>
      </p:sp>
      <p:sp>
        <p:nvSpPr>
          <p:cNvPr id="3" name="Content Placeholder 2"/>
          <p:cNvSpPr>
            <a:spLocks noGrp="1"/>
          </p:cNvSpPr>
          <p:nvPr>
            <p:ph idx="1"/>
          </p:nvPr>
        </p:nvSpPr>
        <p:spPr>
          <a:xfrm>
            <a:off x="388189" y="1825625"/>
            <a:ext cx="11438625" cy="4351338"/>
          </a:xfrm>
        </p:spPr>
        <p:txBody>
          <a:bodyPr>
            <a:normAutofit/>
          </a:bodyPr>
          <a:lstStyle/>
          <a:p>
            <a:pPr marL="0" indent="0">
              <a:buNone/>
            </a:pPr>
            <a:r>
              <a:rPr lang="en-US" b="1" dirty="0"/>
              <a:t>Karen A. Ford, DSW			Terry Fernsler, MNPL, Ph.D.</a:t>
            </a:r>
            <a:endParaRPr lang="en-US" dirty="0"/>
          </a:p>
          <a:p>
            <a:pPr marL="0" indent="0">
              <a:buNone/>
            </a:pPr>
            <a:r>
              <a:rPr lang="en-US" sz="2400" dirty="0"/>
              <a:t>Professor &amp; Director Emeritus		Instructor &amp; Minor Advisor</a:t>
            </a:r>
          </a:p>
          <a:p>
            <a:pPr marL="0" indent="0">
              <a:buNone/>
            </a:pPr>
            <a:r>
              <a:rPr lang="en-US" sz="2400" dirty="0"/>
              <a:t>School of Strategic Leadership Studies	Social Work Department </a:t>
            </a:r>
          </a:p>
          <a:p>
            <a:pPr marL="0" indent="0">
              <a:buNone/>
            </a:pPr>
            <a:r>
              <a:rPr lang="en-US" sz="2400" dirty="0"/>
              <a:t>James Madison University			James Madison University</a:t>
            </a:r>
          </a:p>
          <a:p>
            <a:pPr marL="0" indent="0">
              <a:buNone/>
            </a:pPr>
            <a:r>
              <a:rPr lang="en-US" sz="2400" dirty="0"/>
              <a:t>928 Port Republic Rd.  MSC 1505		235 Martin Luther King Jr Way  MSC 4303</a:t>
            </a:r>
          </a:p>
          <a:p>
            <a:pPr marL="0" indent="0">
              <a:buNone/>
            </a:pPr>
            <a:r>
              <a:rPr lang="en-US" sz="2400" dirty="0"/>
              <a:t>Harrisonburg, VA 22807			Harrisonburg, VA 22807</a:t>
            </a:r>
          </a:p>
          <a:p>
            <a:pPr marL="0" indent="0">
              <a:buNone/>
            </a:pPr>
            <a:r>
              <a:rPr lang="en-US" sz="2400" dirty="0"/>
              <a:t>fordka@jmu.edu				fernslts@jmu.edu </a:t>
            </a:r>
          </a:p>
          <a:p>
            <a:pPr marL="0" indent="0">
              <a:buNone/>
            </a:pPr>
            <a:endParaRPr lang="en-US" sz="2400" dirty="0"/>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2717729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Questions</a:t>
            </a:r>
          </a:p>
        </p:txBody>
      </p:sp>
      <p:sp>
        <p:nvSpPr>
          <p:cNvPr id="3" name="Content Placeholder 2"/>
          <p:cNvSpPr>
            <a:spLocks noGrp="1"/>
          </p:cNvSpPr>
          <p:nvPr>
            <p:ph idx="1"/>
          </p:nvPr>
        </p:nvSpPr>
        <p:spPr/>
        <p:txBody>
          <a:bodyPr/>
          <a:lstStyle/>
          <a:p>
            <a:pPr marL="0" indent="0">
              <a:buNone/>
            </a:pPr>
            <a:endParaRPr lang="en-US" dirty="0"/>
          </a:p>
          <a:p>
            <a:r>
              <a:rPr lang="en-US" dirty="0"/>
              <a:t>Do small nonprofit organizations have reasons for collaborating that vary from reasons given by nonprofit organizations of all sizes?</a:t>
            </a:r>
          </a:p>
          <a:p>
            <a:endParaRPr lang="en-US" dirty="0"/>
          </a:p>
          <a:p>
            <a:r>
              <a:rPr lang="en-US" dirty="0"/>
              <a:t>What types of collaborations do small nonprofit organizations prefer?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38185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9773" y="365125"/>
            <a:ext cx="8720127" cy="1325563"/>
          </a:xfrm>
        </p:spPr>
        <p:txBody>
          <a:bodyPr/>
          <a:lstStyle/>
          <a:p>
            <a:r>
              <a:rPr lang="en-US" b="1" dirty="0"/>
              <a:t>The Literature:</a:t>
            </a:r>
            <a:br>
              <a:rPr lang="en-US" b="1" dirty="0"/>
            </a:br>
            <a:r>
              <a:rPr lang="en-US" sz="3600" b="1" dirty="0"/>
              <a:t>Reasons Nonprofits Collaborate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
        <p:nvSpPr>
          <p:cNvPr id="3" name="Content Placeholder 2"/>
          <p:cNvSpPr>
            <a:spLocks noGrp="1"/>
          </p:cNvSpPr>
          <p:nvPr>
            <p:ph idx="1"/>
          </p:nvPr>
        </p:nvSpPr>
        <p:spPr/>
        <p:txBody>
          <a:bodyPr/>
          <a:lstStyle/>
          <a:p>
            <a:pPr marL="0" indent="0">
              <a:buNone/>
            </a:pPr>
            <a:endParaRPr lang="en-US" sz="1200" dirty="0"/>
          </a:p>
          <a:p>
            <a:r>
              <a:rPr lang="en-US" dirty="0"/>
              <a:t>Reciprocity</a:t>
            </a:r>
          </a:p>
          <a:p>
            <a:r>
              <a:rPr lang="en-US" dirty="0"/>
              <a:t>Reputation, Competitive advantage, Fill service gaps</a:t>
            </a:r>
          </a:p>
          <a:p>
            <a:r>
              <a:rPr lang="en-US" dirty="0"/>
              <a:t>Improve quality and efficiency</a:t>
            </a:r>
          </a:p>
          <a:p>
            <a:r>
              <a:rPr lang="en-US" dirty="0"/>
              <a:t>Growth, Access to capital, Increase donations</a:t>
            </a:r>
          </a:p>
          <a:p>
            <a:r>
              <a:rPr lang="en-US" dirty="0"/>
              <a:t>Acquire resources, Reduce uncertainty, Enhance legitimacy, Attain goals and Increase organizational learning</a:t>
            </a:r>
          </a:p>
          <a:p>
            <a:r>
              <a:rPr lang="en-US" dirty="0"/>
              <a:t>Improve effectiveness</a:t>
            </a:r>
          </a:p>
          <a:p>
            <a:r>
              <a:rPr lang="en-US" dirty="0"/>
              <a:t>Build trust for reciprocity</a:t>
            </a:r>
          </a:p>
          <a:p>
            <a:endParaRPr lang="en-US" dirty="0"/>
          </a:p>
          <a:p>
            <a:endParaRPr lang="en-US" dirty="0"/>
          </a:p>
        </p:txBody>
      </p:sp>
    </p:spTree>
    <p:extLst>
      <p:ext uri="{BB962C8B-B14F-4D97-AF65-F5344CB8AC3E}">
        <p14:creationId xmlns:p14="http://schemas.microsoft.com/office/powerpoint/2010/main" val="182006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95468" y="365125"/>
            <a:ext cx="9263070" cy="1325563"/>
          </a:xfrm>
        </p:spPr>
        <p:txBody>
          <a:bodyPr>
            <a:normAutofit/>
          </a:bodyPr>
          <a:lstStyle/>
          <a:p>
            <a:r>
              <a:rPr lang="en-US" sz="3600" b="1" dirty="0"/>
              <a:t>Why Study Small Nonprofits</a:t>
            </a:r>
          </a:p>
        </p:txBody>
      </p:sp>
      <p:sp>
        <p:nvSpPr>
          <p:cNvPr id="3" name="Content Placeholder 2"/>
          <p:cNvSpPr>
            <a:spLocks noGrp="1"/>
          </p:cNvSpPr>
          <p:nvPr>
            <p:ph idx="1"/>
          </p:nvPr>
        </p:nvSpPr>
        <p:spPr/>
        <p:txBody>
          <a:bodyPr/>
          <a:lstStyle/>
          <a:p>
            <a:pPr marL="0" indent="0">
              <a:buNone/>
            </a:pPr>
            <a:endParaRPr lang="en-US" sz="1200" dirty="0"/>
          </a:p>
          <a:p>
            <a:r>
              <a:rPr lang="en-US" dirty="0"/>
              <a:t>66% of public charities have budgets under $500,000</a:t>
            </a:r>
          </a:p>
          <a:p>
            <a:endParaRPr lang="en-US" dirty="0"/>
          </a:p>
          <a:p>
            <a:r>
              <a:rPr lang="en-US" dirty="0"/>
              <a:t>74% of nonprofits active in the arts, education, health care, and human services can be classified as small</a:t>
            </a:r>
          </a:p>
          <a:p>
            <a:endParaRPr lang="en-US" dirty="0"/>
          </a:p>
          <a:p>
            <a:r>
              <a:rPr lang="en-US" dirty="0"/>
              <a:t>These types of nonprofits are not specifically addressed in the literature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3146905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9776" y="365125"/>
            <a:ext cx="9220187" cy="1325563"/>
          </a:xfrm>
        </p:spPr>
        <p:txBody>
          <a:bodyPr>
            <a:normAutofit/>
          </a:bodyPr>
          <a:lstStyle/>
          <a:p>
            <a:r>
              <a:rPr lang="en-US" sz="3600" b="1" dirty="0"/>
              <a:t>Which Are Likely to Collaborate</a:t>
            </a:r>
          </a:p>
        </p:txBody>
      </p:sp>
      <p:sp>
        <p:nvSpPr>
          <p:cNvPr id="3" name="Content Placeholder 2"/>
          <p:cNvSpPr>
            <a:spLocks noGrp="1"/>
          </p:cNvSpPr>
          <p:nvPr>
            <p:ph idx="1"/>
          </p:nvPr>
        </p:nvSpPr>
        <p:spPr/>
        <p:txBody>
          <a:bodyPr/>
          <a:lstStyle/>
          <a:p>
            <a:pPr marL="0" indent="0">
              <a:buNone/>
            </a:pPr>
            <a:endParaRPr lang="en-US" sz="1200" dirty="0"/>
          </a:p>
          <a:p>
            <a:r>
              <a:rPr lang="en-US" dirty="0"/>
              <a:t>Larger organizations</a:t>
            </a:r>
          </a:p>
          <a:p>
            <a:r>
              <a:rPr lang="en-US" dirty="0"/>
              <a:t>Older organizations</a:t>
            </a:r>
          </a:p>
          <a:p>
            <a:r>
              <a:rPr lang="en-US" dirty="0"/>
              <a:t>Those pressured by funders</a:t>
            </a:r>
          </a:p>
          <a:p>
            <a:r>
              <a:rPr lang="en-US" dirty="0"/>
              <a:t>Those in proximity to other organizations who are willing to collaborate</a:t>
            </a:r>
          </a:p>
          <a:p>
            <a:r>
              <a:rPr lang="en-US" dirty="0"/>
              <a:t>Those seeking financial security</a:t>
            </a:r>
          </a:p>
          <a:p>
            <a:r>
              <a:rPr lang="en-US" dirty="0"/>
              <a:t>Those that provide certain types of service</a:t>
            </a:r>
            <a:br>
              <a:rPr lang="en-US" dirty="0"/>
            </a:b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8" y="458537"/>
            <a:ext cx="1123950" cy="1146430"/>
          </a:xfrm>
          <a:prstGeom prst="rect">
            <a:avLst/>
          </a:prstGeom>
        </p:spPr>
      </p:pic>
    </p:spTree>
    <p:extLst>
      <p:ext uri="{BB962C8B-B14F-4D97-AF65-F5344CB8AC3E}">
        <p14:creationId xmlns:p14="http://schemas.microsoft.com/office/powerpoint/2010/main" val="168948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Methodology</a:t>
            </a:r>
          </a:p>
        </p:txBody>
      </p:sp>
      <p:sp>
        <p:nvSpPr>
          <p:cNvPr id="3" name="Content Placeholder 2"/>
          <p:cNvSpPr>
            <a:spLocks noGrp="1"/>
          </p:cNvSpPr>
          <p:nvPr>
            <p:ph idx="1"/>
          </p:nvPr>
        </p:nvSpPr>
        <p:spPr/>
        <p:txBody>
          <a:bodyPr>
            <a:normAutofit lnSpcReduction="10000"/>
          </a:bodyPr>
          <a:lstStyle/>
          <a:p>
            <a:r>
              <a:rPr lang="en-US" dirty="0"/>
              <a:t>Sample – Human services organizations drawn primarily from United Way</a:t>
            </a:r>
          </a:p>
          <a:p>
            <a:r>
              <a:rPr lang="en-US" dirty="0"/>
              <a:t>Survey – Demographics, Service area, Service type, Staff size, Volunteer size, Volunteer use</a:t>
            </a:r>
          </a:p>
          <a:p>
            <a:pPr lvl="1"/>
            <a:r>
              <a:rPr lang="en-US" dirty="0"/>
              <a:t>Measures of success</a:t>
            </a:r>
          </a:p>
          <a:p>
            <a:pPr lvl="1"/>
            <a:r>
              <a:rPr lang="en-US" dirty="0"/>
              <a:t>Types of collaborations</a:t>
            </a:r>
          </a:p>
          <a:p>
            <a:r>
              <a:rPr lang="en-US" dirty="0"/>
              <a:t>Logistic regression – predictive, continuous and categorical IVs, noon-normal distribution</a:t>
            </a:r>
          </a:p>
          <a:p>
            <a:r>
              <a:rPr lang="en-US" dirty="0"/>
              <a:t>Narrative data to emphasize quantitative information</a:t>
            </a:r>
          </a:p>
          <a:p>
            <a:r>
              <a:rPr lang="en-US" dirty="0"/>
              <a:t>Motivations, Barriers (qualitative)</a:t>
            </a:r>
          </a:p>
          <a:p>
            <a:pPr marL="0" indent="0">
              <a:buNone/>
            </a:pPr>
            <a:endParaRPr lang="en-US" dirty="0"/>
          </a:p>
          <a:p>
            <a:pPr marL="0" indent="0">
              <a:buNone/>
            </a:pPr>
            <a:endParaRPr lang="en-US" dirty="0"/>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14321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Results</a:t>
            </a:r>
          </a:p>
        </p:txBody>
      </p:sp>
      <p:sp>
        <p:nvSpPr>
          <p:cNvPr id="3" name="Content Placeholder 2"/>
          <p:cNvSpPr>
            <a:spLocks noGrp="1"/>
          </p:cNvSpPr>
          <p:nvPr>
            <p:ph idx="1"/>
          </p:nvPr>
        </p:nvSpPr>
        <p:spPr/>
        <p:txBody>
          <a:bodyPr/>
          <a:lstStyle/>
          <a:p>
            <a:pPr marL="0" indent="0">
              <a:buNone/>
            </a:pPr>
            <a:endParaRPr lang="en-US" sz="1200" dirty="0"/>
          </a:p>
          <a:p>
            <a:r>
              <a:rPr lang="en-US" dirty="0"/>
              <a:t>No strong correlations among independent variables</a:t>
            </a:r>
          </a:p>
          <a:p>
            <a:r>
              <a:rPr lang="en-US" dirty="0"/>
              <a:t>Older organizations (78.7% over 15 years old)</a:t>
            </a:r>
          </a:p>
          <a:p>
            <a:r>
              <a:rPr lang="en-US" dirty="0"/>
              <a:t>Funders encourage collaboration</a:t>
            </a:r>
          </a:p>
          <a:p>
            <a:r>
              <a:rPr lang="en-US" dirty="0"/>
              <a:t>76.7% of respondents collaborate</a:t>
            </a:r>
          </a:p>
          <a:p>
            <a:r>
              <a:rPr lang="en-US" dirty="0"/>
              <a:t>50/50 on whether organization has sufficient resources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87106"/>
            <a:ext cx="1123950" cy="1146430"/>
          </a:xfrm>
          <a:prstGeom prst="rect">
            <a:avLst/>
          </a:prstGeom>
        </p:spPr>
      </p:pic>
    </p:spTree>
    <p:extLst>
      <p:ext uri="{BB962C8B-B14F-4D97-AF65-F5344CB8AC3E}">
        <p14:creationId xmlns:p14="http://schemas.microsoft.com/office/powerpoint/2010/main" val="115354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81197" y="365125"/>
            <a:ext cx="9248766" cy="1325563"/>
          </a:xfrm>
        </p:spPr>
        <p:txBody>
          <a:bodyPr>
            <a:normAutofit/>
          </a:bodyPr>
          <a:lstStyle/>
          <a:p>
            <a:r>
              <a:rPr lang="en-US" sz="3600" b="1" dirty="0"/>
              <a:t>Test for model fit</a:t>
            </a:r>
          </a:p>
        </p:txBody>
      </p:sp>
      <p:pic>
        <p:nvPicPr>
          <p:cNvPr id="4" name="Content Placeholder 3"/>
          <p:cNvPicPr>
            <a:picLocks noGrp="1" noChangeAspect="1"/>
          </p:cNvPicPr>
          <p:nvPr>
            <p:ph idx="1"/>
          </p:nvPr>
        </p:nvPicPr>
        <p:blipFill>
          <a:blip r:embed="rId3"/>
          <a:stretch>
            <a:fillRect/>
          </a:stretch>
        </p:blipFill>
        <p:spPr>
          <a:xfrm>
            <a:off x="689915" y="2048701"/>
            <a:ext cx="13090254" cy="1160724"/>
          </a:xfrm>
          <a:prstGeom prst="rect">
            <a:avLst/>
          </a:prstGeom>
        </p:spPr>
      </p:pic>
      <p:pic>
        <p:nvPicPr>
          <p:cNvPr id="5" name="Picture 4"/>
          <p:cNvPicPr>
            <a:picLocks noChangeAspect="1"/>
          </p:cNvPicPr>
          <p:nvPr/>
        </p:nvPicPr>
        <p:blipFill rotWithShape="1">
          <a:blip r:embed="rId4"/>
          <a:srcRect r="41292" b="-2489"/>
          <a:stretch/>
        </p:blipFill>
        <p:spPr>
          <a:xfrm>
            <a:off x="838200" y="4305639"/>
            <a:ext cx="7328676" cy="12141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spTree>
    <p:extLst>
      <p:ext uri="{BB962C8B-B14F-4D97-AF65-F5344CB8AC3E}">
        <p14:creationId xmlns:p14="http://schemas.microsoft.com/office/powerpoint/2010/main" val="204303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472818"/>
            <a:ext cx="1123950" cy="114643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010590941"/>
              </p:ext>
            </p:extLst>
          </p:nvPr>
        </p:nvGraphicFramePr>
        <p:xfrm>
          <a:off x="976184" y="1852142"/>
          <a:ext cx="10256042" cy="3521964"/>
        </p:xfrm>
        <a:graphic>
          <a:graphicData uri="http://schemas.openxmlformats.org/drawingml/2006/table">
            <a:tbl>
              <a:tblPr>
                <a:tableStyleId>{5C22544A-7EE6-4342-B048-85BDC9FD1C3A}</a:tableStyleId>
              </a:tblPr>
              <a:tblGrid>
                <a:gridCol w="1056538">
                  <a:extLst>
                    <a:ext uri="{9D8B030D-6E8A-4147-A177-3AD203B41FA5}">
                      <a16:colId xmlns:a16="http://schemas.microsoft.com/office/drawing/2014/main" xmlns="" val="20000"/>
                    </a:ext>
                  </a:extLst>
                </a:gridCol>
                <a:gridCol w="1056538">
                  <a:extLst>
                    <a:ext uri="{9D8B030D-6E8A-4147-A177-3AD203B41FA5}">
                      <a16:colId xmlns:a16="http://schemas.microsoft.com/office/drawing/2014/main" xmlns="" val="20001"/>
                    </a:ext>
                  </a:extLst>
                </a:gridCol>
                <a:gridCol w="970254">
                  <a:extLst>
                    <a:ext uri="{9D8B030D-6E8A-4147-A177-3AD203B41FA5}">
                      <a16:colId xmlns:a16="http://schemas.microsoft.com/office/drawing/2014/main" xmlns="" val="20002"/>
                    </a:ext>
                  </a:extLst>
                </a:gridCol>
                <a:gridCol w="970254">
                  <a:extLst>
                    <a:ext uri="{9D8B030D-6E8A-4147-A177-3AD203B41FA5}">
                      <a16:colId xmlns:a16="http://schemas.microsoft.com/office/drawing/2014/main" xmlns="" val="20003"/>
                    </a:ext>
                  </a:extLst>
                </a:gridCol>
                <a:gridCol w="969335">
                  <a:extLst>
                    <a:ext uri="{9D8B030D-6E8A-4147-A177-3AD203B41FA5}">
                      <a16:colId xmlns:a16="http://schemas.microsoft.com/office/drawing/2014/main" xmlns="" val="20004"/>
                    </a:ext>
                  </a:extLst>
                </a:gridCol>
                <a:gridCol w="969335">
                  <a:extLst>
                    <a:ext uri="{9D8B030D-6E8A-4147-A177-3AD203B41FA5}">
                      <a16:colId xmlns:a16="http://schemas.microsoft.com/office/drawing/2014/main" xmlns="" val="20005"/>
                    </a:ext>
                  </a:extLst>
                </a:gridCol>
                <a:gridCol w="1128137">
                  <a:extLst>
                    <a:ext uri="{9D8B030D-6E8A-4147-A177-3AD203B41FA5}">
                      <a16:colId xmlns:a16="http://schemas.microsoft.com/office/drawing/2014/main" xmlns="" val="20006"/>
                    </a:ext>
                  </a:extLst>
                </a:gridCol>
                <a:gridCol w="1128137">
                  <a:extLst>
                    <a:ext uri="{9D8B030D-6E8A-4147-A177-3AD203B41FA5}">
                      <a16:colId xmlns:a16="http://schemas.microsoft.com/office/drawing/2014/main" xmlns="" val="20007"/>
                    </a:ext>
                  </a:extLst>
                </a:gridCol>
                <a:gridCol w="969335">
                  <a:extLst>
                    <a:ext uri="{9D8B030D-6E8A-4147-A177-3AD203B41FA5}">
                      <a16:colId xmlns:a16="http://schemas.microsoft.com/office/drawing/2014/main" xmlns="" val="20008"/>
                    </a:ext>
                  </a:extLst>
                </a:gridCol>
                <a:gridCol w="969335">
                  <a:extLst>
                    <a:ext uri="{9D8B030D-6E8A-4147-A177-3AD203B41FA5}">
                      <a16:colId xmlns:a16="http://schemas.microsoft.com/office/drawing/2014/main" xmlns="" val="20009"/>
                    </a:ext>
                  </a:extLst>
                </a:gridCol>
                <a:gridCol w="68844">
                  <a:extLst>
                    <a:ext uri="{9D8B030D-6E8A-4147-A177-3AD203B41FA5}">
                      <a16:colId xmlns:a16="http://schemas.microsoft.com/office/drawing/2014/main" xmlns="" val="20010"/>
                    </a:ext>
                  </a:extLst>
                </a:gridCol>
              </a:tblGrid>
              <a:tr h="292887">
                <a:tc gridSpan="11">
                  <a:txBody>
                    <a:bodyPr/>
                    <a:lstStyle/>
                    <a:p>
                      <a:pPr marL="36830" marR="36830">
                        <a:lnSpc>
                          <a:spcPct val="107000"/>
                        </a:lnSpc>
                        <a:spcBef>
                          <a:spcPts val="0"/>
                        </a:spcBef>
                        <a:spcAft>
                          <a:spcPts val="0"/>
                        </a:spcAft>
                      </a:pPr>
                      <a:r>
                        <a:rPr lang="en-US" sz="1800">
                          <a:effectLst/>
                        </a:rPr>
                        <a:t>Variables in the Equation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92887">
                <a:tc rowSpan="2" gridSpan="2">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hMerge="1">
                  <a:txBody>
                    <a:bodyPr/>
                    <a:lstStyle/>
                    <a:p>
                      <a:endParaRPr lang="en-US"/>
                    </a:p>
                  </a:txBody>
                  <a:tcPr/>
                </a:tc>
                <a:tc rowSpan="2">
                  <a:txBody>
                    <a:bodyPr/>
                    <a:lstStyle/>
                    <a:p>
                      <a:pPr marL="38100" marR="38100" algn="ctr">
                        <a:lnSpc>
                          <a:spcPts val="1600"/>
                        </a:lnSpc>
                        <a:spcBef>
                          <a:spcPts val="0"/>
                        </a:spcBef>
                        <a:spcAft>
                          <a:spcPts val="0"/>
                        </a:spcAft>
                      </a:pPr>
                      <a:r>
                        <a:rPr lang="en-US" sz="1300">
                          <a:effectLst/>
                        </a:rPr>
                        <a:t>B</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a:txBody>
                    <a:bodyPr/>
                    <a:lstStyle/>
                    <a:p>
                      <a:pPr marL="38100" marR="38100" algn="ctr">
                        <a:lnSpc>
                          <a:spcPts val="1600"/>
                        </a:lnSpc>
                        <a:spcBef>
                          <a:spcPts val="0"/>
                        </a:spcBef>
                        <a:spcAft>
                          <a:spcPts val="0"/>
                        </a:spcAft>
                      </a:pPr>
                      <a:r>
                        <a:rPr lang="en-US" sz="1300">
                          <a:effectLst/>
                        </a:rPr>
                        <a:t>S.E.</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a:txBody>
                    <a:bodyPr/>
                    <a:lstStyle/>
                    <a:p>
                      <a:pPr marL="38100" marR="38100" algn="ctr">
                        <a:lnSpc>
                          <a:spcPts val="1600"/>
                        </a:lnSpc>
                        <a:spcBef>
                          <a:spcPts val="0"/>
                        </a:spcBef>
                        <a:spcAft>
                          <a:spcPts val="0"/>
                        </a:spcAft>
                      </a:pPr>
                      <a:r>
                        <a:rPr lang="en-US" sz="1300">
                          <a:effectLst/>
                        </a:rPr>
                        <a:t>Wald</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a:txBody>
                    <a:bodyPr/>
                    <a:lstStyle/>
                    <a:p>
                      <a:pPr marL="38100" marR="38100" algn="ctr">
                        <a:lnSpc>
                          <a:spcPts val="1600"/>
                        </a:lnSpc>
                        <a:spcBef>
                          <a:spcPts val="0"/>
                        </a:spcBef>
                        <a:spcAft>
                          <a:spcPts val="0"/>
                        </a:spcAft>
                      </a:pPr>
                      <a:r>
                        <a:rPr lang="en-US" sz="1300">
                          <a:effectLst/>
                        </a:rPr>
                        <a:t>df</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a:txBody>
                    <a:bodyPr/>
                    <a:lstStyle/>
                    <a:p>
                      <a:pPr marL="38100" marR="38100" algn="ctr">
                        <a:lnSpc>
                          <a:spcPts val="1600"/>
                        </a:lnSpc>
                        <a:spcBef>
                          <a:spcPts val="0"/>
                        </a:spcBef>
                        <a:spcAft>
                          <a:spcPts val="0"/>
                        </a:spcAft>
                      </a:pPr>
                      <a:r>
                        <a:rPr lang="en-US" sz="1300">
                          <a:effectLst/>
                        </a:rPr>
                        <a:t>Sig.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rowSpan="2">
                  <a:txBody>
                    <a:bodyPr/>
                    <a:lstStyle/>
                    <a:p>
                      <a:pPr marL="38100" marR="38100" algn="ctr">
                        <a:lnSpc>
                          <a:spcPts val="1600"/>
                        </a:lnSpc>
                        <a:spcBef>
                          <a:spcPts val="0"/>
                        </a:spcBef>
                        <a:spcAft>
                          <a:spcPts val="0"/>
                        </a:spcAft>
                      </a:pPr>
                      <a:r>
                        <a:rPr lang="en-US" sz="1300">
                          <a:effectLst/>
                        </a:rPr>
                        <a:t>Exp(B)</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gridSpan="2">
                  <a:txBody>
                    <a:bodyPr/>
                    <a:lstStyle/>
                    <a:p>
                      <a:pPr marL="38100" marR="38100" algn="ctr">
                        <a:lnSpc>
                          <a:spcPts val="1600"/>
                        </a:lnSpc>
                        <a:spcBef>
                          <a:spcPts val="0"/>
                        </a:spcBef>
                        <a:spcAft>
                          <a:spcPts val="0"/>
                        </a:spcAft>
                      </a:pPr>
                      <a:r>
                        <a:rPr lang="en-US" sz="1300">
                          <a:effectLst/>
                        </a:rPr>
                        <a:t>95% C.I.for EXP(B)</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1"/>
                  </a:ext>
                </a:extLst>
              </a:tr>
              <a:tr h="292887">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300">
                          <a:effectLst/>
                        </a:rPr>
                        <a:t>Lower</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a:txBody>
                    <a:bodyPr/>
                    <a:lstStyle/>
                    <a:p>
                      <a:pPr marL="38100" marR="38100" algn="ctr">
                        <a:lnSpc>
                          <a:spcPts val="1600"/>
                        </a:lnSpc>
                        <a:spcBef>
                          <a:spcPts val="0"/>
                        </a:spcBef>
                        <a:spcAft>
                          <a:spcPts val="0"/>
                        </a:spcAft>
                      </a:pPr>
                      <a:r>
                        <a:rPr lang="en-US" sz="1300">
                          <a:effectLst/>
                        </a:rPr>
                        <a:t>Upper</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2"/>
                  </a:ext>
                </a:extLst>
              </a:tr>
              <a:tr h="292887">
                <a:tc rowSpan="8">
                  <a:txBody>
                    <a:bodyPr/>
                    <a:lstStyle/>
                    <a:p>
                      <a:pPr marL="38100" marR="38100">
                        <a:lnSpc>
                          <a:spcPts val="1600"/>
                        </a:lnSpc>
                        <a:spcBef>
                          <a:spcPts val="0"/>
                        </a:spcBef>
                        <a:spcAft>
                          <a:spcPts val="0"/>
                        </a:spcAft>
                      </a:pPr>
                      <a:r>
                        <a:rPr lang="en-US" sz="1300">
                          <a:effectLst/>
                        </a:rPr>
                        <a:t>Step 1</a:t>
                      </a:r>
                      <a:r>
                        <a:rPr lang="en-US" sz="1300" baseline="30000">
                          <a:effectLst/>
                        </a:rPr>
                        <a:t>a</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nSpc>
                          <a:spcPts val="1600"/>
                        </a:lnSpc>
                        <a:spcBef>
                          <a:spcPts val="0"/>
                        </a:spcBef>
                        <a:spcAft>
                          <a:spcPts val="0"/>
                        </a:spcAft>
                      </a:pPr>
                      <a:r>
                        <a:rPr lang="en-US" sz="1300">
                          <a:effectLst/>
                        </a:rPr>
                        <a:t>Finsize</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-.563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.544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1.070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.301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.570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.196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1.654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3"/>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FTstaff</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.602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.396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2.311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.128</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1.825</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.840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3.964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4"/>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PTstaff</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-.439</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.417</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1.108</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.292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.644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.284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1.460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5"/>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Yrsinc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-.747</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.416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3.229</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.072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.474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.210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1.070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6"/>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Meetmiss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-1.410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.718</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3.856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.050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.244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.060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.997</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7"/>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Fndrurge</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-.631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.640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.974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.324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.532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.152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1.864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8"/>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Reserves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-.320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1.055</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.092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.761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.726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.092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5.737</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09"/>
                  </a:ext>
                </a:extLst>
              </a:tr>
              <a:tr h="292887">
                <a:tc vMerge="1">
                  <a:txBody>
                    <a:bodyPr/>
                    <a:lstStyle/>
                    <a:p>
                      <a:endParaRPr lang="en-US"/>
                    </a:p>
                  </a:txBody>
                  <a:tcPr/>
                </a:tc>
                <a:tc>
                  <a:txBody>
                    <a:bodyPr/>
                    <a:lstStyle/>
                    <a:p>
                      <a:pPr marL="38100" marR="38100">
                        <a:lnSpc>
                          <a:spcPts val="1600"/>
                        </a:lnSpc>
                        <a:spcBef>
                          <a:spcPts val="0"/>
                        </a:spcBef>
                        <a:spcAft>
                          <a:spcPts val="0"/>
                        </a:spcAft>
                      </a:pPr>
                      <a:r>
                        <a:rPr lang="en-US" sz="1300">
                          <a:effectLst/>
                        </a:rPr>
                        <a:t>Constant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300">
                          <a:effectLst/>
                        </a:rPr>
                        <a:t>10.103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5.883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2.949</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.086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1300">
                          <a:effectLst/>
                        </a:rPr>
                        <a:t>24425.892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10"/>
                  </a:ext>
                </a:extLst>
              </a:tr>
              <a:tr h="292887">
                <a:tc gridSpan="10">
                  <a:txBody>
                    <a:bodyPr/>
                    <a:lstStyle/>
                    <a:p>
                      <a:pPr marL="38100" marR="38100">
                        <a:lnSpc>
                          <a:spcPts val="1600"/>
                        </a:lnSpc>
                        <a:spcBef>
                          <a:spcPts val="0"/>
                        </a:spcBef>
                        <a:spcAft>
                          <a:spcPts val="0"/>
                        </a:spcAft>
                      </a:pPr>
                      <a:r>
                        <a:rPr lang="en-US" sz="1300">
                          <a:effectLst/>
                        </a:rPr>
                        <a:t>a. Variable(s) entered on step 1: Finsize, FTstaff, PTstaff, Yrsinc, Meetmiss, Fndrurge, Reserves.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627697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2087</Words>
  <Application>Microsoft Office PowerPoint</Application>
  <PresentationFormat>Widescreen</PresentationFormat>
  <Paragraphs>263</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Collaborating for Sustainability: An exploratory study with small nonprofits  Leading Change Conference James Madison University Harrisonburg, VA February 2021   Terry Fernsler, MNPL, PhD Karen A. Ford, DSW  James Madison University  </vt:lpstr>
      <vt:lpstr>Research Questions</vt:lpstr>
      <vt:lpstr>The Literature: Reasons Nonprofits Collaborate</vt:lpstr>
      <vt:lpstr>Why Study Small Nonprofits</vt:lpstr>
      <vt:lpstr>Which Are Likely to Collaborate</vt:lpstr>
      <vt:lpstr>Methodology</vt:lpstr>
      <vt:lpstr>Results</vt:lpstr>
      <vt:lpstr>Test for model fit</vt:lpstr>
      <vt:lpstr>PowerPoint Presentation</vt:lpstr>
      <vt:lpstr>Qualitative  Data</vt:lpstr>
      <vt:lpstr>Reasons for Collaboration </vt:lpstr>
      <vt:lpstr>Perceived Barriers to Collaboration </vt:lpstr>
      <vt:lpstr>Limitations</vt:lpstr>
      <vt:lpstr>Implications for Further Research</vt:lpstr>
      <vt:lpstr>        Collaboration: A pracademic perspective</vt:lpstr>
      <vt:lpstr>         Fostering Collaboration…beginning ideas</vt:lpstr>
      <vt:lpstr>Fostering Collaboration…ideas</vt:lpstr>
      <vt:lpstr>Final Collaborative Thoughts</vt:lpstr>
      <vt:lpstr>        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Collaborating for Sustainability: An exploratory study with small nonprofits Presented at the  45th Annual Conference The Association for Research on Nonprofit Organizations and Voluntary Action (ARNOVA) Washington, DC November 2016    Terry Fernsler, MNPL Karen A. Ford, DSW, Corresponding Author   School of Strategic Leadership Studies</dc:title>
  <dc:creator>Terry Fernsler</dc:creator>
  <cp:lastModifiedBy>Terry Fernsler</cp:lastModifiedBy>
  <cp:revision>58</cp:revision>
  <dcterms:created xsi:type="dcterms:W3CDTF">2016-11-05T19:25:16Z</dcterms:created>
  <dcterms:modified xsi:type="dcterms:W3CDTF">2021-02-24T14:27:27Z</dcterms:modified>
</cp:coreProperties>
</file>