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2" r:id="rId1"/>
  </p:sldMasterIdLst>
  <p:notesMasterIdLst>
    <p:notesMasterId r:id="rId13"/>
  </p:notesMasterIdLst>
  <p:sldIdLst>
    <p:sldId id="256" r:id="rId2"/>
    <p:sldId id="260" r:id="rId3"/>
    <p:sldId id="265" r:id="rId4"/>
    <p:sldId id="257" r:id="rId5"/>
    <p:sldId id="259" r:id="rId6"/>
    <p:sldId id="261" r:id="rId7"/>
    <p:sldId id="263" r:id="rId8"/>
    <p:sldId id="262" r:id="rId9"/>
    <p:sldId id="258" r:id="rId10"/>
    <p:sldId id="264" r:id="rId11"/>
    <p:sldId id="266"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80263" autoAdjust="0"/>
  </p:normalViewPr>
  <p:slideViewPr>
    <p:cSldViewPr snapToGrid="0">
      <p:cViewPr varScale="1">
        <p:scale>
          <a:sx n="67" d="100"/>
          <a:sy n="67" d="100"/>
        </p:scale>
        <p:origin x="105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2FD7B0-BBB8-46B8-880E-245AA7F6DB78}" type="datetimeFigureOut">
              <a:rPr lang="en-US" smtClean="0"/>
              <a:t>2/24/2021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35AC8E-9264-44F1-86F8-170F77178F51}" type="slidenum">
              <a:rPr lang="en-US" smtClean="0"/>
              <a:t>‹#›</a:t>
            </a:fld>
            <a:endParaRPr lang="en-US"/>
          </a:p>
        </p:txBody>
      </p:sp>
    </p:spTree>
    <p:extLst>
      <p:ext uri="{BB962C8B-B14F-4D97-AF65-F5344CB8AC3E}">
        <p14:creationId xmlns:p14="http://schemas.microsoft.com/office/powerpoint/2010/main" val="18022442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am honored to be</a:t>
            </a:r>
            <a:r>
              <a:rPr lang="en-US" baseline="0" dirty="0" smtClean="0"/>
              <a:t> </a:t>
            </a:r>
            <a:r>
              <a:rPr lang="en-US" dirty="0" smtClean="0"/>
              <a:t>coming from </a:t>
            </a:r>
            <a:r>
              <a:rPr lang="en-US" sz="1200" kern="1200" dirty="0" smtClean="0">
                <a:solidFill>
                  <a:schemeClr val="tx1"/>
                </a:solidFill>
                <a:effectLst/>
                <a:latin typeface="+mn-lt"/>
                <a:ea typeface="+mn-ea"/>
                <a:cs typeface="+mn-cs"/>
              </a:rPr>
              <a:t>the traditional lands of the Haudenosaunee and their ancestors.</a:t>
            </a:r>
            <a:r>
              <a:rPr lang="en-US" sz="1200" kern="1200" baseline="0" dirty="0" smtClean="0">
                <a:solidFill>
                  <a:schemeClr val="tx1"/>
                </a:solidFill>
                <a:effectLst/>
                <a:latin typeface="+mn-lt"/>
                <a:ea typeface="+mn-ea"/>
                <a:cs typeface="+mn-cs"/>
              </a:rPr>
              <a:t>  Although they were long driven from the Shenandoah Valley I am grateful for the lessons they left us about systemic ways of life that were remarkably democratic, lessons that are more pertinent than ever to us today.</a:t>
            </a:r>
          </a:p>
          <a:p>
            <a:r>
              <a:rPr lang="en-US" dirty="0" smtClean="0"/>
              <a:t>In complex</a:t>
            </a:r>
            <a:r>
              <a:rPr lang="en-US" baseline="0" dirty="0" smtClean="0"/>
              <a:t> human environments enabling participation of everyone’s assets to society means being attentive to relationships.  Attentiveness to relationships is at the heart of successfully maneuvering in complex social environments.  This is the case of how that worked in one rural nonprofit organization.</a:t>
            </a:r>
            <a:endParaRPr lang="en-US" dirty="0"/>
          </a:p>
        </p:txBody>
      </p:sp>
      <p:sp>
        <p:nvSpPr>
          <p:cNvPr id="4" name="Slide Number Placeholder 3"/>
          <p:cNvSpPr>
            <a:spLocks noGrp="1"/>
          </p:cNvSpPr>
          <p:nvPr>
            <p:ph type="sldNum" sz="quarter" idx="10"/>
          </p:nvPr>
        </p:nvSpPr>
        <p:spPr/>
        <p:txBody>
          <a:bodyPr/>
          <a:lstStyle/>
          <a:p>
            <a:fld id="{F635AC8E-9264-44F1-86F8-170F77178F51}" type="slidenum">
              <a:rPr lang="en-US" smtClean="0"/>
              <a:t>1</a:t>
            </a:fld>
            <a:endParaRPr lang="en-US"/>
          </a:p>
        </p:txBody>
      </p:sp>
    </p:spTree>
    <p:extLst>
      <p:ext uri="{BB962C8B-B14F-4D97-AF65-F5344CB8AC3E}">
        <p14:creationId xmlns:p14="http://schemas.microsoft.com/office/powerpoint/2010/main" val="15859108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This</a:t>
            </a:r>
            <a:r>
              <a:rPr lang="en-US" sz="1200" kern="1200" baseline="0" dirty="0" smtClean="0">
                <a:solidFill>
                  <a:schemeClr val="tx1"/>
                </a:solidFill>
                <a:effectLst/>
                <a:latin typeface="+mn-lt"/>
                <a:ea typeface="+mn-ea"/>
                <a:cs typeface="+mn-cs"/>
              </a:rPr>
              <a:t> is a qualitative study—sorry you quant purists—because it is an appropriate method to explain how an organization can approach relationships and networking to lead through a dramatic positive shift.  In this case, the organization went  from a little-known, narrowly focused organization to an important and effective contributor to community and economic development by taking leadership in networking, both internally and externally.  </a:t>
            </a:r>
            <a:r>
              <a:rPr lang="en-US" sz="1200" kern="1200" dirty="0" smtClean="0">
                <a:solidFill>
                  <a:schemeClr val="tx1"/>
                </a:solidFill>
                <a:effectLst/>
                <a:latin typeface="+mn-lt"/>
                <a:ea typeface="+mn-ea"/>
                <a:cs typeface="+mn-cs"/>
              </a:rPr>
              <a:t>The purpose of this study is to (1) explore how attitudes and behaviors about networking can successfully</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shape change management, (2) demonstrate how sustainability of programs relies on a balance of task and relationship orientations, and (3) demonstrate effective leadership in complex adaptive systems.  The</a:t>
            </a:r>
            <a:r>
              <a:rPr lang="en-US" sz="1200" kern="1200" baseline="0" dirty="0" smtClean="0">
                <a:solidFill>
                  <a:schemeClr val="tx1"/>
                </a:solidFill>
                <a:effectLst/>
                <a:latin typeface="+mn-lt"/>
                <a:ea typeface="+mn-ea"/>
                <a:cs typeface="+mn-cs"/>
              </a:rPr>
              <a:t> literature on complexity leadership theory suggests eleven dimensions of leadership in complex adaptive systems such as the one experienced complexity.   </a:t>
            </a:r>
          </a:p>
        </p:txBody>
      </p:sp>
      <p:sp>
        <p:nvSpPr>
          <p:cNvPr id="4" name="Slide Number Placeholder 3"/>
          <p:cNvSpPr>
            <a:spLocks noGrp="1"/>
          </p:cNvSpPr>
          <p:nvPr>
            <p:ph type="sldNum" sz="quarter" idx="10"/>
          </p:nvPr>
        </p:nvSpPr>
        <p:spPr/>
        <p:txBody>
          <a:bodyPr/>
          <a:lstStyle/>
          <a:p>
            <a:fld id="{F635AC8E-9264-44F1-86F8-170F77178F51}" type="slidenum">
              <a:rPr lang="en-US" smtClean="0"/>
              <a:t>2</a:t>
            </a:fld>
            <a:endParaRPr lang="en-US"/>
          </a:p>
        </p:txBody>
      </p:sp>
    </p:spTree>
    <p:extLst>
      <p:ext uri="{BB962C8B-B14F-4D97-AF65-F5344CB8AC3E}">
        <p14:creationId xmlns:p14="http://schemas.microsoft.com/office/powerpoint/2010/main" val="12873055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Columbia- Pacific region, the service area of the Columbia-Pacific Resource Conservation and Economic Development District, consisted of four</a:t>
            </a:r>
            <a:r>
              <a:rPr lang="en-US" dirty="0" smtClean="0"/>
              <a:t> rural counties in southwest</a:t>
            </a:r>
            <a:r>
              <a:rPr lang="en-US" baseline="0" dirty="0" smtClean="0"/>
              <a:t> </a:t>
            </a:r>
            <a:r>
              <a:rPr lang="en-US" dirty="0" smtClean="0"/>
              <a:t>Washington</a:t>
            </a:r>
            <a:r>
              <a:rPr lang="en-US" baseline="0" dirty="0" smtClean="0"/>
              <a:t> state.  The organization </a:t>
            </a:r>
            <a:r>
              <a:rPr lang="en-US" dirty="0" smtClean="0"/>
              <a:t>began as a Resource Conservation District, or RC and</a:t>
            </a:r>
            <a:r>
              <a:rPr lang="en-US" baseline="0" dirty="0" smtClean="0"/>
              <a:t> </a:t>
            </a:r>
            <a:r>
              <a:rPr lang="en-US" dirty="0" smtClean="0"/>
              <a:t>D.  There were </a:t>
            </a:r>
            <a:r>
              <a:rPr lang="en-US" baseline="0" dirty="0" smtClean="0"/>
              <a:t>375 RCDs  in rural areas across the nation to help conserve land for the purpose of retaining or creating rural jobs.  Columbia-Pacific RC and D helped create a red-tailed deer refuge and a county park in its early years, then moved into habitat restoration work, mostly restoring salmon streams.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Traditional</a:t>
            </a:r>
            <a:r>
              <a:rPr lang="en-US" baseline="0" dirty="0" smtClean="0"/>
              <a:t> jobs were being lost in the region due to mechanization and over-extraction of natural resources.  The region was rich in landscapes ideal for an increase in tourism, but its remoteness and underdeveloped infrastructure limited the ability to attract significant new tourism.  The construction of a nuclear power plant in the largest county twenty years earlier brought construction jobs, but the project went bankrupt when it was discovered the power would not be needed and construction was halted.  Construction workers and their family-wage jobs left.  What turned out to be a blessing was that no radioactive materials were ever imported.</a:t>
            </a: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In the year 2000, the organization gained Economic Development District status.  There were over 100 Economic Development Districts in the nation; Columbia-Pacific become only the second RC and D to also be an Economic Development District.  This triggered an opportunity for a change in focus for the organization, but it did not come right away.  The Economic Development District’s first employee, who stayed for one year, wrote grants for economic development agencies in the district.</a:t>
            </a:r>
          </a:p>
        </p:txBody>
      </p:sp>
      <p:sp>
        <p:nvSpPr>
          <p:cNvPr id="4" name="Slide Number Placeholder 3"/>
          <p:cNvSpPr>
            <a:spLocks noGrp="1"/>
          </p:cNvSpPr>
          <p:nvPr>
            <p:ph type="sldNum" sz="quarter" idx="10"/>
          </p:nvPr>
        </p:nvSpPr>
        <p:spPr/>
        <p:txBody>
          <a:bodyPr/>
          <a:lstStyle/>
          <a:p>
            <a:fld id="{F635AC8E-9264-44F1-86F8-170F77178F51}" type="slidenum">
              <a:rPr lang="en-US" smtClean="0"/>
              <a:t>3</a:t>
            </a:fld>
            <a:endParaRPr lang="en-US"/>
          </a:p>
        </p:txBody>
      </p:sp>
    </p:spTree>
    <p:extLst>
      <p:ext uri="{BB962C8B-B14F-4D97-AF65-F5344CB8AC3E}">
        <p14:creationId xmlns:p14="http://schemas.microsoft.com/office/powerpoint/2010/main" val="5676904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As primarily a consortium of local government agency representatives, Columbia-Pacific RC and EDD found its conservation focus changing.  Grants for conservation work no longer paid the administrative costs, making it too difficult to continue that work.  The primary funder of the economic development side of the organization wanted an economic development district director, not a grant writer, for the organization.  Constituent organizations welcomed an increase in economic development efforts.  Internally, there was a view that the constituents ought to begin to cooperate for outside support rather than compete for resources—after all, every community was facing high unemployment and new regulations and there was considerable commuting between communities.</a:t>
            </a:r>
          </a:p>
          <a:p>
            <a:r>
              <a:rPr lang="en-US" baseline="0" dirty="0" smtClean="0"/>
              <a:t>Prior to the shift, the organization conducted the first four programs on this list.  Within five years it had added remaining twelve.  These are many programs and projects for a small organization.  Juggling them was complex with multiple, sometimes overlapping stakeholders and different, sometimes competing, needs.</a:t>
            </a:r>
          </a:p>
          <a:p>
            <a:r>
              <a:rPr lang="en-US" dirty="0" smtClean="0"/>
              <a:t>Should Columbia-Pacific</a:t>
            </a:r>
            <a:r>
              <a:rPr lang="en-US" baseline="0" dirty="0" smtClean="0"/>
              <a:t> RC&amp;EDD </a:t>
            </a:r>
            <a:r>
              <a:rPr lang="en-US" dirty="0" smtClean="0"/>
              <a:t>have focused on fewer programs?  Yes, if it took</a:t>
            </a:r>
            <a:r>
              <a:rPr lang="en-US" baseline="0" dirty="0" smtClean="0"/>
              <a:t> the usual deficit-based approach.  Instead, it used a positive psychology, asset-based approach, identifying community needs and seeking internal resources to resolve them with support from external resources only when necessary.  This required extensive communication to determine who had what assets.  External sources were negotiated rather than becoming relied upon for projects.</a:t>
            </a:r>
            <a:endParaRPr lang="en-US" dirty="0"/>
          </a:p>
        </p:txBody>
      </p:sp>
      <p:sp>
        <p:nvSpPr>
          <p:cNvPr id="4" name="Slide Number Placeholder 3"/>
          <p:cNvSpPr>
            <a:spLocks noGrp="1"/>
          </p:cNvSpPr>
          <p:nvPr>
            <p:ph type="sldNum" sz="quarter" idx="10"/>
          </p:nvPr>
        </p:nvSpPr>
        <p:spPr/>
        <p:txBody>
          <a:bodyPr/>
          <a:lstStyle/>
          <a:p>
            <a:fld id="{F635AC8E-9264-44F1-86F8-170F77178F51}" type="slidenum">
              <a:rPr lang="en-US" smtClean="0"/>
              <a:t>4</a:t>
            </a:fld>
            <a:endParaRPr lang="en-US"/>
          </a:p>
        </p:txBody>
      </p:sp>
    </p:spTree>
    <p:extLst>
      <p:ext uri="{BB962C8B-B14F-4D97-AF65-F5344CB8AC3E}">
        <p14:creationId xmlns:p14="http://schemas.microsoft.com/office/powerpoint/2010/main" val="30509660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Burns &amp; Stalker (1961) found that in rapidly changing environments structure is more flexible and organic.  There was considerable flexibility and emergent activities as Columbia-Pacific RC and EDD learned how to serve constituents more effectively.  Transparent communication led to success.</a:t>
            </a:r>
          </a:p>
          <a:p>
            <a:r>
              <a:rPr lang="en-US" dirty="0" smtClean="0"/>
              <a:t>The complex</a:t>
            </a:r>
            <a:r>
              <a:rPr lang="en-US" baseline="0" dirty="0" smtClean="0"/>
              <a:t> environment </a:t>
            </a:r>
            <a:r>
              <a:rPr lang="en-US" dirty="0" smtClean="0"/>
              <a:t>was further increased by expanding</a:t>
            </a:r>
            <a:r>
              <a:rPr lang="en-US" baseline="0" dirty="0" smtClean="0"/>
              <a:t> membership to additional types of stakeholders, such as state legislators, nonprofit organizations, and even a few for-profit businesses. New member organizations a</a:t>
            </a:r>
            <a:r>
              <a:rPr lang="en-US" dirty="0" smtClean="0"/>
              <a:t>dded</a:t>
            </a:r>
            <a:r>
              <a:rPr lang="en-US" baseline="0" dirty="0" smtClean="0"/>
              <a:t> influence with resource providers over time. </a:t>
            </a:r>
          </a:p>
          <a:p>
            <a:r>
              <a:rPr lang="en-US" dirty="0" smtClean="0"/>
              <a:t>Cultivating</a:t>
            </a:r>
            <a:r>
              <a:rPr lang="en-US" baseline="0" dirty="0" smtClean="0"/>
              <a:t> and stewarding </a:t>
            </a:r>
            <a:r>
              <a:rPr lang="en-US" dirty="0" smtClean="0"/>
              <a:t>relationships among stakeholders helped better identify resources available in the district</a:t>
            </a:r>
            <a:r>
              <a:rPr lang="en-US" baseline="0" dirty="0" smtClean="0"/>
              <a:t>.  Prospective institutional supporters recognized this more coordinated effort to improve the economy of the region.  This increased the organization’s, and the district’s, credibility with outside agencies.  Member organizations become more passionate about their work and helping each other.</a:t>
            </a:r>
            <a:endParaRPr lang="en-US" dirty="0"/>
          </a:p>
        </p:txBody>
      </p:sp>
      <p:sp>
        <p:nvSpPr>
          <p:cNvPr id="4" name="Slide Number Placeholder 3"/>
          <p:cNvSpPr>
            <a:spLocks noGrp="1"/>
          </p:cNvSpPr>
          <p:nvPr>
            <p:ph type="sldNum" sz="quarter" idx="10"/>
          </p:nvPr>
        </p:nvSpPr>
        <p:spPr/>
        <p:txBody>
          <a:bodyPr/>
          <a:lstStyle/>
          <a:p>
            <a:fld id="{F635AC8E-9264-44F1-86F8-170F77178F51}" type="slidenum">
              <a:rPr lang="en-US" smtClean="0"/>
              <a:t>5</a:t>
            </a:fld>
            <a:endParaRPr lang="en-US"/>
          </a:p>
        </p:txBody>
      </p:sp>
    </p:spTree>
    <p:extLst>
      <p:ext uri="{BB962C8B-B14F-4D97-AF65-F5344CB8AC3E}">
        <p14:creationId xmlns:p14="http://schemas.microsoft.com/office/powerpoint/2010/main" val="18395176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the positive aspects,</a:t>
            </a:r>
            <a:r>
              <a:rPr lang="en-US" baseline="0" dirty="0" smtClean="0"/>
              <a:t> not deficits, were focused upon, expertise and local knowledge could be acknowledged, and members found that information was readily shared, often even that considered proprietary.  They learned who could leverage connections.  The organization gained a reputation of service and accomplishment.  It became more enjoyable to participate in the hard work of community and economic development in a rural area.</a:t>
            </a:r>
            <a:endParaRPr lang="en-US" dirty="0"/>
          </a:p>
        </p:txBody>
      </p:sp>
      <p:sp>
        <p:nvSpPr>
          <p:cNvPr id="4" name="Slide Number Placeholder 3"/>
          <p:cNvSpPr>
            <a:spLocks noGrp="1"/>
          </p:cNvSpPr>
          <p:nvPr>
            <p:ph type="sldNum" sz="quarter" idx="10"/>
          </p:nvPr>
        </p:nvSpPr>
        <p:spPr/>
        <p:txBody>
          <a:bodyPr/>
          <a:lstStyle/>
          <a:p>
            <a:fld id="{F635AC8E-9264-44F1-86F8-170F77178F51}" type="slidenum">
              <a:rPr lang="en-US" smtClean="0"/>
              <a:t>6</a:t>
            </a:fld>
            <a:endParaRPr lang="en-US"/>
          </a:p>
        </p:txBody>
      </p:sp>
    </p:spTree>
    <p:extLst>
      <p:ext uri="{BB962C8B-B14F-4D97-AF65-F5344CB8AC3E}">
        <p14:creationId xmlns:p14="http://schemas.microsoft.com/office/powerpoint/2010/main" val="6806819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Champions</a:t>
            </a:r>
            <a:r>
              <a:rPr lang="en-US" baseline="0" dirty="0" smtClean="0"/>
              <a:t> for projects developed, and they became willing to promote their causes outside the district.  As cooperation increased and competition for so-called scarce resources lessened, communication became more and more transparent.  Honest assessments became the norm and resources needed for projects could be identified. </a:t>
            </a:r>
            <a:endParaRPr lang="en-US" dirty="0" smtClean="0"/>
          </a:p>
          <a:p>
            <a:r>
              <a:rPr lang="en-US" dirty="0" smtClean="0"/>
              <a:t>This did not come easily</a:t>
            </a:r>
            <a:r>
              <a:rPr lang="en-US" baseline="0" dirty="0" smtClean="0"/>
              <a:t> all the time.  There was much negotiation between participants and it took a few catalysts to keep communication open until a collaborative approach developed.  Change management includes organizational cultural aspects, and changing the culture required, in this case, consistent and progressive attention to relationships.  This organizational culture aligned with at least portions of the diversity of culture in the community.  The organization integrated mission into every program and project and utilized all characteristics of complexity leadership theory.</a:t>
            </a:r>
            <a:endParaRPr lang="en-US" dirty="0"/>
          </a:p>
        </p:txBody>
      </p:sp>
      <p:sp>
        <p:nvSpPr>
          <p:cNvPr id="4" name="Slide Number Placeholder 3"/>
          <p:cNvSpPr>
            <a:spLocks noGrp="1"/>
          </p:cNvSpPr>
          <p:nvPr>
            <p:ph type="sldNum" sz="quarter" idx="10"/>
          </p:nvPr>
        </p:nvSpPr>
        <p:spPr/>
        <p:txBody>
          <a:bodyPr/>
          <a:lstStyle/>
          <a:p>
            <a:fld id="{F635AC8E-9264-44F1-86F8-170F77178F51}" type="slidenum">
              <a:rPr lang="en-US" smtClean="0"/>
              <a:t>7</a:t>
            </a:fld>
            <a:endParaRPr lang="en-US"/>
          </a:p>
        </p:txBody>
      </p:sp>
    </p:spTree>
    <p:extLst>
      <p:ext uri="{BB962C8B-B14F-4D97-AF65-F5344CB8AC3E}">
        <p14:creationId xmlns:p14="http://schemas.microsoft.com/office/powerpoint/2010/main" val="13384705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Which are shown here.  This</a:t>
            </a:r>
            <a:r>
              <a:rPr lang="en-US" baseline="0" dirty="0" smtClean="0"/>
              <a:t> case demonstrates effective leadership within complexity.  There were the catalysts that drew people together to create change.  The organization created an identity of progress that benefited all members, even those whose communities may not have participated in some of the projects.  Members became comfortable supporting the many projects and multiple discussions, knowing they may not have a stake in every one of them.  There was an increase in working together and learning from each other.  There was a willingness to bring up new ideas, discuss their implementation or rejection, and to test.  As the organization’s credibility grew, so did the credibility of members, and outside providers frequently offered support to individual member agencies, nearly always informing Columbia-Pacific RC and EDD.  There was acknowledgement of a change in organizational attitude, but also of differences in cultures and traditions.  There was a collective sense of benefitting all members through the organization in order to provide better service to residents of the district, not  focus on narrow self-interest.</a:t>
            </a:r>
            <a:endParaRPr lang="en-US" dirty="0"/>
          </a:p>
        </p:txBody>
      </p:sp>
      <p:sp>
        <p:nvSpPr>
          <p:cNvPr id="4" name="Slide Number Placeholder 3"/>
          <p:cNvSpPr>
            <a:spLocks noGrp="1"/>
          </p:cNvSpPr>
          <p:nvPr>
            <p:ph type="sldNum" sz="quarter" idx="10"/>
          </p:nvPr>
        </p:nvSpPr>
        <p:spPr/>
        <p:txBody>
          <a:bodyPr/>
          <a:lstStyle/>
          <a:p>
            <a:fld id="{F635AC8E-9264-44F1-86F8-170F77178F51}" type="slidenum">
              <a:rPr lang="en-US" smtClean="0"/>
              <a:t>8</a:t>
            </a:fld>
            <a:endParaRPr lang="en-US"/>
          </a:p>
        </p:txBody>
      </p:sp>
    </p:spTree>
    <p:extLst>
      <p:ext uri="{BB962C8B-B14F-4D97-AF65-F5344CB8AC3E}">
        <p14:creationId xmlns:p14="http://schemas.microsoft.com/office/powerpoint/2010/main" val="41658449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Systems and</a:t>
            </a:r>
            <a:r>
              <a:rPr lang="en-US" baseline="0" dirty="0" smtClean="0"/>
              <a:t> structure are certainly important.  Most leadership development programs, especially in academic programs, emphasize this heavily, perhaps because systems and structures are more easily measured.  Structure and system boundaries were acknowledged and protocols were certainly present in this case.</a:t>
            </a:r>
          </a:p>
          <a:p>
            <a:r>
              <a:rPr lang="en-US" baseline="0" dirty="0" smtClean="0"/>
              <a:t>This organization proved effective, however, because of the focus on tasks, constant learning from feedback, and a desire to belong to a larger, effective community.  Developing trust was important, and that could stand more study in this case.</a:t>
            </a:r>
          </a:p>
          <a:p>
            <a:r>
              <a:rPr lang="en-US" baseline="0" dirty="0" smtClean="0"/>
              <a:t>Leading change was highly successful in this case precisely because the organization exploited complexity after earlier </a:t>
            </a:r>
            <a:r>
              <a:rPr lang="en-US" baseline="0" dirty="0" err="1" smtClean="0"/>
              <a:t>attemps</a:t>
            </a:r>
            <a:r>
              <a:rPr lang="en-US" baseline="0" dirty="0" smtClean="0"/>
              <a:t> to deflect or </a:t>
            </a:r>
            <a:r>
              <a:rPr lang="en-US" baseline="0" smtClean="0"/>
              <a:t>manage it did not.</a:t>
            </a:r>
            <a:endParaRPr lang="en-US" baseline="0" dirty="0" smtClean="0"/>
          </a:p>
        </p:txBody>
      </p:sp>
      <p:sp>
        <p:nvSpPr>
          <p:cNvPr id="4" name="Slide Number Placeholder 3"/>
          <p:cNvSpPr>
            <a:spLocks noGrp="1"/>
          </p:cNvSpPr>
          <p:nvPr>
            <p:ph type="sldNum" sz="quarter" idx="10"/>
          </p:nvPr>
        </p:nvSpPr>
        <p:spPr/>
        <p:txBody>
          <a:bodyPr/>
          <a:lstStyle/>
          <a:p>
            <a:fld id="{F635AC8E-9264-44F1-86F8-170F77178F51}" type="slidenum">
              <a:rPr lang="en-US" smtClean="0"/>
              <a:t>9</a:t>
            </a:fld>
            <a:endParaRPr lang="en-US"/>
          </a:p>
        </p:txBody>
      </p:sp>
    </p:spTree>
    <p:extLst>
      <p:ext uri="{BB962C8B-B14F-4D97-AF65-F5344CB8AC3E}">
        <p14:creationId xmlns:p14="http://schemas.microsoft.com/office/powerpoint/2010/main" val="3081995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3C20B8C-51D7-4A70-894C-C55436038E0F}"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130F75-9CDE-4272-A9D1-DFFFCE4F9203}" type="slidenum">
              <a:rPr lang="en-US" smtClean="0"/>
              <a:t>‹#›</a:t>
            </a:fld>
            <a:endParaRPr lang="en-US"/>
          </a:p>
        </p:txBody>
      </p:sp>
    </p:spTree>
    <p:extLst>
      <p:ext uri="{BB962C8B-B14F-4D97-AF65-F5344CB8AC3E}">
        <p14:creationId xmlns:p14="http://schemas.microsoft.com/office/powerpoint/2010/main" val="996866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smtClean="0"/>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Date Placeholder 2"/>
          <p:cNvSpPr>
            <a:spLocks noGrp="1"/>
          </p:cNvSpPr>
          <p:nvPr>
            <p:ph type="dt" sz="half" idx="10"/>
          </p:nvPr>
        </p:nvSpPr>
        <p:spPr/>
        <p:txBody>
          <a:bodyPr/>
          <a:lstStyle/>
          <a:p>
            <a:fld id="{13C20B8C-51D7-4A70-894C-C55436038E0F}" type="datetimeFigureOut">
              <a:rPr lang="en-US" smtClean="0"/>
              <a:t>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130F75-9CDE-4272-A9D1-DFFFCE4F9203}" type="slidenum">
              <a:rPr lang="en-US" smtClean="0"/>
              <a:t>‹#›</a:t>
            </a:fld>
            <a:endParaRPr lang="en-US"/>
          </a:p>
        </p:txBody>
      </p:sp>
    </p:spTree>
    <p:extLst>
      <p:ext uri="{BB962C8B-B14F-4D97-AF65-F5344CB8AC3E}">
        <p14:creationId xmlns:p14="http://schemas.microsoft.com/office/powerpoint/2010/main" val="2552516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3C20B8C-51D7-4A70-894C-C55436038E0F}"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130F75-9CDE-4272-A9D1-DFFFCE4F9203}" type="slidenum">
              <a:rPr lang="en-US" smtClean="0"/>
              <a:t>‹#›</a:t>
            </a:fld>
            <a:endParaRPr lang="en-US"/>
          </a:p>
        </p:txBody>
      </p:sp>
    </p:spTree>
    <p:extLst>
      <p:ext uri="{BB962C8B-B14F-4D97-AF65-F5344CB8AC3E}">
        <p14:creationId xmlns:p14="http://schemas.microsoft.com/office/powerpoint/2010/main" val="23559311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3C20B8C-51D7-4A70-894C-C55436038E0F}"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130F75-9CDE-4272-A9D1-DFFFCE4F9203}" type="slidenum">
              <a:rPr lang="en-US" smtClean="0"/>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030267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3C20B8C-51D7-4A70-894C-C55436038E0F}"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130F75-9CDE-4272-A9D1-DFFFCE4F9203}" type="slidenum">
              <a:rPr lang="en-US" smtClean="0"/>
              <a:t>‹#›</a:t>
            </a:fld>
            <a:endParaRPr lang="en-US"/>
          </a:p>
        </p:txBody>
      </p:sp>
    </p:spTree>
    <p:extLst>
      <p:ext uri="{BB962C8B-B14F-4D97-AF65-F5344CB8AC3E}">
        <p14:creationId xmlns:p14="http://schemas.microsoft.com/office/powerpoint/2010/main" val="41371520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3C20B8C-51D7-4A70-894C-C55436038E0F}"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130F75-9CDE-4272-A9D1-DFFFCE4F9203}" type="slidenum">
              <a:rPr lang="en-US" smtClean="0"/>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9716457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3C20B8C-51D7-4A70-894C-C55436038E0F}"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130F75-9CDE-4272-A9D1-DFFFCE4F9203}" type="slidenum">
              <a:rPr lang="en-US" smtClean="0"/>
              <a:t>‹#›</a:t>
            </a:fld>
            <a:endParaRPr lang="en-US"/>
          </a:p>
        </p:txBody>
      </p:sp>
    </p:spTree>
    <p:extLst>
      <p:ext uri="{BB962C8B-B14F-4D97-AF65-F5344CB8AC3E}">
        <p14:creationId xmlns:p14="http://schemas.microsoft.com/office/powerpoint/2010/main" val="33599045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3C20B8C-51D7-4A70-894C-C55436038E0F}"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130F75-9CDE-4272-A9D1-DFFFCE4F9203}" type="slidenum">
              <a:rPr lang="en-US" smtClean="0"/>
              <a:t>‹#›</a:t>
            </a:fld>
            <a:endParaRPr lang="en-US"/>
          </a:p>
        </p:txBody>
      </p:sp>
    </p:spTree>
    <p:extLst>
      <p:ext uri="{BB962C8B-B14F-4D97-AF65-F5344CB8AC3E}">
        <p14:creationId xmlns:p14="http://schemas.microsoft.com/office/powerpoint/2010/main" val="16065338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3C20B8C-51D7-4A70-894C-C55436038E0F}"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130F75-9CDE-4272-A9D1-DFFFCE4F9203}" type="slidenum">
              <a:rPr lang="en-US" smtClean="0"/>
              <a:t>‹#›</a:t>
            </a:fld>
            <a:endParaRPr lang="en-US"/>
          </a:p>
        </p:txBody>
      </p:sp>
    </p:spTree>
    <p:extLst>
      <p:ext uri="{BB962C8B-B14F-4D97-AF65-F5344CB8AC3E}">
        <p14:creationId xmlns:p14="http://schemas.microsoft.com/office/powerpoint/2010/main" val="543074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3C20B8C-51D7-4A70-894C-C55436038E0F}"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130F75-9CDE-4272-A9D1-DFFFCE4F9203}" type="slidenum">
              <a:rPr lang="en-US" smtClean="0"/>
              <a:t>‹#›</a:t>
            </a:fld>
            <a:endParaRPr lang="en-US"/>
          </a:p>
        </p:txBody>
      </p:sp>
    </p:spTree>
    <p:extLst>
      <p:ext uri="{BB962C8B-B14F-4D97-AF65-F5344CB8AC3E}">
        <p14:creationId xmlns:p14="http://schemas.microsoft.com/office/powerpoint/2010/main" val="2445662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3C20B8C-51D7-4A70-894C-C55436038E0F}"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130F75-9CDE-4272-A9D1-DFFFCE4F9203}" type="slidenum">
              <a:rPr lang="en-US" smtClean="0"/>
              <a:t>‹#›</a:t>
            </a:fld>
            <a:endParaRPr lang="en-US"/>
          </a:p>
        </p:txBody>
      </p:sp>
    </p:spTree>
    <p:extLst>
      <p:ext uri="{BB962C8B-B14F-4D97-AF65-F5344CB8AC3E}">
        <p14:creationId xmlns:p14="http://schemas.microsoft.com/office/powerpoint/2010/main" val="3783209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3C20B8C-51D7-4A70-894C-C55436038E0F}" type="datetimeFigureOut">
              <a:rPr lang="en-US" smtClean="0"/>
              <a:t>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130F75-9CDE-4272-A9D1-DFFFCE4F9203}" type="slidenum">
              <a:rPr lang="en-US" smtClean="0"/>
              <a:t>‹#›</a:t>
            </a:fld>
            <a:endParaRPr lang="en-US"/>
          </a:p>
        </p:txBody>
      </p:sp>
    </p:spTree>
    <p:extLst>
      <p:ext uri="{BB962C8B-B14F-4D97-AF65-F5344CB8AC3E}">
        <p14:creationId xmlns:p14="http://schemas.microsoft.com/office/powerpoint/2010/main" val="1149028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3C20B8C-51D7-4A70-894C-C55436038E0F}" type="datetimeFigureOut">
              <a:rPr lang="en-US" smtClean="0"/>
              <a:t>2/24/2021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130F75-9CDE-4272-A9D1-DFFFCE4F9203}" type="slidenum">
              <a:rPr lang="en-US" smtClean="0"/>
              <a:t>‹#›</a:t>
            </a:fld>
            <a:endParaRPr lang="en-US"/>
          </a:p>
        </p:txBody>
      </p:sp>
    </p:spTree>
    <p:extLst>
      <p:ext uri="{BB962C8B-B14F-4D97-AF65-F5344CB8AC3E}">
        <p14:creationId xmlns:p14="http://schemas.microsoft.com/office/powerpoint/2010/main" val="385206241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3C20B8C-51D7-4A70-894C-C55436038E0F}" type="datetimeFigureOut">
              <a:rPr lang="en-US" smtClean="0"/>
              <a:t>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130F75-9CDE-4272-A9D1-DFFFCE4F9203}" type="slidenum">
              <a:rPr lang="en-US" smtClean="0"/>
              <a:t>‹#›</a:t>
            </a:fld>
            <a:endParaRPr lang="en-US"/>
          </a:p>
        </p:txBody>
      </p:sp>
    </p:spTree>
    <p:extLst>
      <p:ext uri="{BB962C8B-B14F-4D97-AF65-F5344CB8AC3E}">
        <p14:creationId xmlns:p14="http://schemas.microsoft.com/office/powerpoint/2010/main" val="689532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C20B8C-51D7-4A70-894C-C55436038E0F}" type="datetimeFigureOut">
              <a:rPr lang="en-US" smtClean="0"/>
              <a:t>2/24/2021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130F75-9CDE-4272-A9D1-DFFFCE4F9203}" type="slidenum">
              <a:rPr lang="en-US" smtClean="0"/>
              <a:t>‹#›</a:t>
            </a:fld>
            <a:endParaRPr lang="en-US"/>
          </a:p>
        </p:txBody>
      </p:sp>
    </p:spTree>
    <p:extLst>
      <p:ext uri="{BB962C8B-B14F-4D97-AF65-F5344CB8AC3E}">
        <p14:creationId xmlns:p14="http://schemas.microsoft.com/office/powerpoint/2010/main" val="623393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3C20B8C-51D7-4A70-894C-C55436038E0F}" type="datetimeFigureOut">
              <a:rPr lang="en-US" smtClean="0"/>
              <a:t>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130F75-9CDE-4272-A9D1-DFFFCE4F9203}" type="slidenum">
              <a:rPr lang="en-US" smtClean="0"/>
              <a:t>‹#›</a:t>
            </a:fld>
            <a:endParaRPr lang="en-US"/>
          </a:p>
        </p:txBody>
      </p:sp>
    </p:spTree>
    <p:extLst>
      <p:ext uri="{BB962C8B-B14F-4D97-AF65-F5344CB8AC3E}">
        <p14:creationId xmlns:p14="http://schemas.microsoft.com/office/powerpoint/2010/main" val="2526205048"/>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3C20B8C-51D7-4A70-894C-C55436038E0F}" type="datetimeFigureOut">
              <a:rPr lang="en-US" smtClean="0"/>
              <a:t>2/24/2021</a:t>
            </a:fld>
            <a:endParaRPr lang="en-US"/>
          </a:p>
        </p:txBody>
      </p:sp>
      <p:sp>
        <p:nvSpPr>
          <p:cNvPr id="6" name="Footer Placeholder 5"/>
          <p:cNvSpPr>
            <a:spLocks noGrp="1"/>
          </p:cNvSpPr>
          <p:nvPr>
            <p:ph type="ftr" sz="quarter" idx="11"/>
          </p:nvPr>
        </p:nvSpPr>
        <p:spPr>
          <a:xfrm>
            <a:off x="533400" y="6172200"/>
            <a:ext cx="5811724" cy="365125"/>
          </a:xfrm>
        </p:spPr>
        <p:txBody>
          <a:bodyPr/>
          <a:lstStyle/>
          <a:p>
            <a:endParaRPr lang="en-US"/>
          </a:p>
        </p:txBody>
      </p:sp>
      <p:sp>
        <p:nvSpPr>
          <p:cNvPr id="7" name="Slide Number Placeholder 6"/>
          <p:cNvSpPr>
            <a:spLocks noGrp="1"/>
          </p:cNvSpPr>
          <p:nvPr>
            <p:ph type="sldNum" sz="quarter" idx="12"/>
          </p:nvPr>
        </p:nvSpPr>
        <p:spPr/>
        <p:txBody>
          <a:bodyPr/>
          <a:lstStyle/>
          <a:p>
            <a:fld id="{09130F75-9CDE-4272-A9D1-DFFFCE4F9203}" type="slidenum">
              <a:rPr lang="en-US" smtClean="0"/>
              <a:t>‹#›</a:t>
            </a:fld>
            <a:endParaRPr lang="en-US"/>
          </a:p>
        </p:txBody>
      </p:sp>
    </p:spTree>
    <p:extLst>
      <p:ext uri="{BB962C8B-B14F-4D97-AF65-F5344CB8AC3E}">
        <p14:creationId xmlns:p14="http://schemas.microsoft.com/office/powerpoint/2010/main" val="348717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13C20B8C-51D7-4A70-894C-C55436038E0F}" type="datetimeFigureOut">
              <a:rPr lang="en-US" smtClean="0"/>
              <a:t>2/24/2021</a:t>
            </a:fld>
            <a:endParaRPr lang="en-US"/>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09130F75-9CDE-4272-A9D1-DFFFCE4F9203}" type="slidenum">
              <a:rPr lang="en-US" smtClean="0"/>
              <a:t>‹#›</a:t>
            </a:fld>
            <a:endParaRPr lang="en-US"/>
          </a:p>
        </p:txBody>
      </p:sp>
    </p:spTree>
    <p:extLst>
      <p:ext uri="{BB962C8B-B14F-4D97-AF65-F5344CB8AC3E}">
        <p14:creationId xmlns:p14="http://schemas.microsoft.com/office/powerpoint/2010/main" val="942781856"/>
      </p:ext>
    </p:extLst>
  </p:cSld>
  <p:clrMap bg1="dk1" tx1="lt1" bg2="dk2" tx2="lt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 id="2147483794" r:id="rId12"/>
    <p:sldLayoutId id="2147483795" r:id="rId13"/>
    <p:sldLayoutId id="2147483796" r:id="rId14"/>
    <p:sldLayoutId id="2147483797" r:id="rId15"/>
    <p:sldLayoutId id="2147483798" r:id="rId16"/>
    <p:sldLayoutId id="2147483799"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Attentiveness to Relationships is Vital in a Highly Dynamic Organization</a:t>
            </a:r>
            <a:endParaRPr lang="en-US" dirty="0"/>
          </a:p>
        </p:txBody>
      </p:sp>
      <p:sp>
        <p:nvSpPr>
          <p:cNvPr id="3" name="TextBox 2"/>
          <p:cNvSpPr txBox="1"/>
          <p:nvPr/>
        </p:nvSpPr>
        <p:spPr>
          <a:xfrm>
            <a:off x="664234" y="4287328"/>
            <a:ext cx="8260310" cy="923330"/>
          </a:xfrm>
          <a:prstGeom prst="rect">
            <a:avLst/>
          </a:prstGeom>
          <a:noFill/>
        </p:spPr>
        <p:txBody>
          <a:bodyPr wrap="square" rtlCol="0">
            <a:spAutoFit/>
          </a:bodyPr>
          <a:lstStyle/>
          <a:p>
            <a:r>
              <a:rPr lang="en-US" dirty="0" smtClean="0"/>
              <a:t>					Terry Fernsler, MNPL, Ph.D.</a:t>
            </a:r>
          </a:p>
          <a:p>
            <a:r>
              <a:rPr lang="en-US" dirty="0" smtClean="0"/>
              <a:t>James Madison University		Texas A&amp;M University</a:t>
            </a:r>
          </a:p>
          <a:p>
            <a:r>
              <a:rPr lang="en-US" dirty="0" smtClean="0"/>
              <a:t>Nonprofit Studies program		Center for Nonprofits and Philanthropy</a:t>
            </a:r>
            <a:endParaRPr lang="en-US" dirty="0"/>
          </a:p>
        </p:txBody>
      </p:sp>
    </p:spTree>
    <p:extLst>
      <p:ext uri="{BB962C8B-B14F-4D97-AF65-F5344CB8AC3E}">
        <p14:creationId xmlns:p14="http://schemas.microsoft.com/office/powerpoint/2010/main" val="14806453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1139" y="0"/>
            <a:ext cx="6554867" cy="1524000"/>
          </a:xfrm>
        </p:spPr>
        <p:txBody>
          <a:bodyPr>
            <a:normAutofit/>
          </a:bodyPr>
          <a:lstStyle/>
          <a:p>
            <a:pPr algn="ctr"/>
            <a:r>
              <a:rPr lang="en-US" sz="4000" b="1" dirty="0" smtClean="0"/>
              <a:t>References</a:t>
            </a:r>
            <a:endParaRPr lang="en-US" sz="4000" b="1" dirty="0"/>
          </a:p>
        </p:txBody>
      </p:sp>
      <p:sp>
        <p:nvSpPr>
          <p:cNvPr id="3" name="Content Placeholder 2"/>
          <p:cNvSpPr>
            <a:spLocks noGrp="1"/>
          </p:cNvSpPr>
          <p:nvPr>
            <p:ph idx="1"/>
          </p:nvPr>
        </p:nvSpPr>
        <p:spPr>
          <a:xfrm>
            <a:off x="533400" y="1542693"/>
            <a:ext cx="6554867" cy="4823601"/>
          </a:xfrm>
        </p:spPr>
        <p:txBody>
          <a:bodyPr anchor="t">
            <a:normAutofit fontScale="70000" lnSpcReduction="20000"/>
          </a:bodyPr>
          <a:lstStyle/>
          <a:p>
            <a:pPr marL="457200" indent="-457200">
              <a:buNone/>
            </a:pPr>
            <a:r>
              <a:rPr lang="en-US" dirty="0">
                <a:solidFill>
                  <a:schemeClr val="tx1"/>
                </a:solidFill>
              </a:rPr>
              <a:t>Burns, J. M. (2004). </a:t>
            </a:r>
            <a:r>
              <a:rPr lang="en-US" i="1" dirty="0">
                <a:solidFill>
                  <a:schemeClr val="tx1"/>
                </a:solidFill>
              </a:rPr>
              <a:t>Transforming leadership: A new pursuit of happiness</a:t>
            </a:r>
            <a:r>
              <a:rPr lang="en-US" dirty="0">
                <a:solidFill>
                  <a:schemeClr val="tx1"/>
                </a:solidFill>
              </a:rPr>
              <a:t> (Vol. 213). Grove Press.</a:t>
            </a:r>
          </a:p>
          <a:p>
            <a:pPr marL="457200" indent="-457200">
              <a:buNone/>
            </a:pPr>
            <a:r>
              <a:rPr lang="en-US" dirty="0">
                <a:solidFill>
                  <a:schemeClr val="tx1"/>
                </a:solidFill>
              </a:rPr>
              <a:t>Burns, T., &amp; Stalker, G. M. (1996). The organization of innovation. </a:t>
            </a:r>
            <a:r>
              <a:rPr lang="en-US" i="1" dirty="0">
                <a:solidFill>
                  <a:schemeClr val="tx1"/>
                </a:solidFill>
              </a:rPr>
              <a:t>Knowledge Management and </a:t>
            </a:r>
            <a:r>
              <a:rPr lang="en-US" i="1" dirty="0" err="1">
                <a:solidFill>
                  <a:schemeClr val="tx1"/>
                </a:solidFill>
              </a:rPr>
              <a:t>Organisational</a:t>
            </a:r>
            <a:r>
              <a:rPr lang="en-US" i="1" dirty="0">
                <a:solidFill>
                  <a:schemeClr val="tx1"/>
                </a:solidFill>
              </a:rPr>
              <a:t> Design</a:t>
            </a:r>
            <a:r>
              <a:rPr lang="en-US" dirty="0">
                <a:solidFill>
                  <a:schemeClr val="tx1"/>
                </a:solidFill>
              </a:rPr>
              <a:t>, </a:t>
            </a:r>
            <a:r>
              <a:rPr lang="en-US" i="1" dirty="0">
                <a:solidFill>
                  <a:schemeClr val="tx1"/>
                </a:solidFill>
              </a:rPr>
              <a:t>1</a:t>
            </a:r>
            <a:r>
              <a:rPr lang="en-US" dirty="0">
                <a:solidFill>
                  <a:schemeClr val="tx1"/>
                </a:solidFill>
              </a:rPr>
              <a:t>, 77-92.</a:t>
            </a:r>
          </a:p>
          <a:p>
            <a:pPr marL="457200" indent="-457200">
              <a:buNone/>
            </a:pPr>
            <a:r>
              <a:rPr lang="en-US" dirty="0" smtClean="0">
                <a:solidFill>
                  <a:schemeClr val="tx1"/>
                </a:solidFill>
              </a:rPr>
              <a:t>Fernsler</a:t>
            </a:r>
            <a:r>
              <a:rPr lang="en-US" dirty="0">
                <a:solidFill>
                  <a:schemeClr val="tx1"/>
                </a:solidFill>
              </a:rPr>
              <a:t>, T. S. (2017). Developmental Evaluation Complexity Leadership Theory In Practice: A Mixed Methods Study.</a:t>
            </a:r>
          </a:p>
          <a:p>
            <a:pPr marL="457200" indent="-457200">
              <a:buNone/>
            </a:pPr>
            <a:r>
              <a:rPr lang="en-US" dirty="0" smtClean="0">
                <a:solidFill>
                  <a:schemeClr val="tx1"/>
                </a:solidFill>
              </a:rPr>
              <a:t>House</a:t>
            </a:r>
            <a:r>
              <a:rPr lang="en-US" dirty="0">
                <a:solidFill>
                  <a:schemeClr val="tx1"/>
                </a:solidFill>
              </a:rPr>
              <a:t>, R. J. (1996). Path-goal theory of </a:t>
            </a:r>
            <a:r>
              <a:rPr lang="en-US" dirty="0" err="1">
                <a:solidFill>
                  <a:schemeClr val="tx1"/>
                </a:solidFill>
              </a:rPr>
              <a:t>leaderhip</a:t>
            </a:r>
            <a:r>
              <a:rPr lang="en-US" dirty="0">
                <a:solidFill>
                  <a:schemeClr val="tx1"/>
                </a:solidFill>
              </a:rPr>
              <a:t>: Lessons, legacy, and a reformulated theory. </a:t>
            </a:r>
            <a:r>
              <a:rPr lang="en-US" i="1" dirty="0">
                <a:solidFill>
                  <a:schemeClr val="tx1"/>
                </a:solidFill>
              </a:rPr>
              <a:t>Leadership Quarterly, 7</a:t>
            </a:r>
            <a:r>
              <a:rPr lang="en-US" dirty="0">
                <a:solidFill>
                  <a:schemeClr val="tx1"/>
                </a:solidFill>
              </a:rPr>
              <a:t>(3), 323-352.</a:t>
            </a:r>
          </a:p>
          <a:p>
            <a:pPr marL="457200" indent="-457200">
              <a:buNone/>
            </a:pPr>
            <a:r>
              <a:rPr lang="en-US" dirty="0">
                <a:solidFill>
                  <a:schemeClr val="tx1"/>
                </a:solidFill>
              </a:rPr>
              <a:t>McGregor, d. (1960). </a:t>
            </a:r>
            <a:r>
              <a:rPr lang="en-US" i="1" dirty="0">
                <a:solidFill>
                  <a:schemeClr val="tx1"/>
                </a:solidFill>
              </a:rPr>
              <a:t>The human side of enterprise</a:t>
            </a:r>
            <a:r>
              <a:rPr lang="en-US" dirty="0">
                <a:solidFill>
                  <a:schemeClr val="tx1"/>
                </a:solidFill>
              </a:rPr>
              <a:t>. New York: McGraw-</a:t>
            </a:r>
            <a:r>
              <a:rPr lang="en-US" dirty="0" err="1">
                <a:solidFill>
                  <a:schemeClr val="tx1"/>
                </a:solidFill>
              </a:rPr>
              <a:t>Hill.Northouse</a:t>
            </a:r>
            <a:r>
              <a:rPr lang="en-US" dirty="0">
                <a:solidFill>
                  <a:schemeClr val="tx1"/>
                </a:solidFill>
              </a:rPr>
              <a:t>, P. G. (2018). </a:t>
            </a:r>
            <a:r>
              <a:rPr lang="en-US" i="1" dirty="0">
                <a:solidFill>
                  <a:schemeClr val="tx1"/>
                </a:solidFill>
              </a:rPr>
              <a:t>Introduction to leadership: Concepts and practices</a:t>
            </a:r>
            <a:r>
              <a:rPr lang="en-US" dirty="0">
                <a:solidFill>
                  <a:schemeClr val="tx1"/>
                </a:solidFill>
              </a:rPr>
              <a:t>. Thousand Oaks, CA: SAGE.</a:t>
            </a:r>
          </a:p>
          <a:p>
            <a:pPr marL="457200" indent="-457200">
              <a:buNone/>
            </a:pPr>
            <a:r>
              <a:rPr lang="en-US" dirty="0" err="1">
                <a:solidFill>
                  <a:schemeClr val="tx1"/>
                </a:solidFill>
              </a:rPr>
              <a:t>Northouse</a:t>
            </a:r>
            <a:r>
              <a:rPr lang="en-US" dirty="0">
                <a:solidFill>
                  <a:schemeClr val="tx1"/>
                </a:solidFill>
              </a:rPr>
              <a:t>, P. G. (2018). </a:t>
            </a:r>
            <a:r>
              <a:rPr lang="en-US" i="1" dirty="0">
                <a:solidFill>
                  <a:schemeClr val="tx1"/>
                </a:solidFill>
              </a:rPr>
              <a:t>Introduction to leadership: Concepts and practices</a:t>
            </a:r>
            <a:r>
              <a:rPr lang="en-US" dirty="0">
                <a:solidFill>
                  <a:schemeClr val="tx1"/>
                </a:solidFill>
              </a:rPr>
              <a:t>. Thousand Oaks, CA: SAGE.</a:t>
            </a:r>
          </a:p>
          <a:p>
            <a:pPr marL="457200" indent="-457200">
              <a:buNone/>
            </a:pPr>
            <a:r>
              <a:rPr lang="en-US" dirty="0">
                <a:solidFill>
                  <a:schemeClr val="tx1"/>
                </a:solidFill>
              </a:rPr>
              <a:t>Vroom, V. H. (1964). </a:t>
            </a:r>
            <a:r>
              <a:rPr lang="en-US" i="1" dirty="0">
                <a:solidFill>
                  <a:schemeClr val="tx1"/>
                </a:solidFill>
              </a:rPr>
              <a:t>Work and motivation</a:t>
            </a:r>
            <a:r>
              <a:rPr lang="en-US" dirty="0">
                <a:solidFill>
                  <a:schemeClr val="tx1"/>
                </a:solidFill>
              </a:rPr>
              <a:t>. New York: Wiley.</a:t>
            </a:r>
          </a:p>
          <a:p>
            <a:pPr marL="457200" indent="-457200">
              <a:buNone/>
            </a:pPr>
            <a:r>
              <a:rPr lang="en-US" dirty="0">
                <a:solidFill>
                  <a:schemeClr val="tx1"/>
                </a:solidFill>
              </a:rPr>
              <a:t>Walumbwa, F. O., </a:t>
            </a:r>
            <a:r>
              <a:rPr lang="en-US" dirty="0" err="1">
                <a:solidFill>
                  <a:schemeClr val="tx1"/>
                </a:solidFill>
              </a:rPr>
              <a:t>Avolio</a:t>
            </a:r>
            <a:r>
              <a:rPr lang="en-US" dirty="0">
                <a:solidFill>
                  <a:schemeClr val="tx1"/>
                </a:solidFill>
              </a:rPr>
              <a:t>, B. J., Gardner, W. L., </a:t>
            </a:r>
            <a:r>
              <a:rPr lang="en-US" dirty="0" err="1">
                <a:solidFill>
                  <a:schemeClr val="tx1"/>
                </a:solidFill>
              </a:rPr>
              <a:t>Wernsing</a:t>
            </a:r>
            <a:r>
              <a:rPr lang="en-US" dirty="0">
                <a:solidFill>
                  <a:schemeClr val="tx1"/>
                </a:solidFill>
              </a:rPr>
              <a:t>, T. S., and Peterson, S. J. (2008). Authentic leadership: Development and validation of a theory-based measure. </a:t>
            </a:r>
            <a:r>
              <a:rPr lang="en-US" i="1" dirty="0">
                <a:solidFill>
                  <a:schemeClr val="tx1"/>
                </a:solidFill>
              </a:rPr>
              <a:t>Journal of Management, 34</a:t>
            </a:r>
            <a:r>
              <a:rPr lang="en-US" dirty="0">
                <a:solidFill>
                  <a:schemeClr val="tx1"/>
                </a:solidFill>
              </a:rPr>
              <a:t>(1), 89-126</a:t>
            </a:r>
            <a:r>
              <a:rPr lang="en-US" dirty="0"/>
              <a:t>.</a:t>
            </a:r>
          </a:p>
        </p:txBody>
      </p:sp>
    </p:spTree>
    <p:extLst>
      <p:ext uri="{BB962C8B-B14F-4D97-AF65-F5344CB8AC3E}">
        <p14:creationId xmlns:p14="http://schemas.microsoft.com/office/powerpoint/2010/main" val="15915545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1139" y="0"/>
            <a:ext cx="6554867" cy="1524000"/>
          </a:xfrm>
        </p:spPr>
        <p:txBody>
          <a:bodyPr>
            <a:normAutofit/>
          </a:bodyPr>
          <a:lstStyle/>
          <a:p>
            <a:pPr algn="ctr"/>
            <a:r>
              <a:rPr lang="en-US" sz="4000" b="1" dirty="0" smtClean="0"/>
              <a:t>Thank You</a:t>
            </a:r>
            <a:endParaRPr lang="en-US" sz="4000" b="1" dirty="0"/>
          </a:p>
        </p:txBody>
      </p:sp>
      <p:sp>
        <p:nvSpPr>
          <p:cNvPr id="3" name="Content Placeholder 2"/>
          <p:cNvSpPr>
            <a:spLocks noGrp="1"/>
          </p:cNvSpPr>
          <p:nvPr>
            <p:ph idx="1"/>
          </p:nvPr>
        </p:nvSpPr>
        <p:spPr>
          <a:xfrm>
            <a:off x="533400" y="1542693"/>
            <a:ext cx="8098536" cy="4823601"/>
          </a:xfrm>
        </p:spPr>
        <p:txBody>
          <a:bodyPr anchor="t">
            <a:normAutofit/>
          </a:bodyPr>
          <a:lstStyle/>
          <a:p>
            <a:pPr marL="457200" indent="-457200" algn="ctr">
              <a:buNone/>
            </a:pPr>
            <a:r>
              <a:rPr lang="en-US" dirty="0" smtClean="0">
                <a:solidFill>
                  <a:schemeClr val="tx1"/>
                </a:solidFill>
              </a:rPr>
              <a:t>Terry </a:t>
            </a:r>
            <a:r>
              <a:rPr lang="en-US" dirty="0" err="1" smtClean="0">
                <a:solidFill>
                  <a:schemeClr val="tx1"/>
                </a:solidFill>
              </a:rPr>
              <a:t>Fernsler</a:t>
            </a:r>
            <a:r>
              <a:rPr lang="en-US" dirty="0" smtClean="0">
                <a:solidFill>
                  <a:schemeClr val="tx1"/>
                </a:solidFill>
              </a:rPr>
              <a:t>, MNPL, Ph.D.</a:t>
            </a:r>
          </a:p>
          <a:p>
            <a:pPr marL="457200" indent="-457200" algn="ctr">
              <a:buNone/>
            </a:pPr>
            <a:r>
              <a:rPr lang="en-US" dirty="0" smtClean="0">
                <a:solidFill>
                  <a:schemeClr val="tx1"/>
                </a:solidFill>
              </a:rPr>
              <a:t>fernslts@jmu.edu		fernslts@tamu.edu</a:t>
            </a:r>
            <a:endParaRPr lang="en-US" dirty="0"/>
          </a:p>
          <a:p>
            <a:pPr marL="457200" indent="-457200">
              <a:buNone/>
            </a:pPr>
            <a:endParaRPr lang="en-US" dirty="0" smtClean="0">
              <a:solidFill>
                <a:schemeClr val="tx1"/>
              </a:solidFill>
            </a:endParaRPr>
          </a:p>
        </p:txBody>
      </p:sp>
    </p:spTree>
    <p:extLst>
      <p:ext uri="{BB962C8B-B14F-4D97-AF65-F5344CB8AC3E}">
        <p14:creationId xmlns:p14="http://schemas.microsoft.com/office/powerpoint/2010/main" val="1424653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8549" y="320616"/>
            <a:ext cx="6554867" cy="1524000"/>
          </a:xfrm>
        </p:spPr>
        <p:txBody>
          <a:bodyPr>
            <a:normAutofit fontScale="90000"/>
          </a:bodyPr>
          <a:lstStyle/>
          <a:p>
            <a:pPr algn="ctr"/>
            <a:r>
              <a:rPr lang="en-US" sz="3600" b="1" dirty="0" smtClean="0"/>
              <a:t>Case Demonstrating the turnaround of a nonprofit organization </a:t>
            </a:r>
            <a:endParaRPr lang="en-US" sz="3600" dirty="0"/>
          </a:p>
        </p:txBody>
      </p:sp>
      <p:sp>
        <p:nvSpPr>
          <p:cNvPr id="4" name="TextBox 3"/>
          <p:cNvSpPr txBox="1"/>
          <p:nvPr/>
        </p:nvSpPr>
        <p:spPr>
          <a:xfrm>
            <a:off x="896112" y="1844616"/>
            <a:ext cx="7370064" cy="3170099"/>
          </a:xfrm>
          <a:prstGeom prst="rect">
            <a:avLst/>
          </a:prstGeom>
          <a:noFill/>
        </p:spPr>
        <p:txBody>
          <a:bodyPr wrap="square" rtlCol="0">
            <a:spAutoFit/>
          </a:bodyPr>
          <a:lstStyle/>
          <a:p>
            <a:r>
              <a:rPr lang="en-US" sz="2000" dirty="0" smtClean="0"/>
              <a:t>How do languid organizations turn themselves around </a:t>
            </a:r>
          </a:p>
          <a:p>
            <a:pPr marL="285750" indent="-285750">
              <a:buFont typeface="Arial" panose="020B0604020202020204" pitchFamily="34" charset="0"/>
              <a:buChar char="•"/>
            </a:pPr>
            <a:r>
              <a:rPr lang="en-US" dirty="0" smtClean="0"/>
              <a:t>Importance of attitudes and behaviors in change management</a:t>
            </a:r>
          </a:p>
          <a:p>
            <a:pPr marL="742950" lvl="1" indent="-285750">
              <a:buFont typeface="Arial" panose="020B0604020202020204" pitchFamily="34" charset="0"/>
              <a:buChar char="•"/>
            </a:pPr>
            <a:r>
              <a:rPr lang="en-US" dirty="0" smtClean="0"/>
              <a:t>Movement from resource dependency to asset-based</a:t>
            </a:r>
          </a:p>
          <a:p>
            <a:pPr marL="285750" indent="-285750">
              <a:buFont typeface="Arial" panose="020B0604020202020204" pitchFamily="34" charset="0"/>
              <a:buChar char="•"/>
            </a:pPr>
            <a:r>
              <a:rPr lang="en-US" dirty="0" smtClean="0"/>
              <a:t>Task and relationship continuum</a:t>
            </a:r>
          </a:p>
          <a:p>
            <a:pPr marL="285750" indent="-285750">
              <a:buFont typeface="Arial" panose="020B0604020202020204" pitchFamily="34" charset="0"/>
              <a:buChar char="•"/>
            </a:pPr>
            <a:r>
              <a:rPr lang="en-US" dirty="0" smtClean="0"/>
              <a:t>Effective leadership in complex environments</a:t>
            </a:r>
          </a:p>
          <a:p>
            <a:pPr marL="285750" indent="-285750">
              <a:buFont typeface="Arial" panose="020B0604020202020204" pitchFamily="34" charset="0"/>
              <a:buChar char="•"/>
            </a:pPr>
            <a:r>
              <a:rPr lang="en-US" dirty="0" smtClean="0"/>
              <a:t>Changing organizational culture</a:t>
            </a:r>
          </a:p>
          <a:p>
            <a:pPr marL="742950" lvl="1" indent="-285750">
              <a:buFont typeface="Arial" panose="020B0604020202020204" pitchFamily="34" charset="0"/>
              <a:buChar char="•"/>
            </a:pPr>
            <a:r>
              <a:rPr lang="en-US" dirty="0" err="1" smtClean="0"/>
              <a:t>Parrallel</a:t>
            </a:r>
            <a:r>
              <a:rPr lang="en-US" dirty="0" smtClean="0"/>
              <a:t> terraced scans</a:t>
            </a:r>
          </a:p>
          <a:p>
            <a:pPr marL="742950" lvl="1" indent="-285750">
              <a:buFont typeface="Arial" panose="020B0604020202020204" pitchFamily="34" charset="0"/>
              <a:buChar char="•"/>
            </a:pPr>
            <a:r>
              <a:rPr lang="en-US" dirty="0" smtClean="0"/>
              <a:t>Intersection of issues</a:t>
            </a:r>
          </a:p>
          <a:p>
            <a:pPr marL="742950" lvl="1" indent="-285750">
              <a:buFont typeface="Arial" panose="020B0604020202020204" pitchFamily="34" charset="0"/>
              <a:buChar char="•"/>
            </a:pPr>
            <a:r>
              <a:rPr lang="en-US" dirty="0" smtClean="0"/>
              <a:t>Effect of reputation on service delivery</a:t>
            </a:r>
          </a:p>
          <a:p>
            <a:pPr marL="285750" indent="-285750">
              <a:buFont typeface="Arial" panose="020B0604020202020204" pitchFamily="34" charset="0"/>
              <a:buChar char="•"/>
            </a:pPr>
            <a:r>
              <a:rPr lang="en-US" dirty="0" smtClean="0"/>
              <a:t>Focus on mission</a:t>
            </a:r>
            <a:endParaRPr lang="en-US" dirty="0"/>
          </a:p>
        </p:txBody>
      </p:sp>
    </p:spTree>
    <p:extLst>
      <p:ext uri="{BB962C8B-B14F-4D97-AF65-F5344CB8AC3E}">
        <p14:creationId xmlns:p14="http://schemas.microsoft.com/office/powerpoint/2010/main" val="3767269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8549" y="320616"/>
            <a:ext cx="6554867" cy="1524000"/>
          </a:xfrm>
        </p:spPr>
        <p:txBody>
          <a:bodyPr>
            <a:normAutofit fontScale="90000"/>
          </a:bodyPr>
          <a:lstStyle/>
          <a:p>
            <a:pPr algn="ctr"/>
            <a:r>
              <a:rPr lang="en-US" sz="3600" b="1" dirty="0"/>
              <a:t>Columbia-Pacific Resource Conservation &amp; Economic Development District</a:t>
            </a:r>
            <a:endParaRPr lang="en-US" sz="36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58549" y="1971684"/>
            <a:ext cx="6626902" cy="4400542"/>
          </a:xfrm>
          <a:prstGeom prst="rect">
            <a:avLst/>
          </a:prstGeom>
        </p:spPr>
      </p:pic>
    </p:spTree>
    <p:extLst>
      <p:ext uri="{BB962C8B-B14F-4D97-AF65-F5344CB8AC3E}">
        <p14:creationId xmlns:p14="http://schemas.microsoft.com/office/powerpoint/2010/main" val="2052626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3886" y="199845"/>
            <a:ext cx="6554867" cy="1524000"/>
          </a:xfrm>
        </p:spPr>
        <p:txBody>
          <a:bodyPr>
            <a:normAutofit fontScale="90000"/>
          </a:bodyPr>
          <a:lstStyle/>
          <a:p>
            <a:pPr algn="ctr"/>
            <a:r>
              <a:rPr lang="en-US" sz="4000" b="1" dirty="0" smtClean="0"/>
              <a:t>Columbia-Pacific RC&amp;EDD Programs</a:t>
            </a:r>
            <a:br>
              <a:rPr lang="en-US" sz="4000" b="1" dirty="0" smtClean="0"/>
            </a:br>
            <a:r>
              <a:rPr lang="en-US" sz="2700" b="1" dirty="0" smtClean="0"/>
              <a:t>operating in a Complex Environment</a:t>
            </a:r>
            <a:endParaRPr lang="en-US" sz="2700" b="1" dirty="0"/>
          </a:p>
        </p:txBody>
      </p:sp>
      <p:sp>
        <p:nvSpPr>
          <p:cNvPr id="3" name="Content Placeholder 2"/>
          <p:cNvSpPr>
            <a:spLocks noGrp="1"/>
          </p:cNvSpPr>
          <p:nvPr>
            <p:ph idx="1"/>
          </p:nvPr>
        </p:nvSpPr>
        <p:spPr>
          <a:xfrm>
            <a:off x="533400" y="1723843"/>
            <a:ext cx="6554867" cy="4685589"/>
          </a:xfrm>
        </p:spPr>
        <p:txBody>
          <a:bodyPr>
            <a:normAutofit fontScale="70000" lnSpcReduction="20000"/>
          </a:bodyPr>
          <a:lstStyle/>
          <a:p>
            <a:r>
              <a:rPr lang="en-US" dirty="0">
                <a:solidFill>
                  <a:schemeClr val="tx1"/>
                </a:solidFill>
              </a:rPr>
              <a:t>Conservation restoration (until 2002)</a:t>
            </a:r>
          </a:p>
          <a:p>
            <a:r>
              <a:rPr lang="en-US" dirty="0">
                <a:solidFill>
                  <a:schemeClr val="tx1"/>
                </a:solidFill>
              </a:rPr>
              <a:t>Landscape Management System (LMS)</a:t>
            </a:r>
          </a:p>
          <a:p>
            <a:r>
              <a:rPr lang="en-US" dirty="0">
                <a:solidFill>
                  <a:schemeClr val="tx1"/>
                </a:solidFill>
              </a:rPr>
              <a:t>Cottonwood Co-op</a:t>
            </a:r>
          </a:p>
          <a:p>
            <a:r>
              <a:rPr lang="en-US" dirty="0" err="1" smtClean="0">
                <a:solidFill>
                  <a:schemeClr val="tx1"/>
                </a:solidFill>
              </a:rPr>
              <a:t>Grantwriting</a:t>
            </a:r>
            <a:r>
              <a:rPr lang="en-US" dirty="0" smtClean="0">
                <a:solidFill>
                  <a:schemeClr val="tx1"/>
                </a:solidFill>
              </a:rPr>
              <a:t> </a:t>
            </a:r>
            <a:r>
              <a:rPr lang="en-US" dirty="0">
                <a:solidFill>
                  <a:schemeClr val="tx1"/>
                </a:solidFill>
              </a:rPr>
              <a:t>and </a:t>
            </a:r>
            <a:r>
              <a:rPr lang="en-US" dirty="0" err="1">
                <a:solidFill>
                  <a:schemeClr val="tx1"/>
                </a:solidFill>
              </a:rPr>
              <a:t>grantsmanship</a:t>
            </a:r>
            <a:r>
              <a:rPr lang="en-US" dirty="0">
                <a:solidFill>
                  <a:schemeClr val="tx1"/>
                </a:solidFill>
              </a:rPr>
              <a:t> training</a:t>
            </a:r>
          </a:p>
          <a:p>
            <a:r>
              <a:rPr lang="en-US" dirty="0" smtClean="0">
                <a:solidFill>
                  <a:schemeClr val="tx1"/>
                </a:solidFill>
              </a:rPr>
              <a:t>Comprehensive Economic Development Strategy (CEDS)</a:t>
            </a:r>
          </a:p>
          <a:p>
            <a:r>
              <a:rPr lang="en-US" dirty="0" err="1" smtClean="0">
                <a:solidFill>
                  <a:schemeClr val="tx1"/>
                </a:solidFill>
              </a:rPr>
              <a:t>SenioRx</a:t>
            </a:r>
            <a:r>
              <a:rPr lang="en-US" dirty="0" smtClean="0">
                <a:solidFill>
                  <a:schemeClr val="tx1"/>
                </a:solidFill>
              </a:rPr>
              <a:t> (beginning 2003)</a:t>
            </a:r>
          </a:p>
          <a:p>
            <a:r>
              <a:rPr lang="en-US" dirty="0" smtClean="0">
                <a:solidFill>
                  <a:schemeClr val="tx1"/>
                </a:solidFill>
              </a:rPr>
              <a:t>Virtual Small Business Incubator feasibility study (2005-2006)</a:t>
            </a:r>
          </a:p>
          <a:p>
            <a:r>
              <a:rPr lang="en-US" dirty="0" smtClean="0">
                <a:solidFill>
                  <a:schemeClr val="tx1"/>
                </a:solidFill>
              </a:rPr>
              <a:t>Rural Community Development Initiative (2005-2007)</a:t>
            </a:r>
          </a:p>
          <a:p>
            <a:r>
              <a:rPr lang="en-US" dirty="0" smtClean="0">
                <a:solidFill>
                  <a:schemeClr val="tx1"/>
                </a:solidFill>
              </a:rPr>
              <a:t>Alternative Wastewater Treatment for Rural Communities</a:t>
            </a:r>
          </a:p>
          <a:p>
            <a:r>
              <a:rPr lang="en-US" dirty="0" smtClean="0">
                <a:solidFill>
                  <a:schemeClr val="tx1"/>
                </a:solidFill>
              </a:rPr>
              <a:t>Legal support for member organizations (2005)</a:t>
            </a:r>
          </a:p>
          <a:p>
            <a:r>
              <a:rPr lang="en-US" dirty="0" err="1" smtClean="0">
                <a:solidFill>
                  <a:schemeClr val="tx1"/>
                </a:solidFill>
              </a:rPr>
              <a:t>Americorps</a:t>
            </a:r>
            <a:r>
              <a:rPr lang="en-US" dirty="0" smtClean="0">
                <a:solidFill>
                  <a:schemeClr val="tx1"/>
                </a:solidFill>
              </a:rPr>
              <a:t>*VISTA supervision (2006)</a:t>
            </a:r>
          </a:p>
          <a:p>
            <a:r>
              <a:rPr lang="en-US" dirty="0" smtClean="0">
                <a:solidFill>
                  <a:schemeClr val="tx1"/>
                </a:solidFill>
              </a:rPr>
              <a:t>Points of Light nominations (2003-2006)</a:t>
            </a:r>
          </a:p>
          <a:p>
            <a:r>
              <a:rPr lang="en-US" dirty="0" smtClean="0">
                <a:solidFill>
                  <a:schemeClr val="tx1"/>
                </a:solidFill>
              </a:rPr>
              <a:t>Biofuels study (2006)</a:t>
            </a:r>
          </a:p>
          <a:p>
            <a:r>
              <a:rPr lang="en-US" dirty="0" smtClean="0">
                <a:solidFill>
                  <a:schemeClr val="tx1"/>
                </a:solidFill>
              </a:rPr>
              <a:t>Lewis &amp; Clark Bicentennial preparation</a:t>
            </a:r>
          </a:p>
          <a:p>
            <a:r>
              <a:rPr lang="en-US" dirty="0" smtClean="0">
                <a:solidFill>
                  <a:schemeClr val="tx1"/>
                </a:solidFill>
              </a:rPr>
              <a:t>Broadband telecommunications advocacy</a:t>
            </a:r>
          </a:p>
          <a:p>
            <a:r>
              <a:rPr lang="en-US" dirty="0" smtClean="0">
                <a:solidFill>
                  <a:schemeClr val="tx1"/>
                </a:solidFill>
              </a:rPr>
              <a:t>Wheels to Work (supportive role)</a:t>
            </a:r>
          </a:p>
        </p:txBody>
      </p:sp>
    </p:spTree>
    <p:extLst>
      <p:ext uri="{BB962C8B-B14F-4D97-AF65-F5344CB8AC3E}">
        <p14:creationId xmlns:p14="http://schemas.microsoft.com/office/powerpoint/2010/main" val="405641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671" y="28712"/>
            <a:ext cx="8626415" cy="1524051"/>
          </a:xfrm>
        </p:spPr>
        <p:txBody>
          <a:bodyPr>
            <a:normAutofit/>
          </a:bodyPr>
          <a:lstStyle/>
          <a:p>
            <a:pPr algn="ctr"/>
            <a:r>
              <a:rPr lang="en-US" sz="2800" b="1" dirty="0"/>
              <a:t>Columbia-Pacific </a:t>
            </a:r>
            <a:r>
              <a:rPr lang="en-US" sz="2800" b="1" dirty="0" smtClean="0"/>
              <a:t>RC&amp;EDD</a:t>
            </a:r>
            <a:r>
              <a:rPr lang="en-US" sz="2800" b="1" dirty="0"/>
              <a:t/>
            </a:r>
            <a:br>
              <a:rPr lang="en-US" sz="2800" b="1" dirty="0"/>
            </a:br>
            <a:r>
              <a:rPr lang="en-US" sz="2800" b="1" dirty="0" smtClean="0"/>
              <a:t>Members</a:t>
            </a:r>
            <a:endParaRPr lang="en-US" sz="2800" b="1" dirty="0"/>
          </a:p>
        </p:txBody>
      </p:sp>
      <p:sp>
        <p:nvSpPr>
          <p:cNvPr id="6" name="Content Placeholder 5"/>
          <p:cNvSpPr>
            <a:spLocks noGrp="1"/>
          </p:cNvSpPr>
          <p:nvPr>
            <p:ph idx="1"/>
          </p:nvPr>
        </p:nvSpPr>
        <p:spPr>
          <a:xfrm>
            <a:off x="628650" y="1311215"/>
            <a:ext cx="7886700" cy="5253911"/>
          </a:xfrm>
        </p:spPr>
        <p:txBody>
          <a:bodyPr numCol="2">
            <a:normAutofit fontScale="40000" lnSpcReduction="20000"/>
          </a:bodyPr>
          <a:lstStyle/>
          <a:p>
            <a:pPr hangingPunct="0">
              <a:lnSpc>
                <a:spcPct val="120000"/>
              </a:lnSpc>
              <a:spcBef>
                <a:spcPts val="0"/>
              </a:spcBef>
            </a:pPr>
            <a:r>
              <a:rPr lang="en-US" dirty="0" smtClean="0">
                <a:solidFill>
                  <a:schemeClr val="tx1"/>
                </a:solidFill>
              </a:rPr>
              <a:t>Business Development Services (consulting firm, 2005)</a:t>
            </a:r>
          </a:p>
          <a:p>
            <a:pPr hangingPunct="0">
              <a:lnSpc>
                <a:spcPct val="120000"/>
              </a:lnSpc>
              <a:spcBef>
                <a:spcPts val="0"/>
              </a:spcBef>
            </a:pPr>
            <a:r>
              <a:rPr lang="en-US" dirty="0" smtClean="0">
                <a:solidFill>
                  <a:schemeClr val="tx1"/>
                </a:solidFill>
              </a:rPr>
              <a:t>City of Aberdeen</a:t>
            </a:r>
          </a:p>
          <a:p>
            <a:pPr hangingPunct="0">
              <a:lnSpc>
                <a:spcPct val="120000"/>
              </a:lnSpc>
              <a:spcBef>
                <a:spcPts val="0"/>
              </a:spcBef>
            </a:pPr>
            <a:r>
              <a:rPr lang="en-US" dirty="0" smtClean="0">
                <a:solidFill>
                  <a:schemeClr val="tx1"/>
                </a:solidFill>
              </a:rPr>
              <a:t>City of </a:t>
            </a:r>
            <a:r>
              <a:rPr lang="en-US" dirty="0" err="1" smtClean="0">
                <a:solidFill>
                  <a:schemeClr val="tx1"/>
                </a:solidFill>
              </a:rPr>
              <a:t>Cosmopolis</a:t>
            </a:r>
            <a:endParaRPr lang="en-US" dirty="0" smtClean="0">
              <a:solidFill>
                <a:schemeClr val="tx1"/>
              </a:solidFill>
            </a:endParaRPr>
          </a:p>
          <a:p>
            <a:pPr hangingPunct="0">
              <a:lnSpc>
                <a:spcPct val="120000"/>
              </a:lnSpc>
              <a:spcBef>
                <a:spcPts val="0"/>
              </a:spcBef>
            </a:pPr>
            <a:r>
              <a:rPr lang="en-US" dirty="0" smtClean="0">
                <a:solidFill>
                  <a:schemeClr val="tx1"/>
                </a:solidFill>
              </a:rPr>
              <a:t>City of Hoquiam</a:t>
            </a:r>
          </a:p>
          <a:p>
            <a:pPr hangingPunct="0">
              <a:lnSpc>
                <a:spcPct val="120000"/>
              </a:lnSpc>
              <a:spcBef>
                <a:spcPts val="0"/>
              </a:spcBef>
            </a:pPr>
            <a:r>
              <a:rPr lang="en-US" dirty="0" smtClean="0">
                <a:solidFill>
                  <a:schemeClr val="tx1"/>
                </a:solidFill>
              </a:rPr>
              <a:t>City of </a:t>
            </a:r>
            <a:r>
              <a:rPr lang="en-US" dirty="0" err="1" smtClean="0">
                <a:solidFill>
                  <a:schemeClr val="tx1"/>
                </a:solidFill>
              </a:rPr>
              <a:t>Ilwaco</a:t>
            </a:r>
            <a:endParaRPr lang="en-US" dirty="0" smtClean="0">
              <a:solidFill>
                <a:schemeClr val="tx1"/>
              </a:solidFill>
            </a:endParaRPr>
          </a:p>
          <a:p>
            <a:pPr hangingPunct="0">
              <a:lnSpc>
                <a:spcPct val="120000"/>
              </a:lnSpc>
              <a:spcBef>
                <a:spcPts val="0"/>
              </a:spcBef>
            </a:pPr>
            <a:r>
              <a:rPr lang="en-US" dirty="0" smtClean="0">
                <a:solidFill>
                  <a:schemeClr val="tx1"/>
                </a:solidFill>
              </a:rPr>
              <a:t>City of Long Beach</a:t>
            </a:r>
          </a:p>
          <a:p>
            <a:pPr hangingPunct="0">
              <a:lnSpc>
                <a:spcPct val="120000"/>
              </a:lnSpc>
              <a:spcBef>
                <a:spcPts val="0"/>
              </a:spcBef>
            </a:pPr>
            <a:r>
              <a:rPr lang="en-US" dirty="0" smtClean="0">
                <a:solidFill>
                  <a:schemeClr val="tx1"/>
                </a:solidFill>
              </a:rPr>
              <a:t>City of </a:t>
            </a:r>
            <a:r>
              <a:rPr lang="en-US" dirty="0" err="1" smtClean="0">
                <a:solidFill>
                  <a:schemeClr val="tx1"/>
                </a:solidFill>
              </a:rPr>
              <a:t>McCleary</a:t>
            </a:r>
            <a:endParaRPr lang="en-US" dirty="0" smtClean="0">
              <a:solidFill>
                <a:schemeClr val="tx1"/>
              </a:solidFill>
            </a:endParaRPr>
          </a:p>
          <a:p>
            <a:pPr hangingPunct="0">
              <a:lnSpc>
                <a:spcPct val="120000"/>
              </a:lnSpc>
              <a:spcBef>
                <a:spcPts val="0"/>
              </a:spcBef>
            </a:pPr>
            <a:r>
              <a:rPr lang="en-US" dirty="0" smtClean="0">
                <a:solidFill>
                  <a:schemeClr val="tx1"/>
                </a:solidFill>
              </a:rPr>
              <a:t>City of Oakville</a:t>
            </a:r>
          </a:p>
          <a:p>
            <a:pPr hangingPunct="0">
              <a:lnSpc>
                <a:spcPct val="120000"/>
              </a:lnSpc>
              <a:spcBef>
                <a:spcPts val="0"/>
              </a:spcBef>
            </a:pPr>
            <a:r>
              <a:rPr lang="en-US" dirty="0" smtClean="0">
                <a:solidFill>
                  <a:schemeClr val="tx1"/>
                </a:solidFill>
              </a:rPr>
              <a:t>City of Ocean Shores</a:t>
            </a:r>
          </a:p>
          <a:p>
            <a:pPr hangingPunct="0">
              <a:lnSpc>
                <a:spcPct val="120000"/>
              </a:lnSpc>
              <a:spcBef>
                <a:spcPts val="0"/>
              </a:spcBef>
            </a:pPr>
            <a:r>
              <a:rPr lang="en-US" dirty="0" smtClean="0">
                <a:solidFill>
                  <a:schemeClr val="tx1"/>
                </a:solidFill>
              </a:rPr>
              <a:t>City of Raymond</a:t>
            </a:r>
          </a:p>
          <a:p>
            <a:pPr hangingPunct="0">
              <a:lnSpc>
                <a:spcPct val="120000"/>
              </a:lnSpc>
              <a:spcBef>
                <a:spcPts val="0"/>
              </a:spcBef>
            </a:pPr>
            <a:r>
              <a:rPr lang="en-US" dirty="0" smtClean="0">
                <a:solidFill>
                  <a:schemeClr val="tx1"/>
                </a:solidFill>
              </a:rPr>
              <a:t>City of South Bend</a:t>
            </a:r>
          </a:p>
          <a:p>
            <a:pPr hangingPunct="0">
              <a:lnSpc>
                <a:spcPct val="120000"/>
              </a:lnSpc>
              <a:spcBef>
                <a:spcPts val="0"/>
              </a:spcBef>
            </a:pPr>
            <a:r>
              <a:rPr lang="en-US" dirty="0" smtClean="0">
                <a:solidFill>
                  <a:schemeClr val="tx1"/>
                </a:solidFill>
              </a:rPr>
              <a:t>City of Westport</a:t>
            </a:r>
          </a:p>
          <a:p>
            <a:pPr hangingPunct="0">
              <a:lnSpc>
                <a:spcPct val="120000"/>
              </a:lnSpc>
              <a:spcBef>
                <a:spcPts val="0"/>
              </a:spcBef>
            </a:pPr>
            <a:r>
              <a:rPr lang="en-US" dirty="0" smtClean="0">
                <a:solidFill>
                  <a:schemeClr val="tx1"/>
                </a:solidFill>
              </a:rPr>
              <a:t>Coastal Community Action Program</a:t>
            </a:r>
          </a:p>
          <a:p>
            <a:pPr hangingPunct="0">
              <a:lnSpc>
                <a:spcPct val="120000"/>
              </a:lnSpc>
              <a:spcBef>
                <a:spcPts val="0"/>
              </a:spcBef>
            </a:pPr>
            <a:r>
              <a:rPr lang="en-US" dirty="0" smtClean="0">
                <a:solidFill>
                  <a:schemeClr val="tx1"/>
                </a:solidFill>
              </a:rPr>
              <a:t>EDC of Mason County</a:t>
            </a:r>
          </a:p>
          <a:p>
            <a:pPr hangingPunct="0">
              <a:lnSpc>
                <a:spcPct val="120000"/>
              </a:lnSpc>
              <a:spcBef>
                <a:spcPts val="0"/>
              </a:spcBef>
            </a:pPr>
            <a:r>
              <a:rPr lang="en-US" dirty="0" smtClean="0">
                <a:solidFill>
                  <a:schemeClr val="tx1"/>
                </a:solidFill>
              </a:rPr>
              <a:t>Grays Harbor Chamber of Commerce</a:t>
            </a:r>
          </a:p>
          <a:p>
            <a:pPr hangingPunct="0">
              <a:lnSpc>
                <a:spcPct val="120000"/>
              </a:lnSpc>
              <a:spcBef>
                <a:spcPts val="0"/>
              </a:spcBef>
            </a:pPr>
            <a:r>
              <a:rPr lang="en-US" dirty="0" smtClean="0">
                <a:solidFill>
                  <a:schemeClr val="tx1"/>
                </a:solidFill>
              </a:rPr>
              <a:t>Grays Harbor Conservation District</a:t>
            </a:r>
          </a:p>
          <a:p>
            <a:pPr hangingPunct="0">
              <a:lnSpc>
                <a:spcPct val="120000"/>
              </a:lnSpc>
              <a:spcBef>
                <a:spcPts val="0"/>
              </a:spcBef>
            </a:pPr>
            <a:r>
              <a:rPr lang="en-US" dirty="0" smtClean="0">
                <a:solidFill>
                  <a:schemeClr val="tx1"/>
                </a:solidFill>
              </a:rPr>
              <a:t>Grays Harbor County</a:t>
            </a:r>
          </a:p>
          <a:p>
            <a:pPr hangingPunct="0">
              <a:lnSpc>
                <a:spcPct val="120000"/>
              </a:lnSpc>
              <a:spcBef>
                <a:spcPts val="0"/>
              </a:spcBef>
            </a:pPr>
            <a:r>
              <a:rPr lang="en-US" dirty="0" smtClean="0">
                <a:solidFill>
                  <a:schemeClr val="tx1"/>
                </a:solidFill>
              </a:rPr>
              <a:t>Grays Harbor EDC</a:t>
            </a:r>
          </a:p>
          <a:p>
            <a:pPr hangingPunct="0">
              <a:lnSpc>
                <a:spcPct val="120000"/>
              </a:lnSpc>
              <a:spcBef>
                <a:spcPts val="0"/>
              </a:spcBef>
            </a:pPr>
            <a:r>
              <a:rPr lang="en-US" dirty="0" smtClean="0">
                <a:solidFill>
                  <a:schemeClr val="tx1"/>
                </a:solidFill>
              </a:rPr>
              <a:t>Grays Harbor College (2005)</a:t>
            </a:r>
          </a:p>
          <a:p>
            <a:pPr hangingPunct="0">
              <a:lnSpc>
                <a:spcPct val="120000"/>
              </a:lnSpc>
              <a:spcBef>
                <a:spcPts val="0"/>
              </a:spcBef>
            </a:pPr>
            <a:r>
              <a:rPr lang="en-US" dirty="0" smtClean="0">
                <a:solidFill>
                  <a:schemeClr val="tx1"/>
                </a:solidFill>
              </a:rPr>
              <a:t>Grays Harbor Historical Seaport Authority</a:t>
            </a:r>
          </a:p>
          <a:p>
            <a:pPr hangingPunct="0">
              <a:lnSpc>
                <a:spcPct val="120000"/>
              </a:lnSpc>
              <a:spcBef>
                <a:spcPts val="0"/>
              </a:spcBef>
            </a:pPr>
            <a:r>
              <a:rPr lang="en-US" dirty="0" smtClean="0">
                <a:solidFill>
                  <a:schemeClr val="tx1"/>
                </a:solidFill>
              </a:rPr>
              <a:t>Grays Harbor Public Development Authority</a:t>
            </a:r>
          </a:p>
          <a:p>
            <a:pPr hangingPunct="0">
              <a:lnSpc>
                <a:spcPct val="120000"/>
              </a:lnSpc>
              <a:spcBef>
                <a:spcPts val="0"/>
              </a:spcBef>
            </a:pPr>
            <a:r>
              <a:rPr lang="en-US" dirty="0" smtClean="0">
                <a:solidFill>
                  <a:schemeClr val="tx1"/>
                </a:solidFill>
              </a:rPr>
              <a:t>Grays Harbor Public Utility District (2005)</a:t>
            </a:r>
          </a:p>
          <a:p>
            <a:pPr hangingPunct="0">
              <a:lnSpc>
                <a:spcPct val="120000"/>
              </a:lnSpc>
              <a:spcBef>
                <a:spcPts val="0"/>
              </a:spcBef>
            </a:pPr>
            <a:r>
              <a:rPr lang="en-US" dirty="0" smtClean="0">
                <a:solidFill>
                  <a:schemeClr val="tx1"/>
                </a:solidFill>
              </a:rPr>
              <a:t>Lower Columbia EDC</a:t>
            </a:r>
          </a:p>
          <a:p>
            <a:pPr hangingPunct="0">
              <a:lnSpc>
                <a:spcPct val="120000"/>
              </a:lnSpc>
              <a:spcBef>
                <a:spcPts val="0"/>
              </a:spcBef>
            </a:pPr>
            <a:r>
              <a:rPr lang="en-US" dirty="0" smtClean="0">
                <a:solidFill>
                  <a:schemeClr val="tx1"/>
                </a:solidFill>
              </a:rPr>
              <a:t>Mason County</a:t>
            </a:r>
          </a:p>
          <a:p>
            <a:pPr hangingPunct="0">
              <a:lnSpc>
                <a:spcPct val="120000"/>
              </a:lnSpc>
              <a:spcBef>
                <a:spcPts val="0"/>
              </a:spcBef>
            </a:pPr>
            <a:r>
              <a:rPr lang="en-US" dirty="0" smtClean="0">
                <a:solidFill>
                  <a:schemeClr val="tx1"/>
                </a:solidFill>
              </a:rPr>
              <a:t>Mason County Conservation District</a:t>
            </a:r>
          </a:p>
          <a:p>
            <a:pPr hangingPunct="0">
              <a:lnSpc>
                <a:spcPct val="120000"/>
              </a:lnSpc>
              <a:spcBef>
                <a:spcPts val="0"/>
              </a:spcBef>
            </a:pPr>
            <a:r>
              <a:rPr lang="en-US" dirty="0" smtClean="0">
                <a:solidFill>
                  <a:schemeClr val="tx1"/>
                </a:solidFill>
              </a:rPr>
              <a:t>Mason County PUD #3</a:t>
            </a:r>
          </a:p>
          <a:p>
            <a:pPr hangingPunct="0">
              <a:lnSpc>
                <a:spcPct val="120000"/>
              </a:lnSpc>
              <a:spcBef>
                <a:spcPts val="0"/>
              </a:spcBef>
            </a:pPr>
            <a:r>
              <a:rPr lang="en-US" dirty="0" smtClean="0">
                <a:solidFill>
                  <a:schemeClr val="tx1"/>
                </a:solidFill>
              </a:rPr>
              <a:t>Mason County Transit</a:t>
            </a:r>
          </a:p>
          <a:p>
            <a:pPr hangingPunct="0">
              <a:lnSpc>
                <a:spcPct val="120000"/>
              </a:lnSpc>
              <a:spcBef>
                <a:spcPts val="0"/>
              </a:spcBef>
            </a:pPr>
            <a:r>
              <a:rPr lang="en-US" dirty="0" smtClean="0">
                <a:solidFill>
                  <a:schemeClr val="tx1"/>
                </a:solidFill>
              </a:rPr>
              <a:t>Pacific Aging Council Endeavors (2005)</a:t>
            </a:r>
          </a:p>
          <a:p>
            <a:pPr hangingPunct="0">
              <a:lnSpc>
                <a:spcPct val="120000"/>
              </a:lnSpc>
              <a:spcBef>
                <a:spcPts val="0"/>
              </a:spcBef>
            </a:pPr>
            <a:r>
              <a:rPr lang="en-US" dirty="0" smtClean="0">
                <a:solidFill>
                  <a:schemeClr val="tx1"/>
                </a:solidFill>
              </a:rPr>
              <a:t>Pacific Conservation District</a:t>
            </a:r>
          </a:p>
          <a:p>
            <a:pPr hangingPunct="0">
              <a:lnSpc>
                <a:spcPct val="120000"/>
              </a:lnSpc>
              <a:spcBef>
                <a:spcPts val="0"/>
              </a:spcBef>
            </a:pPr>
            <a:r>
              <a:rPr lang="en-US" dirty="0" smtClean="0">
                <a:solidFill>
                  <a:schemeClr val="tx1"/>
                </a:solidFill>
              </a:rPr>
              <a:t>Pacific County</a:t>
            </a:r>
          </a:p>
          <a:p>
            <a:pPr hangingPunct="0">
              <a:lnSpc>
                <a:spcPct val="120000"/>
              </a:lnSpc>
              <a:spcBef>
                <a:spcPts val="0"/>
              </a:spcBef>
            </a:pPr>
            <a:r>
              <a:rPr lang="en-US" dirty="0" smtClean="0">
                <a:solidFill>
                  <a:schemeClr val="tx1"/>
                </a:solidFill>
              </a:rPr>
              <a:t>Pacific County EDC</a:t>
            </a:r>
          </a:p>
          <a:p>
            <a:pPr hangingPunct="0">
              <a:lnSpc>
                <a:spcPct val="120000"/>
              </a:lnSpc>
              <a:spcBef>
                <a:spcPts val="0"/>
              </a:spcBef>
            </a:pPr>
            <a:r>
              <a:rPr lang="en-US" dirty="0" smtClean="0">
                <a:solidFill>
                  <a:schemeClr val="tx1"/>
                </a:solidFill>
              </a:rPr>
              <a:t>Pacific County Friends of Lewis &amp; Clark</a:t>
            </a:r>
          </a:p>
          <a:p>
            <a:pPr hangingPunct="0">
              <a:lnSpc>
                <a:spcPct val="120000"/>
              </a:lnSpc>
              <a:spcBef>
                <a:spcPts val="0"/>
              </a:spcBef>
            </a:pPr>
            <a:r>
              <a:rPr lang="en-US" dirty="0" smtClean="0">
                <a:solidFill>
                  <a:schemeClr val="tx1"/>
                </a:solidFill>
              </a:rPr>
              <a:t>Pacific Transit System</a:t>
            </a:r>
          </a:p>
          <a:p>
            <a:pPr hangingPunct="0">
              <a:lnSpc>
                <a:spcPct val="120000"/>
              </a:lnSpc>
              <a:spcBef>
                <a:spcPts val="0"/>
              </a:spcBef>
            </a:pPr>
            <a:r>
              <a:rPr lang="en-US" dirty="0" smtClean="0">
                <a:solidFill>
                  <a:schemeClr val="tx1"/>
                </a:solidFill>
              </a:rPr>
              <a:t>Port of Grays Harbor</a:t>
            </a:r>
          </a:p>
          <a:p>
            <a:pPr hangingPunct="0">
              <a:lnSpc>
                <a:spcPct val="120000"/>
              </a:lnSpc>
              <a:spcBef>
                <a:spcPts val="0"/>
              </a:spcBef>
            </a:pPr>
            <a:r>
              <a:rPr lang="en-US" dirty="0" smtClean="0">
                <a:solidFill>
                  <a:schemeClr val="tx1"/>
                </a:solidFill>
              </a:rPr>
              <a:t>Port of Peninsula</a:t>
            </a:r>
          </a:p>
          <a:p>
            <a:pPr hangingPunct="0">
              <a:lnSpc>
                <a:spcPct val="120000"/>
              </a:lnSpc>
              <a:spcBef>
                <a:spcPts val="0"/>
              </a:spcBef>
            </a:pPr>
            <a:r>
              <a:rPr lang="en-US" dirty="0" smtClean="0">
                <a:solidFill>
                  <a:schemeClr val="tx1"/>
                </a:solidFill>
              </a:rPr>
              <a:t>Port of </a:t>
            </a:r>
            <a:r>
              <a:rPr lang="en-US" dirty="0" err="1" smtClean="0">
                <a:solidFill>
                  <a:schemeClr val="tx1"/>
                </a:solidFill>
              </a:rPr>
              <a:t>Willapa</a:t>
            </a:r>
            <a:r>
              <a:rPr lang="en-US" dirty="0" smtClean="0">
                <a:solidFill>
                  <a:schemeClr val="tx1"/>
                </a:solidFill>
              </a:rPr>
              <a:t> Harbor</a:t>
            </a:r>
          </a:p>
          <a:p>
            <a:pPr hangingPunct="0">
              <a:lnSpc>
                <a:spcPct val="120000"/>
              </a:lnSpc>
              <a:spcBef>
                <a:spcPts val="0"/>
              </a:spcBef>
            </a:pPr>
            <a:r>
              <a:rPr lang="en-US" dirty="0" smtClean="0">
                <a:solidFill>
                  <a:schemeClr val="tx1"/>
                </a:solidFill>
              </a:rPr>
              <a:t>Quinault Indian Nation</a:t>
            </a:r>
          </a:p>
          <a:p>
            <a:pPr hangingPunct="0">
              <a:lnSpc>
                <a:spcPct val="120000"/>
              </a:lnSpc>
              <a:spcBef>
                <a:spcPts val="0"/>
              </a:spcBef>
            </a:pPr>
            <a:r>
              <a:rPr lang="en-US" dirty="0" err="1" smtClean="0">
                <a:solidFill>
                  <a:schemeClr val="tx1"/>
                </a:solidFill>
              </a:rPr>
              <a:t>Shoalwater</a:t>
            </a:r>
            <a:r>
              <a:rPr lang="en-US" dirty="0" smtClean="0">
                <a:solidFill>
                  <a:schemeClr val="tx1"/>
                </a:solidFill>
              </a:rPr>
              <a:t> Bay Indian Tribe</a:t>
            </a:r>
          </a:p>
          <a:p>
            <a:pPr hangingPunct="0">
              <a:lnSpc>
                <a:spcPct val="120000"/>
              </a:lnSpc>
              <a:spcBef>
                <a:spcPts val="0"/>
              </a:spcBef>
            </a:pPr>
            <a:r>
              <a:rPr lang="en-US" dirty="0" err="1" smtClean="0">
                <a:solidFill>
                  <a:schemeClr val="tx1"/>
                </a:solidFill>
              </a:rPr>
              <a:t>Shorebank</a:t>
            </a:r>
            <a:r>
              <a:rPr lang="en-US" dirty="0" smtClean="0">
                <a:solidFill>
                  <a:schemeClr val="tx1"/>
                </a:solidFill>
              </a:rPr>
              <a:t> Pacific</a:t>
            </a:r>
          </a:p>
          <a:p>
            <a:pPr hangingPunct="0">
              <a:lnSpc>
                <a:spcPct val="120000"/>
              </a:lnSpc>
              <a:spcBef>
                <a:spcPts val="0"/>
              </a:spcBef>
            </a:pPr>
            <a:r>
              <a:rPr lang="en-US" dirty="0" smtClean="0">
                <a:solidFill>
                  <a:schemeClr val="tx1"/>
                </a:solidFill>
              </a:rPr>
              <a:t>Town of </a:t>
            </a:r>
            <a:r>
              <a:rPr lang="en-US" dirty="0" err="1" smtClean="0">
                <a:solidFill>
                  <a:schemeClr val="tx1"/>
                </a:solidFill>
              </a:rPr>
              <a:t>Cathlamet</a:t>
            </a:r>
            <a:endParaRPr lang="en-US" dirty="0" smtClean="0">
              <a:solidFill>
                <a:schemeClr val="tx1"/>
              </a:solidFill>
            </a:endParaRPr>
          </a:p>
          <a:p>
            <a:pPr hangingPunct="0">
              <a:lnSpc>
                <a:spcPct val="120000"/>
              </a:lnSpc>
              <a:spcBef>
                <a:spcPts val="0"/>
              </a:spcBef>
            </a:pPr>
            <a:r>
              <a:rPr lang="en-US" dirty="0" smtClean="0">
                <a:solidFill>
                  <a:schemeClr val="tx1"/>
                </a:solidFill>
              </a:rPr>
              <a:t>Wahkiakum Conservation District</a:t>
            </a:r>
          </a:p>
          <a:p>
            <a:pPr hangingPunct="0">
              <a:lnSpc>
                <a:spcPct val="120000"/>
              </a:lnSpc>
              <a:spcBef>
                <a:spcPts val="0"/>
              </a:spcBef>
            </a:pPr>
            <a:r>
              <a:rPr lang="en-US" dirty="0" smtClean="0">
                <a:solidFill>
                  <a:schemeClr val="tx1"/>
                </a:solidFill>
              </a:rPr>
              <a:t>Wahkiakum County</a:t>
            </a:r>
          </a:p>
          <a:p>
            <a:pPr hangingPunct="0">
              <a:lnSpc>
                <a:spcPct val="120000"/>
              </a:lnSpc>
              <a:spcBef>
                <a:spcPts val="0"/>
              </a:spcBef>
            </a:pPr>
            <a:r>
              <a:rPr lang="en-US" dirty="0" smtClean="0">
                <a:solidFill>
                  <a:schemeClr val="tx1"/>
                </a:solidFill>
              </a:rPr>
              <a:t>Wahkiakum County Community Foundation (2005)</a:t>
            </a:r>
          </a:p>
          <a:p>
            <a:pPr hangingPunct="0">
              <a:lnSpc>
                <a:spcPct val="120000"/>
              </a:lnSpc>
              <a:spcBef>
                <a:spcPts val="0"/>
              </a:spcBef>
            </a:pPr>
            <a:r>
              <a:rPr lang="en-US" dirty="0" smtClean="0">
                <a:solidFill>
                  <a:schemeClr val="tx1"/>
                </a:solidFill>
              </a:rPr>
              <a:t>Wahkiakum County PUD</a:t>
            </a:r>
          </a:p>
          <a:p>
            <a:pPr hangingPunct="0">
              <a:lnSpc>
                <a:spcPct val="120000"/>
              </a:lnSpc>
              <a:spcBef>
                <a:spcPts val="0"/>
              </a:spcBef>
            </a:pPr>
            <a:r>
              <a:rPr lang="en-US" dirty="0" smtClean="0">
                <a:solidFill>
                  <a:schemeClr val="tx1"/>
                </a:solidFill>
              </a:rPr>
              <a:t>Wahkiakum Port District #2</a:t>
            </a:r>
          </a:p>
          <a:p>
            <a:pPr hangingPunct="0">
              <a:lnSpc>
                <a:spcPct val="120000"/>
              </a:lnSpc>
              <a:spcBef>
                <a:spcPts val="0"/>
              </a:spcBef>
            </a:pPr>
            <a:r>
              <a:rPr lang="en-US" dirty="0" smtClean="0">
                <a:solidFill>
                  <a:schemeClr val="tx1"/>
                </a:solidFill>
              </a:rPr>
              <a:t>Washington State Legislators (3, 2005)</a:t>
            </a:r>
          </a:p>
          <a:p>
            <a:pPr hangingPunct="0">
              <a:lnSpc>
                <a:spcPct val="120000"/>
              </a:lnSpc>
              <a:spcBef>
                <a:spcPts val="0"/>
              </a:spcBef>
            </a:pPr>
            <a:r>
              <a:rPr lang="en-US" dirty="0" smtClean="0">
                <a:solidFill>
                  <a:schemeClr val="tx1"/>
                </a:solidFill>
              </a:rPr>
              <a:t>Westport Maritime Museum (2005)</a:t>
            </a:r>
          </a:p>
          <a:p>
            <a:pPr hangingPunct="0">
              <a:lnSpc>
                <a:spcPct val="120000"/>
              </a:lnSpc>
              <a:spcBef>
                <a:spcPts val="0"/>
              </a:spcBef>
            </a:pPr>
            <a:r>
              <a:rPr lang="en-US" dirty="0" err="1" smtClean="0">
                <a:solidFill>
                  <a:schemeClr val="tx1"/>
                </a:solidFill>
              </a:rPr>
              <a:t>Willapa</a:t>
            </a:r>
            <a:r>
              <a:rPr lang="en-US" dirty="0" smtClean="0">
                <a:solidFill>
                  <a:schemeClr val="tx1"/>
                </a:solidFill>
              </a:rPr>
              <a:t> Gillnetters Association</a:t>
            </a:r>
            <a:endParaRPr lang="en-US" dirty="0">
              <a:solidFill>
                <a:schemeClr val="tx1"/>
              </a:solidFill>
            </a:endParaRPr>
          </a:p>
        </p:txBody>
      </p:sp>
    </p:spTree>
    <p:extLst>
      <p:ext uri="{BB962C8B-B14F-4D97-AF65-F5344CB8AC3E}">
        <p14:creationId xmlns:p14="http://schemas.microsoft.com/office/powerpoint/2010/main" val="2878216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3886" y="199845"/>
            <a:ext cx="6554867" cy="1524000"/>
          </a:xfrm>
        </p:spPr>
        <p:txBody>
          <a:bodyPr>
            <a:normAutofit fontScale="90000"/>
          </a:bodyPr>
          <a:lstStyle/>
          <a:p>
            <a:pPr algn="ctr"/>
            <a:r>
              <a:rPr lang="en-US" sz="4000" b="1" dirty="0" smtClean="0"/>
              <a:t>Columbia-Pacific RC&amp;EDD Comparative advantages</a:t>
            </a:r>
            <a:br>
              <a:rPr lang="en-US" sz="4000" b="1" dirty="0" smtClean="0"/>
            </a:br>
            <a:endParaRPr lang="en-US" sz="2700" b="1" dirty="0"/>
          </a:p>
        </p:txBody>
      </p:sp>
      <p:sp>
        <p:nvSpPr>
          <p:cNvPr id="3" name="Content Placeholder 2"/>
          <p:cNvSpPr>
            <a:spLocks noGrp="1"/>
          </p:cNvSpPr>
          <p:nvPr>
            <p:ph idx="1"/>
          </p:nvPr>
        </p:nvSpPr>
        <p:spPr>
          <a:xfrm>
            <a:off x="533400" y="1723843"/>
            <a:ext cx="6554867" cy="4685589"/>
          </a:xfrm>
        </p:spPr>
        <p:txBody>
          <a:bodyPr>
            <a:normAutofit fontScale="85000" lnSpcReduction="20000"/>
          </a:bodyPr>
          <a:lstStyle/>
          <a:p>
            <a:r>
              <a:rPr lang="en-US" dirty="0" smtClean="0">
                <a:solidFill>
                  <a:schemeClr val="tx1"/>
                </a:solidFill>
              </a:rPr>
              <a:t>Inter-district connections</a:t>
            </a:r>
          </a:p>
          <a:p>
            <a:pPr lvl="1"/>
            <a:r>
              <a:rPr lang="en-US" dirty="0">
                <a:solidFill>
                  <a:schemeClr val="tx1"/>
                </a:solidFill>
              </a:rPr>
              <a:t>Federal:  Dept. of Agriculture; Economic Development Admin.</a:t>
            </a:r>
          </a:p>
          <a:p>
            <a:pPr lvl="1"/>
            <a:r>
              <a:rPr lang="en-US" dirty="0">
                <a:solidFill>
                  <a:schemeClr val="tx1"/>
                </a:solidFill>
              </a:rPr>
              <a:t>State:  Community Trade and Economic Development Dept.; Lewis &amp; Clark Bicentennial</a:t>
            </a:r>
          </a:p>
          <a:p>
            <a:pPr lvl="1"/>
            <a:r>
              <a:rPr lang="en-US" dirty="0">
                <a:solidFill>
                  <a:schemeClr val="tx1"/>
                </a:solidFill>
              </a:rPr>
              <a:t>Regional partnerships</a:t>
            </a:r>
          </a:p>
          <a:p>
            <a:pPr lvl="1"/>
            <a:r>
              <a:rPr lang="en-US" dirty="0">
                <a:solidFill>
                  <a:schemeClr val="tx1"/>
                </a:solidFill>
              </a:rPr>
              <a:t>Research:  UW School of Forestry; NETCSC; Interns</a:t>
            </a:r>
          </a:p>
          <a:p>
            <a:r>
              <a:rPr lang="en-US" dirty="0" smtClean="0">
                <a:solidFill>
                  <a:schemeClr val="tx1"/>
                </a:solidFill>
              </a:rPr>
              <a:t>Intra-district connections</a:t>
            </a:r>
          </a:p>
          <a:p>
            <a:r>
              <a:rPr lang="en-US" dirty="0" smtClean="0">
                <a:solidFill>
                  <a:schemeClr val="tx1"/>
                </a:solidFill>
              </a:rPr>
              <a:t>Reputation</a:t>
            </a:r>
            <a:endParaRPr lang="en-US" dirty="0">
              <a:solidFill>
                <a:schemeClr val="tx1"/>
              </a:solidFill>
            </a:endParaRPr>
          </a:p>
          <a:p>
            <a:r>
              <a:rPr lang="en-US" dirty="0" smtClean="0">
                <a:solidFill>
                  <a:schemeClr val="tx1"/>
                </a:solidFill>
              </a:rPr>
              <a:t>Knowledge</a:t>
            </a:r>
          </a:p>
          <a:p>
            <a:r>
              <a:rPr lang="en-US" dirty="0" smtClean="0">
                <a:solidFill>
                  <a:schemeClr val="tx1"/>
                </a:solidFill>
              </a:rPr>
              <a:t>Advocacy</a:t>
            </a:r>
            <a:endParaRPr lang="en-US" dirty="0">
              <a:solidFill>
                <a:schemeClr val="tx1"/>
              </a:solidFill>
            </a:endParaRPr>
          </a:p>
          <a:p>
            <a:r>
              <a:rPr lang="en-US" dirty="0" smtClean="0">
                <a:solidFill>
                  <a:schemeClr val="tx1"/>
                </a:solidFill>
              </a:rPr>
              <a:t>Service to District</a:t>
            </a:r>
          </a:p>
          <a:p>
            <a:pPr lvl="1"/>
            <a:r>
              <a:rPr lang="en-US" dirty="0" err="1" smtClean="0">
                <a:solidFill>
                  <a:schemeClr val="tx1"/>
                </a:solidFill>
              </a:rPr>
              <a:t>Americorps</a:t>
            </a:r>
            <a:r>
              <a:rPr lang="en-US" dirty="0" smtClean="0">
                <a:solidFill>
                  <a:schemeClr val="tx1"/>
                </a:solidFill>
              </a:rPr>
              <a:t>*VISTA supervision</a:t>
            </a:r>
          </a:p>
          <a:p>
            <a:pPr lvl="1"/>
            <a:r>
              <a:rPr lang="en-US" dirty="0" smtClean="0">
                <a:solidFill>
                  <a:schemeClr val="tx1"/>
                </a:solidFill>
              </a:rPr>
              <a:t>Points of Light nominations</a:t>
            </a:r>
          </a:p>
          <a:p>
            <a:r>
              <a:rPr lang="en-US" dirty="0" smtClean="0">
                <a:solidFill>
                  <a:schemeClr val="tx1"/>
                </a:solidFill>
              </a:rPr>
              <a:t>Passion and fun</a:t>
            </a:r>
          </a:p>
        </p:txBody>
      </p:sp>
    </p:spTree>
    <p:extLst>
      <p:ext uri="{BB962C8B-B14F-4D97-AF65-F5344CB8AC3E}">
        <p14:creationId xmlns:p14="http://schemas.microsoft.com/office/powerpoint/2010/main" val="1620291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1139" y="0"/>
            <a:ext cx="6554867" cy="1524000"/>
          </a:xfrm>
        </p:spPr>
        <p:txBody>
          <a:bodyPr>
            <a:normAutofit/>
          </a:bodyPr>
          <a:lstStyle/>
          <a:p>
            <a:pPr algn="ctr"/>
            <a:r>
              <a:rPr lang="en-US" sz="4000" b="1" smtClean="0"/>
              <a:t>Lessons</a:t>
            </a:r>
            <a:endParaRPr lang="en-US" sz="4000" b="1" dirty="0"/>
          </a:p>
        </p:txBody>
      </p:sp>
      <p:sp>
        <p:nvSpPr>
          <p:cNvPr id="3" name="Content Placeholder 2"/>
          <p:cNvSpPr>
            <a:spLocks noGrp="1"/>
          </p:cNvSpPr>
          <p:nvPr>
            <p:ph idx="1"/>
          </p:nvPr>
        </p:nvSpPr>
        <p:spPr>
          <a:xfrm>
            <a:off x="533400" y="1542693"/>
            <a:ext cx="6554867" cy="4823601"/>
          </a:xfrm>
        </p:spPr>
        <p:txBody>
          <a:bodyPr anchor="t">
            <a:normAutofit/>
          </a:bodyPr>
          <a:lstStyle/>
          <a:p>
            <a:pPr lvl="0"/>
            <a:r>
              <a:rPr lang="en-US" dirty="0" smtClean="0">
                <a:solidFill>
                  <a:schemeClr val="tx1"/>
                </a:solidFill>
              </a:rPr>
              <a:t>Motivation</a:t>
            </a:r>
          </a:p>
          <a:p>
            <a:pPr lvl="1"/>
            <a:r>
              <a:rPr lang="en-US" dirty="0" smtClean="0">
                <a:solidFill>
                  <a:schemeClr val="tx1"/>
                </a:solidFill>
              </a:rPr>
              <a:t>Transparency</a:t>
            </a:r>
          </a:p>
          <a:p>
            <a:pPr lvl="1"/>
            <a:r>
              <a:rPr lang="en-US" dirty="0" smtClean="0">
                <a:solidFill>
                  <a:schemeClr val="tx1"/>
                </a:solidFill>
              </a:rPr>
              <a:t>Positive psychology</a:t>
            </a:r>
            <a:endParaRPr lang="en-US" dirty="0">
              <a:solidFill>
                <a:schemeClr val="tx1"/>
              </a:solidFill>
            </a:endParaRPr>
          </a:p>
          <a:p>
            <a:pPr lvl="0"/>
            <a:r>
              <a:rPr lang="en-US" dirty="0" smtClean="0">
                <a:solidFill>
                  <a:schemeClr val="tx1"/>
                </a:solidFill>
              </a:rPr>
              <a:t>Assessment</a:t>
            </a:r>
          </a:p>
          <a:p>
            <a:pPr lvl="1"/>
            <a:r>
              <a:rPr lang="en-US" dirty="0" smtClean="0">
                <a:solidFill>
                  <a:schemeClr val="tx1"/>
                </a:solidFill>
              </a:rPr>
              <a:t>Resources</a:t>
            </a:r>
          </a:p>
          <a:p>
            <a:pPr lvl="1"/>
            <a:r>
              <a:rPr lang="en-US" dirty="0" smtClean="0">
                <a:solidFill>
                  <a:schemeClr val="tx1"/>
                </a:solidFill>
              </a:rPr>
              <a:t>Opportunities</a:t>
            </a:r>
            <a:endParaRPr lang="en-US" dirty="0">
              <a:solidFill>
                <a:schemeClr val="tx1"/>
              </a:solidFill>
            </a:endParaRPr>
          </a:p>
          <a:p>
            <a:pPr lvl="0"/>
            <a:r>
              <a:rPr lang="en-US" dirty="0" smtClean="0">
                <a:solidFill>
                  <a:schemeClr val="tx1"/>
                </a:solidFill>
              </a:rPr>
              <a:t>Negotiating interrelatedness</a:t>
            </a:r>
            <a:endParaRPr lang="en-US" dirty="0">
              <a:solidFill>
                <a:schemeClr val="tx1"/>
              </a:solidFill>
            </a:endParaRPr>
          </a:p>
          <a:p>
            <a:pPr lvl="0"/>
            <a:r>
              <a:rPr lang="en-US" dirty="0" smtClean="0">
                <a:solidFill>
                  <a:schemeClr val="tx1"/>
                </a:solidFill>
              </a:rPr>
              <a:t>Collaboration, learning, and flexibility</a:t>
            </a:r>
            <a:endParaRPr lang="en-US" dirty="0">
              <a:solidFill>
                <a:schemeClr val="tx1"/>
              </a:solidFill>
            </a:endParaRPr>
          </a:p>
        </p:txBody>
      </p:sp>
    </p:spTree>
    <p:extLst>
      <p:ext uri="{BB962C8B-B14F-4D97-AF65-F5344CB8AC3E}">
        <p14:creationId xmlns:p14="http://schemas.microsoft.com/office/powerpoint/2010/main" val="31120900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7241" y="0"/>
            <a:ext cx="7574280" cy="1524000"/>
          </a:xfrm>
        </p:spPr>
        <p:txBody>
          <a:bodyPr>
            <a:normAutofit fontScale="90000"/>
          </a:bodyPr>
          <a:lstStyle/>
          <a:p>
            <a:pPr algn="ctr"/>
            <a:r>
              <a:rPr lang="en-US" sz="4000" b="1" dirty="0" smtClean="0"/>
              <a:t>Leadership Characteristics in complex adaptive systems</a:t>
            </a:r>
            <a:endParaRPr lang="en-US" sz="4000" b="1" dirty="0"/>
          </a:p>
        </p:txBody>
      </p:sp>
      <p:sp>
        <p:nvSpPr>
          <p:cNvPr id="3" name="Content Placeholder 2"/>
          <p:cNvSpPr>
            <a:spLocks noGrp="1"/>
          </p:cNvSpPr>
          <p:nvPr>
            <p:ph idx="1"/>
          </p:nvPr>
        </p:nvSpPr>
        <p:spPr>
          <a:xfrm>
            <a:off x="533400" y="1542693"/>
            <a:ext cx="6554867" cy="4823601"/>
          </a:xfrm>
        </p:spPr>
        <p:txBody>
          <a:bodyPr>
            <a:normAutofit/>
          </a:bodyPr>
          <a:lstStyle/>
          <a:p>
            <a:pPr lvl="0"/>
            <a:r>
              <a:rPr lang="en-US" dirty="0">
                <a:solidFill>
                  <a:schemeClr val="tx1"/>
                </a:solidFill>
              </a:rPr>
              <a:t>Catalyze change</a:t>
            </a:r>
          </a:p>
          <a:p>
            <a:pPr lvl="0"/>
            <a:r>
              <a:rPr lang="en-US" dirty="0">
                <a:solidFill>
                  <a:schemeClr val="tx1"/>
                </a:solidFill>
              </a:rPr>
              <a:t>Collective identity</a:t>
            </a:r>
          </a:p>
          <a:p>
            <a:r>
              <a:rPr lang="en-US" dirty="0">
                <a:solidFill>
                  <a:schemeClr val="tx1"/>
                </a:solidFill>
              </a:rPr>
              <a:t>Comfort with complexity</a:t>
            </a:r>
          </a:p>
          <a:p>
            <a:pPr lvl="0"/>
            <a:r>
              <a:rPr lang="en-US" dirty="0" smtClean="0">
                <a:solidFill>
                  <a:schemeClr val="tx1"/>
                </a:solidFill>
              </a:rPr>
              <a:t>Connectedness</a:t>
            </a:r>
            <a:endParaRPr lang="en-US" dirty="0">
              <a:solidFill>
                <a:schemeClr val="tx1"/>
              </a:solidFill>
            </a:endParaRPr>
          </a:p>
          <a:p>
            <a:pPr lvl="0"/>
            <a:r>
              <a:rPr lang="en-US" dirty="0" smtClean="0">
                <a:solidFill>
                  <a:schemeClr val="tx1"/>
                </a:solidFill>
              </a:rPr>
              <a:t>Continual </a:t>
            </a:r>
            <a:r>
              <a:rPr lang="en-US" dirty="0">
                <a:solidFill>
                  <a:schemeClr val="tx1"/>
                </a:solidFill>
              </a:rPr>
              <a:t>learning</a:t>
            </a:r>
          </a:p>
          <a:p>
            <a:r>
              <a:rPr lang="en-US" dirty="0">
                <a:solidFill>
                  <a:schemeClr val="tx1"/>
                </a:solidFill>
              </a:rPr>
              <a:t>Creativity</a:t>
            </a:r>
          </a:p>
          <a:p>
            <a:pPr lvl="0"/>
            <a:r>
              <a:rPr lang="en-US" dirty="0" smtClean="0">
                <a:solidFill>
                  <a:schemeClr val="tx1"/>
                </a:solidFill>
              </a:rPr>
              <a:t>Credibility</a:t>
            </a:r>
          </a:p>
          <a:p>
            <a:pPr lvl="0"/>
            <a:r>
              <a:rPr lang="en-US" dirty="0" smtClean="0">
                <a:solidFill>
                  <a:schemeClr val="tx1"/>
                </a:solidFill>
              </a:rPr>
              <a:t>Cultural </a:t>
            </a:r>
            <a:r>
              <a:rPr lang="en-US" dirty="0">
                <a:solidFill>
                  <a:schemeClr val="tx1"/>
                </a:solidFill>
              </a:rPr>
              <a:t>Awareness</a:t>
            </a:r>
          </a:p>
          <a:p>
            <a:pPr lvl="0"/>
            <a:r>
              <a:rPr lang="en-US" dirty="0">
                <a:solidFill>
                  <a:schemeClr val="tx1"/>
                </a:solidFill>
              </a:rPr>
              <a:t>Content Knowledge</a:t>
            </a:r>
          </a:p>
          <a:p>
            <a:pPr lvl="0"/>
            <a:r>
              <a:rPr lang="en-US" dirty="0" err="1">
                <a:solidFill>
                  <a:schemeClr val="tx1"/>
                </a:solidFill>
              </a:rPr>
              <a:t>Sensemaking</a:t>
            </a:r>
            <a:endParaRPr lang="en-US" dirty="0">
              <a:solidFill>
                <a:schemeClr val="tx1"/>
              </a:solidFill>
            </a:endParaRPr>
          </a:p>
          <a:p>
            <a:r>
              <a:rPr lang="en-US" dirty="0">
                <a:solidFill>
                  <a:schemeClr val="tx1"/>
                </a:solidFill>
              </a:rPr>
              <a:t>Stewardship</a:t>
            </a:r>
          </a:p>
        </p:txBody>
      </p:sp>
    </p:spTree>
    <p:extLst>
      <p:ext uri="{BB962C8B-B14F-4D97-AF65-F5344CB8AC3E}">
        <p14:creationId xmlns:p14="http://schemas.microsoft.com/office/powerpoint/2010/main" val="33619077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1139" y="0"/>
            <a:ext cx="6554867" cy="1524000"/>
          </a:xfrm>
        </p:spPr>
        <p:txBody>
          <a:bodyPr>
            <a:normAutofit fontScale="90000"/>
          </a:bodyPr>
          <a:lstStyle/>
          <a:p>
            <a:pPr algn="ctr"/>
            <a:r>
              <a:rPr lang="en-US" sz="4000" b="1" dirty="0" smtClean="0"/>
              <a:t>Complexity Leadership Theory Characteristics</a:t>
            </a:r>
            <a:endParaRPr lang="en-US" sz="4000" b="1" dirty="0"/>
          </a:p>
        </p:txBody>
      </p:sp>
      <p:sp>
        <p:nvSpPr>
          <p:cNvPr id="3" name="Content Placeholder 2"/>
          <p:cNvSpPr>
            <a:spLocks noGrp="1"/>
          </p:cNvSpPr>
          <p:nvPr>
            <p:ph idx="1"/>
          </p:nvPr>
        </p:nvSpPr>
        <p:spPr>
          <a:xfrm>
            <a:off x="533400" y="1542693"/>
            <a:ext cx="6554867" cy="4823601"/>
          </a:xfrm>
        </p:spPr>
        <p:txBody>
          <a:bodyPr>
            <a:normAutofit/>
          </a:bodyPr>
          <a:lstStyle/>
          <a:p>
            <a:r>
              <a:rPr lang="en-US" sz="2800" dirty="0">
                <a:solidFill>
                  <a:schemeClr val="tx1"/>
                </a:solidFill>
              </a:rPr>
              <a:t>Service delivery and reputation</a:t>
            </a:r>
          </a:p>
          <a:p>
            <a:pPr lvl="1"/>
            <a:r>
              <a:rPr lang="en-US" sz="2600" dirty="0">
                <a:solidFill>
                  <a:schemeClr val="tx1"/>
                </a:solidFill>
              </a:rPr>
              <a:t>Systems and structure</a:t>
            </a:r>
          </a:p>
          <a:p>
            <a:pPr lvl="0"/>
            <a:r>
              <a:rPr lang="en-US" sz="2800" dirty="0" smtClean="0">
                <a:solidFill>
                  <a:schemeClr val="tx1"/>
                </a:solidFill>
              </a:rPr>
              <a:t>Change management manifest on attitudes and behavior</a:t>
            </a:r>
            <a:endParaRPr lang="en-US" sz="2800" dirty="0">
              <a:solidFill>
                <a:schemeClr val="tx1"/>
              </a:solidFill>
            </a:endParaRPr>
          </a:p>
          <a:p>
            <a:pPr lvl="1"/>
            <a:r>
              <a:rPr lang="en-US" sz="2400" dirty="0" smtClean="0">
                <a:solidFill>
                  <a:schemeClr val="tx1"/>
                </a:solidFill>
              </a:rPr>
              <a:t>Task and relationship</a:t>
            </a:r>
          </a:p>
          <a:p>
            <a:r>
              <a:rPr lang="en-US" sz="2800" dirty="0" smtClean="0">
                <a:solidFill>
                  <a:schemeClr val="tx1"/>
                </a:solidFill>
              </a:rPr>
              <a:t>Organizational and community culture</a:t>
            </a:r>
          </a:p>
          <a:p>
            <a:r>
              <a:rPr lang="en-US" sz="2800" dirty="0" smtClean="0">
                <a:solidFill>
                  <a:schemeClr val="tx1"/>
                </a:solidFill>
              </a:rPr>
              <a:t>Value of trust</a:t>
            </a:r>
          </a:p>
        </p:txBody>
      </p:sp>
    </p:spTree>
    <p:extLst>
      <p:ext uri="{BB962C8B-B14F-4D97-AF65-F5344CB8AC3E}">
        <p14:creationId xmlns:p14="http://schemas.microsoft.com/office/powerpoint/2010/main" val="3784588363"/>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1207</TotalTime>
  <Words>2189</Words>
  <Application>Microsoft Office PowerPoint</Application>
  <PresentationFormat>On-screen Show (4:3)</PresentationFormat>
  <Paragraphs>164</Paragraphs>
  <Slides>11</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Century Gothic</vt:lpstr>
      <vt:lpstr>Wingdings 3</vt:lpstr>
      <vt:lpstr>Slice</vt:lpstr>
      <vt:lpstr>Attentiveness to Relationships is Vital in a Highly Dynamic Organization</vt:lpstr>
      <vt:lpstr>Case Demonstrating the turnaround of a nonprofit organization </vt:lpstr>
      <vt:lpstr>Columbia-Pacific Resource Conservation &amp; Economic Development District</vt:lpstr>
      <vt:lpstr>Columbia-Pacific RC&amp;EDD Programs operating in a Complex Environment</vt:lpstr>
      <vt:lpstr>Columbia-Pacific RC&amp;EDD Members</vt:lpstr>
      <vt:lpstr>Columbia-Pacific RC&amp;EDD Comparative advantages </vt:lpstr>
      <vt:lpstr>Lessons</vt:lpstr>
      <vt:lpstr>Leadership Characteristics in complex adaptive systems</vt:lpstr>
      <vt:lpstr>Complexity Leadership Theory Characteristics</vt:lpstr>
      <vt:lpstr>References</vt:lpstr>
      <vt:lpstr>Thank You</vt:lpstr>
    </vt:vector>
  </TitlesOfParts>
  <Company>James Madison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Fernsler, Terry - fernslts</dc:creator>
  <cp:lastModifiedBy>Terry Fernsler</cp:lastModifiedBy>
  <cp:revision>61</cp:revision>
  <dcterms:created xsi:type="dcterms:W3CDTF">2020-02-11T18:51:30Z</dcterms:created>
  <dcterms:modified xsi:type="dcterms:W3CDTF">2021-02-24T14:25:38Z</dcterms:modified>
</cp:coreProperties>
</file>