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6" roundtripDataSignature="AMtx7mhbLmlUmoB7beXGfyOPozeO9PVf4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3D5h3G4vKCiFE"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Qo00-zidiTQ"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iipa.ky/resources/Pictures/2016%20Professional%20Development%20Week%20training%20materials/leadership%20is%20half%20the%20story%20CAYMAN%20_HURWITZ.pdf" TargetMode="External"/><Relationship Id="rId3" Type="http://schemas.openxmlformats.org/officeDocument/2006/relationships/hyperlink" Target="https://www.bbvaopenmind.com/en/science/mathematics/mobius-and-impossible-objects/"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200000"/>
              </a:lnSpc>
              <a:spcBef>
                <a:spcPts val="0"/>
              </a:spcBef>
              <a:spcAft>
                <a:spcPts val="0"/>
              </a:spcAft>
              <a:buClr>
                <a:schemeClr val="dk1"/>
              </a:buClr>
              <a:buSzPts val="1100"/>
              <a:buFont typeface="Arial"/>
              <a:buNone/>
            </a:pPr>
            <a:r>
              <a:rPr lang="en-US" sz="1100"/>
              <a:t>The Möbius strip is one of the most curious shapes, and there is value in using it as a metaphor for the leader-follower relationship.  The creation and exploration of a Möbius strip promotes a sensemaking process for understanding the dual leader-follower identity necessary for effectiveness in both leader and follower roles.  Furthermore, the Möbius strip can help guide thinking about healthy mentoring relationships and the ideal flow between what may seem to be contrasting priorities or styles.  This paper explores practical insights from research on middle managers, experience with student programming, and historical analysis of community cultures.  The exploration highlights the importance of humility in leadership and surfaces a variety of questions for further consideration.</a:t>
            </a:r>
            <a:endParaRPr sz="1100"/>
          </a:p>
          <a:p>
            <a:pPr indent="457200" lvl="0" marL="0" rtl="0" algn="l">
              <a:lnSpc>
                <a:spcPct val="200000"/>
              </a:lnSpc>
              <a:spcBef>
                <a:spcPts val="0"/>
              </a:spcBef>
              <a:spcAft>
                <a:spcPts val="0"/>
              </a:spcAft>
              <a:buClr>
                <a:schemeClr val="dk1"/>
              </a:buClr>
              <a:buSzPts val="1100"/>
              <a:buFont typeface="Arial"/>
              <a:buNone/>
            </a:pPr>
            <a:r>
              <a:rPr i="1" lang="en-US" sz="1100"/>
              <a:t>Keywords: </a:t>
            </a:r>
            <a:r>
              <a:rPr lang="en-US" sz="1100"/>
              <a:t>leadership, followership, mentoring, humility, Möbius strip</a:t>
            </a:r>
            <a:endParaRPr sz="1100"/>
          </a:p>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be5afb2f8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be5afb2f8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gbe5afb2f83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ba33e289ab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ba33e289ab_0_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200000"/>
              </a:lnSpc>
              <a:spcBef>
                <a:spcPts val="0"/>
              </a:spcBef>
              <a:spcAft>
                <a:spcPts val="0"/>
              </a:spcAft>
              <a:buClr>
                <a:schemeClr val="dk1"/>
              </a:buClr>
              <a:buSzPts val="1100"/>
              <a:buFont typeface="Arial"/>
              <a:buNone/>
            </a:pPr>
            <a:r>
              <a:rPr b="1" lang="en-US" sz="1100"/>
              <a:t>Austin</a:t>
            </a:r>
            <a:endParaRPr b="1" sz="1100"/>
          </a:p>
          <a:p>
            <a:pPr indent="457200" lvl="0" marL="0" rtl="0" algn="l">
              <a:lnSpc>
                <a:spcPct val="200000"/>
              </a:lnSpc>
              <a:spcBef>
                <a:spcPts val="0"/>
              </a:spcBef>
              <a:spcAft>
                <a:spcPts val="0"/>
              </a:spcAft>
              <a:buClr>
                <a:schemeClr val="dk1"/>
              </a:buClr>
              <a:buSzPts val="1100"/>
              <a:buFont typeface="Arial"/>
              <a:buNone/>
            </a:pPr>
            <a:r>
              <a:rPr lang="en-US" sz="1100"/>
              <a:t>The ultimate power of the </a:t>
            </a:r>
            <a:r>
              <a:rPr lang="en-US" sz="1100">
                <a:solidFill>
                  <a:srgbClr val="222222"/>
                </a:solidFill>
                <a:highlight>
                  <a:srgbClr val="FFFFFF"/>
                </a:highlight>
              </a:rPr>
              <a:t>Möbius</a:t>
            </a:r>
            <a:r>
              <a:rPr lang="en-US" sz="1100"/>
              <a:t> strip may be that it leaves us with more questions than answers.  Here are some of the lingering questions worthy of ongoing attention:</a:t>
            </a:r>
            <a:endParaRPr sz="1100"/>
          </a:p>
          <a:p>
            <a:pPr indent="-298450" lvl="0" marL="457200" rtl="0" algn="l">
              <a:lnSpc>
                <a:spcPct val="200000"/>
              </a:lnSpc>
              <a:spcBef>
                <a:spcPts val="0"/>
              </a:spcBef>
              <a:spcAft>
                <a:spcPts val="0"/>
              </a:spcAft>
              <a:buClr>
                <a:schemeClr val="dk1"/>
              </a:buClr>
              <a:buSzPts val="1100"/>
              <a:buFont typeface="Calibri"/>
              <a:buChar char="●"/>
            </a:pPr>
            <a:r>
              <a:rPr lang="en-US" sz="1100"/>
              <a:t>In what ways can the </a:t>
            </a:r>
            <a:r>
              <a:rPr lang="en-US" sz="1100">
                <a:solidFill>
                  <a:srgbClr val="222222"/>
                </a:solidFill>
                <a:highlight>
                  <a:srgbClr val="FFFFFF"/>
                </a:highlight>
              </a:rPr>
              <a:t>Möbius</a:t>
            </a:r>
            <a:r>
              <a:rPr lang="en-US" sz="1100"/>
              <a:t> strip help us reframe perspectives on power, including the simultaneous presence of leadership and followership within us all?  </a:t>
            </a:r>
            <a:endParaRPr sz="1100"/>
          </a:p>
          <a:p>
            <a:pPr indent="-298450" lvl="0" marL="457200" rtl="0" algn="l">
              <a:lnSpc>
                <a:spcPct val="200000"/>
              </a:lnSpc>
              <a:spcBef>
                <a:spcPts val="0"/>
              </a:spcBef>
              <a:spcAft>
                <a:spcPts val="0"/>
              </a:spcAft>
              <a:buClr>
                <a:schemeClr val="dk1"/>
              </a:buClr>
              <a:buSzPts val="1100"/>
              <a:buFont typeface="Calibri"/>
              <a:buChar char="●"/>
            </a:pPr>
            <a:r>
              <a:rPr lang="en-US" sz="1100"/>
              <a:t>How can we transform relationships in ways that better distribute authority and responsibility, thus reducing the strain on particular individuals?  </a:t>
            </a:r>
            <a:endParaRPr sz="1100"/>
          </a:p>
          <a:p>
            <a:pPr indent="-298450" lvl="0" marL="457200" rtl="0" algn="l">
              <a:lnSpc>
                <a:spcPct val="200000"/>
              </a:lnSpc>
              <a:spcBef>
                <a:spcPts val="0"/>
              </a:spcBef>
              <a:spcAft>
                <a:spcPts val="0"/>
              </a:spcAft>
              <a:buClr>
                <a:schemeClr val="dk1"/>
              </a:buClr>
              <a:buSzPts val="1100"/>
              <a:buFont typeface="Calibri"/>
              <a:buChar char="●"/>
            </a:pPr>
            <a:r>
              <a:rPr lang="en-US" sz="1100"/>
              <a:t>How might we help others abandon the false dichotomy that is often used to describe leader-follower roles?  </a:t>
            </a:r>
            <a:endParaRPr sz="1100"/>
          </a:p>
          <a:p>
            <a:pPr indent="-298450" lvl="0" marL="457200" rtl="0" algn="l">
              <a:lnSpc>
                <a:spcPct val="200000"/>
              </a:lnSpc>
              <a:spcBef>
                <a:spcPts val="0"/>
              </a:spcBef>
              <a:spcAft>
                <a:spcPts val="0"/>
              </a:spcAft>
              <a:buClr>
                <a:schemeClr val="dk1"/>
              </a:buClr>
              <a:buSzPts val="1100"/>
              <a:buFont typeface="Calibri"/>
              <a:buChar char="●"/>
            </a:pPr>
            <a:r>
              <a:rPr lang="en-US" sz="1100"/>
              <a:t>What role could the virtue of humility play in this process?</a:t>
            </a:r>
            <a:endParaRPr b="1" sz="1100">
              <a:solidFill>
                <a:srgbClr val="222222"/>
              </a:solidFill>
              <a:highlight>
                <a:srgbClr val="FFFFFF"/>
              </a:highlight>
            </a:endParaRPr>
          </a:p>
          <a:p>
            <a:pPr indent="0" lvl="0" marL="0" rtl="0" algn="l">
              <a:spcBef>
                <a:spcPts val="0"/>
              </a:spcBef>
              <a:spcAft>
                <a:spcPts val="0"/>
              </a:spcAft>
              <a:buNone/>
            </a:pPr>
            <a:r>
              <a:t/>
            </a:r>
            <a:endParaRPr/>
          </a:p>
        </p:txBody>
      </p:sp>
      <p:sp>
        <p:nvSpPr>
          <p:cNvPr id="170" name="Google Shape;170;gba33e289ab_0_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457200" lvl="0" marL="0" rtl="0" algn="l">
              <a:lnSpc>
                <a:spcPct val="200000"/>
              </a:lnSpc>
              <a:spcBef>
                <a:spcPts val="0"/>
              </a:spcBef>
              <a:spcAft>
                <a:spcPts val="0"/>
              </a:spcAft>
              <a:buNone/>
            </a:pPr>
            <a:r>
              <a:rPr lang="en-US" sz="1100"/>
              <a:t>Discovered in 1858, the </a:t>
            </a:r>
            <a:r>
              <a:rPr lang="en-US" sz="1100">
                <a:solidFill>
                  <a:srgbClr val="222222"/>
                </a:solidFill>
                <a:highlight>
                  <a:srgbClr val="FFFFFF"/>
                </a:highlight>
              </a:rPr>
              <a:t>Möbius</a:t>
            </a:r>
            <a:r>
              <a:rPr lang="en-US" sz="1100"/>
              <a:t> strip is one of the most curious shapes in mathematics; it is non-orientable (Buckley, 2007). As can be seen in Figure 1, “</a:t>
            </a:r>
            <a:r>
              <a:rPr lang="en-US" sz="1100">
                <a:solidFill>
                  <a:srgbClr val="222222"/>
                </a:solidFill>
                <a:highlight>
                  <a:srgbClr val="FFFFFF"/>
                </a:highlight>
              </a:rPr>
              <a:t>Möbius</a:t>
            </a:r>
            <a:r>
              <a:rPr lang="en-US" sz="1100"/>
              <a:t> strips are unique because of their one sidedness. Rather than having two sides and two edges, with a simple twist, a piece of paper has one side and one edge. Inner and outer become one” (Byrnes, 2012, p. 23).</a:t>
            </a:r>
            <a:endParaRPr sz="1100"/>
          </a:p>
          <a:p>
            <a:pPr indent="457200" lvl="0" marL="0" rtl="0" algn="l">
              <a:lnSpc>
                <a:spcPct val="200000"/>
              </a:lnSpc>
              <a:spcBef>
                <a:spcPts val="0"/>
              </a:spcBef>
              <a:spcAft>
                <a:spcPts val="0"/>
              </a:spcAft>
              <a:buClr>
                <a:schemeClr val="dk1"/>
              </a:buClr>
              <a:buSzPts val="1100"/>
              <a:buFont typeface="Arial"/>
              <a:buNone/>
            </a:pPr>
            <a:r>
              <a:rPr lang="en-US" sz="1100"/>
              <a:t>Popularity raised through Avenger’s End Game: </a:t>
            </a:r>
            <a:r>
              <a:rPr lang="en-US" sz="1100" u="sng">
                <a:solidFill>
                  <a:schemeClr val="hlink"/>
                </a:solidFill>
                <a:hlinkClick r:id="rId2"/>
              </a:rPr>
              <a:t>https://www.youtube.com/watch?v%3D5h3G4vKCiFE</a:t>
            </a:r>
            <a:r>
              <a:rPr lang="en-US" sz="1100"/>
              <a:t>  </a:t>
            </a:r>
            <a:endParaRPr sz="1100"/>
          </a:p>
          <a:p>
            <a:pPr indent="0" lvl="0" marL="0" rtl="0" algn="l">
              <a:spcBef>
                <a:spcPts val="0"/>
              </a:spcBef>
              <a:spcAft>
                <a:spcPts val="0"/>
              </a:spcAft>
              <a:buNone/>
            </a:pPr>
            <a:r>
              <a:t/>
            </a:r>
            <a:endParaRPr/>
          </a:p>
        </p:txBody>
      </p:sp>
      <p:sp>
        <p:nvSpPr>
          <p:cNvPr id="93" name="Google Shape;9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457200" lvl="0" marL="0" rtl="0" algn="l">
              <a:lnSpc>
                <a:spcPct val="200000"/>
              </a:lnSpc>
              <a:spcBef>
                <a:spcPts val="0"/>
              </a:spcBef>
              <a:spcAft>
                <a:spcPts val="0"/>
              </a:spcAft>
              <a:buClr>
                <a:schemeClr val="dk1"/>
              </a:buClr>
              <a:buSzPts val="1100"/>
              <a:buFont typeface="Arial"/>
              <a:buNone/>
            </a:pPr>
            <a:r>
              <a:rPr lang="en-US" sz="1100"/>
              <a:t>While the </a:t>
            </a:r>
            <a:r>
              <a:rPr lang="en-US" sz="1100">
                <a:solidFill>
                  <a:srgbClr val="222222"/>
                </a:solidFill>
                <a:highlight>
                  <a:srgbClr val="FFFFFF"/>
                </a:highlight>
              </a:rPr>
              <a:t>Möbius</a:t>
            </a:r>
            <a:r>
              <a:rPr lang="en-US" sz="1100"/>
              <a:t> strip may be best known in mathematics, </a:t>
            </a:r>
            <a:r>
              <a:rPr lang="en-US" sz="1100">
                <a:highlight>
                  <a:srgbClr val="FFFFFF"/>
                </a:highlight>
              </a:rPr>
              <a:t>particularly within the field known as topology (Gunderman &amp; Gunderman, 2018), </a:t>
            </a:r>
            <a:r>
              <a:rPr lang="en-US" sz="1100"/>
              <a:t>others have found value in the </a:t>
            </a:r>
            <a:r>
              <a:rPr lang="en-US" sz="1100">
                <a:solidFill>
                  <a:srgbClr val="222222"/>
                </a:solidFill>
                <a:highlight>
                  <a:srgbClr val="FFFFFF"/>
                </a:highlight>
              </a:rPr>
              <a:t>Möbius</a:t>
            </a:r>
            <a:r>
              <a:rPr lang="en-US" sz="1100"/>
              <a:t> strip as a metaphor for relationships that flow into one another. Reflecting upon the curious shape, Parker Palmer (2004) mused:</a:t>
            </a:r>
            <a:endParaRPr sz="1100"/>
          </a:p>
          <a:p>
            <a:pPr indent="0" lvl="0" marL="457200" rtl="0" algn="l">
              <a:lnSpc>
                <a:spcPct val="200000"/>
              </a:lnSpc>
              <a:spcBef>
                <a:spcPts val="0"/>
              </a:spcBef>
              <a:spcAft>
                <a:spcPts val="0"/>
              </a:spcAft>
              <a:buClr>
                <a:schemeClr val="dk1"/>
              </a:buClr>
              <a:buSzPts val="1100"/>
              <a:buFont typeface="Arial"/>
              <a:buNone/>
            </a:pPr>
            <a:r>
              <a:rPr lang="en-US" sz="1100"/>
              <a:t>I have to keep repeating, “what seems to be” because there is no “inside” or “outside” on the </a:t>
            </a:r>
            <a:r>
              <a:rPr lang="en-US" sz="1100">
                <a:solidFill>
                  <a:srgbClr val="222222"/>
                </a:solidFill>
                <a:highlight>
                  <a:srgbClr val="FFFFFF"/>
                </a:highlight>
              </a:rPr>
              <a:t>Möbius</a:t>
            </a:r>
            <a:r>
              <a:rPr lang="en-US" sz="1100"/>
              <a:t> strip—the two apparent sides keep co-creating each other. The mechanics of the </a:t>
            </a:r>
            <a:r>
              <a:rPr lang="en-US" sz="1100">
                <a:solidFill>
                  <a:srgbClr val="222222"/>
                </a:solidFill>
                <a:highlight>
                  <a:srgbClr val="FFFFFF"/>
                </a:highlight>
              </a:rPr>
              <a:t>Möbius</a:t>
            </a:r>
            <a:r>
              <a:rPr lang="en-US" sz="1100"/>
              <a:t> strip are mysterious, but its message is clear; whatever is inside us continually flows outward to help form, or deform, the world—and whatever is outside us continually flows inward to help form, or deform, our lives. (p. 47)</a:t>
            </a:r>
            <a:endParaRPr sz="1100"/>
          </a:p>
          <a:p>
            <a:pPr indent="0" lvl="0" marL="0" rtl="0" algn="l">
              <a:lnSpc>
                <a:spcPct val="200000"/>
              </a:lnSpc>
              <a:spcBef>
                <a:spcPts val="0"/>
              </a:spcBef>
              <a:spcAft>
                <a:spcPts val="0"/>
              </a:spcAft>
              <a:buNone/>
            </a:pPr>
            <a:r>
              <a:rPr lang="en-US" sz="1100">
                <a:highlight>
                  <a:srgbClr val="FFFFFF"/>
                </a:highlight>
              </a:rPr>
              <a:t>Recognizing the potential for insight, </a:t>
            </a:r>
            <a:r>
              <a:rPr lang="en-US" sz="1100"/>
              <a:t>the Unitarian Universalist Association presented </a:t>
            </a:r>
            <a:r>
              <a:rPr lang="en-US" sz="1100">
                <a:highlight>
                  <a:srgbClr val="FFFFFF"/>
                </a:highlight>
              </a:rPr>
              <a:t>the </a:t>
            </a:r>
            <a:r>
              <a:rPr lang="en-US" sz="1100">
                <a:solidFill>
                  <a:srgbClr val="222222"/>
                </a:solidFill>
                <a:highlight>
                  <a:srgbClr val="FFFFFF"/>
                </a:highlight>
              </a:rPr>
              <a:t>Möbius</a:t>
            </a:r>
            <a:r>
              <a:rPr lang="en-US" sz="1100">
                <a:highlight>
                  <a:srgbClr val="FFFFFF"/>
                </a:highlight>
              </a:rPr>
              <a:t> strip</a:t>
            </a:r>
            <a:r>
              <a:rPr lang="en-US" sz="1100"/>
              <a:t> as a representation of the relationship between faith and wholeness, acknowledging the seamless transition between our inner thoughts and outward actions </a:t>
            </a:r>
            <a:r>
              <a:rPr lang="en-US" sz="1100">
                <a:highlight>
                  <a:srgbClr val="FFFFFF"/>
                </a:highlight>
              </a:rPr>
              <a:t>(Dana &amp; Jaeger, 2010)</a:t>
            </a:r>
            <a:r>
              <a:rPr lang="en-US" sz="1100"/>
              <a:t>. Furthermore, educational leaders have presented a coaching model that uses the Möbius strip to convey the “dance” between instructional (i.e., directive) and facilitative coaching behaviors </a:t>
            </a:r>
            <a:r>
              <a:rPr lang="en-US" sz="1100">
                <a:highlight>
                  <a:srgbClr val="FFFFFF"/>
                </a:highlight>
              </a:rPr>
              <a:t>(Bloom et al., 2005)</a:t>
            </a:r>
            <a:r>
              <a:rPr lang="en-US" sz="1100"/>
              <a:t>. Some executive education firms have cited the Möbius strip as inspiration for understanding the transformative conversations that are needed </a:t>
            </a:r>
            <a:r>
              <a:rPr lang="en-US" sz="1100">
                <a:highlight>
                  <a:srgbClr val="FFFFFF"/>
                </a:highlight>
              </a:rPr>
              <a:t>(Chabon, 2016; Mobius, 2019; Mobius Executive Leadership, 2021)</a:t>
            </a:r>
            <a:r>
              <a:rPr lang="en-US" sz="1100"/>
              <a:t>. Indeed, the willingness to enter into difficult conversations in an organization, to provide space for diversity of thought and honest disagreement, is an outcome of what the Möbius strip symbolizes since it invokes the practice of relational integrity (Francis, 2018). </a:t>
            </a:r>
            <a:endParaRPr sz="1100"/>
          </a:p>
          <a:p>
            <a:pPr indent="0" lvl="0" marL="0" rtl="0" algn="l">
              <a:lnSpc>
                <a:spcPct val="200000"/>
              </a:lnSpc>
              <a:spcBef>
                <a:spcPts val="0"/>
              </a:spcBef>
              <a:spcAft>
                <a:spcPts val="0"/>
              </a:spcAft>
              <a:buClr>
                <a:schemeClr val="dk1"/>
              </a:buClr>
              <a:buSzPts val="1100"/>
              <a:buFont typeface="Arial"/>
              <a:buNone/>
            </a:pPr>
            <a:r>
              <a:rPr lang="en-US" sz="1100" u="sng">
                <a:solidFill>
                  <a:schemeClr val="hlink"/>
                </a:solidFill>
                <a:hlinkClick r:id="rId2"/>
              </a:rPr>
              <a:t>https://www.youtube.com/watch?v=Qo00-zidiTQ</a:t>
            </a:r>
            <a:r>
              <a:rPr lang="en-US" sz="1100"/>
              <a:t> </a:t>
            </a:r>
            <a:endParaRPr sz="1100"/>
          </a:p>
          <a:p>
            <a:pPr indent="0" lvl="0" marL="0" rtl="0" algn="l">
              <a:spcBef>
                <a:spcPts val="0"/>
              </a:spcBef>
              <a:spcAft>
                <a:spcPts val="0"/>
              </a:spcAft>
              <a:buNone/>
            </a:pPr>
            <a:r>
              <a:t/>
            </a:r>
            <a:endParaRPr/>
          </a:p>
        </p:txBody>
      </p:sp>
      <p:sp>
        <p:nvSpPr>
          <p:cNvPr id="102" name="Google Shape;10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ba33e289ab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ba33e289ab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457200" lvl="0" marL="0" rtl="0" algn="l">
              <a:lnSpc>
                <a:spcPct val="200000"/>
              </a:lnSpc>
              <a:spcBef>
                <a:spcPts val="0"/>
              </a:spcBef>
              <a:spcAft>
                <a:spcPts val="0"/>
              </a:spcAft>
              <a:buClr>
                <a:schemeClr val="dk1"/>
              </a:buClr>
              <a:buSzPts val="1100"/>
              <a:buFont typeface="Arial"/>
              <a:buNone/>
            </a:pPr>
            <a:r>
              <a:rPr lang="en-US" sz="1100">
                <a:highlight>
                  <a:srgbClr val="FFFFFF"/>
                </a:highlight>
              </a:rPr>
              <a:t>As noted by Lamb (2016), “You can make a Möbius band in the comfort of your own home by taking a strip of paper or pasta dough, putting a half twist in it, and taping (paper) or squishing (pasta) the ends together.”  Accordingly, the </a:t>
            </a:r>
            <a:r>
              <a:rPr lang="en-US" sz="1100">
                <a:solidFill>
                  <a:srgbClr val="222222"/>
                </a:solidFill>
                <a:highlight>
                  <a:srgbClr val="FFFFFF"/>
                </a:highlight>
              </a:rPr>
              <a:t>Möbius</a:t>
            </a:r>
            <a:r>
              <a:rPr lang="en-US" sz="1100">
                <a:highlight>
                  <a:srgbClr val="FFFFFF"/>
                </a:highlight>
              </a:rPr>
              <a:t> strip makes for an inexpensive visual aid that can be incorporated into workshops or presentations.  Hurwitz and Hurwitz’ (2015) offer some helpful guidance through </a:t>
            </a:r>
            <a:r>
              <a:rPr lang="en-US" sz="1100"/>
              <a:t>FliPskills (Figure 2).</a:t>
            </a:r>
            <a:endParaRPr sz="1100">
              <a:highlight>
                <a:srgbClr val="FFFFFF"/>
              </a:highlight>
            </a:endParaRPr>
          </a:p>
          <a:p>
            <a:pPr indent="0" lvl="0" marL="0" rtl="0" algn="l">
              <a:spcBef>
                <a:spcPts val="0"/>
              </a:spcBef>
              <a:spcAft>
                <a:spcPts val="0"/>
              </a:spcAft>
              <a:buClr>
                <a:schemeClr val="dk1"/>
              </a:buClr>
              <a:buSzPts val="1100"/>
              <a:buFont typeface="Arial"/>
              <a:buNone/>
            </a:pPr>
            <a:r>
              <a:rPr i="1" lang="en-US" sz="1100"/>
              <a:t>Note. </a:t>
            </a:r>
            <a:r>
              <a:rPr lang="en-US" sz="1100"/>
              <a:t>Images produced by FliPskills.</a:t>
            </a:r>
            <a:r>
              <a:rPr i="1" lang="en-US" sz="1100"/>
              <a:t> </a:t>
            </a:r>
            <a:r>
              <a:rPr lang="en-US" sz="1100"/>
              <a:t>Reprinted from Cayman Islands Institute of Professional Accountants (</a:t>
            </a:r>
            <a:r>
              <a:rPr lang="en-US" sz="1100" u="sng">
                <a:solidFill>
                  <a:srgbClr val="1155CC"/>
                </a:solidFill>
                <a:hlinkClick r:id="rId2">
                  <a:extLst>
                    <a:ext uri="{A12FA001-AC4F-418D-AE19-62706E023703}">
                      <ahyp:hlinkClr val="tx"/>
                    </a:ext>
                  </a:extLst>
                </a:hlinkClick>
              </a:rPr>
              <a:t>https://www.ciipa.ky/resources/Pictures/2016%20Professional%20Development%20Week%20training%20materials/leadership%20is%20half%20the%20story%20CAYMAN%20_HURWITZ.pdf</a:t>
            </a:r>
            <a:r>
              <a:rPr lang="en-US" sz="1100"/>
              <a:t>).  CC BY-SA 2.6.</a:t>
            </a:r>
            <a:endParaRPr sz="1100"/>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rPr lang="en-US" sz="1100"/>
              <a:t>GIF</a:t>
            </a:r>
            <a:r>
              <a:rPr lang="en-US" sz="1100">
                <a:solidFill>
                  <a:srgbClr val="000000"/>
                </a:solidFill>
              </a:rPr>
              <a:t> </a:t>
            </a:r>
            <a:r>
              <a:rPr lang="en-US" sz="1050">
                <a:solidFill>
                  <a:srgbClr val="000000"/>
                </a:solidFill>
                <a:latin typeface="Arial"/>
                <a:ea typeface="Arial"/>
                <a:cs typeface="Arial"/>
                <a:sym typeface="Arial"/>
              </a:rPr>
              <a:t>source: </a:t>
            </a:r>
            <a:r>
              <a:rPr i="1" lang="en-US" sz="1050">
                <a:solidFill>
                  <a:srgbClr val="000000"/>
                </a:solidFill>
                <a:latin typeface="Arial"/>
                <a:ea typeface="Arial"/>
                <a:cs typeface="Arial"/>
                <a:sym typeface="Arial"/>
              </a:rPr>
              <a:t>brilliant.org</a:t>
            </a:r>
            <a:endParaRPr i="1" sz="1050">
              <a:solidFill>
                <a:srgbClr val="000000"/>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050">
                <a:solidFill>
                  <a:srgbClr val="000000"/>
                </a:solidFill>
                <a:latin typeface="Arial"/>
                <a:ea typeface="Arial"/>
                <a:cs typeface="Arial"/>
                <a:sym typeface="Arial"/>
              </a:rPr>
              <a:t>Cited at </a:t>
            </a:r>
            <a:r>
              <a:rPr lang="en-US" sz="1050" u="sng">
                <a:solidFill>
                  <a:schemeClr val="hlink"/>
                </a:solidFill>
                <a:latin typeface="Arial"/>
                <a:ea typeface="Arial"/>
                <a:cs typeface="Arial"/>
                <a:sym typeface="Arial"/>
                <a:hlinkClick r:id="rId3"/>
              </a:rPr>
              <a:t>https://www.bbvaopenmind.com/en/science/mathematics/mobius-and-impossible-objects/</a:t>
            </a:r>
            <a:r>
              <a:rPr lang="en-US" sz="1050">
                <a:solidFill>
                  <a:srgbClr val="000000"/>
                </a:solidFill>
                <a:latin typeface="Arial"/>
                <a:ea typeface="Arial"/>
                <a:cs typeface="Arial"/>
                <a:sym typeface="Arial"/>
              </a:rPr>
              <a:t> </a:t>
            </a:r>
            <a:endParaRPr sz="1050">
              <a:solidFill>
                <a:srgbClr val="000000"/>
              </a:solidFill>
              <a:latin typeface="Arial"/>
              <a:ea typeface="Arial"/>
              <a:cs typeface="Arial"/>
              <a:sym typeface="Arial"/>
            </a:endParaRPr>
          </a:p>
        </p:txBody>
      </p:sp>
      <p:sp>
        <p:nvSpPr>
          <p:cNvPr id="112" name="Google Shape;112;gba33e289ab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457200" lvl="0" marL="0" rtl="0" algn="l">
              <a:lnSpc>
                <a:spcPct val="200000"/>
              </a:lnSpc>
              <a:spcBef>
                <a:spcPts val="0"/>
              </a:spcBef>
              <a:spcAft>
                <a:spcPts val="0"/>
              </a:spcAft>
              <a:buClr>
                <a:schemeClr val="dk1"/>
              </a:buClr>
              <a:buSzPts val="1100"/>
              <a:buFont typeface="Arial"/>
              <a:buNone/>
            </a:pPr>
            <a:r>
              <a:rPr lang="en-US" sz="1100"/>
              <a:t>Within the context of leadership, one of the more intriguing applications of the </a:t>
            </a:r>
            <a:r>
              <a:rPr lang="en-US" sz="1100">
                <a:solidFill>
                  <a:srgbClr val="222222"/>
                </a:solidFill>
                <a:highlight>
                  <a:srgbClr val="FFFFFF"/>
                </a:highlight>
              </a:rPr>
              <a:t>Möbius</a:t>
            </a:r>
            <a:r>
              <a:rPr lang="en-US" sz="1100"/>
              <a:t> strip is in </a:t>
            </a:r>
            <a:r>
              <a:rPr lang="en-US" sz="1100">
                <a:highlight>
                  <a:srgbClr val="FFFFFF"/>
                </a:highlight>
              </a:rPr>
              <a:t>Hurwitz and Hurwitz’ (2015) description of </a:t>
            </a:r>
            <a:r>
              <a:rPr lang="en-US" sz="1100"/>
              <a:t>t</a:t>
            </a:r>
            <a:r>
              <a:rPr lang="en-US" sz="1100">
                <a:highlight>
                  <a:srgbClr val="FFFFFF"/>
                </a:highlight>
              </a:rPr>
              <a:t>he complementary relationship between leadership and followership.  While individuals may be reluctant to embrace a follower self-concept, the reality is that leadership success depends on flexibility and awareness in leader-to-follower transitions (Falls &amp; Allen, 2020).  As noted by Van Vugt et al. (2008), “leader and follower roles may be adopted flexibly by the same individual because in some cases it pays to be a leader and in others to be a follower” (p. 186).  Adding to the challenge, Greer (2014) noted that many individuals are faced with the challenge of “simultaneously filling the roles of leader and follower,” resulting in conflicting expectations (p. 156).  The relational views of leadership and followership recognize the fluid nature of the experience (Uhl‐Bien et al., 2014) and conclude that “leadership cannot be studied apart from followership” (Van Vugt et al., 2008, p. 193).  Indeed, “if we are going to study the leadership process we need to stop relying on our broad labels of leader and follower and better understand the nature of leading and following” (Uhl‐Bien et al., 2014, p. 96).  The </a:t>
            </a:r>
            <a:r>
              <a:rPr lang="en-US" sz="1100">
                <a:solidFill>
                  <a:srgbClr val="222222"/>
                </a:solidFill>
                <a:highlight>
                  <a:srgbClr val="FFFFFF"/>
                </a:highlight>
              </a:rPr>
              <a:t>Möbius</a:t>
            </a:r>
            <a:r>
              <a:rPr lang="en-US" sz="1100"/>
              <a:t> strip can help us recognize and explore this relationship.</a:t>
            </a:r>
            <a:endParaRPr sz="1100">
              <a:solidFill>
                <a:srgbClr val="222222"/>
              </a:solidFill>
              <a:highlight>
                <a:srgbClr val="FFFFFF"/>
              </a:highlight>
            </a:endParaRPr>
          </a:p>
          <a:p>
            <a:pPr indent="0" lvl="0" marL="0" rtl="0" algn="l">
              <a:spcBef>
                <a:spcPts val="0"/>
              </a:spcBef>
              <a:spcAft>
                <a:spcPts val="0"/>
              </a:spcAft>
              <a:buNone/>
            </a:pPr>
            <a:r>
              <a:t/>
            </a:r>
            <a:endParaRPr/>
          </a:p>
        </p:txBody>
      </p:sp>
      <p:sp>
        <p:nvSpPr>
          <p:cNvPr id="121" name="Google Shape;12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ba33e289ab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ba33e289ab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200000"/>
              </a:lnSpc>
              <a:spcBef>
                <a:spcPts val="0"/>
              </a:spcBef>
              <a:spcAft>
                <a:spcPts val="0"/>
              </a:spcAft>
              <a:buClr>
                <a:schemeClr val="dk1"/>
              </a:buClr>
              <a:buSzPts val="1100"/>
              <a:buFont typeface="Arial"/>
              <a:buNone/>
            </a:pPr>
            <a:r>
              <a:rPr b="1" lang="en-US" sz="1100"/>
              <a:t>Eric</a:t>
            </a:r>
            <a:endParaRPr b="1" sz="1100"/>
          </a:p>
          <a:p>
            <a:pPr indent="457200" lvl="0" marL="0" rtl="0" algn="l">
              <a:lnSpc>
                <a:spcPct val="200000"/>
              </a:lnSpc>
              <a:spcBef>
                <a:spcPts val="0"/>
              </a:spcBef>
              <a:spcAft>
                <a:spcPts val="0"/>
              </a:spcAft>
              <a:buClr>
                <a:schemeClr val="dk1"/>
              </a:buClr>
              <a:buSzPts val="1100"/>
              <a:buFont typeface="Arial"/>
              <a:buNone/>
            </a:pPr>
            <a:r>
              <a:rPr lang="en-US" sz="1100"/>
              <a:t>Considering the Möbius strip as both a metaphor and physical representation of the leader-follower relationship, it allows us to engage in a sensemaking process for developing the dual leader-follower identity necessary for effectiveness in both leader and follower roles.  The seamless flow between a leader role/behavior to a follower role/behavior and vice-versa is exemplified by middle managers, who by virtue of their roles function simultaneously as leaders and followers (Alegbeleye &amp; Kaufman, 2020). The Möbius strip helps demystify how middle managers lead their direct reports and follow their top-level managers.</a:t>
            </a:r>
            <a:endParaRPr sz="1100"/>
          </a:p>
          <a:p>
            <a:pPr indent="457200" lvl="0" marL="0" rtl="0" algn="l">
              <a:lnSpc>
                <a:spcPct val="200000"/>
              </a:lnSpc>
              <a:spcBef>
                <a:spcPts val="0"/>
              </a:spcBef>
              <a:spcAft>
                <a:spcPts val="0"/>
              </a:spcAft>
              <a:buClr>
                <a:schemeClr val="dk1"/>
              </a:buClr>
              <a:buSzPts val="1100"/>
              <a:buFont typeface="Arial"/>
              <a:buNone/>
            </a:pPr>
            <a:r>
              <a:rPr lang="en-US" sz="1100"/>
              <a:t>We generally like to think of the leadership development process as existing on a spectrum, where one progresses from a follower to a leader over a period of time, based on some acquired leadership competencies from leadership training and/or experiences. With this unilateral perspective, people tend to believe that leadership precludes them from followership (i.e., they stop being followers once they have become leaders). However, the Möbius strip offers a new way of thinking about the leadership development process. The Möbius strip helps us view the leader and follower as essentially the same entity, who flows from a follower role/behavior to a leader role/behavior and vice-versa.</a:t>
            </a:r>
            <a:endParaRPr sz="1100"/>
          </a:p>
          <a:p>
            <a:pPr indent="457200" lvl="0" marL="0" rtl="0" algn="l">
              <a:lnSpc>
                <a:spcPct val="200000"/>
              </a:lnSpc>
              <a:spcBef>
                <a:spcPts val="0"/>
              </a:spcBef>
              <a:spcAft>
                <a:spcPts val="0"/>
              </a:spcAft>
              <a:buClr>
                <a:schemeClr val="dk1"/>
              </a:buClr>
              <a:buSzPts val="1100"/>
              <a:buFont typeface="Arial"/>
              <a:buNone/>
            </a:pPr>
            <a:r>
              <a:rPr lang="en-US" sz="1100"/>
              <a:t>In practice, the Möbius strip was recently incorporated into an interview presentation as a metaphor to explicate the relationship between leader identity development and mentoring. The presentation was to a group engaged in a leadership mentoring program, where freshmen and sophomore college students are paired with middle to high school students. The metaphor of the Möbius strip was presented as a contrast to a spectrum. To view leadership (and leadership development) as a spectrum, is to suggest that leadership is linear—that is, one progresses from the lower end (i.e., follower or awareness stage; see Komives et al., 2009.) to the upper end of the leadership spectrum (mature leader or synthesis stage), with no chance to go back to being a follower again. However, this is devoid of reality, as people are constantly switching between these leader-follower roles/behaviors in real life. In contrast, by conceptualizing leadership (and leadership development) as a Möbius strip, we provide people with the opportunity to be leaders and followers simultaneously, flowing from one role/behavior to the other, depending on the situation. In the case of the mentoring program, college student mentors can function as both a leader (i.e., mentor) to middle and high schoolers, while also being a follower (i.e., mentee) to their staff mentor.</a:t>
            </a:r>
            <a:endParaRPr sz="1100"/>
          </a:p>
          <a:p>
            <a:pPr indent="0" lvl="0" marL="0" rtl="0" algn="l">
              <a:spcBef>
                <a:spcPts val="0"/>
              </a:spcBef>
              <a:spcAft>
                <a:spcPts val="0"/>
              </a:spcAft>
              <a:buNone/>
            </a:pPr>
            <a:r>
              <a:t/>
            </a:r>
            <a:endParaRPr/>
          </a:p>
        </p:txBody>
      </p:sp>
      <p:sp>
        <p:nvSpPr>
          <p:cNvPr id="130" name="Google Shape;130;gba33e289ab_0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ba33e289ab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ba33e289ab_0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Perry</a:t>
            </a:r>
            <a:endParaRPr b="1"/>
          </a:p>
          <a:p>
            <a:pPr indent="0" lvl="0" marL="0" rtl="0" algn="l">
              <a:spcBef>
                <a:spcPts val="0"/>
              </a:spcBef>
              <a:spcAft>
                <a:spcPts val="0"/>
              </a:spcAft>
              <a:buNone/>
            </a:pPr>
            <a:r>
              <a:rPr lang="en-US"/>
              <a:t>The Möbius strip is also presenting insights on community cultures.  Our natural tendency may be to look for discernable points that initiate a twist from leader to follower and back. However, pointing to an individual decision or an exchange between individuals may not fully capture the lesson of the Möbius strip. The strip suggests there is more to consider with regard to longevity and the sustainment of the organizational or community culture.  The Möbius strip might be viewed as a reflection of how cultures (micro and macro) sustain themselves. As an example, we can consider our origins as a society of hunters and gatherers.  In many respects, hunter-gatherers maintained an egalitarian ethos, practicing a system of "reverse dominance" that prevented anyone from assuming power over others (Gray, 2011).  This heritage reflects priorities for the sustainment of human culture, and there are advantages of exploring continuance of the same approach today.  Agriculture and mechanization are new concepts in human evolution, and these advancements come with the advent of division of roles. Strata are formed. Phrases such as “ladder of success” or “moving up in the world” imply a move away from the egalitarian approaches that defined much of early human culture to one where higher is better. This ascension of the individual invites tensions from others. From a community perspective, experience with local government (e.g., county board of supervisors) reveals advantages of simultaneously embodying leader and follower personas in that the distance between the representative and those represented is closer than any other form of government. Discourse on community matters frequently transcends the realm of formal meetings to informal communication among neighbors. </a:t>
            </a:r>
            <a:endParaRPr/>
          </a:p>
        </p:txBody>
      </p:sp>
      <p:sp>
        <p:nvSpPr>
          <p:cNvPr id="139" name="Google Shape;139;gba33e289ab_0_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bd9a033a0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bd9a033a0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Perry</a:t>
            </a:r>
            <a:endParaRPr b="1"/>
          </a:p>
          <a:p>
            <a:pPr indent="0" lvl="0" marL="0" rtl="0" algn="l">
              <a:spcBef>
                <a:spcPts val="0"/>
              </a:spcBef>
              <a:spcAft>
                <a:spcPts val="0"/>
              </a:spcAft>
              <a:buNone/>
            </a:pPr>
            <a:r>
              <a:rPr lang="en-US"/>
              <a:t>The Möbius strip is also presenting insights on community cultures.  Our natural tendency may be to look for discernable points that initiate a twist from leader to follower and back. However, pointing to an individual decision or an exchange between individuals may not fully capture the lesson of the Möbius strip. The strip suggests there is more to consider with regard to longevity and the sustainment of the organizational or community culture.  The Möbius strip might be viewed as a reflection of how cultures (micro and macro) sustain themselves. As an example, we can consider our origins as a society of hunters and gatherers.  In many respects, hunter-gatherers maintained an egalitarian ethos, practicing a system of "reverse dominance" that prevented anyone from assuming power over others (Gray, 2011).  This heritage reflects priorities for the sustainment of human culture, and there are advantages of exploring continuance of the same approach today.  Agriculture and mechanization are new concepts in human evolution, and these advancements come with the advent of division of roles. Strata are formed. Phrases such as “ladder of success” or “moving up in the world” imply a move away from the egalitarian approaches that defined much of early human culture to one where higher is better. This ascension of the individual invites tensions from others. From a community perspective, experience with local government (e.g., county board of supervisors) reveals advantages of simultaneously embodying leader and follower personas in that the distance between the representative and those represented is closer than any other form of government. Discourse on community matters frequently transcends the realm of formal meetings to informal communication among neighbors. </a:t>
            </a:r>
            <a:endParaRPr/>
          </a:p>
        </p:txBody>
      </p:sp>
      <p:sp>
        <p:nvSpPr>
          <p:cNvPr id="146" name="Google Shape;146;gbd9a033a0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ba33e289ab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ba33e289ab_0_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200000"/>
              </a:lnSpc>
              <a:spcBef>
                <a:spcPts val="0"/>
              </a:spcBef>
              <a:spcAft>
                <a:spcPts val="0"/>
              </a:spcAft>
              <a:buClr>
                <a:schemeClr val="dk1"/>
              </a:buClr>
              <a:buSzPts val="1100"/>
              <a:buFont typeface="Arial"/>
              <a:buNone/>
            </a:pPr>
            <a:r>
              <a:rPr b="1" lang="en-US" sz="1100">
                <a:solidFill>
                  <a:srgbClr val="222222"/>
                </a:solidFill>
                <a:highlight>
                  <a:srgbClr val="FFFFFF"/>
                </a:highlight>
              </a:rPr>
              <a:t>Austin</a:t>
            </a:r>
            <a:endParaRPr b="1" sz="1100">
              <a:solidFill>
                <a:srgbClr val="222222"/>
              </a:solidFill>
              <a:highlight>
                <a:srgbClr val="FFFFFF"/>
              </a:highlight>
            </a:endParaRPr>
          </a:p>
          <a:p>
            <a:pPr indent="457200" lvl="0" marL="0" rtl="0" algn="l">
              <a:lnSpc>
                <a:spcPct val="200000"/>
              </a:lnSpc>
              <a:spcBef>
                <a:spcPts val="0"/>
              </a:spcBef>
              <a:spcAft>
                <a:spcPts val="0"/>
              </a:spcAft>
              <a:buClr>
                <a:schemeClr val="dk1"/>
              </a:buClr>
              <a:buSzPts val="1100"/>
              <a:buFont typeface="Arial"/>
              <a:buNone/>
            </a:pPr>
            <a:r>
              <a:rPr lang="en-US" sz="1100">
                <a:solidFill>
                  <a:srgbClr val="222222"/>
                </a:solidFill>
                <a:highlight>
                  <a:srgbClr val="FFFFFF"/>
                </a:highlight>
              </a:rPr>
              <a:t>This invites a great question as to whether culturally our dualistic notions of leadership (i.e., “leader” and “follower”)  are new concepts that elevate and ultimately overstress the individual leading to conflicts that follow both leaders and followers. Möbius strips suggest a sharing of work that elevates the equality and value of individuals as contributors – lines are blurred for the good of the group and individual achievement is expected to be tempered with the virtue of humility, which, in its essence involves a removal of the ego. Sowcik, Andenoro and Council (2017) defined humility as </a:t>
            </a:r>
            <a:r>
              <a:rPr lang="en-US" sz="1100">
                <a:highlight>
                  <a:srgbClr val="FFFFFF"/>
                </a:highlight>
              </a:rPr>
              <a:t>“the ability of an individual to have a proper perspective of themselves, their relationship with others, and of their place in the larger environment” (p. 170).</a:t>
            </a:r>
            <a:r>
              <a:rPr lang="en-US" sz="1100">
                <a:solidFill>
                  <a:srgbClr val="222222"/>
                </a:solidFill>
                <a:highlight>
                  <a:srgbClr val="FFFFFF"/>
                </a:highlight>
              </a:rPr>
              <a:t> This humility was likely enforced for the sustainment of both the group and the individual, and perhaps, the larger organizational or cultural context. Culture recognized survival as dependent on the sharing or work and therein the sharing of the role of leading the work.</a:t>
            </a:r>
            <a:endParaRPr b="1" sz="1100">
              <a:solidFill>
                <a:srgbClr val="222222"/>
              </a:solidFill>
              <a:highlight>
                <a:srgbClr val="FFFFFF"/>
              </a:highlight>
            </a:endParaRPr>
          </a:p>
          <a:p>
            <a:pPr indent="0" lvl="0" marL="0" rtl="0" algn="l">
              <a:spcBef>
                <a:spcPts val="0"/>
              </a:spcBef>
              <a:spcAft>
                <a:spcPts val="0"/>
              </a:spcAft>
              <a:buNone/>
            </a:pPr>
            <a:r>
              <a:t/>
            </a:r>
            <a:endParaRPr/>
          </a:p>
        </p:txBody>
      </p:sp>
      <p:sp>
        <p:nvSpPr>
          <p:cNvPr id="156" name="Google Shape;156;gba33e289ab_0_3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8" name="Shape 28"/>
        <p:cNvGrpSpPr/>
        <p:nvPr/>
      </p:nvGrpSpPr>
      <p:grpSpPr>
        <a:xfrm>
          <a:off x="0" y="0"/>
          <a:ext cx="0" cy="0"/>
          <a:chOff x="0" y="0"/>
          <a:chExt cx="0" cy="0"/>
        </a:xfrm>
      </p:grpSpPr>
      <p:sp>
        <p:nvSpPr>
          <p:cNvPr id="29" name="Google Shape;29;p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1" name="Google Shape;31;p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2" name="Google Shape;3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 name="Shape 35"/>
        <p:cNvGrpSpPr/>
        <p:nvPr/>
      </p:nvGrpSpPr>
      <p:grpSpPr>
        <a:xfrm>
          <a:off x="0" y="0"/>
          <a:ext cx="0" cy="0"/>
          <a:chOff x="0" y="0"/>
          <a:chExt cx="0" cy="0"/>
        </a:xfrm>
      </p:grpSpPr>
      <p:sp>
        <p:nvSpPr>
          <p:cNvPr id="36" name="Google Shape;3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 name="Shape 39"/>
        <p:cNvGrpSpPr/>
        <p:nvPr/>
      </p:nvGrpSpPr>
      <p:grpSpPr>
        <a:xfrm>
          <a:off x="0" y="0"/>
          <a:ext cx="0" cy="0"/>
          <a:chOff x="0" y="0"/>
          <a:chExt cx="0" cy="0"/>
        </a:xfrm>
      </p:grpSpPr>
      <p:sp>
        <p:nvSpPr>
          <p:cNvPr id="40" name="Google Shape;4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1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9288AD"/>
              </a:buClr>
              <a:buSzPts val="2400"/>
              <a:buNone/>
              <a:defRPr sz="2400">
                <a:solidFill>
                  <a:srgbClr val="9288AD"/>
                </a:solidFill>
              </a:defRPr>
            </a:lvl1pPr>
            <a:lvl2pPr indent="-228600" lvl="1" marL="914400" algn="l">
              <a:lnSpc>
                <a:spcPct val="90000"/>
              </a:lnSpc>
              <a:spcBef>
                <a:spcPts val="500"/>
              </a:spcBef>
              <a:spcAft>
                <a:spcPts val="0"/>
              </a:spcAft>
              <a:buClr>
                <a:srgbClr val="9288AD"/>
              </a:buClr>
              <a:buSzPts val="2000"/>
              <a:buNone/>
              <a:defRPr sz="2000">
                <a:solidFill>
                  <a:srgbClr val="9288AD"/>
                </a:solidFill>
              </a:defRPr>
            </a:lvl2pPr>
            <a:lvl3pPr indent="-228600" lvl="2" marL="1371600" algn="l">
              <a:lnSpc>
                <a:spcPct val="90000"/>
              </a:lnSpc>
              <a:spcBef>
                <a:spcPts val="500"/>
              </a:spcBef>
              <a:spcAft>
                <a:spcPts val="0"/>
              </a:spcAft>
              <a:buClr>
                <a:srgbClr val="9288AD"/>
              </a:buClr>
              <a:buSzPts val="1800"/>
              <a:buNone/>
              <a:defRPr sz="1800">
                <a:solidFill>
                  <a:srgbClr val="9288AD"/>
                </a:solidFill>
              </a:defRPr>
            </a:lvl3pPr>
            <a:lvl4pPr indent="-228600" lvl="3" marL="1828800" algn="l">
              <a:lnSpc>
                <a:spcPct val="90000"/>
              </a:lnSpc>
              <a:spcBef>
                <a:spcPts val="500"/>
              </a:spcBef>
              <a:spcAft>
                <a:spcPts val="0"/>
              </a:spcAft>
              <a:buClr>
                <a:srgbClr val="9288AD"/>
              </a:buClr>
              <a:buSzPts val="1600"/>
              <a:buNone/>
              <a:defRPr sz="1600">
                <a:solidFill>
                  <a:srgbClr val="9288AD"/>
                </a:solidFill>
              </a:defRPr>
            </a:lvl4pPr>
            <a:lvl5pPr indent="-228600" lvl="4" marL="2286000" algn="l">
              <a:lnSpc>
                <a:spcPct val="90000"/>
              </a:lnSpc>
              <a:spcBef>
                <a:spcPts val="500"/>
              </a:spcBef>
              <a:spcAft>
                <a:spcPts val="0"/>
              </a:spcAft>
              <a:buClr>
                <a:srgbClr val="9288AD"/>
              </a:buClr>
              <a:buSzPts val="1600"/>
              <a:buNone/>
              <a:defRPr sz="1600">
                <a:solidFill>
                  <a:srgbClr val="9288AD"/>
                </a:solidFill>
              </a:defRPr>
            </a:lvl5pPr>
            <a:lvl6pPr indent="-228600" lvl="5" marL="2743200" algn="l">
              <a:lnSpc>
                <a:spcPct val="90000"/>
              </a:lnSpc>
              <a:spcBef>
                <a:spcPts val="500"/>
              </a:spcBef>
              <a:spcAft>
                <a:spcPts val="0"/>
              </a:spcAft>
              <a:buClr>
                <a:srgbClr val="9288AD"/>
              </a:buClr>
              <a:buSzPts val="1600"/>
              <a:buNone/>
              <a:defRPr sz="1600">
                <a:solidFill>
                  <a:srgbClr val="9288AD"/>
                </a:solidFill>
              </a:defRPr>
            </a:lvl6pPr>
            <a:lvl7pPr indent="-228600" lvl="6" marL="3200400" algn="l">
              <a:lnSpc>
                <a:spcPct val="90000"/>
              </a:lnSpc>
              <a:spcBef>
                <a:spcPts val="500"/>
              </a:spcBef>
              <a:spcAft>
                <a:spcPts val="0"/>
              </a:spcAft>
              <a:buClr>
                <a:srgbClr val="9288AD"/>
              </a:buClr>
              <a:buSzPts val="1600"/>
              <a:buNone/>
              <a:defRPr sz="1600">
                <a:solidFill>
                  <a:srgbClr val="9288AD"/>
                </a:solidFill>
              </a:defRPr>
            </a:lvl7pPr>
            <a:lvl8pPr indent="-228600" lvl="7" marL="3657600" algn="l">
              <a:lnSpc>
                <a:spcPct val="90000"/>
              </a:lnSpc>
              <a:spcBef>
                <a:spcPts val="500"/>
              </a:spcBef>
              <a:spcAft>
                <a:spcPts val="0"/>
              </a:spcAft>
              <a:buClr>
                <a:srgbClr val="9288AD"/>
              </a:buClr>
              <a:buSzPts val="1600"/>
              <a:buNone/>
              <a:defRPr sz="1600">
                <a:solidFill>
                  <a:srgbClr val="9288AD"/>
                </a:solidFill>
              </a:defRPr>
            </a:lvl8pPr>
            <a:lvl9pPr indent="-228600" lvl="8" marL="4114800" algn="l">
              <a:lnSpc>
                <a:spcPct val="90000"/>
              </a:lnSpc>
              <a:spcBef>
                <a:spcPts val="500"/>
              </a:spcBef>
              <a:spcAft>
                <a:spcPts val="0"/>
              </a:spcAft>
              <a:buClr>
                <a:srgbClr val="9288AD"/>
              </a:buClr>
              <a:buSzPts val="1600"/>
              <a:buNone/>
              <a:defRPr sz="1600">
                <a:solidFill>
                  <a:srgbClr val="9288AD"/>
                </a:solidFill>
              </a:defRPr>
            </a:lvl9pPr>
          </a:lstStyle>
          <a:p/>
        </p:txBody>
      </p:sp>
      <p:sp>
        <p:nvSpPr>
          <p:cNvPr id="48" name="Google Shape;4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1" name="Shape 51"/>
        <p:cNvGrpSpPr/>
        <p:nvPr/>
      </p:nvGrpSpPr>
      <p:grpSpPr>
        <a:xfrm>
          <a:off x="0" y="0"/>
          <a:ext cx="0" cy="0"/>
          <a:chOff x="0" y="0"/>
          <a:chExt cx="0" cy="0"/>
        </a:xfrm>
      </p:grpSpPr>
      <p:sp>
        <p:nvSpPr>
          <p:cNvPr id="52" name="Google Shape;52;p1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1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1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1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6" name="Google Shape;56;p1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 name="Shape 60"/>
        <p:cNvGrpSpPr/>
        <p:nvPr/>
      </p:nvGrpSpPr>
      <p:grpSpPr>
        <a:xfrm>
          <a:off x="0" y="0"/>
          <a:ext cx="0" cy="0"/>
          <a:chOff x="0" y="0"/>
          <a:chExt cx="0" cy="0"/>
        </a:xfrm>
      </p:grpSpPr>
      <p:sp>
        <p:nvSpPr>
          <p:cNvPr id="61" name="Google Shape;61;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4"/>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9288A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9288A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9288AD"/>
                </a:solidFill>
                <a:latin typeface="Calibri"/>
                <a:ea typeface="Calibri"/>
                <a:cs typeface="Calibri"/>
                <a:sym typeface="Calibri"/>
              </a:defRPr>
            </a:lvl1pPr>
            <a:lvl2pPr indent="0" lvl="1" marL="0" marR="0" rtl="0" algn="r">
              <a:spcBef>
                <a:spcPts val="0"/>
              </a:spcBef>
              <a:buNone/>
              <a:defRPr b="0" i="0" sz="1200" u="none" cap="none" strike="noStrike">
                <a:solidFill>
                  <a:srgbClr val="9288AD"/>
                </a:solidFill>
                <a:latin typeface="Calibri"/>
                <a:ea typeface="Calibri"/>
                <a:cs typeface="Calibri"/>
                <a:sym typeface="Calibri"/>
              </a:defRPr>
            </a:lvl2pPr>
            <a:lvl3pPr indent="0" lvl="2" marL="0" marR="0" rtl="0" algn="r">
              <a:spcBef>
                <a:spcPts val="0"/>
              </a:spcBef>
              <a:buNone/>
              <a:defRPr b="0" i="0" sz="1200" u="none" cap="none" strike="noStrike">
                <a:solidFill>
                  <a:srgbClr val="9288AD"/>
                </a:solidFill>
                <a:latin typeface="Calibri"/>
                <a:ea typeface="Calibri"/>
                <a:cs typeface="Calibri"/>
                <a:sym typeface="Calibri"/>
              </a:defRPr>
            </a:lvl3pPr>
            <a:lvl4pPr indent="0" lvl="3" marL="0" marR="0" rtl="0" algn="r">
              <a:spcBef>
                <a:spcPts val="0"/>
              </a:spcBef>
              <a:buNone/>
              <a:defRPr b="0" i="0" sz="1200" u="none" cap="none" strike="noStrike">
                <a:solidFill>
                  <a:srgbClr val="9288AD"/>
                </a:solidFill>
                <a:latin typeface="Calibri"/>
                <a:ea typeface="Calibri"/>
                <a:cs typeface="Calibri"/>
                <a:sym typeface="Calibri"/>
              </a:defRPr>
            </a:lvl4pPr>
            <a:lvl5pPr indent="0" lvl="4" marL="0" marR="0" rtl="0" algn="r">
              <a:spcBef>
                <a:spcPts val="0"/>
              </a:spcBef>
              <a:buNone/>
              <a:defRPr b="0" i="0" sz="1200" u="none" cap="none" strike="noStrike">
                <a:solidFill>
                  <a:srgbClr val="9288AD"/>
                </a:solidFill>
                <a:latin typeface="Calibri"/>
                <a:ea typeface="Calibri"/>
                <a:cs typeface="Calibri"/>
                <a:sym typeface="Calibri"/>
              </a:defRPr>
            </a:lvl5pPr>
            <a:lvl6pPr indent="0" lvl="5" marL="0" marR="0" rtl="0" algn="r">
              <a:spcBef>
                <a:spcPts val="0"/>
              </a:spcBef>
              <a:buNone/>
              <a:defRPr b="0" i="0" sz="1200" u="none" cap="none" strike="noStrike">
                <a:solidFill>
                  <a:srgbClr val="9288AD"/>
                </a:solidFill>
                <a:latin typeface="Calibri"/>
                <a:ea typeface="Calibri"/>
                <a:cs typeface="Calibri"/>
                <a:sym typeface="Calibri"/>
              </a:defRPr>
            </a:lvl6pPr>
            <a:lvl7pPr indent="0" lvl="6" marL="0" marR="0" rtl="0" algn="r">
              <a:spcBef>
                <a:spcPts val="0"/>
              </a:spcBef>
              <a:buNone/>
              <a:defRPr b="0" i="0" sz="1200" u="none" cap="none" strike="noStrike">
                <a:solidFill>
                  <a:srgbClr val="9288AD"/>
                </a:solidFill>
                <a:latin typeface="Calibri"/>
                <a:ea typeface="Calibri"/>
                <a:cs typeface="Calibri"/>
                <a:sym typeface="Calibri"/>
              </a:defRPr>
            </a:lvl7pPr>
            <a:lvl8pPr indent="0" lvl="7" marL="0" marR="0" rtl="0" algn="r">
              <a:spcBef>
                <a:spcPts val="0"/>
              </a:spcBef>
              <a:buNone/>
              <a:defRPr b="0" i="0" sz="1200" u="none" cap="none" strike="noStrike">
                <a:solidFill>
                  <a:srgbClr val="9288AD"/>
                </a:solidFill>
                <a:latin typeface="Calibri"/>
                <a:ea typeface="Calibri"/>
                <a:cs typeface="Calibri"/>
                <a:sym typeface="Calibri"/>
              </a:defRPr>
            </a:lvl8pPr>
            <a:lvl9pPr indent="0" lvl="8" marL="0" marR="0" rtl="0" algn="r">
              <a:spcBef>
                <a:spcPts val="0"/>
              </a:spcBef>
              <a:buNone/>
              <a:defRPr b="0" i="0" sz="1200" u="none" cap="none" strike="noStrike">
                <a:solidFill>
                  <a:srgbClr val="9288A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hyperlink" Target="http://www.youtube.com/watch?v=5h3G4vKCiFE" TargetMode="External"/><Relationship Id="rId5" Type="http://schemas.openxmlformats.org/officeDocument/2006/relationships/image" Target="../media/image3.jpg"/><Relationship Id="rId6"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hyperlink" Target="http://www.youtube.com/watch?v=Qo00-zidiTQ" TargetMode="External"/><Relationship Id="rId5"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12.png"/><Relationship Id="rId6" Type="http://schemas.openxmlformats.org/officeDocument/2006/relationships/image" Target="../media/image8.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sz="5700"/>
              <a:t>The Möbius Strip: </a:t>
            </a:r>
            <a:endParaRPr sz="5700"/>
          </a:p>
          <a:p>
            <a:pPr indent="0" lvl="0" marL="0" rtl="0" algn="ctr">
              <a:lnSpc>
                <a:spcPct val="90000"/>
              </a:lnSpc>
              <a:spcBef>
                <a:spcPts val="0"/>
              </a:spcBef>
              <a:spcAft>
                <a:spcPts val="0"/>
              </a:spcAft>
              <a:buClr>
                <a:schemeClr val="dk1"/>
              </a:buClr>
              <a:buSzPts val="6000"/>
              <a:buFont typeface="Calibri"/>
              <a:buNone/>
            </a:pPr>
            <a:r>
              <a:rPr lang="en-US" sz="5700"/>
              <a:t>A Twist in Thinking about Leader-Follower Relationships</a:t>
            </a:r>
            <a:endParaRPr sz="5700"/>
          </a:p>
        </p:txBody>
      </p:sp>
      <p:sp>
        <p:nvSpPr>
          <p:cNvPr id="89" name="Google Shape;89;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sz="2300"/>
          </a:p>
          <a:p>
            <a:pPr indent="0" lvl="0" marL="0" rtl="0" algn="ctr">
              <a:lnSpc>
                <a:spcPct val="90000"/>
              </a:lnSpc>
              <a:spcBef>
                <a:spcPts val="0"/>
              </a:spcBef>
              <a:spcAft>
                <a:spcPts val="0"/>
              </a:spcAft>
              <a:buClr>
                <a:schemeClr val="dk1"/>
              </a:buClr>
              <a:buSzPts val="2400"/>
              <a:buNone/>
            </a:pPr>
            <a:r>
              <a:rPr lang="en-US" sz="2300"/>
              <a:t>Prepared and </a:t>
            </a:r>
            <a:r>
              <a:rPr lang="en-US" sz="2300"/>
              <a:t>Presented by</a:t>
            </a:r>
            <a:endParaRPr sz="2300"/>
          </a:p>
          <a:p>
            <a:pPr indent="0" lvl="0" marL="0" rtl="0" algn="ctr">
              <a:lnSpc>
                <a:spcPct val="90000"/>
              </a:lnSpc>
              <a:spcBef>
                <a:spcPts val="0"/>
              </a:spcBef>
              <a:spcAft>
                <a:spcPts val="0"/>
              </a:spcAft>
              <a:buClr>
                <a:schemeClr val="dk1"/>
              </a:buClr>
              <a:buSzPts val="2400"/>
              <a:buNone/>
            </a:pPr>
            <a:r>
              <a:t/>
            </a:r>
            <a:endParaRPr sz="2300"/>
          </a:p>
          <a:p>
            <a:pPr indent="0" lvl="0" marL="0" rtl="0" algn="ctr">
              <a:lnSpc>
                <a:spcPct val="90000"/>
              </a:lnSpc>
              <a:spcBef>
                <a:spcPts val="0"/>
              </a:spcBef>
              <a:spcAft>
                <a:spcPts val="0"/>
              </a:spcAft>
              <a:buClr>
                <a:schemeClr val="dk1"/>
              </a:buClr>
              <a:buSzPts val="2400"/>
              <a:buNone/>
            </a:pPr>
            <a:r>
              <a:rPr lang="en-US" sz="2300"/>
              <a:t>Eric K. Kaufman, Austin D. Council, I. Dami Alegbeleye, and Perry D. Martin</a:t>
            </a:r>
            <a:endParaRPr sz="2300"/>
          </a:p>
        </p:txBody>
      </p:sp>
      <p:pic>
        <p:nvPicPr>
          <p:cNvPr id="90" name="Google Shape;90;p1"/>
          <p:cNvPicPr preferRelativeResize="0"/>
          <p:nvPr/>
        </p:nvPicPr>
        <p:blipFill rotWithShape="1">
          <a:blip r:embed="rId3">
            <a:alphaModFix/>
          </a:blip>
          <a:srcRect b="0" l="0" r="0" t="0"/>
          <a:stretch/>
        </p:blipFill>
        <p:spPr>
          <a:xfrm>
            <a:off x="0" y="5486400"/>
            <a:ext cx="12192000" cy="1371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be5afb2f83_0_0"/>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Humility Definition</a:t>
            </a:r>
            <a:endParaRPr/>
          </a:p>
        </p:txBody>
      </p:sp>
      <p:sp>
        <p:nvSpPr>
          <p:cNvPr id="166" name="Google Shape;166;gbe5afb2f83_0_0"/>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SzPts val="1800"/>
              <a:buChar char="•"/>
            </a:pPr>
            <a:r>
              <a:rPr lang="en-US">
                <a:highlight>
                  <a:schemeClr val="lt1"/>
                </a:highlight>
              </a:rPr>
              <a:t>Sowcik, Andenoro and Council (2017) defined humility as </a:t>
            </a:r>
            <a:r>
              <a:rPr lang="en-US">
                <a:highlight>
                  <a:schemeClr val="lt1"/>
                </a:highlight>
              </a:rPr>
              <a:t>“the ability of an individual to have a proper perspective of themselves, their relationship with others, and their place in the larger environment” (p. 170).</a:t>
            </a:r>
            <a:r>
              <a:rPr lang="en-US">
                <a:solidFill>
                  <a:srgbClr val="222222"/>
                </a:solidFill>
                <a:highlight>
                  <a:schemeClr val="lt1"/>
                </a:highlight>
              </a:rPr>
              <a:t> </a:t>
            </a:r>
            <a:endParaRPr>
              <a:solidFill>
                <a:srgbClr val="222222"/>
              </a:solidFill>
              <a:highlight>
                <a:schemeClr val="lt1"/>
              </a:highlight>
            </a:endParaRPr>
          </a:p>
          <a:p>
            <a:pPr indent="0" lvl="0" marL="457200" rtl="0" algn="l">
              <a:lnSpc>
                <a:spcPct val="100000"/>
              </a:lnSpc>
              <a:spcBef>
                <a:spcPts val="0"/>
              </a:spcBef>
              <a:spcAft>
                <a:spcPts val="0"/>
              </a:spcAft>
              <a:buNone/>
            </a:pPr>
            <a:r>
              <a:t/>
            </a:r>
            <a:endParaRPr>
              <a:highlight>
                <a:schemeClr val="lt1"/>
              </a:highlight>
            </a:endParaRPr>
          </a:p>
          <a:p>
            <a:pPr indent="-342900" lvl="0" marL="457200" rtl="0" algn="l">
              <a:lnSpc>
                <a:spcPct val="100000"/>
              </a:lnSpc>
              <a:spcBef>
                <a:spcPts val="0"/>
              </a:spcBef>
              <a:spcAft>
                <a:spcPts val="0"/>
              </a:spcAft>
              <a:buSzPts val="1800"/>
              <a:buChar char="•"/>
            </a:pPr>
            <a:r>
              <a:rPr lang="en-US">
                <a:highlight>
                  <a:schemeClr val="lt1"/>
                </a:highlight>
              </a:rPr>
              <a:t>Li (2016) argued that humility is valued in Eastern cultures that emphasize collectivism more so than Western ones which value individualism.</a:t>
            </a:r>
            <a:endParaRPr>
              <a:highlight>
                <a:schemeClr val="lt1"/>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ba33e289ab_0_38"/>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Ongoing Questions</a:t>
            </a:r>
            <a:endParaRPr/>
          </a:p>
        </p:txBody>
      </p:sp>
      <p:sp>
        <p:nvSpPr>
          <p:cNvPr id="173" name="Google Shape;173;gba33e289ab_0_38"/>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In what ways can the Möbius strip help us reframe perspectives on power, including the simultaneous presence of leadership and followership within us all?  </a:t>
            </a:r>
            <a:endParaRPr/>
          </a:p>
          <a:p>
            <a:pPr indent="-342900" lvl="0" marL="457200" rtl="0" algn="l">
              <a:spcBef>
                <a:spcPts val="1000"/>
              </a:spcBef>
              <a:spcAft>
                <a:spcPts val="0"/>
              </a:spcAft>
              <a:buSzPts val="1800"/>
              <a:buChar char="•"/>
            </a:pPr>
            <a:r>
              <a:rPr lang="en-US"/>
              <a:t>How can we transform relationships in ways that better distribute authority and responsibility, thus reducing the strain on particular individuals?  </a:t>
            </a:r>
            <a:endParaRPr/>
          </a:p>
          <a:p>
            <a:pPr indent="-342900" lvl="0" marL="457200" rtl="0" algn="l">
              <a:spcBef>
                <a:spcPts val="1000"/>
              </a:spcBef>
              <a:spcAft>
                <a:spcPts val="0"/>
              </a:spcAft>
              <a:buSzPts val="1800"/>
              <a:buChar char="•"/>
            </a:pPr>
            <a:r>
              <a:rPr lang="en-US"/>
              <a:t>How might we help others abandon the false dichotomy that is often used to describe leader-follower roles?  </a:t>
            </a:r>
            <a:endParaRPr/>
          </a:p>
          <a:p>
            <a:pPr indent="-342900" lvl="0" marL="457200" rtl="0" algn="l">
              <a:spcBef>
                <a:spcPts val="1000"/>
              </a:spcBef>
              <a:spcAft>
                <a:spcPts val="1000"/>
              </a:spcAft>
              <a:buSzPts val="1800"/>
              <a:buChar char="•"/>
            </a:pPr>
            <a:r>
              <a:rPr lang="en-US"/>
              <a:t>What role could the virtue of humility play in this process?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4"/>
          <p:cNvPicPr preferRelativeResize="0"/>
          <p:nvPr/>
        </p:nvPicPr>
        <p:blipFill rotWithShape="1">
          <a:blip r:embed="rId3">
            <a:alphaModFix/>
          </a:blip>
          <a:srcRect b="0" l="0" r="0" t="0"/>
          <a:stretch/>
        </p:blipFill>
        <p:spPr>
          <a:xfrm>
            <a:off x="0" y="5486400"/>
            <a:ext cx="12192000" cy="1371600"/>
          </a:xfrm>
          <a:prstGeom prst="rect">
            <a:avLst/>
          </a:prstGeom>
          <a:noFill/>
          <a:ln>
            <a:noFill/>
          </a:ln>
        </p:spPr>
      </p:pic>
      <p:sp>
        <p:nvSpPr>
          <p:cNvPr id="96" name="Google Shape;96;p4"/>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Surprise of the Möbius Strip</a:t>
            </a:r>
            <a:endParaRPr/>
          </a:p>
        </p:txBody>
      </p:sp>
      <p:sp>
        <p:nvSpPr>
          <p:cNvPr id="97" name="Google Shape;97;p4"/>
          <p:cNvSpPr txBox="1"/>
          <p:nvPr>
            <p:ph idx="1" type="body"/>
          </p:nvPr>
        </p:nvSpPr>
        <p:spPr>
          <a:xfrm>
            <a:off x="838200" y="1825625"/>
            <a:ext cx="5181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“Möbius strips are unique because of their one sidedness. Rather than having two sides and two edges, with a simple twist, a piece of paper has one side and one edge. Inner and outer become one” (Byrnes, 2012, p. 23).</a:t>
            </a:r>
            <a:endParaRPr/>
          </a:p>
        </p:txBody>
      </p:sp>
      <p:pic>
        <p:nvPicPr>
          <p:cNvPr descr="Tony stark figures out time travel using the mobius strip with the help of Friday . I wish we had Tony stark in real life" id="98" name="Google Shape;98;p4" title="Tony figures out time travel - avengers endgame">
            <a:hlinkClick r:id="rId4"/>
          </p:cNvPr>
          <p:cNvPicPr preferRelativeResize="0"/>
          <p:nvPr/>
        </p:nvPicPr>
        <p:blipFill>
          <a:blip r:embed="rId5">
            <a:alphaModFix/>
          </a:blip>
          <a:stretch>
            <a:fillRect/>
          </a:stretch>
        </p:blipFill>
        <p:spPr>
          <a:xfrm>
            <a:off x="6194150" y="1825625"/>
            <a:ext cx="5290100" cy="3967575"/>
          </a:xfrm>
          <a:prstGeom prst="rect">
            <a:avLst/>
          </a:prstGeom>
          <a:noFill/>
          <a:ln>
            <a:noFill/>
          </a:ln>
        </p:spPr>
      </p:pic>
      <p:pic>
        <p:nvPicPr>
          <p:cNvPr id="99" name="Google Shape;99;p4"/>
          <p:cNvPicPr preferRelativeResize="0"/>
          <p:nvPr/>
        </p:nvPicPr>
        <p:blipFill>
          <a:blip r:embed="rId6">
            <a:alphaModFix/>
          </a:blip>
          <a:stretch>
            <a:fillRect/>
          </a:stretch>
        </p:blipFill>
        <p:spPr>
          <a:xfrm>
            <a:off x="8641300" y="0"/>
            <a:ext cx="2842950" cy="1758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Life on the </a:t>
            </a:r>
            <a:r>
              <a:rPr lang="en-US"/>
              <a:t>Möbius Strip</a:t>
            </a:r>
            <a:endParaRPr/>
          </a:p>
        </p:txBody>
      </p:sp>
      <p:sp>
        <p:nvSpPr>
          <p:cNvPr id="105" name="Google Shape;105;p2"/>
          <p:cNvSpPr txBox="1"/>
          <p:nvPr>
            <p:ph idx="2" type="body"/>
          </p:nvPr>
        </p:nvSpPr>
        <p:spPr>
          <a:xfrm>
            <a:off x="6172200" y="1825625"/>
            <a:ext cx="5181600" cy="3875088"/>
          </a:xfrm>
          <a:prstGeom prst="rect">
            <a:avLst/>
          </a:prstGeom>
          <a:noFill/>
          <a:ln>
            <a:noFill/>
          </a:ln>
        </p:spPr>
        <p:txBody>
          <a:bodyPr anchorCtr="0" anchor="t" bIns="45700" lIns="91425" spcFirstLastPara="1" rIns="91425" wrap="square" tIns="45700">
            <a:normAutofit/>
          </a:bodyPr>
          <a:lstStyle/>
          <a:p>
            <a:pPr indent="-50800" lvl="0" marL="228600" rtl="0" algn="l">
              <a:spcBef>
                <a:spcPts val="0"/>
              </a:spcBef>
              <a:spcAft>
                <a:spcPts val="0"/>
              </a:spcAft>
              <a:buClr>
                <a:schemeClr val="dk1"/>
              </a:buClr>
              <a:buSzPts val="2800"/>
              <a:buNone/>
            </a:pPr>
            <a:r>
              <a:rPr lang="en-US"/>
              <a:t>Backstage vs. Onstage</a:t>
            </a:r>
            <a:endParaRPr/>
          </a:p>
          <a:p>
            <a:pPr indent="-50800" lvl="0" marL="228600" rtl="0" algn="l">
              <a:spcBef>
                <a:spcPts val="0"/>
              </a:spcBef>
              <a:spcAft>
                <a:spcPts val="0"/>
              </a:spcAft>
              <a:buClr>
                <a:schemeClr val="dk1"/>
              </a:buClr>
              <a:buSzPts val="2800"/>
              <a:buNone/>
            </a:pPr>
            <a:r>
              <a:t/>
            </a:r>
            <a:endParaRPr/>
          </a:p>
          <a:p>
            <a:pPr indent="-50800" lvl="0" marL="228600" rtl="0" algn="l">
              <a:spcBef>
                <a:spcPts val="0"/>
              </a:spcBef>
              <a:spcAft>
                <a:spcPts val="0"/>
              </a:spcAft>
              <a:buClr>
                <a:schemeClr val="dk1"/>
              </a:buClr>
              <a:buSzPts val="2800"/>
              <a:buNone/>
            </a:pPr>
            <a:r>
              <a:rPr lang="en-US"/>
              <a:t>“I have to keep repeating, ‘what seems to be’ because there is no ‘inside’ or ‘outside’ on the Möbius strip—the two apparent sides keep co-creating each other.” (Palmer, 2004)</a:t>
            </a:r>
            <a:endParaRPr/>
          </a:p>
          <a:p>
            <a:pPr indent="-50800" lvl="0" marL="228600" rtl="0" algn="l">
              <a:lnSpc>
                <a:spcPct val="90000"/>
              </a:lnSpc>
              <a:spcBef>
                <a:spcPts val="0"/>
              </a:spcBef>
              <a:spcAft>
                <a:spcPts val="0"/>
              </a:spcAft>
              <a:buClr>
                <a:schemeClr val="dk1"/>
              </a:buClr>
              <a:buSzPts val="2800"/>
              <a:buNone/>
            </a:pPr>
            <a:r>
              <a:t/>
            </a:r>
            <a:endParaRPr/>
          </a:p>
        </p:txBody>
      </p:sp>
      <p:sp>
        <p:nvSpPr>
          <p:cNvPr id="106" name="Google Shape;106;p2"/>
          <p:cNvSpPr txBox="1"/>
          <p:nvPr>
            <p:ph idx="1" type="body"/>
          </p:nvPr>
        </p:nvSpPr>
        <p:spPr>
          <a:xfrm>
            <a:off x="838200" y="1825625"/>
            <a:ext cx="5181600" cy="387508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107" name="Google Shape;107;p2"/>
          <p:cNvPicPr preferRelativeResize="0"/>
          <p:nvPr/>
        </p:nvPicPr>
        <p:blipFill rotWithShape="1">
          <a:blip r:embed="rId3">
            <a:alphaModFix/>
          </a:blip>
          <a:srcRect b="0" l="0" r="0" t="0"/>
          <a:stretch/>
        </p:blipFill>
        <p:spPr>
          <a:xfrm>
            <a:off x="0" y="5486400"/>
            <a:ext cx="12192000" cy="1371600"/>
          </a:xfrm>
          <a:prstGeom prst="rect">
            <a:avLst/>
          </a:prstGeom>
          <a:noFill/>
          <a:ln>
            <a:noFill/>
          </a:ln>
        </p:spPr>
      </p:pic>
      <p:pic>
        <p:nvPicPr>
          <p:cNvPr descr="Parker J. Palmer explains how the Möbius Strip represents four life passages toward integration and wholeness. From Chapter 3 of the Circle of Trust DVD.  For more on the Möbius Strip, see pp. 39-49 in &quot;A Hidden Wholeness&quot; by Parker J. Palmer. Also visit CourageRenewal.org." id="108" name="Google Shape;108;p2" title="Life on the Mobius Strip ParkerPalmer">
            <a:hlinkClick r:id="rId4"/>
          </p:cNvPr>
          <p:cNvPicPr preferRelativeResize="0"/>
          <p:nvPr/>
        </p:nvPicPr>
        <p:blipFill>
          <a:blip r:embed="rId5">
            <a:alphaModFix/>
          </a:blip>
          <a:stretch>
            <a:fillRect/>
          </a:stretch>
        </p:blipFill>
        <p:spPr>
          <a:xfrm>
            <a:off x="877879" y="1849838"/>
            <a:ext cx="5102233" cy="3826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ba33e289ab_0_10"/>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Creating a </a:t>
            </a:r>
            <a:r>
              <a:rPr lang="en-US"/>
              <a:t>Möbius Strip</a:t>
            </a:r>
            <a:r>
              <a:rPr lang="en-US"/>
              <a:t> </a:t>
            </a:r>
            <a:endParaRPr/>
          </a:p>
        </p:txBody>
      </p:sp>
      <p:pic>
        <p:nvPicPr>
          <p:cNvPr id="115" name="Google Shape;115;gba33e289ab_0_10"/>
          <p:cNvPicPr preferRelativeResize="0"/>
          <p:nvPr/>
        </p:nvPicPr>
        <p:blipFill rotWithShape="1">
          <a:blip r:embed="rId3">
            <a:alphaModFix/>
          </a:blip>
          <a:srcRect b="0" l="0" r="0" t="19781"/>
          <a:stretch/>
        </p:blipFill>
        <p:spPr>
          <a:xfrm>
            <a:off x="838200" y="1854763"/>
            <a:ext cx="7215996" cy="4351200"/>
          </a:xfrm>
          <a:prstGeom prst="rect">
            <a:avLst/>
          </a:prstGeom>
          <a:noFill/>
          <a:ln>
            <a:noFill/>
          </a:ln>
          <a:effectLst>
            <a:outerShdw blurRad="57150" rotWithShape="0" algn="bl" dir="5400000" dist="19050">
              <a:srgbClr val="000000">
                <a:alpha val="50000"/>
              </a:srgbClr>
            </a:outerShdw>
          </a:effectLst>
        </p:spPr>
      </p:pic>
      <p:pic>
        <p:nvPicPr>
          <p:cNvPr id="116" name="Google Shape;116;gba33e289ab_0_10"/>
          <p:cNvPicPr preferRelativeResize="0"/>
          <p:nvPr/>
        </p:nvPicPr>
        <p:blipFill>
          <a:blip r:embed="rId4">
            <a:alphaModFix/>
          </a:blip>
          <a:stretch>
            <a:fillRect/>
          </a:stretch>
        </p:blipFill>
        <p:spPr>
          <a:xfrm>
            <a:off x="7267550" y="277363"/>
            <a:ext cx="1493825" cy="1501225"/>
          </a:xfrm>
          <a:prstGeom prst="rect">
            <a:avLst/>
          </a:prstGeom>
          <a:noFill/>
          <a:ln>
            <a:noFill/>
          </a:ln>
        </p:spPr>
      </p:pic>
      <p:pic>
        <p:nvPicPr>
          <p:cNvPr id="117" name="Google Shape;117;gba33e289ab_0_10"/>
          <p:cNvPicPr preferRelativeResize="0"/>
          <p:nvPr/>
        </p:nvPicPr>
        <p:blipFill>
          <a:blip r:embed="rId5">
            <a:alphaModFix/>
          </a:blip>
          <a:stretch>
            <a:fillRect/>
          </a:stretch>
        </p:blipFill>
        <p:spPr>
          <a:xfrm>
            <a:off x="9054650" y="471900"/>
            <a:ext cx="2881625" cy="1049100"/>
          </a:xfrm>
          <a:prstGeom prst="rect">
            <a:avLst/>
          </a:prstGeom>
          <a:noFill/>
          <a:ln>
            <a:noFill/>
          </a:ln>
        </p:spPr>
      </p:pic>
      <p:pic>
        <p:nvPicPr>
          <p:cNvPr id="118" name="Google Shape;118;gba33e289ab_0_10"/>
          <p:cNvPicPr preferRelativeResize="0"/>
          <p:nvPr/>
        </p:nvPicPr>
        <p:blipFill>
          <a:blip r:embed="rId6">
            <a:alphaModFix/>
          </a:blip>
          <a:stretch>
            <a:fillRect/>
          </a:stretch>
        </p:blipFill>
        <p:spPr>
          <a:xfrm rot="-5400000">
            <a:off x="7914838" y="2763550"/>
            <a:ext cx="4086225" cy="2533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3"/>
          <p:cNvSpPr txBox="1"/>
          <p:nvPr>
            <p:ph type="title"/>
          </p:nvPr>
        </p:nvSpPr>
        <p:spPr>
          <a:xfrm>
            <a:off x="838200" y="365125"/>
            <a:ext cx="10515600" cy="1325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n-US"/>
              <a:t>Leader/Follower Relationships</a:t>
            </a:r>
            <a:endParaRPr/>
          </a:p>
        </p:txBody>
      </p:sp>
      <p:sp>
        <p:nvSpPr>
          <p:cNvPr id="124" name="Google Shape;124;p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0"/>
              </a:spcBef>
              <a:spcAft>
                <a:spcPts val="0"/>
              </a:spcAft>
              <a:buSzPts val="1800"/>
              <a:buChar char="•"/>
            </a:pPr>
            <a:r>
              <a:rPr lang="en-US"/>
              <a:t>L</a:t>
            </a:r>
            <a:r>
              <a:rPr lang="en-US"/>
              <a:t>eadership success depends on flexibility and awareness in leader-to-follower transitions (Falls &amp; Allen, 2020).</a:t>
            </a:r>
            <a:endParaRPr/>
          </a:p>
          <a:p>
            <a:pPr indent="-342900" lvl="0" marL="457200" rtl="0" algn="l">
              <a:lnSpc>
                <a:spcPct val="90000"/>
              </a:lnSpc>
              <a:spcBef>
                <a:spcPts val="1000"/>
              </a:spcBef>
              <a:spcAft>
                <a:spcPts val="0"/>
              </a:spcAft>
              <a:buSzPts val="1800"/>
              <a:buChar char="•"/>
            </a:pPr>
            <a:r>
              <a:rPr lang="en-US"/>
              <a:t>“Leader and follower roles may be adopted flexibly by the same individual because in some cases it pays to be a leader and in others to be a follower” (</a:t>
            </a:r>
            <a:r>
              <a:rPr lang="en-US"/>
              <a:t>Van Vugt et al., 2008, </a:t>
            </a:r>
            <a:r>
              <a:rPr lang="en-US"/>
              <a:t>p. 186).</a:t>
            </a:r>
            <a:endParaRPr/>
          </a:p>
          <a:p>
            <a:pPr indent="-342900" lvl="0" marL="457200" rtl="0" algn="l">
              <a:lnSpc>
                <a:spcPct val="90000"/>
              </a:lnSpc>
              <a:spcBef>
                <a:spcPts val="1000"/>
              </a:spcBef>
              <a:spcAft>
                <a:spcPts val="0"/>
              </a:spcAft>
              <a:buSzPts val="1800"/>
              <a:buChar char="•"/>
            </a:pPr>
            <a:r>
              <a:rPr lang="en-US"/>
              <a:t>Many individuals are faced with the challenge of “simultaneously filling the roles of leader and follower” (</a:t>
            </a:r>
            <a:r>
              <a:rPr lang="en-US"/>
              <a:t>Greer, 2014, </a:t>
            </a:r>
            <a:r>
              <a:rPr lang="en-US"/>
              <a:t>p. 156).</a:t>
            </a:r>
            <a:endParaRPr/>
          </a:p>
          <a:p>
            <a:pPr indent="-342900" lvl="0" marL="457200" rtl="0" algn="l">
              <a:lnSpc>
                <a:spcPct val="90000"/>
              </a:lnSpc>
              <a:spcBef>
                <a:spcPts val="1000"/>
              </a:spcBef>
              <a:spcAft>
                <a:spcPts val="1000"/>
              </a:spcAft>
              <a:buSzPts val="1800"/>
              <a:buChar char="•"/>
            </a:pPr>
            <a:r>
              <a:rPr lang="en-US"/>
              <a:t>“Leadership cannot be studied apart from followership” (Van Vugt et al., 2008, p. 193).</a:t>
            </a:r>
            <a:endParaRPr/>
          </a:p>
        </p:txBody>
      </p:sp>
      <p:pic>
        <p:nvPicPr>
          <p:cNvPr id="125" name="Google Shape;125;p3"/>
          <p:cNvPicPr preferRelativeResize="0"/>
          <p:nvPr/>
        </p:nvPicPr>
        <p:blipFill rotWithShape="1">
          <a:blip r:embed="rId3">
            <a:alphaModFix/>
          </a:blip>
          <a:srcRect b="0" l="0" r="0" t="0"/>
          <a:stretch/>
        </p:blipFill>
        <p:spPr>
          <a:xfrm>
            <a:off x="0" y="5486400"/>
            <a:ext cx="12192000" cy="1371600"/>
          </a:xfrm>
          <a:prstGeom prst="rect">
            <a:avLst/>
          </a:prstGeom>
          <a:noFill/>
          <a:ln>
            <a:noFill/>
          </a:ln>
        </p:spPr>
      </p:pic>
      <p:pic>
        <p:nvPicPr>
          <p:cNvPr id="126" name="Google Shape;126;p3"/>
          <p:cNvPicPr preferRelativeResize="0"/>
          <p:nvPr/>
        </p:nvPicPr>
        <p:blipFill>
          <a:blip r:embed="rId4">
            <a:alphaModFix/>
          </a:blip>
          <a:stretch>
            <a:fillRect/>
          </a:stretch>
        </p:blipFill>
        <p:spPr>
          <a:xfrm>
            <a:off x="9226139" y="0"/>
            <a:ext cx="2965861" cy="18256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ba33e289ab_0_20"/>
          <p:cNvSpPr txBox="1"/>
          <p:nvPr>
            <p:ph type="title"/>
          </p:nvPr>
        </p:nvSpPr>
        <p:spPr>
          <a:xfrm>
            <a:off x="838200" y="365125"/>
            <a:ext cx="52887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Middle Manager Applications</a:t>
            </a:r>
            <a:endParaRPr/>
          </a:p>
        </p:txBody>
      </p:sp>
      <p:sp>
        <p:nvSpPr>
          <p:cNvPr id="133" name="Google Shape;133;gba33e289ab_0_20"/>
          <p:cNvSpPr txBox="1"/>
          <p:nvPr>
            <p:ph idx="1" type="body"/>
          </p:nvPr>
        </p:nvSpPr>
        <p:spPr>
          <a:xfrm>
            <a:off x="838200" y="1825625"/>
            <a:ext cx="5181600" cy="43512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Some roles require dual functions of leading and following (Alegbeleye &amp; Kaufman, 2020).</a:t>
            </a:r>
            <a:endParaRPr/>
          </a:p>
          <a:p>
            <a:pPr indent="-342900" lvl="0" marL="457200" rtl="0" algn="l">
              <a:spcBef>
                <a:spcPts val="1000"/>
              </a:spcBef>
              <a:spcAft>
                <a:spcPts val="1000"/>
              </a:spcAft>
              <a:buSzPts val="1800"/>
              <a:buChar char="•"/>
            </a:pPr>
            <a:r>
              <a:rPr lang="en-US"/>
              <a:t>Möbius strip allows seamless flow from one behavior and function to the other, eliminating the need for distinctions.</a:t>
            </a:r>
            <a:endParaRPr/>
          </a:p>
        </p:txBody>
      </p:sp>
      <p:pic>
        <p:nvPicPr>
          <p:cNvPr id="134" name="Google Shape;134;gba33e289ab_0_20"/>
          <p:cNvPicPr preferRelativeResize="0"/>
          <p:nvPr/>
        </p:nvPicPr>
        <p:blipFill>
          <a:blip r:embed="rId3">
            <a:alphaModFix/>
          </a:blip>
          <a:stretch>
            <a:fillRect/>
          </a:stretch>
        </p:blipFill>
        <p:spPr>
          <a:xfrm>
            <a:off x="6706675" y="365125"/>
            <a:ext cx="4762500" cy="2905125"/>
          </a:xfrm>
          <a:prstGeom prst="rect">
            <a:avLst/>
          </a:prstGeom>
          <a:noFill/>
          <a:ln>
            <a:noFill/>
          </a:ln>
        </p:spPr>
      </p:pic>
      <p:pic>
        <p:nvPicPr>
          <p:cNvPr id="135" name="Google Shape;135;gba33e289ab_0_20"/>
          <p:cNvPicPr preferRelativeResize="0"/>
          <p:nvPr/>
        </p:nvPicPr>
        <p:blipFill>
          <a:blip r:embed="rId4">
            <a:alphaModFix/>
          </a:blip>
          <a:stretch>
            <a:fillRect/>
          </a:stretch>
        </p:blipFill>
        <p:spPr>
          <a:xfrm>
            <a:off x="6912788" y="3419325"/>
            <a:ext cx="4350275" cy="3367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ba33e289ab_0_26"/>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Considerations for Community Cultures</a:t>
            </a:r>
            <a:endParaRPr/>
          </a:p>
        </p:txBody>
      </p:sp>
      <p:sp>
        <p:nvSpPr>
          <p:cNvPr id="142" name="Google Shape;142;gba33e289ab_0_26"/>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406400" lvl="0" marL="457200" rtl="0" algn="l">
              <a:lnSpc>
                <a:spcPct val="100000"/>
              </a:lnSpc>
              <a:spcBef>
                <a:spcPts val="0"/>
              </a:spcBef>
              <a:spcAft>
                <a:spcPts val="0"/>
              </a:spcAft>
              <a:buSzPts val="2800"/>
              <a:buChar char="•"/>
            </a:pPr>
            <a:r>
              <a:rPr lang="en-US"/>
              <a:t>The Möbius strip suggests there is more to consider with regard to longevity and the sustainment of the organizational or community culture. </a:t>
            </a:r>
            <a:endParaRPr/>
          </a:p>
          <a:p>
            <a:pPr indent="0" lvl="0" marL="45720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lang="en-US"/>
              <a:t>Our hunter-gatherer heritage reflects prioritizing an egalitarian ethos, practicing a system of “reverse dominance” preventing power-grabs (Gray, 2011).</a:t>
            </a:r>
            <a:endParaRPr/>
          </a:p>
          <a:p>
            <a:pPr indent="0" lvl="0" marL="45720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lang="en-US"/>
              <a:t>Society’s infatuation with the “ladder of success” and “moving up in the world” implies a shift away from this heritage.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bd9a033a08_0_0"/>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Considerations for Community Cultures</a:t>
            </a:r>
            <a:endParaRPr/>
          </a:p>
        </p:txBody>
      </p:sp>
      <p:sp>
        <p:nvSpPr>
          <p:cNvPr id="149" name="Google Shape;149;gbd9a033a08_0_0"/>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457200" rtl="0" algn="l">
              <a:lnSpc>
                <a:spcPct val="100000"/>
              </a:lnSpc>
              <a:spcBef>
                <a:spcPts val="0"/>
              </a:spcBef>
              <a:spcAft>
                <a:spcPts val="0"/>
              </a:spcAft>
              <a:buNone/>
            </a:pPr>
            <a:r>
              <a:rPr lang="en-US"/>
              <a:t>Giles County, Virginia</a:t>
            </a:r>
            <a:endParaRPr/>
          </a:p>
        </p:txBody>
      </p:sp>
      <p:pic>
        <p:nvPicPr>
          <p:cNvPr id="150" name="Google Shape;150;gbd9a033a08_0_0"/>
          <p:cNvPicPr preferRelativeResize="0"/>
          <p:nvPr/>
        </p:nvPicPr>
        <p:blipFill>
          <a:blip r:embed="rId3">
            <a:alphaModFix/>
          </a:blip>
          <a:stretch>
            <a:fillRect/>
          </a:stretch>
        </p:blipFill>
        <p:spPr>
          <a:xfrm>
            <a:off x="1247100" y="2902713"/>
            <a:ext cx="5070050" cy="2197025"/>
          </a:xfrm>
          <a:prstGeom prst="rect">
            <a:avLst/>
          </a:prstGeom>
          <a:noFill/>
          <a:ln>
            <a:noFill/>
          </a:ln>
        </p:spPr>
      </p:pic>
      <p:sp>
        <p:nvSpPr>
          <p:cNvPr id="151" name="Google Shape;151;gbd9a033a08_0_0"/>
          <p:cNvSpPr txBox="1"/>
          <p:nvPr/>
        </p:nvSpPr>
        <p:spPr>
          <a:xfrm>
            <a:off x="6468150" y="4058100"/>
            <a:ext cx="4979700" cy="228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152" name="Google Shape;152;gbd9a033a08_0_0"/>
          <p:cNvPicPr preferRelativeResize="0"/>
          <p:nvPr/>
        </p:nvPicPr>
        <p:blipFill>
          <a:blip r:embed="rId4">
            <a:alphaModFix/>
          </a:blip>
          <a:stretch>
            <a:fillRect/>
          </a:stretch>
        </p:blipFill>
        <p:spPr>
          <a:xfrm>
            <a:off x="7013150" y="1825638"/>
            <a:ext cx="3263400" cy="43511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ba33e289ab_0_32"/>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Relevance to </a:t>
            </a:r>
            <a:r>
              <a:rPr lang="en-US"/>
              <a:t>Humility</a:t>
            </a:r>
            <a:endParaRPr/>
          </a:p>
        </p:txBody>
      </p:sp>
      <p:sp>
        <p:nvSpPr>
          <p:cNvPr id="159" name="Google Shape;159;gba33e289ab_0_32"/>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Do our historical, cultural or dualistic notions of leadership lead to leader-follow conflict?</a:t>
            </a:r>
            <a:endParaRPr/>
          </a:p>
          <a:p>
            <a:pPr indent="0" lvl="0" marL="0" rtl="0" algn="l">
              <a:spcBef>
                <a:spcPts val="1000"/>
              </a:spcBef>
              <a:spcAft>
                <a:spcPts val="0"/>
              </a:spcAft>
              <a:buNone/>
            </a:pPr>
            <a:r>
              <a:t/>
            </a:r>
            <a:endParaRPr/>
          </a:p>
          <a:p>
            <a:pPr indent="-342900" lvl="0" marL="457200" rtl="0" algn="l">
              <a:spcBef>
                <a:spcPts val="1000"/>
              </a:spcBef>
              <a:spcAft>
                <a:spcPts val="0"/>
              </a:spcAft>
              <a:buSzPts val="1800"/>
              <a:buChar char="•"/>
            </a:pPr>
            <a:r>
              <a:rPr lang="en-US"/>
              <a:t>Framing the leader-follow relationship with the </a:t>
            </a:r>
            <a:r>
              <a:rPr lang="en-US"/>
              <a:t>Möbius Strip suggests a sharing of work, elevating equality over power-dynamics.</a:t>
            </a:r>
            <a:endParaRPr/>
          </a:p>
          <a:p>
            <a:pPr indent="0" lvl="0" marL="457200" rtl="0" algn="l">
              <a:spcBef>
                <a:spcPts val="1000"/>
              </a:spcBef>
              <a:spcAft>
                <a:spcPts val="0"/>
              </a:spcAft>
              <a:buNone/>
            </a:pPr>
            <a:r>
              <a:t/>
            </a:r>
            <a:endParaRPr/>
          </a:p>
          <a:p>
            <a:pPr indent="-342900" lvl="0" marL="457200" rtl="0" algn="l">
              <a:spcBef>
                <a:spcPts val="1000"/>
              </a:spcBef>
              <a:spcAft>
                <a:spcPts val="0"/>
              </a:spcAft>
              <a:buSzPts val="1800"/>
              <a:buChar char="•"/>
            </a:pPr>
            <a:r>
              <a:rPr lang="en-US"/>
              <a:t> In order to make this shift, a removal of one’s ego is required, which will enforce the sustainment of the group, individual, and the larger organizational or cultural context (i.e., humility definition).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ackground Light Gold">
      <a:dk1>
        <a:srgbClr val="450083"/>
      </a:dk1>
      <a:lt1>
        <a:srgbClr val="FFFFFF"/>
      </a:lt1>
      <a:dk2>
        <a:srgbClr val="44546A"/>
      </a:dk2>
      <a:lt2>
        <a:srgbClr val="F3EFE1"/>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2021-01-25T15:57:59Z</dcterms:created>
  <dc:creator>Brooke Rhodes</dc:creator>
</cp:coreProperties>
</file>