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8" r:id="rId3"/>
    <p:sldId id="264" r:id="rId4"/>
    <p:sldId id="290" r:id="rId5"/>
    <p:sldId id="294" r:id="rId6"/>
    <p:sldId id="300" r:id="rId7"/>
    <p:sldId id="301" r:id="rId8"/>
    <p:sldId id="303" r:id="rId9"/>
    <p:sldId id="305" r:id="rId10"/>
    <p:sldId id="306" r:id="rId11"/>
    <p:sldId id="307" r:id="rId12"/>
    <p:sldId id="298" r:id="rId13"/>
    <p:sldId id="309" r:id="rId14"/>
    <p:sldId id="311" r:id="rId15"/>
    <p:sldId id="312" r:id="rId16"/>
    <p:sldId id="313" r:id="rId17"/>
    <p:sldId id="317" r:id="rId18"/>
    <p:sldId id="319" r:id="rId19"/>
    <p:sldId id="27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1BBB1BA-A272-E24B-9FFA-5B3255083539}">
          <p14:sldIdLst>
            <p14:sldId id="256"/>
            <p14:sldId id="258"/>
            <p14:sldId id="264"/>
            <p14:sldId id="290"/>
            <p14:sldId id="294"/>
            <p14:sldId id="300"/>
            <p14:sldId id="301"/>
            <p14:sldId id="303"/>
            <p14:sldId id="305"/>
            <p14:sldId id="306"/>
            <p14:sldId id="307"/>
            <p14:sldId id="298"/>
            <p14:sldId id="309"/>
            <p14:sldId id="311"/>
            <p14:sldId id="312"/>
            <p14:sldId id="313"/>
            <p14:sldId id="317"/>
            <p14:sldId id="31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E9ED8-B082-4723-8AEF-E0F940A22D93}">
  <a:tblStyle styleId="{A31E9ED8-B082-4723-8AEF-E0F940A22D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2"/>
    <p:restoredTop sz="94428"/>
  </p:normalViewPr>
  <p:slideViewPr>
    <p:cSldViewPr snapToGrid="0" snapToObjects="1">
      <p:cViewPr varScale="1">
        <p:scale>
          <a:sx n="132" d="100"/>
          <a:sy n="132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A8EF6-515A-544D-923C-1137E775868A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5D3DDB0-E9AB-C142-83C4-4CE6A654647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RQ1</a:t>
          </a:r>
        </a:p>
      </dgm:t>
    </dgm:pt>
    <dgm:pt modelId="{721B4545-FE34-B945-B8EA-5A963E9C9B15}" type="parTrans" cxnId="{D5C977F6-F710-C74C-91D7-516EA40F54DC}">
      <dgm:prSet/>
      <dgm:spPr/>
      <dgm:t>
        <a:bodyPr/>
        <a:lstStyle/>
        <a:p>
          <a:endParaRPr lang="en-US"/>
        </a:p>
      </dgm:t>
    </dgm:pt>
    <dgm:pt modelId="{B13F282F-D7D6-734C-880D-3458CB7019C3}" type="sibTrans" cxnId="{D5C977F6-F710-C74C-91D7-516EA40F54DC}">
      <dgm:prSet/>
      <dgm:spPr/>
      <dgm:t>
        <a:bodyPr/>
        <a:lstStyle/>
        <a:p>
          <a:endParaRPr lang="en-US"/>
        </a:p>
      </dgm:t>
    </dgm:pt>
    <dgm:pt modelId="{14695662-CB34-EE4C-A1DA-EBB60C0FA87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RQ2</a:t>
          </a:r>
        </a:p>
      </dgm:t>
    </dgm:pt>
    <dgm:pt modelId="{2081698A-1B38-494E-9C42-38639967C764}" type="parTrans" cxnId="{58D9DF5E-87EF-9C40-9019-FF50FFA23C92}">
      <dgm:prSet/>
      <dgm:spPr/>
      <dgm:t>
        <a:bodyPr/>
        <a:lstStyle/>
        <a:p>
          <a:endParaRPr lang="en-US"/>
        </a:p>
      </dgm:t>
    </dgm:pt>
    <dgm:pt modelId="{DF98E336-BDC2-EA45-B52E-36389E442D87}" type="sibTrans" cxnId="{58D9DF5E-87EF-9C40-9019-FF50FFA23C92}">
      <dgm:prSet/>
      <dgm:spPr/>
      <dgm:t>
        <a:bodyPr/>
        <a:lstStyle/>
        <a:p>
          <a:endParaRPr lang="en-US"/>
        </a:p>
      </dgm:t>
    </dgm:pt>
    <dgm:pt modelId="{8C8DD8D0-7381-CE46-BCA8-FFFC0E2F1B5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RQ3</a:t>
          </a:r>
        </a:p>
      </dgm:t>
    </dgm:pt>
    <dgm:pt modelId="{1EB04CD2-9D93-7A46-88B8-8E7FA8AED44A}" type="parTrans" cxnId="{EC76E74C-5913-9141-B7CF-98C5E0DEC43B}">
      <dgm:prSet/>
      <dgm:spPr/>
      <dgm:t>
        <a:bodyPr/>
        <a:lstStyle/>
        <a:p>
          <a:endParaRPr lang="en-US"/>
        </a:p>
      </dgm:t>
    </dgm:pt>
    <dgm:pt modelId="{F8C7247F-8E0C-134F-81E5-C5DCEEF9C26C}" type="sibTrans" cxnId="{EC76E74C-5913-9141-B7CF-98C5E0DEC43B}">
      <dgm:prSet/>
      <dgm:spPr/>
      <dgm:t>
        <a:bodyPr/>
        <a:lstStyle/>
        <a:p>
          <a:endParaRPr lang="en-US"/>
        </a:p>
      </dgm:t>
    </dgm:pt>
    <dgm:pt modelId="{882EBD15-3C1B-E44D-8383-1E6C9DF9618D}" type="pres">
      <dgm:prSet presAssocID="{49EA8EF6-515A-544D-923C-1137E775868A}" presName="Name0" presStyleCnt="0">
        <dgm:presLayoutVars>
          <dgm:dir/>
          <dgm:resizeHandles val="exact"/>
        </dgm:presLayoutVars>
      </dgm:prSet>
      <dgm:spPr/>
    </dgm:pt>
    <dgm:pt modelId="{AC38C46F-170C-8F42-BF90-2170962C730C}" type="pres">
      <dgm:prSet presAssocID="{85D3DDB0-E9AB-C142-83C4-4CE6A6546475}" presName="parTxOnly" presStyleLbl="node1" presStyleIdx="0" presStyleCnt="3">
        <dgm:presLayoutVars>
          <dgm:bulletEnabled val="1"/>
        </dgm:presLayoutVars>
      </dgm:prSet>
      <dgm:spPr/>
    </dgm:pt>
    <dgm:pt modelId="{27C41477-4934-B14D-8B3C-1C0FB05DC146}" type="pres">
      <dgm:prSet presAssocID="{B13F282F-D7D6-734C-880D-3458CB7019C3}" presName="parSpace" presStyleCnt="0"/>
      <dgm:spPr/>
    </dgm:pt>
    <dgm:pt modelId="{FFE578AC-8922-684E-9A17-034651E02FAF}" type="pres">
      <dgm:prSet presAssocID="{14695662-CB34-EE4C-A1DA-EBB60C0FA877}" presName="parTxOnly" presStyleLbl="node1" presStyleIdx="1" presStyleCnt="3">
        <dgm:presLayoutVars>
          <dgm:bulletEnabled val="1"/>
        </dgm:presLayoutVars>
      </dgm:prSet>
      <dgm:spPr/>
    </dgm:pt>
    <dgm:pt modelId="{E3A924C3-87AB-0345-9F3F-7216A02602AC}" type="pres">
      <dgm:prSet presAssocID="{DF98E336-BDC2-EA45-B52E-36389E442D87}" presName="parSpace" presStyleCnt="0"/>
      <dgm:spPr/>
    </dgm:pt>
    <dgm:pt modelId="{F9818361-A360-AB4C-9A9B-088BDD760A51}" type="pres">
      <dgm:prSet presAssocID="{8C8DD8D0-7381-CE46-BCA8-FFFC0E2F1B5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C76E74C-5913-9141-B7CF-98C5E0DEC43B}" srcId="{49EA8EF6-515A-544D-923C-1137E775868A}" destId="{8C8DD8D0-7381-CE46-BCA8-FFFC0E2F1B5F}" srcOrd="2" destOrd="0" parTransId="{1EB04CD2-9D93-7A46-88B8-8E7FA8AED44A}" sibTransId="{F8C7247F-8E0C-134F-81E5-C5DCEEF9C26C}"/>
    <dgm:cxn modelId="{F3710C50-EC14-4945-A8B5-4ADB8EA205D5}" type="presOf" srcId="{8C8DD8D0-7381-CE46-BCA8-FFFC0E2F1B5F}" destId="{F9818361-A360-AB4C-9A9B-088BDD760A51}" srcOrd="0" destOrd="0" presId="urn:microsoft.com/office/officeart/2005/8/layout/hChevron3"/>
    <dgm:cxn modelId="{58D9DF5E-87EF-9C40-9019-FF50FFA23C92}" srcId="{49EA8EF6-515A-544D-923C-1137E775868A}" destId="{14695662-CB34-EE4C-A1DA-EBB60C0FA877}" srcOrd="1" destOrd="0" parTransId="{2081698A-1B38-494E-9C42-38639967C764}" sibTransId="{DF98E336-BDC2-EA45-B52E-36389E442D87}"/>
    <dgm:cxn modelId="{210D8795-D869-1549-90C0-56CEC5A94778}" type="presOf" srcId="{14695662-CB34-EE4C-A1DA-EBB60C0FA877}" destId="{FFE578AC-8922-684E-9A17-034651E02FAF}" srcOrd="0" destOrd="0" presId="urn:microsoft.com/office/officeart/2005/8/layout/hChevron3"/>
    <dgm:cxn modelId="{A7CD1AA7-F700-8D4D-A953-A67EA00F41B5}" type="presOf" srcId="{85D3DDB0-E9AB-C142-83C4-4CE6A6546475}" destId="{AC38C46F-170C-8F42-BF90-2170962C730C}" srcOrd="0" destOrd="0" presId="urn:microsoft.com/office/officeart/2005/8/layout/hChevron3"/>
    <dgm:cxn modelId="{E19E10D1-143F-644A-9333-8A8B16883A15}" type="presOf" srcId="{49EA8EF6-515A-544D-923C-1137E775868A}" destId="{882EBD15-3C1B-E44D-8383-1E6C9DF9618D}" srcOrd="0" destOrd="0" presId="urn:microsoft.com/office/officeart/2005/8/layout/hChevron3"/>
    <dgm:cxn modelId="{D5C977F6-F710-C74C-91D7-516EA40F54DC}" srcId="{49EA8EF6-515A-544D-923C-1137E775868A}" destId="{85D3DDB0-E9AB-C142-83C4-4CE6A6546475}" srcOrd="0" destOrd="0" parTransId="{721B4545-FE34-B945-B8EA-5A963E9C9B15}" sibTransId="{B13F282F-D7D6-734C-880D-3458CB7019C3}"/>
    <dgm:cxn modelId="{1D55B1D5-0262-254F-BFC5-368535D967CE}" type="presParOf" srcId="{882EBD15-3C1B-E44D-8383-1E6C9DF9618D}" destId="{AC38C46F-170C-8F42-BF90-2170962C730C}" srcOrd="0" destOrd="0" presId="urn:microsoft.com/office/officeart/2005/8/layout/hChevron3"/>
    <dgm:cxn modelId="{A0D59D42-3BF5-2B49-A609-EB72A6ECFB64}" type="presParOf" srcId="{882EBD15-3C1B-E44D-8383-1E6C9DF9618D}" destId="{27C41477-4934-B14D-8B3C-1C0FB05DC146}" srcOrd="1" destOrd="0" presId="urn:microsoft.com/office/officeart/2005/8/layout/hChevron3"/>
    <dgm:cxn modelId="{D8484542-106B-0441-A3B2-0323047539CF}" type="presParOf" srcId="{882EBD15-3C1B-E44D-8383-1E6C9DF9618D}" destId="{FFE578AC-8922-684E-9A17-034651E02FAF}" srcOrd="2" destOrd="0" presId="urn:microsoft.com/office/officeart/2005/8/layout/hChevron3"/>
    <dgm:cxn modelId="{4DE193D0-E514-E44B-8D24-EEFAC47862A8}" type="presParOf" srcId="{882EBD15-3C1B-E44D-8383-1E6C9DF9618D}" destId="{E3A924C3-87AB-0345-9F3F-7216A02602AC}" srcOrd="3" destOrd="0" presId="urn:microsoft.com/office/officeart/2005/8/layout/hChevron3"/>
    <dgm:cxn modelId="{ACF74A38-7DD8-924B-A676-EBCECB0A8C09}" type="presParOf" srcId="{882EBD15-3C1B-E44D-8383-1E6C9DF9618D}" destId="{F9818361-A360-AB4C-9A9B-088BDD760A5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C46F-170C-8F42-BF90-2170962C730C}">
      <dsp:nvSpPr>
        <dsp:cNvPr id="0" name=""/>
        <dsp:cNvSpPr/>
      </dsp:nvSpPr>
      <dsp:spPr>
        <a:xfrm>
          <a:off x="2678" y="1563489"/>
          <a:ext cx="2342554" cy="937021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RQ1</a:t>
          </a:r>
        </a:p>
      </dsp:txBody>
      <dsp:txXfrm>
        <a:off x="2678" y="1563489"/>
        <a:ext cx="2108299" cy="937021"/>
      </dsp:txXfrm>
    </dsp:sp>
    <dsp:sp modelId="{FFE578AC-8922-684E-9A17-034651E02FAF}">
      <dsp:nvSpPr>
        <dsp:cNvPr id="0" name=""/>
        <dsp:cNvSpPr/>
      </dsp:nvSpPr>
      <dsp:spPr>
        <a:xfrm>
          <a:off x="1876722" y="1563489"/>
          <a:ext cx="2342554" cy="937021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RQ2</a:t>
          </a:r>
        </a:p>
      </dsp:txBody>
      <dsp:txXfrm>
        <a:off x="2345233" y="1563489"/>
        <a:ext cx="1405533" cy="937021"/>
      </dsp:txXfrm>
    </dsp:sp>
    <dsp:sp modelId="{F9818361-A360-AB4C-9A9B-088BDD760A51}">
      <dsp:nvSpPr>
        <dsp:cNvPr id="0" name=""/>
        <dsp:cNvSpPr/>
      </dsp:nvSpPr>
      <dsp:spPr>
        <a:xfrm>
          <a:off x="3750766" y="1563489"/>
          <a:ext cx="2342554" cy="93702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RQ3</a:t>
          </a:r>
        </a:p>
      </dsp:txBody>
      <dsp:txXfrm>
        <a:off x="4219277" y="1563489"/>
        <a:ext cx="1405533" cy="93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1512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76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5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1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288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6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78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880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70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447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21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1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2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47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26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83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88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17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2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klyn.Kuehn@Hofstr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0" y="576477"/>
            <a:ext cx="9143999" cy="1651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Matter of Life and Work, Pre- and Post-COVID: Work-Life Balance Perceptions and Practices Among College Leaders at Four-Year Institutions Recognized as Great Places to Work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/>
              <a:t> </a:t>
            </a:r>
            <a:endParaRPr sz="2500" i="1" dirty="0"/>
          </a:p>
        </p:txBody>
      </p:sp>
      <p:sp>
        <p:nvSpPr>
          <p:cNvPr id="2" name="Rectangle 1"/>
          <p:cNvSpPr/>
          <p:nvPr/>
        </p:nvSpPr>
        <p:spPr>
          <a:xfrm>
            <a:off x="4114799" y="34992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charset="0"/>
              </a:rPr>
              <a:t>Jacklyn T. Kuehn, </a:t>
            </a:r>
            <a:r>
              <a:rPr lang="en-US" dirty="0" err="1">
                <a:solidFill>
                  <a:prstClr val="black"/>
                </a:solidFill>
                <a:latin typeface="Helvetica" charset="0"/>
              </a:rPr>
              <a:t>EdD</a:t>
            </a:r>
            <a:endParaRPr lang="en-US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dirty="0">
                <a:solidFill>
                  <a:prstClr val="black"/>
                </a:solidFill>
                <a:latin typeface="Helvetica" charset="0"/>
              </a:rPr>
              <a:t>Associate Dean of Academic and Student Affairs, Hofstra University</a:t>
            </a:r>
          </a:p>
          <a:p>
            <a:r>
              <a:rPr lang="en-US" dirty="0">
                <a:solidFill>
                  <a:prstClr val="black"/>
                </a:solidFill>
                <a:latin typeface="Helvetica" charset="0"/>
              </a:rPr>
              <a:t>Email: </a:t>
            </a:r>
            <a:r>
              <a:rPr lang="en-US" dirty="0">
                <a:solidFill>
                  <a:prstClr val="black"/>
                </a:solidFill>
                <a:latin typeface="Helvetica" charset="0"/>
                <a:hlinkClick r:id="rId3"/>
              </a:rPr>
              <a:t>Jacklyn.Kuehn@Hofstra.edu</a:t>
            </a:r>
            <a:r>
              <a:rPr lang="en-US" dirty="0">
                <a:solidFill>
                  <a:prstClr val="black"/>
                </a:solidFill>
                <a:latin typeface="Helvetica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74846" y="1048639"/>
            <a:ext cx="2387000" cy="3033306"/>
            <a:chOff x="-301688" y="3416528"/>
            <a:chExt cx="7664194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-301688" y="3707202"/>
              <a:ext cx="7254219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Professional Perceptions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5895637" y="3783804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Generational and Caregiving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2758586" y="3783804"/>
            <a:ext cx="258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Workplace Culture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C16B-7CDC-5841-ABA8-03271148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86" y="637517"/>
            <a:ext cx="2472935" cy="3100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C85FD-F56F-7640-A454-09FAB71C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637" y="672929"/>
            <a:ext cx="2472934" cy="30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74846" y="1048639"/>
            <a:ext cx="2387000" cy="3033306"/>
            <a:chOff x="-301688" y="3416528"/>
            <a:chExt cx="7664194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-301688" y="3707202"/>
              <a:ext cx="7254219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Professional Perceptions</a:t>
              </a:r>
              <a:br>
                <a:rPr lang="en-US" sz="2000" b="1" dirty="0">
                  <a:solidFill>
                    <a:sysClr val="windowText" lastClr="000000"/>
                  </a:solidFill>
                </a:rPr>
              </a:br>
              <a:r>
                <a:rPr lang="en-US" sz="2000" b="1" dirty="0">
                  <a:solidFill>
                    <a:sysClr val="windowText" lastClr="000000"/>
                  </a:solidFill>
                </a:rPr>
                <a:t>(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con’t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.)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5895637" y="3783804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Supporting the Needs of Every Professional Role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2758586" y="3783804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Gender Impacts are Narrowing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104D4-F24F-054C-8FDD-2640D09E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305" y="880847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9CBEE-B67D-9545-AD6B-DDF2FD2C8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637" y="932649"/>
            <a:ext cx="2857500" cy="28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324502" y="-170068"/>
            <a:ext cx="11511229" cy="1463679"/>
            <a:chOff x="1160" y="3416528"/>
            <a:chExt cx="10666241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901308" y="3608915"/>
              <a:ext cx="9766093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indent="0">
                <a:buFont typeface="Lato"/>
                <a:buNone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Awareness and Implementation of  </a:t>
              </a:r>
              <a:br>
                <a:rPr lang="en-US" sz="2000" b="1" dirty="0">
                  <a:solidFill>
                    <a:sysClr val="windowText" lastClr="000000"/>
                  </a:solidFill>
                </a:rPr>
              </a:br>
              <a:r>
                <a:rPr lang="en-US" sz="2000" b="1" dirty="0">
                  <a:solidFill>
                    <a:sysClr val="windowText" lastClr="000000"/>
                  </a:solidFill>
                </a:rPr>
                <a:t>Work-Life Balance Policy and Procedure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4FCF27-C519-4740-BEC0-CBB55BDB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2" y="1726954"/>
            <a:ext cx="2681161" cy="2156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4B5E0-6854-F946-91E7-06F043438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754" y="1726954"/>
            <a:ext cx="2941500" cy="223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5A697-B4AF-604A-8AD4-FC798E367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520" y="1726954"/>
            <a:ext cx="2853755" cy="21561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0803A4-50A8-7D41-811B-0ECB54C4779F}"/>
              </a:ext>
            </a:extLst>
          </p:cNvPr>
          <p:cNvSpPr txBox="1"/>
          <p:nvPr/>
        </p:nvSpPr>
        <p:spPr>
          <a:xfrm>
            <a:off x="-11710" y="3883068"/>
            <a:ext cx="307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Awareness, Communication, and Messaging of Policies Is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D02F1-733B-0149-8633-EF2DB926D86F}"/>
              </a:ext>
            </a:extLst>
          </p:cNvPr>
          <p:cNvSpPr txBox="1"/>
          <p:nvPr/>
        </p:nvSpPr>
        <p:spPr>
          <a:xfrm>
            <a:off x="3487381" y="3908754"/>
            <a:ext cx="307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Policy Falls Short, </a:t>
            </a:r>
          </a:p>
          <a:p>
            <a:r>
              <a:rPr lang="en-US" b="1" i="1" dirty="0"/>
              <a:t>But Leaders Fill the Gaps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7A0682-7BFE-1241-A15B-924E9924CC99}"/>
              </a:ext>
            </a:extLst>
          </p:cNvPr>
          <p:cNvSpPr txBox="1"/>
          <p:nvPr/>
        </p:nvSpPr>
        <p:spPr>
          <a:xfrm>
            <a:off x="6290245" y="3893419"/>
            <a:ext cx="307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Involvement in Decisions and</a:t>
            </a:r>
          </a:p>
          <a:p>
            <a:r>
              <a:rPr lang="en-US" b="1" i="1" dirty="0"/>
              <a:t>Championing for New Policy</a:t>
            </a:r>
          </a:p>
        </p:txBody>
      </p:sp>
    </p:spTree>
    <p:extLst>
      <p:ext uri="{BB962C8B-B14F-4D97-AF65-F5344CB8AC3E}">
        <p14:creationId xmlns:p14="http://schemas.microsoft.com/office/powerpoint/2010/main" val="168971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99107"/>
            <a:ext cx="7937938" cy="16485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 and CONCLUSION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55050" y="4091336"/>
            <a:ext cx="8833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❞</a:t>
            </a:r>
            <a:endParaRPr lang="en-US" i="1" dirty="0"/>
          </a:p>
          <a:p>
            <a:pPr algn="ctr"/>
            <a:r>
              <a:rPr lang="en-US" i="1" dirty="0"/>
              <a:t>Good work-life balance at a higher institution starts with effective, encouraging leadership, and in turn, employees need to feel comfortable coming forward with work-life balance concerns and issues.</a:t>
            </a:r>
          </a:p>
        </p:txBody>
      </p:sp>
    </p:spTree>
    <p:extLst>
      <p:ext uri="{BB962C8B-B14F-4D97-AF65-F5344CB8AC3E}">
        <p14:creationId xmlns:p14="http://schemas.microsoft.com/office/powerpoint/2010/main" val="177456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C3CE3-CCAD-E74B-B09A-321E317F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-1" y="1"/>
            <a:ext cx="9144001" cy="5018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3594" y="167603"/>
            <a:ext cx="7796981" cy="1750142"/>
            <a:chOff x="250310" y="1517711"/>
            <a:chExt cx="4806435" cy="926938"/>
          </a:xfrm>
        </p:grpSpPr>
        <p:sp>
          <p:nvSpPr>
            <p:cNvPr id="8" name="Right Arrow 7"/>
            <p:cNvSpPr/>
            <p:nvPr/>
          </p:nvSpPr>
          <p:spPr>
            <a:xfrm>
              <a:off x="250310" y="1517711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397409" y="1726630"/>
              <a:ext cx="4512237" cy="71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Affirming Current Literature </a:t>
              </a:r>
            </a:p>
          </p:txBody>
        </p:sp>
      </p:grp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20267EBE-BA28-EF4E-9EFD-365990938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8415" y="731853"/>
            <a:ext cx="4681026" cy="4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6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43277" y="1"/>
            <a:ext cx="8190231" cy="5359340"/>
            <a:chOff x="250310" y="1517711"/>
            <a:chExt cx="4806435" cy="926938"/>
          </a:xfrm>
        </p:grpSpPr>
        <p:sp>
          <p:nvSpPr>
            <p:cNvPr id="8" name="Right Arrow 7"/>
            <p:cNvSpPr/>
            <p:nvPr/>
          </p:nvSpPr>
          <p:spPr>
            <a:xfrm>
              <a:off x="250310" y="1517711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397409" y="1726630"/>
              <a:ext cx="4512237" cy="71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Distinctive/New Findings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16844C-E11E-994C-A52C-C71415F3DA8E}"/>
              </a:ext>
            </a:extLst>
          </p:cNvPr>
          <p:cNvGraphicFramePr/>
          <p:nvPr/>
        </p:nvGraphicFramePr>
        <p:xfrm>
          <a:off x="723901" y="539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50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83595" y="167603"/>
            <a:ext cx="2594178" cy="4643548"/>
            <a:chOff x="250310" y="1517711"/>
            <a:chExt cx="4806435" cy="926938"/>
          </a:xfrm>
        </p:grpSpPr>
        <p:sp>
          <p:nvSpPr>
            <p:cNvPr id="8" name="Right Arrow 7"/>
            <p:cNvSpPr/>
            <p:nvPr/>
          </p:nvSpPr>
          <p:spPr>
            <a:xfrm>
              <a:off x="250310" y="1517711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397409" y="1726630"/>
              <a:ext cx="4512237" cy="71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Distinctive Findings in Relation to the Pandemic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DC9228-3301-7246-9A90-B5A3D621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462214" y="991462"/>
            <a:ext cx="5315013" cy="29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560524" y="261698"/>
            <a:ext cx="5010282" cy="1510832"/>
            <a:chOff x="1156350" y="3834917"/>
            <a:chExt cx="4806435" cy="926118"/>
          </a:xfrm>
        </p:grpSpPr>
        <p:sp>
          <p:nvSpPr>
            <p:cNvPr id="8" name="Right Arrow 7"/>
            <p:cNvSpPr/>
            <p:nvPr/>
          </p:nvSpPr>
          <p:spPr>
            <a:xfrm>
              <a:off x="1156350" y="3834917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1156351" y="4043016"/>
              <a:ext cx="4512236" cy="71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Implications for Practice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611D79-FE0D-3442-B7F8-B6FF533A26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24" y="1636738"/>
            <a:ext cx="3617581" cy="265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4D2D2-CF9F-9144-BB4B-4470CDBF7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99" y="1636738"/>
            <a:ext cx="3598176" cy="2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9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-125" y="1943591"/>
            <a:ext cx="9144000" cy="2600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900" dirty="0"/>
              <a:t>And I think there has to be a culture of understanding of work-life balance that occurs in your working environment, and at your institution … I feel like we work very hard to look for a very holistic way of helping employees. But part of that has to be that culture and what your leadership is willing to do about work-life balance.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CB04D-B4FC-AC44-91D1-A83D9BAA2712}"/>
              </a:ext>
            </a:extLst>
          </p:cNvPr>
          <p:cNvGrpSpPr/>
          <p:nvPr/>
        </p:nvGrpSpPr>
        <p:grpSpPr>
          <a:xfrm>
            <a:off x="2539503" y="146343"/>
            <a:ext cx="4064743" cy="1510832"/>
            <a:chOff x="1156350" y="3834917"/>
            <a:chExt cx="4806435" cy="926118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146D4D1D-308E-DA41-804E-D2489CD260FF}"/>
                </a:ext>
              </a:extLst>
            </p:cNvPr>
            <p:cNvSpPr/>
            <p:nvPr/>
          </p:nvSpPr>
          <p:spPr>
            <a:xfrm>
              <a:off x="1156350" y="3834917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Google Shape;94;p13">
              <a:extLst>
                <a:ext uri="{FF2B5EF4-FFF2-40B4-BE49-F238E27FC236}">
                  <a16:creationId xmlns:a16="http://schemas.microsoft.com/office/drawing/2014/main" id="{B4B17506-72D3-4840-BB9D-222E4E1C58A7}"/>
                </a:ext>
              </a:extLst>
            </p:cNvPr>
            <p:cNvSpPr txBox="1"/>
            <p:nvPr/>
          </p:nvSpPr>
          <p:spPr>
            <a:xfrm>
              <a:off x="1156351" y="4043016"/>
              <a:ext cx="4512236" cy="71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1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ctrTitle" idx="4294967295"/>
          </p:nvPr>
        </p:nvSpPr>
        <p:spPr>
          <a:xfrm>
            <a:off x="842974" y="3212757"/>
            <a:ext cx="7383913" cy="1484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solidFill>
                  <a:schemeClr val="accent2"/>
                </a:solidFill>
              </a:rPr>
              <a:t>T</a:t>
            </a:r>
            <a:r>
              <a:rPr lang="en" sz="10000" b="1" dirty="0">
                <a:solidFill>
                  <a:schemeClr val="bg2"/>
                </a:solidFill>
              </a:rPr>
              <a:t>h</a:t>
            </a:r>
            <a:r>
              <a:rPr lang="en" sz="10000" b="1" dirty="0">
                <a:solidFill>
                  <a:schemeClr val="accent4"/>
                </a:solidFill>
              </a:rPr>
              <a:t>a</a:t>
            </a:r>
            <a:r>
              <a:rPr lang="en" sz="10000" b="1" dirty="0">
                <a:solidFill>
                  <a:schemeClr val="accent3"/>
                </a:solidFill>
              </a:rPr>
              <a:t>n</a:t>
            </a:r>
            <a:r>
              <a:rPr lang="en" sz="10000" b="1" dirty="0">
                <a:solidFill>
                  <a:schemeClr val="accent5"/>
                </a:solidFill>
              </a:rPr>
              <a:t>k</a:t>
            </a:r>
            <a:r>
              <a:rPr lang="en" sz="10000" dirty="0">
                <a:solidFill>
                  <a:schemeClr val="accent2"/>
                </a:solidFill>
              </a:rPr>
              <a:t> </a:t>
            </a:r>
            <a:r>
              <a:rPr lang="en" sz="10000" b="1" dirty="0">
                <a:solidFill>
                  <a:schemeClr val="accent2"/>
                </a:solidFill>
              </a:rPr>
              <a:t>y</a:t>
            </a:r>
            <a:r>
              <a:rPr lang="en" sz="10000" b="1" dirty="0">
                <a:solidFill>
                  <a:schemeClr val="accent4"/>
                </a:solidFill>
              </a:rPr>
              <a:t>o</a:t>
            </a:r>
            <a:r>
              <a:rPr lang="en" sz="10000" b="1" dirty="0">
                <a:solidFill>
                  <a:schemeClr val="accent5"/>
                </a:solidFill>
              </a:rPr>
              <a:t>u</a:t>
            </a:r>
            <a:r>
              <a:rPr lang="en" sz="10000" b="1" dirty="0">
                <a:solidFill>
                  <a:schemeClr val="accent3"/>
                </a:solidFill>
              </a:rPr>
              <a:t>!</a:t>
            </a:r>
            <a:br>
              <a:rPr lang="en" sz="10000" b="1" dirty="0">
                <a:solidFill>
                  <a:schemeClr val="accent3"/>
                </a:solidFill>
              </a:rPr>
            </a:br>
            <a:r>
              <a:rPr lang="en" sz="3500" b="1" i="1" dirty="0">
                <a:solidFill>
                  <a:schemeClr val="accent3"/>
                </a:solidFill>
              </a:rPr>
              <a:t>EMAIL:</a:t>
            </a:r>
            <a:r>
              <a:rPr lang="en" sz="10000" b="1" i="1" dirty="0">
                <a:solidFill>
                  <a:schemeClr val="accent3"/>
                </a:solidFill>
              </a:rPr>
              <a:t> </a:t>
            </a:r>
            <a:r>
              <a:rPr lang="en" sz="3500" b="1" i="1" dirty="0">
                <a:solidFill>
                  <a:schemeClr val="accent3"/>
                </a:solidFill>
              </a:rPr>
              <a:t>JACKLYN.KUEHN@HOFSTRA.EDU</a:t>
            </a:r>
            <a:endParaRPr sz="3500" b="1" i="1" dirty="0">
              <a:solidFill>
                <a:schemeClr val="accent3"/>
              </a:solidFill>
            </a:endParaRPr>
          </a:p>
        </p:txBody>
      </p:sp>
      <p:sp>
        <p:nvSpPr>
          <p:cNvPr id="342" name="Google Shape;342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6000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ight Arrow 6"/>
          <p:cNvSpPr/>
          <p:nvPr/>
        </p:nvSpPr>
        <p:spPr>
          <a:xfrm>
            <a:off x="250311" y="536661"/>
            <a:ext cx="2559391" cy="3503324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4;p13"/>
          <p:cNvSpPr txBox="1"/>
          <p:nvPr/>
        </p:nvSpPr>
        <p:spPr>
          <a:xfrm>
            <a:off x="509629" y="1727112"/>
            <a:ext cx="2152067" cy="16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RESEARCH QUESTIONS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solidFill>
                <a:schemeClr val="accent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06245-BD92-CD4C-925A-95AEB81A73D9}"/>
              </a:ext>
            </a:extLst>
          </p:cNvPr>
          <p:cNvSpPr/>
          <p:nvPr/>
        </p:nvSpPr>
        <p:spPr>
          <a:xfrm>
            <a:off x="3125972" y="209119"/>
            <a:ext cx="56633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700" dirty="0"/>
              <a:t>How do higher education leaders perceive the value of work-life balance: (a) for themselves, and (b) as a leader of an institution of higher education? How, if at all, do these perceptions vary by respondent’s professional role?</a:t>
            </a:r>
            <a:br>
              <a:rPr lang="en-US" sz="1700" dirty="0"/>
            </a:br>
            <a:endParaRPr lang="en-US" sz="1700" dirty="0"/>
          </a:p>
          <a:p>
            <a:pPr marL="342900" lvl="0" indent="-342900">
              <a:buFont typeface="+mj-lt"/>
              <a:buAutoNum type="arabicPeriod"/>
            </a:pPr>
            <a:r>
              <a:rPr lang="en-US" sz="1700" dirty="0"/>
              <a:t>What factors influence higher education leaders’ practices regarding work-life balance support: (a) for themselves and (b) for their institution’s employees? How, if at all, do these influences vary by respondent’s professional role?</a:t>
            </a:r>
            <a:br>
              <a:rPr lang="en-US" sz="1700" dirty="0"/>
            </a:br>
            <a:endParaRPr lang="en-US" sz="1700" dirty="0"/>
          </a:p>
          <a:p>
            <a:pPr marL="342900" lvl="0" indent="-342900">
              <a:buFont typeface="+mj-lt"/>
              <a:buAutoNum type="arabicPeriod"/>
            </a:pPr>
            <a:r>
              <a:rPr lang="en-US" sz="1700" dirty="0"/>
              <a:t>How do higher education leaders learn about and take steps to implement: (a) their institution’s work-life balance policies and procedures, and (b) governmental public policies relating to work-life balance? How, if at all, does this process vary by respondent’s professional role?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79923" y="1552902"/>
            <a:ext cx="2339108" cy="2023861"/>
          </a:xfrm>
          <a:prstGeom prst="ellipse">
            <a:avLst/>
          </a:prstGeom>
          <a:solidFill>
            <a:schemeClr val="accent4">
              <a:alpha val="56000"/>
            </a:schemeClr>
          </a:solidFill>
          <a:ln>
            <a:solidFill>
              <a:schemeClr val="accent2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2806601" y="2027009"/>
            <a:ext cx="1354021" cy="1241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Organizational Culture and Structure 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26505" y="1543513"/>
            <a:ext cx="2320265" cy="2028036"/>
          </a:xfrm>
          <a:prstGeom prst="ellipse">
            <a:avLst/>
          </a:prstGeom>
          <a:solidFill>
            <a:schemeClr val="accent3">
              <a:alpha val="57000"/>
            </a:schemeClr>
          </a:solidFill>
          <a:ln>
            <a:solidFill>
              <a:schemeClr val="accent2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3116" y="1536211"/>
            <a:ext cx="2304232" cy="2042640"/>
          </a:xfrm>
          <a:prstGeom prst="ellipse">
            <a:avLst/>
          </a:prstGeom>
          <a:solidFill>
            <a:schemeClr val="accent2">
              <a:alpha val="45000"/>
            </a:schemeClr>
          </a:solidFill>
          <a:ln>
            <a:solidFill>
              <a:schemeClr val="accent2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81356" y="2027009"/>
            <a:ext cx="1668469" cy="1154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Social Context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and Considerations of Gender</a:t>
            </a:r>
            <a:endParaRPr b="1" dirty="0">
              <a:solidFill>
                <a:sysClr val="windowText" lastClr="000000"/>
              </a:solidFill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4275570" y="2043749"/>
            <a:ext cx="2371200" cy="1345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Policy Response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and Impacts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 in Academia</a:t>
            </a:r>
            <a:endParaRPr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2292" y="1549889"/>
            <a:ext cx="2943477" cy="2371279"/>
            <a:chOff x="6450503" y="2075679"/>
            <a:chExt cx="2371200" cy="1771312"/>
          </a:xfrm>
        </p:grpSpPr>
        <p:sp>
          <p:nvSpPr>
            <p:cNvPr id="17" name="Oval 16"/>
            <p:cNvSpPr/>
            <p:nvPr/>
          </p:nvSpPr>
          <p:spPr>
            <a:xfrm>
              <a:off x="6696864" y="2075679"/>
              <a:ext cx="1832884" cy="1534623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oogle Shape;155;p20"/>
            <p:cNvSpPr txBox="1">
              <a:spLocks/>
            </p:cNvSpPr>
            <p:nvPr/>
          </p:nvSpPr>
          <p:spPr>
            <a:xfrm>
              <a:off x="6450503" y="2457091"/>
              <a:ext cx="2371200" cy="13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Lato"/>
                <a:buChar char="▷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ctr">
                <a:buFont typeface="Lato"/>
                <a:buNone/>
              </a:pPr>
              <a:r>
                <a:rPr lang="en-US" b="1" dirty="0">
                  <a:solidFill>
                    <a:sysClr val="windowText" lastClr="000000"/>
                  </a:solidFill>
                </a:rPr>
                <a:t>Considerations of </a:t>
              </a:r>
              <a:r>
                <a:rPr lang="en-US" b="1">
                  <a:solidFill>
                    <a:sysClr val="windowText" lastClr="000000"/>
                  </a:solidFill>
                </a:rPr>
                <a:t>Job </a:t>
              </a:r>
              <a:br>
                <a:rPr lang="en-US" b="1">
                  <a:solidFill>
                    <a:sysClr val="windowText" lastClr="000000"/>
                  </a:solidFill>
                </a:rPr>
              </a:br>
              <a:r>
                <a:rPr lang="en-US" b="1">
                  <a:solidFill>
                    <a:sysClr val="windowText" lastClr="000000"/>
                  </a:solidFill>
                </a:rPr>
                <a:t>Satisfaction </a:t>
              </a:r>
              <a:r>
                <a:rPr lang="en-US" b="1" dirty="0">
                  <a:solidFill>
                    <a:sysClr val="windowText" lastClr="000000"/>
                  </a:solidFill>
                </a:rPr>
                <a:t>and </a:t>
              </a:r>
              <a:br>
                <a:rPr lang="en-US" b="1" dirty="0">
                  <a:solidFill>
                    <a:sysClr val="windowText" lastClr="000000"/>
                  </a:solidFill>
                </a:rPr>
              </a:br>
              <a:r>
                <a:rPr lang="en-US" b="1" dirty="0">
                  <a:solidFill>
                    <a:sysClr val="windowText" lastClr="000000"/>
                  </a:solidFill>
                </a:rPr>
                <a:t>Employee Retention </a:t>
              </a:r>
            </a:p>
          </p:txBody>
        </p:sp>
      </p:grp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33885" y="306443"/>
            <a:ext cx="6105138" cy="842880"/>
            <a:chOff x="231079" y="1517711"/>
            <a:chExt cx="4825666" cy="842880"/>
          </a:xfrm>
        </p:grpSpPr>
        <p:sp>
          <p:nvSpPr>
            <p:cNvPr id="8" name="Right Arrow 7"/>
            <p:cNvSpPr/>
            <p:nvPr/>
          </p:nvSpPr>
          <p:spPr>
            <a:xfrm>
              <a:off x="250310" y="1517711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231079" y="1593201"/>
              <a:ext cx="4512238" cy="552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bg2"/>
                  </a:solidFill>
                  <a:latin typeface="Lato"/>
                  <a:ea typeface="Lato"/>
                  <a:cs typeface="Lato"/>
                  <a:sym typeface="Lato"/>
                </a:rPr>
                <a:t>Review of the Current Literature</a:t>
              </a:r>
              <a:endParaRPr sz="2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98712" y="222389"/>
            <a:ext cx="6610971" cy="842880"/>
            <a:chOff x="231079" y="1517711"/>
            <a:chExt cx="4825666" cy="842880"/>
          </a:xfrm>
        </p:grpSpPr>
        <p:sp>
          <p:nvSpPr>
            <p:cNvPr id="8" name="Right Arrow 7"/>
            <p:cNvSpPr/>
            <p:nvPr/>
          </p:nvSpPr>
          <p:spPr>
            <a:xfrm>
              <a:off x="250310" y="1517711"/>
              <a:ext cx="4806435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94;p13"/>
            <p:cNvSpPr txBox="1"/>
            <p:nvPr/>
          </p:nvSpPr>
          <p:spPr>
            <a:xfrm>
              <a:off x="231079" y="1593201"/>
              <a:ext cx="4512238" cy="552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rPr>
                <a:t>Study’s Field Settings and Participants</a:t>
              </a:r>
              <a:endParaRPr sz="2500" b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5118" y="1389096"/>
            <a:ext cx="2804569" cy="1982726"/>
            <a:chOff x="4213574" y="3517762"/>
            <a:chExt cx="1553097" cy="1070004"/>
          </a:xfrm>
        </p:grpSpPr>
        <p:sp>
          <p:nvSpPr>
            <p:cNvPr id="6" name="Can 5"/>
            <p:cNvSpPr/>
            <p:nvPr/>
          </p:nvSpPr>
          <p:spPr>
            <a:xfrm>
              <a:off x="4469524" y="3760076"/>
              <a:ext cx="1001110" cy="827690"/>
            </a:xfrm>
            <a:prstGeom prst="can">
              <a:avLst/>
            </a:prstGeom>
            <a:solidFill>
              <a:schemeClr val="tx2">
                <a:lumMod val="10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213574" y="3517762"/>
              <a:ext cx="1553097" cy="765641"/>
              <a:chOff x="2527155" y="3306223"/>
              <a:chExt cx="1553097" cy="765641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2527155" y="3306223"/>
                <a:ext cx="1553097" cy="765641"/>
              </a:xfrm>
              <a:prstGeom prst="diamond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35952" y="3545792"/>
                <a:ext cx="141890" cy="128612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3988652" y="2733132"/>
            <a:ext cx="1888069" cy="1755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FIELD SETTINGS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379" y="3759015"/>
            <a:ext cx="2908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13 U.S. four-year </a:t>
            </a:r>
            <a:br>
              <a:rPr lang="en-US" b="1" i="1" dirty="0"/>
            </a:br>
            <a:r>
              <a:rPr lang="en-US" b="1" i="1" dirty="0"/>
              <a:t>institutions of higher education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  <a:stCxn id="15" idx="3"/>
          </p:cNvCxnSpPr>
          <p:nvPr/>
        </p:nvCxnSpPr>
        <p:spPr>
          <a:xfrm flipH="1">
            <a:off x="4125270" y="2036437"/>
            <a:ext cx="657310" cy="74273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135738" y="2779168"/>
            <a:ext cx="0" cy="64276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angle 17"/>
          <p:cNvSpPr/>
          <p:nvPr/>
        </p:nvSpPr>
        <p:spPr>
          <a:xfrm>
            <a:off x="4044147" y="3348306"/>
            <a:ext cx="162243" cy="26247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09" y="1472266"/>
            <a:ext cx="2088716" cy="1949666"/>
          </a:xfrm>
          <a:prstGeom prst="rect">
            <a:avLst/>
          </a:prstGeom>
        </p:spPr>
      </p:pic>
      <p:sp>
        <p:nvSpPr>
          <p:cNvPr id="27" name="Google Shape;154;p20"/>
          <p:cNvSpPr txBox="1">
            <a:spLocks noGrp="1"/>
          </p:cNvSpPr>
          <p:nvPr>
            <p:ph type="body" idx="2"/>
          </p:nvPr>
        </p:nvSpPr>
        <p:spPr>
          <a:xfrm>
            <a:off x="6824794" y="2807835"/>
            <a:ext cx="1888069" cy="1755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7240" y="3759015"/>
            <a:ext cx="2546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16 male and female </a:t>
            </a:r>
            <a:br>
              <a:rPr lang="en-US" b="1" i="1" dirty="0"/>
            </a:br>
            <a:r>
              <a:rPr lang="en-US" b="1" i="1" dirty="0"/>
              <a:t>higher education leaders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549305-350A-A040-B4B8-D91725234715}"/>
              </a:ext>
            </a:extLst>
          </p:cNvPr>
          <p:cNvSpPr txBox="1"/>
          <p:nvPr/>
        </p:nvSpPr>
        <p:spPr>
          <a:xfrm>
            <a:off x="449138" y="3742826"/>
            <a:ext cx="2908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Interpretive case study research approach with elements of grounded theory approach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16AACF-364B-9B43-8CCF-4046991461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58851" y="1723361"/>
            <a:ext cx="2444430" cy="1624945"/>
          </a:xfrm>
          <a:prstGeom prst="rect">
            <a:avLst/>
          </a:prstGeom>
        </p:spPr>
      </p:pic>
      <p:sp>
        <p:nvSpPr>
          <p:cNvPr id="26" name="Google Shape;154;p20">
            <a:extLst>
              <a:ext uri="{FF2B5EF4-FFF2-40B4-BE49-F238E27FC236}">
                <a16:creationId xmlns:a16="http://schemas.microsoft.com/office/drawing/2014/main" id="{34A5A290-514F-9842-B456-759A59D2EB62}"/>
              </a:ext>
            </a:extLst>
          </p:cNvPr>
          <p:cNvSpPr txBox="1">
            <a:spLocks/>
          </p:cNvSpPr>
          <p:nvPr/>
        </p:nvSpPr>
        <p:spPr>
          <a:xfrm>
            <a:off x="778027" y="2724851"/>
            <a:ext cx="1888069" cy="175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RESEARCH DESIGN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02906" y="795918"/>
            <a:ext cx="7937938" cy="16485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55050" y="4091336"/>
            <a:ext cx="8833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❞</a:t>
            </a:r>
            <a:endParaRPr lang="en-US" i="1" dirty="0"/>
          </a:p>
          <a:p>
            <a:pPr algn="ctr"/>
            <a:r>
              <a:rPr lang="en-US" i="1" dirty="0"/>
              <a:t>The researcher conducted a comparative analysis to determine if responses and findings varied depending on the leaders’ specific professional role ... and overall, great unity was found among participant responses.</a:t>
            </a:r>
          </a:p>
        </p:txBody>
      </p:sp>
    </p:spTree>
    <p:extLst>
      <p:ext uri="{BB962C8B-B14F-4D97-AF65-F5344CB8AC3E}">
        <p14:creationId xmlns:p14="http://schemas.microsoft.com/office/powerpoint/2010/main" val="13690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-272707" y="41628"/>
            <a:ext cx="9651485" cy="1619408"/>
            <a:chOff x="-477325" y="3416528"/>
            <a:chExt cx="7839831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-477325" y="3560756"/>
              <a:ext cx="7254219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Leader Perceptions on the Value of Work-Life Balance: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Personal Perceptions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897BFC9-A3FD-AD4B-9CB1-6F38BED7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343" y="1740249"/>
            <a:ext cx="2344612" cy="181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5D596-6D9F-E849-88E4-D470A84D9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903" y="1886262"/>
            <a:ext cx="2779105" cy="1470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242529" y="3558725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Work-Life Balance is Important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853D16-90D5-5E4E-8F95-F9C075D90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48" y="1862433"/>
            <a:ext cx="2753299" cy="1520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3234343" y="3558725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Criticality and Challenge of Striving for Wholeness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E0269-1977-0B48-8445-85F63376D058}"/>
              </a:ext>
            </a:extLst>
          </p:cNvPr>
          <p:cNvSpPr txBox="1"/>
          <p:nvPr/>
        </p:nvSpPr>
        <p:spPr>
          <a:xfrm>
            <a:off x="6072903" y="3582248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Work-Life Balance Is Easier as a Leader</a:t>
            </a:r>
          </a:p>
        </p:txBody>
      </p:sp>
    </p:spTree>
    <p:extLst>
      <p:ext uri="{BB962C8B-B14F-4D97-AF65-F5344CB8AC3E}">
        <p14:creationId xmlns:p14="http://schemas.microsoft.com/office/powerpoint/2010/main" val="35916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74846" y="1048639"/>
            <a:ext cx="2387000" cy="3033306"/>
            <a:chOff x="-301688" y="3416528"/>
            <a:chExt cx="7664194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-301688" y="3707202"/>
              <a:ext cx="7254219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Professional Perceptions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6101311" y="3300415"/>
            <a:ext cx="2584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Work-Life Balance is Connected to Employee Performance and Retention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2923299" y="3300415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Higher Education Is Good for Work-Life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39771-0986-624A-8148-D6C856D4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01" y="592384"/>
            <a:ext cx="2648133" cy="2708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9840F-FBEF-794E-937B-08B703C61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11" y="592383"/>
            <a:ext cx="2653614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1E203-8053-2145-A7D0-864EC39DA8B6}"/>
              </a:ext>
            </a:extLst>
          </p:cNvPr>
          <p:cNvGrpSpPr/>
          <p:nvPr/>
        </p:nvGrpSpPr>
        <p:grpSpPr>
          <a:xfrm>
            <a:off x="74846" y="1048639"/>
            <a:ext cx="2387000" cy="3033306"/>
            <a:chOff x="-301688" y="3416528"/>
            <a:chExt cx="7664194" cy="842880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E645EE41-74C1-1E4A-9D43-EC668A52A294}"/>
                </a:ext>
              </a:extLst>
            </p:cNvPr>
            <p:cNvSpPr/>
            <p:nvPr/>
          </p:nvSpPr>
          <p:spPr>
            <a:xfrm>
              <a:off x="1160" y="3416528"/>
              <a:ext cx="7361346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oogle Shape;94;p13">
              <a:extLst>
                <a:ext uri="{FF2B5EF4-FFF2-40B4-BE49-F238E27FC236}">
                  <a16:creationId xmlns:a16="http://schemas.microsoft.com/office/drawing/2014/main" id="{DAD25E81-774B-C04A-BDD6-E04A7B9AD27F}"/>
                </a:ext>
              </a:extLst>
            </p:cNvPr>
            <p:cNvSpPr txBox="1"/>
            <p:nvPr/>
          </p:nvSpPr>
          <p:spPr>
            <a:xfrm>
              <a:off x="-301688" y="3707202"/>
              <a:ext cx="7254219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Professional Perceptions</a:t>
              </a:r>
              <a:br>
                <a:rPr lang="en-US" sz="2000" b="1" dirty="0">
                  <a:solidFill>
                    <a:sysClr val="windowText" lastClr="000000"/>
                  </a:solidFill>
                </a:rPr>
              </a:br>
              <a:r>
                <a:rPr lang="en-US" sz="2000" b="1" dirty="0">
                  <a:solidFill>
                    <a:sysClr val="windowText" lastClr="000000"/>
                  </a:solidFill>
                </a:rPr>
                <a:t>(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con’t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.)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5895637" y="3297114"/>
            <a:ext cx="258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Leading by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2556167" y="3297114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Responsibility to Listen, Respect, and Accommodate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C16B-7CDC-5841-ABA8-03271148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7" y="933524"/>
            <a:ext cx="3079756" cy="2297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6E6E0-4F00-084F-8C14-FC936F6A9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637" y="933524"/>
            <a:ext cx="3079756" cy="22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2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5F9DB-3044-CC42-B002-0EC195508AA6}"/>
              </a:ext>
            </a:extLst>
          </p:cNvPr>
          <p:cNvSpPr txBox="1"/>
          <p:nvPr/>
        </p:nvSpPr>
        <p:spPr>
          <a:xfrm>
            <a:off x="249702" y="3666446"/>
            <a:ext cx="258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Supportive Surroundings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DA15F-3AD2-EB47-956D-07DB2C20CA12}"/>
              </a:ext>
            </a:extLst>
          </p:cNvPr>
          <p:cNvSpPr txBox="1"/>
          <p:nvPr/>
        </p:nvSpPr>
        <p:spPr>
          <a:xfrm>
            <a:off x="3234343" y="3558725"/>
            <a:ext cx="25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Exercise and Mindfulness Practices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E0269-1977-0B48-8445-85F63376D058}"/>
              </a:ext>
            </a:extLst>
          </p:cNvPr>
          <p:cNvSpPr txBox="1"/>
          <p:nvPr/>
        </p:nvSpPr>
        <p:spPr>
          <a:xfrm>
            <a:off x="6041033" y="3623914"/>
            <a:ext cx="2584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Honoring Their Home Lives and the Need for Structure and Organization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BAB4-ED86-B240-9ED3-FDECB7A5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3" y="1838088"/>
            <a:ext cx="2693377" cy="178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0267A-95DD-E843-9EAB-9A558B3B3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43" y="1838088"/>
            <a:ext cx="2466331" cy="1641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3E8E9-E869-F44C-86D4-A5AC52251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033" y="1981869"/>
            <a:ext cx="2713892" cy="15197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8BDF60-979A-0E48-906F-79D550C5D9AD}"/>
              </a:ext>
            </a:extLst>
          </p:cNvPr>
          <p:cNvGrpSpPr/>
          <p:nvPr/>
        </p:nvGrpSpPr>
        <p:grpSpPr>
          <a:xfrm>
            <a:off x="351559" y="175871"/>
            <a:ext cx="8129016" cy="1327862"/>
            <a:chOff x="-1328090" y="3479336"/>
            <a:chExt cx="10168142" cy="842880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CD723C6-D8B3-7A44-BBBB-1B03B2B6F174}"/>
                </a:ext>
              </a:extLst>
            </p:cNvPr>
            <p:cNvSpPr/>
            <p:nvPr/>
          </p:nvSpPr>
          <p:spPr>
            <a:xfrm>
              <a:off x="-1328090" y="3479336"/>
              <a:ext cx="10168142" cy="84288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Google Shape;94;p13">
              <a:extLst>
                <a:ext uri="{FF2B5EF4-FFF2-40B4-BE49-F238E27FC236}">
                  <a16:creationId xmlns:a16="http://schemas.microsoft.com/office/drawing/2014/main" id="{421E815B-B9E5-704A-AD2B-857FCEE86EAF}"/>
                </a:ext>
              </a:extLst>
            </p:cNvPr>
            <p:cNvSpPr txBox="1"/>
            <p:nvPr/>
          </p:nvSpPr>
          <p:spPr>
            <a:xfrm>
              <a:off x="-1188982" y="3607712"/>
              <a:ext cx="8945975" cy="47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600"/>
                </a:spcBef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Factors That Influence Leaders’ Practices </a:t>
              </a:r>
              <a:br>
                <a:rPr lang="en-US" sz="2000" b="1" dirty="0">
                  <a:solidFill>
                    <a:sysClr val="windowText" lastClr="000000"/>
                  </a:solidFill>
                </a:rPr>
              </a:br>
              <a:r>
                <a:rPr lang="en-US" sz="2000" b="1" dirty="0">
                  <a:solidFill>
                    <a:sysClr val="windowText" lastClr="000000"/>
                  </a:solidFill>
                </a:rPr>
                <a:t>Regarding Work-Life Balance: Personal Perceptions</a:t>
              </a: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2296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617</Words>
  <Application>Microsoft Macintosh PowerPoint</Application>
  <PresentationFormat>On-screen Show (16:9)</PresentationFormat>
  <Paragraphs>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Lato</vt:lpstr>
      <vt:lpstr>Raleway</vt:lpstr>
      <vt:lpstr>Times New Roman</vt:lpstr>
      <vt:lpstr>Antonio template</vt:lpstr>
      <vt:lpstr>“A Matter of Life and Work, Pre- and Post-COVID: Work-Life Balance Perceptions and Practices Among College Leaders at Four-Year Institutions Recognized as Great Places to Work” </vt:lpstr>
      <vt:lpstr>PowerPoint Presentation</vt:lpstr>
      <vt:lpstr>PowerPoint Presentation</vt:lpstr>
      <vt:lpstr>PowerPoint Presentation</vt:lpstr>
      <vt:lpstr>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and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EMAIL: JACKLYN.KUEHN@HOFSTRA.EDU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Jacklyn T. Kuehn</cp:lastModifiedBy>
  <cp:revision>55</cp:revision>
  <cp:lastPrinted>2020-11-16T17:53:09Z</cp:lastPrinted>
  <dcterms:modified xsi:type="dcterms:W3CDTF">2021-02-23T18:55:19Z</dcterms:modified>
</cp:coreProperties>
</file>