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26"/>
  </p:notesMasterIdLst>
  <p:sldIdLst>
    <p:sldId id="256" r:id="rId2"/>
    <p:sldId id="260" r:id="rId3"/>
    <p:sldId id="268" r:id="rId4"/>
    <p:sldId id="269" r:id="rId5"/>
    <p:sldId id="270" r:id="rId6"/>
    <p:sldId id="267" r:id="rId7"/>
    <p:sldId id="272" r:id="rId8"/>
    <p:sldId id="273" r:id="rId9"/>
    <p:sldId id="285" r:id="rId10"/>
    <p:sldId id="286" r:id="rId11"/>
    <p:sldId id="287" r:id="rId12"/>
    <p:sldId id="275" r:id="rId13"/>
    <p:sldId id="276" r:id="rId14"/>
    <p:sldId id="290" r:id="rId15"/>
    <p:sldId id="288" r:id="rId16"/>
    <p:sldId id="278" r:id="rId17"/>
    <p:sldId id="289" r:id="rId18"/>
    <p:sldId id="280" r:id="rId19"/>
    <p:sldId id="282" r:id="rId20"/>
    <p:sldId id="291" r:id="rId21"/>
    <p:sldId id="292" r:id="rId22"/>
    <p:sldId id="284" r:id="rId23"/>
    <p:sldId id="271" r:id="rId24"/>
    <p:sldId id="26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49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C7204-A0BA-8944-8C05-DCBC8CAE59B3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93153-2D0D-BE4F-8DEF-EBE94A91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0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93153-2D0D-BE4F-8DEF-EBE94A91FB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EAD-7B51-7B47-A04C-BFFD90B32657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D8F-1EC7-5F4A-94FD-CBD77D65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2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EAD-7B51-7B47-A04C-BFFD90B32657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D8F-1EC7-5F4A-94FD-CBD77D65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EAD-7B51-7B47-A04C-BFFD90B32657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D8F-1EC7-5F4A-94FD-CBD77D65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6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EAD-7B51-7B47-A04C-BFFD90B32657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D8F-1EC7-5F4A-94FD-CBD77D65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4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EAD-7B51-7B47-A04C-BFFD90B32657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D8F-1EC7-5F4A-94FD-CBD77D65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5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EAD-7B51-7B47-A04C-BFFD90B32657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D8F-1EC7-5F4A-94FD-CBD77D65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6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EAD-7B51-7B47-A04C-BFFD90B32657}" type="datetimeFigureOut">
              <a:rPr lang="en-US" smtClean="0"/>
              <a:t>2/17/21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D8F-1EC7-5F4A-94FD-CBD77D65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EAD-7B51-7B47-A04C-BFFD90B32657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D8F-1EC7-5F4A-94FD-CBD77D65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4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EAD-7B51-7B47-A04C-BFFD90B32657}" type="datetimeFigureOut">
              <a:rPr lang="en-US" smtClean="0"/>
              <a:t>2/17/21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D8F-1EC7-5F4A-94FD-CBD77D65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EAD-7B51-7B47-A04C-BFFD90B32657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D8F-1EC7-5F4A-94FD-CBD77D65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EAD-7B51-7B47-A04C-BFFD90B32657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0D8F-1EC7-5F4A-94FD-CBD77D65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0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DEAD-7B51-7B47-A04C-BFFD90B32657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10D8F-1EC7-5F4A-94FD-CBD77D656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itaretn@dukes.j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ible.com/pd/Robot-Proof-Audiobook/B07BR6ZP1M?source_code=GPAGBSH0508140001&amp;ipRedirectOverride=true&amp;ds_rl=1260658&amp;ds_rl=1258208&amp;ds_rl=1262685&amp;gclid=Cj0KCQiA962BBhCzARIsAIpWEL3qfKA7OJ0vJG5m5qxkLbJS3r9URW6HZaql0w3m0RHDvHRRwGPTZSsaAiyvEALw_wcB&amp;gclsrc=aw.d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se238blog.stanford.edu/2018/07/aterriz/call-it-robot-call-it-ceo-will-ai-replace-the-c-suit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tlookindia.com/outlookmoney/finance/how-different-countries-dealt-with-the-global-financial-crisis-479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t.com/content/b909e162-11f6-44f3-8eab-ebc48d8c6976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cosystm360.com/artificial-intelligence-hype-vs-reality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itaretn@jmu.edu" TargetMode="External"/><Relationship Id="rId2" Type="http://schemas.openxmlformats.org/officeDocument/2006/relationships/hyperlink" Target="mailto:titaretn@dukes.jmu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0AAE-A5D9-4D40-B372-862B33132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9043"/>
            <a:ext cx="9144000" cy="2387600"/>
          </a:xfrm>
        </p:spPr>
        <p:txBody>
          <a:bodyPr/>
          <a:lstStyle/>
          <a:p>
            <a:r>
              <a:rPr lang="lv-LV" b="1" dirty="0"/>
              <a:t>Leadership in an Artificial Intelligence Era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0C236-582D-264C-9A2C-A2385FDE0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597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Tatjana Titareva,</a:t>
            </a:r>
            <a:endParaRPr lang="lv-LV" dirty="0"/>
          </a:p>
          <a:p>
            <a:r>
              <a:rPr lang="lv-LV" dirty="0"/>
              <a:t>School of Strategic Leadership Studies (SSLS),</a:t>
            </a:r>
          </a:p>
          <a:p>
            <a:r>
              <a:rPr lang="en-US" dirty="0"/>
              <a:t> James Madison University</a:t>
            </a:r>
            <a:endParaRPr lang="lv-LV" dirty="0"/>
          </a:p>
          <a:p>
            <a:r>
              <a:rPr lang="lv-LV" dirty="0"/>
              <a:t>E-mail: </a:t>
            </a:r>
            <a:r>
              <a:rPr lang="lv-LV" dirty="0">
                <a:hlinkClick r:id="rId2"/>
              </a:rPr>
              <a:t>titaretn@dukes.jmu.edu</a:t>
            </a:r>
            <a:r>
              <a:rPr lang="lv-LV" dirty="0"/>
              <a:t>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B8A2DD-A574-3740-BD9F-91FB1E7F1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7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800" b="1" dirty="0"/>
              <a:t>E</a:t>
            </a:r>
            <a:r>
              <a:rPr lang="en-US" sz="4800" b="1" dirty="0" err="1"/>
              <a:t>nhancement</a:t>
            </a:r>
            <a:r>
              <a:rPr lang="en-US" sz="4800" b="1" dirty="0"/>
              <a:t> </a:t>
            </a:r>
            <a:r>
              <a:rPr lang="lv-LV" sz="4800" b="1" dirty="0"/>
              <a:t>perspective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81B3-4D00-7B4F-AE57-0DAF50789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71061"/>
            <a:ext cx="4676193" cy="45471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v-LV" sz="2400" dirty="0">
                <a:ea typeface="Malgun Gothic" panose="020B0503020000020004" pitchFamily="34" charset="-127"/>
                <a:cs typeface="Arial" panose="020B0604020202020204" pitchFamily="34" charset="0"/>
              </a:rPr>
              <a:t>Main idea: </a:t>
            </a:r>
          </a:p>
          <a:p>
            <a:pPr marL="0" indent="0" algn="just">
              <a:buNone/>
            </a:pPr>
            <a:r>
              <a:rPr lang="lv-LV" sz="2400" u="sng" dirty="0">
                <a:ea typeface="Malgun Gothic" panose="020B0503020000020004" pitchFamily="34" charset="-127"/>
                <a:cs typeface="Arial" panose="020B0604020202020204" pitchFamily="34" charset="0"/>
              </a:rPr>
              <a:t>AI is going to assist organization leaders in decision-making by providing more data </a:t>
            </a:r>
            <a:r>
              <a:rPr lang="lv-LV" sz="2400" dirty="0">
                <a:ea typeface="Malgun Gothic" panose="020B0503020000020004" pitchFamily="34" charset="-127"/>
                <a:cs typeface="Arial" panose="020B0604020202020204" pitchFamily="34" charset="0"/>
              </a:rPr>
              <a:t>(both in terms of the amount and in-depth) </a:t>
            </a:r>
            <a:r>
              <a:rPr lang="lv-LV" sz="2400" u="sng" dirty="0">
                <a:ea typeface="Malgun Gothic" panose="020B0503020000020004" pitchFamily="34" charset="-127"/>
                <a:cs typeface="Arial" panose="020B0604020202020204" pitchFamily="34" charset="0"/>
              </a:rPr>
              <a:t>and analysis for faster and data-driven decisions</a:t>
            </a:r>
            <a:r>
              <a:rPr lang="lv-LV" sz="2400" dirty="0">
                <a:ea typeface="Malgun Gothic" panose="020B0503020000020004" pitchFamily="34" charset="-127"/>
                <a:cs typeface="Arial" panose="020B0604020202020204" pitchFamily="34" charset="0"/>
              </a:rPr>
              <a:t>, as well as </a:t>
            </a:r>
            <a:r>
              <a:rPr lang="lv-LV" sz="2400" u="sng" dirty="0">
                <a:ea typeface="Malgun Gothic" panose="020B0503020000020004" pitchFamily="34" charset="-127"/>
                <a:cs typeface="Arial" panose="020B0604020202020204" pitchFamily="34" charset="0"/>
              </a:rPr>
              <a:t>free their employees from routine/monotonous work </a:t>
            </a:r>
            <a:r>
              <a:rPr lang="lv-LV" sz="2400" dirty="0">
                <a:ea typeface="Malgun Gothic" panose="020B0503020000020004" pitchFamily="34" charset="-127"/>
                <a:cs typeface="Arial" panose="020B0604020202020204" pitchFamily="34" charset="0"/>
              </a:rPr>
              <a:t>by giving more time and space for creative work.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obot-Proof Audiobook By Joseph E. Aoun cover art">
            <a:extLst>
              <a:ext uri="{FF2B5EF4-FFF2-40B4-BE49-F238E27FC236}">
                <a16:creationId xmlns:a16="http://schemas.microsoft.com/office/drawing/2014/main" id="{1E8F284B-BDD3-4D50-A303-6A6D5859F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24" y="1566960"/>
            <a:ext cx="4152123" cy="4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BFA187-7EFB-47B6-92D3-FFF2BE05CBEC}"/>
              </a:ext>
            </a:extLst>
          </p:cNvPr>
          <p:cNvSpPr txBox="1">
            <a:spLocks/>
          </p:cNvSpPr>
          <p:nvPr/>
        </p:nvSpPr>
        <p:spPr>
          <a:xfrm>
            <a:off x="6683050" y="5975110"/>
            <a:ext cx="4465491" cy="483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lv-LV" sz="1500" dirty="0">
                <a:ea typeface="Malgun Gothic" panose="020B0503020000020004" pitchFamily="34" charset="-127"/>
                <a:cs typeface="Arial" panose="020B0604020202020204" pitchFamily="34" charset="0"/>
              </a:rPr>
              <a:t>Source: </a:t>
            </a:r>
            <a:r>
              <a:rPr lang="lv-LV" sz="1500" dirty="0">
                <a:ea typeface="Malgun Gothic" panose="020B0503020000020004" pitchFamily="34" charset="-127"/>
                <a:cs typeface="Arial" panose="020B0604020202020204" pitchFamily="34" charset="0"/>
                <a:hlinkClick r:id="rId3"/>
              </a:rPr>
              <a:t>Amazon Audible</a:t>
            </a:r>
            <a:endParaRPr lang="lv-LV" sz="1500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 algn="just"/>
            <a:endParaRPr lang="lv-LV" sz="1500" dirty="0"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9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CD96-EAFA-274B-87AE-F0C9EB09E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817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r>
              <a:rPr lang="lv-LV" b="1" dirty="0"/>
              <a:t>R</a:t>
            </a:r>
            <a:r>
              <a:rPr lang="en-US" b="1" dirty="0" err="1"/>
              <a:t>eplacement</a:t>
            </a:r>
            <a:r>
              <a:rPr lang="en-US" dirty="0"/>
              <a:t> </a:t>
            </a:r>
            <a:r>
              <a:rPr lang="lv-LV" b="1" dirty="0"/>
              <a:t>perspective</a:t>
            </a:r>
            <a:r>
              <a:rPr lang="en-US" b="1" dirty="0"/>
              <a:t>: </a:t>
            </a:r>
            <a:br>
              <a:rPr lang="lv-LV" b="1" dirty="0"/>
            </a:br>
            <a:r>
              <a:rPr lang="en-US" b="0" u="sng" dirty="0"/>
              <a:t>AI</a:t>
            </a:r>
            <a:r>
              <a:rPr lang="en-US" b="0" dirty="0"/>
              <a:t> will </a:t>
            </a:r>
            <a:r>
              <a:rPr lang="en-US" b="0" u="sng" dirty="0"/>
              <a:t>replace followers and leaders </a:t>
            </a:r>
            <a:br>
              <a:rPr lang="lv-LV" b="0" dirty="0"/>
            </a:br>
            <a:endParaRPr lang="en-US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D71C1-DAC8-4AFE-AE59-932611A6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2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R</a:t>
            </a:r>
            <a:r>
              <a:rPr lang="en-US" b="1" dirty="0" err="1"/>
              <a:t>eplacement</a:t>
            </a:r>
            <a:r>
              <a:rPr lang="en-US" b="1" dirty="0"/>
              <a:t> perspective</a:t>
            </a:r>
            <a:r>
              <a:rPr lang="lv-LV" b="1" dirty="0"/>
              <a:t> (1)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81B3-4D00-7B4F-AE57-0DAF50789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7060"/>
            <a:ext cx="5257800" cy="51074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ea typeface="Malgun Gothic" panose="020B0503020000020004" pitchFamily="34" charset="-127"/>
                <a:cs typeface="Arial" panose="020B0604020202020204" pitchFamily="34" charset="0"/>
              </a:rPr>
              <a:t>World Economic Forum’s Global Agenda Council’s survey 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on “The Future of Software and Society” (2015), the results indicate that: “</a:t>
            </a:r>
            <a:r>
              <a:rPr lang="en-US" i="1" dirty="0">
                <a:ea typeface="Malgun Gothic" panose="020B0503020000020004" pitchFamily="34" charset="-127"/>
                <a:cs typeface="Arial" panose="020B0604020202020204" pitchFamily="34" charset="0"/>
              </a:rPr>
              <a:t>people expect AI machines to be part of a company’s board of directors by 2026 and algorithms are thus expected to take up leadership roles in the future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” (De Cremer, 2019, p. 82).</a:t>
            </a:r>
            <a:endParaRPr lang="lv-LV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dirty="0"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артинки по запросу &quot;AI CEO&quot;">
            <a:extLst>
              <a:ext uri="{FF2B5EF4-FFF2-40B4-BE49-F238E27FC236}">
                <a16:creationId xmlns:a16="http://schemas.microsoft.com/office/drawing/2014/main" id="{449852AF-162E-4758-8959-6A78D326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26" y="1558902"/>
            <a:ext cx="4433429" cy="317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5EB287-7C58-4C4D-A940-1B9273554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E38D34-2124-443F-98E0-7A8B58570DC3}"/>
              </a:ext>
            </a:extLst>
          </p:cNvPr>
          <p:cNvSpPr txBox="1">
            <a:spLocks/>
          </p:cNvSpPr>
          <p:nvPr/>
        </p:nvSpPr>
        <p:spPr>
          <a:xfrm>
            <a:off x="7224226" y="4815286"/>
            <a:ext cx="4465491" cy="483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lv-LV" sz="1500" dirty="0">
                <a:ea typeface="Malgun Gothic" panose="020B0503020000020004" pitchFamily="34" charset="-127"/>
                <a:cs typeface="Arial" panose="020B0604020202020204" pitchFamily="34" charset="0"/>
              </a:rPr>
              <a:t>Source: </a:t>
            </a:r>
            <a:r>
              <a:rPr lang="lv-LV" sz="1500" dirty="0">
                <a:ea typeface="Malgun Gothic" panose="020B0503020000020004" pitchFamily="34" charset="-127"/>
                <a:cs typeface="Arial" panose="020B0604020202020204" pitchFamily="34" charset="0"/>
                <a:hlinkClick r:id="rId4"/>
              </a:rPr>
              <a:t>Stanford University MS&amp;E 238 Blog</a:t>
            </a:r>
            <a:endParaRPr lang="lv-LV" sz="1500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 algn="just"/>
            <a:endParaRPr lang="lv-LV" sz="1500" dirty="0"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9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59"/>
            <a:ext cx="10515600" cy="1325563"/>
          </a:xfrm>
        </p:spPr>
        <p:txBody>
          <a:bodyPr>
            <a:normAutofit/>
          </a:bodyPr>
          <a:lstStyle/>
          <a:p>
            <a:r>
              <a:rPr lang="lv-LV" b="1" dirty="0"/>
              <a:t>R</a:t>
            </a:r>
            <a:r>
              <a:rPr lang="en-US" b="1" dirty="0" err="1"/>
              <a:t>eplacement</a:t>
            </a:r>
            <a:r>
              <a:rPr lang="en-US" b="1" dirty="0"/>
              <a:t> perspective</a:t>
            </a:r>
            <a:r>
              <a:rPr lang="lv-LV" b="1" dirty="0"/>
              <a:t> (2)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81B3-4D00-7B4F-AE57-0DAF50789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8964"/>
            <a:ext cx="10347664" cy="490800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 err="1">
                <a:effectLst/>
                <a:latin typeface="Calibri (Body)"/>
                <a:ea typeface="Times New Roman" panose="02020603050405020304" pitchFamily="18" charset="0"/>
              </a:rPr>
              <a:t>Smith</a:t>
            </a:r>
            <a:r>
              <a:rPr lang="lv-LV" sz="2400" dirty="0">
                <a:effectLst/>
                <a:latin typeface="Calibri (Body)"/>
                <a:ea typeface="Times New Roman" panose="02020603050405020304" pitchFamily="18" charset="0"/>
              </a:rPr>
              <a:t> and Green (2018) elaborate that “</a:t>
            </a:r>
            <a:r>
              <a:rPr lang="lv-LV" sz="2400" i="1" dirty="0">
                <a:effectLst/>
                <a:latin typeface="Calibri (Body)"/>
                <a:ea typeface="Times New Roman" panose="02020603050405020304" pitchFamily="18" charset="0"/>
              </a:rPr>
              <a:t>AI follower</a:t>
            </a:r>
            <a:r>
              <a:rPr lang="lv-LV" sz="2400" dirty="0">
                <a:effectLst/>
                <a:latin typeface="Calibri (Body)"/>
                <a:ea typeface="Times New Roman" panose="02020603050405020304" pitchFamily="18" charset="0"/>
              </a:rPr>
              <a:t>” will inevitably replace </a:t>
            </a:r>
            <a:r>
              <a:rPr lang="lv-LV" sz="2400" i="1" dirty="0">
                <a:effectLst/>
                <a:latin typeface="Calibri (Body)"/>
                <a:ea typeface="Times New Roman" panose="02020603050405020304" pitchFamily="18" charset="0"/>
              </a:rPr>
              <a:t>human employees due to the rise in retired-age individuals and the aging population in the Western world and China – the power houses of AI innovations</a:t>
            </a:r>
            <a:r>
              <a:rPr lang="lv-LV" sz="2400" dirty="0">
                <a:effectLst/>
                <a:latin typeface="Calibri (Body)"/>
                <a:ea typeface="Times New Roman" panose="02020603050405020304" pitchFamily="18" charset="0"/>
              </a:rPr>
              <a:t>. </a:t>
            </a:r>
          </a:p>
          <a:p>
            <a:pPr marL="342900" indent="-342900" algn="just"/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Samani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et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al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. (2012)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proposed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that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, “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the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technological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ecosystem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not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only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is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suited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for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machines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to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assume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leadership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positions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but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rather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is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inherently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headed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 (Body)"/>
                <a:ea typeface="Times New Roman" panose="02020603050405020304" pitchFamily="18" charset="0"/>
              </a:rPr>
              <a:t>towards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it” (p. 158), </a:t>
            </a:r>
            <a:r>
              <a:rPr lang="lv-LV" sz="2400" i="1" dirty="0" err="1">
                <a:latin typeface="Calibri (Body)"/>
                <a:ea typeface="Times New Roman" panose="02020603050405020304" pitchFamily="18" charset="0"/>
              </a:rPr>
              <a:t>such</a:t>
            </a:r>
            <a:r>
              <a:rPr lang="lv-LV" sz="2400" i="1" dirty="0">
                <a:latin typeface="Calibri (Body)"/>
                <a:ea typeface="Times New Roman" panose="02020603050405020304" pitchFamily="18" charset="0"/>
              </a:rPr>
              <a:t> robot </a:t>
            </a:r>
            <a:r>
              <a:rPr lang="lv-LV" sz="2400" i="1" dirty="0" err="1">
                <a:latin typeface="Calibri (Body)"/>
                <a:ea typeface="Times New Roman" panose="02020603050405020304" pitchFamily="18" charset="0"/>
              </a:rPr>
              <a:t>decision-makers</a:t>
            </a:r>
            <a:r>
              <a:rPr lang="lv-LV" sz="2400" i="1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i="1" dirty="0" err="1">
                <a:latin typeface="Calibri (Body)"/>
                <a:ea typeface="Times New Roman" panose="02020603050405020304" pitchFamily="18" charset="0"/>
              </a:rPr>
              <a:t>could</a:t>
            </a:r>
            <a:r>
              <a:rPr lang="lv-LV" sz="2400" i="1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i="1" dirty="0" err="1">
                <a:latin typeface="Calibri (Body)"/>
                <a:ea typeface="Times New Roman" panose="02020603050405020304" pitchFamily="18" charset="0"/>
              </a:rPr>
              <a:t>prevent</a:t>
            </a:r>
            <a:r>
              <a:rPr lang="lv-LV" sz="2400" i="1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i="1" dirty="0" err="1">
                <a:latin typeface="Calibri (Body)"/>
                <a:ea typeface="Times New Roman" panose="02020603050405020304" pitchFamily="18" charset="0"/>
              </a:rPr>
              <a:t>tragic</a:t>
            </a:r>
            <a:r>
              <a:rPr lang="lv-LV" sz="2400" i="1" dirty="0">
                <a:latin typeface="Calibri (Body)"/>
                <a:ea typeface="Times New Roman" panose="02020603050405020304" pitchFamily="18" charset="0"/>
              </a:rPr>
              <a:t> instances </a:t>
            </a:r>
            <a:r>
              <a:rPr lang="lv-LV" sz="2400" i="1" dirty="0" err="1">
                <a:latin typeface="Calibri (Body)"/>
                <a:ea typeface="Times New Roman" panose="02020603050405020304" pitchFamily="18" charset="0"/>
              </a:rPr>
              <a:t>similar</a:t>
            </a:r>
            <a:r>
              <a:rPr lang="lv-LV" sz="2400" i="1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i="1" dirty="0">
                <a:latin typeface="Calibri (Body)"/>
              </a:rPr>
              <a:t>to </a:t>
            </a:r>
            <a:r>
              <a:rPr lang="lv-LV" sz="2400" i="1" dirty="0" err="1">
                <a:latin typeface="Calibri (Body)"/>
              </a:rPr>
              <a:t>the</a:t>
            </a:r>
            <a:r>
              <a:rPr lang="lv-LV" sz="2400" i="1" dirty="0">
                <a:latin typeface="Calibri (Body)"/>
              </a:rPr>
              <a:t> </a:t>
            </a:r>
            <a:r>
              <a:rPr lang="en-US" sz="2400" i="1" dirty="0">
                <a:latin typeface="Calibri (Body)"/>
              </a:rPr>
              <a:t>Great Recession</a:t>
            </a:r>
            <a:r>
              <a:rPr lang="lv-LV" sz="2400" i="1" dirty="0">
                <a:latin typeface="Calibri (Body)"/>
              </a:rPr>
              <a:t> </a:t>
            </a:r>
            <a:r>
              <a:rPr lang="lv-LV" sz="2400" i="1" dirty="0" err="1">
                <a:latin typeface="Calibri (Body)"/>
              </a:rPr>
              <a:t>of</a:t>
            </a:r>
            <a:r>
              <a:rPr lang="lv-LV" sz="2400" i="1" dirty="0">
                <a:latin typeface="Calibri (Body)"/>
              </a:rPr>
              <a:t> </a:t>
            </a:r>
            <a:r>
              <a:rPr lang="lv-LV" sz="2400" i="1" dirty="0">
                <a:latin typeface="Calibri (Body)"/>
                <a:ea typeface="Times New Roman" panose="02020603050405020304" pitchFamily="18" charset="0"/>
              </a:rPr>
              <a:t>2008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, </a:t>
            </a:r>
            <a:r>
              <a:rPr lang="lv-LV" sz="2400" i="1" dirty="0" err="1">
                <a:latin typeface="Calibri (Body)"/>
                <a:ea typeface="Times New Roman" panose="02020603050405020304" pitchFamily="18" charset="0"/>
              </a:rPr>
              <a:t>crash</a:t>
            </a:r>
            <a:r>
              <a:rPr lang="lv-LV" sz="2400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i="1" dirty="0" err="1">
                <a:latin typeface="Calibri (Body)"/>
                <a:ea typeface="Times New Roman" panose="02020603050405020304" pitchFamily="18" charset="0"/>
              </a:rPr>
              <a:t>of</a:t>
            </a:r>
            <a:r>
              <a:rPr lang="lv-LV" sz="2400" i="1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i="1" dirty="0" err="1">
                <a:latin typeface="Calibri (Body)"/>
                <a:ea typeface="Times New Roman" panose="02020603050405020304" pitchFamily="18" charset="0"/>
              </a:rPr>
              <a:t>Air</a:t>
            </a:r>
            <a:r>
              <a:rPr lang="lv-LV" sz="2400" i="1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i="1" dirty="0" err="1">
                <a:latin typeface="Calibri (Body)"/>
                <a:ea typeface="Times New Roman" panose="02020603050405020304" pitchFamily="18" charset="0"/>
              </a:rPr>
              <a:t>France</a:t>
            </a:r>
            <a:r>
              <a:rPr lang="lv-LV" sz="2400" i="1" dirty="0">
                <a:latin typeface="Calibri (Body)"/>
                <a:ea typeface="Times New Roman" panose="02020603050405020304" pitchFamily="18" charset="0"/>
              </a:rPr>
              <a:t> </a:t>
            </a:r>
            <a:r>
              <a:rPr lang="lv-LV" sz="2400" i="1" dirty="0" err="1">
                <a:latin typeface="Calibri (Body)"/>
                <a:ea typeface="Times New Roman" panose="02020603050405020304" pitchFamily="18" charset="0"/>
              </a:rPr>
              <a:t>flight</a:t>
            </a:r>
            <a:r>
              <a:rPr lang="lv-LV" sz="2400" i="1" dirty="0">
                <a:latin typeface="Calibri (Body)"/>
                <a:ea typeface="Times New Roman" panose="02020603050405020304" pitchFamily="18" charset="0"/>
              </a:rPr>
              <a:t> 447.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i="1" dirty="0"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Картинки по запросу &quot;financial crisis 2008&quot;">
            <a:extLst>
              <a:ext uri="{FF2B5EF4-FFF2-40B4-BE49-F238E27FC236}">
                <a16:creationId xmlns:a16="http://schemas.microsoft.com/office/drawing/2014/main" id="{B980770B-10B7-4D72-BB91-835BFBDC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45" y="4420703"/>
            <a:ext cx="3135085" cy="208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1936D8-9130-43FB-85EE-D74BCA127CF7}"/>
              </a:ext>
            </a:extLst>
          </p:cNvPr>
          <p:cNvSpPr txBox="1">
            <a:spLocks/>
          </p:cNvSpPr>
          <p:nvPr/>
        </p:nvSpPr>
        <p:spPr>
          <a:xfrm>
            <a:off x="1135994" y="6532809"/>
            <a:ext cx="4465491" cy="335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lv-LV" sz="1500" dirty="0">
                <a:ea typeface="Malgun Gothic" panose="020B0503020000020004" pitchFamily="34" charset="-127"/>
                <a:cs typeface="Arial" panose="020B0604020202020204" pitchFamily="34" charset="0"/>
              </a:rPr>
              <a:t>Source: </a:t>
            </a:r>
            <a:r>
              <a:rPr lang="lv-LV" sz="1500" dirty="0">
                <a:ea typeface="Malgun Gothic" panose="020B0503020000020004" pitchFamily="34" charset="-127"/>
                <a:cs typeface="Arial" panose="020B0604020202020204" pitchFamily="34" charset="0"/>
                <a:hlinkClick r:id="rId3"/>
              </a:rPr>
              <a:t>Outlook India</a:t>
            </a:r>
            <a:endParaRPr lang="lv-LV" sz="1500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 algn="just"/>
            <a:endParaRPr lang="lv-LV" sz="1500" dirty="0"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4100" name="Picture 4" descr="Картинки по запросу &quot;aging population china&quot;">
            <a:extLst>
              <a:ext uri="{FF2B5EF4-FFF2-40B4-BE49-F238E27FC236}">
                <a16:creationId xmlns:a16="http://schemas.microsoft.com/office/drawing/2014/main" id="{31B1B0BF-2233-4203-BE90-BFDE5D14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68" y="4361991"/>
            <a:ext cx="3859231" cy="217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ACE959-D8D3-4AEE-835E-8E98AC668B24}"/>
              </a:ext>
            </a:extLst>
          </p:cNvPr>
          <p:cNvSpPr txBox="1">
            <a:spLocks/>
          </p:cNvSpPr>
          <p:nvPr/>
        </p:nvSpPr>
        <p:spPr>
          <a:xfrm>
            <a:off x="6012032" y="6576981"/>
            <a:ext cx="4465491" cy="335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lv-LV" sz="1500" dirty="0">
                <a:ea typeface="Malgun Gothic" panose="020B0503020000020004" pitchFamily="34" charset="-127"/>
                <a:cs typeface="Arial" panose="020B0604020202020204" pitchFamily="34" charset="0"/>
              </a:rPr>
              <a:t>Source: </a:t>
            </a:r>
            <a:r>
              <a:rPr lang="lv-LV" sz="1500" dirty="0">
                <a:ea typeface="Malgun Gothic" panose="020B0503020000020004" pitchFamily="34" charset="-127"/>
                <a:cs typeface="Arial" panose="020B0604020202020204" pitchFamily="34" charset="0"/>
                <a:hlinkClick r:id="rId5"/>
              </a:rPr>
              <a:t>Financial Times </a:t>
            </a:r>
            <a:endParaRPr lang="lv-LV" sz="1500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 algn="just"/>
            <a:endParaRPr lang="lv-LV" sz="1500" dirty="0"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7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R</a:t>
            </a:r>
            <a:r>
              <a:rPr lang="en-US" b="1" dirty="0" err="1"/>
              <a:t>eplacement</a:t>
            </a:r>
            <a:r>
              <a:rPr lang="en-US" b="1" dirty="0"/>
              <a:t> perspective</a:t>
            </a:r>
            <a:r>
              <a:rPr lang="lv-LV" b="1" dirty="0"/>
              <a:t> (3)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81B3-4D00-7B4F-AE57-0DAF50789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7060"/>
            <a:ext cx="10347664" cy="47299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v-LV" sz="2400" dirty="0">
                <a:latin typeface="Calibri (Body)"/>
                <a:ea typeface="Malgun Gothic" panose="020B0503020000020004" pitchFamily="34" charset="-127"/>
                <a:cs typeface="Arial" panose="020B0604020202020204" pitchFamily="34" charset="0"/>
              </a:rPr>
              <a:t>Main ideas: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i="1" dirty="0">
                <a:effectLst/>
                <a:latin typeface="Calibri (Body)"/>
                <a:ea typeface="Times New Roman" panose="02020603050405020304" pitchFamily="18" charset="0"/>
              </a:rPr>
              <a:t>AI futurists</a:t>
            </a:r>
            <a:r>
              <a:rPr lang="lv-LV" sz="2400" dirty="0">
                <a:effectLst/>
                <a:latin typeface="Calibri (Body)"/>
                <a:ea typeface="Times New Roman" panose="02020603050405020304" pitchFamily="18" charset="0"/>
              </a:rPr>
              <a:t> from the business world, e.g., Ray Kurzweil, Elon Musk, who develop and commercialize AI products, </a:t>
            </a:r>
            <a:r>
              <a:rPr lang="lv-LV" sz="2400" i="1" dirty="0">
                <a:effectLst/>
                <a:latin typeface="Calibri (Body)"/>
                <a:ea typeface="Times New Roman" panose="02020603050405020304" pitchFamily="18" charset="0"/>
              </a:rPr>
              <a:t>are warning</a:t>
            </a:r>
            <a:r>
              <a:rPr lang="lv-LV" sz="2400" dirty="0">
                <a:effectLst/>
                <a:latin typeface="Calibri (Body)"/>
                <a:ea typeface="Times New Roman" panose="02020603050405020304" pitchFamily="18" charset="0"/>
              </a:rPr>
              <a:t>: </a:t>
            </a:r>
            <a:r>
              <a:rPr lang="lv-LV" sz="2400" i="1" dirty="0">
                <a:effectLst/>
                <a:latin typeface="Calibri (Body)"/>
                <a:ea typeface="Times New Roman" panose="02020603050405020304" pitchFamily="18" charset="0"/>
              </a:rPr>
              <a:t>humanity should be ready in terms of ethical behavior and leadership, when the day of robots as leaders and decision makers come</a:t>
            </a:r>
            <a:r>
              <a:rPr lang="lv-LV" sz="2400" dirty="0">
                <a:effectLst/>
                <a:latin typeface="Calibri (Body)"/>
                <a:ea typeface="Times New Roman" panose="02020603050405020304" pitchFamily="18" charset="0"/>
              </a:rPr>
              <a:t>. </a:t>
            </a:r>
            <a:endParaRPr lang="lv-LV" sz="2400" i="1" dirty="0">
              <a:effectLst/>
              <a:latin typeface="Calibri (Body)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i="1" dirty="0">
              <a:latin typeface="Calibri (Body)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>
                <a:effectLst/>
                <a:latin typeface="Calibri (Body)"/>
                <a:ea typeface="Times New Roman" panose="02020603050405020304" pitchFamily="18" charset="0"/>
              </a:rPr>
              <a:t>Discussions about robot management and leadership should continue, not only from the technological point of view, but also and largely from the</a:t>
            </a:r>
            <a:r>
              <a:rPr lang="lv-LV" sz="2400" i="1" dirty="0">
                <a:effectLst/>
                <a:latin typeface="Calibri (Body)"/>
                <a:ea typeface="Times New Roman" panose="02020603050405020304" pitchFamily="18" charset="0"/>
              </a:rPr>
              <a:t> ethical perspective</a:t>
            </a:r>
            <a:r>
              <a:rPr lang="lv-LV" sz="2400" dirty="0">
                <a:effectLst/>
                <a:latin typeface="Calibri (Body)"/>
                <a:ea typeface="Times New Roman" panose="02020603050405020304" pitchFamily="18" charset="0"/>
              </a:rPr>
              <a:t>, and considering </a:t>
            </a:r>
            <a:r>
              <a:rPr lang="lv-LV" sz="2400" i="1" dirty="0">
                <a:effectLst/>
                <a:latin typeface="Calibri (Body)"/>
                <a:ea typeface="Times New Roman" panose="02020603050405020304" pitchFamily="18" charset="0"/>
              </a:rPr>
              <a:t>what consequences this type of non-human leadership and management can bring</a:t>
            </a:r>
            <a:r>
              <a:rPr lang="lv-LV" sz="2400" dirty="0">
                <a:effectLst/>
                <a:latin typeface="Calibri (Body)"/>
                <a:ea typeface="Times New Roman" panose="02020603050405020304" pitchFamily="18" charset="0"/>
              </a:rPr>
              <a:t>. </a:t>
            </a:r>
            <a:endParaRPr lang="lv-LV" sz="2400" dirty="0">
              <a:latin typeface="Calibri (Body)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CD96-EAFA-274B-87AE-F0C9EB09E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96495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r>
              <a:rPr lang="lv-LV" b="1" dirty="0"/>
              <a:t>S</a:t>
            </a:r>
            <a:r>
              <a:rPr lang="en-US" b="1" dirty="0" err="1"/>
              <a:t>keptical</a:t>
            </a:r>
            <a:r>
              <a:rPr lang="en-US" dirty="0"/>
              <a:t> </a:t>
            </a:r>
            <a:r>
              <a:rPr lang="lv-LV" b="1" dirty="0"/>
              <a:t>perspective</a:t>
            </a:r>
            <a:r>
              <a:rPr lang="en-US" b="1" dirty="0"/>
              <a:t>: </a:t>
            </a:r>
            <a:br>
              <a:rPr lang="lv-LV" b="1" dirty="0"/>
            </a:br>
            <a:r>
              <a:rPr lang="en-US" b="0" dirty="0"/>
              <a:t>AI is </a:t>
            </a:r>
            <a:r>
              <a:rPr lang="en-US" b="0" u="sng" dirty="0"/>
              <a:t>“an oversold idea” </a:t>
            </a:r>
            <a:br>
              <a:rPr lang="lv-LV" b="0" dirty="0"/>
            </a:br>
            <a:endParaRPr lang="en-US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D71C1-DAC8-4AFE-AE59-932611A6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2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Skeptical perspective (1)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81B3-4D00-7B4F-AE57-0DAF50789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7060"/>
            <a:ext cx="4816151" cy="472990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a typeface="Malgun Gothic" panose="020B0503020000020004" pitchFamily="34" charset="-127"/>
                <a:cs typeface="Arial" panose="020B0604020202020204" pitchFamily="34" charset="0"/>
              </a:rPr>
              <a:t>Watkins (2018)</a:t>
            </a:r>
            <a:r>
              <a:rPr lang="lv-LV" sz="2400" dirty="0"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en-US" sz="2400" dirty="0">
                <a:ea typeface="Malgun Gothic" panose="020B0503020000020004" pitchFamily="34" charset="-127"/>
                <a:cs typeface="Arial" panose="020B0604020202020204" pitchFamily="34" charset="0"/>
              </a:rPr>
              <a:t>AI hype “is an oversell”</a:t>
            </a:r>
            <a:r>
              <a:rPr lang="lv-LV" sz="2400" dirty="0">
                <a:ea typeface="Malgun Gothic" panose="020B0503020000020004" pitchFamily="34" charset="-127"/>
                <a:cs typeface="Arial" panose="020B0604020202020204" pitchFamily="34" charset="0"/>
              </a:rPr>
              <a:t> the same as with t</a:t>
            </a:r>
            <a:r>
              <a:rPr lang="en-US" sz="2400" dirty="0">
                <a:ea typeface="Malgun Gothic" panose="020B0503020000020004" pitchFamily="34" charset="-127"/>
                <a:cs typeface="Arial" panose="020B0604020202020204" pitchFamily="34" charset="0"/>
              </a:rPr>
              <a:t>he popularity and predictions about the big data that </a:t>
            </a:r>
            <a:r>
              <a:rPr lang="en-US" sz="2400" i="1" dirty="0">
                <a:ea typeface="Malgun Gothic" panose="020B0503020000020004" pitchFamily="34" charset="-127"/>
                <a:cs typeface="Arial" panose="020B0604020202020204" pitchFamily="34" charset="0"/>
              </a:rPr>
              <a:t>“has been sold as another golden egg that will serve humanity faithfully” </a:t>
            </a:r>
            <a:r>
              <a:rPr lang="en-US" sz="2400" dirty="0">
                <a:ea typeface="Malgun Gothic" panose="020B0503020000020004" pitchFamily="34" charset="-127"/>
                <a:cs typeface="Arial" panose="020B0604020202020204" pitchFamily="34" charset="0"/>
              </a:rPr>
              <a:t>(p. 75).</a:t>
            </a:r>
            <a:endParaRPr lang="lv-LV" sz="2400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a typeface="Malgun Gothic" panose="020B0503020000020004" pitchFamily="34" charset="-127"/>
                <a:cs typeface="Arial" panose="020B0604020202020204" pitchFamily="34" charset="0"/>
              </a:rPr>
              <a:t>De Cremer (2019)</a:t>
            </a:r>
            <a:r>
              <a:rPr lang="lv-LV" sz="2400" dirty="0"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en-US" sz="2400" dirty="0">
                <a:ea typeface="Malgun Gothic" panose="020B0503020000020004" pitchFamily="34" charset="-127"/>
                <a:cs typeface="Arial" panose="020B0604020202020204" pitchFamily="34" charset="0"/>
              </a:rPr>
              <a:t>“Realizing that organizations today need to take up wise and responsible leadership to integrate the interests of all stakeholders, </a:t>
            </a:r>
            <a:r>
              <a:rPr lang="en-US" sz="2400" i="1" dirty="0">
                <a:ea typeface="Malgun Gothic" panose="020B0503020000020004" pitchFamily="34" charset="-127"/>
                <a:cs typeface="Arial" panose="020B0604020202020204" pitchFamily="34" charset="0"/>
              </a:rPr>
              <a:t>AI should not be considered to replace humans in their leadership role</a:t>
            </a:r>
            <a:r>
              <a:rPr lang="en-US" sz="2400" dirty="0">
                <a:ea typeface="Malgun Gothic" panose="020B0503020000020004" pitchFamily="34" charset="-127"/>
                <a:cs typeface="Arial" panose="020B0604020202020204" pitchFamily="34" charset="0"/>
              </a:rPr>
              <a:t>” (p. 82).</a:t>
            </a:r>
            <a:endParaRPr lang="lv-LV" sz="2400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sz="2400" dirty="0"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Картинки по запросу &quot;AI hype&quot;">
            <a:extLst>
              <a:ext uri="{FF2B5EF4-FFF2-40B4-BE49-F238E27FC236}">
                <a16:creationId xmlns:a16="http://schemas.microsoft.com/office/drawing/2014/main" id="{7C3B51BB-FC7D-4730-B706-63BD8E1F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26" y="1559028"/>
            <a:ext cx="4871427" cy="28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51BDB8-AEC9-4B87-932F-3EE593EDAA7A}"/>
              </a:ext>
            </a:extLst>
          </p:cNvPr>
          <p:cNvSpPr txBox="1">
            <a:spLocks/>
          </p:cNvSpPr>
          <p:nvPr/>
        </p:nvSpPr>
        <p:spPr>
          <a:xfrm>
            <a:off x="6183111" y="4573380"/>
            <a:ext cx="4465491" cy="483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lv-LV" sz="1500" dirty="0">
                <a:ea typeface="Malgun Gothic" panose="020B0503020000020004" pitchFamily="34" charset="-127"/>
                <a:cs typeface="Arial" panose="020B0604020202020204" pitchFamily="34" charset="0"/>
              </a:rPr>
              <a:t>Source: </a:t>
            </a:r>
            <a:r>
              <a:rPr lang="lv-LV" sz="1500" dirty="0">
                <a:ea typeface="Malgun Gothic" panose="020B0503020000020004" pitchFamily="34" charset="-127"/>
                <a:cs typeface="Arial" panose="020B0604020202020204" pitchFamily="34" charset="0"/>
                <a:hlinkClick r:id="rId3"/>
              </a:rPr>
              <a:t>Ecosystm Blog</a:t>
            </a:r>
            <a:endParaRPr lang="lv-LV" sz="1500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 algn="just"/>
            <a:endParaRPr lang="lv-LV" sz="1500" dirty="0"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2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Skeptical perspective (2)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81B3-4D00-7B4F-AE57-0DAF50789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7060"/>
            <a:ext cx="10347664" cy="47299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v-LV" sz="2400" dirty="0">
                <a:latin typeface="Calibri (Body)"/>
                <a:ea typeface="Malgun Gothic" panose="020B0503020000020004" pitchFamily="34" charset="-127"/>
                <a:cs typeface="Arial" panose="020B0604020202020204" pitchFamily="34" charset="0"/>
              </a:rPr>
              <a:t>Main ideas: </a:t>
            </a:r>
          </a:p>
          <a:p>
            <a:pPr algn="just"/>
            <a:r>
              <a:rPr lang="lv-LV" sz="2400" dirty="0">
                <a:effectLst/>
                <a:latin typeface="Calibri (Body)"/>
                <a:ea typeface="Times New Roman" panose="02020603050405020304" pitchFamily="18" charset="0"/>
              </a:rPr>
              <a:t>The main idea is that the possibilities and influence of AI in the modern world, including leadership and management, is </a:t>
            </a:r>
            <a:r>
              <a:rPr lang="lv-LV" sz="2400" i="1" dirty="0">
                <a:effectLst/>
                <a:latin typeface="Calibri (Body)"/>
                <a:ea typeface="Times New Roman" panose="02020603050405020304" pitchFamily="18" charset="0"/>
              </a:rPr>
              <a:t>an exaggerated idea</a:t>
            </a:r>
            <a:r>
              <a:rPr lang="lv-LV" sz="2400" dirty="0">
                <a:effectLst/>
                <a:latin typeface="Calibri (Body)"/>
                <a:ea typeface="Times New Roman" panose="02020603050405020304" pitchFamily="18" charset="0"/>
              </a:rPr>
              <a:t>, and it must be </a:t>
            </a:r>
            <a:r>
              <a:rPr lang="lv-LV" sz="2400" i="1" dirty="0">
                <a:effectLst/>
                <a:latin typeface="Calibri (Body)"/>
                <a:ea typeface="Times New Roman" panose="02020603050405020304" pitchFamily="18" charset="0"/>
              </a:rPr>
              <a:t>considered and evaluated critically</a:t>
            </a:r>
            <a:r>
              <a:rPr lang="lv-LV" sz="2400" dirty="0">
                <a:effectLst/>
                <a:latin typeface="Calibri (Body)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lv-LV" sz="2400" dirty="0">
              <a:latin typeface="Calibri (Body)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Calibri (Body)"/>
                <a:ea typeface="Malgun Gothic" panose="020B0503020000020004" pitchFamily="34" charset="-127"/>
                <a:cs typeface="Arial" panose="020B0604020202020204" pitchFamily="34" charset="0"/>
              </a:rPr>
              <a:t>Decision-making is a much more complex process than looking at data and making rational decisions. Human part and qualities of leaders should stay as part of important business decisions and actions.</a:t>
            </a:r>
            <a:endParaRPr lang="lv-LV" sz="2400" dirty="0">
              <a:latin typeface="Calibri (Body)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0F7E4-5E3B-4AA0-A76D-72113DE90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6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Future Research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81B3-4D00-7B4F-AE57-0DAF50789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7060"/>
            <a:ext cx="10347664" cy="472990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The future research in leadership in Industry 4.0 with disruptive and continuous technological developments of AI will concentrate on research of </a:t>
            </a:r>
            <a:r>
              <a:rPr lang="en-US" u="sng" dirty="0">
                <a:ea typeface="Malgun Gothic" panose="020B0503020000020004" pitchFamily="34" charset="-127"/>
                <a:cs typeface="Arial" panose="020B0604020202020204" pitchFamily="34" charset="0"/>
              </a:rPr>
              <a:t>how leaders will lead </a:t>
            </a:r>
            <a:r>
              <a:rPr lang="en-US" i="1" u="sng" dirty="0">
                <a:ea typeface="Malgun Gothic" panose="020B0503020000020004" pitchFamily="34" charset="-127"/>
                <a:cs typeface="Arial" panose="020B0604020202020204" pitchFamily="34" charset="0"/>
              </a:rPr>
              <a:t>alongside</a:t>
            </a:r>
            <a:r>
              <a:rPr lang="en-US" u="sng" dirty="0">
                <a:ea typeface="Malgun Gothic" panose="020B0503020000020004" pitchFamily="34" charset="-127"/>
                <a:cs typeface="Arial" panose="020B0604020202020204" pitchFamily="34" charset="0"/>
              </a:rPr>
              <a:t> AI and what capabilities should be added to the currently required leadership skills 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in order to be effective leaders in an AI era.</a:t>
            </a:r>
            <a:endParaRPr lang="lv-LV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More theoretical frameworks and empirical studies are required.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57776-1809-4757-AE2B-4778E8FE4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4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 err="1"/>
              <a:t>Discussion</a:t>
            </a:r>
            <a:r>
              <a:rPr lang="lv-LV" b="1" dirty="0"/>
              <a:t> </a:t>
            </a:r>
            <a:r>
              <a:rPr lang="lv-LV" b="1" dirty="0" err="1"/>
              <a:t>points</a:t>
            </a:r>
            <a:r>
              <a:rPr lang="lv-LV" b="1" dirty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81B3-4D00-7B4F-AE57-0DAF50789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7060"/>
            <a:ext cx="10347664" cy="472990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Petrucci and Rivera (2018) state that leaders in Industry 4.0 “will need to use proven leadership concepts in an integrated manner </a:t>
            </a:r>
            <a:r>
              <a:rPr lang="lv-LV" i="1" dirty="0">
                <a:ea typeface="Malgun Gothic" panose="020B0503020000020004" pitchFamily="34" charset="-127"/>
                <a:cs typeface="Arial" panose="020B0604020202020204" pitchFamily="34" charset="0"/>
              </a:rPr>
              <a:t>with</a:t>
            </a: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 technology" (p. 55).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Still mainly speaking and using </a:t>
            </a:r>
            <a:r>
              <a:rPr lang="lv-LV" i="1" dirty="0">
                <a:ea typeface="Malgun Gothic" panose="020B0503020000020004" pitchFamily="34" charset="-127"/>
                <a:cs typeface="Arial" panose="020B0604020202020204" pitchFamily="34" charset="0"/>
              </a:rPr>
              <a:t>weak AI</a:t>
            </a: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i="1" dirty="0">
                <a:ea typeface="Malgun Gothic" panose="020B0503020000020004" pitchFamily="34" charset="-127"/>
                <a:cs typeface="Arial" panose="020B0604020202020204" pitchFamily="34" charset="0"/>
              </a:rPr>
              <a:t>Ethical and legal implications </a:t>
            </a: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should be on the agenda of the policy makers, businesses, programmers and other stakeholders embracing the AI revolution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lv-LV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Open question where and how this area of research could match the leadership studies till now: 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e-leadership (</a:t>
            </a:r>
            <a:r>
              <a:rPr lang="en-US" dirty="0" err="1">
                <a:ea typeface="Malgun Gothic" panose="020B0503020000020004" pitchFamily="34" charset="-127"/>
                <a:cs typeface="Arial" panose="020B0604020202020204" pitchFamily="34" charset="0"/>
              </a:rPr>
              <a:t>Antonakis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 &amp; Atwater, 2002; Avolio &amp; </a:t>
            </a:r>
            <a:r>
              <a:rPr lang="en-US" dirty="0" err="1">
                <a:ea typeface="Malgun Gothic" panose="020B0503020000020004" pitchFamily="34" charset="-127"/>
                <a:cs typeface="Arial" panose="020B0604020202020204" pitchFamily="34" charset="0"/>
              </a:rPr>
              <a:t>Kahai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, 2003; Avolio, </a:t>
            </a:r>
            <a:r>
              <a:rPr lang="en-US" dirty="0" err="1">
                <a:ea typeface="Malgun Gothic" panose="020B0503020000020004" pitchFamily="34" charset="-127"/>
                <a:cs typeface="Arial" panose="020B0604020202020204" pitchFamily="34" charset="0"/>
              </a:rPr>
              <a:t>Kahai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, &amp; Dodge, 2000)</a:t>
            </a: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 or separate, new direction, e.g. AI leadership.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BC09-DC95-47E9-82BE-2A807B7C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036"/>
            <a:ext cx="10515600" cy="1325563"/>
          </a:xfrm>
        </p:spPr>
        <p:txBody>
          <a:bodyPr/>
          <a:lstStyle/>
          <a:p>
            <a:r>
              <a:rPr lang="lv-LV" b="1" dirty="0"/>
              <a:t>Abstract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247A5-EA5F-4273-88DF-9120B6DC4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148"/>
            <a:ext cx="10515600" cy="4351338"/>
          </a:xfrm>
        </p:spPr>
        <p:txBody>
          <a:bodyPr/>
          <a:lstStyle/>
          <a:p>
            <a:pPr algn="just"/>
            <a:r>
              <a:rPr lang="lv-LV" dirty="0"/>
              <a:t>Literature review </a:t>
            </a:r>
          </a:p>
          <a:p>
            <a:pPr algn="just"/>
            <a:r>
              <a:rPr lang="lv-LV" dirty="0"/>
              <a:t>Intersection of «leadership» and «Artifical intelligence» (leadership in Industry 4.0 with dominance of AI)</a:t>
            </a:r>
          </a:p>
          <a:p>
            <a:pPr marL="0" indent="0" algn="just">
              <a:buNone/>
            </a:pPr>
            <a:endParaRPr lang="lv-LV" dirty="0"/>
          </a:p>
          <a:p>
            <a:r>
              <a:rPr lang="lv-LV" b="1" dirty="0"/>
              <a:t>Three directions </a:t>
            </a:r>
            <a:r>
              <a:rPr lang="lv-LV" dirty="0"/>
              <a:t>of the scholarly and practitioner research:</a:t>
            </a:r>
          </a:p>
          <a:p>
            <a:pPr marL="0" indent="0">
              <a:buNone/>
            </a:pPr>
            <a:r>
              <a:rPr lang="lv-LV" dirty="0"/>
              <a:t>1) AI as an additional assistance to current leadership functions (</a:t>
            </a:r>
            <a:r>
              <a:rPr lang="lv-LV" b="1" dirty="0"/>
              <a:t>enhancement </a:t>
            </a:r>
            <a:r>
              <a:rPr lang="lv-LV" dirty="0"/>
              <a:t>perspective); </a:t>
            </a:r>
          </a:p>
          <a:p>
            <a:pPr marL="0" indent="0">
              <a:buNone/>
            </a:pPr>
            <a:r>
              <a:rPr lang="lv-LV" dirty="0"/>
              <a:t>2) AI to replace followers and leaders (</a:t>
            </a:r>
            <a:r>
              <a:rPr lang="lv-LV" b="1" dirty="0"/>
              <a:t>replacement</a:t>
            </a:r>
            <a:r>
              <a:rPr lang="lv-LV" dirty="0"/>
              <a:t> perspective); </a:t>
            </a:r>
          </a:p>
          <a:p>
            <a:pPr marL="0" indent="0">
              <a:buNone/>
            </a:pPr>
            <a:r>
              <a:rPr lang="lv-LV" dirty="0"/>
              <a:t>3) AI as “an oversold idea” (</a:t>
            </a:r>
            <a:r>
              <a:rPr lang="lv-LV" b="1" dirty="0"/>
              <a:t>skeptical</a:t>
            </a:r>
            <a:r>
              <a:rPr lang="lv-LV" dirty="0"/>
              <a:t> perspective).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EFC89-0E5F-4304-BFB6-C2518D5A0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0AAE-A5D9-4D40-B372-862B33132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122" y="1275598"/>
            <a:ext cx="9144000" cy="2387600"/>
          </a:xfrm>
        </p:spPr>
        <p:txBody>
          <a:bodyPr>
            <a:normAutofit/>
          </a:bodyPr>
          <a:lstStyle/>
          <a:p>
            <a:br>
              <a:rPr lang="lv-LV" sz="7000" b="1" dirty="0"/>
            </a:br>
            <a:r>
              <a:rPr lang="lv-LV" sz="7000" b="1" dirty="0"/>
              <a:t>Q &amp; A</a:t>
            </a:r>
            <a:endParaRPr lang="en-US" sz="7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B8A2DD-A574-3740-BD9F-91FB1E7F1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75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E0C236-582D-264C-9A2C-A2385FDE0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302" y="2370701"/>
            <a:ext cx="6105331" cy="19454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lv-LV" dirty="0"/>
              <a:t>Paper: </a:t>
            </a:r>
            <a:r>
              <a:rPr lang="lv-LV" sz="2400" b="1" dirty="0"/>
              <a:t>Leadership in an Artificial Intelligence Era</a:t>
            </a:r>
            <a:endParaRPr lang="lv-LV" b="1" dirty="0"/>
          </a:p>
          <a:p>
            <a:pPr algn="l"/>
            <a:r>
              <a:rPr lang="en-US" dirty="0"/>
              <a:t>Tatjana Titareva,</a:t>
            </a:r>
            <a:endParaRPr lang="lv-LV" dirty="0"/>
          </a:p>
          <a:p>
            <a:pPr algn="l"/>
            <a:r>
              <a:rPr lang="lv-LV" dirty="0"/>
              <a:t>School of Strategic Leadership Studies (SSLS)</a:t>
            </a:r>
          </a:p>
          <a:p>
            <a:pPr algn="l"/>
            <a:r>
              <a:rPr lang="en-US" dirty="0"/>
              <a:t>James Madison University</a:t>
            </a:r>
            <a:endParaRPr lang="lv-LV" dirty="0"/>
          </a:p>
          <a:p>
            <a:pPr algn="l"/>
            <a:r>
              <a:rPr lang="lv-LV" dirty="0"/>
              <a:t>E-mail: </a:t>
            </a:r>
            <a:r>
              <a:rPr lang="lv-LV" dirty="0">
                <a:hlinkClick r:id="rId2"/>
              </a:rPr>
              <a:t>titaretn@dukes.jmu.edu</a:t>
            </a:r>
            <a:r>
              <a:rPr lang="lv-LV" dirty="0"/>
              <a:t> ; </a:t>
            </a:r>
            <a:r>
              <a:rPr lang="lv-LV" dirty="0">
                <a:hlinkClick r:id="rId3"/>
              </a:rPr>
              <a:t>titaretn@jmu.edu</a:t>
            </a:r>
            <a:r>
              <a:rPr lang="lv-LV" dirty="0"/>
              <a:t> </a:t>
            </a:r>
          </a:p>
          <a:p>
            <a:pPr algn="l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B8A2DD-A574-3740-BD9F-91FB1E7F1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FD6932-7303-445A-BC34-F2EE9E4EE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596" y="1436915"/>
            <a:ext cx="2879229" cy="41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BC09-DC95-47E9-82BE-2A807B7C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Abstract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247A5-EA5F-4273-88DF-9120B6DC4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875"/>
            <a:ext cx="1051560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lv-LV" dirty="0"/>
              <a:t>RQ: "What are the main perspectives of the scholarly and practitioner research directions in the period 2010-2020 in the field of Leadership in an Artificial Intelligence era?”</a:t>
            </a:r>
          </a:p>
          <a:p>
            <a:pPr algn="just"/>
            <a:endParaRPr lang="lv-LV" dirty="0"/>
          </a:p>
          <a:p>
            <a:pPr algn="just"/>
            <a:r>
              <a:rPr lang="lv-LV" dirty="0"/>
              <a:t>The literature review addresses </a:t>
            </a:r>
            <a:r>
              <a:rPr lang="lv-LV" u="sng" dirty="0"/>
              <a:t>a lack of substantial literature review and empirical data providing a balanced view of different perspectives on AI-based technologies’ influence on the leadership of modern organizations</a:t>
            </a:r>
            <a:r>
              <a:rPr lang="lv-LV" dirty="0"/>
              <a:t>. </a:t>
            </a:r>
          </a:p>
          <a:p>
            <a:pPr marL="0" indent="0" algn="just">
              <a:buNone/>
            </a:pPr>
            <a:endParaRPr lang="lv-LV" dirty="0"/>
          </a:p>
          <a:p>
            <a:pPr algn="just"/>
            <a:r>
              <a:rPr lang="lv-LV" dirty="0"/>
              <a:t>Possible </a:t>
            </a:r>
            <a:r>
              <a:rPr lang="lv-LV" i="1" dirty="0"/>
              <a:t>contribution</a:t>
            </a:r>
            <a:r>
              <a:rPr lang="lv-LV" dirty="0"/>
              <a:t> of this paper is that identified perspectives could become a basis for future empirical research by scholars and practicioners.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EFC89-0E5F-4304-BFB6-C2518D5A0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85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7C9B-73BD-4A40-8B00-2A18D2E9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lv-LV" b="1" dirty="0"/>
            </a:br>
            <a:r>
              <a:rPr lang="en-US" b="1" dirty="0"/>
              <a:t>Methodological approach </a:t>
            </a:r>
            <a:b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B05AC-FD77-1B42-81E9-6BFE3F352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Databases: </a:t>
            </a:r>
            <a:r>
              <a:rPr lang="en-US" dirty="0"/>
              <a:t>Business Source Complete</a:t>
            </a:r>
            <a:r>
              <a:rPr lang="lv-LV" dirty="0"/>
              <a:t> and Google Scholar</a:t>
            </a:r>
          </a:p>
          <a:p>
            <a:r>
              <a:rPr lang="lv-LV" dirty="0"/>
              <a:t>Keywords: </a:t>
            </a:r>
            <a:r>
              <a:rPr lang="en-US" dirty="0"/>
              <a:t>“Artificial Intelligence” and “Leadership”</a:t>
            </a:r>
            <a:endParaRPr lang="lv-LV" dirty="0"/>
          </a:p>
          <a:p>
            <a:r>
              <a:rPr lang="lv-LV" dirty="0"/>
              <a:t>A</a:t>
            </a:r>
            <a:r>
              <a:rPr lang="en-US" dirty="0" err="1"/>
              <a:t>cademic</a:t>
            </a:r>
            <a:r>
              <a:rPr lang="en-US" dirty="0"/>
              <a:t> (peer reviewed) articles</a:t>
            </a:r>
            <a:endParaRPr lang="lv-LV" dirty="0"/>
          </a:p>
          <a:p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41 full articles and over 184 </a:t>
            </a:r>
            <a:r>
              <a:rPr lang="en-US">
                <a:ea typeface="Malgun Gothic" panose="020B0503020000020004" pitchFamily="34" charset="-127"/>
                <a:cs typeface="Arial" panose="020B0604020202020204" pitchFamily="34" charset="0"/>
              </a:rPr>
              <a:t>article abstracts</a:t>
            </a:r>
            <a:endParaRPr lang="lv-LV" dirty="0"/>
          </a:p>
          <a:p>
            <a:r>
              <a:rPr lang="lv-LV" dirty="0"/>
              <a:t>2010 - 2020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FE1C3-7B3A-4971-940C-4990F7F13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50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/>
              <a:t>Summary about types of publications 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81B3-4D00-7B4F-AE57-0DAF50789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47664" cy="4351338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Summary of 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practitioner and academician views and theory building papers </a:t>
            </a:r>
            <a:endParaRPr lang="lv-LV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More and most cited: 2018-2020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Journals: </a:t>
            </a:r>
          </a:p>
          <a:p>
            <a:pPr marL="285750" indent="-285750" algn="just">
              <a:buFontTx/>
              <a:buChar char="-"/>
            </a:pP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T</a:t>
            </a:r>
            <a:r>
              <a:rPr lang="en-US" dirty="0" err="1">
                <a:ea typeface="Malgun Gothic" panose="020B0503020000020004" pitchFamily="34" charset="-127"/>
                <a:cs typeface="Arial" panose="020B0604020202020204" pitchFamily="34" charset="0"/>
              </a:rPr>
              <a:t>echnological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 (e.g. </a:t>
            </a:r>
            <a:r>
              <a:rPr lang="en-US" i="1" dirty="0">
                <a:ea typeface="Malgun Gothic" panose="020B0503020000020004" pitchFamily="34" charset="-127"/>
                <a:cs typeface="Arial" panose="020B0604020202020204" pitchFamily="34" charset="0"/>
              </a:rPr>
              <a:t>International Journal of Information Management, IT Professional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)</a:t>
            </a: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L</a:t>
            </a:r>
            <a:r>
              <a:rPr lang="en-US" dirty="0" err="1">
                <a:ea typeface="Malgun Gothic" panose="020B0503020000020004" pitchFamily="34" charset="-127"/>
                <a:cs typeface="Arial" panose="020B0604020202020204" pitchFamily="34" charset="0"/>
              </a:rPr>
              <a:t>eadership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 (e.g. </a:t>
            </a:r>
            <a:r>
              <a:rPr lang="en-US" i="1" dirty="0">
                <a:ea typeface="Malgun Gothic" panose="020B0503020000020004" pitchFamily="34" charset="-127"/>
                <a:cs typeface="Arial" panose="020B0604020202020204" pitchFamily="34" charset="0"/>
              </a:rPr>
              <a:t>Leadership Quarterly, Journal of Leadership Studies, Strategy &amp; Leaderships</a:t>
            </a: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Tx/>
              <a:buChar char="-"/>
            </a:pP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C</a:t>
            </a:r>
            <a:r>
              <a:rPr lang="en-US" dirty="0" err="1">
                <a:ea typeface="Malgun Gothic" panose="020B0503020000020004" pitchFamily="34" charset="-127"/>
                <a:cs typeface="Arial" panose="020B0604020202020204" pitchFamily="34" charset="0"/>
              </a:rPr>
              <a:t>onsulting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 and </a:t>
            </a:r>
            <a:r>
              <a:rPr lang="en-US" dirty="0" err="1">
                <a:ea typeface="Malgun Gothic" panose="020B0503020000020004" pitchFamily="34" charset="-127"/>
                <a:cs typeface="Arial" panose="020B0604020202020204" pitchFamily="34" charset="0"/>
              </a:rPr>
              <a:t>practicioner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 field (e.g. </a:t>
            </a:r>
            <a:r>
              <a:rPr lang="en-US" i="1" dirty="0">
                <a:ea typeface="Malgun Gothic" panose="020B0503020000020004" pitchFamily="34" charset="-127"/>
                <a:cs typeface="Arial" panose="020B0604020202020204" pitchFamily="34" charset="0"/>
              </a:rPr>
              <a:t>McKinsey Quarterly, Harvard Business Review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).</a:t>
            </a:r>
            <a:endParaRPr lang="lv-LV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just"/>
            <a:endParaRPr lang="en-US" dirty="0"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7C9B-73BD-4A40-8B00-2A18D2E9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Introduction (1)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B05AC-FD77-1B42-81E9-6BFE3F352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 dirty="0"/>
              <a:t>Leadership researched &gt; 100 years</a:t>
            </a:r>
          </a:p>
          <a:p>
            <a:pPr algn="just"/>
            <a:r>
              <a:rPr lang="lv-LV" dirty="0"/>
              <a:t>K</a:t>
            </a:r>
            <a:r>
              <a:rPr lang="en-US" dirty="0" err="1"/>
              <a:t>ey</a:t>
            </a:r>
            <a:r>
              <a:rPr lang="en-US" dirty="0"/>
              <a:t> terms associate</a:t>
            </a:r>
            <a:r>
              <a:rPr lang="lv-LV" dirty="0"/>
              <a:t>d</a:t>
            </a:r>
            <a:r>
              <a:rPr lang="en-US" dirty="0"/>
              <a:t> with AI: big data, automation, and machine learning, Industry 4.0</a:t>
            </a:r>
            <a:r>
              <a:rPr lang="lv-LV" dirty="0"/>
              <a:t>, etc.</a:t>
            </a:r>
          </a:p>
          <a:p>
            <a:pPr algn="just"/>
            <a:r>
              <a:rPr lang="lv-LV" dirty="0"/>
              <a:t>AI is used in fields: </a:t>
            </a:r>
            <a:r>
              <a:rPr lang="en-US" dirty="0"/>
              <a:t>entertainment, healthcare, service industry (such as finance, marketing, logistics, e-commerce, agriculture, and accounting), education,</a:t>
            </a:r>
            <a:r>
              <a:rPr lang="lv-LV" dirty="0"/>
              <a:t> etc. </a:t>
            </a:r>
          </a:p>
          <a:p>
            <a:pPr algn="just"/>
            <a:r>
              <a:rPr lang="en-US" dirty="0"/>
              <a:t>“</a:t>
            </a:r>
            <a:r>
              <a:rPr lang="en-US" b="1" dirty="0"/>
              <a:t>Leadership in an Artificial Intelligence based economy</a:t>
            </a:r>
            <a:r>
              <a:rPr lang="en-US" dirty="0"/>
              <a:t>” (Moldenhauer &amp; </a:t>
            </a:r>
            <a:r>
              <a:rPr lang="en-US" dirty="0" err="1"/>
              <a:t>Londt</a:t>
            </a:r>
            <a:r>
              <a:rPr lang="en-US" dirty="0"/>
              <a:t>, 2019, p. 155).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F2C29-95B4-4AFA-9178-E8DAFE9FF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2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7C9B-73BD-4A40-8B00-2A18D2E9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Introduction (2)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B05AC-FD77-1B42-81E9-6BFE3F352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03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lv-LV" dirty="0"/>
              <a:t>As per Naqvi and Munoz (2018), the issue is that “the cognitive transformation is sweeping through the global economy, and </a:t>
            </a:r>
            <a:r>
              <a:rPr lang="lv-LV" u="sng" dirty="0"/>
              <a:t>it is not like anything traditional leaders have ever experienced before</a:t>
            </a:r>
            <a:r>
              <a:rPr lang="lv-LV" dirty="0"/>
              <a:t>” (p. 1). </a:t>
            </a:r>
          </a:p>
          <a:p>
            <a:pPr algn="just"/>
            <a:endParaRPr lang="lv-LV" dirty="0"/>
          </a:p>
          <a:p>
            <a:pPr algn="just"/>
            <a:r>
              <a:rPr lang="lv-LV" dirty="0"/>
              <a:t>A survey by Accenture (2017, as cited in De Cremer, 2019): 85% of questioned executives were planning to extensively invest in AI-related technologies in the period of the next 3 years. </a:t>
            </a:r>
          </a:p>
          <a:p>
            <a:pPr algn="just"/>
            <a:endParaRPr lang="lv-LV" dirty="0"/>
          </a:p>
          <a:p>
            <a:pPr algn="just"/>
            <a:r>
              <a:rPr lang="lv-LV" dirty="0"/>
              <a:t>Thus, the author raises the questions </a:t>
            </a:r>
            <a:r>
              <a:rPr lang="lv-LV" i="1" dirty="0"/>
              <a:t>whether AI-based technologies implementation will influence the heart of the organizations – their leadership</a:t>
            </a:r>
            <a:r>
              <a:rPr lang="lv-LV" dirty="0"/>
              <a:t>, and whether today’s leadership will be relevant in the future.</a:t>
            </a:r>
          </a:p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9F167-5907-43EA-9339-B4EDEE7E4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5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7C9B-73BD-4A40-8B00-2A18D2E9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234496"/>
            <a:ext cx="10515600" cy="1325563"/>
          </a:xfrm>
        </p:spPr>
        <p:txBody>
          <a:bodyPr/>
          <a:lstStyle/>
          <a:p>
            <a:r>
              <a:rPr lang="lv-LV" b="1" dirty="0"/>
              <a:t>Definitions of AI</a:t>
            </a:r>
            <a:endParaRPr lang="en-US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52A1505-E273-47E6-B44B-CE63E4EAD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9743"/>
              </p:ext>
            </p:extLst>
          </p:nvPr>
        </p:nvGraphicFramePr>
        <p:xfrm>
          <a:off x="1752600" y="1428746"/>
          <a:ext cx="8884298" cy="4888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2149">
                  <a:extLst>
                    <a:ext uri="{9D8B030D-6E8A-4147-A177-3AD203B41FA5}">
                      <a16:colId xmlns:a16="http://schemas.microsoft.com/office/drawing/2014/main" val="2398658356"/>
                    </a:ext>
                  </a:extLst>
                </a:gridCol>
                <a:gridCol w="4442149">
                  <a:extLst>
                    <a:ext uri="{9D8B030D-6E8A-4147-A177-3AD203B41FA5}">
                      <a16:colId xmlns:a16="http://schemas.microsoft.com/office/drawing/2014/main" val="3645750495"/>
                    </a:ext>
                  </a:extLst>
                </a:gridCol>
              </a:tblGrid>
              <a:tr h="1934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“The </a:t>
                      </a:r>
                      <a:r>
                        <a:rPr lang="en-US" i="1" dirty="0"/>
                        <a:t>science </a:t>
                      </a:r>
                      <a:r>
                        <a:rPr lang="en-US" dirty="0"/>
                        <a:t>and engineering of making intelligent machines.”</a:t>
                      </a:r>
                      <a:r>
                        <a:rPr lang="lv-LV" dirty="0"/>
                        <a:t> (</a:t>
                      </a:r>
                      <a:r>
                        <a:rPr lang="en-US" dirty="0"/>
                        <a:t>John McCarthy, 1956</a:t>
                      </a:r>
                      <a:r>
                        <a:rPr lang="lv-LV" dirty="0"/>
                        <a:t>)</a:t>
                      </a: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“The </a:t>
                      </a:r>
                      <a:r>
                        <a:rPr lang="en-US" i="1" dirty="0"/>
                        <a:t>capacity for machines </a:t>
                      </a:r>
                      <a:r>
                        <a:rPr lang="en-US" dirty="0"/>
                        <a:t>to employ algorithms with data to make choices similar to those of a human being.”</a:t>
                      </a:r>
                      <a:r>
                        <a:rPr lang="lv-LV" dirty="0"/>
                        <a:t> (</a:t>
                      </a:r>
                      <a:r>
                        <a:rPr lang="en-US" dirty="0"/>
                        <a:t>Yao, Jia, and Zhou, 2018</a:t>
                      </a:r>
                      <a:r>
                        <a:rPr lang="lv-LV" dirty="0"/>
                        <a:t>)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/>
                    </a:p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04017"/>
                  </a:ext>
                </a:extLst>
              </a:tr>
              <a:tr h="1629359">
                <a:tc>
                  <a:txBody>
                    <a:bodyPr/>
                    <a:lstStyle/>
                    <a:p>
                      <a:r>
                        <a:rPr lang="en-US" dirty="0"/>
                        <a:t>“A </a:t>
                      </a:r>
                      <a:r>
                        <a:rPr lang="en-US" i="1" dirty="0"/>
                        <a:t>computer program </a:t>
                      </a:r>
                      <a:r>
                        <a:rPr lang="en-US" dirty="0"/>
                        <a:t>combined with real-life data, which can be trained to perform a task and can become smarter about its users through experience with its users.”</a:t>
                      </a:r>
                      <a:r>
                        <a:rPr lang="lv-LV" dirty="0"/>
                        <a:t> (</a:t>
                      </a:r>
                      <a:r>
                        <a:rPr lang="en-US" dirty="0" err="1"/>
                        <a:t>Arney</a:t>
                      </a:r>
                      <a:r>
                        <a:rPr lang="en-US" dirty="0"/>
                        <a:t>, 2017</a:t>
                      </a:r>
                      <a:r>
                        <a:rPr lang="lv-LV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“A </a:t>
                      </a:r>
                      <a:r>
                        <a:rPr lang="en-US" i="1" dirty="0"/>
                        <a:t>science </a:t>
                      </a:r>
                      <a:r>
                        <a:rPr lang="en-US" dirty="0"/>
                        <a:t>dedicated to the study of systems that, from the perspective of an observer, act intelligently.” </a:t>
                      </a:r>
                      <a:r>
                        <a:rPr lang="lv-LV" dirty="0"/>
                        <a:t>(</a:t>
                      </a:r>
                      <a:r>
                        <a:rPr lang="en-US" dirty="0" err="1"/>
                        <a:t>Bernardini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Sônego</a:t>
                      </a:r>
                      <a:r>
                        <a:rPr lang="en-US" dirty="0"/>
                        <a:t>, &amp; </a:t>
                      </a:r>
                      <a:r>
                        <a:rPr lang="en-US" dirty="0" err="1"/>
                        <a:t>Pozzebon</a:t>
                      </a:r>
                      <a:r>
                        <a:rPr lang="en-US" dirty="0"/>
                        <a:t>, 2018</a:t>
                      </a:r>
                      <a:r>
                        <a:rPr lang="lv-LV" dirty="0"/>
                        <a:t>)</a:t>
                      </a:r>
                    </a:p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635422"/>
                  </a:ext>
                </a:extLst>
              </a:tr>
              <a:tr h="13238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“The </a:t>
                      </a:r>
                      <a:r>
                        <a:rPr lang="en-US" i="1" dirty="0"/>
                        <a:t>broad </a:t>
                      </a:r>
                      <a:r>
                        <a:rPr lang="en-US" i="1" u="sng" dirty="0"/>
                        <a:t>collection of technologies</a:t>
                      </a:r>
                      <a:r>
                        <a:rPr lang="en-US" dirty="0"/>
                        <a:t>, such as computer vision, language processing, robotics, robotic process automation and virtual agents that are able to mimic cognitive human functions.”</a:t>
                      </a:r>
                      <a:r>
                        <a:rPr lang="lv-LV" dirty="0"/>
                        <a:t> (</a:t>
                      </a:r>
                      <a:r>
                        <a:rPr lang="en-US" dirty="0" err="1"/>
                        <a:t>Bughin</a:t>
                      </a:r>
                      <a:r>
                        <a:rPr lang="en-US" dirty="0"/>
                        <a:t> &amp; Hazan, 2017</a:t>
                      </a:r>
                      <a:r>
                        <a:rPr lang="lv-LV" dirty="0"/>
                        <a:t>)</a:t>
                      </a:r>
                    </a:p>
                    <a:p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53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83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CD96-EAFA-274B-87AE-F0C9EB09E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0570"/>
            <a:ext cx="10515600" cy="2852737"/>
          </a:xfrm>
        </p:spPr>
        <p:txBody>
          <a:bodyPr>
            <a:normAutofit/>
          </a:bodyPr>
          <a:lstStyle/>
          <a:p>
            <a:r>
              <a:rPr lang="lv-LV" b="1" dirty="0"/>
              <a:t>Synthesis of the main research directions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65171-46B7-40AA-B220-53E2F4DB2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0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CD96-EAFA-274B-87AE-F0C9EB09E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69924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br>
              <a:rPr lang="lv-LV" b="1" dirty="0"/>
            </a:br>
            <a:r>
              <a:rPr lang="lv-LV" b="1" dirty="0"/>
              <a:t>E</a:t>
            </a:r>
            <a:r>
              <a:rPr lang="en-US" b="1" dirty="0" err="1"/>
              <a:t>nhancement</a:t>
            </a:r>
            <a:r>
              <a:rPr lang="en-US" b="1" dirty="0"/>
              <a:t> </a:t>
            </a:r>
            <a:r>
              <a:rPr lang="lv-LV" b="1" dirty="0"/>
              <a:t>perspective</a:t>
            </a:r>
            <a:r>
              <a:rPr lang="en-US" b="1" dirty="0"/>
              <a:t>: </a:t>
            </a:r>
            <a:br>
              <a:rPr lang="lv-LV" b="1" dirty="0"/>
            </a:br>
            <a:r>
              <a:rPr lang="en-US" dirty="0"/>
              <a:t>AI as an </a:t>
            </a:r>
            <a:r>
              <a:rPr lang="en-US" u="sng" dirty="0"/>
              <a:t>additional assistance to</a:t>
            </a:r>
            <a:r>
              <a:rPr lang="en-US" dirty="0"/>
              <a:t> current </a:t>
            </a:r>
            <a:r>
              <a:rPr lang="en-US" u="sng" dirty="0"/>
              <a:t>leadership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D71C1-DAC8-4AFE-AE59-932611A6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2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800" b="1" dirty="0"/>
              <a:t>E</a:t>
            </a:r>
            <a:r>
              <a:rPr lang="en-US" sz="4800" b="1" dirty="0" err="1"/>
              <a:t>nhancement</a:t>
            </a:r>
            <a:r>
              <a:rPr lang="en-US" sz="4800" b="1" dirty="0"/>
              <a:t> </a:t>
            </a:r>
            <a:r>
              <a:rPr lang="lv-LV" sz="4800" b="1" dirty="0"/>
              <a:t>perspective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81B3-4D00-7B4F-AE57-0DAF50789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1061"/>
            <a:ext cx="10347664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lv-LV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Jones (2018): “</a:t>
            </a:r>
            <a:r>
              <a:rPr lang="en-US" i="1" dirty="0">
                <a:ea typeface="Malgun Gothic" panose="020B0503020000020004" pitchFamily="34" charset="-127"/>
                <a:cs typeface="Arial" panose="020B0604020202020204" pitchFamily="34" charset="0"/>
              </a:rPr>
              <a:t>Leadership as a principal does not change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” (p. 60). All the types identified by the leadership community in the last decade (</a:t>
            </a:r>
            <a:r>
              <a:rPr lang="en-US" i="1" dirty="0">
                <a:ea typeface="Malgun Gothic" panose="020B0503020000020004" pitchFamily="34" charset="-127"/>
                <a:cs typeface="Arial" panose="020B0604020202020204" pitchFamily="34" charset="0"/>
              </a:rPr>
              <a:t>transformational, transactional, situational, contingent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, etc.) will stay.</a:t>
            </a: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u="sng" dirty="0">
                <a:ea typeface="Malgun Gothic" panose="020B0503020000020004" pitchFamily="34" charset="-127"/>
                <a:cs typeface="Arial" panose="020B0604020202020204" pitchFamily="34" charset="0"/>
              </a:rPr>
              <a:t>Technologies are simply something additional that will change the landscape</a:t>
            </a:r>
            <a:r>
              <a:rPr lang="en-US" dirty="0">
                <a:ea typeface="Malgun Gothic" panose="020B0503020000020004" pitchFamily="34" charset="-127"/>
                <a:cs typeface="Arial" panose="020B0604020202020204" pitchFamily="34" charset="0"/>
              </a:rPr>
              <a:t>, but not the definition of leadership and need for human leaders</a:t>
            </a:r>
            <a:r>
              <a:rPr lang="lv-LV" dirty="0">
                <a:ea typeface="Malgun Gothic" panose="020B0503020000020004" pitchFamily="34" charset="-127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lv-LV" dirty="0"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DE0F2-1C4C-4F12-9822-F8CE6AA3E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9844-A874-4F4C-B82D-96E6BA21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26"/>
            <a:ext cx="10515600" cy="1325563"/>
          </a:xfrm>
        </p:spPr>
        <p:txBody>
          <a:bodyPr>
            <a:normAutofit/>
          </a:bodyPr>
          <a:lstStyle/>
          <a:p>
            <a:r>
              <a:rPr lang="lv-LV" sz="4800" b="1" dirty="0"/>
              <a:t>E</a:t>
            </a:r>
            <a:r>
              <a:rPr lang="en-US" sz="4800" b="1" dirty="0" err="1"/>
              <a:t>nhancement</a:t>
            </a:r>
            <a:r>
              <a:rPr lang="en-US" sz="4800" b="1" dirty="0"/>
              <a:t> </a:t>
            </a:r>
            <a:r>
              <a:rPr lang="lv-LV" sz="4800" b="1" dirty="0"/>
              <a:t>perspective (2)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3C7F5F-B101-B44E-93C0-E54DD2BA8FEC}"/>
              </a:ext>
            </a:extLst>
          </p:cNvPr>
          <p:cNvSpPr/>
          <p:nvPr/>
        </p:nvSpPr>
        <p:spPr>
          <a:xfrm>
            <a:off x="4551666" y="6450281"/>
            <a:ext cx="104238" cy="104238"/>
          </a:xfrm>
          <a:prstGeom prst="ellipse">
            <a:avLst/>
          </a:prstGeom>
          <a:noFill/>
          <a:ln w="25400">
            <a:solidFill>
              <a:srgbClr val="C3B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71FD1A-7DA3-4149-8E8F-7DC59D52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9146"/>
            <a:ext cx="8965454" cy="558885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0F24829-E4DF-4E20-821D-7B76DB4E29D1}"/>
              </a:ext>
            </a:extLst>
          </p:cNvPr>
          <p:cNvSpPr/>
          <p:nvPr/>
        </p:nvSpPr>
        <p:spPr>
          <a:xfrm>
            <a:off x="7221894" y="1931436"/>
            <a:ext cx="2901820" cy="4787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92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ackground Light Gold">
      <a:dk1>
        <a:srgbClr val="450083"/>
      </a:dk1>
      <a:lt1>
        <a:srgbClr val="FFFFFF"/>
      </a:lt1>
      <a:dk2>
        <a:srgbClr val="44546A"/>
      </a:dk2>
      <a:lt2>
        <a:srgbClr val="F3EFE1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1559</Words>
  <Application>Microsoft Macintosh PowerPoint</Application>
  <PresentationFormat>Widescreen</PresentationFormat>
  <Paragraphs>100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(Body)</vt:lpstr>
      <vt:lpstr>Calibri Light</vt:lpstr>
      <vt:lpstr>Times New Roman</vt:lpstr>
      <vt:lpstr>Office Theme</vt:lpstr>
      <vt:lpstr>Leadership in an Artificial Intelligence Era</vt:lpstr>
      <vt:lpstr>Abstract (1)</vt:lpstr>
      <vt:lpstr>Introduction (1)</vt:lpstr>
      <vt:lpstr>Introduction (2)</vt:lpstr>
      <vt:lpstr>Definitions of AI</vt:lpstr>
      <vt:lpstr>Synthesis of the main research directions</vt:lpstr>
      <vt:lpstr>     Enhancement perspective:  AI as an additional assistance to current leadership functions</vt:lpstr>
      <vt:lpstr>Enhancement perspective (1)</vt:lpstr>
      <vt:lpstr>Enhancement perspective (2)</vt:lpstr>
      <vt:lpstr>Enhancement perspective (3)</vt:lpstr>
      <vt:lpstr>     Replacement perspective:  AI will replace followers and leaders  </vt:lpstr>
      <vt:lpstr>Replacement perspective (1)</vt:lpstr>
      <vt:lpstr>Replacement perspective (2)</vt:lpstr>
      <vt:lpstr>Replacement perspective (3)</vt:lpstr>
      <vt:lpstr>     Skeptical perspective:  AI is “an oversold idea”  </vt:lpstr>
      <vt:lpstr>Skeptical perspective (1)</vt:lpstr>
      <vt:lpstr>Skeptical perspective (2)</vt:lpstr>
      <vt:lpstr>Future Research </vt:lpstr>
      <vt:lpstr>Discussion points </vt:lpstr>
      <vt:lpstr> Q &amp; A</vt:lpstr>
      <vt:lpstr>PowerPoint Presentation</vt:lpstr>
      <vt:lpstr>Abstract (2)</vt:lpstr>
      <vt:lpstr> Methodological approach  </vt:lpstr>
      <vt:lpstr>Summary about types of publications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Rhodes</dc:creator>
  <cp:lastModifiedBy>Tatjana Titareva</cp:lastModifiedBy>
  <cp:revision>9</cp:revision>
  <dcterms:created xsi:type="dcterms:W3CDTF">2021-01-25T15:57:59Z</dcterms:created>
  <dcterms:modified xsi:type="dcterms:W3CDTF">2021-02-18T02:32:04Z</dcterms:modified>
</cp:coreProperties>
</file>