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F77"/>
    <a:srgbClr val="7A4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8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D229C86-864C-4D1F-9AF3-90B85342FB5F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FA7-2B5C-4CFC-84D3-2BFF92CAD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9C86-864C-4D1F-9AF3-90B85342FB5F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FA7-2B5C-4CFC-84D3-2BFF92CAD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9C86-864C-4D1F-9AF3-90B85342FB5F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FA7-2B5C-4CFC-84D3-2BFF92CAD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9C86-864C-4D1F-9AF3-90B85342FB5F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FA7-2B5C-4CFC-84D3-2BFF92CADFE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9C86-864C-4D1F-9AF3-90B85342FB5F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FA7-2B5C-4CFC-84D3-2BFF92CAD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9C86-864C-4D1F-9AF3-90B85342FB5F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FA7-2B5C-4CFC-84D3-2BFF92CADF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9C86-864C-4D1F-9AF3-90B85342FB5F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FA7-2B5C-4CFC-84D3-2BFF92CAD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9C86-864C-4D1F-9AF3-90B85342FB5F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FA7-2B5C-4CFC-84D3-2BFF92CAD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9C86-864C-4D1F-9AF3-90B85342FB5F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FA7-2B5C-4CFC-84D3-2BFF92CAD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9C86-864C-4D1F-9AF3-90B85342FB5F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FA7-2B5C-4CFC-84D3-2BFF92CADF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9C86-864C-4D1F-9AF3-90B85342FB5F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0FA7-2B5C-4CFC-84D3-2BFF92CAD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D229C86-864C-4D1F-9AF3-90B85342FB5F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A520FA7-2B5C-4CFC-84D3-2BFF92CADF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mullenmr@jm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1447800"/>
            <a:ext cx="71628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Updates to the OSHA Hazard Communication Standard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Safety Data Sheets (SDS), Labels, </a:t>
            </a:r>
            <a:r>
              <a:rPr lang="en-US" sz="3200" i="0" dirty="0" smtClean="0"/>
              <a:t>&amp; </a:t>
            </a:r>
            <a:r>
              <a:rPr lang="en-US" sz="3200" dirty="0" smtClean="0"/>
              <a:t>Pictograms</a:t>
            </a:r>
            <a:endParaRPr lang="en-US" sz="3200" dirty="0"/>
          </a:p>
          <a:p>
            <a:endParaRPr lang="en-US" sz="32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42568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685800"/>
          </a:xfrm>
        </p:spPr>
        <p:txBody>
          <a:bodyPr/>
          <a:lstStyle/>
          <a:p>
            <a:r>
              <a:rPr lang="en-US" dirty="0" smtClean="0"/>
              <a:t>Hazard </a:t>
            </a:r>
            <a:r>
              <a:rPr lang="en-US" dirty="0" smtClean="0"/>
              <a:t>statements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5999"/>
            <a:ext cx="5943600" cy="339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2313968"/>
            <a:ext cx="1876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b="1" dirty="0">
                <a:solidFill>
                  <a:srgbClr val="7030A0"/>
                </a:solidFill>
              </a:rPr>
              <a:t>Describe the nature of the </a:t>
            </a:r>
            <a:r>
              <a:rPr lang="en-US" b="1" dirty="0" smtClean="0">
                <a:solidFill>
                  <a:srgbClr val="7030A0"/>
                </a:solidFill>
              </a:rPr>
              <a:t>hazard </a:t>
            </a:r>
            <a:r>
              <a:rPr lang="en-US" b="1" dirty="0">
                <a:solidFill>
                  <a:srgbClr val="7030A0"/>
                </a:solidFill>
              </a:rPr>
              <a:t>and </a:t>
            </a:r>
            <a:r>
              <a:rPr lang="en-US" b="1" dirty="0" smtClean="0">
                <a:solidFill>
                  <a:srgbClr val="7030A0"/>
                </a:solidFill>
              </a:rPr>
              <a:t>degree </a:t>
            </a:r>
            <a:r>
              <a:rPr lang="en-US" b="1" dirty="0">
                <a:solidFill>
                  <a:srgbClr val="7030A0"/>
                </a:solidFill>
              </a:rPr>
              <a:t>of the hazard.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3593910"/>
            <a:ext cx="1009649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1046" y="3828872"/>
            <a:ext cx="2028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Specific to the hazard classification. </a:t>
            </a:r>
          </a:p>
          <a:p>
            <a:pPr indent="0">
              <a:buNone/>
            </a:pP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889" y="4648200"/>
            <a:ext cx="2028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Always the same for the same hazard, regardless of the chemical.</a:t>
            </a:r>
          </a:p>
          <a:p>
            <a:pPr indent="0">
              <a:buNone/>
            </a:pPr>
            <a:endParaRPr lang="en-US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9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71600"/>
            <a:ext cx="7086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Precautionary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301663"/>
            <a:ext cx="2286000" cy="1981200"/>
          </a:xfrm>
        </p:spPr>
        <p:txBody>
          <a:bodyPr/>
          <a:lstStyle/>
          <a:p>
            <a:r>
              <a:rPr lang="en-US" dirty="0" smtClean="0"/>
              <a:t>Prevention</a:t>
            </a:r>
          </a:p>
          <a:p>
            <a:r>
              <a:rPr lang="en-US" dirty="0" smtClean="0"/>
              <a:t>Response</a:t>
            </a:r>
          </a:p>
          <a:p>
            <a:r>
              <a:rPr lang="en-US" dirty="0" smtClean="0"/>
              <a:t>Storage</a:t>
            </a:r>
          </a:p>
          <a:p>
            <a:r>
              <a:rPr lang="en-US" dirty="0" smtClean="0"/>
              <a:t>Disposal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2860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Describe recommended measures to minimize or prevent adverse effects resulting from exposure, improper storage, or improper handling of a chemical.  There are 4 types:</a:t>
            </a:r>
            <a:endParaRPr lang="en-US" sz="2000" dirty="0"/>
          </a:p>
        </p:txBody>
      </p:sp>
      <p:sp>
        <p:nvSpPr>
          <p:cNvPr id="5" name="Right Brace 4"/>
          <p:cNvSpPr/>
          <p:nvPr/>
        </p:nvSpPr>
        <p:spPr>
          <a:xfrm>
            <a:off x="2438400" y="3505200"/>
            <a:ext cx="1905000" cy="1676400"/>
          </a:xfrm>
          <a:prstGeom prst="rightBrace">
            <a:avLst/>
          </a:prstGeom>
          <a:ln w="730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9600" y="3681680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They can be combined for readability and to conserve space or, when similar, the most stringent statement utilized on the label.</a:t>
            </a:r>
          </a:p>
        </p:txBody>
      </p:sp>
    </p:spTree>
    <p:extLst>
      <p:ext uri="{BB962C8B-B14F-4D97-AF65-F5344CB8AC3E}">
        <p14:creationId xmlns:p14="http://schemas.microsoft.com/office/powerpoint/2010/main" val="4186619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Precautionary statements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66949"/>
            <a:ext cx="5943600" cy="339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91000"/>
            <a:ext cx="1009649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1" y="2997041"/>
            <a:ext cx="1447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Combined and formatted to conserve space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70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Name, Address, and Telephone number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66949"/>
            <a:ext cx="5943600" cy="339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ent-Up Arrow 4"/>
          <p:cNvSpPr/>
          <p:nvPr/>
        </p:nvSpPr>
        <p:spPr>
          <a:xfrm rot="16200000" flipH="1" flipV="1">
            <a:off x="1206604" y="4584596"/>
            <a:ext cx="1168192" cy="1295400"/>
          </a:xfrm>
          <a:prstGeom prst="bentUpArrow">
            <a:avLst>
              <a:gd name="adj1" fmla="val 14044"/>
              <a:gd name="adj2" fmla="val 19735"/>
              <a:gd name="adj3" fmla="val 356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1" y="2997041"/>
            <a:ext cx="1600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Chemical Manufacturer, importer, or other responsible party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Sds</a:t>
            </a:r>
            <a:r>
              <a:rPr lang="en-US" dirty="0" smtClean="0"/>
              <a:t> and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239000" cy="30480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Information must be in English, but can also be in other languages</a:t>
            </a:r>
          </a:p>
          <a:p>
            <a:r>
              <a:rPr lang="en-US" dirty="0" smtClean="0"/>
              <a:t>Precautionary statements on the label and SDS will be the same</a:t>
            </a:r>
          </a:p>
          <a:p>
            <a:r>
              <a:rPr lang="en-US" dirty="0" smtClean="0"/>
              <a:t>Labels can include additional supplemental information </a:t>
            </a:r>
          </a:p>
          <a:p>
            <a:r>
              <a:rPr lang="en-US" dirty="0" smtClean="0"/>
              <a:t>Information on the label can be used to ensure proper storage and provide immediate guidance for emergency response personnel.</a:t>
            </a:r>
          </a:p>
          <a:p>
            <a:pPr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Hazard Communication Standard STILL requires that SDSs be readily accessible for all hazardous chemicals in the workplace.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36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2860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have any questions regarding this training, the updated Hazard </a:t>
            </a:r>
            <a:r>
              <a:rPr lang="en-US" dirty="0"/>
              <a:t>C</a:t>
            </a:r>
            <a:r>
              <a:rPr lang="en-US" dirty="0" smtClean="0"/>
              <a:t>ommunication Standard or need additional information on SDSs or labels, contact the Environmental Health Coordinator.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Marcella Mullenax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  <a:hlinkClick r:id="rId2"/>
              </a:rPr>
              <a:t>mullenmr@jmu.edu</a:t>
            </a:r>
            <a:endParaRPr lang="en-US" dirty="0" smtClean="0">
              <a:solidFill>
                <a:srgbClr val="7030A0"/>
              </a:solidFill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47244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proceed to the quiz for the updated Hazard Communication Standard.  A minimum score of 80% must be achieved for successful completion of the training.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9730"/>
            <a:ext cx="2477140" cy="99419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85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70866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OSHA’s Hazard Communication </a:t>
            </a:r>
            <a:r>
              <a:rPr lang="en-US" dirty="0" smtClean="0"/>
              <a:t>Standard (29 CFR 1910.1200) </a:t>
            </a:r>
            <a:r>
              <a:rPr lang="en-US" dirty="0" smtClean="0"/>
              <a:t>was re-issued in 2012 to bring it into alignment with the United Nation’s Globally Harmonized System of Classification and Labeling of Chemicals (GHS)</a:t>
            </a:r>
          </a:p>
          <a:p>
            <a:r>
              <a:rPr lang="en-US" dirty="0" smtClean="0"/>
              <a:t>The revisions include more structured requirements for labeling and formatting Safety Data Sheets (SDS, previously called MSDS)</a:t>
            </a:r>
          </a:p>
          <a:p>
            <a:r>
              <a:rPr lang="en-US" dirty="0" smtClean="0"/>
              <a:t>The updated labels and SDSs more quickly and clearly convey hazard information so that the </a:t>
            </a:r>
            <a:r>
              <a:rPr lang="en-US" dirty="0" smtClean="0"/>
              <a:t>users </a:t>
            </a:r>
            <a:r>
              <a:rPr lang="en-US" dirty="0" smtClean="0"/>
              <a:t>are informed about how to protect themselves.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6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Safety Data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300" y="2590800"/>
            <a:ext cx="6400800" cy="30480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Sections 1-8 contain general information about the chemical’s identity, hazards, safe handling, and emergency control measures.</a:t>
            </a:r>
          </a:p>
          <a:p>
            <a:r>
              <a:rPr lang="en-US" dirty="0" smtClean="0"/>
              <a:t>Sections 9-11, and 16 contain technical and specific scientific information  including physical and chemical properties, exposure control and toxicological information, and stability and reactivity guidance.</a:t>
            </a:r>
          </a:p>
          <a:p>
            <a:r>
              <a:rPr lang="en-US" dirty="0" smtClean="0"/>
              <a:t>Sections 12-15 contain information regulated by DOT, EPA and other agencies as well as the date of preparation or last revision of the SDS.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20600" y="2209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New format requires 16-sections</a:t>
            </a:r>
          </a:p>
        </p:txBody>
      </p:sp>
    </p:spTree>
    <p:extLst>
      <p:ext uri="{BB962C8B-B14F-4D97-AF65-F5344CB8AC3E}">
        <p14:creationId xmlns:p14="http://schemas.microsoft.com/office/powerpoint/2010/main" val="6476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SDS—Know the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3657600" cy="304800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Section 1</a:t>
            </a:r>
            <a:r>
              <a:rPr lang="en-US" dirty="0" smtClean="0"/>
              <a:t>-Identification</a:t>
            </a:r>
          </a:p>
          <a:p>
            <a:r>
              <a:rPr lang="en-US" b="1" dirty="0" smtClean="0"/>
              <a:t>Section 2</a:t>
            </a:r>
            <a:r>
              <a:rPr lang="en-US" dirty="0" smtClean="0"/>
              <a:t>-Hazards</a:t>
            </a:r>
          </a:p>
          <a:p>
            <a:r>
              <a:rPr lang="en-US" b="1" dirty="0" smtClean="0"/>
              <a:t>Section 3</a:t>
            </a:r>
            <a:r>
              <a:rPr lang="en-US" dirty="0" smtClean="0"/>
              <a:t>-Ingredients and Composition</a:t>
            </a:r>
          </a:p>
          <a:p>
            <a:r>
              <a:rPr lang="en-US" b="1" dirty="0" smtClean="0"/>
              <a:t>Section 4</a:t>
            </a:r>
            <a:r>
              <a:rPr lang="en-US" dirty="0" smtClean="0"/>
              <a:t>-First Aid Measures</a:t>
            </a:r>
          </a:p>
          <a:p>
            <a:r>
              <a:rPr lang="en-US" b="1" dirty="0" smtClean="0"/>
              <a:t>Section 5</a:t>
            </a:r>
            <a:r>
              <a:rPr lang="en-US" dirty="0" smtClean="0"/>
              <a:t>-Fire Fighting Measures</a:t>
            </a:r>
          </a:p>
          <a:p>
            <a:r>
              <a:rPr lang="en-US" b="1" dirty="0" smtClean="0"/>
              <a:t>Section 6</a:t>
            </a:r>
            <a:r>
              <a:rPr lang="en-US" dirty="0" smtClean="0"/>
              <a:t>-Accidental Release Measures</a:t>
            </a:r>
          </a:p>
          <a:p>
            <a:r>
              <a:rPr lang="en-US" b="1" dirty="0" smtClean="0"/>
              <a:t>Section 7</a:t>
            </a:r>
            <a:r>
              <a:rPr lang="en-US" dirty="0" smtClean="0"/>
              <a:t>-Handling and Storage</a:t>
            </a:r>
          </a:p>
          <a:p>
            <a:r>
              <a:rPr lang="en-US" b="1" dirty="0" smtClean="0"/>
              <a:t>Section 8</a:t>
            </a:r>
            <a:r>
              <a:rPr lang="en-US" dirty="0" smtClean="0"/>
              <a:t>-Exposure Controls/PPE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2582400"/>
            <a:ext cx="36576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Section 9</a:t>
            </a:r>
            <a:r>
              <a:rPr lang="en-US" dirty="0" smtClean="0"/>
              <a:t>-Physical &amp; Chemical Properties</a:t>
            </a:r>
          </a:p>
          <a:p>
            <a:r>
              <a:rPr lang="en-US" b="1" dirty="0" smtClean="0"/>
              <a:t>Section 10</a:t>
            </a:r>
            <a:r>
              <a:rPr lang="en-US" dirty="0" smtClean="0"/>
              <a:t>-Stability &amp; Reactivity</a:t>
            </a:r>
          </a:p>
          <a:p>
            <a:r>
              <a:rPr lang="en-US" b="1" dirty="0" smtClean="0"/>
              <a:t>Section 11</a:t>
            </a:r>
            <a:r>
              <a:rPr lang="en-US" dirty="0" smtClean="0"/>
              <a:t>-Toxicological Information</a:t>
            </a:r>
          </a:p>
          <a:p>
            <a:r>
              <a:rPr lang="en-US" b="1" dirty="0" smtClean="0"/>
              <a:t>Section 12</a:t>
            </a:r>
            <a:r>
              <a:rPr lang="en-US" dirty="0" smtClean="0"/>
              <a:t>-Ecological Information</a:t>
            </a:r>
          </a:p>
          <a:p>
            <a:r>
              <a:rPr lang="en-US" b="1" dirty="0" smtClean="0"/>
              <a:t>Section 13</a:t>
            </a:r>
            <a:r>
              <a:rPr lang="en-US" dirty="0" smtClean="0"/>
              <a:t>-Disposal Considerations</a:t>
            </a:r>
          </a:p>
          <a:p>
            <a:r>
              <a:rPr lang="en-US" b="1" dirty="0" smtClean="0"/>
              <a:t>Section 14</a:t>
            </a:r>
            <a:r>
              <a:rPr lang="en-US" dirty="0" smtClean="0"/>
              <a:t>-Transport Information</a:t>
            </a:r>
          </a:p>
          <a:p>
            <a:r>
              <a:rPr lang="en-US" b="1" dirty="0" smtClean="0"/>
              <a:t>Section 15</a:t>
            </a:r>
            <a:r>
              <a:rPr lang="en-US" dirty="0" smtClean="0"/>
              <a:t>-Regulatory Information</a:t>
            </a:r>
          </a:p>
          <a:p>
            <a:r>
              <a:rPr lang="en-US" b="1" dirty="0" smtClean="0"/>
              <a:t>Section </a:t>
            </a:r>
            <a:r>
              <a:rPr lang="en-US" b="1" dirty="0" smtClean="0"/>
              <a:t>16</a:t>
            </a:r>
            <a:r>
              <a:rPr lang="en-US" dirty="0" smtClean="0"/>
              <a:t>-Other, </a:t>
            </a:r>
            <a:r>
              <a:rPr lang="en-US" dirty="0" smtClean="0"/>
              <a:t>including SDS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8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64732"/>
            <a:ext cx="7315200" cy="31502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Product Identifier</a:t>
            </a:r>
          </a:p>
          <a:p>
            <a:r>
              <a:rPr lang="en-US" dirty="0" smtClean="0"/>
              <a:t>Signal Word</a:t>
            </a:r>
          </a:p>
          <a:p>
            <a:r>
              <a:rPr lang="en-US" dirty="0" smtClean="0"/>
              <a:t>Pictogram</a:t>
            </a:r>
          </a:p>
          <a:p>
            <a:r>
              <a:rPr lang="en-US" dirty="0" smtClean="0"/>
              <a:t>Hazard Statements</a:t>
            </a:r>
          </a:p>
          <a:p>
            <a:r>
              <a:rPr lang="en-US" dirty="0" smtClean="0"/>
              <a:t>Precautionary Statements</a:t>
            </a:r>
          </a:p>
          <a:p>
            <a:r>
              <a:rPr lang="en-US" dirty="0" smtClean="0"/>
              <a:t>Name, address, &amp; phone number of chemical manufacturer, distributor or importer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209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New Manufacturer Labels must include the following: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230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Identifier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5770563" cy="330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600200" y="2286000"/>
            <a:ext cx="990600" cy="533400"/>
          </a:xfrm>
          <a:prstGeom prst="rightArrow">
            <a:avLst>
              <a:gd name="adj1" fmla="val 17604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0500" y="2555700"/>
            <a:ext cx="14055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Can be name, code number, batch number or whatever manufacturer chooses.</a:t>
            </a:r>
          </a:p>
          <a:p>
            <a:r>
              <a:rPr lang="en-US" sz="1400" u="sng" dirty="0" smtClean="0">
                <a:solidFill>
                  <a:srgbClr val="7030A0"/>
                </a:solidFill>
              </a:rPr>
              <a:t>The same identifier will appear </a:t>
            </a:r>
            <a:r>
              <a:rPr lang="en-US" sz="1400" u="sng" dirty="0" smtClean="0">
                <a:solidFill>
                  <a:srgbClr val="7030A0"/>
                </a:solidFill>
              </a:rPr>
              <a:t>on the </a:t>
            </a:r>
            <a:r>
              <a:rPr lang="en-US" sz="1400" u="sng" dirty="0" smtClean="0">
                <a:solidFill>
                  <a:srgbClr val="7030A0"/>
                </a:solidFill>
              </a:rPr>
              <a:t>label and </a:t>
            </a:r>
            <a:r>
              <a:rPr lang="en-US" sz="1400" u="sng" dirty="0" smtClean="0">
                <a:solidFill>
                  <a:srgbClr val="7030A0"/>
                </a:solidFill>
              </a:rPr>
              <a:t>the SDS</a:t>
            </a:r>
            <a:endParaRPr lang="en-US" sz="14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Word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68" y="2286000"/>
            <a:ext cx="5773737" cy="330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00200" y="3276600"/>
            <a:ext cx="990600" cy="533400"/>
          </a:xfrm>
          <a:prstGeom prst="rightArrow">
            <a:avLst>
              <a:gd name="adj1" fmla="val 17604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2075746"/>
            <a:ext cx="14258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Only one of two choices will be used:  WARNING or DANGER</a:t>
            </a:r>
          </a:p>
          <a:p>
            <a:endParaRPr lang="en-US" sz="1400" dirty="0">
              <a:solidFill>
                <a:srgbClr val="7030A0"/>
              </a:solidFill>
            </a:endParaRPr>
          </a:p>
          <a:p>
            <a:r>
              <a:rPr lang="en-US" sz="1600" dirty="0" smtClean="0">
                <a:solidFill>
                  <a:srgbClr val="7030A0"/>
                </a:solidFill>
              </a:rPr>
              <a:t>Used to alert relative severity of hazard</a:t>
            </a:r>
          </a:p>
          <a:p>
            <a:endParaRPr lang="en-US" sz="1400" dirty="0">
              <a:solidFill>
                <a:srgbClr val="7030A0"/>
              </a:solidFill>
            </a:endParaRPr>
          </a:p>
          <a:p>
            <a:r>
              <a:rPr lang="en-US" sz="1600" u="sng" dirty="0" smtClean="0">
                <a:solidFill>
                  <a:srgbClr val="7030A0"/>
                </a:solidFill>
              </a:rPr>
              <a:t>DANGER </a:t>
            </a:r>
            <a:r>
              <a:rPr lang="en-US" sz="1600" u="sng" dirty="0" smtClean="0">
                <a:solidFill>
                  <a:srgbClr val="7030A0"/>
                </a:solidFill>
              </a:rPr>
              <a:t>indicates </a:t>
            </a:r>
            <a:r>
              <a:rPr lang="en-US" sz="1600" u="sng" dirty="0" smtClean="0">
                <a:solidFill>
                  <a:srgbClr val="7030A0"/>
                </a:solidFill>
              </a:rPr>
              <a:t>a greater hazard than WARNING</a:t>
            </a:r>
            <a:endParaRPr lang="en-US" sz="16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6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Pictograms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362200"/>
            <a:ext cx="53329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7420" y="3319462"/>
            <a:ext cx="1096962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2133918"/>
            <a:ext cx="1981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rgbClr val="7030A0"/>
                </a:solidFill>
              </a:rPr>
              <a:t>Requirements: </a:t>
            </a:r>
          </a:p>
          <a:p>
            <a:r>
              <a:rPr lang="en-US" sz="1600" dirty="0">
                <a:solidFill>
                  <a:srgbClr val="7030A0"/>
                </a:solidFill>
              </a:rPr>
              <a:t>-</a:t>
            </a:r>
            <a:r>
              <a:rPr lang="en-US" sz="1600" dirty="0" smtClean="0">
                <a:solidFill>
                  <a:srgbClr val="7030A0"/>
                </a:solidFill>
              </a:rPr>
              <a:t>Red square set on a point </a:t>
            </a:r>
          </a:p>
          <a:p>
            <a:r>
              <a:rPr lang="en-US" sz="1600" dirty="0" smtClean="0">
                <a:solidFill>
                  <a:srgbClr val="7030A0"/>
                </a:solidFill>
              </a:rPr>
              <a:t>-</a:t>
            </a:r>
            <a:r>
              <a:rPr lang="en-US" sz="1600" dirty="0">
                <a:solidFill>
                  <a:srgbClr val="7030A0"/>
                </a:solidFill>
              </a:rPr>
              <a:t>B</a:t>
            </a:r>
            <a:r>
              <a:rPr lang="en-US" sz="1600" dirty="0" smtClean="0">
                <a:solidFill>
                  <a:srgbClr val="7030A0"/>
                </a:solidFill>
              </a:rPr>
              <a:t>lack hazard symbol  </a:t>
            </a:r>
          </a:p>
          <a:p>
            <a:r>
              <a:rPr lang="en-US" sz="1600" dirty="0" smtClean="0">
                <a:solidFill>
                  <a:srgbClr val="7030A0"/>
                </a:solidFill>
              </a:rPr>
              <a:t>-</a:t>
            </a:r>
            <a:r>
              <a:rPr lang="en-US" sz="1600" dirty="0">
                <a:solidFill>
                  <a:srgbClr val="7030A0"/>
                </a:solidFill>
              </a:rPr>
              <a:t>W</a:t>
            </a:r>
            <a:r>
              <a:rPr lang="en-US" sz="1600" dirty="0" smtClean="0">
                <a:solidFill>
                  <a:srgbClr val="7030A0"/>
                </a:solidFill>
              </a:rPr>
              <a:t>hite background.  </a:t>
            </a:r>
          </a:p>
          <a:p>
            <a:endParaRPr lang="en-US" sz="1400" dirty="0" smtClean="0">
              <a:solidFill>
                <a:srgbClr val="7030A0"/>
              </a:solidFill>
            </a:endParaRPr>
          </a:p>
          <a:p>
            <a:endParaRPr lang="en-US" sz="1400" dirty="0">
              <a:solidFill>
                <a:srgbClr val="7030A0"/>
              </a:solidFill>
            </a:endParaRPr>
          </a:p>
          <a:p>
            <a:r>
              <a:rPr lang="en-US" sz="1600" dirty="0" smtClean="0">
                <a:solidFill>
                  <a:srgbClr val="7030A0"/>
                </a:solidFill>
              </a:rPr>
              <a:t>OSHA has designated 9 different pictograms in the </a:t>
            </a:r>
            <a:r>
              <a:rPr lang="en-US" sz="1600" dirty="0" err="1" smtClean="0">
                <a:solidFill>
                  <a:srgbClr val="7030A0"/>
                </a:solidFill>
              </a:rPr>
              <a:t>Haz</a:t>
            </a:r>
            <a:r>
              <a:rPr lang="en-US" sz="1600" dirty="0" smtClean="0">
                <a:solidFill>
                  <a:srgbClr val="7030A0"/>
                </a:solidFill>
              </a:rPr>
              <a:t> Com standard to </a:t>
            </a:r>
            <a:r>
              <a:rPr lang="en-US" sz="1600" dirty="0" smtClean="0">
                <a:solidFill>
                  <a:srgbClr val="7030A0"/>
                </a:solidFill>
              </a:rPr>
              <a:t>indicate </a:t>
            </a:r>
            <a:r>
              <a:rPr lang="en-US" sz="1600" dirty="0" smtClean="0">
                <a:solidFill>
                  <a:srgbClr val="7030A0"/>
                </a:solidFill>
              </a:rPr>
              <a:t>hazard category.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9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685800"/>
          </a:xfrm>
        </p:spPr>
        <p:txBody>
          <a:bodyPr>
            <a:normAutofit/>
          </a:bodyPr>
          <a:lstStyle/>
          <a:p>
            <a:r>
              <a:rPr lang="en-US" b="1" dirty="0" smtClean="0"/>
              <a:t>OSHA Pictograms</a:t>
            </a:r>
            <a:endParaRPr lang="en-US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827410"/>
            <a:ext cx="1600200" cy="198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62592"/>
            <a:ext cx="1819672" cy="213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75" y="827410"/>
            <a:ext cx="1750415" cy="188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62101"/>
            <a:ext cx="1257830" cy="107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17376"/>
            <a:ext cx="1371600" cy="138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80" y="4625974"/>
            <a:ext cx="1445419" cy="136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53" y="4862101"/>
            <a:ext cx="1498954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81" y="4725538"/>
            <a:ext cx="1507768" cy="126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326950"/>
            <a:ext cx="1828213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1618524"/>
            <a:ext cx="354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Hazards at a Glance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655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712</TotalTime>
  <Words>615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Couture</vt:lpstr>
      <vt:lpstr>Updates to the OSHA Hazard Communication Standard</vt:lpstr>
      <vt:lpstr>Background</vt:lpstr>
      <vt:lpstr>Safety Data Sheets</vt:lpstr>
      <vt:lpstr>SDS—Know the sections</vt:lpstr>
      <vt:lpstr>Labels</vt:lpstr>
      <vt:lpstr>Product Identifier</vt:lpstr>
      <vt:lpstr>Signal Word</vt:lpstr>
      <vt:lpstr>Pictograms</vt:lpstr>
      <vt:lpstr>OSHA Pictograms</vt:lpstr>
      <vt:lpstr>Hazard statements</vt:lpstr>
      <vt:lpstr>Precautionary statements</vt:lpstr>
      <vt:lpstr>Precautionary statements</vt:lpstr>
      <vt:lpstr>Name, Address, and Telephone number</vt:lpstr>
      <vt:lpstr>Sds and labels</vt:lpstr>
      <vt:lpstr>Questions?</vt:lpstr>
    </vt:vector>
  </TitlesOfParts>
  <Company>James Madison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to the OSHA Hazard Communication Standard</dc:title>
  <dc:creator>Desktop Services</dc:creator>
  <cp:lastModifiedBy>Desktop Services</cp:lastModifiedBy>
  <cp:revision>37</cp:revision>
  <dcterms:created xsi:type="dcterms:W3CDTF">2013-09-17T18:06:56Z</dcterms:created>
  <dcterms:modified xsi:type="dcterms:W3CDTF">2013-09-26T16:12:50Z</dcterms:modified>
</cp:coreProperties>
</file>