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90" autoAdjust="0"/>
    <p:restoredTop sz="94660"/>
  </p:normalViewPr>
  <p:slideViewPr>
    <p:cSldViewPr snapToGrid="0">
      <p:cViewPr varScale="1">
        <p:scale>
          <a:sx n="87" d="100"/>
          <a:sy n="87" d="100"/>
        </p:scale>
        <p:origin x="96" y="7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651A33B-943D-49F0-A9C5-367F928D1979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DC3B4B0-2AE6-494C-ABA8-9F2B0C9786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298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25438" y="1143000"/>
            <a:ext cx="5480050" cy="3082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B89C2-8D7D-6940-B6AF-9D46DEF6DBB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754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CE3A9-A8A1-4577-A64F-61F888C1AC31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41699-BD33-4352-ADAF-FAFD75C38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976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CE3A9-A8A1-4577-A64F-61F888C1AC31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41699-BD33-4352-ADAF-FAFD75C38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496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CE3A9-A8A1-4577-A64F-61F888C1AC31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41699-BD33-4352-ADAF-FAFD75C38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836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CE3A9-A8A1-4577-A64F-61F888C1AC31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41699-BD33-4352-ADAF-FAFD75C38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084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CE3A9-A8A1-4577-A64F-61F888C1AC31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41699-BD33-4352-ADAF-FAFD75C38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415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CE3A9-A8A1-4577-A64F-61F888C1AC31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41699-BD33-4352-ADAF-FAFD75C38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778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CE3A9-A8A1-4577-A64F-61F888C1AC31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41699-BD33-4352-ADAF-FAFD75C38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907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CE3A9-A8A1-4577-A64F-61F888C1AC31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41699-BD33-4352-ADAF-FAFD75C38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99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CE3A9-A8A1-4577-A64F-61F888C1AC31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41699-BD33-4352-ADAF-FAFD75C38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112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CE3A9-A8A1-4577-A64F-61F888C1AC31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41699-BD33-4352-ADAF-FAFD75C38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853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CE3A9-A8A1-4577-A64F-61F888C1AC31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41699-BD33-4352-ADAF-FAFD75C38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518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CE3A9-A8A1-4577-A64F-61F888C1AC31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41699-BD33-4352-ADAF-FAFD75C38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18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Picture 122"/>
          <p:cNvPicPr>
            <a:picLocks noChangeAspect="1"/>
          </p:cNvPicPr>
          <p:nvPr/>
        </p:nvPicPr>
        <p:blipFill rotWithShape="1">
          <a:blip r:embed="rId3"/>
          <a:srcRect l="-1" r="88716"/>
          <a:stretch/>
        </p:blipFill>
        <p:spPr>
          <a:xfrm>
            <a:off x="1016331" y="1299584"/>
            <a:ext cx="1012891" cy="2589420"/>
          </a:xfrm>
          <a:prstGeom prst="rect">
            <a:avLst/>
          </a:prstGeom>
        </p:spPr>
      </p:pic>
      <p:sp>
        <p:nvSpPr>
          <p:cNvPr id="129" name="Rounded Rectangular Callout 128"/>
          <p:cNvSpPr/>
          <p:nvPr/>
        </p:nvSpPr>
        <p:spPr>
          <a:xfrm>
            <a:off x="1162274" y="1651226"/>
            <a:ext cx="1045282" cy="439479"/>
          </a:xfrm>
          <a:prstGeom prst="wedgeRoundRectCallout">
            <a:avLst>
              <a:gd name="adj1" fmla="val -39779"/>
              <a:gd name="adj2" fmla="val 149556"/>
              <a:gd name="adj3" fmla="val 16667"/>
            </a:avLst>
          </a:prstGeom>
          <a:solidFill>
            <a:schemeClr val="bg1"/>
          </a:solidFill>
          <a:ln>
            <a:solidFill>
              <a:srgbClr val="C7B1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95" rIns="36095" rtlCol="0" anchor="ctr"/>
          <a:lstStyle/>
          <a:p>
            <a:r>
              <a:rPr lang="en-US" sz="632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</p:txBody>
      </p:sp>
      <p:cxnSp>
        <p:nvCxnSpPr>
          <p:cNvPr id="311" name="Elbow Connector 310"/>
          <p:cNvCxnSpPr>
            <a:stCxn id="37" idx="3"/>
            <a:endCxn id="29" idx="0"/>
          </p:cNvCxnSpPr>
          <p:nvPr/>
        </p:nvCxnSpPr>
        <p:spPr>
          <a:xfrm>
            <a:off x="7737806" y="3148758"/>
            <a:ext cx="525864" cy="853304"/>
          </a:xfrm>
          <a:prstGeom prst="bentConnector2">
            <a:avLst/>
          </a:prstGeom>
          <a:ln w="19050">
            <a:solidFill>
              <a:srgbClr val="45008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316536" y="3903471"/>
            <a:ext cx="15524" cy="732355"/>
          </a:xfrm>
          <a:prstGeom prst="straightConnector1">
            <a:avLst/>
          </a:prstGeom>
          <a:ln w="19050">
            <a:solidFill>
              <a:srgbClr val="45008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Elbow Connector 279"/>
          <p:cNvCxnSpPr>
            <a:stCxn id="110" idx="3"/>
          </p:cNvCxnSpPr>
          <p:nvPr/>
        </p:nvCxnSpPr>
        <p:spPr>
          <a:xfrm>
            <a:off x="6341609" y="3144561"/>
            <a:ext cx="120115" cy="732779"/>
          </a:xfrm>
          <a:prstGeom prst="bentConnector2">
            <a:avLst/>
          </a:prstGeom>
          <a:ln w="19050">
            <a:solidFill>
              <a:srgbClr val="450084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0" name="Picture 23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48627" y="1886535"/>
            <a:ext cx="8985962" cy="2589420"/>
          </a:xfrm>
          <a:prstGeom prst="rect">
            <a:avLst/>
          </a:prstGeom>
        </p:spPr>
      </p:pic>
      <p:grpSp>
        <p:nvGrpSpPr>
          <p:cNvPr id="275" name="Group 274"/>
          <p:cNvGrpSpPr/>
          <p:nvPr/>
        </p:nvGrpSpPr>
        <p:grpSpPr>
          <a:xfrm>
            <a:off x="8477746" y="3586100"/>
            <a:ext cx="2495751" cy="374303"/>
            <a:chOff x="9567583" y="4542393"/>
            <a:chExt cx="3161285" cy="474117"/>
          </a:xfrm>
        </p:grpSpPr>
        <p:sp>
          <p:nvSpPr>
            <p:cNvPr id="154" name="Freeform 153"/>
            <p:cNvSpPr/>
            <p:nvPr/>
          </p:nvSpPr>
          <p:spPr>
            <a:xfrm>
              <a:off x="9586512" y="4551684"/>
              <a:ext cx="3142356" cy="464826"/>
            </a:xfrm>
            <a:custGeom>
              <a:avLst/>
              <a:gdLst>
                <a:gd name="connsiteX0" fmla="*/ 0 w 3262394"/>
                <a:gd name="connsiteY0" fmla="*/ 0 h 431425"/>
                <a:gd name="connsiteX1" fmla="*/ 1131377 w 3262394"/>
                <a:gd name="connsiteY1" fmla="*/ 418455 h 431425"/>
                <a:gd name="connsiteX2" fmla="*/ 3262394 w 3262394"/>
                <a:gd name="connsiteY2" fmla="*/ 333214 h 431425"/>
                <a:gd name="connsiteX3" fmla="*/ 3262394 w 3262394"/>
                <a:gd name="connsiteY3" fmla="*/ 333214 h 431425"/>
                <a:gd name="connsiteX0" fmla="*/ 0 w 3262394"/>
                <a:gd name="connsiteY0" fmla="*/ 0 h 557521"/>
                <a:gd name="connsiteX1" fmla="*/ 880433 w 3262394"/>
                <a:gd name="connsiteY1" fmla="*/ 549083 h 557521"/>
                <a:gd name="connsiteX2" fmla="*/ 3262394 w 3262394"/>
                <a:gd name="connsiteY2" fmla="*/ 333214 h 557521"/>
                <a:gd name="connsiteX3" fmla="*/ 3262394 w 3262394"/>
                <a:gd name="connsiteY3" fmla="*/ 333214 h 557521"/>
                <a:gd name="connsiteX0" fmla="*/ 0 w 3262394"/>
                <a:gd name="connsiteY0" fmla="*/ 0 h 556988"/>
                <a:gd name="connsiteX1" fmla="*/ 880433 w 3262394"/>
                <a:gd name="connsiteY1" fmla="*/ 549083 h 556988"/>
                <a:gd name="connsiteX2" fmla="*/ 2557035 w 3262394"/>
                <a:gd name="connsiteY2" fmla="*/ 325676 h 556988"/>
                <a:gd name="connsiteX3" fmla="*/ 3262394 w 3262394"/>
                <a:gd name="connsiteY3" fmla="*/ 333214 h 556988"/>
                <a:gd name="connsiteX4" fmla="*/ 3262394 w 3262394"/>
                <a:gd name="connsiteY4" fmla="*/ 333214 h 556988"/>
                <a:gd name="connsiteX0" fmla="*/ 0 w 3262394"/>
                <a:gd name="connsiteY0" fmla="*/ 0 h 464826"/>
                <a:gd name="connsiteX1" fmla="*/ 914809 w 3262394"/>
                <a:gd name="connsiteY1" fmla="*/ 452831 h 464826"/>
                <a:gd name="connsiteX2" fmla="*/ 2557035 w 3262394"/>
                <a:gd name="connsiteY2" fmla="*/ 325676 h 464826"/>
                <a:gd name="connsiteX3" fmla="*/ 3262394 w 3262394"/>
                <a:gd name="connsiteY3" fmla="*/ 333214 h 464826"/>
                <a:gd name="connsiteX4" fmla="*/ 3262394 w 3262394"/>
                <a:gd name="connsiteY4" fmla="*/ 333214 h 464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62394" h="464826">
                  <a:moveTo>
                    <a:pt x="0" y="0"/>
                  </a:moveTo>
                  <a:cubicBezTo>
                    <a:pt x="293822" y="181459"/>
                    <a:pt x="488637" y="398552"/>
                    <a:pt x="914809" y="452831"/>
                  </a:cubicBezTo>
                  <a:cubicBezTo>
                    <a:pt x="1340982" y="507110"/>
                    <a:pt x="2160042" y="361654"/>
                    <a:pt x="2557035" y="325676"/>
                  </a:cubicBezTo>
                  <a:cubicBezTo>
                    <a:pt x="2954028" y="289698"/>
                    <a:pt x="3144834" y="331958"/>
                    <a:pt x="3262394" y="333214"/>
                  </a:cubicBezTo>
                  <a:lnTo>
                    <a:pt x="3262394" y="333214"/>
                  </a:lnTo>
                </a:path>
              </a:pathLst>
            </a:custGeom>
            <a:noFill/>
            <a:ln w="3810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37" dirty="0">
                <a:latin typeface="Arial Rounded MT Bold" charset="0"/>
                <a:ea typeface="Arial Rounded MT Bold" charset="0"/>
                <a:cs typeface="Arial Rounded MT Bold" charset="0"/>
              </a:endParaRPr>
            </a:p>
          </p:txBody>
        </p:sp>
        <p:sp>
          <p:nvSpPr>
            <p:cNvPr id="233" name="Freeform 232"/>
            <p:cNvSpPr/>
            <p:nvPr/>
          </p:nvSpPr>
          <p:spPr>
            <a:xfrm>
              <a:off x="9567583" y="4542393"/>
              <a:ext cx="3142356" cy="464826"/>
            </a:xfrm>
            <a:custGeom>
              <a:avLst/>
              <a:gdLst>
                <a:gd name="connsiteX0" fmla="*/ 0 w 3262394"/>
                <a:gd name="connsiteY0" fmla="*/ 0 h 431425"/>
                <a:gd name="connsiteX1" fmla="*/ 1131377 w 3262394"/>
                <a:gd name="connsiteY1" fmla="*/ 418455 h 431425"/>
                <a:gd name="connsiteX2" fmla="*/ 3262394 w 3262394"/>
                <a:gd name="connsiteY2" fmla="*/ 333214 h 431425"/>
                <a:gd name="connsiteX3" fmla="*/ 3262394 w 3262394"/>
                <a:gd name="connsiteY3" fmla="*/ 333214 h 431425"/>
                <a:gd name="connsiteX0" fmla="*/ 0 w 3262394"/>
                <a:gd name="connsiteY0" fmla="*/ 0 h 557521"/>
                <a:gd name="connsiteX1" fmla="*/ 880433 w 3262394"/>
                <a:gd name="connsiteY1" fmla="*/ 549083 h 557521"/>
                <a:gd name="connsiteX2" fmla="*/ 3262394 w 3262394"/>
                <a:gd name="connsiteY2" fmla="*/ 333214 h 557521"/>
                <a:gd name="connsiteX3" fmla="*/ 3262394 w 3262394"/>
                <a:gd name="connsiteY3" fmla="*/ 333214 h 557521"/>
                <a:gd name="connsiteX0" fmla="*/ 0 w 3262394"/>
                <a:gd name="connsiteY0" fmla="*/ 0 h 556988"/>
                <a:gd name="connsiteX1" fmla="*/ 880433 w 3262394"/>
                <a:gd name="connsiteY1" fmla="*/ 549083 h 556988"/>
                <a:gd name="connsiteX2" fmla="*/ 2557035 w 3262394"/>
                <a:gd name="connsiteY2" fmla="*/ 325676 h 556988"/>
                <a:gd name="connsiteX3" fmla="*/ 3262394 w 3262394"/>
                <a:gd name="connsiteY3" fmla="*/ 333214 h 556988"/>
                <a:gd name="connsiteX4" fmla="*/ 3262394 w 3262394"/>
                <a:gd name="connsiteY4" fmla="*/ 333214 h 556988"/>
                <a:gd name="connsiteX0" fmla="*/ 0 w 3262394"/>
                <a:gd name="connsiteY0" fmla="*/ 0 h 464826"/>
                <a:gd name="connsiteX1" fmla="*/ 914809 w 3262394"/>
                <a:gd name="connsiteY1" fmla="*/ 452831 h 464826"/>
                <a:gd name="connsiteX2" fmla="*/ 2557035 w 3262394"/>
                <a:gd name="connsiteY2" fmla="*/ 325676 h 464826"/>
                <a:gd name="connsiteX3" fmla="*/ 3262394 w 3262394"/>
                <a:gd name="connsiteY3" fmla="*/ 333214 h 464826"/>
                <a:gd name="connsiteX4" fmla="*/ 3262394 w 3262394"/>
                <a:gd name="connsiteY4" fmla="*/ 333214 h 464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62394" h="464826">
                  <a:moveTo>
                    <a:pt x="0" y="0"/>
                  </a:moveTo>
                  <a:cubicBezTo>
                    <a:pt x="293822" y="181459"/>
                    <a:pt x="488637" y="398552"/>
                    <a:pt x="914809" y="452831"/>
                  </a:cubicBezTo>
                  <a:cubicBezTo>
                    <a:pt x="1340982" y="507110"/>
                    <a:pt x="2160042" y="361654"/>
                    <a:pt x="2557035" y="325676"/>
                  </a:cubicBezTo>
                  <a:cubicBezTo>
                    <a:pt x="2954028" y="289698"/>
                    <a:pt x="3144834" y="331958"/>
                    <a:pt x="3262394" y="333214"/>
                  </a:cubicBezTo>
                  <a:lnTo>
                    <a:pt x="3262394" y="333214"/>
                  </a:lnTo>
                </a:path>
              </a:pathLst>
            </a:custGeom>
            <a:noFill/>
            <a:ln>
              <a:solidFill>
                <a:schemeClr val="bg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21" dirty="0"/>
            </a:p>
          </p:txBody>
        </p:sp>
      </p:grpSp>
      <p:sp>
        <p:nvSpPr>
          <p:cNvPr id="105" name="Rounded Rectangular Callout 104"/>
          <p:cNvSpPr/>
          <p:nvPr/>
        </p:nvSpPr>
        <p:spPr>
          <a:xfrm>
            <a:off x="6751777" y="1924033"/>
            <a:ext cx="1215407" cy="378343"/>
          </a:xfrm>
          <a:prstGeom prst="wedgeRoundRectCallout">
            <a:avLst>
              <a:gd name="adj1" fmla="val 93570"/>
              <a:gd name="adj2" fmla="val -87229"/>
              <a:gd name="adj3" fmla="val 16667"/>
            </a:avLst>
          </a:prstGeom>
          <a:solidFill>
            <a:schemeClr val="bg1"/>
          </a:solidFill>
          <a:ln>
            <a:solidFill>
              <a:srgbClr val="BB9C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95" rIns="36095" rtlCol="0" anchor="ctr"/>
          <a:lstStyle/>
          <a:p>
            <a:pPr marL="121822" indent="-121822">
              <a:buFont typeface="Arial" panose="020B0604020202020204" pitchFamily="34" charset="0"/>
              <a:buChar char="•"/>
            </a:pPr>
            <a:r>
              <a:rPr lang="en-US" sz="632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Submit application to USPTO</a:t>
            </a:r>
          </a:p>
          <a:p>
            <a:pPr marL="121822" indent="-121822">
              <a:buFont typeface="Arial" panose="020B0604020202020204" pitchFamily="34" charset="0"/>
              <a:buChar char="•"/>
            </a:pPr>
            <a:r>
              <a:rPr lang="en-US" sz="632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Respond to any questions from USPTO</a:t>
            </a:r>
          </a:p>
        </p:txBody>
      </p:sp>
      <p:sp>
        <p:nvSpPr>
          <p:cNvPr id="98" name="Rounded Rectangular Callout 97"/>
          <p:cNvSpPr/>
          <p:nvPr/>
        </p:nvSpPr>
        <p:spPr>
          <a:xfrm>
            <a:off x="5213692" y="2267281"/>
            <a:ext cx="1212797" cy="429260"/>
          </a:xfrm>
          <a:prstGeom prst="wedgeRoundRectCallout">
            <a:avLst>
              <a:gd name="adj1" fmla="val -32618"/>
              <a:gd name="adj2" fmla="val 97064"/>
              <a:gd name="adj3" fmla="val 16667"/>
            </a:avLst>
          </a:prstGeom>
          <a:solidFill>
            <a:schemeClr val="bg1"/>
          </a:solidFill>
          <a:ln>
            <a:solidFill>
              <a:srgbClr val="C7B1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95" rIns="36095" rtlCol="0" anchor="ctr"/>
          <a:lstStyle/>
          <a:p>
            <a:pPr marL="82343" indent="-82343">
              <a:buFont typeface="Arial" panose="020B0604020202020204" pitchFamily="34" charset="0"/>
              <a:buChar char="•"/>
            </a:pPr>
            <a:r>
              <a:rPr lang="en-US" sz="632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Research existing patent</a:t>
            </a:r>
          </a:p>
          <a:p>
            <a:pPr marL="82343" indent="-82343">
              <a:buFont typeface="Arial" panose="020B0604020202020204" pitchFamily="34" charset="0"/>
              <a:buChar char="•"/>
            </a:pPr>
            <a:r>
              <a:rPr lang="en-US" sz="632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Research </a:t>
            </a:r>
            <a:r>
              <a:rPr lang="en-US" sz="632">
                <a:solidFill>
                  <a:schemeClr val="tx1">
                    <a:lumMod val="65000"/>
                    <a:lumOff val="35000"/>
                  </a:schemeClr>
                </a:solidFill>
              </a:rPr>
              <a:t>commercial </a:t>
            </a:r>
            <a:r>
              <a:rPr lang="en-US" sz="632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viability</a:t>
            </a:r>
          </a:p>
          <a:p>
            <a:pPr marL="82343" indent="-82343">
              <a:buFont typeface="Arial" panose="020B0604020202020204" pitchFamily="34" charset="0"/>
              <a:buChar char="•"/>
            </a:pPr>
            <a:r>
              <a:rPr lang="en-US" sz="632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Conduct competitive analysis</a:t>
            </a:r>
            <a:endParaRPr lang="en-US" sz="632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49234" y="210036"/>
            <a:ext cx="9251067" cy="825422"/>
          </a:xfrm>
        </p:spPr>
        <p:txBody>
          <a:bodyPr>
            <a:noAutofit/>
          </a:bodyPr>
          <a:lstStyle/>
          <a:p>
            <a:pPr algn="ctr"/>
            <a:r>
              <a:rPr lang="en-US" sz="28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JMU’s Innovation &amp; Entrepreneurial Path</a:t>
            </a:r>
            <a:br>
              <a:rPr lang="en-US" sz="28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en-US" sz="1800" dirty="0"/>
              <a:t>Office of Technology Innovation and Economic Development</a:t>
            </a:r>
            <a:endParaRPr lang="en-US" sz="18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1982765" y="2046406"/>
            <a:ext cx="8803444" cy="2282937"/>
          </a:xfrm>
          <a:custGeom>
            <a:avLst/>
            <a:gdLst>
              <a:gd name="connsiteX0" fmla="*/ 0 w 10663881"/>
              <a:gd name="connsiteY0" fmla="*/ 1408670 h 2618278"/>
              <a:gd name="connsiteX1" fmla="*/ 2977979 w 10663881"/>
              <a:gd name="connsiteY1" fmla="*/ 2607275 h 2618278"/>
              <a:gd name="connsiteX2" fmla="*/ 5844746 w 10663881"/>
              <a:gd name="connsiteY2" fmla="*/ 2026508 h 2618278"/>
              <a:gd name="connsiteX3" fmla="*/ 7735330 w 10663881"/>
              <a:gd name="connsiteY3" fmla="*/ 2421924 h 2618278"/>
              <a:gd name="connsiteX4" fmla="*/ 8835081 w 10663881"/>
              <a:gd name="connsiteY4" fmla="*/ 580767 h 2618278"/>
              <a:gd name="connsiteX5" fmla="*/ 10256108 w 10663881"/>
              <a:gd name="connsiteY5" fmla="*/ 98854 h 2618278"/>
              <a:gd name="connsiteX6" fmla="*/ 10663881 w 10663881"/>
              <a:gd name="connsiteY6" fmla="*/ 0 h 2618278"/>
              <a:gd name="connsiteX0" fmla="*/ 0 w 10663881"/>
              <a:gd name="connsiteY0" fmla="*/ 1408670 h 2477752"/>
              <a:gd name="connsiteX1" fmla="*/ 2137720 w 10663881"/>
              <a:gd name="connsiteY1" fmla="*/ 2298356 h 2477752"/>
              <a:gd name="connsiteX2" fmla="*/ 5844746 w 10663881"/>
              <a:gd name="connsiteY2" fmla="*/ 2026508 h 2477752"/>
              <a:gd name="connsiteX3" fmla="*/ 7735330 w 10663881"/>
              <a:gd name="connsiteY3" fmla="*/ 2421924 h 2477752"/>
              <a:gd name="connsiteX4" fmla="*/ 8835081 w 10663881"/>
              <a:gd name="connsiteY4" fmla="*/ 580767 h 2477752"/>
              <a:gd name="connsiteX5" fmla="*/ 10256108 w 10663881"/>
              <a:gd name="connsiteY5" fmla="*/ 98854 h 2477752"/>
              <a:gd name="connsiteX6" fmla="*/ 10663881 w 10663881"/>
              <a:gd name="connsiteY6" fmla="*/ 0 h 2477752"/>
              <a:gd name="connsiteX0" fmla="*/ 0 w 10663881"/>
              <a:gd name="connsiteY0" fmla="*/ 1408670 h 2440300"/>
              <a:gd name="connsiteX1" fmla="*/ 2137720 w 10663881"/>
              <a:gd name="connsiteY1" fmla="*/ 2298356 h 2440300"/>
              <a:gd name="connsiteX2" fmla="*/ 5029200 w 10663881"/>
              <a:gd name="connsiteY2" fmla="*/ 1569308 h 2440300"/>
              <a:gd name="connsiteX3" fmla="*/ 7735330 w 10663881"/>
              <a:gd name="connsiteY3" fmla="*/ 2421924 h 2440300"/>
              <a:gd name="connsiteX4" fmla="*/ 8835081 w 10663881"/>
              <a:gd name="connsiteY4" fmla="*/ 580767 h 2440300"/>
              <a:gd name="connsiteX5" fmla="*/ 10256108 w 10663881"/>
              <a:gd name="connsiteY5" fmla="*/ 98854 h 2440300"/>
              <a:gd name="connsiteX6" fmla="*/ 10663881 w 10663881"/>
              <a:gd name="connsiteY6" fmla="*/ 0 h 2440300"/>
              <a:gd name="connsiteX0" fmla="*/ 0 w 10663881"/>
              <a:gd name="connsiteY0" fmla="*/ 1408670 h 2299154"/>
              <a:gd name="connsiteX1" fmla="*/ 2137720 w 10663881"/>
              <a:gd name="connsiteY1" fmla="*/ 2298356 h 2299154"/>
              <a:gd name="connsiteX2" fmla="*/ 5029200 w 10663881"/>
              <a:gd name="connsiteY2" fmla="*/ 1569308 h 2299154"/>
              <a:gd name="connsiteX3" fmla="*/ 7500552 w 10663881"/>
              <a:gd name="connsiteY3" fmla="*/ 1692875 h 2299154"/>
              <a:gd name="connsiteX4" fmla="*/ 8835081 w 10663881"/>
              <a:gd name="connsiteY4" fmla="*/ 580767 h 2299154"/>
              <a:gd name="connsiteX5" fmla="*/ 10256108 w 10663881"/>
              <a:gd name="connsiteY5" fmla="*/ 98854 h 2299154"/>
              <a:gd name="connsiteX6" fmla="*/ 10663881 w 10663881"/>
              <a:gd name="connsiteY6" fmla="*/ 0 h 2299154"/>
              <a:gd name="connsiteX0" fmla="*/ 0 w 10365585"/>
              <a:gd name="connsiteY0" fmla="*/ 1345514 h 2235998"/>
              <a:gd name="connsiteX1" fmla="*/ 2137720 w 10365585"/>
              <a:gd name="connsiteY1" fmla="*/ 2235200 h 2235998"/>
              <a:gd name="connsiteX2" fmla="*/ 5029200 w 10365585"/>
              <a:gd name="connsiteY2" fmla="*/ 1506152 h 2235998"/>
              <a:gd name="connsiteX3" fmla="*/ 7500552 w 10365585"/>
              <a:gd name="connsiteY3" fmla="*/ 1629719 h 2235998"/>
              <a:gd name="connsiteX4" fmla="*/ 8835081 w 10365585"/>
              <a:gd name="connsiteY4" fmla="*/ 517611 h 2235998"/>
              <a:gd name="connsiteX5" fmla="*/ 10256108 w 10365585"/>
              <a:gd name="connsiteY5" fmla="*/ 35698 h 2235998"/>
              <a:gd name="connsiteX6" fmla="*/ 10268465 w 10365585"/>
              <a:gd name="connsiteY6" fmla="*/ 35698 h 2235998"/>
              <a:gd name="connsiteX0" fmla="*/ 0 w 10639168"/>
              <a:gd name="connsiteY0" fmla="*/ 1341660 h 2232144"/>
              <a:gd name="connsiteX1" fmla="*/ 2137720 w 10639168"/>
              <a:gd name="connsiteY1" fmla="*/ 2231346 h 2232144"/>
              <a:gd name="connsiteX2" fmla="*/ 5029200 w 10639168"/>
              <a:gd name="connsiteY2" fmla="*/ 1502298 h 2232144"/>
              <a:gd name="connsiteX3" fmla="*/ 7500552 w 10639168"/>
              <a:gd name="connsiteY3" fmla="*/ 1625865 h 2232144"/>
              <a:gd name="connsiteX4" fmla="*/ 8835081 w 10639168"/>
              <a:gd name="connsiteY4" fmla="*/ 513757 h 2232144"/>
              <a:gd name="connsiteX5" fmla="*/ 10256108 w 10639168"/>
              <a:gd name="connsiteY5" fmla="*/ 31844 h 2232144"/>
              <a:gd name="connsiteX6" fmla="*/ 10639168 w 10639168"/>
              <a:gd name="connsiteY6" fmla="*/ 44201 h 2232144"/>
              <a:gd name="connsiteX0" fmla="*/ 0 w 10676238"/>
              <a:gd name="connsiteY0" fmla="*/ 1345513 h 2235997"/>
              <a:gd name="connsiteX1" fmla="*/ 2137720 w 10676238"/>
              <a:gd name="connsiteY1" fmla="*/ 2235199 h 2235997"/>
              <a:gd name="connsiteX2" fmla="*/ 5029200 w 10676238"/>
              <a:gd name="connsiteY2" fmla="*/ 1506151 h 2235997"/>
              <a:gd name="connsiteX3" fmla="*/ 7500552 w 10676238"/>
              <a:gd name="connsiteY3" fmla="*/ 1629718 h 2235997"/>
              <a:gd name="connsiteX4" fmla="*/ 8835081 w 10676238"/>
              <a:gd name="connsiteY4" fmla="*/ 517610 h 2235997"/>
              <a:gd name="connsiteX5" fmla="*/ 10256108 w 10676238"/>
              <a:gd name="connsiteY5" fmla="*/ 35697 h 2235997"/>
              <a:gd name="connsiteX6" fmla="*/ 10676238 w 10676238"/>
              <a:gd name="connsiteY6" fmla="*/ 35698 h 2235997"/>
              <a:gd name="connsiteX0" fmla="*/ 0 w 10676238"/>
              <a:gd name="connsiteY0" fmla="*/ 1359199 h 2249683"/>
              <a:gd name="connsiteX1" fmla="*/ 2137720 w 10676238"/>
              <a:gd name="connsiteY1" fmla="*/ 2248885 h 2249683"/>
              <a:gd name="connsiteX2" fmla="*/ 5029200 w 10676238"/>
              <a:gd name="connsiteY2" fmla="*/ 1519837 h 2249683"/>
              <a:gd name="connsiteX3" fmla="*/ 7500552 w 10676238"/>
              <a:gd name="connsiteY3" fmla="*/ 1643404 h 2249683"/>
              <a:gd name="connsiteX4" fmla="*/ 8835081 w 10676238"/>
              <a:gd name="connsiteY4" fmla="*/ 531296 h 2249683"/>
              <a:gd name="connsiteX5" fmla="*/ 10256108 w 10676238"/>
              <a:gd name="connsiteY5" fmla="*/ 49383 h 2249683"/>
              <a:gd name="connsiteX6" fmla="*/ 10676238 w 10676238"/>
              <a:gd name="connsiteY6" fmla="*/ 15767 h 2249683"/>
              <a:gd name="connsiteX0" fmla="*/ 0 w 10689685"/>
              <a:gd name="connsiteY0" fmla="*/ 1370566 h 2261050"/>
              <a:gd name="connsiteX1" fmla="*/ 2137720 w 10689685"/>
              <a:gd name="connsiteY1" fmla="*/ 2260252 h 2261050"/>
              <a:gd name="connsiteX2" fmla="*/ 5029200 w 10689685"/>
              <a:gd name="connsiteY2" fmla="*/ 1531204 h 2261050"/>
              <a:gd name="connsiteX3" fmla="*/ 7500552 w 10689685"/>
              <a:gd name="connsiteY3" fmla="*/ 1654771 h 2261050"/>
              <a:gd name="connsiteX4" fmla="*/ 8835081 w 10689685"/>
              <a:gd name="connsiteY4" fmla="*/ 542663 h 2261050"/>
              <a:gd name="connsiteX5" fmla="*/ 10256108 w 10689685"/>
              <a:gd name="connsiteY5" fmla="*/ 60750 h 2261050"/>
              <a:gd name="connsiteX6" fmla="*/ 10689685 w 10689685"/>
              <a:gd name="connsiteY6" fmla="*/ 6964 h 2261050"/>
              <a:gd name="connsiteX0" fmla="*/ 0 w 10689685"/>
              <a:gd name="connsiteY0" fmla="*/ 1380746 h 2271230"/>
              <a:gd name="connsiteX1" fmla="*/ 2137720 w 10689685"/>
              <a:gd name="connsiteY1" fmla="*/ 2270432 h 2271230"/>
              <a:gd name="connsiteX2" fmla="*/ 5029200 w 10689685"/>
              <a:gd name="connsiteY2" fmla="*/ 1541384 h 2271230"/>
              <a:gd name="connsiteX3" fmla="*/ 7500552 w 10689685"/>
              <a:gd name="connsiteY3" fmla="*/ 1664951 h 2271230"/>
              <a:gd name="connsiteX4" fmla="*/ 8835081 w 10689685"/>
              <a:gd name="connsiteY4" fmla="*/ 552843 h 2271230"/>
              <a:gd name="connsiteX5" fmla="*/ 10141808 w 10689685"/>
              <a:gd name="connsiteY5" fmla="*/ 50760 h 2271230"/>
              <a:gd name="connsiteX6" fmla="*/ 10689685 w 10689685"/>
              <a:gd name="connsiteY6" fmla="*/ 17144 h 2271230"/>
              <a:gd name="connsiteX0" fmla="*/ 0 w 10689685"/>
              <a:gd name="connsiteY0" fmla="*/ 1365875 h 2256359"/>
              <a:gd name="connsiteX1" fmla="*/ 2137720 w 10689685"/>
              <a:gd name="connsiteY1" fmla="*/ 2255561 h 2256359"/>
              <a:gd name="connsiteX2" fmla="*/ 5029200 w 10689685"/>
              <a:gd name="connsiteY2" fmla="*/ 1526513 h 2256359"/>
              <a:gd name="connsiteX3" fmla="*/ 7500552 w 10689685"/>
              <a:gd name="connsiteY3" fmla="*/ 1650080 h 2256359"/>
              <a:gd name="connsiteX4" fmla="*/ 8835081 w 10689685"/>
              <a:gd name="connsiteY4" fmla="*/ 537972 h 2256359"/>
              <a:gd name="connsiteX5" fmla="*/ 10141808 w 10689685"/>
              <a:gd name="connsiteY5" fmla="*/ 35889 h 2256359"/>
              <a:gd name="connsiteX6" fmla="*/ 10689685 w 10689685"/>
              <a:gd name="connsiteY6" fmla="*/ 2273 h 2256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89685" h="2256359">
                <a:moveTo>
                  <a:pt x="0" y="1365875"/>
                </a:moveTo>
                <a:cubicBezTo>
                  <a:pt x="1001927" y="1913691"/>
                  <a:pt x="1299520" y="2228788"/>
                  <a:pt x="2137720" y="2255561"/>
                </a:cubicBezTo>
                <a:cubicBezTo>
                  <a:pt x="2975920" y="2282334"/>
                  <a:pt x="4135395" y="1627427"/>
                  <a:pt x="5029200" y="1526513"/>
                </a:cubicBezTo>
                <a:cubicBezTo>
                  <a:pt x="5923005" y="1425600"/>
                  <a:pt x="6866239" y="1814837"/>
                  <a:pt x="7500552" y="1650080"/>
                </a:cubicBezTo>
                <a:cubicBezTo>
                  <a:pt x="8134865" y="1485323"/>
                  <a:pt x="8394872" y="807004"/>
                  <a:pt x="8835081" y="537972"/>
                </a:cubicBezTo>
                <a:cubicBezTo>
                  <a:pt x="9275290" y="268940"/>
                  <a:pt x="9792366" y="84831"/>
                  <a:pt x="10141808" y="35889"/>
                </a:cubicBezTo>
                <a:cubicBezTo>
                  <a:pt x="10491250" y="-13053"/>
                  <a:pt x="10689685" y="2273"/>
                  <a:pt x="10689685" y="2273"/>
                </a:cubicBezTo>
              </a:path>
            </a:pathLst>
          </a:custGeom>
          <a:noFill/>
          <a:ln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37" dirty="0"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158840" y="3006314"/>
            <a:ext cx="779646" cy="389823"/>
          </a:xfrm>
          <a:prstGeom prst="roundRect">
            <a:avLst/>
          </a:prstGeom>
          <a:solidFill>
            <a:srgbClr val="45008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39" dirty="0">
                <a:latin typeface="Arial Rounded MT Bold" charset="0"/>
                <a:ea typeface="Arial Rounded MT Bold" charset="0"/>
                <a:cs typeface="Arial Rounded MT Bold" charset="0"/>
              </a:rPr>
              <a:t>Innovation Discussion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2900894" y="3458347"/>
            <a:ext cx="779646" cy="324853"/>
          </a:xfrm>
          <a:prstGeom prst="roundRect">
            <a:avLst/>
          </a:prstGeom>
          <a:solidFill>
            <a:srgbClr val="45008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39" dirty="0">
                <a:latin typeface="Arial Rounded MT Bold" charset="0"/>
                <a:ea typeface="Arial Rounded MT Bold" charset="0"/>
                <a:cs typeface="Arial Rounded MT Bold" charset="0"/>
              </a:rPr>
              <a:t>Intellectual Property (IP) Disclosure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8158154" y="2196797"/>
            <a:ext cx="779646" cy="389823"/>
          </a:xfrm>
          <a:prstGeom prst="roundRect">
            <a:avLst/>
          </a:prstGeom>
          <a:solidFill>
            <a:srgbClr val="E0D1A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39" dirty="0">
                <a:solidFill>
                  <a:schemeClr val="tx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Patent Filing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8493048" y="1634109"/>
            <a:ext cx="779646" cy="389823"/>
          </a:xfrm>
          <a:prstGeom prst="roundRect">
            <a:avLst/>
          </a:prstGeom>
          <a:solidFill>
            <a:srgbClr val="E0D1A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39" dirty="0">
                <a:solidFill>
                  <a:schemeClr val="tx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Patent Award</a:t>
            </a:r>
          </a:p>
        </p:txBody>
      </p:sp>
      <p:grpSp>
        <p:nvGrpSpPr>
          <p:cNvPr id="70" name="Group 69"/>
          <p:cNvGrpSpPr/>
          <p:nvPr/>
        </p:nvGrpSpPr>
        <p:grpSpPr>
          <a:xfrm>
            <a:off x="5118128" y="2932695"/>
            <a:ext cx="1151847" cy="411040"/>
            <a:chOff x="6008475" y="3831985"/>
            <a:chExt cx="1621118" cy="578502"/>
          </a:xfrm>
          <a:solidFill>
            <a:srgbClr val="450084"/>
          </a:solidFill>
        </p:grpSpPr>
        <p:sp>
          <p:nvSpPr>
            <p:cNvPr id="60" name="Rounded Rectangle 59"/>
            <p:cNvSpPr/>
            <p:nvPr/>
          </p:nvSpPr>
          <p:spPr>
            <a:xfrm>
              <a:off x="6008475" y="3831985"/>
              <a:ext cx="1621118" cy="259456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639" dirty="0">
                  <a:latin typeface="Arial Rounded MT Bold" charset="0"/>
                  <a:ea typeface="Arial Rounded MT Bold" charset="0"/>
                  <a:cs typeface="Arial Rounded MT Bold" charset="0"/>
                </a:rPr>
                <a:t>Prior Art</a:t>
              </a:r>
            </a:p>
          </p:txBody>
        </p:sp>
        <p:sp>
          <p:nvSpPr>
            <p:cNvPr id="61" name="Rounded Rectangle 60"/>
            <p:cNvSpPr/>
            <p:nvPr/>
          </p:nvSpPr>
          <p:spPr>
            <a:xfrm>
              <a:off x="6008475" y="4119279"/>
              <a:ext cx="1621118" cy="291208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639" dirty="0">
                  <a:latin typeface="Arial Rounded MT Bold" charset="0"/>
                  <a:ea typeface="Arial Rounded MT Bold" charset="0"/>
                  <a:cs typeface="Arial Rounded MT Bold" charset="0"/>
                </a:rPr>
                <a:t>Utility / Uniqueness </a:t>
              </a:r>
            </a:p>
            <a:p>
              <a:pPr algn="ctr"/>
              <a:r>
                <a:rPr lang="en-US" sz="639" dirty="0">
                  <a:latin typeface="Arial Rounded MT Bold" charset="0"/>
                  <a:ea typeface="Arial Rounded MT Bold" charset="0"/>
                  <a:cs typeface="Arial Rounded MT Bold" charset="0"/>
                </a:rPr>
                <a:t>Validation</a:t>
              </a:r>
            </a:p>
          </p:txBody>
        </p:sp>
      </p:grpSp>
      <p:sp>
        <p:nvSpPr>
          <p:cNvPr id="143" name="Round Diagonal Corner Rectangle 142"/>
          <p:cNvSpPr/>
          <p:nvPr/>
        </p:nvSpPr>
        <p:spPr>
          <a:xfrm>
            <a:off x="9352734" y="4864855"/>
            <a:ext cx="753299" cy="441467"/>
          </a:xfrm>
          <a:prstGeom prst="round2DiagRect">
            <a:avLst/>
          </a:prstGeom>
          <a:solidFill>
            <a:srgbClr val="E0D1A9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46" dirty="0">
                <a:solidFill>
                  <a:schemeClr val="tx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Secure Funding</a:t>
            </a:r>
          </a:p>
        </p:txBody>
      </p:sp>
      <p:grpSp>
        <p:nvGrpSpPr>
          <p:cNvPr id="131" name="Group 130"/>
          <p:cNvGrpSpPr/>
          <p:nvPr/>
        </p:nvGrpSpPr>
        <p:grpSpPr>
          <a:xfrm rot="19030203">
            <a:off x="8232036" y="1614108"/>
            <a:ext cx="549624" cy="967558"/>
            <a:chOff x="4241800" y="1954934"/>
            <a:chExt cx="1245466" cy="1995632"/>
          </a:xfrm>
          <a:solidFill>
            <a:srgbClr val="EBE2C7"/>
          </a:solidFill>
        </p:grpSpPr>
        <p:sp>
          <p:nvSpPr>
            <p:cNvPr id="132" name="Circular Arrow 131"/>
            <p:cNvSpPr/>
            <p:nvPr/>
          </p:nvSpPr>
          <p:spPr>
            <a:xfrm>
              <a:off x="4241800" y="2450234"/>
              <a:ext cx="1245466" cy="1500332"/>
            </a:xfrm>
            <a:prstGeom prst="circularArrow">
              <a:avLst>
                <a:gd name="adj1" fmla="val 9490"/>
                <a:gd name="adj2" fmla="val 685644"/>
                <a:gd name="adj3" fmla="val 18647421"/>
                <a:gd name="adj4" fmla="val 13066935"/>
                <a:gd name="adj5" fmla="val 11072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4" name="Circular Arrow 133"/>
            <p:cNvSpPr/>
            <p:nvPr/>
          </p:nvSpPr>
          <p:spPr>
            <a:xfrm>
              <a:off x="4241800" y="1954934"/>
              <a:ext cx="1245466" cy="1500332"/>
            </a:xfrm>
            <a:prstGeom prst="circularArrow">
              <a:avLst>
                <a:gd name="adj1" fmla="val 9490"/>
                <a:gd name="adj2" fmla="val 685644"/>
                <a:gd name="adj3" fmla="val 7847421"/>
                <a:gd name="adj4" fmla="val 2266935"/>
                <a:gd name="adj5" fmla="val 11072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grpSp>
        <p:nvGrpSpPr>
          <p:cNvPr id="137" name="Group 136"/>
          <p:cNvGrpSpPr/>
          <p:nvPr/>
        </p:nvGrpSpPr>
        <p:grpSpPr>
          <a:xfrm rot="2995410">
            <a:off x="2597993" y="3007591"/>
            <a:ext cx="508243" cy="911326"/>
            <a:chOff x="4241800" y="1954934"/>
            <a:chExt cx="1245466" cy="1995632"/>
          </a:xfrm>
        </p:grpSpPr>
        <p:sp>
          <p:nvSpPr>
            <p:cNvPr id="138" name="Circular Arrow 137"/>
            <p:cNvSpPr/>
            <p:nvPr/>
          </p:nvSpPr>
          <p:spPr>
            <a:xfrm>
              <a:off x="4241800" y="2450234"/>
              <a:ext cx="1245466" cy="1500332"/>
            </a:xfrm>
            <a:prstGeom prst="circularArrow">
              <a:avLst>
                <a:gd name="adj1" fmla="val 9490"/>
                <a:gd name="adj2" fmla="val 685644"/>
                <a:gd name="adj3" fmla="val 18647421"/>
                <a:gd name="adj4" fmla="val 13066935"/>
                <a:gd name="adj5" fmla="val 11072"/>
              </a:avLst>
            </a:prstGeom>
            <a:solidFill>
              <a:schemeClr val="bg2">
                <a:lumMod val="90000"/>
              </a:schemeClr>
            </a:solidFill>
            <a:ln>
              <a:solidFill>
                <a:srgbClr val="7030A0"/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9" name="Circular Arrow 138"/>
            <p:cNvSpPr/>
            <p:nvPr/>
          </p:nvSpPr>
          <p:spPr>
            <a:xfrm>
              <a:off x="4241800" y="1954934"/>
              <a:ext cx="1245466" cy="1500332"/>
            </a:xfrm>
            <a:prstGeom prst="circularArrow">
              <a:avLst>
                <a:gd name="adj1" fmla="val 9490"/>
                <a:gd name="adj2" fmla="val 685644"/>
                <a:gd name="adj3" fmla="val 7847421"/>
                <a:gd name="adj4" fmla="val 2266935"/>
                <a:gd name="adj5" fmla="val 11072"/>
              </a:avLst>
            </a:prstGeom>
            <a:solidFill>
              <a:schemeClr val="bg2">
                <a:lumMod val="90000"/>
              </a:schemeClr>
            </a:solidFill>
            <a:ln>
              <a:solidFill>
                <a:srgbClr val="7030A0"/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63" name="Diamond 62"/>
          <p:cNvSpPr/>
          <p:nvPr/>
        </p:nvSpPr>
        <p:spPr>
          <a:xfrm>
            <a:off x="3923131" y="3345535"/>
            <a:ext cx="779646" cy="543469"/>
          </a:xfrm>
          <a:prstGeom prst="diamond">
            <a:avLst/>
          </a:prstGeom>
          <a:solidFill>
            <a:srgbClr val="450084"/>
          </a:solidFill>
          <a:ln w="635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39" dirty="0">
                <a:latin typeface="Arial Rounded MT Bold" charset="0"/>
                <a:ea typeface="Arial Rounded MT Bold" charset="0"/>
                <a:cs typeface="Arial Rounded MT Bold" charset="0"/>
              </a:rPr>
              <a:t>JMU owned?</a:t>
            </a:r>
          </a:p>
        </p:txBody>
      </p:sp>
      <p:cxnSp>
        <p:nvCxnSpPr>
          <p:cNvPr id="198" name="Curved Connector 197"/>
          <p:cNvCxnSpPr>
            <a:stCxn id="143" idx="3"/>
            <a:endCxn id="39" idx="1"/>
          </p:cNvCxnSpPr>
          <p:nvPr/>
        </p:nvCxnSpPr>
        <p:spPr>
          <a:xfrm rot="5400000" flipH="1" flipV="1">
            <a:off x="9944295" y="4422496"/>
            <a:ext cx="227447" cy="657270"/>
          </a:xfrm>
          <a:prstGeom prst="curvedConnector3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8" name="TextBox 217"/>
          <p:cNvSpPr txBox="1"/>
          <p:nvPr/>
        </p:nvSpPr>
        <p:spPr>
          <a:xfrm>
            <a:off x="5375430" y="2128426"/>
            <a:ext cx="1022764" cy="190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39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Inventor &amp; TI&amp;ED Interns</a:t>
            </a:r>
          </a:p>
        </p:txBody>
      </p:sp>
      <p:sp>
        <p:nvSpPr>
          <p:cNvPr id="223" name="TextBox 222"/>
          <p:cNvSpPr txBox="1"/>
          <p:nvPr/>
        </p:nvSpPr>
        <p:spPr>
          <a:xfrm>
            <a:off x="6854148" y="1757298"/>
            <a:ext cx="952045" cy="190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39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Attorney &amp; Inventor</a:t>
            </a:r>
          </a:p>
        </p:txBody>
      </p:sp>
      <p:sp>
        <p:nvSpPr>
          <p:cNvPr id="3" name="Rounded Rectangular Callout 2"/>
          <p:cNvSpPr/>
          <p:nvPr/>
        </p:nvSpPr>
        <p:spPr>
          <a:xfrm>
            <a:off x="2032478" y="2267281"/>
            <a:ext cx="1215865" cy="439479"/>
          </a:xfrm>
          <a:prstGeom prst="wedgeRoundRectCallout">
            <a:avLst>
              <a:gd name="adj1" fmla="val 13420"/>
              <a:gd name="adj2" fmla="val 122794"/>
              <a:gd name="adj3" fmla="val 16667"/>
            </a:avLst>
          </a:prstGeom>
          <a:solidFill>
            <a:schemeClr val="bg1"/>
          </a:solidFill>
          <a:ln>
            <a:solidFill>
              <a:srgbClr val="C7B1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95" rIns="36095" rtlCol="0" anchor="ctr"/>
          <a:lstStyle/>
          <a:p>
            <a:pPr marL="82343" indent="-82343">
              <a:buFont typeface="Arial" panose="020B0604020202020204" pitchFamily="34" charset="0"/>
              <a:buChar char="•"/>
            </a:pPr>
            <a:r>
              <a:rPr lang="en-US" sz="632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What problem does this solve?</a:t>
            </a:r>
          </a:p>
          <a:p>
            <a:pPr marL="82343" indent="-82343">
              <a:buFont typeface="Arial" panose="020B0604020202020204" pitchFamily="34" charset="0"/>
              <a:buChar char="•"/>
            </a:pPr>
            <a:r>
              <a:rPr lang="en-US" sz="632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Who would be interested in solving this problem?</a:t>
            </a:r>
          </a:p>
        </p:txBody>
      </p:sp>
      <p:sp>
        <p:nvSpPr>
          <p:cNvPr id="214" name="TextBox 213"/>
          <p:cNvSpPr txBox="1"/>
          <p:nvPr/>
        </p:nvSpPr>
        <p:spPr>
          <a:xfrm>
            <a:off x="2267763" y="2128426"/>
            <a:ext cx="853539" cy="190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39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TI&amp;ED &amp; Inventor </a:t>
            </a:r>
          </a:p>
        </p:txBody>
      </p:sp>
      <p:sp>
        <p:nvSpPr>
          <p:cNvPr id="97" name="Rounded Rectangular Callout 96"/>
          <p:cNvSpPr/>
          <p:nvPr/>
        </p:nvSpPr>
        <p:spPr>
          <a:xfrm>
            <a:off x="3016191" y="2770145"/>
            <a:ext cx="1188881" cy="429260"/>
          </a:xfrm>
          <a:prstGeom prst="wedgeRoundRectCallout">
            <a:avLst>
              <a:gd name="adj1" fmla="val -24830"/>
              <a:gd name="adj2" fmla="val 124961"/>
              <a:gd name="adj3" fmla="val 16667"/>
            </a:avLst>
          </a:prstGeom>
          <a:solidFill>
            <a:schemeClr val="bg1"/>
          </a:solidFill>
          <a:ln>
            <a:solidFill>
              <a:srgbClr val="C7B1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95" rIns="36095" rtlCol="0" anchor="ctr"/>
          <a:lstStyle/>
          <a:p>
            <a:pPr marL="135360" indent="-135360">
              <a:buFont typeface="Arial" panose="020B0604020202020204" pitchFamily="34" charset="0"/>
              <a:buChar char="•"/>
            </a:pPr>
            <a:r>
              <a:rPr lang="en-US" sz="632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Document the innovation and various details for the IP Committee to determine ownership</a:t>
            </a:r>
          </a:p>
        </p:txBody>
      </p:sp>
      <p:sp>
        <p:nvSpPr>
          <p:cNvPr id="212" name="TextBox 211"/>
          <p:cNvSpPr txBox="1"/>
          <p:nvPr/>
        </p:nvSpPr>
        <p:spPr>
          <a:xfrm>
            <a:off x="3333213" y="2579104"/>
            <a:ext cx="671053" cy="190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39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Inventor</a:t>
            </a:r>
          </a:p>
        </p:txBody>
      </p:sp>
      <p:sp>
        <p:nvSpPr>
          <p:cNvPr id="106" name="Rounded Rectangular Callout 105"/>
          <p:cNvSpPr/>
          <p:nvPr/>
        </p:nvSpPr>
        <p:spPr>
          <a:xfrm>
            <a:off x="3791494" y="2266359"/>
            <a:ext cx="1194022" cy="456448"/>
          </a:xfrm>
          <a:prstGeom prst="wedgeRoundRectCallout">
            <a:avLst>
              <a:gd name="adj1" fmla="val 10926"/>
              <a:gd name="adj2" fmla="val 210967"/>
              <a:gd name="adj3" fmla="val 16667"/>
            </a:avLst>
          </a:prstGeom>
          <a:solidFill>
            <a:schemeClr val="bg1"/>
          </a:solidFill>
          <a:ln>
            <a:solidFill>
              <a:srgbClr val="C7B1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95" rIns="36095" rtlCol="0" anchor="t" anchorCtr="0"/>
          <a:lstStyle/>
          <a:p>
            <a:pPr marL="135360" indent="-135360">
              <a:buFont typeface="Arial" panose="020B0604020202020204" pitchFamily="34" charset="0"/>
              <a:buChar char="•"/>
            </a:pPr>
            <a:r>
              <a:rPr lang="en-US" sz="632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IP Committee determines if the innovation is owned by JMU or the inventors</a:t>
            </a:r>
          </a:p>
        </p:txBody>
      </p:sp>
      <p:sp>
        <p:nvSpPr>
          <p:cNvPr id="110" name="Rounded Rectangle 109"/>
          <p:cNvSpPr/>
          <p:nvPr/>
        </p:nvSpPr>
        <p:spPr>
          <a:xfrm>
            <a:off x="5074511" y="2894954"/>
            <a:ext cx="1267097" cy="499213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53" dirty="0"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cxnSp>
        <p:nvCxnSpPr>
          <p:cNvPr id="125" name="Elbow Connector 124"/>
          <p:cNvCxnSpPr>
            <a:stCxn id="12" idx="3"/>
            <a:endCxn id="63" idx="1"/>
          </p:cNvCxnSpPr>
          <p:nvPr/>
        </p:nvCxnSpPr>
        <p:spPr>
          <a:xfrm flipV="1">
            <a:off x="3680541" y="3617270"/>
            <a:ext cx="242590" cy="3504"/>
          </a:xfrm>
          <a:prstGeom prst="bentConnector3">
            <a:avLst>
              <a:gd name="adj1" fmla="val 50000"/>
            </a:avLst>
          </a:prstGeom>
          <a:ln w="19050">
            <a:solidFill>
              <a:srgbClr val="45008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Elbow Connector 245"/>
          <p:cNvCxnSpPr>
            <a:stCxn id="63" idx="3"/>
            <a:endCxn id="110" idx="1"/>
          </p:cNvCxnSpPr>
          <p:nvPr/>
        </p:nvCxnSpPr>
        <p:spPr>
          <a:xfrm flipV="1">
            <a:off x="4702777" y="3144561"/>
            <a:ext cx="371734" cy="472709"/>
          </a:xfrm>
          <a:prstGeom prst="bentConnector3">
            <a:avLst>
              <a:gd name="adj1" fmla="val 50000"/>
            </a:avLst>
          </a:prstGeom>
          <a:ln w="19050">
            <a:solidFill>
              <a:srgbClr val="45008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TextBox 200"/>
          <p:cNvSpPr txBox="1"/>
          <p:nvPr/>
        </p:nvSpPr>
        <p:spPr>
          <a:xfrm>
            <a:off x="4098363" y="2127504"/>
            <a:ext cx="671053" cy="190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39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IP Committee </a:t>
            </a:r>
          </a:p>
        </p:txBody>
      </p:sp>
      <p:sp>
        <p:nvSpPr>
          <p:cNvPr id="221" name="TextBox 220"/>
          <p:cNvSpPr txBox="1"/>
          <p:nvPr/>
        </p:nvSpPr>
        <p:spPr>
          <a:xfrm>
            <a:off x="9305453" y="5499453"/>
            <a:ext cx="873911" cy="2890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39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JMI, Angel Investors,  &amp; Inventor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5592" y="6572612"/>
            <a:ext cx="1897079" cy="207094"/>
          </a:xfrm>
          <a:prstGeom prst="rect">
            <a:avLst/>
          </a:prstGeom>
        </p:spPr>
      </p:pic>
      <p:sp>
        <p:nvSpPr>
          <p:cNvPr id="127" name="Flowchart: Terminator 126"/>
          <p:cNvSpPr/>
          <p:nvPr/>
        </p:nvSpPr>
        <p:spPr>
          <a:xfrm>
            <a:off x="7700312" y="4737732"/>
            <a:ext cx="389823" cy="129941"/>
          </a:xfrm>
          <a:prstGeom prst="flowChartTerminator">
            <a:avLst/>
          </a:prstGeom>
          <a:solidFill>
            <a:srgbClr val="5F791C"/>
          </a:solidFill>
          <a:ln>
            <a:solidFill>
              <a:schemeClr val="tx1"/>
            </a:solidFill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536" tIns="13536" rIns="13536" bIns="13536" numCol="1" spcCol="1270" anchor="ctr" anchorCtr="0">
            <a:noAutofit/>
          </a:bodyPr>
          <a:lstStyle/>
          <a:p>
            <a:pPr algn="ctr" defTabSz="15791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632" b="1" dirty="0">
                <a:solidFill>
                  <a:schemeClr val="bg1"/>
                </a:solidFill>
              </a:rPr>
              <a:t>SV SBDC</a:t>
            </a:r>
          </a:p>
        </p:txBody>
      </p:sp>
      <p:sp>
        <p:nvSpPr>
          <p:cNvPr id="128" name="Flowchart: Terminator 127"/>
          <p:cNvSpPr/>
          <p:nvPr/>
        </p:nvSpPr>
        <p:spPr>
          <a:xfrm>
            <a:off x="8473371" y="4737732"/>
            <a:ext cx="389823" cy="129941"/>
          </a:xfrm>
          <a:prstGeom prst="flowChartTerminator">
            <a:avLst/>
          </a:prstGeom>
          <a:solidFill>
            <a:srgbClr val="5F791C"/>
          </a:solidFill>
          <a:ln>
            <a:solidFill>
              <a:schemeClr val="tx1"/>
            </a:solidFill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536" tIns="13536" rIns="13536" bIns="13536" numCol="1" spcCol="1270" anchor="ctr" anchorCtr="0">
            <a:noAutofit/>
          </a:bodyPr>
          <a:lstStyle/>
          <a:p>
            <a:pPr algn="ctr" defTabSz="15791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632" b="1" dirty="0">
                <a:solidFill>
                  <a:schemeClr val="bg1"/>
                </a:solidFill>
              </a:rPr>
              <a:t>SVAI</a:t>
            </a:r>
          </a:p>
        </p:txBody>
      </p:sp>
      <p:cxnSp>
        <p:nvCxnSpPr>
          <p:cNvPr id="28" name="Elbow Connector 27"/>
          <p:cNvCxnSpPr>
            <a:stCxn id="161" idx="3"/>
            <a:endCxn id="29" idx="1"/>
          </p:cNvCxnSpPr>
          <p:nvPr/>
        </p:nvCxnSpPr>
        <p:spPr>
          <a:xfrm flipV="1">
            <a:off x="7435231" y="4303454"/>
            <a:ext cx="370962" cy="133138"/>
          </a:xfrm>
          <a:prstGeom prst="bentConnector3">
            <a:avLst/>
          </a:prstGeom>
          <a:ln w="19050">
            <a:solidFill>
              <a:srgbClr val="45008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loud 39"/>
          <p:cNvSpPr/>
          <p:nvPr/>
        </p:nvSpPr>
        <p:spPr>
          <a:xfrm>
            <a:off x="9108025" y="2388643"/>
            <a:ext cx="2059884" cy="1402415"/>
          </a:xfrm>
          <a:prstGeom prst="cloud">
            <a:avLst/>
          </a:prstGeom>
          <a:solidFill>
            <a:srgbClr val="FFFFFF">
              <a:alpha val="69804"/>
            </a:srgbClr>
          </a:solidFill>
          <a:ln w="19050">
            <a:solidFill>
              <a:srgbClr val="5F79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189" rtlCol="0" anchor="ctr"/>
          <a:lstStyle/>
          <a:p>
            <a:pPr algn="ctr"/>
            <a:r>
              <a:rPr lang="en-US" sz="1100" dirty="0">
                <a:solidFill>
                  <a:srgbClr val="5F791C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Business Community </a:t>
            </a:r>
          </a:p>
        </p:txBody>
      </p:sp>
      <p:sp>
        <p:nvSpPr>
          <p:cNvPr id="115" name="Oval 114"/>
          <p:cNvSpPr/>
          <p:nvPr/>
        </p:nvSpPr>
        <p:spPr>
          <a:xfrm rot="21420000" flipH="1">
            <a:off x="9966223" y="1933519"/>
            <a:ext cx="711884" cy="274952"/>
          </a:xfrm>
          <a:prstGeom prst="ellipse">
            <a:avLst/>
          </a:prstGeom>
          <a:solidFill>
            <a:srgbClr val="BBD64A"/>
          </a:solidFill>
          <a:ln w="9525">
            <a:solidFill>
              <a:sysClr val="windowText" lastClr="000000"/>
            </a:solidFill>
          </a:ln>
          <a:effectLst/>
        </p:spPr>
        <p:txBody>
          <a:bodyPr spcFirstLastPara="0" vert="horz" wrap="square" lIns="0" tIns="13536" rIns="0" bIns="13536" numCol="1" spcCol="1270" anchor="ctr" anchorCtr="0">
            <a:noAutofit/>
          </a:bodyPr>
          <a:lstStyle/>
          <a:p>
            <a:pPr algn="ctr" defTabSz="15791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632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/>
              </a:rPr>
              <a:t>Collegiate Strength Innovations</a:t>
            </a:r>
          </a:p>
        </p:txBody>
      </p:sp>
      <p:sp>
        <p:nvSpPr>
          <p:cNvPr id="116" name="Oval 115"/>
          <p:cNvSpPr/>
          <p:nvPr/>
        </p:nvSpPr>
        <p:spPr>
          <a:xfrm rot="21317264" flipH="1">
            <a:off x="8692874" y="2662371"/>
            <a:ext cx="569507" cy="235733"/>
          </a:xfrm>
          <a:prstGeom prst="ellipse">
            <a:avLst/>
          </a:prstGeom>
          <a:solidFill>
            <a:srgbClr val="BBD64A"/>
          </a:solidFill>
          <a:ln w="9525">
            <a:solidFill>
              <a:srgbClr val="5F791C"/>
            </a:solidFill>
          </a:ln>
          <a:effectLst/>
        </p:spPr>
        <p:txBody>
          <a:bodyPr spcFirstLastPara="0" vert="horz" wrap="square" lIns="0" tIns="13536" rIns="0" bIns="13536" numCol="1" spcCol="1270" anchor="ctr" anchorCtr="0">
            <a:noAutofit/>
          </a:bodyPr>
          <a:lstStyle/>
          <a:p>
            <a:pPr algn="ctr" defTabSz="15791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632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/>
              </a:rPr>
              <a:t>DermBiont</a:t>
            </a:r>
          </a:p>
        </p:txBody>
      </p:sp>
      <p:sp>
        <p:nvSpPr>
          <p:cNvPr id="117" name="Oval 116"/>
          <p:cNvSpPr/>
          <p:nvPr/>
        </p:nvSpPr>
        <p:spPr>
          <a:xfrm flipH="1">
            <a:off x="10308189" y="3729738"/>
            <a:ext cx="569507" cy="227109"/>
          </a:xfrm>
          <a:prstGeom prst="ellipse">
            <a:avLst/>
          </a:prstGeom>
          <a:solidFill>
            <a:srgbClr val="BBD64A"/>
          </a:solidFill>
          <a:ln w="9525">
            <a:solidFill>
              <a:sysClr val="windowText" lastClr="000000"/>
            </a:solidFill>
          </a:ln>
          <a:effectLst/>
        </p:spPr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5791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632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/>
              </a:rPr>
              <a:t>Madison Assessment</a:t>
            </a:r>
          </a:p>
        </p:txBody>
      </p:sp>
      <p:sp>
        <p:nvSpPr>
          <p:cNvPr id="118" name="Oval 117"/>
          <p:cNvSpPr/>
          <p:nvPr/>
        </p:nvSpPr>
        <p:spPr>
          <a:xfrm flipH="1">
            <a:off x="9365292" y="3829851"/>
            <a:ext cx="569507" cy="227397"/>
          </a:xfrm>
          <a:prstGeom prst="ellipse">
            <a:avLst/>
          </a:prstGeom>
          <a:solidFill>
            <a:srgbClr val="BBD64A"/>
          </a:solidFill>
          <a:ln w="9525">
            <a:solidFill>
              <a:sysClr val="windowText" lastClr="000000"/>
            </a:solidFill>
          </a:ln>
          <a:effectLst/>
        </p:spPr>
        <p:txBody>
          <a:bodyPr spcFirstLastPara="0" vert="horz" wrap="square" lIns="0" tIns="13536" rIns="0" bIns="13536" numCol="1" spcCol="1270" anchor="ctr" anchorCtr="0">
            <a:noAutofit/>
          </a:bodyPr>
          <a:lstStyle/>
          <a:p>
            <a:pPr algn="ctr" defTabSz="15791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632" kern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/>
              </a:rPr>
              <a:t>NET*S</a:t>
            </a:r>
            <a:endParaRPr lang="en-US" sz="632" kern="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/>
            </a:endParaRPr>
          </a:p>
        </p:txBody>
      </p:sp>
      <p:sp>
        <p:nvSpPr>
          <p:cNvPr id="124" name="Flowchart: Terminator 123"/>
          <p:cNvSpPr/>
          <p:nvPr/>
        </p:nvSpPr>
        <p:spPr>
          <a:xfrm>
            <a:off x="10009708" y="3488417"/>
            <a:ext cx="413268" cy="129941"/>
          </a:xfrm>
          <a:prstGeom prst="flowChartTerminator">
            <a:avLst/>
          </a:prstGeom>
          <a:solidFill>
            <a:srgbClr val="5F791C"/>
          </a:solidFill>
          <a:ln>
            <a:solidFill>
              <a:schemeClr val="tx1"/>
            </a:solidFill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536" tIns="13536" rIns="13536" bIns="13536" numCol="1" spcCol="1270" anchor="ctr" anchorCtr="0">
            <a:noAutofit/>
          </a:bodyPr>
          <a:lstStyle/>
          <a:p>
            <a:pPr algn="ctr" defTabSz="15791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632" b="1" dirty="0">
                <a:solidFill>
                  <a:schemeClr val="bg1"/>
                </a:solidFill>
              </a:rPr>
              <a:t>SVTC</a:t>
            </a:r>
          </a:p>
        </p:txBody>
      </p:sp>
      <p:sp>
        <p:nvSpPr>
          <p:cNvPr id="126" name="Flowchart: Terminator 125"/>
          <p:cNvSpPr/>
          <p:nvPr/>
        </p:nvSpPr>
        <p:spPr>
          <a:xfrm>
            <a:off x="10629277" y="2969606"/>
            <a:ext cx="413268" cy="129941"/>
          </a:xfrm>
          <a:prstGeom prst="flowChartTerminator">
            <a:avLst/>
          </a:prstGeom>
          <a:solidFill>
            <a:srgbClr val="5F791C"/>
          </a:solidFill>
          <a:ln>
            <a:solidFill>
              <a:schemeClr val="tx1"/>
            </a:solidFill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536" tIns="13536" rIns="13536" bIns="13536" numCol="1" spcCol="1270" anchor="ctr" anchorCtr="0">
            <a:noAutofit/>
          </a:bodyPr>
          <a:lstStyle/>
          <a:p>
            <a:pPr algn="ctr" defTabSz="15791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632" b="1" dirty="0">
                <a:solidFill>
                  <a:schemeClr val="bg1"/>
                </a:solidFill>
              </a:rPr>
              <a:t>SVP</a:t>
            </a:r>
          </a:p>
        </p:txBody>
      </p:sp>
      <p:sp>
        <p:nvSpPr>
          <p:cNvPr id="136" name="Flowchart: Terminator 135"/>
          <p:cNvSpPr/>
          <p:nvPr/>
        </p:nvSpPr>
        <p:spPr>
          <a:xfrm>
            <a:off x="10576352" y="2690978"/>
            <a:ext cx="413268" cy="129941"/>
          </a:xfrm>
          <a:prstGeom prst="flowChartTerminator">
            <a:avLst/>
          </a:prstGeom>
          <a:solidFill>
            <a:srgbClr val="5F791C"/>
          </a:solidFill>
          <a:ln>
            <a:solidFill>
              <a:schemeClr val="tx1"/>
            </a:solidFill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536" tIns="13536" rIns="13536" bIns="13536" numCol="1" spcCol="1270" anchor="ctr" anchorCtr="0">
            <a:noAutofit/>
          </a:bodyPr>
          <a:lstStyle/>
          <a:p>
            <a:pPr algn="ctr" defTabSz="15791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632" b="1" dirty="0">
                <a:solidFill>
                  <a:schemeClr val="bg1"/>
                </a:solidFill>
              </a:rPr>
              <a:t>SVIC Chair</a:t>
            </a:r>
          </a:p>
        </p:txBody>
      </p:sp>
      <p:sp>
        <p:nvSpPr>
          <p:cNvPr id="133" name="Flowchart: Terminator 132"/>
          <p:cNvSpPr/>
          <p:nvPr/>
        </p:nvSpPr>
        <p:spPr>
          <a:xfrm>
            <a:off x="9516701" y="2662503"/>
            <a:ext cx="413268" cy="129941"/>
          </a:xfrm>
          <a:prstGeom prst="flowChartTerminator">
            <a:avLst/>
          </a:prstGeom>
          <a:solidFill>
            <a:srgbClr val="5F791C"/>
          </a:solidFill>
          <a:ln>
            <a:solidFill>
              <a:schemeClr val="tx1"/>
            </a:solidFill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536" tIns="13536" rIns="13536" bIns="13536" numCol="1" spcCol="1270" anchor="ctr" anchorCtr="0">
            <a:noAutofit/>
          </a:bodyPr>
          <a:lstStyle/>
          <a:p>
            <a:pPr algn="ctr" defTabSz="15791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632" b="1" dirty="0">
                <a:solidFill>
                  <a:schemeClr val="bg1"/>
                </a:solidFill>
              </a:rPr>
              <a:t>VEDP</a:t>
            </a:r>
          </a:p>
        </p:txBody>
      </p:sp>
      <p:sp>
        <p:nvSpPr>
          <p:cNvPr id="140" name="Flowchart: Terminator 139"/>
          <p:cNvSpPr/>
          <p:nvPr/>
        </p:nvSpPr>
        <p:spPr>
          <a:xfrm>
            <a:off x="9254996" y="3242995"/>
            <a:ext cx="509970" cy="129941"/>
          </a:xfrm>
          <a:prstGeom prst="flowChartTerminator">
            <a:avLst/>
          </a:prstGeom>
          <a:solidFill>
            <a:srgbClr val="5F791C"/>
          </a:solidFill>
          <a:ln>
            <a:solidFill>
              <a:schemeClr val="tx1"/>
            </a:solidFill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536" tIns="13536" rIns="13536" bIns="13536" numCol="1" spcCol="1270" anchor="ctr" anchorCtr="0">
            <a:noAutofit/>
          </a:bodyPr>
          <a:lstStyle/>
          <a:p>
            <a:pPr algn="ctr" defTabSz="15791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632" b="1" dirty="0">
                <a:solidFill>
                  <a:schemeClr val="bg1"/>
                </a:solidFill>
              </a:rPr>
              <a:t>UBED Chair</a:t>
            </a:r>
          </a:p>
        </p:txBody>
      </p:sp>
      <p:sp>
        <p:nvSpPr>
          <p:cNvPr id="142" name="Flowchart: Terminator 141"/>
          <p:cNvSpPr/>
          <p:nvPr/>
        </p:nvSpPr>
        <p:spPr>
          <a:xfrm>
            <a:off x="9478208" y="3417036"/>
            <a:ext cx="413268" cy="129941"/>
          </a:xfrm>
          <a:prstGeom prst="flowChartTerminator">
            <a:avLst/>
          </a:prstGeom>
          <a:solidFill>
            <a:srgbClr val="5F791C"/>
          </a:solidFill>
          <a:ln>
            <a:solidFill>
              <a:schemeClr val="tx1"/>
            </a:solidFill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536" tIns="13536" rIns="13536" bIns="13536" numCol="1" spcCol="1270" anchor="ctr" anchorCtr="0">
            <a:noAutofit/>
          </a:bodyPr>
          <a:lstStyle/>
          <a:p>
            <a:pPr algn="ctr" defTabSz="15791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632" b="1" dirty="0">
                <a:solidFill>
                  <a:schemeClr val="bg1"/>
                </a:solidFill>
              </a:rPr>
              <a:t>CIT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0916681" y="1735394"/>
            <a:ext cx="535305" cy="560326"/>
            <a:chOff x="12962539" y="2400635"/>
            <a:chExt cx="678053" cy="709746"/>
          </a:xfrm>
        </p:grpSpPr>
        <p:sp>
          <p:nvSpPr>
            <p:cNvPr id="243" name="Rectangle 242"/>
            <p:cNvSpPr/>
            <p:nvPr/>
          </p:nvSpPr>
          <p:spPr>
            <a:xfrm>
              <a:off x="12962539" y="2400635"/>
              <a:ext cx="678053" cy="70974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5F791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947" b="1" dirty="0">
                  <a:solidFill>
                    <a:srgbClr val="5F791C"/>
                  </a:solidFill>
                </a:rPr>
                <a:t>Key</a:t>
              </a:r>
            </a:p>
          </p:txBody>
        </p:sp>
        <p:sp>
          <p:nvSpPr>
            <p:cNvPr id="155" name="Oval 154"/>
            <p:cNvSpPr/>
            <p:nvPr/>
          </p:nvSpPr>
          <p:spPr>
            <a:xfrm flipH="1">
              <a:off x="13009282" y="2642768"/>
              <a:ext cx="584567" cy="169366"/>
            </a:xfrm>
            <a:prstGeom prst="ellipse">
              <a:avLst/>
            </a:prstGeom>
            <a:solidFill>
              <a:srgbClr val="BBD64A"/>
            </a:solidFill>
            <a:ln w="9525">
              <a:solidFill>
                <a:sysClr val="windowText" lastClr="000000"/>
              </a:solidFill>
              <a:prstDash val="solid"/>
            </a:ln>
            <a:effectLst/>
          </p:spPr>
          <p:txBody>
            <a:bodyPr spcFirstLastPara="0" vert="horz" wrap="square" lIns="0" tIns="13536" rIns="0" bIns="13536" numCol="1" spcCol="1270" anchor="ctr" anchorCtr="0">
              <a:noAutofit/>
            </a:bodyPr>
            <a:lstStyle/>
            <a:p>
              <a:pPr algn="ctr" defTabSz="15791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632" kern="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anose="020F0502020204030204"/>
                </a:rPr>
                <a:t>Startup</a:t>
              </a:r>
            </a:p>
          </p:txBody>
        </p:sp>
        <p:sp>
          <p:nvSpPr>
            <p:cNvPr id="156" name="Flowchart: Terminator 155"/>
            <p:cNvSpPr/>
            <p:nvPr/>
          </p:nvSpPr>
          <p:spPr>
            <a:xfrm>
              <a:off x="12996469" y="2889307"/>
              <a:ext cx="597380" cy="150662"/>
            </a:xfrm>
            <a:prstGeom prst="flowChartTerminator">
              <a:avLst/>
            </a:prstGeom>
            <a:solidFill>
              <a:srgbClr val="5F791C"/>
            </a:solidFill>
            <a:ln>
              <a:solidFill>
                <a:schemeClr val="tx1"/>
              </a:solidFill>
            </a:ln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536" tIns="13536" rIns="13536" bIns="13536" numCol="1" spcCol="1270" anchor="ctr" anchorCtr="0">
              <a:noAutofit/>
            </a:bodyPr>
            <a:lstStyle/>
            <a:p>
              <a:pPr algn="ctr" defTabSz="15791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553" b="1" dirty="0">
                  <a:solidFill>
                    <a:schemeClr val="bg1"/>
                  </a:solidFill>
                </a:rPr>
                <a:t>ED Partner</a:t>
              </a:r>
            </a:p>
          </p:txBody>
        </p:sp>
      </p:grpSp>
      <p:sp>
        <p:nvSpPr>
          <p:cNvPr id="160" name="Rectangle 159"/>
          <p:cNvSpPr/>
          <p:nvPr/>
        </p:nvSpPr>
        <p:spPr>
          <a:xfrm>
            <a:off x="5580445" y="6532722"/>
            <a:ext cx="2265501" cy="286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632"/>
              <a:t>©</a:t>
            </a:r>
            <a:r>
              <a:rPr lang="de-DE" sz="632" smtClean="0"/>
              <a:t>2019 </a:t>
            </a:r>
            <a:r>
              <a:rPr lang="en-US" sz="632" dirty="0"/>
              <a:t>JMU Research and Scholarship</a:t>
            </a:r>
          </a:p>
          <a:p>
            <a:pPr algn="ctr"/>
            <a:r>
              <a:rPr lang="en-US" sz="632" dirty="0"/>
              <a:t> Office of Technology Innovation and Economic Development</a:t>
            </a:r>
          </a:p>
        </p:txBody>
      </p:sp>
      <p:sp>
        <p:nvSpPr>
          <p:cNvPr id="122" name="Flowchart: Terminator 121"/>
          <p:cNvSpPr/>
          <p:nvPr/>
        </p:nvSpPr>
        <p:spPr>
          <a:xfrm>
            <a:off x="10044282" y="2584623"/>
            <a:ext cx="413268" cy="129941"/>
          </a:xfrm>
          <a:prstGeom prst="flowChartTerminator">
            <a:avLst/>
          </a:prstGeom>
          <a:solidFill>
            <a:srgbClr val="5F791C"/>
          </a:solidFill>
          <a:ln>
            <a:solidFill>
              <a:schemeClr val="tx1"/>
            </a:solidFill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536" tIns="13536" rIns="13536" bIns="13536" numCol="1" spcCol="1270" anchor="ctr" anchorCtr="0">
            <a:noAutofit/>
          </a:bodyPr>
          <a:lstStyle/>
          <a:p>
            <a:pPr algn="ctr" defTabSz="15791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632" b="1" dirty="0">
                <a:solidFill>
                  <a:schemeClr val="bg1"/>
                </a:solidFill>
              </a:rPr>
              <a:t>VA4E</a:t>
            </a:r>
          </a:p>
        </p:txBody>
      </p:sp>
      <p:sp>
        <p:nvSpPr>
          <p:cNvPr id="130" name="Flowchart: Terminator 129"/>
          <p:cNvSpPr/>
          <p:nvPr/>
        </p:nvSpPr>
        <p:spPr>
          <a:xfrm>
            <a:off x="9201205" y="2968424"/>
            <a:ext cx="413268" cy="129941"/>
          </a:xfrm>
          <a:prstGeom prst="flowChartTerminator">
            <a:avLst/>
          </a:prstGeom>
          <a:solidFill>
            <a:srgbClr val="5F791C"/>
          </a:solidFill>
          <a:ln>
            <a:solidFill>
              <a:schemeClr val="tx1"/>
            </a:solidFill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536" tIns="13536" rIns="13536" bIns="13536" numCol="1" spcCol="1270" anchor="ctr" anchorCtr="0">
            <a:noAutofit/>
          </a:bodyPr>
          <a:lstStyle/>
          <a:p>
            <a:pPr algn="ctr" defTabSz="15791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632" b="1" dirty="0">
                <a:solidFill>
                  <a:schemeClr val="bg1"/>
                </a:solidFill>
              </a:rPr>
              <a:t>GO VA</a:t>
            </a:r>
          </a:p>
        </p:txBody>
      </p:sp>
      <p:sp>
        <p:nvSpPr>
          <p:cNvPr id="141" name="Text Placeholder 37"/>
          <p:cNvSpPr txBox="1">
            <a:spLocks/>
          </p:cNvSpPr>
          <p:nvPr/>
        </p:nvSpPr>
        <p:spPr>
          <a:xfrm>
            <a:off x="620731" y="5835615"/>
            <a:ext cx="11224523" cy="738607"/>
          </a:xfrm>
          <a:prstGeom prst="rect">
            <a:avLst/>
          </a:prstGeom>
          <a:noFill/>
        </p:spPr>
        <p:txBody>
          <a:bodyPr numCol="4">
            <a:noAutofit/>
          </a:bodyPr>
          <a:lstStyle>
            <a:lvl1pPr marL="257175" indent="-257175" algn="l" defTabSz="1028700" rtl="0" eaLnBrk="1" latinLnBrk="0" hangingPunct="1">
              <a:lnSpc>
                <a:spcPct val="90000"/>
              </a:lnSpc>
              <a:spcBef>
                <a:spcPts val="1125"/>
              </a:spcBef>
              <a:buFont typeface="Arial" panose="020B0604020202020204" pitchFamily="34" charset="0"/>
              <a:buChar char="•"/>
              <a:defRPr sz="3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7152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587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22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1457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2892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4327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5762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7197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5358" indent="-135358" defTabSz="175460">
              <a:spcBef>
                <a:spcPct val="0"/>
              </a:spcBef>
              <a:spcAft>
                <a:spcPct val="35000"/>
              </a:spcAft>
              <a:buFont typeface="Arial" charset="0"/>
              <a:buChar char="•"/>
            </a:pPr>
            <a:r>
              <a:rPr lang="en-US" sz="79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CIT </a:t>
            </a:r>
            <a:r>
              <a:rPr lang="en-US" sz="790">
                <a:solidFill>
                  <a:schemeClr val="tx1">
                    <a:lumMod val="75000"/>
                    <a:lumOff val="25000"/>
                  </a:schemeClr>
                </a:solidFill>
              </a:rPr>
              <a:t>- Center for Innovative Technology </a:t>
            </a:r>
          </a:p>
          <a:p>
            <a:pPr marL="135358" indent="-135358" defTabSz="175460">
              <a:spcBef>
                <a:spcPct val="0"/>
              </a:spcBef>
              <a:spcAft>
                <a:spcPct val="35000"/>
              </a:spcAft>
              <a:buFont typeface="Arial" charset="0"/>
              <a:buChar char="•"/>
            </a:pPr>
            <a:r>
              <a:rPr lang="en-US" sz="79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GO </a:t>
            </a:r>
            <a:r>
              <a:rPr lang="en-US" sz="790">
                <a:solidFill>
                  <a:schemeClr val="tx1">
                    <a:lumMod val="75000"/>
                    <a:lumOff val="25000"/>
                  </a:schemeClr>
                </a:solidFill>
              </a:rPr>
              <a:t>VA – Virginia Initiative for Growth and Opportunity in Each Region</a:t>
            </a:r>
          </a:p>
          <a:p>
            <a:pPr marL="135358" indent="-135358" defTabSz="175460">
              <a:spcBef>
                <a:spcPct val="0"/>
              </a:spcBef>
              <a:spcAft>
                <a:spcPct val="35000"/>
              </a:spcAft>
              <a:buFont typeface="Arial" charset="0"/>
              <a:buChar char="•"/>
            </a:pPr>
            <a:r>
              <a:rPr lang="en-US" sz="79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JMI </a:t>
            </a:r>
            <a:r>
              <a:rPr lang="en-US" sz="790">
                <a:solidFill>
                  <a:schemeClr val="tx1">
                    <a:lumMod val="75000"/>
                    <a:lumOff val="25000"/>
                  </a:schemeClr>
                </a:solidFill>
              </a:rPr>
              <a:t>– James Madison Innovations</a:t>
            </a:r>
          </a:p>
          <a:p>
            <a:pPr marL="135358" indent="-135358" defTabSz="175460">
              <a:spcBef>
                <a:spcPct val="0"/>
              </a:spcBef>
              <a:spcAft>
                <a:spcPct val="35000"/>
              </a:spcAft>
              <a:buFont typeface="Arial" charset="0"/>
              <a:buChar char="•"/>
            </a:pPr>
            <a:r>
              <a:rPr lang="en-US" sz="79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OSP </a:t>
            </a:r>
            <a:r>
              <a:rPr lang="en-US" sz="790">
                <a:solidFill>
                  <a:schemeClr val="tx1">
                    <a:lumMod val="75000"/>
                    <a:lumOff val="25000"/>
                  </a:schemeClr>
                </a:solidFill>
              </a:rPr>
              <a:t>– JMU Office of Sponsored Programs</a:t>
            </a:r>
          </a:p>
          <a:p>
            <a:pPr marL="135358" indent="-135358" defTabSz="175460">
              <a:spcBef>
                <a:spcPct val="0"/>
              </a:spcBef>
              <a:spcAft>
                <a:spcPct val="35000"/>
              </a:spcAft>
              <a:buFont typeface="Arial" charset="0"/>
              <a:buChar char="•"/>
            </a:pPr>
            <a:r>
              <a:rPr lang="en-US" sz="79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SV </a:t>
            </a:r>
            <a:r>
              <a:rPr lang="en-US" sz="790">
                <a:solidFill>
                  <a:schemeClr val="tx1">
                    <a:lumMod val="75000"/>
                    <a:lumOff val="25000"/>
                  </a:schemeClr>
                </a:solidFill>
              </a:rPr>
              <a:t>SBDC  - Shenandoah Valley Small Business Development Center</a:t>
            </a:r>
          </a:p>
          <a:p>
            <a:pPr marL="135358" indent="-135358" defTabSz="175460">
              <a:spcBef>
                <a:spcPct val="0"/>
              </a:spcBef>
              <a:spcAft>
                <a:spcPct val="35000"/>
              </a:spcAft>
              <a:buFont typeface="Arial" charset="0"/>
              <a:buChar char="•"/>
            </a:pPr>
            <a:r>
              <a:rPr lang="en-US" sz="79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SVAI </a:t>
            </a:r>
            <a:r>
              <a:rPr lang="en-US" sz="790">
                <a:solidFill>
                  <a:schemeClr val="tx1">
                    <a:lumMod val="75000"/>
                    <a:lumOff val="25000"/>
                  </a:schemeClr>
                </a:solidFill>
              </a:rPr>
              <a:t>- Shenandoah Valley Angels Investors</a:t>
            </a:r>
          </a:p>
          <a:p>
            <a:pPr marL="135358" indent="-135358" defTabSz="175460">
              <a:spcBef>
                <a:spcPct val="0"/>
              </a:spcBef>
              <a:spcAft>
                <a:spcPct val="35000"/>
              </a:spcAft>
              <a:buFont typeface="Arial" charset="0"/>
              <a:buChar char="•"/>
            </a:pPr>
            <a:r>
              <a:rPr lang="en-US" sz="79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SVIC </a:t>
            </a:r>
            <a:r>
              <a:rPr lang="en-US" sz="790">
                <a:solidFill>
                  <a:schemeClr val="tx1">
                    <a:lumMod val="75000"/>
                    <a:lumOff val="25000"/>
                  </a:schemeClr>
                </a:solidFill>
              </a:rPr>
              <a:t>- Shenandoah Valley Innovation Coalition</a:t>
            </a:r>
          </a:p>
          <a:p>
            <a:pPr marL="135358" indent="-135358" defTabSz="175460">
              <a:spcBef>
                <a:spcPct val="0"/>
              </a:spcBef>
              <a:spcAft>
                <a:spcPct val="35000"/>
              </a:spcAft>
              <a:buFont typeface="Arial" charset="0"/>
              <a:buChar char="•"/>
            </a:pPr>
            <a:r>
              <a:rPr lang="en-US" sz="79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SVP </a:t>
            </a:r>
            <a:r>
              <a:rPr lang="en-US" sz="790">
                <a:solidFill>
                  <a:schemeClr val="tx1">
                    <a:lumMod val="75000"/>
                    <a:lumOff val="25000"/>
                  </a:schemeClr>
                </a:solidFill>
              </a:rPr>
              <a:t>– Shenandoah Valley Partnership</a:t>
            </a:r>
          </a:p>
          <a:p>
            <a:pPr marL="135358" indent="-135358" defTabSz="175460">
              <a:spcBef>
                <a:spcPct val="0"/>
              </a:spcBef>
              <a:spcAft>
                <a:spcPct val="35000"/>
              </a:spcAft>
              <a:buFont typeface="Arial" charset="0"/>
              <a:buChar char="•"/>
            </a:pPr>
            <a:r>
              <a:rPr lang="en-US" sz="79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SVTC </a:t>
            </a:r>
            <a:r>
              <a:rPr lang="en-US" sz="790">
                <a:solidFill>
                  <a:schemeClr val="tx1">
                    <a:lumMod val="75000"/>
                    <a:lumOff val="25000"/>
                  </a:schemeClr>
                </a:solidFill>
              </a:rPr>
              <a:t>- Shenandoah Valley Technology Council</a:t>
            </a:r>
          </a:p>
          <a:p>
            <a:pPr marL="135358" indent="-135358" defTabSz="175460">
              <a:spcBef>
                <a:spcPct val="0"/>
              </a:spcBef>
              <a:spcAft>
                <a:spcPct val="35000"/>
              </a:spcAft>
              <a:buFont typeface="Arial" charset="0"/>
              <a:buChar char="•"/>
            </a:pPr>
            <a:r>
              <a:rPr lang="en-US" sz="79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UBED </a:t>
            </a:r>
            <a:r>
              <a:rPr lang="en-US" sz="790">
                <a:solidFill>
                  <a:schemeClr val="tx1">
                    <a:lumMod val="75000"/>
                    <a:lumOff val="25000"/>
                  </a:schemeClr>
                </a:solidFill>
              </a:rPr>
              <a:t>- University Based Economic Development</a:t>
            </a:r>
          </a:p>
          <a:p>
            <a:pPr marL="135358" indent="-135358" defTabSz="175460">
              <a:spcBef>
                <a:spcPct val="0"/>
              </a:spcBef>
              <a:spcAft>
                <a:spcPct val="35000"/>
              </a:spcAft>
              <a:buFont typeface="Arial" charset="0"/>
              <a:buChar char="•"/>
            </a:pPr>
            <a:r>
              <a:rPr lang="en-US" sz="79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VA4E </a:t>
            </a:r>
            <a:r>
              <a:rPr lang="en-US" sz="790">
                <a:solidFill>
                  <a:schemeClr val="tx1">
                    <a:lumMod val="75000"/>
                    <a:lumOff val="25000"/>
                  </a:schemeClr>
                </a:solidFill>
              </a:rPr>
              <a:t>– Virginia is for Entrepreneurs</a:t>
            </a:r>
          </a:p>
          <a:p>
            <a:pPr marL="135358" indent="-135358" defTabSz="175460">
              <a:spcBef>
                <a:spcPct val="0"/>
              </a:spcBef>
              <a:spcAft>
                <a:spcPct val="35000"/>
              </a:spcAft>
              <a:buFont typeface="Arial" charset="0"/>
              <a:buChar char="•"/>
            </a:pPr>
            <a:r>
              <a:rPr lang="en-US" sz="79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VEDP </a:t>
            </a:r>
            <a:r>
              <a:rPr lang="en-US" sz="790">
                <a:solidFill>
                  <a:schemeClr val="tx1">
                    <a:lumMod val="75000"/>
                    <a:lumOff val="25000"/>
                  </a:schemeClr>
                </a:solidFill>
              </a:rPr>
              <a:t>- Virginia Economic Development Partnership</a:t>
            </a:r>
          </a:p>
          <a:p>
            <a:pPr marL="135358" indent="-135358" defTabSz="175460">
              <a:spcBef>
                <a:spcPct val="0"/>
              </a:spcBef>
              <a:spcAft>
                <a:spcPct val="35000"/>
              </a:spcAft>
              <a:buFont typeface="Arial" charset="0"/>
              <a:buChar char="•"/>
            </a:pPr>
            <a:r>
              <a:rPr lang="en-US" sz="79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VRIC </a:t>
            </a:r>
            <a:r>
              <a:rPr lang="en-US" sz="790">
                <a:solidFill>
                  <a:schemeClr val="tx1">
                    <a:lumMod val="75000"/>
                    <a:lumOff val="25000"/>
                  </a:schemeClr>
                </a:solidFill>
              </a:rPr>
              <a:t>IAT – Virginia Research Investment Committee, Implementation Advisory Team</a:t>
            </a:r>
            <a:endParaRPr lang="en-US" sz="79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Hexagon 20"/>
          <p:cNvSpPr/>
          <p:nvPr/>
        </p:nvSpPr>
        <p:spPr>
          <a:xfrm>
            <a:off x="4086104" y="4634998"/>
            <a:ext cx="727028" cy="287504"/>
          </a:xfrm>
          <a:prstGeom prst="hexagon">
            <a:avLst/>
          </a:prstGeom>
          <a:solidFill>
            <a:srgbClr val="A4232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39" dirty="0">
                <a:latin typeface="Arial Rounded MT Bold" charset="0"/>
                <a:ea typeface="Arial Rounded MT Bold" charset="0"/>
                <a:cs typeface="Arial Rounded MT Bold" charset="0"/>
              </a:rPr>
              <a:t>Return to Inventor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4036217" y="3875629"/>
            <a:ext cx="280846" cy="189604"/>
          </a:xfrm>
          <a:prstGeom prst="rect">
            <a:avLst/>
          </a:prstGeom>
          <a:ln w="19050"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 rtlCol="0">
            <a:spAutoFit/>
          </a:bodyPr>
          <a:lstStyle/>
          <a:p>
            <a:r>
              <a:rPr lang="en-US" sz="632" dirty="0"/>
              <a:t>No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4633204" y="3418197"/>
            <a:ext cx="296876" cy="18960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632" dirty="0"/>
              <a:t>Yes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8637948" y="4124433"/>
            <a:ext cx="296876" cy="18960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632" dirty="0"/>
              <a:t>Yes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7694331" y="3146659"/>
            <a:ext cx="296876" cy="18960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632" dirty="0"/>
              <a:t>Yes</a:t>
            </a:r>
          </a:p>
        </p:txBody>
      </p:sp>
      <p:pic>
        <p:nvPicPr>
          <p:cNvPr id="162" name="Picture 161"/>
          <p:cNvPicPr>
            <a:picLocks noChangeAspect="1"/>
          </p:cNvPicPr>
          <p:nvPr/>
        </p:nvPicPr>
        <p:blipFill rotWithShape="1">
          <a:blip r:embed="rId6" cstate="print">
            <a:duotone>
              <a:prstClr val="black"/>
              <a:srgbClr val="A4232B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39"/>
          <a:stretch/>
        </p:blipFill>
        <p:spPr>
          <a:xfrm flipH="1">
            <a:off x="7182751" y="1503827"/>
            <a:ext cx="171154" cy="324853"/>
          </a:xfrm>
          <a:prstGeom prst="rect">
            <a:avLst/>
          </a:prstGeom>
        </p:spPr>
      </p:pic>
      <p:pic>
        <p:nvPicPr>
          <p:cNvPr id="163" name="Picture 162"/>
          <p:cNvPicPr>
            <a:picLocks noChangeAspect="1"/>
          </p:cNvPicPr>
          <p:nvPr/>
        </p:nvPicPr>
        <p:blipFill rotWithShape="1">
          <a:blip r:embed="rId6" cstate="print">
            <a:duotone>
              <a:prstClr val="black"/>
              <a:srgbClr val="FFBD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21" r="-1"/>
          <a:stretch/>
        </p:blipFill>
        <p:spPr>
          <a:xfrm flipH="1">
            <a:off x="2663464" y="1903448"/>
            <a:ext cx="171238" cy="324853"/>
          </a:xfrm>
          <a:prstGeom prst="rect">
            <a:avLst/>
          </a:prstGeom>
        </p:spPr>
      </p:pic>
      <p:pic>
        <p:nvPicPr>
          <p:cNvPr id="164" name="Picture 163"/>
          <p:cNvPicPr>
            <a:picLocks noChangeAspect="1"/>
          </p:cNvPicPr>
          <p:nvPr/>
        </p:nvPicPr>
        <p:blipFill rotWithShape="1">
          <a:blip r:embed="rId6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309"/>
          <a:stretch/>
        </p:blipFill>
        <p:spPr>
          <a:xfrm flipH="1">
            <a:off x="9648335" y="5285886"/>
            <a:ext cx="175962" cy="324853"/>
          </a:xfrm>
          <a:prstGeom prst="rect">
            <a:avLst/>
          </a:prstGeom>
        </p:spPr>
      </p:pic>
      <p:pic>
        <p:nvPicPr>
          <p:cNvPr id="166" name="Picture 165"/>
          <p:cNvPicPr>
            <a:picLocks noChangeAspect="1"/>
          </p:cNvPicPr>
          <p:nvPr/>
        </p:nvPicPr>
        <p:blipFill rotWithShape="1">
          <a:blip r:embed="rId6" cstate="print">
            <a:duotone>
              <a:prstClr val="black"/>
              <a:srgbClr val="413393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290" r="-1"/>
          <a:stretch/>
        </p:blipFill>
        <p:spPr>
          <a:xfrm flipH="1">
            <a:off x="2539551" y="1903448"/>
            <a:ext cx="166716" cy="324853"/>
          </a:xfrm>
          <a:prstGeom prst="rect">
            <a:avLst/>
          </a:prstGeom>
        </p:spPr>
      </p:pic>
      <p:pic>
        <p:nvPicPr>
          <p:cNvPr id="175" name="Picture 174"/>
          <p:cNvPicPr>
            <a:picLocks noChangeAspect="1"/>
          </p:cNvPicPr>
          <p:nvPr/>
        </p:nvPicPr>
        <p:blipFill rotWithShape="1">
          <a:blip r:embed="rId6" cstate="print">
            <a:duotone>
              <a:prstClr val="black"/>
              <a:srgbClr val="FFBD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21" r="-1"/>
          <a:stretch/>
        </p:blipFill>
        <p:spPr>
          <a:xfrm flipH="1">
            <a:off x="5722742" y="1903448"/>
            <a:ext cx="153225" cy="324853"/>
          </a:xfrm>
          <a:prstGeom prst="rect">
            <a:avLst/>
          </a:prstGeom>
        </p:spPr>
      </p:pic>
      <p:pic>
        <p:nvPicPr>
          <p:cNvPr id="178" name="Picture 177"/>
          <p:cNvPicPr>
            <a:picLocks noChangeAspect="1"/>
          </p:cNvPicPr>
          <p:nvPr/>
        </p:nvPicPr>
        <p:blipFill rotWithShape="1">
          <a:blip r:embed="rId6" cstate="print">
            <a:duotone>
              <a:prstClr val="black"/>
              <a:srgbClr val="FFBD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21" r="-1"/>
          <a:stretch/>
        </p:blipFill>
        <p:spPr>
          <a:xfrm flipH="1">
            <a:off x="3453152" y="2354126"/>
            <a:ext cx="171238" cy="324853"/>
          </a:xfrm>
          <a:prstGeom prst="rect">
            <a:avLst/>
          </a:prstGeom>
        </p:spPr>
      </p:pic>
      <p:pic>
        <p:nvPicPr>
          <p:cNvPr id="179" name="Picture 178"/>
          <p:cNvPicPr>
            <a:picLocks noChangeAspect="1"/>
          </p:cNvPicPr>
          <p:nvPr/>
        </p:nvPicPr>
        <p:blipFill rotWithShape="1">
          <a:blip r:embed="rId6" cstate="print">
            <a:duotone>
              <a:prstClr val="black"/>
              <a:srgbClr val="FFBD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21" r="-1"/>
          <a:stretch/>
        </p:blipFill>
        <p:spPr>
          <a:xfrm flipH="1">
            <a:off x="7268328" y="1499634"/>
            <a:ext cx="171238" cy="324853"/>
          </a:xfrm>
          <a:prstGeom prst="rect">
            <a:avLst/>
          </a:prstGeom>
        </p:spPr>
      </p:pic>
      <p:pic>
        <p:nvPicPr>
          <p:cNvPr id="183" name="Picture 182"/>
          <p:cNvPicPr>
            <a:picLocks noChangeAspect="1"/>
          </p:cNvPicPr>
          <p:nvPr/>
        </p:nvPicPr>
        <p:blipFill rotWithShape="1">
          <a:blip r:embed="rId6" cstate="print">
            <a:duotone>
              <a:prstClr val="black"/>
              <a:srgbClr val="413393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290" r="-1"/>
          <a:stretch/>
        </p:blipFill>
        <p:spPr>
          <a:xfrm flipH="1">
            <a:off x="5903108" y="1903448"/>
            <a:ext cx="149179" cy="324853"/>
          </a:xfrm>
          <a:prstGeom prst="rect">
            <a:avLst/>
          </a:prstGeom>
        </p:spPr>
      </p:pic>
      <p:pic>
        <p:nvPicPr>
          <p:cNvPr id="184" name="Picture 183"/>
          <p:cNvPicPr>
            <a:picLocks noChangeAspect="1"/>
          </p:cNvPicPr>
          <p:nvPr/>
        </p:nvPicPr>
        <p:blipFill rotWithShape="1">
          <a:blip r:embed="rId6" cstate="print">
            <a:duotone>
              <a:prstClr val="black"/>
              <a:srgbClr val="413393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290" r="-1"/>
          <a:stretch/>
        </p:blipFill>
        <p:spPr>
          <a:xfrm flipH="1">
            <a:off x="5826372" y="1903448"/>
            <a:ext cx="149179" cy="324853"/>
          </a:xfrm>
          <a:prstGeom prst="rect">
            <a:avLst/>
          </a:prstGeom>
        </p:spPr>
      </p:pic>
      <p:pic>
        <p:nvPicPr>
          <p:cNvPr id="186" name="Picture 185"/>
          <p:cNvPicPr>
            <a:picLocks noChangeAspect="1"/>
          </p:cNvPicPr>
          <p:nvPr/>
        </p:nvPicPr>
        <p:blipFill rotWithShape="1">
          <a:blip r:embed="rId6" cstate="print">
            <a:duotone>
              <a:prstClr val="black"/>
              <a:srgbClr val="FFBD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21" r="-1"/>
          <a:stretch/>
        </p:blipFill>
        <p:spPr>
          <a:xfrm flipH="1">
            <a:off x="9811170" y="5285886"/>
            <a:ext cx="171238" cy="324853"/>
          </a:xfrm>
          <a:prstGeom prst="rect">
            <a:avLst/>
          </a:prstGeom>
        </p:spPr>
      </p:pic>
      <p:pic>
        <p:nvPicPr>
          <p:cNvPr id="191" name="Picture 190"/>
          <p:cNvPicPr>
            <a:picLocks noChangeAspect="1"/>
          </p:cNvPicPr>
          <p:nvPr/>
        </p:nvPicPr>
        <p:blipFill rotWithShape="1">
          <a:blip r:embed="rId6" cstate="print">
            <a:duotone>
              <a:prstClr val="black"/>
              <a:srgbClr val="5498B6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866" r="-1"/>
          <a:stretch/>
        </p:blipFill>
        <p:spPr>
          <a:xfrm flipH="1">
            <a:off x="9495675" y="5285886"/>
            <a:ext cx="173363" cy="324853"/>
          </a:xfrm>
          <a:prstGeom prst="rect">
            <a:avLst/>
          </a:prstGeom>
        </p:spPr>
      </p:pic>
      <p:pic>
        <p:nvPicPr>
          <p:cNvPr id="194" name="Picture 193"/>
          <p:cNvPicPr>
            <a:picLocks noChangeAspect="1"/>
          </p:cNvPicPr>
          <p:nvPr/>
        </p:nvPicPr>
        <p:blipFill rotWithShape="1">
          <a:blip r:embed="rId6" cstate="print">
            <a:duotone>
              <a:prstClr val="black"/>
              <a:srgbClr val="A23BFF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290" r="-1"/>
          <a:stretch/>
        </p:blipFill>
        <p:spPr>
          <a:xfrm flipH="1">
            <a:off x="4224730" y="1910959"/>
            <a:ext cx="166716" cy="324853"/>
          </a:xfrm>
          <a:prstGeom prst="rect">
            <a:avLst/>
          </a:prstGeom>
        </p:spPr>
      </p:pic>
      <p:pic>
        <p:nvPicPr>
          <p:cNvPr id="195" name="Picture 194"/>
          <p:cNvPicPr>
            <a:picLocks noChangeAspect="1"/>
          </p:cNvPicPr>
          <p:nvPr/>
        </p:nvPicPr>
        <p:blipFill rotWithShape="1">
          <a:blip r:embed="rId7" cstate="print">
            <a:duotone>
              <a:prstClr val="black"/>
              <a:srgbClr val="A23BFF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4290" r="-1"/>
          <a:stretch/>
        </p:blipFill>
        <p:spPr>
          <a:xfrm flipH="1">
            <a:off x="4316536" y="1902526"/>
            <a:ext cx="166716" cy="324853"/>
          </a:xfrm>
          <a:prstGeom prst="rect">
            <a:avLst/>
          </a:prstGeom>
        </p:spPr>
      </p:pic>
      <p:pic>
        <p:nvPicPr>
          <p:cNvPr id="196" name="Picture 195"/>
          <p:cNvPicPr>
            <a:picLocks noChangeAspect="1"/>
          </p:cNvPicPr>
          <p:nvPr/>
        </p:nvPicPr>
        <p:blipFill rotWithShape="1">
          <a:blip r:embed="rId6" cstate="print">
            <a:duotone>
              <a:prstClr val="black"/>
              <a:srgbClr val="A23BFF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290" r="-1"/>
          <a:stretch/>
        </p:blipFill>
        <p:spPr>
          <a:xfrm flipH="1">
            <a:off x="4373931" y="1902526"/>
            <a:ext cx="166716" cy="324853"/>
          </a:xfrm>
          <a:prstGeom prst="rect">
            <a:avLst/>
          </a:prstGeom>
        </p:spPr>
      </p:pic>
      <p:sp>
        <p:nvSpPr>
          <p:cNvPr id="29" name="Diamond 28"/>
          <p:cNvSpPr/>
          <p:nvPr/>
        </p:nvSpPr>
        <p:spPr>
          <a:xfrm>
            <a:off x="7806193" y="4002062"/>
            <a:ext cx="914954" cy="602784"/>
          </a:xfrm>
          <a:prstGeom prst="diamond">
            <a:avLst/>
          </a:prstGeom>
          <a:solidFill>
            <a:srgbClr val="450084"/>
          </a:solidFill>
          <a:ln w="635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39" dirty="0">
                <a:latin typeface="Arial Rounded MT Bold" charset="0"/>
                <a:ea typeface="Arial Rounded MT Bold" charset="0"/>
                <a:cs typeface="Arial Rounded MT Bold" charset="0"/>
              </a:rPr>
              <a:t>Go to Market?</a:t>
            </a:r>
          </a:p>
        </p:txBody>
      </p:sp>
      <p:pic>
        <p:nvPicPr>
          <p:cNvPr id="197" name="Picture 196"/>
          <p:cNvPicPr>
            <a:picLocks noChangeAspect="1"/>
          </p:cNvPicPr>
          <p:nvPr/>
        </p:nvPicPr>
        <p:blipFill rotWithShape="1">
          <a:blip r:embed="rId6" cstate="print">
            <a:duotone>
              <a:prstClr val="black"/>
              <a:srgbClr val="FFBD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2" r="-2"/>
          <a:stretch/>
        </p:blipFill>
        <p:spPr>
          <a:xfrm>
            <a:off x="1518378" y="1254725"/>
            <a:ext cx="459418" cy="324853"/>
          </a:xfrm>
          <a:prstGeom prst="rect">
            <a:avLst/>
          </a:prstGeom>
        </p:spPr>
      </p:pic>
      <p:pic>
        <p:nvPicPr>
          <p:cNvPr id="250" name="Picture 24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953" y="2616352"/>
            <a:ext cx="725014" cy="398304"/>
          </a:xfrm>
          <a:prstGeom prst="rect">
            <a:avLst/>
          </a:prstGeom>
          <a:ln>
            <a:solidFill>
              <a:srgbClr val="5F3880"/>
            </a:solidFill>
          </a:ln>
        </p:spPr>
      </p:pic>
      <p:pic>
        <p:nvPicPr>
          <p:cNvPr id="220" name="Picture 21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0215" y="4217522"/>
            <a:ext cx="725014" cy="398304"/>
          </a:xfrm>
          <a:prstGeom prst="rect">
            <a:avLst/>
          </a:prstGeom>
          <a:ln>
            <a:solidFill>
              <a:srgbClr val="5F3880"/>
            </a:solidFill>
          </a:ln>
        </p:spPr>
      </p:pic>
      <p:cxnSp>
        <p:nvCxnSpPr>
          <p:cNvPr id="64" name="Straight Arrow Connector 63"/>
          <p:cNvCxnSpPr>
            <a:stCxn id="220" idx="3"/>
            <a:endCxn id="39" idx="2"/>
          </p:cNvCxnSpPr>
          <p:nvPr/>
        </p:nvCxnSpPr>
        <p:spPr>
          <a:xfrm>
            <a:off x="9685229" y="4416674"/>
            <a:ext cx="18994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Elbow Connector 70"/>
          <p:cNvCxnSpPr>
            <a:stCxn id="29" idx="3"/>
            <a:endCxn id="220" idx="1"/>
          </p:cNvCxnSpPr>
          <p:nvPr/>
        </p:nvCxnSpPr>
        <p:spPr>
          <a:xfrm>
            <a:off x="8721147" y="4303454"/>
            <a:ext cx="239068" cy="113220"/>
          </a:xfrm>
          <a:prstGeom prst="bentConnector3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Diamond 36"/>
          <p:cNvSpPr/>
          <p:nvPr/>
        </p:nvSpPr>
        <p:spPr>
          <a:xfrm>
            <a:off x="6820800" y="2854831"/>
            <a:ext cx="917006" cy="587855"/>
          </a:xfrm>
          <a:prstGeom prst="diamond">
            <a:avLst/>
          </a:prstGeom>
          <a:solidFill>
            <a:srgbClr val="450084"/>
          </a:solidFill>
          <a:ln w="635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39" dirty="0">
                <a:latin typeface="Arial Rounded MT Bold" charset="0"/>
                <a:ea typeface="Arial Rounded MT Bold" charset="0"/>
                <a:cs typeface="Arial Rounded MT Bold" charset="0"/>
              </a:rPr>
              <a:t>Patent?</a:t>
            </a:r>
          </a:p>
        </p:txBody>
      </p:sp>
      <p:sp>
        <p:nvSpPr>
          <p:cNvPr id="146" name="Flowchart: Terminator 145"/>
          <p:cNvSpPr/>
          <p:nvPr/>
        </p:nvSpPr>
        <p:spPr>
          <a:xfrm>
            <a:off x="10251433" y="3286645"/>
            <a:ext cx="509970" cy="129941"/>
          </a:xfrm>
          <a:prstGeom prst="flowChartTerminator">
            <a:avLst/>
          </a:prstGeom>
          <a:solidFill>
            <a:srgbClr val="5F791C"/>
          </a:solidFill>
          <a:ln>
            <a:solidFill>
              <a:schemeClr val="tx1"/>
            </a:solidFill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536" tIns="13536" rIns="13536" bIns="13536" numCol="1" spcCol="1270" anchor="ctr" anchorCtr="0">
            <a:noAutofit/>
          </a:bodyPr>
          <a:lstStyle/>
          <a:p>
            <a:pPr algn="ctr" defTabSz="15791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632" b="1" dirty="0">
                <a:solidFill>
                  <a:schemeClr val="bg1"/>
                </a:solidFill>
              </a:rPr>
              <a:t>VRIC IAT</a:t>
            </a:r>
          </a:p>
        </p:txBody>
      </p:sp>
      <p:sp>
        <p:nvSpPr>
          <p:cNvPr id="168" name="TextBox 167"/>
          <p:cNvSpPr txBox="1"/>
          <p:nvPr/>
        </p:nvSpPr>
        <p:spPr>
          <a:xfrm rot="19667579">
            <a:off x="7787779" y="3269025"/>
            <a:ext cx="1120994" cy="291578"/>
          </a:xfrm>
          <a:prstGeom prst="rect">
            <a:avLst/>
          </a:prstGeom>
          <a:noFill/>
        </p:spPr>
        <p:txBody>
          <a:bodyPr wrap="none" rtlCol="0">
            <a:prstTxWarp prst="textArchDown">
              <a:avLst/>
            </a:prstTxWarp>
            <a:spAutoFit/>
          </a:bodyPr>
          <a:lstStyle/>
          <a:p>
            <a:pPr algn="ctr"/>
            <a:r>
              <a:rPr lang="en-US" sz="2211" dirty="0">
                <a:solidFill>
                  <a:schemeClr val="bg1">
                    <a:lumMod val="9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Launch</a:t>
            </a:r>
          </a:p>
        </p:txBody>
      </p:sp>
      <p:sp>
        <p:nvSpPr>
          <p:cNvPr id="169" name="TextBox 168"/>
          <p:cNvSpPr txBox="1"/>
          <p:nvPr/>
        </p:nvSpPr>
        <p:spPr>
          <a:xfrm rot="540000">
            <a:off x="5996459" y="3668310"/>
            <a:ext cx="1818848" cy="377759"/>
          </a:xfrm>
          <a:prstGeom prst="rect">
            <a:avLst/>
          </a:prstGeom>
          <a:noFill/>
        </p:spPr>
        <p:txBody>
          <a:bodyPr wrap="none" rtlCol="0">
            <a:prstTxWarp prst="textArchUp">
              <a:avLst/>
            </a:prstTxWarp>
            <a:spAutoFit/>
          </a:bodyPr>
          <a:lstStyle/>
          <a:p>
            <a:r>
              <a:rPr lang="en-US" sz="1900" dirty="0">
                <a:solidFill>
                  <a:schemeClr val="tx2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Market Fit</a:t>
            </a:r>
          </a:p>
        </p:txBody>
      </p:sp>
      <p:sp>
        <p:nvSpPr>
          <p:cNvPr id="161" name="Rounded Rectangle 160"/>
          <p:cNvSpPr/>
          <p:nvPr/>
        </p:nvSpPr>
        <p:spPr>
          <a:xfrm>
            <a:off x="5524180" y="3858343"/>
            <a:ext cx="1911051" cy="1156497"/>
          </a:xfrm>
          <a:prstGeom prst="roundRect">
            <a:avLst/>
          </a:prstGeom>
          <a:noFill/>
          <a:ln w="19050">
            <a:solidFill>
              <a:srgbClr val="4500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53" dirty="0"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281" name="Oval 280"/>
          <p:cNvSpPr/>
          <p:nvPr/>
        </p:nvSpPr>
        <p:spPr>
          <a:xfrm flipH="1">
            <a:off x="4961115" y="3721114"/>
            <a:ext cx="566578" cy="262550"/>
          </a:xfrm>
          <a:prstGeom prst="ellipse">
            <a:avLst/>
          </a:prstGeom>
          <a:solidFill>
            <a:srgbClr val="D4E58B"/>
          </a:solidFill>
          <a:ln w="9525">
            <a:solidFill>
              <a:schemeClr val="tx1"/>
            </a:solidFill>
            <a:prstDash val="solid"/>
          </a:ln>
          <a:effectLst/>
        </p:spPr>
        <p:txBody>
          <a:bodyPr spcFirstLastPara="0" vert="horz" wrap="square" lIns="0" tIns="13536" rIns="0" bIns="13536" numCol="1" spcCol="1270" anchor="ctr" anchorCtr="0">
            <a:noAutofit/>
          </a:bodyPr>
          <a:lstStyle/>
          <a:p>
            <a:pPr algn="ctr" defTabSz="15791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553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/>
              </a:rPr>
              <a:t>Cough Suppression Device</a:t>
            </a:r>
          </a:p>
        </p:txBody>
      </p:sp>
      <p:sp>
        <p:nvSpPr>
          <p:cNvPr id="282" name="Oval 281"/>
          <p:cNvSpPr/>
          <p:nvPr/>
        </p:nvSpPr>
        <p:spPr>
          <a:xfrm flipH="1">
            <a:off x="7009755" y="3545167"/>
            <a:ext cx="566578" cy="262550"/>
          </a:xfrm>
          <a:prstGeom prst="ellipse">
            <a:avLst/>
          </a:prstGeom>
          <a:solidFill>
            <a:srgbClr val="D4E58B"/>
          </a:solidFill>
          <a:ln w="9525">
            <a:solidFill>
              <a:schemeClr val="tx1"/>
            </a:solidFill>
            <a:prstDash val="solid"/>
          </a:ln>
          <a:effectLst/>
        </p:spPr>
        <p:txBody>
          <a:bodyPr spcFirstLastPara="0" vert="horz" wrap="square" lIns="0" tIns="13536" rIns="0" bIns="13536" numCol="1" spcCol="1270" anchor="ctr" anchorCtr="0">
            <a:noAutofit/>
          </a:bodyPr>
          <a:lstStyle/>
          <a:p>
            <a:pPr algn="ctr" defTabSz="15791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553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/>
              </a:rPr>
              <a:t>Animal Monitoring Data Station</a:t>
            </a:r>
          </a:p>
        </p:txBody>
      </p:sp>
      <p:sp>
        <p:nvSpPr>
          <p:cNvPr id="283" name="Curved Right Arrow 282"/>
          <p:cNvSpPr/>
          <p:nvPr/>
        </p:nvSpPr>
        <p:spPr>
          <a:xfrm rot="11288102">
            <a:off x="10971569" y="3122069"/>
            <a:ext cx="458188" cy="1384638"/>
          </a:xfrm>
          <a:prstGeom prst="curvedRightArrow">
            <a:avLst/>
          </a:prstGeom>
          <a:solidFill>
            <a:srgbClr val="E0D1A9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21" dirty="0">
              <a:solidFill>
                <a:schemeClr val="tx1"/>
              </a:solidFill>
            </a:endParaRPr>
          </a:p>
        </p:txBody>
      </p:sp>
      <p:sp>
        <p:nvSpPr>
          <p:cNvPr id="39" name="Round Diagonal Corner Rectangle 38"/>
          <p:cNvSpPr/>
          <p:nvPr/>
        </p:nvSpPr>
        <p:spPr>
          <a:xfrm>
            <a:off x="9875169" y="4195941"/>
            <a:ext cx="1022969" cy="441467"/>
          </a:xfrm>
          <a:prstGeom prst="round2DiagRect">
            <a:avLst/>
          </a:prstGeom>
          <a:solidFill>
            <a:srgbClr val="E0D1A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46" dirty="0">
                <a:solidFill>
                  <a:schemeClr val="tx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License to Startup or existing Company</a:t>
            </a:r>
          </a:p>
        </p:txBody>
      </p:sp>
      <p:sp>
        <p:nvSpPr>
          <p:cNvPr id="285" name="Rounded Rectangular Callout 284"/>
          <p:cNvSpPr/>
          <p:nvPr/>
        </p:nvSpPr>
        <p:spPr>
          <a:xfrm>
            <a:off x="1159697" y="1648476"/>
            <a:ext cx="1045282" cy="439479"/>
          </a:xfrm>
          <a:prstGeom prst="wedgeRoundRectCallout">
            <a:avLst>
              <a:gd name="adj1" fmla="val 7206"/>
              <a:gd name="adj2" fmla="val 222261"/>
              <a:gd name="adj3" fmla="val 16667"/>
            </a:avLst>
          </a:prstGeom>
          <a:solidFill>
            <a:schemeClr val="bg1"/>
          </a:solidFill>
          <a:ln>
            <a:solidFill>
              <a:srgbClr val="C7B1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95" rIns="36095" rtlCol="0" anchor="ctr"/>
          <a:lstStyle/>
          <a:p>
            <a:pPr marL="121822" indent="-121822">
              <a:buFont typeface="Arial" panose="020B0604020202020204" pitchFamily="34" charset="0"/>
              <a:buChar char="•"/>
            </a:pPr>
            <a:r>
              <a:rPr lang="en-US" sz="632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Faculty Research</a:t>
            </a:r>
          </a:p>
          <a:p>
            <a:pPr marL="121822" indent="-121822">
              <a:buFont typeface="Arial" panose="020B0604020202020204" pitchFamily="34" charset="0"/>
              <a:buChar char="•"/>
            </a:pPr>
            <a:r>
              <a:rPr lang="en-US" sz="632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Grant Funded Research</a:t>
            </a:r>
          </a:p>
          <a:p>
            <a:pPr marL="121822" indent="-121822">
              <a:buFont typeface="Arial" panose="020B0604020202020204" pitchFamily="34" charset="0"/>
              <a:buChar char="•"/>
            </a:pPr>
            <a:r>
              <a:rPr lang="en-US" sz="632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Community</a:t>
            </a:r>
          </a:p>
        </p:txBody>
      </p:sp>
      <p:sp>
        <p:nvSpPr>
          <p:cNvPr id="176" name="Rounded Rectangular Callout 175"/>
          <p:cNvSpPr/>
          <p:nvPr/>
        </p:nvSpPr>
        <p:spPr>
          <a:xfrm>
            <a:off x="5526008" y="5118916"/>
            <a:ext cx="1837595" cy="614732"/>
          </a:xfrm>
          <a:prstGeom prst="wedgeRoundRectCallout">
            <a:avLst>
              <a:gd name="adj1" fmla="val -1180"/>
              <a:gd name="adj2" fmla="val -66529"/>
              <a:gd name="adj3" fmla="val 16667"/>
            </a:avLst>
          </a:prstGeom>
          <a:solidFill>
            <a:schemeClr val="bg1"/>
          </a:solidFill>
          <a:ln>
            <a:solidFill>
              <a:srgbClr val="C7B1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95" rIns="36095" rtlCol="0" anchor="ctr"/>
          <a:lstStyle/>
          <a:p>
            <a:pPr algn="ctr"/>
            <a:r>
              <a:rPr lang="en-US" sz="79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Lean Launchpad Method</a:t>
            </a:r>
          </a:p>
          <a:p>
            <a:pPr marL="268213" lvl="1" indent="-121574">
              <a:buFont typeface="Arial" panose="020B0604020202020204" pitchFamily="34" charset="0"/>
              <a:buChar char="•"/>
            </a:pPr>
            <a:r>
              <a:rPr lang="en-US" sz="79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Business Model Canvas</a:t>
            </a:r>
          </a:p>
          <a:p>
            <a:pPr marL="268213" lvl="1" indent="-121574">
              <a:buFont typeface="Arial" panose="020B0604020202020204" pitchFamily="34" charset="0"/>
              <a:buChar char="•"/>
            </a:pPr>
            <a:r>
              <a:rPr lang="en-US" sz="79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Customer Development Model</a:t>
            </a:r>
          </a:p>
          <a:p>
            <a:pPr marL="268213" lvl="1" indent="-121574">
              <a:buFont typeface="Arial" panose="020B0604020202020204" pitchFamily="34" charset="0"/>
              <a:buChar char="•"/>
            </a:pPr>
            <a:r>
              <a:rPr lang="en-US" sz="79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Agile Engineering.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4776408" y="5439438"/>
            <a:ext cx="838612" cy="19069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39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TI&amp;ED &amp; Inventor</a:t>
            </a:r>
          </a:p>
        </p:txBody>
      </p:sp>
      <p:pic>
        <p:nvPicPr>
          <p:cNvPr id="173" name="Picture 172"/>
          <p:cNvPicPr>
            <a:picLocks noChangeAspect="1"/>
          </p:cNvPicPr>
          <p:nvPr/>
        </p:nvPicPr>
        <p:blipFill rotWithShape="1">
          <a:blip r:embed="rId6" cstate="print">
            <a:duotone>
              <a:prstClr val="black"/>
              <a:srgbClr val="FFBD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21" r="-1"/>
          <a:stretch/>
        </p:blipFill>
        <p:spPr>
          <a:xfrm flipH="1">
            <a:off x="5238898" y="5104092"/>
            <a:ext cx="171238" cy="324853"/>
          </a:xfrm>
          <a:prstGeom prst="rect">
            <a:avLst/>
          </a:prstGeom>
        </p:spPr>
      </p:pic>
      <p:pic>
        <p:nvPicPr>
          <p:cNvPr id="144" name="Picture 143"/>
          <p:cNvPicPr>
            <a:picLocks noChangeAspect="1"/>
          </p:cNvPicPr>
          <p:nvPr/>
        </p:nvPicPr>
        <p:blipFill rotWithShape="1">
          <a:blip r:embed="rId6" cstate="print">
            <a:duotone>
              <a:prstClr val="black"/>
              <a:srgbClr val="413393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290" r="-1"/>
          <a:stretch/>
        </p:blipFill>
        <p:spPr>
          <a:xfrm flipH="1">
            <a:off x="5135955" y="5104092"/>
            <a:ext cx="166716" cy="324853"/>
          </a:xfrm>
          <a:prstGeom prst="rect">
            <a:avLst/>
          </a:prstGeom>
        </p:spPr>
      </p:pic>
      <p:cxnSp>
        <p:nvCxnSpPr>
          <p:cNvPr id="83" name="Straight Arrow Connector 82"/>
          <p:cNvCxnSpPr>
            <a:stCxn id="110" idx="3"/>
            <a:endCxn id="37" idx="1"/>
          </p:cNvCxnSpPr>
          <p:nvPr/>
        </p:nvCxnSpPr>
        <p:spPr>
          <a:xfrm>
            <a:off x="6341608" y="3144561"/>
            <a:ext cx="479192" cy="4198"/>
          </a:xfrm>
          <a:prstGeom prst="straightConnector1">
            <a:avLst/>
          </a:prstGeom>
          <a:ln w="19050">
            <a:solidFill>
              <a:srgbClr val="45008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Elbow Connector 87"/>
          <p:cNvCxnSpPr>
            <a:stCxn id="37" idx="3"/>
            <a:endCxn id="250" idx="2"/>
          </p:cNvCxnSpPr>
          <p:nvPr/>
        </p:nvCxnSpPr>
        <p:spPr>
          <a:xfrm flipV="1">
            <a:off x="7737806" y="3014656"/>
            <a:ext cx="293654" cy="134102"/>
          </a:xfrm>
          <a:prstGeom prst="bentConnector2">
            <a:avLst/>
          </a:prstGeom>
          <a:ln w="19050">
            <a:solidFill>
              <a:srgbClr val="45008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Elbow Connector 295"/>
          <p:cNvCxnSpPr>
            <a:stCxn id="250" idx="0"/>
            <a:endCxn id="14" idx="1"/>
          </p:cNvCxnSpPr>
          <p:nvPr/>
        </p:nvCxnSpPr>
        <p:spPr>
          <a:xfrm rot="5400000" flipH="1" flipV="1">
            <a:off x="7982485" y="2440683"/>
            <a:ext cx="224643" cy="126693"/>
          </a:xfrm>
          <a:prstGeom prst="bentConnector2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" name="TextBox 306"/>
          <p:cNvSpPr txBox="1"/>
          <p:nvPr/>
        </p:nvSpPr>
        <p:spPr>
          <a:xfrm>
            <a:off x="5565730" y="3904627"/>
            <a:ext cx="1809891" cy="1064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90" dirty="0"/>
              <a:t>Market Fit means identify </a:t>
            </a:r>
          </a:p>
          <a:p>
            <a:pPr marL="135360" indent="-135360">
              <a:buFont typeface="Arial" panose="020B0604020202020204" pitchFamily="34" charset="0"/>
              <a:buChar char="•"/>
            </a:pPr>
            <a:r>
              <a:rPr lang="en-US" sz="790" dirty="0"/>
              <a:t>the customer set for the Minimum Viable Product (MVP)</a:t>
            </a:r>
          </a:p>
          <a:p>
            <a:pPr marL="135360" indent="-135360">
              <a:buFont typeface="Arial" panose="020B0604020202020204" pitchFamily="34" charset="0"/>
              <a:buChar char="•"/>
            </a:pPr>
            <a:r>
              <a:rPr lang="en-US" sz="790" dirty="0"/>
              <a:t>the Value </a:t>
            </a:r>
            <a:r>
              <a:rPr lang="en-US" sz="790" dirty="0" smtClean="0"/>
              <a:t>Proposition </a:t>
            </a:r>
            <a:r>
              <a:rPr lang="en-US" sz="790" dirty="0"/>
              <a:t>for those customers</a:t>
            </a:r>
          </a:p>
          <a:p>
            <a:pPr marL="135360" indent="-135360">
              <a:buFont typeface="Arial" panose="020B0604020202020204" pitchFamily="34" charset="0"/>
              <a:buChar char="•"/>
            </a:pPr>
            <a:r>
              <a:rPr lang="en-US" sz="790" dirty="0"/>
              <a:t>the Key Activities and Resources</a:t>
            </a:r>
          </a:p>
          <a:p>
            <a:pPr marL="135360" indent="-135360">
              <a:buFont typeface="Arial" panose="020B0604020202020204" pitchFamily="34" charset="0"/>
              <a:buChar char="•"/>
            </a:pPr>
            <a:r>
              <a:rPr lang="en-US" sz="790" dirty="0"/>
              <a:t>appropriate </a:t>
            </a:r>
            <a:r>
              <a:rPr lang="en-US" sz="790" dirty="0" smtClean="0"/>
              <a:t>Partners</a:t>
            </a:r>
            <a:endParaRPr lang="en-US" sz="790" dirty="0"/>
          </a:p>
          <a:p>
            <a:r>
              <a:rPr lang="en-US" sz="790" dirty="0"/>
              <a:t>Then build the Minimum Viable </a:t>
            </a:r>
            <a:r>
              <a:rPr lang="en-US" sz="790" dirty="0" smtClean="0"/>
              <a:t>Product</a:t>
            </a:r>
            <a:endParaRPr lang="en-US" sz="790" dirty="0"/>
          </a:p>
        </p:txBody>
      </p:sp>
      <p:sp>
        <p:nvSpPr>
          <p:cNvPr id="170" name="TextBox 169"/>
          <p:cNvSpPr txBox="1"/>
          <p:nvPr/>
        </p:nvSpPr>
        <p:spPr>
          <a:xfrm rot="540000">
            <a:off x="2512292" y="3290652"/>
            <a:ext cx="2134469" cy="1050223"/>
          </a:xfrm>
          <a:prstGeom prst="rect">
            <a:avLst/>
          </a:prstGeom>
          <a:noFill/>
        </p:spPr>
        <p:txBody>
          <a:bodyPr wrap="none" numCol="1" rtlCol="0">
            <a:prstTxWarp prst="textArchDown">
              <a:avLst>
                <a:gd name="adj" fmla="val 756572"/>
              </a:avLst>
            </a:prstTxWarp>
            <a:spAutoFit/>
          </a:bodyPr>
          <a:lstStyle>
            <a:defPPr>
              <a:defRPr lang="en-US"/>
            </a:defPPr>
          </a:lstStyle>
          <a:p>
            <a:pPr algn="ctr"/>
            <a:r>
              <a:rPr lang="en-US" sz="1895" dirty="0">
                <a:solidFill>
                  <a:schemeClr val="tx2"/>
                </a:solidFill>
                <a:effectLst>
                  <a:outerShdw blurRad="50800" dist="38100" dir="16200000" rotWithShape="0">
                    <a:schemeClr val="tx1">
                      <a:alpha val="40000"/>
                    </a:schemeClr>
                  </a:outerShdw>
                </a:effectLst>
              </a:rPr>
              <a:t>Discovery&amp; Disclosure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237589" y="2932681"/>
            <a:ext cx="723886" cy="484961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Rounded Rectangle 120"/>
          <p:cNvSpPr/>
          <p:nvPr/>
        </p:nvSpPr>
        <p:spPr>
          <a:xfrm>
            <a:off x="850697" y="2552346"/>
            <a:ext cx="652539" cy="473231"/>
          </a:xfrm>
          <a:prstGeom prst="roundRect">
            <a:avLst/>
          </a:prstGeom>
          <a:solidFill>
            <a:srgbClr val="45008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39" dirty="0">
                <a:latin typeface="Arial Rounded MT Bold" charset="0"/>
                <a:ea typeface="Arial Rounded MT Bold" charset="0"/>
                <a:cs typeface="Arial Rounded MT Bold" charset="0"/>
              </a:rPr>
              <a:t>Grant Application &amp; Award</a:t>
            </a:r>
          </a:p>
        </p:txBody>
      </p:sp>
      <p:sp>
        <p:nvSpPr>
          <p:cNvPr id="256" name="Oval 255"/>
          <p:cNvSpPr/>
          <p:nvPr/>
        </p:nvSpPr>
        <p:spPr>
          <a:xfrm>
            <a:off x="1460920" y="2905492"/>
            <a:ext cx="615204" cy="639675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63" dirty="0">
                <a:solidFill>
                  <a:srgbClr val="45008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Idea</a:t>
            </a:r>
            <a:endParaRPr lang="en-US" sz="639" dirty="0">
              <a:solidFill>
                <a:srgbClr val="45008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grpSp>
        <p:nvGrpSpPr>
          <p:cNvPr id="135" name="Group 134"/>
          <p:cNvGrpSpPr/>
          <p:nvPr/>
        </p:nvGrpSpPr>
        <p:grpSpPr>
          <a:xfrm rot="19455296">
            <a:off x="1262076" y="2310551"/>
            <a:ext cx="1034016" cy="1842303"/>
            <a:chOff x="4241800" y="1954934"/>
            <a:chExt cx="1245466" cy="1995632"/>
          </a:xfrm>
          <a:solidFill>
            <a:srgbClr val="EBE2C7"/>
          </a:solidFill>
        </p:grpSpPr>
        <p:sp>
          <p:nvSpPr>
            <p:cNvPr id="147" name="Circular Arrow 146"/>
            <p:cNvSpPr/>
            <p:nvPr/>
          </p:nvSpPr>
          <p:spPr>
            <a:xfrm>
              <a:off x="4241800" y="2450234"/>
              <a:ext cx="1245466" cy="1500332"/>
            </a:xfrm>
            <a:prstGeom prst="circularArrow">
              <a:avLst>
                <a:gd name="adj1" fmla="val 9490"/>
                <a:gd name="adj2" fmla="val 685644"/>
                <a:gd name="adj3" fmla="val 18647421"/>
                <a:gd name="adj4" fmla="val 13066935"/>
                <a:gd name="adj5" fmla="val 11072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1" name="Circular Arrow 150"/>
            <p:cNvSpPr/>
            <p:nvPr/>
          </p:nvSpPr>
          <p:spPr>
            <a:xfrm>
              <a:off x="4241800" y="1954934"/>
              <a:ext cx="1245466" cy="1500332"/>
            </a:xfrm>
            <a:prstGeom prst="circularArrow">
              <a:avLst>
                <a:gd name="adj1" fmla="val 9490"/>
                <a:gd name="adj2" fmla="val 685644"/>
                <a:gd name="adj3" fmla="val 7847421"/>
                <a:gd name="adj4" fmla="val 2266935"/>
                <a:gd name="adj5" fmla="val 11072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153" name="TextBox 152"/>
          <p:cNvSpPr txBox="1"/>
          <p:nvPr/>
        </p:nvSpPr>
        <p:spPr>
          <a:xfrm>
            <a:off x="1052218" y="1501722"/>
            <a:ext cx="1278141" cy="190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39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OSP,  Inventor, &amp; TI&amp;ED </a:t>
            </a:r>
          </a:p>
        </p:txBody>
      </p:sp>
      <p:sp>
        <p:nvSpPr>
          <p:cNvPr id="159" name="Rounded Rectangular Callout 158"/>
          <p:cNvSpPr/>
          <p:nvPr/>
        </p:nvSpPr>
        <p:spPr>
          <a:xfrm>
            <a:off x="2393755" y="1085059"/>
            <a:ext cx="1037219" cy="439479"/>
          </a:xfrm>
          <a:prstGeom prst="wedgeRoundRectCallout">
            <a:avLst>
              <a:gd name="adj1" fmla="val -66173"/>
              <a:gd name="adj2" fmla="val 118131"/>
              <a:gd name="adj3" fmla="val 16667"/>
            </a:avLst>
          </a:prstGeom>
          <a:solidFill>
            <a:schemeClr val="bg1"/>
          </a:solidFill>
          <a:ln>
            <a:solidFill>
              <a:srgbClr val="C7B1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95" rIns="36095" rtlCol="0" anchor="ctr"/>
          <a:lstStyle/>
          <a:p>
            <a:r>
              <a:rPr lang="en-US" sz="632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Office of Research Integrity</a:t>
            </a:r>
          </a:p>
          <a:p>
            <a:pPr marL="121822" indent="-121822">
              <a:buFont typeface="Arial" panose="020B0604020202020204" pitchFamily="34" charset="0"/>
              <a:buChar char="•"/>
            </a:pPr>
            <a:r>
              <a:rPr lang="en-US" sz="632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Regulatory compliance</a:t>
            </a:r>
          </a:p>
          <a:p>
            <a:pPr marL="121822" indent="-121822">
              <a:buFont typeface="Arial" panose="020B0604020202020204" pitchFamily="34" charset="0"/>
              <a:buChar char="•"/>
            </a:pPr>
            <a:r>
              <a:rPr lang="en-US" sz="632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Ethics compliance</a:t>
            </a:r>
          </a:p>
        </p:txBody>
      </p:sp>
      <p:pic>
        <p:nvPicPr>
          <p:cNvPr id="157" name="Picture 156"/>
          <p:cNvPicPr>
            <a:picLocks noChangeAspect="1"/>
          </p:cNvPicPr>
          <p:nvPr/>
        </p:nvPicPr>
        <p:blipFill rotWithShape="1">
          <a:blip r:embed="rId6" cstate="print">
            <a:duotone>
              <a:prstClr val="black"/>
              <a:srgbClr val="FFBD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37" r="-2"/>
          <a:stretch/>
        </p:blipFill>
        <p:spPr>
          <a:xfrm>
            <a:off x="3428751" y="1254725"/>
            <a:ext cx="330827" cy="324853"/>
          </a:xfrm>
          <a:prstGeom prst="rect">
            <a:avLst/>
          </a:prstGeom>
        </p:spPr>
      </p:pic>
      <p:sp>
        <p:nvSpPr>
          <p:cNvPr id="158" name="TextBox 157"/>
          <p:cNvSpPr txBox="1"/>
          <p:nvPr/>
        </p:nvSpPr>
        <p:spPr>
          <a:xfrm>
            <a:off x="3148491" y="1501722"/>
            <a:ext cx="656034" cy="289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39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ORI &amp;  Inventor </a:t>
            </a:r>
          </a:p>
        </p:txBody>
      </p:sp>
      <p:sp>
        <p:nvSpPr>
          <p:cNvPr id="165" name="Oval 164"/>
          <p:cNvSpPr/>
          <p:nvPr/>
        </p:nvSpPr>
        <p:spPr>
          <a:xfrm flipH="1">
            <a:off x="5390117" y="3542279"/>
            <a:ext cx="566578" cy="262550"/>
          </a:xfrm>
          <a:prstGeom prst="ellipse">
            <a:avLst/>
          </a:prstGeom>
          <a:solidFill>
            <a:srgbClr val="D4E58B"/>
          </a:solidFill>
          <a:ln w="9525">
            <a:solidFill>
              <a:schemeClr val="tx1"/>
            </a:solidFill>
            <a:prstDash val="solid"/>
          </a:ln>
          <a:effectLst/>
        </p:spPr>
        <p:txBody>
          <a:bodyPr spcFirstLastPara="0" vert="horz" wrap="square" lIns="0" tIns="13536" rIns="0" bIns="13536" numCol="1" spcCol="1270" anchor="ctr" anchorCtr="0">
            <a:noAutofit/>
          </a:bodyPr>
          <a:lstStyle/>
          <a:p>
            <a:pPr algn="ctr" defTabSz="15791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553" kern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/>
              </a:rPr>
              <a:t>Antimicrobial Compounds</a:t>
            </a:r>
            <a:endParaRPr lang="en-US" sz="553" kern="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/>
            </a:endParaRPr>
          </a:p>
        </p:txBody>
      </p:sp>
      <p:sp>
        <p:nvSpPr>
          <p:cNvPr id="167" name="Oval 166"/>
          <p:cNvSpPr/>
          <p:nvPr/>
        </p:nvSpPr>
        <p:spPr>
          <a:xfrm flipH="1">
            <a:off x="4556390" y="3928323"/>
            <a:ext cx="566578" cy="262550"/>
          </a:xfrm>
          <a:prstGeom prst="ellipse">
            <a:avLst/>
          </a:prstGeom>
          <a:solidFill>
            <a:srgbClr val="D4E58B"/>
          </a:solidFill>
          <a:ln w="9525">
            <a:solidFill>
              <a:schemeClr val="tx1"/>
            </a:solidFill>
            <a:prstDash val="solid"/>
          </a:ln>
          <a:effectLst/>
        </p:spPr>
        <p:txBody>
          <a:bodyPr spcFirstLastPara="0" vert="horz" wrap="square" lIns="0" tIns="13536" rIns="0" bIns="13536" numCol="1" spcCol="1270" anchor="ctr" anchorCtr="0">
            <a:noAutofit/>
          </a:bodyPr>
          <a:lstStyle/>
          <a:p>
            <a:pPr algn="ctr" defTabSz="15791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553" kern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/>
              </a:rPr>
              <a:t>Sjogren’s Diagnostic</a:t>
            </a:r>
            <a:endParaRPr lang="en-US" sz="553" kern="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/>
            </a:endParaRPr>
          </a:p>
        </p:txBody>
      </p:sp>
      <p:cxnSp>
        <p:nvCxnSpPr>
          <p:cNvPr id="248" name="Elbow Connector 247"/>
          <p:cNvCxnSpPr>
            <a:stCxn id="63" idx="3"/>
            <a:endCxn id="161" idx="1"/>
          </p:cNvCxnSpPr>
          <p:nvPr/>
        </p:nvCxnSpPr>
        <p:spPr>
          <a:xfrm>
            <a:off x="4702777" y="3617270"/>
            <a:ext cx="821403" cy="819322"/>
          </a:xfrm>
          <a:prstGeom prst="bentConnector3">
            <a:avLst>
              <a:gd name="adj1" fmla="val 40366"/>
            </a:avLst>
          </a:prstGeom>
          <a:ln w="19050">
            <a:solidFill>
              <a:srgbClr val="45008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Oval 170"/>
          <p:cNvSpPr/>
          <p:nvPr/>
        </p:nvSpPr>
        <p:spPr>
          <a:xfrm flipH="1">
            <a:off x="7513993" y="3674857"/>
            <a:ext cx="566578" cy="262550"/>
          </a:xfrm>
          <a:prstGeom prst="ellipse">
            <a:avLst/>
          </a:prstGeom>
          <a:solidFill>
            <a:srgbClr val="D4E58B"/>
          </a:solidFill>
          <a:ln w="9525">
            <a:solidFill>
              <a:schemeClr val="tx1"/>
            </a:solidFill>
            <a:prstDash val="solid"/>
          </a:ln>
          <a:effectLst/>
        </p:spPr>
        <p:txBody>
          <a:bodyPr spcFirstLastPara="0" vert="horz" wrap="square" lIns="0" tIns="13536" rIns="0" bIns="13536" numCol="1" spcCol="1270" anchor="ctr" anchorCtr="0">
            <a:noAutofit/>
          </a:bodyPr>
          <a:lstStyle/>
          <a:p>
            <a:pPr algn="ctr" defTabSz="15791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553" kern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/>
              </a:rPr>
              <a:t>ERAMAT Board Game</a:t>
            </a:r>
            <a:endParaRPr lang="en-US" sz="553" kern="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/>
            </a:endParaRPr>
          </a:p>
        </p:txBody>
      </p:sp>
      <p:sp>
        <p:nvSpPr>
          <p:cNvPr id="172" name="Oval 171"/>
          <p:cNvSpPr/>
          <p:nvPr/>
        </p:nvSpPr>
        <p:spPr>
          <a:xfrm flipH="1">
            <a:off x="8627269" y="3744537"/>
            <a:ext cx="569507" cy="227397"/>
          </a:xfrm>
          <a:prstGeom prst="ellipse">
            <a:avLst/>
          </a:prstGeom>
          <a:solidFill>
            <a:srgbClr val="BBD64A"/>
          </a:solidFill>
          <a:ln w="9525">
            <a:solidFill>
              <a:sysClr val="windowText" lastClr="000000"/>
            </a:solidFill>
          </a:ln>
          <a:effectLst/>
        </p:spPr>
        <p:txBody>
          <a:bodyPr spcFirstLastPara="0" vert="horz" wrap="square" lIns="0" tIns="13536" rIns="0" bIns="13536" numCol="1" spcCol="1270" anchor="ctr" anchorCtr="0">
            <a:noAutofit/>
          </a:bodyPr>
          <a:lstStyle/>
          <a:p>
            <a:pPr algn="ctr" defTabSz="15791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632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/>
              </a:rPr>
              <a:t>Blue Vigil</a:t>
            </a:r>
          </a:p>
        </p:txBody>
      </p:sp>
      <p:sp>
        <p:nvSpPr>
          <p:cNvPr id="174" name="Oval 173"/>
          <p:cNvSpPr/>
          <p:nvPr/>
        </p:nvSpPr>
        <p:spPr>
          <a:xfrm rot="21317264" flipH="1">
            <a:off x="9212536" y="2207786"/>
            <a:ext cx="569507" cy="235733"/>
          </a:xfrm>
          <a:prstGeom prst="ellipse">
            <a:avLst/>
          </a:prstGeom>
          <a:solidFill>
            <a:srgbClr val="BBD64A"/>
          </a:solidFill>
          <a:ln w="9525">
            <a:solidFill>
              <a:srgbClr val="5F791C"/>
            </a:solidFill>
          </a:ln>
          <a:effectLst/>
        </p:spPr>
        <p:txBody>
          <a:bodyPr spcFirstLastPara="0" vert="horz" wrap="square" lIns="0" tIns="13536" rIns="0" bIns="13536" numCol="1" spcCol="1270" anchor="ctr" anchorCtr="0">
            <a:noAutofit/>
          </a:bodyPr>
          <a:lstStyle/>
          <a:p>
            <a:pPr algn="ctr" defTabSz="15791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632" kern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/>
              </a:rPr>
              <a:t>Metabolix</a:t>
            </a:r>
            <a:endParaRPr lang="en-US" sz="632" kern="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3982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363</Words>
  <Application>Microsoft Office PowerPoint</Application>
  <PresentationFormat>Widescreen</PresentationFormat>
  <Paragraphs>100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Microsoft Sans Serif</vt:lpstr>
      <vt:lpstr>Office Theme</vt:lpstr>
      <vt:lpstr>JMU’s Innovation &amp; Entrepreneurial Path Office of Technology Innovation and Economic Development</vt:lpstr>
    </vt:vector>
  </TitlesOfParts>
  <Company>James Madison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JMU’s Innovation &amp; Entrepreneurial Path Office of Technology Innovation and Economic Development</dc:title>
  <dc:creator>Higgins, Patricia E - higginpe</dc:creator>
  <cp:lastModifiedBy>Higgins, Patricia E - higginpe</cp:lastModifiedBy>
  <cp:revision>4</cp:revision>
  <cp:lastPrinted>2019-02-21T21:57:01Z</cp:lastPrinted>
  <dcterms:created xsi:type="dcterms:W3CDTF">2019-02-18T21:58:44Z</dcterms:created>
  <dcterms:modified xsi:type="dcterms:W3CDTF">2019-02-21T21:57:03Z</dcterms:modified>
</cp:coreProperties>
</file>