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61" r:id="rId3"/>
    <p:sldId id="263" r:id="rId4"/>
    <p:sldId id="270" r:id="rId5"/>
    <p:sldId id="264" r:id="rId6"/>
    <p:sldId id="266" r:id="rId7"/>
    <p:sldId id="267" r:id="rId8"/>
    <p:sldId id="258" r:id="rId9"/>
    <p:sldId id="260" r:id="rId10"/>
    <p:sldId id="271" r:id="rId11"/>
    <p:sldId id="272" r:id="rId12"/>
    <p:sldId id="273" r:id="rId13"/>
    <p:sldId id="274" r:id="rId14"/>
    <p:sldId id="275" r:id="rId15"/>
    <p:sldId id="276" r:id="rId16"/>
    <p:sldId id="277"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7674" autoAdjust="0"/>
  </p:normalViewPr>
  <p:slideViewPr>
    <p:cSldViewPr snapToGrid="0">
      <p:cViewPr varScale="1">
        <p:scale>
          <a:sx n="89" d="100"/>
          <a:sy n="89" d="100"/>
        </p:scale>
        <p:origin x="131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Population by</a:t>
            </a:r>
            <a:r>
              <a:rPr lang="en-US" baseline="0" dirty="0" smtClean="0"/>
              <a:t> Races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Harrisonburg</c:v>
                </c:pt>
              </c:strCache>
            </c:strRef>
          </c:tx>
          <c:spPr>
            <a:solidFill>
              <a:schemeClr val="accent1"/>
            </a:solidFill>
            <a:ln>
              <a:noFill/>
            </a:ln>
            <a:effectLst/>
          </c:spPr>
          <c:invertIfNegative val="0"/>
          <c:cat>
            <c:strRef>
              <c:f>Sheet1!$A$2:$A$8</c:f>
              <c:strCache>
                <c:ptCount val="7"/>
                <c:pt idx="0">
                  <c:v>White</c:v>
                </c:pt>
                <c:pt idx="1">
                  <c:v>Black</c:v>
                </c:pt>
                <c:pt idx="2">
                  <c:v>Hispanic</c:v>
                </c:pt>
                <c:pt idx="3">
                  <c:v>Asian</c:v>
                </c:pt>
                <c:pt idx="4">
                  <c:v>Native American</c:v>
                </c:pt>
                <c:pt idx="5">
                  <c:v>Other</c:v>
                </c:pt>
                <c:pt idx="6">
                  <c:v>Two or More Races</c:v>
                </c:pt>
              </c:strCache>
            </c:strRef>
          </c:cat>
          <c:val>
            <c:numRef>
              <c:f>Sheet1!$B$2:$B$8</c:f>
              <c:numCache>
                <c:formatCode>General</c:formatCode>
                <c:ptCount val="7"/>
                <c:pt idx="0">
                  <c:v>84.62</c:v>
                </c:pt>
                <c:pt idx="1">
                  <c:v>7.3</c:v>
                </c:pt>
                <c:pt idx="2">
                  <c:v>17.3</c:v>
                </c:pt>
                <c:pt idx="3">
                  <c:v>3.58</c:v>
                </c:pt>
                <c:pt idx="4">
                  <c:v>0.25</c:v>
                </c:pt>
                <c:pt idx="5">
                  <c:v>1.3</c:v>
                </c:pt>
                <c:pt idx="6">
                  <c:v>2.96</c:v>
                </c:pt>
              </c:numCache>
            </c:numRef>
          </c:val>
          <c:extLst>
            <c:ext xmlns:c16="http://schemas.microsoft.com/office/drawing/2014/chart" uri="{C3380CC4-5D6E-409C-BE32-E72D297353CC}">
              <c16:uniqueId val="{00000000-FAA2-4ED0-B1FA-6C791098E4DE}"/>
            </c:ext>
          </c:extLst>
        </c:ser>
        <c:ser>
          <c:idx val="1"/>
          <c:order val="1"/>
          <c:tx>
            <c:strRef>
              <c:f>Sheet1!$C$1</c:f>
              <c:strCache>
                <c:ptCount val="1"/>
                <c:pt idx="0">
                  <c:v>VA</c:v>
                </c:pt>
              </c:strCache>
            </c:strRef>
          </c:tx>
          <c:spPr>
            <a:solidFill>
              <a:schemeClr val="accent2"/>
            </a:solidFill>
            <a:ln>
              <a:noFill/>
            </a:ln>
            <a:effectLst/>
          </c:spPr>
          <c:invertIfNegative val="0"/>
          <c:cat>
            <c:strRef>
              <c:f>Sheet1!$A$2:$A$8</c:f>
              <c:strCache>
                <c:ptCount val="7"/>
                <c:pt idx="0">
                  <c:v>White</c:v>
                </c:pt>
                <c:pt idx="1">
                  <c:v>Black</c:v>
                </c:pt>
                <c:pt idx="2">
                  <c:v>Hispanic</c:v>
                </c:pt>
                <c:pt idx="3">
                  <c:v>Asian</c:v>
                </c:pt>
                <c:pt idx="4">
                  <c:v>Native American</c:v>
                </c:pt>
                <c:pt idx="5">
                  <c:v>Other</c:v>
                </c:pt>
                <c:pt idx="6">
                  <c:v>Two or More Races</c:v>
                </c:pt>
              </c:strCache>
            </c:strRef>
          </c:cat>
          <c:val>
            <c:numRef>
              <c:f>Sheet1!$C$2:$C$8</c:f>
              <c:numCache>
                <c:formatCode>General</c:formatCode>
                <c:ptCount val="7"/>
                <c:pt idx="0">
                  <c:v>69.25</c:v>
                </c:pt>
                <c:pt idx="1">
                  <c:v>19.28</c:v>
                </c:pt>
                <c:pt idx="2">
                  <c:v>8.4</c:v>
                </c:pt>
                <c:pt idx="3">
                  <c:v>5.81</c:v>
                </c:pt>
                <c:pt idx="4">
                  <c:v>0.35</c:v>
                </c:pt>
                <c:pt idx="5">
                  <c:v>2.19</c:v>
                </c:pt>
                <c:pt idx="6">
                  <c:v>3.12</c:v>
                </c:pt>
              </c:numCache>
            </c:numRef>
          </c:val>
          <c:extLst>
            <c:ext xmlns:c16="http://schemas.microsoft.com/office/drawing/2014/chart" uri="{C3380CC4-5D6E-409C-BE32-E72D297353CC}">
              <c16:uniqueId val="{00000001-FAA2-4ED0-B1FA-6C791098E4DE}"/>
            </c:ext>
          </c:extLst>
        </c:ser>
        <c:ser>
          <c:idx val="2"/>
          <c:order val="2"/>
          <c:tx>
            <c:strRef>
              <c:f>Sheet1!$D$1</c:f>
              <c:strCache>
                <c:ptCount val="1"/>
                <c:pt idx="0">
                  <c:v>U.S.A.</c:v>
                </c:pt>
              </c:strCache>
            </c:strRef>
          </c:tx>
          <c:spPr>
            <a:solidFill>
              <a:schemeClr val="accent3"/>
            </a:solidFill>
            <a:ln>
              <a:noFill/>
            </a:ln>
            <a:effectLst/>
          </c:spPr>
          <c:invertIfNegative val="0"/>
          <c:cat>
            <c:strRef>
              <c:f>Sheet1!$A$2:$A$8</c:f>
              <c:strCache>
                <c:ptCount val="7"/>
                <c:pt idx="0">
                  <c:v>White</c:v>
                </c:pt>
                <c:pt idx="1">
                  <c:v>Black</c:v>
                </c:pt>
                <c:pt idx="2">
                  <c:v>Hispanic</c:v>
                </c:pt>
                <c:pt idx="3">
                  <c:v>Asian</c:v>
                </c:pt>
                <c:pt idx="4">
                  <c:v>Native American</c:v>
                </c:pt>
                <c:pt idx="5">
                  <c:v>Other</c:v>
                </c:pt>
                <c:pt idx="6">
                  <c:v>Two or More Races</c:v>
                </c:pt>
              </c:strCache>
            </c:strRef>
          </c:cat>
          <c:val>
            <c:numRef>
              <c:f>Sheet1!$D$2:$D$8</c:f>
              <c:numCache>
                <c:formatCode>General</c:formatCode>
                <c:ptCount val="7"/>
                <c:pt idx="0">
                  <c:v>73.81</c:v>
                </c:pt>
                <c:pt idx="1">
                  <c:v>12.6</c:v>
                </c:pt>
                <c:pt idx="2">
                  <c:v>16.899999999999999</c:v>
                </c:pt>
                <c:pt idx="3">
                  <c:v>5</c:v>
                </c:pt>
                <c:pt idx="4">
                  <c:v>0.99</c:v>
                </c:pt>
                <c:pt idx="5">
                  <c:v>4.7</c:v>
                </c:pt>
                <c:pt idx="6">
                  <c:v>2.91</c:v>
                </c:pt>
              </c:numCache>
            </c:numRef>
          </c:val>
          <c:extLst>
            <c:ext xmlns:c16="http://schemas.microsoft.com/office/drawing/2014/chart" uri="{C3380CC4-5D6E-409C-BE32-E72D297353CC}">
              <c16:uniqueId val="{00000002-FAA2-4ED0-B1FA-6C791098E4DE}"/>
            </c:ext>
          </c:extLst>
        </c:ser>
        <c:dLbls>
          <c:showLegendKey val="0"/>
          <c:showVal val="0"/>
          <c:showCatName val="0"/>
          <c:showSerName val="0"/>
          <c:showPercent val="0"/>
          <c:showBubbleSize val="0"/>
        </c:dLbls>
        <c:gapWidth val="219"/>
        <c:overlap val="-27"/>
        <c:axId val="777192200"/>
        <c:axId val="777192528"/>
      </c:barChart>
      <c:catAx>
        <c:axId val="77719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7192528"/>
        <c:crosses val="autoZero"/>
        <c:auto val="1"/>
        <c:lblAlgn val="ctr"/>
        <c:lblOffset val="100"/>
        <c:noMultiLvlLbl val="0"/>
      </c:catAx>
      <c:valAx>
        <c:axId val="777192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7192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Population by Age</a:t>
            </a:r>
            <a:endParaRPr lang="en-US" dirty="0"/>
          </a:p>
        </c:rich>
      </c:tx>
      <c:layout>
        <c:manualLayout>
          <c:xMode val="edge"/>
          <c:yMode val="edge"/>
          <c:x val="8.1416023659610107E-2"/>
          <c:y val="8.206444228026529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141768439566707E-2"/>
          <c:y val="0.14282720773196589"/>
          <c:w val="0.95102610616457328"/>
          <c:h val="0.73333173327671608"/>
        </c:manualLayout>
      </c:layout>
      <c:barChart>
        <c:barDir val="col"/>
        <c:grouping val="clustered"/>
        <c:varyColors val="0"/>
        <c:ser>
          <c:idx val="0"/>
          <c:order val="0"/>
          <c:tx>
            <c:strRef>
              <c:f>Sheet1!$B$1</c:f>
              <c:strCache>
                <c:ptCount val="1"/>
                <c:pt idx="0">
                  <c:v>Harrisonburg</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Sheet1!$A$2:$A$14</c:f>
              <c:strCache>
                <c:ptCount val="12"/>
                <c:pt idx="0">
                  <c:v>Under 5</c:v>
                </c:pt>
                <c:pt idx="1">
                  <c:v>5 to 9</c:v>
                </c:pt>
                <c:pt idx="2">
                  <c:v>10 to 14</c:v>
                </c:pt>
                <c:pt idx="3">
                  <c:v>15 to 19</c:v>
                </c:pt>
                <c:pt idx="4">
                  <c:v>20 to 24</c:v>
                </c:pt>
                <c:pt idx="5">
                  <c:v>25 to 34</c:v>
                </c:pt>
                <c:pt idx="6">
                  <c:v>35 to 44</c:v>
                </c:pt>
                <c:pt idx="7">
                  <c:v>45 to 54</c:v>
                </c:pt>
                <c:pt idx="8">
                  <c:v>55 to 64</c:v>
                </c:pt>
                <c:pt idx="9">
                  <c:v>65 to 74</c:v>
                </c:pt>
                <c:pt idx="10">
                  <c:v>75 to 84</c:v>
                </c:pt>
                <c:pt idx="11">
                  <c:v>85 and Up</c:v>
                </c:pt>
              </c:strCache>
            </c:strRef>
          </c:cat>
          <c:val>
            <c:numRef>
              <c:f>Sheet1!$B$2:$B$14</c:f>
              <c:numCache>
                <c:formatCode>General</c:formatCode>
                <c:ptCount val="13"/>
                <c:pt idx="0">
                  <c:v>4.9400000000000004</c:v>
                </c:pt>
                <c:pt idx="1">
                  <c:v>4.29</c:v>
                </c:pt>
                <c:pt idx="2">
                  <c:v>4.25</c:v>
                </c:pt>
                <c:pt idx="3">
                  <c:v>15.5</c:v>
                </c:pt>
                <c:pt idx="4">
                  <c:v>24.93</c:v>
                </c:pt>
                <c:pt idx="5">
                  <c:v>14.12</c:v>
                </c:pt>
                <c:pt idx="6">
                  <c:v>9.09</c:v>
                </c:pt>
                <c:pt idx="7">
                  <c:v>8.18</c:v>
                </c:pt>
                <c:pt idx="8">
                  <c:v>6.89</c:v>
                </c:pt>
                <c:pt idx="9">
                  <c:v>3.67</c:v>
                </c:pt>
                <c:pt idx="10">
                  <c:v>2.52</c:v>
                </c:pt>
                <c:pt idx="11">
                  <c:v>1.62</c:v>
                </c:pt>
              </c:numCache>
            </c:numRef>
          </c:val>
          <c:extLst>
            <c:ext xmlns:c16="http://schemas.microsoft.com/office/drawing/2014/chart" uri="{C3380CC4-5D6E-409C-BE32-E72D297353CC}">
              <c16:uniqueId val="{00000000-8408-46B6-9A30-EA83EE73BD91}"/>
            </c:ext>
          </c:extLst>
        </c:ser>
        <c:ser>
          <c:idx val="1"/>
          <c:order val="1"/>
          <c:tx>
            <c:strRef>
              <c:f>Sheet1!$C$1</c:f>
              <c:strCache>
                <c:ptCount val="1"/>
                <c:pt idx="0">
                  <c:v>VA</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Sheet1!$A$2:$A$14</c:f>
              <c:strCache>
                <c:ptCount val="12"/>
                <c:pt idx="0">
                  <c:v>Under 5</c:v>
                </c:pt>
                <c:pt idx="1">
                  <c:v>5 to 9</c:v>
                </c:pt>
                <c:pt idx="2">
                  <c:v>10 to 14</c:v>
                </c:pt>
                <c:pt idx="3">
                  <c:v>15 to 19</c:v>
                </c:pt>
                <c:pt idx="4">
                  <c:v>20 to 24</c:v>
                </c:pt>
                <c:pt idx="5">
                  <c:v>25 to 34</c:v>
                </c:pt>
                <c:pt idx="6">
                  <c:v>35 to 44</c:v>
                </c:pt>
                <c:pt idx="7">
                  <c:v>45 to 54</c:v>
                </c:pt>
                <c:pt idx="8">
                  <c:v>55 to 64</c:v>
                </c:pt>
                <c:pt idx="9">
                  <c:v>65 to 74</c:v>
                </c:pt>
                <c:pt idx="10">
                  <c:v>75 to 84</c:v>
                </c:pt>
                <c:pt idx="11">
                  <c:v>85 and Up</c:v>
                </c:pt>
              </c:strCache>
            </c:strRef>
          </c:cat>
          <c:val>
            <c:numRef>
              <c:f>Sheet1!$C$2:$C$14</c:f>
              <c:numCache>
                <c:formatCode>General</c:formatCode>
                <c:ptCount val="13"/>
                <c:pt idx="0">
                  <c:v>6.25</c:v>
                </c:pt>
                <c:pt idx="1">
                  <c:v>6.34</c:v>
                </c:pt>
                <c:pt idx="2">
                  <c:v>6.32</c:v>
                </c:pt>
                <c:pt idx="3">
                  <c:v>6.72</c:v>
                </c:pt>
                <c:pt idx="4">
                  <c:v>7.16</c:v>
                </c:pt>
                <c:pt idx="5">
                  <c:v>13.9</c:v>
                </c:pt>
                <c:pt idx="6">
                  <c:v>13.42</c:v>
                </c:pt>
                <c:pt idx="7">
                  <c:v>14.64</c:v>
                </c:pt>
                <c:pt idx="8">
                  <c:v>12.28</c:v>
                </c:pt>
                <c:pt idx="9">
                  <c:v>7.51</c:v>
                </c:pt>
                <c:pt idx="10">
                  <c:v>3.85</c:v>
                </c:pt>
                <c:pt idx="11">
                  <c:v>1.6</c:v>
                </c:pt>
              </c:numCache>
            </c:numRef>
          </c:val>
          <c:extLst>
            <c:ext xmlns:c16="http://schemas.microsoft.com/office/drawing/2014/chart" uri="{C3380CC4-5D6E-409C-BE32-E72D297353CC}">
              <c16:uniqueId val="{00000001-8408-46B6-9A30-EA83EE73BD91}"/>
            </c:ext>
          </c:extLst>
        </c:ser>
        <c:ser>
          <c:idx val="2"/>
          <c:order val="2"/>
          <c:tx>
            <c:strRef>
              <c:f>Sheet1!$D$1</c:f>
              <c:strCache>
                <c:ptCount val="1"/>
                <c:pt idx="0">
                  <c:v>USA</c:v>
                </c:pt>
              </c:strCache>
            </c:strRef>
          </c:tx>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Sheet1!$A$2:$A$14</c:f>
              <c:strCache>
                <c:ptCount val="12"/>
                <c:pt idx="0">
                  <c:v>Under 5</c:v>
                </c:pt>
                <c:pt idx="1">
                  <c:v>5 to 9</c:v>
                </c:pt>
                <c:pt idx="2">
                  <c:v>10 to 14</c:v>
                </c:pt>
                <c:pt idx="3">
                  <c:v>15 to 19</c:v>
                </c:pt>
                <c:pt idx="4">
                  <c:v>20 to 24</c:v>
                </c:pt>
                <c:pt idx="5">
                  <c:v>25 to 34</c:v>
                </c:pt>
                <c:pt idx="6">
                  <c:v>35 to 44</c:v>
                </c:pt>
                <c:pt idx="7">
                  <c:v>45 to 54</c:v>
                </c:pt>
                <c:pt idx="8">
                  <c:v>55 to 64</c:v>
                </c:pt>
                <c:pt idx="9">
                  <c:v>65 to 74</c:v>
                </c:pt>
                <c:pt idx="10">
                  <c:v>75 to 84</c:v>
                </c:pt>
                <c:pt idx="11">
                  <c:v>85 and Up</c:v>
                </c:pt>
              </c:strCache>
            </c:strRef>
          </c:cat>
          <c:val>
            <c:numRef>
              <c:f>Sheet1!$D$2:$D$13</c:f>
              <c:numCache>
                <c:formatCode>General</c:formatCode>
                <c:ptCount val="12"/>
                <c:pt idx="0">
                  <c:v>6.36</c:v>
                </c:pt>
                <c:pt idx="1">
                  <c:v>6.51</c:v>
                </c:pt>
                <c:pt idx="2">
                  <c:v>6.59</c:v>
                </c:pt>
                <c:pt idx="3">
                  <c:v>6.85</c:v>
                </c:pt>
                <c:pt idx="4">
                  <c:v>7.13</c:v>
                </c:pt>
                <c:pt idx="5">
                  <c:v>13.47</c:v>
                </c:pt>
                <c:pt idx="6">
                  <c:v>12.96</c:v>
                </c:pt>
                <c:pt idx="7">
                  <c:v>14.09</c:v>
                </c:pt>
                <c:pt idx="8">
                  <c:v>12.29</c:v>
                </c:pt>
                <c:pt idx="9">
                  <c:v>7.64</c:v>
                </c:pt>
                <c:pt idx="10">
                  <c:v>4.25</c:v>
                </c:pt>
                <c:pt idx="11">
                  <c:v>1.85</c:v>
                </c:pt>
              </c:numCache>
            </c:numRef>
          </c:val>
          <c:extLst>
            <c:ext xmlns:c16="http://schemas.microsoft.com/office/drawing/2014/chart" uri="{C3380CC4-5D6E-409C-BE32-E72D297353CC}">
              <c16:uniqueId val="{00000002-8408-46B6-9A30-EA83EE73BD91}"/>
            </c:ext>
          </c:extLst>
        </c:ser>
        <c:dLbls>
          <c:showLegendKey val="0"/>
          <c:showVal val="0"/>
          <c:showCatName val="0"/>
          <c:showSerName val="0"/>
          <c:showPercent val="0"/>
          <c:showBubbleSize val="0"/>
        </c:dLbls>
        <c:gapWidth val="100"/>
        <c:overlap val="-24"/>
        <c:axId val="776822304"/>
        <c:axId val="776823944"/>
      </c:barChart>
      <c:catAx>
        <c:axId val="776822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6823944"/>
        <c:crosses val="autoZero"/>
        <c:auto val="1"/>
        <c:lblAlgn val="ctr"/>
        <c:lblOffset val="100"/>
        <c:noMultiLvlLbl val="0"/>
      </c:catAx>
      <c:valAx>
        <c:axId val="776823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6822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Population by Age</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Harrisonburg</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c:f>
              <c:strCache>
                <c:ptCount val="1"/>
                <c:pt idx="0">
                  <c:v>Median Age</c:v>
                </c:pt>
              </c:strCache>
            </c:strRef>
          </c:cat>
          <c:val>
            <c:numRef>
              <c:f>Sheet1!$B$2</c:f>
              <c:numCache>
                <c:formatCode>General</c:formatCode>
                <c:ptCount val="1"/>
                <c:pt idx="0">
                  <c:v>23</c:v>
                </c:pt>
              </c:numCache>
            </c:numRef>
          </c:val>
          <c:extLst>
            <c:ext xmlns:c16="http://schemas.microsoft.com/office/drawing/2014/chart" uri="{C3380CC4-5D6E-409C-BE32-E72D297353CC}">
              <c16:uniqueId val="{00000000-5E16-4625-A98A-6E68BC17A1E8}"/>
            </c:ext>
          </c:extLst>
        </c:ser>
        <c:ser>
          <c:idx val="1"/>
          <c:order val="1"/>
          <c:tx>
            <c:strRef>
              <c:f>Sheet1!$C$1</c:f>
              <c:strCache>
                <c:ptCount val="1"/>
                <c:pt idx="0">
                  <c:v>VA</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c:f>
              <c:strCache>
                <c:ptCount val="1"/>
                <c:pt idx="0">
                  <c:v>Median Age</c:v>
                </c:pt>
              </c:strCache>
            </c:strRef>
          </c:cat>
          <c:val>
            <c:numRef>
              <c:f>Sheet1!$C$2</c:f>
              <c:numCache>
                <c:formatCode>General</c:formatCode>
                <c:ptCount val="1"/>
                <c:pt idx="0">
                  <c:v>37.6</c:v>
                </c:pt>
              </c:numCache>
            </c:numRef>
          </c:val>
          <c:extLst>
            <c:ext xmlns:c16="http://schemas.microsoft.com/office/drawing/2014/chart" uri="{C3380CC4-5D6E-409C-BE32-E72D297353CC}">
              <c16:uniqueId val="{00000001-5E16-4625-A98A-6E68BC17A1E8}"/>
            </c:ext>
          </c:extLst>
        </c:ser>
        <c:ser>
          <c:idx val="2"/>
          <c:order val="2"/>
          <c:tx>
            <c:strRef>
              <c:f>Sheet1!$D$1</c:f>
              <c:strCache>
                <c:ptCount val="1"/>
                <c:pt idx="0">
                  <c:v>US</c:v>
                </c:pt>
              </c:strCache>
            </c:strRef>
          </c:tx>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c:f>
              <c:strCache>
                <c:ptCount val="1"/>
                <c:pt idx="0">
                  <c:v>Median Age</c:v>
                </c:pt>
              </c:strCache>
            </c:strRef>
          </c:cat>
          <c:val>
            <c:numRef>
              <c:f>Sheet1!$D$2</c:f>
              <c:numCache>
                <c:formatCode>General</c:formatCode>
                <c:ptCount val="1"/>
                <c:pt idx="0">
                  <c:v>37.4</c:v>
                </c:pt>
              </c:numCache>
            </c:numRef>
          </c:val>
          <c:extLst>
            <c:ext xmlns:c16="http://schemas.microsoft.com/office/drawing/2014/chart" uri="{C3380CC4-5D6E-409C-BE32-E72D297353CC}">
              <c16:uniqueId val="{00000002-5E16-4625-A98A-6E68BC17A1E8}"/>
            </c:ext>
          </c:extLst>
        </c:ser>
        <c:dLbls>
          <c:showLegendKey val="0"/>
          <c:showVal val="0"/>
          <c:showCatName val="0"/>
          <c:showSerName val="0"/>
          <c:showPercent val="0"/>
          <c:showBubbleSize val="0"/>
        </c:dLbls>
        <c:gapWidth val="100"/>
        <c:overlap val="-24"/>
        <c:axId val="702811104"/>
        <c:axId val="702811432"/>
      </c:barChart>
      <c:catAx>
        <c:axId val="702811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811432"/>
        <c:crosses val="autoZero"/>
        <c:auto val="1"/>
        <c:lblAlgn val="ctr"/>
        <c:lblOffset val="100"/>
        <c:noMultiLvlLbl val="0"/>
      </c:catAx>
      <c:valAx>
        <c:axId val="702811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2811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smtClean="0"/>
              <a:t>Education for</a:t>
            </a:r>
            <a:r>
              <a:rPr lang="en-US" baseline="0" dirty="0" smtClean="0"/>
              <a:t> folks over 25 years old</a:t>
            </a:r>
            <a:endParaRPr lang="en-US"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Harrisonburg</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Sheet1!$A$2:$A$6</c:f>
              <c:strCache>
                <c:ptCount val="5"/>
                <c:pt idx="0">
                  <c:v>Less than HS</c:v>
                </c:pt>
                <c:pt idx="1">
                  <c:v>HS Grad</c:v>
                </c:pt>
                <c:pt idx="2">
                  <c:v>Some College/Assoc.</c:v>
                </c:pt>
                <c:pt idx="3">
                  <c:v>Bachelor Degree</c:v>
                </c:pt>
                <c:pt idx="4">
                  <c:v>Master +</c:v>
                </c:pt>
              </c:strCache>
            </c:strRef>
          </c:cat>
          <c:val>
            <c:numRef>
              <c:f>Sheet1!$B$2:$B$6</c:f>
              <c:numCache>
                <c:formatCode>General</c:formatCode>
                <c:ptCount val="5"/>
                <c:pt idx="0">
                  <c:v>16.21</c:v>
                </c:pt>
                <c:pt idx="1">
                  <c:v>27.1</c:v>
                </c:pt>
                <c:pt idx="2">
                  <c:v>21.04</c:v>
                </c:pt>
                <c:pt idx="3">
                  <c:v>20.3</c:v>
                </c:pt>
                <c:pt idx="4">
                  <c:v>15.35</c:v>
                </c:pt>
              </c:numCache>
            </c:numRef>
          </c:val>
          <c:extLst>
            <c:ext xmlns:c16="http://schemas.microsoft.com/office/drawing/2014/chart" uri="{C3380CC4-5D6E-409C-BE32-E72D297353CC}">
              <c16:uniqueId val="{00000000-99E8-47AE-A818-AD44F168EE9C}"/>
            </c:ext>
          </c:extLst>
        </c:ser>
        <c:ser>
          <c:idx val="1"/>
          <c:order val="1"/>
          <c:tx>
            <c:strRef>
              <c:f>Sheet1!$C$1</c:f>
              <c:strCache>
                <c:ptCount val="1"/>
                <c:pt idx="0">
                  <c:v>VA</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Sheet1!$A$2:$A$6</c:f>
              <c:strCache>
                <c:ptCount val="5"/>
                <c:pt idx="0">
                  <c:v>Less than HS</c:v>
                </c:pt>
                <c:pt idx="1">
                  <c:v>HS Grad</c:v>
                </c:pt>
                <c:pt idx="2">
                  <c:v>Some College/Assoc.</c:v>
                </c:pt>
                <c:pt idx="3">
                  <c:v>Bachelor Degree</c:v>
                </c:pt>
                <c:pt idx="4">
                  <c:v>Master +</c:v>
                </c:pt>
              </c:strCache>
            </c:strRef>
          </c:cat>
          <c:val>
            <c:numRef>
              <c:f>Sheet1!$C$2:$C$6</c:f>
              <c:numCache>
                <c:formatCode>General</c:formatCode>
                <c:ptCount val="5"/>
                <c:pt idx="0">
                  <c:v>12.11</c:v>
                </c:pt>
                <c:pt idx="1">
                  <c:v>25.01</c:v>
                </c:pt>
                <c:pt idx="2">
                  <c:v>27.11</c:v>
                </c:pt>
                <c:pt idx="3">
                  <c:v>20.74</c:v>
                </c:pt>
                <c:pt idx="4">
                  <c:v>15.03</c:v>
                </c:pt>
              </c:numCache>
            </c:numRef>
          </c:val>
          <c:extLst>
            <c:ext xmlns:c16="http://schemas.microsoft.com/office/drawing/2014/chart" uri="{C3380CC4-5D6E-409C-BE32-E72D297353CC}">
              <c16:uniqueId val="{00000001-99E8-47AE-A818-AD44F168EE9C}"/>
            </c:ext>
          </c:extLst>
        </c:ser>
        <c:ser>
          <c:idx val="2"/>
          <c:order val="2"/>
          <c:tx>
            <c:strRef>
              <c:f>Sheet1!$D$1</c:f>
              <c:strCache>
                <c:ptCount val="1"/>
                <c:pt idx="0">
                  <c:v>USA</c:v>
                </c:pt>
              </c:strCache>
            </c:strRef>
          </c:tx>
          <c:spPr>
            <a:gradFill rotWithShape="1">
              <a:gsLst>
                <a:gs pos="0">
                  <a:schemeClr val="accent6">
                    <a:tint val="94000"/>
                    <a:satMod val="103000"/>
                    <a:lumMod val="102000"/>
                  </a:schemeClr>
                </a:gs>
                <a:gs pos="50000">
                  <a:schemeClr val="accent6">
                    <a:shade val="100000"/>
                    <a:satMod val="110000"/>
                    <a:lumMod val="100000"/>
                  </a:schemeClr>
                </a:gs>
                <a:gs pos="100000">
                  <a:schemeClr val="accent6">
                    <a:shade val="78000"/>
                    <a:satMod val="120000"/>
                    <a:lumMod val="99000"/>
                  </a:schemeClr>
                </a:gs>
              </a:gsLst>
              <a:lin ang="5400000" scaled="0"/>
            </a:gradFill>
            <a:ln>
              <a:noFill/>
            </a:ln>
            <a:effectLst>
              <a:outerShdw blurRad="57150" dist="19050" dir="5400000" algn="ctr" rotWithShape="0">
                <a:srgbClr val="000000">
                  <a:alpha val="35000"/>
                </a:srgbClr>
              </a:outerShdw>
            </a:effectLst>
          </c:spPr>
          <c:invertIfNegative val="0"/>
          <c:cat>
            <c:strRef>
              <c:f>Sheet1!$A$2:$A$6</c:f>
              <c:strCache>
                <c:ptCount val="5"/>
                <c:pt idx="0">
                  <c:v>Less than HS</c:v>
                </c:pt>
                <c:pt idx="1">
                  <c:v>HS Grad</c:v>
                </c:pt>
                <c:pt idx="2">
                  <c:v>Some College/Assoc.</c:v>
                </c:pt>
                <c:pt idx="3">
                  <c:v>Bachelor Degree</c:v>
                </c:pt>
                <c:pt idx="4">
                  <c:v>Master +</c:v>
                </c:pt>
              </c:strCache>
            </c:strRef>
          </c:cat>
          <c:val>
            <c:numRef>
              <c:f>Sheet1!$D$2:$D$6</c:f>
              <c:numCache>
                <c:formatCode>General</c:formatCode>
                <c:ptCount val="5"/>
                <c:pt idx="0">
                  <c:v>13.67</c:v>
                </c:pt>
                <c:pt idx="1">
                  <c:v>27.95</c:v>
                </c:pt>
                <c:pt idx="2">
                  <c:v>29.09</c:v>
                </c:pt>
                <c:pt idx="3">
                  <c:v>18.27</c:v>
                </c:pt>
                <c:pt idx="4">
                  <c:v>11.01</c:v>
                </c:pt>
              </c:numCache>
            </c:numRef>
          </c:val>
          <c:extLst>
            <c:ext xmlns:c16="http://schemas.microsoft.com/office/drawing/2014/chart" uri="{C3380CC4-5D6E-409C-BE32-E72D297353CC}">
              <c16:uniqueId val="{00000002-99E8-47AE-A818-AD44F168EE9C}"/>
            </c:ext>
          </c:extLst>
        </c:ser>
        <c:dLbls>
          <c:showLegendKey val="0"/>
          <c:showVal val="0"/>
          <c:showCatName val="0"/>
          <c:showSerName val="0"/>
          <c:showPercent val="0"/>
          <c:showBubbleSize val="0"/>
        </c:dLbls>
        <c:gapWidth val="100"/>
        <c:overlap val="-24"/>
        <c:axId val="777885800"/>
        <c:axId val="777880224"/>
      </c:barChart>
      <c:catAx>
        <c:axId val="777885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7880224"/>
        <c:crosses val="autoZero"/>
        <c:auto val="1"/>
        <c:lblAlgn val="ctr"/>
        <c:lblOffset val="100"/>
        <c:noMultiLvlLbl val="0"/>
      </c:catAx>
      <c:valAx>
        <c:axId val="77788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7885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700DD-01D7-4AC6-BD91-0DA10105D64B}" type="datetimeFigureOut">
              <a:rPr lang="en-US" smtClean="0"/>
              <a:t>9/14/2018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F3C9-8A70-419C-AC8E-BE14F0E030ED}" type="slidenum">
              <a:rPr lang="en-US" smtClean="0"/>
              <a:t>‹#›</a:t>
            </a:fld>
            <a:endParaRPr lang="en-US"/>
          </a:p>
        </p:txBody>
      </p:sp>
    </p:spTree>
    <p:extLst>
      <p:ext uri="{BB962C8B-B14F-4D97-AF65-F5344CB8AC3E}">
        <p14:creationId xmlns:p14="http://schemas.microsoft.com/office/powerpoint/2010/main" val="211734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Misty</a:t>
            </a:r>
          </a:p>
          <a:p>
            <a:r>
              <a:rPr lang="en-US" dirty="0" smtClean="0"/>
              <a:t>How </a:t>
            </a:r>
            <a:r>
              <a:rPr lang="en-US" dirty="0" smtClean="0"/>
              <a:t>did you define it</a:t>
            </a:r>
            <a:r>
              <a:rPr lang="en-US" dirty="0" smtClean="0"/>
              <a:t>?</a:t>
            </a:r>
          </a:p>
          <a:p>
            <a:r>
              <a:rPr lang="en-US" dirty="0" smtClean="0"/>
              <a:t>What</a:t>
            </a:r>
            <a:r>
              <a:rPr lang="en-US" baseline="0" dirty="0" smtClean="0"/>
              <a:t> service experience have you had in the past?  </a:t>
            </a:r>
          </a:p>
          <a:p>
            <a:r>
              <a:rPr lang="en-US" baseline="0" dirty="0" smtClean="0"/>
              <a:t>What was good?  Anything not so good?  What makes it memorable?</a:t>
            </a:r>
            <a:endParaRPr lang="en-US" dirty="0" smtClean="0"/>
          </a:p>
        </p:txBody>
      </p:sp>
      <p:sp>
        <p:nvSpPr>
          <p:cNvPr id="4" name="Slide Number Placeholder 3"/>
          <p:cNvSpPr>
            <a:spLocks noGrp="1"/>
          </p:cNvSpPr>
          <p:nvPr>
            <p:ph type="sldNum" sz="quarter" idx="10"/>
          </p:nvPr>
        </p:nvSpPr>
        <p:spPr/>
        <p:txBody>
          <a:bodyPr/>
          <a:lstStyle/>
          <a:p>
            <a:fld id="{1094F3C9-8A70-419C-AC8E-BE14F0E030ED}" type="slidenum">
              <a:rPr lang="en-US" smtClean="0"/>
              <a:t>1</a:t>
            </a:fld>
            <a:endParaRPr lang="en-US"/>
          </a:p>
        </p:txBody>
      </p:sp>
    </p:spTree>
    <p:extLst>
      <p:ext uri="{BB962C8B-B14F-4D97-AF65-F5344CB8AC3E}">
        <p14:creationId xmlns:p14="http://schemas.microsoft.com/office/powerpoint/2010/main" val="400704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Jamie</a:t>
            </a:r>
          </a:p>
          <a:p>
            <a:pPr marL="0" lvl="0" indent="0">
              <a:spcBef>
                <a:spcPts val="0"/>
              </a:spcBef>
              <a:spcAft>
                <a:spcPts val="0"/>
              </a:spcAft>
              <a:buNone/>
            </a:pPr>
            <a:endParaRPr lang="en-US" dirty="0" smtClean="0"/>
          </a:p>
          <a:p>
            <a:pPr marL="0" lvl="0" indent="0">
              <a:spcBef>
                <a:spcPts val="0"/>
              </a:spcBef>
              <a:spcAft>
                <a:spcPts val="0"/>
              </a:spcAft>
              <a:buNone/>
            </a:pPr>
            <a:r>
              <a:rPr lang="en-US" dirty="0" smtClean="0"/>
              <a:t>1</a:t>
            </a:r>
            <a:r>
              <a:rPr lang="en-US" dirty="0" smtClean="0"/>
              <a:t>. Good communication with the community partner</a:t>
            </a:r>
          </a:p>
          <a:p>
            <a:pPr marL="0" lvl="0" indent="0">
              <a:spcBef>
                <a:spcPts val="0"/>
              </a:spcBef>
              <a:spcAft>
                <a:spcPts val="0"/>
              </a:spcAft>
              <a:buNone/>
            </a:pPr>
            <a:r>
              <a:rPr lang="en-US" dirty="0" smtClean="0"/>
              <a:t>Details to share with those who will participate</a:t>
            </a:r>
          </a:p>
          <a:p>
            <a:pPr marL="0" lvl="0" indent="0">
              <a:spcBef>
                <a:spcPts val="0"/>
              </a:spcBef>
              <a:spcAft>
                <a:spcPts val="0"/>
              </a:spcAft>
              <a:buNone/>
            </a:pPr>
            <a:r>
              <a:rPr lang="en-US" dirty="0" smtClean="0"/>
              <a:t>Lots of great questions-can you give any examples?</a:t>
            </a:r>
          </a:p>
          <a:p>
            <a:pPr marL="0" lvl="0" indent="0">
              <a:spcBef>
                <a:spcPts val="0"/>
              </a:spcBef>
              <a:spcAft>
                <a:spcPts val="0"/>
              </a:spcAft>
              <a:buNone/>
            </a:pPr>
            <a:endParaRPr lang="en-US" dirty="0" smtClean="0"/>
          </a:p>
          <a:p>
            <a:pPr marL="0" lvl="0" indent="0">
              <a:spcBef>
                <a:spcPts val="0"/>
              </a:spcBef>
              <a:spcAft>
                <a:spcPts val="0"/>
              </a:spcAft>
              <a:buNone/>
            </a:pPr>
            <a:r>
              <a:rPr lang="en-US" dirty="0" smtClean="0"/>
              <a:t>2. Content</a:t>
            </a:r>
          </a:p>
          <a:p>
            <a:pPr marL="0" lvl="0" indent="0">
              <a:spcBef>
                <a:spcPts val="0"/>
              </a:spcBef>
              <a:spcAft>
                <a:spcPts val="0"/>
              </a:spcAft>
              <a:buNone/>
            </a:pPr>
            <a:r>
              <a:rPr lang="en-US" dirty="0" smtClean="0"/>
              <a:t>Will there be any sort of orientation? How do we best prepare for the actual work we</a:t>
            </a:r>
            <a:r>
              <a:rPr lang="en-US" baseline="0" dirty="0" smtClean="0"/>
              <a:t> will be doing?  Is there any training we should/could do to plan ahead?  What can my class do to prepare with our specific skills sets? How should we dress, what should we expect, have we looked into the website of the organization?</a:t>
            </a:r>
          </a:p>
          <a:p>
            <a:pPr marL="0" lvl="0" indent="0">
              <a:spcBef>
                <a:spcPts val="0"/>
              </a:spcBef>
              <a:spcAft>
                <a:spcPts val="0"/>
              </a:spcAft>
              <a:buNone/>
            </a:pPr>
            <a:endParaRPr lang="en-US" baseline="0" dirty="0" smtClean="0"/>
          </a:p>
          <a:p>
            <a:pPr marL="0" lvl="0" indent="0">
              <a:spcBef>
                <a:spcPts val="0"/>
              </a:spcBef>
              <a:spcAft>
                <a:spcPts val="0"/>
              </a:spcAft>
              <a:buNone/>
            </a:pPr>
            <a:r>
              <a:rPr lang="en-US" baseline="0" dirty="0" smtClean="0"/>
              <a:t>3. Broader social issues (Orientation)</a:t>
            </a:r>
          </a:p>
          <a:p>
            <a:pPr marL="0" lvl="0" indent="0">
              <a:spcBef>
                <a:spcPts val="0"/>
              </a:spcBef>
              <a:spcAft>
                <a:spcPts val="0"/>
              </a:spcAft>
              <a:buNone/>
            </a:pPr>
            <a:r>
              <a:rPr lang="en-US" baseline="0" dirty="0" smtClean="0"/>
              <a:t>What do we know about the community we’ll work in?  What about the population?</a:t>
            </a:r>
          </a:p>
          <a:p>
            <a:pPr marL="0" lvl="0" indent="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4. Establish expectations (education)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Do we have any conscious or unconscious biases?  How has privilege and oppression already impacted this community?</a:t>
            </a:r>
          </a:p>
          <a:p>
            <a:pPr marL="0" lvl="0" indent="0">
              <a:spcBef>
                <a:spcPts val="0"/>
              </a:spcBef>
              <a:spcAft>
                <a:spcPts val="0"/>
              </a:spcAft>
              <a:buNone/>
            </a:pPr>
            <a:endParaRPr lang="en-US" baseline="0" dirty="0" smtClean="0"/>
          </a:p>
          <a:p>
            <a:pPr marL="0" lvl="0" indent="0">
              <a:spcBef>
                <a:spcPts val="0"/>
              </a:spcBef>
              <a:spcAft>
                <a:spcPts val="0"/>
              </a:spcAft>
              <a:buNone/>
            </a:pPr>
            <a:endParaRPr lang="en-US" baseline="0" dirty="0" smtClean="0"/>
          </a:p>
          <a:p>
            <a:pPr marL="0" lvl="0" indent="0">
              <a:spcBef>
                <a:spcPts val="0"/>
              </a:spcBef>
              <a:spcAft>
                <a:spcPts val="0"/>
              </a:spcAft>
              <a:buNone/>
            </a:pPr>
            <a:endParaRPr lang="en-US" dirty="0" smtClean="0"/>
          </a:p>
          <a:p>
            <a:pPr marL="0" lvl="0" indent="0">
              <a:spcBef>
                <a:spcPts val="0"/>
              </a:spcBef>
              <a:spcAft>
                <a:spcPts val="0"/>
              </a:spcAft>
              <a:buNone/>
            </a:pPr>
            <a:endParaRPr lang="en-US" dirty="0" smtClean="0"/>
          </a:p>
          <a:p>
            <a:pPr marL="0" lvl="0" indent="0">
              <a:spcBef>
                <a:spcPts val="0"/>
              </a:spcBef>
              <a:spcAft>
                <a:spcPts val="0"/>
              </a:spcAft>
              <a:buNone/>
            </a:pPr>
            <a:endParaRPr dirty="0"/>
          </a:p>
        </p:txBody>
      </p:sp>
    </p:spTree>
    <p:extLst>
      <p:ext uri="{BB962C8B-B14F-4D97-AF65-F5344CB8AC3E}">
        <p14:creationId xmlns:p14="http://schemas.microsoft.com/office/powerpoint/2010/main" val="369384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Misty</a:t>
            </a:r>
            <a:endParaRPr dirty="0"/>
          </a:p>
        </p:txBody>
      </p:sp>
    </p:spTree>
    <p:extLst>
      <p:ext uri="{BB962C8B-B14F-4D97-AF65-F5344CB8AC3E}">
        <p14:creationId xmlns:p14="http://schemas.microsoft.com/office/powerpoint/2010/main" val="264151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Jamie</a:t>
            </a:r>
          </a:p>
          <a:p>
            <a:pPr marL="0" lvl="0" indent="0">
              <a:spcBef>
                <a:spcPts val="0"/>
              </a:spcBef>
              <a:spcAft>
                <a:spcPts val="0"/>
              </a:spcAft>
              <a:buNone/>
            </a:pPr>
            <a:r>
              <a:rPr lang="en" dirty="0" smtClean="0"/>
              <a:t>What </a:t>
            </a:r>
            <a:r>
              <a:rPr lang="en" dirty="0"/>
              <a:t>do I mean by “No Harm”</a:t>
            </a:r>
            <a:endParaRPr dirty="0"/>
          </a:p>
        </p:txBody>
      </p:sp>
    </p:spTree>
    <p:extLst>
      <p:ext uri="{BB962C8B-B14F-4D97-AF65-F5344CB8AC3E}">
        <p14:creationId xmlns:p14="http://schemas.microsoft.com/office/powerpoint/2010/main" val="115634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6200" lvl="0" indent="0" rtl="0">
              <a:lnSpc>
                <a:spcPct val="115000"/>
              </a:lnSpc>
              <a:spcBef>
                <a:spcPts val="0"/>
              </a:spcBef>
              <a:spcAft>
                <a:spcPts val="0"/>
              </a:spcAft>
              <a:buClr>
                <a:schemeClr val="accent3"/>
              </a:buClr>
              <a:buSzPts val="2400"/>
              <a:buFont typeface="Proxima Nova"/>
              <a:buNone/>
            </a:pPr>
            <a:r>
              <a:rPr lang="en-US" sz="1100" dirty="0" smtClean="0">
                <a:solidFill>
                  <a:schemeClr val="accent3"/>
                </a:solidFill>
                <a:latin typeface="Proxima Nova"/>
                <a:ea typeface="Proxima Nova"/>
                <a:cs typeface="Proxima Nova"/>
                <a:sym typeface="Proxima Nova"/>
              </a:rPr>
              <a:t>Jamie</a:t>
            </a:r>
          </a:p>
          <a:p>
            <a:pPr marL="457200" lvl="0" indent="-381000" rtl="0">
              <a:lnSpc>
                <a:spcPct val="115000"/>
              </a:lnSpc>
              <a:spcBef>
                <a:spcPts val="0"/>
              </a:spcBef>
              <a:spcAft>
                <a:spcPts val="0"/>
              </a:spcAft>
              <a:buClr>
                <a:schemeClr val="accent3"/>
              </a:buClr>
              <a:buSzPts val="2400"/>
              <a:buFont typeface="Proxima Nova"/>
              <a:buChar char="●"/>
            </a:pPr>
            <a:r>
              <a:rPr lang="en-US" sz="1100" dirty="0" smtClean="0">
                <a:solidFill>
                  <a:schemeClr val="accent3"/>
                </a:solidFill>
                <a:latin typeface="Proxima Nova"/>
                <a:ea typeface="Proxima Nova"/>
                <a:cs typeface="Proxima Nova"/>
                <a:sym typeface="Proxima Nova"/>
              </a:rPr>
              <a:t>Were </a:t>
            </a:r>
            <a:r>
              <a:rPr lang="en-US" sz="1100" dirty="0" smtClean="0">
                <a:solidFill>
                  <a:schemeClr val="accent3"/>
                </a:solidFill>
                <a:latin typeface="Proxima Nova"/>
                <a:ea typeface="Proxima Nova"/>
                <a:cs typeface="Proxima Nova"/>
                <a:sym typeface="Proxima Nova"/>
              </a:rPr>
              <a:t>you given permission to take the photos?</a:t>
            </a:r>
          </a:p>
          <a:p>
            <a:pPr marL="457200" lvl="0" indent="-381000" rtl="0">
              <a:lnSpc>
                <a:spcPct val="115000"/>
              </a:lnSpc>
              <a:spcBef>
                <a:spcPts val="0"/>
              </a:spcBef>
              <a:spcAft>
                <a:spcPts val="0"/>
              </a:spcAft>
              <a:buClr>
                <a:schemeClr val="accent3"/>
              </a:buClr>
              <a:buSzPts val="2400"/>
              <a:buFont typeface="Proxima Nova"/>
              <a:buChar char="●"/>
            </a:pPr>
            <a:r>
              <a:rPr lang="en-US" sz="1100" dirty="0" smtClean="0">
                <a:solidFill>
                  <a:schemeClr val="accent3"/>
                </a:solidFill>
                <a:latin typeface="Proxima Nova"/>
                <a:ea typeface="Proxima Nova"/>
                <a:cs typeface="Proxima Nova"/>
                <a:sym typeface="Proxima Nova"/>
              </a:rPr>
              <a:t>Are the photos capturing the mutually beneficial relationship?</a:t>
            </a:r>
          </a:p>
          <a:p>
            <a:pPr marL="457200" lvl="0" indent="-381000" rtl="0">
              <a:lnSpc>
                <a:spcPct val="115000"/>
              </a:lnSpc>
              <a:spcBef>
                <a:spcPts val="0"/>
              </a:spcBef>
              <a:spcAft>
                <a:spcPts val="0"/>
              </a:spcAft>
              <a:buClr>
                <a:schemeClr val="accent3"/>
              </a:buClr>
              <a:buSzPts val="2400"/>
              <a:buFont typeface="Proxima Nova"/>
              <a:buChar char="●"/>
            </a:pPr>
            <a:r>
              <a:rPr lang="en-US" sz="1100" dirty="0" smtClean="0">
                <a:solidFill>
                  <a:schemeClr val="accent3"/>
                </a:solidFill>
                <a:latin typeface="Proxima Nova"/>
                <a:ea typeface="Proxima Nova"/>
                <a:cs typeface="Proxima Nova"/>
                <a:sym typeface="Proxima Nova"/>
              </a:rPr>
              <a:t>How are you using these photos?</a:t>
            </a:r>
          </a:p>
          <a:p>
            <a:pPr marL="457200" lvl="0" indent="-381000" rtl="0">
              <a:lnSpc>
                <a:spcPct val="115000"/>
              </a:lnSpc>
              <a:spcBef>
                <a:spcPts val="0"/>
              </a:spcBef>
              <a:spcAft>
                <a:spcPts val="0"/>
              </a:spcAft>
              <a:buClr>
                <a:schemeClr val="accent3"/>
              </a:buClr>
              <a:buSzPts val="2400"/>
              <a:buFont typeface="Proxima Nova"/>
              <a:buChar char="●"/>
            </a:pPr>
            <a:r>
              <a:rPr lang="en-US" sz="1100" dirty="0" smtClean="0">
                <a:solidFill>
                  <a:schemeClr val="accent3"/>
                </a:solidFill>
                <a:latin typeface="Proxima Nova"/>
                <a:ea typeface="Proxima Nova"/>
                <a:cs typeface="Proxima Nova"/>
                <a:sym typeface="Proxima Nova"/>
              </a:rPr>
              <a:t>What story are the photos telling?</a:t>
            </a:r>
          </a:p>
          <a:p>
            <a:pPr marL="457200" lvl="0" indent="-381000" rtl="0">
              <a:lnSpc>
                <a:spcPct val="115000"/>
              </a:lnSpc>
              <a:spcBef>
                <a:spcPts val="0"/>
              </a:spcBef>
              <a:spcAft>
                <a:spcPts val="0"/>
              </a:spcAft>
              <a:buClr>
                <a:schemeClr val="accent3"/>
              </a:buClr>
              <a:buSzPts val="2400"/>
              <a:buFont typeface="Proxima Nova"/>
              <a:buChar char="●"/>
            </a:pPr>
            <a:r>
              <a:rPr lang="en-US" sz="1100" dirty="0" smtClean="0">
                <a:solidFill>
                  <a:schemeClr val="accent3"/>
                </a:solidFill>
                <a:latin typeface="Proxima Nova"/>
                <a:ea typeface="Proxima Nova"/>
                <a:cs typeface="Proxima Nova"/>
                <a:sym typeface="Proxima Nova"/>
              </a:rPr>
              <a:t>Are the photos objectifying, reinforcing stereotypes, or sensationalizing a situation?</a:t>
            </a:r>
          </a:p>
          <a:p>
            <a:pPr marL="457200" lvl="0" indent="-381000" rtl="0">
              <a:lnSpc>
                <a:spcPct val="115000"/>
              </a:lnSpc>
              <a:spcBef>
                <a:spcPts val="0"/>
              </a:spcBef>
              <a:spcAft>
                <a:spcPts val="0"/>
              </a:spcAft>
              <a:buClr>
                <a:schemeClr val="accent3"/>
              </a:buClr>
              <a:buSzPts val="2400"/>
              <a:buFont typeface="Proxima Nova"/>
              <a:buChar char="●"/>
            </a:pPr>
            <a:r>
              <a:rPr lang="en-US" sz="1100" dirty="0" smtClean="0">
                <a:solidFill>
                  <a:schemeClr val="accent3"/>
                </a:solidFill>
                <a:latin typeface="Proxima Nova"/>
                <a:ea typeface="Proxima Nova"/>
                <a:cs typeface="Proxima Nova"/>
                <a:sym typeface="Proxima Nova"/>
              </a:rPr>
              <a:t>How would you feel if your story was on the other side of the </a:t>
            </a:r>
            <a:r>
              <a:rPr lang="en-US" sz="1100" dirty="0" err="1" smtClean="0">
                <a:solidFill>
                  <a:schemeClr val="accent3"/>
                </a:solidFill>
                <a:latin typeface="Proxima Nova"/>
                <a:ea typeface="Proxima Nova"/>
                <a:cs typeface="Proxima Nova"/>
                <a:sym typeface="Proxima Nova"/>
              </a:rPr>
              <a:t>lense</a:t>
            </a:r>
            <a:r>
              <a:rPr lang="en-US" sz="1100" dirty="0" smtClean="0">
                <a:solidFill>
                  <a:schemeClr val="accent3"/>
                </a:solidFill>
                <a:latin typeface="Proxima Nova"/>
                <a:ea typeface="Proxima Nova"/>
                <a:cs typeface="Proxima Nova"/>
                <a:sym typeface="Proxima Nova"/>
              </a:rPr>
              <a:t>?</a:t>
            </a:r>
            <a:endParaRPr lang="en-US" dirty="0" smtClean="0"/>
          </a:p>
          <a:p>
            <a:pPr marL="0" lvl="0" indent="0">
              <a:spcBef>
                <a:spcPts val="0"/>
              </a:spcBef>
              <a:spcAft>
                <a:spcPts val="0"/>
              </a:spcAft>
              <a:buNone/>
            </a:pPr>
            <a:endParaRPr dirty="0"/>
          </a:p>
        </p:txBody>
      </p:sp>
    </p:spTree>
    <p:extLst>
      <p:ext uri="{BB962C8B-B14F-4D97-AF65-F5344CB8AC3E}">
        <p14:creationId xmlns:p14="http://schemas.microsoft.com/office/powerpoint/2010/main" val="2200020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Misty</a:t>
            </a:r>
            <a:endParaRPr dirty="0"/>
          </a:p>
        </p:txBody>
      </p:sp>
    </p:spTree>
    <p:extLst>
      <p:ext uri="{BB962C8B-B14F-4D97-AF65-F5344CB8AC3E}">
        <p14:creationId xmlns:p14="http://schemas.microsoft.com/office/powerpoint/2010/main" val="147477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Jamie</a:t>
            </a:r>
          </a:p>
          <a:p>
            <a:r>
              <a:rPr lang="en-US" dirty="0" smtClean="0"/>
              <a:t>http://getconnected.uwhr.org/</a:t>
            </a:r>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15</a:t>
            </a:fld>
            <a:endParaRPr lang="en-US"/>
          </a:p>
        </p:txBody>
      </p:sp>
    </p:spTree>
    <p:extLst>
      <p:ext uri="{BB962C8B-B14F-4D97-AF65-F5344CB8AC3E}">
        <p14:creationId xmlns:p14="http://schemas.microsoft.com/office/powerpoint/2010/main" val="573228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Misty</a:t>
            </a:r>
          </a:p>
          <a:p>
            <a:r>
              <a:rPr lang="en-US" dirty="0" smtClean="0"/>
              <a:t>https://www.jmu.edu/humanresources/benefits/leave/ft-classified.shtml#Set-1-A-volunteer</a:t>
            </a:r>
          </a:p>
          <a:p>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16</a:t>
            </a:fld>
            <a:endParaRPr lang="en-US"/>
          </a:p>
        </p:txBody>
      </p:sp>
    </p:spTree>
    <p:extLst>
      <p:ext uri="{BB962C8B-B14F-4D97-AF65-F5344CB8AC3E}">
        <p14:creationId xmlns:p14="http://schemas.microsoft.com/office/powerpoint/2010/main" val="826608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Misty</a:t>
            </a:r>
            <a:endParaRPr dirty="0"/>
          </a:p>
        </p:txBody>
      </p:sp>
    </p:spTree>
    <p:extLst>
      <p:ext uri="{BB962C8B-B14F-4D97-AF65-F5344CB8AC3E}">
        <p14:creationId xmlns:p14="http://schemas.microsoft.com/office/powerpoint/2010/main" val="272205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Jamie</a:t>
            </a:r>
          </a:p>
        </p:txBody>
      </p:sp>
      <p:sp>
        <p:nvSpPr>
          <p:cNvPr id="4" name="Slide Number Placeholder 3"/>
          <p:cNvSpPr>
            <a:spLocks noGrp="1"/>
          </p:cNvSpPr>
          <p:nvPr>
            <p:ph type="sldNum" sz="quarter" idx="10"/>
          </p:nvPr>
        </p:nvSpPr>
        <p:spPr/>
        <p:txBody>
          <a:bodyPr/>
          <a:lstStyle/>
          <a:p>
            <a:fld id="{1094F3C9-8A70-419C-AC8E-BE14F0E030ED}" type="slidenum">
              <a:rPr lang="en-US" smtClean="0"/>
              <a:t>2</a:t>
            </a:fld>
            <a:endParaRPr lang="en-US"/>
          </a:p>
        </p:txBody>
      </p:sp>
    </p:spTree>
    <p:extLst>
      <p:ext uri="{BB962C8B-B14F-4D97-AF65-F5344CB8AC3E}">
        <p14:creationId xmlns:p14="http://schemas.microsoft.com/office/powerpoint/2010/main" val="186013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know about it?</a:t>
            </a:r>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3</a:t>
            </a:fld>
            <a:endParaRPr lang="en-US"/>
          </a:p>
        </p:txBody>
      </p:sp>
    </p:spTree>
    <p:extLst>
      <p:ext uri="{BB962C8B-B14F-4D97-AF65-F5344CB8AC3E}">
        <p14:creationId xmlns:p14="http://schemas.microsoft.com/office/powerpoint/2010/main" val="426026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Jamie</a:t>
            </a:r>
          </a:p>
          <a:p>
            <a:r>
              <a:rPr lang="en-US" dirty="0" smtClean="0"/>
              <a:t>65% of the population is living at</a:t>
            </a:r>
            <a:r>
              <a:rPr lang="en-US" baseline="0" dirty="0" smtClean="0"/>
              <a:t> least below the basic cost of living for the county.  However, if heads of households under 25 years old are removed from the dataset this number changes to 58%.  This is in an effort to mitigate the impact JMU students living off campus being factored into this report.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H’burg</a:t>
            </a:r>
            <a:r>
              <a:rPr lang="en-US" dirty="0" smtClean="0"/>
              <a:t> ranks</a:t>
            </a:r>
            <a:r>
              <a:rPr lang="en-US" baseline="0" dirty="0" smtClean="0"/>
              <a:t> in the top fifty for the poorest city in VA out of 552.</a:t>
            </a:r>
            <a:endParaRPr lang="en-US" dirty="0" smtClean="0"/>
          </a:p>
          <a:p>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4</a:t>
            </a:fld>
            <a:endParaRPr lang="en-US"/>
          </a:p>
        </p:txBody>
      </p:sp>
    </p:spTree>
    <p:extLst>
      <p:ext uri="{BB962C8B-B14F-4D97-AF65-F5344CB8AC3E}">
        <p14:creationId xmlns:p14="http://schemas.microsoft.com/office/powerpoint/2010/main" val="101323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Misty</a:t>
            </a:r>
          </a:p>
          <a:p>
            <a:r>
              <a:rPr lang="en-US" dirty="0" smtClean="0"/>
              <a:t>What can we tell by looking at this bar</a:t>
            </a:r>
            <a:r>
              <a:rPr lang="en-US" baseline="0" dirty="0" smtClean="0"/>
              <a:t> graph</a:t>
            </a:r>
            <a:r>
              <a:rPr lang="en-US" dirty="0" smtClean="0"/>
              <a:t>?</a:t>
            </a:r>
          </a:p>
          <a:p>
            <a:r>
              <a:rPr lang="en-US" dirty="0" smtClean="0"/>
              <a:t>What </a:t>
            </a:r>
            <a:r>
              <a:rPr lang="en-US" baseline="0" dirty="0" smtClean="0"/>
              <a:t>do you think may influence the accuracy?</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5</a:t>
            </a:fld>
            <a:endParaRPr lang="en-US"/>
          </a:p>
        </p:txBody>
      </p:sp>
    </p:spTree>
    <p:extLst>
      <p:ext uri="{BB962C8B-B14F-4D97-AF65-F5344CB8AC3E}">
        <p14:creationId xmlns:p14="http://schemas.microsoft.com/office/powerpoint/2010/main" val="139320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Jamie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a:t>
            </a:r>
            <a:r>
              <a:rPr lang="en-US" baseline="0" dirty="0" smtClean="0"/>
              <a:t> do you think the presence of students in Harrisonburg may impact this information?</a:t>
            </a:r>
          </a:p>
          <a:p>
            <a:endParaRPr lang="en-US" dirty="0" smtClean="0"/>
          </a:p>
          <a:p>
            <a:r>
              <a:rPr lang="en-US" dirty="0" smtClean="0"/>
              <a:t>Why does it matter to consider the external factors that may be influencing the information we</a:t>
            </a:r>
            <a:r>
              <a:rPr lang="en-US" baseline="0" dirty="0" smtClean="0"/>
              <a:t> are reviewing?</a:t>
            </a:r>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6</a:t>
            </a:fld>
            <a:endParaRPr lang="en-US"/>
          </a:p>
        </p:txBody>
      </p:sp>
    </p:spTree>
    <p:extLst>
      <p:ext uri="{BB962C8B-B14F-4D97-AF65-F5344CB8AC3E}">
        <p14:creationId xmlns:p14="http://schemas.microsoft.com/office/powerpoint/2010/main" val="384902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Misty</a:t>
            </a:r>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7</a:t>
            </a:fld>
            <a:endParaRPr lang="en-US"/>
          </a:p>
        </p:txBody>
      </p:sp>
    </p:spTree>
    <p:extLst>
      <p:ext uri="{BB962C8B-B14F-4D97-AF65-F5344CB8AC3E}">
        <p14:creationId xmlns:p14="http://schemas.microsoft.com/office/powerpoint/2010/main" val="378225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Jamie</a:t>
            </a:r>
          </a:p>
          <a:p>
            <a:r>
              <a:rPr lang="en-US" dirty="0" smtClean="0"/>
              <a:t>Who has seen this sign?</a:t>
            </a:r>
          </a:p>
          <a:p>
            <a:r>
              <a:rPr lang="en-US" dirty="0" smtClean="0"/>
              <a:t>Who knows</a:t>
            </a:r>
            <a:r>
              <a:rPr lang="en-US" baseline="0" dirty="0" smtClean="0"/>
              <a:t> the story behind it?</a:t>
            </a:r>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8</a:t>
            </a:fld>
            <a:endParaRPr lang="en-US"/>
          </a:p>
        </p:txBody>
      </p:sp>
    </p:spTree>
    <p:extLst>
      <p:ext uri="{BB962C8B-B14F-4D97-AF65-F5344CB8AC3E}">
        <p14:creationId xmlns:p14="http://schemas.microsoft.com/office/powerpoint/2010/main" val="268780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Misty</a:t>
            </a:r>
          </a:p>
          <a:p>
            <a:r>
              <a:rPr lang="en-US" dirty="0" smtClean="0"/>
              <a:t>This</a:t>
            </a:r>
            <a:r>
              <a:rPr lang="en-US" baseline="0" dirty="0" smtClean="0"/>
              <a:t> sign originated in Harrisonburg at the Immanuel Mennonite Church in August 2015.</a:t>
            </a:r>
          </a:p>
          <a:p>
            <a:endParaRPr lang="en-US" baseline="0" dirty="0" smtClean="0"/>
          </a:p>
          <a:p>
            <a:r>
              <a:rPr lang="en-US" baseline="0" dirty="0" smtClean="0"/>
              <a:t>Today, the sign is available for purchase in at least 16 different languages and can be seen across the nation and has even been reported to be posted in parts of Canada and Liberia. </a:t>
            </a:r>
          </a:p>
          <a:p>
            <a:r>
              <a:rPr lang="en-US" baseline="0" dirty="0" smtClean="0"/>
              <a:t>When these signs are purchased through the “Welcome Your Neighbors” website, the proceeds go back into furthering the message it conveys as well as towards local non-profits in Harrisonburg.</a:t>
            </a:r>
            <a:endParaRPr lang="en-US" dirty="0"/>
          </a:p>
        </p:txBody>
      </p:sp>
      <p:sp>
        <p:nvSpPr>
          <p:cNvPr id="4" name="Slide Number Placeholder 3"/>
          <p:cNvSpPr>
            <a:spLocks noGrp="1"/>
          </p:cNvSpPr>
          <p:nvPr>
            <p:ph type="sldNum" sz="quarter" idx="10"/>
          </p:nvPr>
        </p:nvSpPr>
        <p:spPr/>
        <p:txBody>
          <a:bodyPr/>
          <a:lstStyle/>
          <a:p>
            <a:fld id="{1094F3C9-8A70-419C-AC8E-BE14F0E030ED}" type="slidenum">
              <a:rPr lang="en-US" smtClean="0"/>
              <a:t>9</a:t>
            </a:fld>
            <a:endParaRPr lang="en-US"/>
          </a:p>
        </p:txBody>
      </p:sp>
    </p:spTree>
    <p:extLst>
      <p:ext uri="{BB962C8B-B14F-4D97-AF65-F5344CB8AC3E}">
        <p14:creationId xmlns:p14="http://schemas.microsoft.com/office/powerpoint/2010/main" val="396363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40831A1-0407-4A64-928E-2FB15DDFA794}" type="datetimeFigureOut">
              <a:rPr lang="en-US" smtClean="0"/>
              <a:t>9/14/2018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16EC23C-F728-4909-ADA6-9DA8055093A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957775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0831A1-0407-4A64-928E-2FB15DDFA79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C23C-F728-4909-ADA6-9DA8055093A6}" type="slidenum">
              <a:rPr lang="en-US" smtClean="0"/>
              <a:t>‹#›</a:t>
            </a:fld>
            <a:endParaRPr lang="en-US"/>
          </a:p>
        </p:txBody>
      </p:sp>
    </p:spTree>
    <p:extLst>
      <p:ext uri="{BB962C8B-B14F-4D97-AF65-F5344CB8AC3E}">
        <p14:creationId xmlns:p14="http://schemas.microsoft.com/office/powerpoint/2010/main" val="332681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0831A1-0407-4A64-928E-2FB15DDFA79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C23C-F728-4909-ADA6-9DA8055093A6}" type="slidenum">
              <a:rPr lang="en-US" smtClean="0"/>
              <a:t>‹#›</a:t>
            </a:fld>
            <a:endParaRPr lang="en-US"/>
          </a:p>
        </p:txBody>
      </p:sp>
    </p:spTree>
    <p:extLst>
      <p:ext uri="{BB962C8B-B14F-4D97-AF65-F5344CB8AC3E}">
        <p14:creationId xmlns:p14="http://schemas.microsoft.com/office/powerpoint/2010/main" val="130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20" name="Shape 20"/>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Shape 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4139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Shape 2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6" name="Shape 26"/>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Shape 2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244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0831A1-0407-4A64-928E-2FB15DDFA794}"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C23C-F728-4909-ADA6-9DA8055093A6}" type="slidenum">
              <a:rPr lang="en-US" smtClean="0"/>
              <a:t>‹#›</a:t>
            </a:fld>
            <a:endParaRPr lang="en-US"/>
          </a:p>
        </p:txBody>
      </p:sp>
    </p:spTree>
    <p:extLst>
      <p:ext uri="{BB962C8B-B14F-4D97-AF65-F5344CB8AC3E}">
        <p14:creationId xmlns:p14="http://schemas.microsoft.com/office/powerpoint/2010/main" val="311312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40831A1-0407-4A64-928E-2FB15DDFA794}" type="datetimeFigureOut">
              <a:rPr lang="en-US" smtClean="0"/>
              <a:t>9/14/2018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16EC23C-F728-4909-ADA6-9DA8055093A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605136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0831A1-0407-4A64-928E-2FB15DDFA794}"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EC23C-F728-4909-ADA6-9DA8055093A6}" type="slidenum">
              <a:rPr lang="en-US" smtClean="0"/>
              <a:t>‹#›</a:t>
            </a:fld>
            <a:endParaRPr lang="en-US"/>
          </a:p>
        </p:txBody>
      </p:sp>
    </p:spTree>
    <p:extLst>
      <p:ext uri="{BB962C8B-B14F-4D97-AF65-F5344CB8AC3E}">
        <p14:creationId xmlns:p14="http://schemas.microsoft.com/office/powerpoint/2010/main" val="344422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0831A1-0407-4A64-928E-2FB15DDFA794}"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6EC23C-F728-4909-ADA6-9DA8055093A6}" type="slidenum">
              <a:rPr lang="en-US" smtClean="0"/>
              <a:t>‹#›</a:t>
            </a:fld>
            <a:endParaRPr lang="en-US"/>
          </a:p>
        </p:txBody>
      </p:sp>
    </p:spTree>
    <p:extLst>
      <p:ext uri="{BB962C8B-B14F-4D97-AF65-F5344CB8AC3E}">
        <p14:creationId xmlns:p14="http://schemas.microsoft.com/office/powerpoint/2010/main" val="282949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0831A1-0407-4A64-928E-2FB15DDFA794}"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EC23C-F728-4909-ADA6-9DA8055093A6}" type="slidenum">
              <a:rPr lang="en-US" smtClean="0"/>
              <a:t>‹#›</a:t>
            </a:fld>
            <a:endParaRPr lang="en-US"/>
          </a:p>
        </p:txBody>
      </p:sp>
    </p:spTree>
    <p:extLst>
      <p:ext uri="{BB962C8B-B14F-4D97-AF65-F5344CB8AC3E}">
        <p14:creationId xmlns:p14="http://schemas.microsoft.com/office/powerpoint/2010/main" val="148875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831A1-0407-4A64-928E-2FB15DDFA794}"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6EC23C-F728-4909-ADA6-9DA8055093A6}" type="slidenum">
              <a:rPr lang="en-US" smtClean="0"/>
              <a:t>‹#›</a:t>
            </a:fld>
            <a:endParaRPr lang="en-US"/>
          </a:p>
        </p:txBody>
      </p:sp>
    </p:spTree>
    <p:extLst>
      <p:ext uri="{BB962C8B-B14F-4D97-AF65-F5344CB8AC3E}">
        <p14:creationId xmlns:p14="http://schemas.microsoft.com/office/powerpoint/2010/main" val="420614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40831A1-0407-4A64-928E-2FB15DDFA794}" type="datetimeFigureOut">
              <a:rPr lang="en-US" smtClean="0"/>
              <a:t>9/14/2018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16EC23C-F728-4909-ADA6-9DA8055093A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175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40831A1-0407-4A64-928E-2FB15DDFA794}" type="datetimeFigureOut">
              <a:rPr lang="en-US" smtClean="0"/>
              <a:t>9/14/2018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16EC23C-F728-4909-ADA6-9DA8055093A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833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40831A1-0407-4A64-928E-2FB15DDFA794}" type="datetimeFigureOut">
              <a:rPr lang="en-US" smtClean="0"/>
              <a:t>9/14/2018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16EC23C-F728-4909-ADA6-9DA8055093A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4150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getconnected.uwhr.or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jmu.edu/humanresources/benefits/leave/ft-classified.shtml#Set-1-A-volunteer"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177" y="2279768"/>
            <a:ext cx="9677423" cy="2852737"/>
          </a:xfrm>
        </p:spPr>
        <p:txBody>
          <a:bodyPr>
            <a:noAutofit/>
          </a:bodyPr>
          <a:lstStyle/>
          <a:p>
            <a:r>
              <a:rPr lang="en-US" sz="11500" dirty="0" err="1" smtClean="0"/>
              <a:t>Comm</a:t>
            </a:r>
            <a:r>
              <a:rPr lang="en-US" sz="11500" dirty="0" err="1"/>
              <a:t>U</a:t>
            </a:r>
            <a:r>
              <a:rPr lang="en-US" sz="11500" dirty="0" err="1" smtClean="0"/>
              <a:t>nity</a:t>
            </a:r>
            <a:endParaRPr lang="en-US" sz="11500" dirty="0"/>
          </a:p>
        </p:txBody>
      </p:sp>
    </p:spTree>
    <p:extLst>
      <p:ext uri="{BB962C8B-B14F-4D97-AF65-F5344CB8AC3E}">
        <p14:creationId xmlns:p14="http://schemas.microsoft.com/office/powerpoint/2010/main" val="2973193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136362" y="618849"/>
            <a:ext cx="11360800" cy="763600"/>
          </a:xfrm>
          <a:prstGeom prst="rect">
            <a:avLst/>
          </a:prstGeom>
        </p:spPr>
        <p:txBody>
          <a:bodyPr spcFirstLastPara="1" vert="horz" wrap="square" lIns="121900" tIns="121900" rIns="121900" bIns="121900" rtlCol="0" anchor="t" anchorCtr="0">
            <a:noAutofit/>
          </a:bodyPr>
          <a:lstStyle/>
          <a:p>
            <a:r>
              <a:rPr lang="en" dirty="0"/>
              <a:t>Preparation</a:t>
            </a:r>
            <a:endParaRPr dirty="0"/>
          </a:p>
        </p:txBody>
      </p:sp>
      <p:sp>
        <p:nvSpPr>
          <p:cNvPr id="104" name="Shape 104"/>
          <p:cNvSpPr txBox="1">
            <a:spLocks noGrp="1"/>
          </p:cNvSpPr>
          <p:nvPr>
            <p:ph type="body" idx="1"/>
          </p:nvPr>
        </p:nvSpPr>
        <p:spPr>
          <a:xfrm>
            <a:off x="890741" y="1568906"/>
            <a:ext cx="11360800" cy="4555200"/>
          </a:xfrm>
          <a:prstGeom prst="rect">
            <a:avLst/>
          </a:prstGeom>
        </p:spPr>
        <p:txBody>
          <a:bodyPr spcFirstLastPara="1" vert="horz" wrap="square" lIns="121900" tIns="121900" rIns="121900" bIns="121900" rtlCol="0" anchor="t" anchorCtr="0">
            <a:noAutofit/>
          </a:bodyPr>
          <a:lstStyle/>
          <a:p>
            <a:pPr>
              <a:buAutoNum type="arabicPeriod"/>
            </a:pPr>
            <a:r>
              <a:rPr lang="en" dirty="0"/>
              <a:t>Logistics </a:t>
            </a:r>
            <a:endParaRPr dirty="0"/>
          </a:p>
          <a:p>
            <a:pPr>
              <a:buAutoNum type="arabicPeriod"/>
            </a:pPr>
            <a:r>
              <a:rPr lang="en" dirty="0"/>
              <a:t>Information about </a:t>
            </a:r>
            <a:r>
              <a:rPr lang="en" dirty="0" smtClean="0"/>
              <a:t>content</a:t>
            </a:r>
            <a:endParaRPr dirty="0"/>
          </a:p>
          <a:p>
            <a:pPr>
              <a:buAutoNum type="arabicPeriod"/>
            </a:pPr>
            <a:r>
              <a:rPr lang="en" dirty="0"/>
              <a:t>Information about broader issues </a:t>
            </a:r>
            <a:endParaRPr dirty="0"/>
          </a:p>
          <a:p>
            <a:pPr>
              <a:buAutoNum type="arabicPeriod"/>
            </a:pPr>
            <a:r>
              <a:rPr lang="en" dirty="0"/>
              <a:t>Explores expectations </a:t>
            </a:r>
            <a:r>
              <a:rPr lang="en" dirty="0" smtClean="0"/>
              <a:t>about </a:t>
            </a:r>
            <a:r>
              <a:rPr lang="en" dirty="0"/>
              <a:t>assumptions of the participants</a:t>
            </a:r>
            <a:endParaRPr dirty="0"/>
          </a:p>
        </p:txBody>
      </p:sp>
      <p:pic>
        <p:nvPicPr>
          <p:cNvPr id="5" name="Shape 127"/>
          <p:cNvPicPr preferRelativeResize="0"/>
          <p:nvPr/>
        </p:nvPicPr>
        <p:blipFill>
          <a:blip r:embed="rId3">
            <a:alphaModFix/>
          </a:blip>
          <a:stretch>
            <a:fillRect/>
          </a:stretch>
        </p:blipFill>
        <p:spPr>
          <a:xfrm>
            <a:off x="8679280" y="4381030"/>
            <a:ext cx="3097121" cy="1983239"/>
          </a:xfrm>
          <a:prstGeom prst="rect">
            <a:avLst/>
          </a:prstGeom>
          <a:noFill/>
          <a:ln>
            <a:noFill/>
          </a:ln>
        </p:spPr>
      </p:pic>
      <p:pic>
        <p:nvPicPr>
          <p:cNvPr id="2" name="Picture 1" descr="Sondage sur le site – Site du service régional RECIT FG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857" y="4231254"/>
            <a:ext cx="1478791" cy="1892852"/>
          </a:xfrm>
          <a:prstGeom prst="rect">
            <a:avLst/>
          </a:prstGeom>
        </p:spPr>
      </p:pic>
      <p:pic>
        <p:nvPicPr>
          <p:cNvPr id="4" name="Picture 3"/>
          <p:cNvPicPr>
            <a:picLocks noChangeAspect="1"/>
          </p:cNvPicPr>
          <p:nvPr/>
        </p:nvPicPr>
        <p:blipFill>
          <a:blip r:embed="rId5"/>
          <a:stretch>
            <a:fillRect/>
          </a:stretch>
        </p:blipFill>
        <p:spPr>
          <a:xfrm>
            <a:off x="6458226" y="618849"/>
            <a:ext cx="5025887" cy="1121596"/>
          </a:xfrm>
          <a:prstGeom prst="rect">
            <a:avLst/>
          </a:prstGeom>
        </p:spPr>
      </p:pic>
      <p:pic>
        <p:nvPicPr>
          <p:cNvPr id="6" name="Picture 5" descr="New KPCB Internet Trends Report 2016 (Mary Meeker) – must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3428" y="3722860"/>
            <a:ext cx="3913072" cy="2070917"/>
          </a:xfrm>
          <a:prstGeom prst="rect">
            <a:avLst/>
          </a:prstGeom>
        </p:spPr>
      </p:pic>
    </p:spTree>
    <p:extLst>
      <p:ext uri="{BB962C8B-B14F-4D97-AF65-F5344CB8AC3E}">
        <p14:creationId xmlns:p14="http://schemas.microsoft.com/office/powerpoint/2010/main" val="11248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4">
                                            <p:txEl>
                                              <p:pRg st="0" end="0"/>
                                            </p:txEl>
                                          </p:spTgt>
                                        </p:tgtEl>
                                        <p:attrNameLst>
                                          <p:attrName>style.visibility</p:attrName>
                                        </p:attrNameLst>
                                      </p:cBhvr>
                                      <p:to>
                                        <p:strVal val="visible"/>
                                      </p:to>
                                    </p:set>
                                    <p:animEffect transition="in" filter="fade">
                                      <p:cBhvr>
                                        <p:cTn id="11" dur="1000"/>
                                        <p:tgtEl>
                                          <p:spTgt spid="10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4">
                                            <p:txEl>
                                              <p:pRg st="1" end="1"/>
                                            </p:txEl>
                                          </p:spTgt>
                                        </p:tgtEl>
                                        <p:attrNameLst>
                                          <p:attrName>style.visibility</p:attrName>
                                        </p:attrNameLst>
                                      </p:cBhvr>
                                      <p:to>
                                        <p:strVal val="visible"/>
                                      </p:to>
                                    </p:set>
                                    <p:animEffect transition="in" filter="fade">
                                      <p:cBhvr>
                                        <p:cTn id="20" dur="1000"/>
                                        <p:tgtEl>
                                          <p:spTgt spid="10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4">
                                            <p:txEl>
                                              <p:pRg st="2" end="2"/>
                                            </p:txEl>
                                          </p:spTgt>
                                        </p:tgtEl>
                                        <p:attrNameLst>
                                          <p:attrName>style.visibility</p:attrName>
                                        </p:attrNameLst>
                                      </p:cBhvr>
                                      <p:to>
                                        <p:strVal val="visible"/>
                                      </p:to>
                                    </p:set>
                                    <p:animEffect transition="in" filter="fade">
                                      <p:cBhvr>
                                        <p:cTn id="29" dur="1000"/>
                                        <p:tgtEl>
                                          <p:spTgt spid="10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4">
                                            <p:txEl>
                                              <p:pRg st="3" end="3"/>
                                            </p:txEl>
                                          </p:spTgt>
                                        </p:tgtEl>
                                        <p:attrNameLst>
                                          <p:attrName>style.visibility</p:attrName>
                                        </p:attrNameLst>
                                      </p:cBhvr>
                                      <p:to>
                                        <p:strVal val="visible"/>
                                      </p:to>
                                    </p:set>
                                    <p:animEffect transition="in" filter="fade">
                                      <p:cBhvr>
                                        <p:cTn id="38" dur="1000"/>
                                        <p:tgtEl>
                                          <p:spTgt spid="1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31200" y="687236"/>
            <a:ext cx="11360800" cy="763600"/>
          </a:xfrm>
          <a:prstGeom prst="rect">
            <a:avLst/>
          </a:prstGeom>
        </p:spPr>
        <p:txBody>
          <a:bodyPr spcFirstLastPara="1" vert="horz" wrap="square" lIns="121900" tIns="121900" rIns="121900" bIns="121900" rtlCol="0" anchor="t" anchorCtr="0">
            <a:noAutofit/>
          </a:bodyPr>
          <a:lstStyle/>
          <a:p>
            <a:r>
              <a:rPr lang="en" dirty="0"/>
              <a:t>Types of Service</a:t>
            </a:r>
            <a:endParaRPr dirty="0"/>
          </a:p>
        </p:txBody>
      </p:sp>
      <p:sp>
        <p:nvSpPr>
          <p:cNvPr id="191" name="Shape 191"/>
          <p:cNvSpPr txBox="1">
            <a:spLocks noGrp="1"/>
          </p:cNvSpPr>
          <p:nvPr>
            <p:ph type="body" idx="1"/>
          </p:nvPr>
        </p:nvSpPr>
        <p:spPr>
          <a:xfrm>
            <a:off x="689196" y="1605400"/>
            <a:ext cx="11360800" cy="4555200"/>
          </a:xfrm>
          <a:prstGeom prst="rect">
            <a:avLst/>
          </a:prstGeom>
        </p:spPr>
        <p:txBody>
          <a:bodyPr spcFirstLastPara="1" vert="horz" wrap="square" lIns="121900" tIns="121900" rIns="121900" bIns="121900" rtlCol="0" anchor="t" anchorCtr="0">
            <a:noAutofit/>
          </a:bodyPr>
          <a:lstStyle/>
          <a:p>
            <a:pPr indent="-507987">
              <a:buSzPts val="2400"/>
            </a:pPr>
            <a:r>
              <a:rPr lang="en" sz="3200" dirty="0"/>
              <a:t>Direct</a:t>
            </a:r>
            <a:endParaRPr sz="3200" dirty="0"/>
          </a:p>
          <a:p>
            <a:pPr indent="-507987">
              <a:buSzPts val="2400"/>
            </a:pPr>
            <a:r>
              <a:rPr lang="en" sz="3200" dirty="0"/>
              <a:t>Indirect</a:t>
            </a:r>
            <a:endParaRPr sz="3200" dirty="0"/>
          </a:p>
          <a:p>
            <a:pPr indent="-507987">
              <a:buSzPts val="2400"/>
            </a:pPr>
            <a:r>
              <a:rPr lang="en" sz="3200" dirty="0"/>
              <a:t>Non-direct/Advocacy </a:t>
            </a:r>
            <a:endParaRPr sz="3200" dirty="0"/>
          </a:p>
        </p:txBody>
      </p:sp>
      <p:pic>
        <p:nvPicPr>
          <p:cNvPr id="3" name="Picture 2" descr="Time Capsule 20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410" y="3987160"/>
            <a:ext cx="2043684" cy="2173441"/>
          </a:xfrm>
          <a:prstGeom prst="rect">
            <a:avLst/>
          </a:prstGeom>
        </p:spPr>
      </p:pic>
      <p:pic>
        <p:nvPicPr>
          <p:cNvPr id="4" name="Picture 3" descr="Franklin Downtown Partnership: Franklin &lt;strong&gt;Food Pantry&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801" y="3514311"/>
            <a:ext cx="5465196" cy="3057093"/>
          </a:xfrm>
          <a:prstGeom prst="rect">
            <a:avLst/>
          </a:prstGeom>
        </p:spPr>
      </p:pic>
      <p:pic>
        <p:nvPicPr>
          <p:cNvPr id="5" name="Picture 4" descr="End Childhood Hunger &lt;strong&gt;Advocacy&lt;/strong&gt; Center | Engagin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801" y="80630"/>
            <a:ext cx="5465196" cy="3279117"/>
          </a:xfrm>
          <a:prstGeom prst="rect">
            <a:avLst/>
          </a:prstGeom>
        </p:spPr>
      </p:pic>
    </p:spTree>
    <p:extLst>
      <p:ext uri="{BB962C8B-B14F-4D97-AF65-F5344CB8AC3E}">
        <p14:creationId xmlns:p14="http://schemas.microsoft.com/office/powerpoint/2010/main" val="67023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050700" y="593367"/>
            <a:ext cx="11360800" cy="763600"/>
          </a:xfrm>
          <a:prstGeom prst="rect">
            <a:avLst/>
          </a:prstGeom>
        </p:spPr>
        <p:txBody>
          <a:bodyPr spcFirstLastPara="1" vert="horz" wrap="square" lIns="121900" tIns="121900" rIns="121900" bIns="121900" rtlCol="0" anchor="t" anchorCtr="0">
            <a:noAutofit/>
          </a:bodyPr>
          <a:lstStyle/>
          <a:p>
            <a:r>
              <a:rPr lang="en" dirty="0"/>
              <a:t>Ethical, Meaningful Service	</a:t>
            </a:r>
            <a:endParaRPr dirty="0"/>
          </a:p>
        </p:txBody>
      </p:sp>
      <p:sp>
        <p:nvSpPr>
          <p:cNvPr id="198" name="Shape 198"/>
          <p:cNvSpPr txBox="1">
            <a:spLocks noGrp="1"/>
          </p:cNvSpPr>
          <p:nvPr>
            <p:ph type="body" idx="1"/>
          </p:nvPr>
        </p:nvSpPr>
        <p:spPr>
          <a:xfrm>
            <a:off x="1050700" y="1558149"/>
            <a:ext cx="11360800" cy="4555200"/>
          </a:xfrm>
          <a:prstGeom prst="rect">
            <a:avLst/>
          </a:prstGeom>
        </p:spPr>
        <p:txBody>
          <a:bodyPr spcFirstLastPara="1" vert="horz" wrap="square" lIns="121900" tIns="121900" rIns="121900" bIns="121900" rtlCol="0" anchor="t" anchorCtr="0">
            <a:noAutofit/>
          </a:bodyPr>
          <a:lstStyle/>
          <a:p>
            <a:r>
              <a:rPr lang="en" dirty="0"/>
              <a:t>Addresses a community-identified </a:t>
            </a:r>
            <a:r>
              <a:rPr lang="en" dirty="0" smtClean="0"/>
              <a:t>goal/need or ABCD</a:t>
            </a:r>
          </a:p>
          <a:p>
            <a:pPr lvl="1" indent="-457189">
              <a:spcBef>
                <a:spcPts val="0"/>
              </a:spcBef>
              <a:buSzPts val="1800"/>
              <a:buChar char="●"/>
            </a:pPr>
            <a:r>
              <a:rPr lang="en-US" dirty="0" smtClean="0"/>
              <a:t>W</a:t>
            </a:r>
            <a:r>
              <a:rPr lang="en" dirty="0" smtClean="0"/>
              <a:t>illingness to be flexible</a:t>
            </a:r>
            <a:endParaRPr dirty="0"/>
          </a:p>
          <a:p>
            <a:r>
              <a:rPr lang="en" dirty="0"/>
              <a:t>Aims to do good and no </a:t>
            </a:r>
            <a:r>
              <a:rPr lang="en" dirty="0" smtClean="0"/>
              <a:t>harm</a:t>
            </a:r>
          </a:p>
          <a:p>
            <a:pPr lvl="1" indent="-457189">
              <a:spcBef>
                <a:spcPts val="0"/>
              </a:spcBef>
              <a:buSzPts val="1800"/>
              <a:buChar char="●"/>
            </a:pPr>
            <a:r>
              <a:rPr lang="en-US" dirty="0" smtClean="0"/>
              <a:t>P</a:t>
            </a:r>
            <a:r>
              <a:rPr lang="en" dirty="0" smtClean="0"/>
              <a:t>hotography, full engagement, etc</a:t>
            </a:r>
            <a:endParaRPr dirty="0"/>
          </a:p>
          <a:p>
            <a:r>
              <a:rPr lang="en" dirty="0"/>
              <a:t>Expands comfort zone</a:t>
            </a:r>
            <a:endParaRPr dirty="0"/>
          </a:p>
          <a:p>
            <a:r>
              <a:rPr lang="en" dirty="0"/>
              <a:t>Challenges biases/prejudices</a:t>
            </a:r>
            <a:endParaRPr dirty="0"/>
          </a:p>
          <a:p>
            <a:r>
              <a:rPr lang="en" dirty="0"/>
              <a:t>Promotes respect and social justice</a:t>
            </a:r>
            <a:endParaRPr b="1" dirty="0"/>
          </a:p>
        </p:txBody>
      </p:sp>
      <p:pic>
        <p:nvPicPr>
          <p:cNvPr id="199" name="Shape 199"/>
          <p:cNvPicPr preferRelativeResize="0"/>
          <p:nvPr/>
        </p:nvPicPr>
        <p:blipFill>
          <a:blip r:embed="rId3">
            <a:alphaModFix/>
          </a:blip>
          <a:stretch>
            <a:fillRect/>
          </a:stretch>
        </p:blipFill>
        <p:spPr>
          <a:xfrm>
            <a:off x="6731100" y="3497763"/>
            <a:ext cx="5166133" cy="2893032"/>
          </a:xfrm>
          <a:prstGeom prst="rect">
            <a:avLst/>
          </a:prstGeom>
          <a:noFill/>
          <a:ln>
            <a:noFill/>
          </a:ln>
        </p:spPr>
      </p:pic>
    </p:spTree>
    <p:extLst>
      <p:ext uri="{BB962C8B-B14F-4D97-AF65-F5344CB8AC3E}">
        <p14:creationId xmlns:p14="http://schemas.microsoft.com/office/powerpoint/2010/main" val="48378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85942" y="593367"/>
            <a:ext cx="4417027" cy="1297277"/>
          </a:xfrm>
          <a:prstGeom prst="rect">
            <a:avLst/>
          </a:prstGeom>
        </p:spPr>
        <p:txBody>
          <a:bodyPr spcFirstLastPara="1" vert="horz" wrap="square" lIns="121900" tIns="121900" rIns="121900" bIns="121900" rtlCol="0" anchor="t" anchorCtr="0">
            <a:noAutofit/>
          </a:bodyPr>
          <a:lstStyle/>
          <a:p>
            <a:r>
              <a:rPr lang="en" dirty="0"/>
              <a:t>Ethical </a:t>
            </a:r>
            <a:r>
              <a:rPr lang="en" dirty="0" smtClean="0"/>
              <a:t/>
            </a:r>
            <a:br>
              <a:rPr lang="en" dirty="0" smtClean="0"/>
            </a:br>
            <a:r>
              <a:rPr lang="en" dirty="0" smtClean="0"/>
              <a:t>Photography</a:t>
            </a:r>
            <a:endParaRPr dirty="0"/>
          </a:p>
        </p:txBody>
      </p:sp>
      <p:pic>
        <p:nvPicPr>
          <p:cNvPr id="213" name="Shape 213"/>
          <p:cNvPicPr preferRelativeResize="0"/>
          <p:nvPr/>
        </p:nvPicPr>
        <p:blipFill>
          <a:blip r:embed="rId3">
            <a:alphaModFix/>
          </a:blip>
          <a:stretch>
            <a:fillRect/>
          </a:stretch>
        </p:blipFill>
        <p:spPr>
          <a:xfrm>
            <a:off x="6998258" y="3875404"/>
            <a:ext cx="4251436" cy="2590117"/>
          </a:xfrm>
          <a:prstGeom prst="rect">
            <a:avLst/>
          </a:prstGeom>
          <a:noFill/>
          <a:ln w="38100" cap="flat" cmpd="sng">
            <a:solidFill>
              <a:schemeClr val="dk2"/>
            </a:solidFill>
            <a:prstDash val="solid"/>
            <a:round/>
            <a:headEnd type="none" w="sm" len="sm"/>
            <a:tailEnd type="none" w="sm" len="sm"/>
          </a:ln>
        </p:spPr>
      </p:pic>
      <p:pic>
        <p:nvPicPr>
          <p:cNvPr id="214" name="Shape 214"/>
          <p:cNvPicPr preferRelativeResize="0"/>
          <p:nvPr/>
        </p:nvPicPr>
        <p:blipFill>
          <a:blip r:embed="rId4">
            <a:alphaModFix/>
          </a:blip>
          <a:stretch>
            <a:fillRect/>
          </a:stretch>
        </p:blipFill>
        <p:spPr>
          <a:xfrm>
            <a:off x="7157370" y="416890"/>
            <a:ext cx="3933213" cy="2649215"/>
          </a:xfrm>
          <a:prstGeom prst="rect">
            <a:avLst/>
          </a:prstGeom>
          <a:noFill/>
          <a:ln>
            <a:noFill/>
          </a:ln>
        </p:spPr>
      </p:pic>
    </p:spTree>
    <p:extLst>
      <p:ext uri="{BB962C8B-B14F-4D97-AF65-F5344CB8AC3E}">
        <p14:creationId xmlns:p14="http://schemas.microsoft.com/office/powerpoint/2010/main" val="155433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2918183" y="2583533"/>
            <a:ext cx="7559765" cy="1848620"/>
          </a:xfrm>
          <a:prstGeom prst="rect">
            <a:avLst/>
          </a:prstGeom>
        </p:spPr>
        <p:txBody>
          <a:bodyPr spcFirstLastPara="1" vert="horz" wrap="square" lIns="121900" tIns="121900" rIns="121900" bIns="121900" rtlCol="0" anchor="t" anchorCtr="0">
            <a:noAutofit/>
          </a:bodyPr>
          <a:lstStyle/>
          <a:p>
            <a:r>
              <a:rPr lang="en" sz="8800" dirty="0" smtClean="0"/>
              <a:t>SYNTHESIZE</a:t>
            </a:r>
            <a:endParaRPr sz="8800" dirty="0"/>
          </a:p>
        </p:txBody>
      </p:sp>
    </p:spTree>
    <p:extLst>
      <p:ext uri="{BB962C8B-B14F-4D97-AF65-F5344CB8AC3E}">
        <p14:creationId xmlns:p14="http://schemas.microsoft.com/office/powerpoint/2010/main" val="293408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stretch>
            <a:fillRect/>
          </a:stretch>
        </p:blipFill>
        <p:spPr>
          <a:xfrm>
            <a:off x="471521" y="753554"/>
            <a:ext cx="11620402" cy="5367548"/>
          </a:xfrm>
          <a:prstGeom prst="rect">
            <a:avLst/>
          </a:prstGeom>
        </p:spPr>
      </p:pic>
    </p:spTree>
    <p:extLst>
      <p:ext uri="{BB962C8B-B14F-4D97-AF65-F5344CB8AC3E}">
        <p14:creationId xmlns:p14="http://schemas.microsoft.com/office/powerpoint/2010/main" val="396523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stretch>
            <a:fillRect/>
          </a:stretch>
        </p:blipFill>
        <p:spPr>
          <a:xfrm>
            <a:off x="0" y="-29445"/>
            <a:ext cx="8143540" cy="6887445"/>
          </a:xfrm>
          <a:prstGeom prst="rect">
            <a:avLst/>
          </a:prstGeom>
        </p:spPr>
      </p:pic>
      <p:pic>
        <p:nvPicPr>
          <p:cNvPr id="6" name="Picture 5"/>
          <p:cNvPicPr>
            <a:picLocks noChangeAspect="1"/>
          </p:cNvPicPr>
          <p:nvPr/>
        </p:nvPicPr>
        <p:blipFill>
          <a:blip r:embed="rId5"/>
          <a:stretch>
            <a:fillRect/>
          </a:stretch>
        </p:blipFill>
        <p:spPr>
          <a:xfrm rot="1245480">
            <a:off x="7284079" y="3775075"/>
            <a:ext cx="5042200" cy="2412092"/>
          </a:xfrm>
          <a:prstGeom prst="rect">
            <a:avLst/>
          </a:prstGeom>
          <a:effectLst>
            <a:softEdge rad="63500"/>
          </a:effectLst>
        </p:spPr>
      </p:pic>
      <p:pic>
        <p:nvPicPr>
          <p:cNvPr id="7" name="Picture 6"/>
          <p:cNvPicPr>
            <a:picLocks noChangeAspect="1"/>
          </p:cNvPicPr>
          <p:nvPr/>
        </p:nvPicPr>
        <p:blipFill rotWithShape="1">
          <a:blip r:embed="rId6"/>
          <a:srcRect l="64" t="39953"/>
          <a:stretch/>
        </p:blipFill>
        <p:spPr>
          <a:xfrm rot="1297780">
            <a:off x="7147944" y="771668"/>
            <a:ext cx="5356243" cy="1715845"/>
          </a:xfrm>
          <a:prstGeom prst="rect">
            <a:avLst/>
          </a:prstGeom>
          <a:effectLst>
            <a:softEdge rad="63500"/>
          </a:effectLst>
        </p:spPr>
      </p:pic>
    </p:spTree>
    <p:extLst>
      <p:ext uri="{BB962C8B-B14F-4D97-AF65-F5344CB8AC3E}">
        <p14:creationId xmlns:p14="http://schemas.microsoft.com/office/powerpoint/2010/main" val="3069284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133336" y="743975"/>
            <a:ext cx="7559765" cy="1848620"/>
          </a:xfrm>
          <a:prstGeom prst="rect">
            <a:avLst/>
          </a:prstGeom>
        </p:spPr>
        <p:txBody>
          <a:bodyPr spcFirstLastPara="1" vert="horz" wrap="square" lIns="121900" tIns="121900" rIns="121900" bIns="121900" rtlCol="0" anchor="t" anchorCtr="0">
            <a:noAutofit/>
          </a:bodyPr>
          <a:lstStyle/>
          <a:p>
            <a:pPr algn="ctr"/>
            <a:r>
              <a:rPr lang="en-US" sz="8800" dirty="0" smtClean="0"/>
              <a:t>Questions?</a:t>
            </a:r>
            <a:endParaRPr sz="8800" dirty="0"/>
          </a:p>
        </p:txBody>
      </p:sp>
      <p:sp>
        <p:nvSpPr>
          <p:cNvPr id="3" name="Shape 198"/>
          <p:cNvSpPr txBox="1">
            <a:spLocks noGrp="1"/>
          </p:cNvSpPr>
          <p:nvPr>
            <p:ph type="body" idx="1"/>
          </p:nvPr>
        </p:nvSpPr>
        <p:spPr>
          <a:xfrm>
            <a:off x="3932988" y="4766490"/>
            <a:ext cx="4726918" cy="1795675"/>
          </a:xfrm>
          <a:prstGeom prst="rect">
            <a:avLst/>
          </a:prstGeom>
        </p:spPr>
        <p:txBody>
          <a:bodyPr spcFirstLastPara="1" vert="horz" wrap="square" lIns="121900" tIns="121900" rIns="121900" bIns="121900" rtlCol="0" anchor="t" anchorCtr="0">
            <a:noAutofit/>
          </a:bodyPr>
          <a:lstStyle/>
          <a:p>
            <a:pPr marL="152396" indent="0" algn="ctr">
              <a:buNone/>
            </a:pPr>
            <a:r>
              <a:rPr lang="en-US" dirty="0" smtClean="0"/>
              <a:t>Misty Newman &amp; Jamie Williams</a:t>
            </a:r>
          </a:p>
          <a:p>
            <a:pPr marL="152396" indent="0" algn="ctr">
              <a:buNone/>
            </a:pPr>
            <a:r>
              <a:rPr lang="en-US" dirty="0"/>
              <a:t>2100 Student Success Center</a:t>
            </a:r>
          </a:p>
          <a:p>
            <a:pPr marL="152396" indent="0" algn="ctr">
              <a:buNone/>
            </a:pPr>
            <a:r>
              <a:rPr lang="en-US" dirty="0" smtClean="0"/>
              <a:t>Community Service-Learning</a:t>
            </a:r>
          </a:p>
          <a:p>
            <a:pPr marL="152396" indent="0" algn="ctr">
              <a:buNone/>
            </a:pPr>
            <a:r>
              <a:rPr lang="en-US" dirty="0" smtClean="0"/>
              <a:t>540.568.6366</a:t>
            </a:r>
          </a:p>
          <a:p>
            <a:pPr marL="152396" indent="0" algn="ctr">
              <a:buNone/>
            </a:pPr>
            <a:r>
              <a:rPr lang="en-US" dirty="0" smtClean="0"/>
              <a:t>csl@jmu.edu</a:t>
            </a:r>
            <a:endParaRPr dirty="0"/>
          </a:p>
        </p:txBody>
      </p:sp>
    </p:spTree>
    <p:extLst>
      <p:ext uri="{BB962C8B-B14F-4D97-AF65-F5344CB8AC3E}">
        <p14:creationId xmlns:p14="http://schemas.microsoft.com/office/powerpoint/2010/main" val="15750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27256"/>
            <a:ext cx="9601200" cy="755725"/>
          </a:xfrm>
        </p:spPr>
        <p:txBody>
          <a:bodyPr/>
          <a:lstStyle/>
          <a:p>
            <a:r>
              <a:rPr lang="en-US" dirty="0" smtClean="0"/>
              <a:t>Community captured in words…</a:t>
            </a:r>
            <a:endParaRPr lang="en-US" dirty="0"/>
          </a:p>
        </p:txBody>
      </p:sp>
      <p:sp>
        <p:nvSpPr>
          <p:cNvPr id="5" name="Content Placeholder 4"/>
          <p:cNvSpPr>
            <a:spLocks noGrp="1"/>
          </p:cNvSpPr>
          <p:nvPr>
            <p:ph idx="1"/>
          </p:nvPr>
        </p:nvSpPr>
        <p:spPr>
          <a:xfrm>
            <a:off x="1371600" y="1129553"/>
            <a:ext cx="9601200" cy="5593976"/>
          </a:xfrm>
        </p:spPr>
        <p:txBody>
          <a:bodyPr>
            <a:normAutofit/>
          </a:bodyPr>
          <a:lstStyle/>
          <a:p>
            <a:r>
              <a:rPr lang="en-US" dirty="0" smtClean="0"/>
              <a:t>A unified body of individuals</a:t>
            </a:r>
          </a:p>
          <a:p>
            <a:pPr lvl="1"/>
            <a:r>
              <a:rPr lang="en-US" dirty="0" smtClean="0"/>
              <a:t>A group of people with common interests living in a particular area</a:t>
            </a:r>
          </a:p>
          <a:p>
            <a:pPr lvl="1"/>
            <a:r>
              <a:rPr lang="en-US" dirty="0" smtClean="0"/>
              <a:t>A group of people with a common characteristic or interest living together within a larger society</a:t>
            </a:r>
          </a:p>
          <a:p>
            <a:pPr lvl="1"/>
            <a:r>
              <a:rPr lang="en-US" dirty="0" smtClean="0"/>
              <a:t>A body of persons with common and especially professional interests scattered through a larger society</a:t>
            </a:r>
          </a:p>
          <a:p>
            <a:pPr lvl="1"/>
            <a:r>
              <a:rPr lang="en-US" dirty="0" smtClean="0"/>
              <a:t>A body of persons or nations having a common history or common social, economic, and political interests</a:t>
            </a:r>
          </a:p>
          <a:p>
            <a:pPr lvl="1"/>
            <a:r>
              <a:rPr lang="en-US" dirty="0" smtClean="0"/>
              <a:t>A group linked by a common policy</a:t>
            </a:r>
          </a:p>
          <a:p>
            <a:pPr lvl="1"/>
            <a:r>
              <a:rPr lang="en-US" dirty="0" smtClean="0"/>
              <a:t>An interacting population of various kinds of individuals </a:t>
            </a:r>
          </a:p>
          <a:p>
            <a:r>
              <a:rPr lang="en-US" dirty="0"/>
              <a:t>A social state or </a:t>
            </a:r>
            <a:r>
              <a:rPr lang="en-US" dirty="0" smtClean="0"/>
              <a:t>condition</a:t>
            </a:r>
          </a:p>
          <a:p>
            <a:pPr lvl="1"/>
            <a:r>
              <a:rPr lang="en-US" dirty="0" smtClean="0"/>
              <a:t>Joint ownership or participation</a:t>
            </a:r>
          </a:p>
          <a:p>
            <a:pPr lvl="1"/>
            <a:r>
              <a:rPr lang="en-US" dirty="0" smtClean="0"/>
              <a:t>Common character</a:t>
            </a:r>
            <a:endParaRPr lang="en-US" dirty="0"/>
          </a:p>
          <a:p>
            <a:r>
              <a:rPr lang="en-US" dirty="0"/>
              <a:t>Society at </a:t>
            </a:r>
            <a:r>
              <a:rPr lang="en-US" dirty="0" smtClean="0"/>
              <a:t>large</a:t>
            </a:r>
          </a:p>
          <a:p>
            <a:pPr marL="530352" lvl="1" indent="0">
              <a:buNone/>
            </a:pPr>
            <a:endParaRPr lang="en-US" dirty="0"/>
          </a:p>
        </p:txBody>
      </p:sp>
      <p:cxnSp>
        <p:nvCxnSpPr>
          <p:cNvPr id="7" name="Straight Connector 6"/>
          <p:cNvCxnSpPr/>
          <p:nvPr/>
        </p:nvCxnSpPr>
        <p:spPr>
          <a:xfrm>
            <a:off x="1452282" y="972224"/>
            <a:ext cx="95205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44433" y="6400363"/>
            <a:ext cx="5447567" cy="646331"/>
          </a:xfrm>
          <a:prstGeom prst="rect">
            <a:avLst/>
          </a:prstGeom>
          <a:noFill/>
        </p:spPr>
        <p:txBody>
          <a:bodyPr wrap="square" rtlCol="0">
            <a:spAutoFit/>
          </a:bodyPr>
          <a:lstStyle/>
          <a:p>
            <a:r>
              <a:rPr lang="en-US" dirty="0" smtClean="0"/>
              <a:t>Definitions from good </a:t>
            </a:r>
            <a:r>
              <a:rPr lang="en-US" dirty="0" err="1" smtClean="0"/>
              <a:t>ol</a:t>
            </a:r>
            <a:r>
              <a:rPr lang="en-US" dirty="0" smtClean="0"/>
              <a:t>’ Merriam-Webster Dictionary</a:t>
            </a:r>
            <a:endParaRPr lang="en-US" dirty="0"/>
          </a:p>
          <a:p>
            <a:endParaRPr lang="en-US" dirty="0"/>
          </a:p>
        </p:txBody>
      </p:sp>
    </p:spTree>
    <p:extLst>
      <p:ext uri="{BB962C8B-B14F-4D97-AF65-F5344CB8AC3E}">
        <p14:creationId xmlns:p14="http://schemas.microsoft.com/office/powerpoint/2010/main" val="292680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5304" y="2279768"/>
            <a:ext cx="10564009" cy="2852737"/>
          </a:xfrm>
        </p:spPr>
        <p:txBody>
          <a:bodyPr>
            <a:noAutofit/>
          </a:bodyPr>
          <a:lstStyle/>
          <a:p>
            <a:r>
              <a:rPr lang="en-US" sz="11500" dirty="0" smtClean="0"/>
              <a:t>Harrisonburg</a:t>
            </a:r>
            <a:endParaRPr lang="en-US" sz="11500" dirty="0"/>
          </a:p>
        </p:txBody>
      </p:sp>
    </p:spTree>
    <p:extLst>
      <p:ext uri="{BB962C8B-B14F-4D97-AF65-F5344CB8AC3E}">
        <p14:creationId xmlns:p14="http://schemas.microsoft.com/office/powerpoint/2010/main" val="281986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27256"/>
            <a:ext cx="9601200" cy="755725"/>
          </a:xfrm>
        </p:spPr>
        <p:txBody>
          <a:bodyPr/>
          <a:lstStyle/>
          <a:p>
            <a:r>
              <a:rPr lang="en-US" dirty="0" smtClean="0"/>
              <a:t>Stats &amp; Facts as of 2015</a:t>
            </a:r>
            <a:endParaRPr lang="en-US" dirty="0"/>
          </a:p>
        </p:txBody>
      </p:sp>
      <p:sp>
        <p:nvSpPr>
          <p:cNvPr id="5" name="Content Placeholder 4"/>
          <p:cNvSpPr>
            <a:spLocks noGrp="1"/>
          </p:cNvSpPr>
          <p:nvPr>
            <p:ph idx="1"/>
          </p:nvPr>
        </p:nvSpPr>
        <p:spPr>
          <a:xfrm>
            <a:off x="1371600" y="1129553"/>
            <a:ext cx="9601200" cy="5593976"/>
          </a:xfrm>
        </p:spPr>
        <p:txBody>
          <a:bodyPr>
            <a:normAutofit/>
          </a:bodyPr>
          <a:lstStyle/>
          <a:p>
            <a:r>
              <a:rPr lang="en-US" dirty="0" smtClean="0"/>
              <a:t>Population: 51,388</a:t>
            </a:r>
          </a:p>
          <a:p>
            <a:r>
              <a:rPr lang="en-US" dirty="0" smtClean="0"/>
              <a:t>Harrisonburg’s </a:t>
            </a:r>
            <a:r>
              <a:rPr lang="en-US" dirty="0"/>
              <a:t>population is </a:t>
            </a:r>
            <a:r>
              <a:rPr lang="en-US" dirty="0" smtClean="0"/>
              <a:t>growing</a:t>
            </a:r>
          </a:p>
          <a:p>
            <a:r>
              <a:rPr lang="en-US" dirty="0"/>
              <a:t>Approximately 64% of households are renting</a:t>
            </a:r>
          </a:p>
          <a:p>
            <a:r>
              <a:rPr lang="en-US" dirty="0" smtClean="0"/>
              <a:t>26% of the population lives in poverty</a:t>
            </a:r>
          </a:p>
          <a:p>
            <a:r>
              <a:rPr lang="en-US" dirty="0" smtClean="0"/>
              <a:t>39% of the population earns more than the Federal Poverty Level, but less than the basic cost of living for the county</a:t>
            </a:r>
          </a:p>
          <a:p>
            <a:r>
              <a:rPr lang="en-US" dirty="0" smtClean="0"/>
              <a:t>85% of residents have some form of Healthcare 6.5% unemployment rate (state average: 5.5%)</a:t>
            </a:r>
            <a:endParaRPr lang="en-US" dirty="0"/>
          </a:p>
          <a:p>
            <a:r>
              <a:rPr lang="en-US" dirty="0"/>
              <a:t>Immigrants make up 9.7% of the overall population</a:t>
            </a:r>
          </a:p>
          <a:p>
            <a:pPr lvl="1"/>
            <a:r>
              <a:rPr lang="en-US" dirty="0"/>
              <a:t>7.8% of this group are refugees</a:t>
            </a:r>
          </a:p>
          <a:p>
            <a:r>
              <a:rPr lang="en-US" dirty="0" smtClean="0"/>
              <a:t>Top </a:t>
            </a:r>
            <a:r>
              <a:rPr lang="en-US" dirty="0"/>
              <a:t>5 countries of origin of immigrants living in </a:t>
            </a:r>
            <a:r>
              <a:rPr lang="en-US" dirty="0" err="1"/>
              <a:t>H’burg</a:t>
            </a:r>
            <a:endParaRPr lang="en-US" dirty="0"/>
          </a:p>
          <a:p>
            <a:pPr lvl="1"/>
            <a:r>
              <a:rPr lang="en-US" dirty="0"/>
              <a:t>Mexico, Honduras, El Salvador, Iraq, and </a:t>
            </a:r>
            <a:r>
              <a:rPr lang="en-US" dirty="0" smtClean="0"/>
              <a:t>China</a:t>
            </a:r>
            <a:endParaRPr lang="en-US" dirty="0"/>
          </a:p>
        </p:txBody>
      </p:sp>
      <p:cxnSp>
        <p:nvCxnSpPr>
          <p:cNvPr id="7" name="Straight Connector 6"/>
          <p:cNvCxnSpPr/>
          <p:nvPr/>
        </p:nvCxnSpPr>
        <p:spPr>
          <a:xfrm>
            <a:off x="1452282" y="972224"/>
            <a:ext cx="952051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10579" y="6400363"/>
            <a:ext cx="8681421" cy="646331"/>
          </a:xfrm>
          <a:prstGeom prst="rect">
            <a:avLst/>
          </a:prstGeom>
          <a:noFill/>
        </p:spPr>
        <p:txBody>
          <a:bodyPr wrap="square" rtlCol="0">
            <a:spAutoFit/>
          </a:bodyPr>
          <a:lstStyle/>
          <a:p>
            <a:r>
              <a:rPr lang="en-US" dirty="0"/>
              <a:t>Information provided by </a:t>
            </a:r>
            <a:r>
              <a:rPr lang="en-US" dirty="0" smtClean="0"/>
              <a:t>NAE, American </a:t>
            </a:r>
            <a:r>
              <a:rPr lang="en-US" dirty="0"/>
              <a:t>Community Survey and United Way ALICE Report</a:t>
            </a:r>
          </a:p>
          <a:p>
            <a:endParaRPr lang="en-US" dirty="0"/>
          </a:p>
        </p:txBody>
      </p:sp>
    </p:spTree>
    <p:extLst>
      <p:ext uri="{BB962C8B-B14F-4D97-AF65-F5344CB8AC3E}">
        <p14:creationId xmlns:p14="http://schemas.microsoft.com/office/powerpoint/2010/main" val="3885353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679" y="0"/>
            <a:ext cx="9601200" cy="1485900"/>
          </a:xfrm>
        </p:spPr>
        <p:txBody>
          <a:bodyPr/>
          <a:lstStyle/>
          <a:p>
            <a:r>
              <a:rPr lang="en-US" dirty="0" smtClean="0"/>
              <a:t>Harrisonburg, VA</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4112783"/>
              </p:ext>
            </p:extLst>
          </p:nvPr>
        </p:nvGraphicFramePr>
        <p:xfrm>
          <a:off x="1371600" y="825190"/>
          <a:ext cx="8943279" cy="50422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498541" y="6488668"/>
            <a:ext cx="4840941" cy="369332"/>
          </a:xfrm>
          <a:prstGeom prst="rect">
            <a:avLst/>
          </a:prstGeom>
          <a:noFill/>
        </p:spPr>
        <p:txBody>
          <a:bodyPr wrap="square" rtlCol="0">
            <a:spAutoFit/>
          </a:bodyPr>
          <a:lstStyle/>
          <a:p>
            <a:r>
              <a:rPr lang="en-US" dirty="0" smtClean="0"/>
              <a:t>Statistics provided by www.usa.com</a:t>
            </a:r>
            <a:endParaRPr lang="en-US" dirty="0"/>
          </a:p>
        </p:txBody>
      </p:sp>
    </p:spTree>
    <p:extLst>
      <p:ext uri="{BB962C8B-B14F-4D97-AF65-F5344CB8AC3E}">
        <p14:creationId xmlns:p14="http://schemas.microsoft.com/office/powerpoint/2010/main" val="159058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2"/>
            <p:extLst>
              <p:ext uri="{D42A27DB-BD31-4B8C-83A1-F6EECF244321}">
                <p14:modId xmlns:p14="http://schemas.microsoft.com/office/powerpoint/2010/main" val="1606111292"/>
              </p:ext>
            </p:extLst>
          </p:nvPr>
        </p:nvGraphicFramePr>
        <p:xfrm>
          <a:off x="1161825" y="1428750"/>
          <a:ext cx="10886739" cy="5416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691817696"/>
              </p:ext>
            </p:extLst>
          </p:nvPr>
        </p:nvGraphicFramePr>
        <p:xfrm>
          <a:off x="7810164" y="86060"/>
          <a:ext cx="4448175"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8510018" y="6475893"/>
            <a:ext cx="3643433" cy="369332"/>
          </a:xfrm>
          <a:prstGeom prst="rect">
            <a:avLst/>
          </a:prstGeom>
        </p:spPr>
        <p:txBody>
          <a:bodyPr wrap="none">
            <a:spAutoFit/>
          </a:bodyPr>
          <a:lstStyle/>
          <a:p>
            <a:r>
              <a:rPr lang="en-US" dirty="0"/>
              <a:t>Statistics provided by www.usa.com</a:t>
            </a:r>
          </a:p>
        </p:txBody>
      </p:sp>
    </p:spTree>
    <p:extLst>
      <p:ext uri="{BB962C8B-B14F-4D97-AF65-F5344CB8AC3E}">
        <p14:creationId xmlns:p14="http://schemas.microsoft.com/office/powerpoint/2010/main" val="28627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25729463"/>
              </p:ext>
            </p:extLst>
          </p:nvPr>
        </p:nvGraphicFramePr>
        <p:xfrm>
          <a:off x="2350546" y="685800"/>
          <a:ext cx="8944983" cy="554467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8548567" y="6488668"/>
            <a:ext cx="3643433" cy="369332"/>
          </a:xfrm>
          <a:prstGeom prst="rect">
            <a:avLst/>
          </a:prstGeom>
        </p:spPr>
        <p:txBody>
          <a:bodyPr wrap="none">
            <a:spAutoFit/>
          </a:bodyPr>
          <a:lstStyle/>
          <a:p>
            <a:r>
              <a:rPr lang="en-US" dirty="0"/>
              <a:t>Statistics provided by www.usa.com</a:t>
            </a:r>
          </a:p>
        </p:txBody>
      </p:sp>
    </p:spTree>
    <p:extLst>
      <p:ext uri="{BB962C8B-B14F-4D97-AF65-F5344CB8AC3E}">
        <p14:creationId xmlns:p14="http://schemas.microsoft.com/office/powerpoint/2010/main" val="153987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10" descr="Image result for we're glad you're our neighbor sig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166" y="85034"/>
            <a:ext cx="8872884" cy="665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1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rrisonburg the friendly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461" y="239032"/>
            <a:ext cx="6130987" cy="122219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title"/>
          </p:nvPr>
        </p:nvSpPr>
        <p:spPr/>
        <p:txBody>
          <a:bodyPr/>
          <a:lstStyle/>
          <a:p>
            <a:endParaRPr lang="en-US" dirty="0"/>
          </a:p>
        </p:txBody>
      </p:sp>
      <p:sp>
        <p:nvSpPr>
          <p:cNvPr id="15" name="Text Placeholder 14"/>
          <p:cNvSpPr>
            <a:spLocks noGrp="1"/>
          </p:cNvSpPr>
          <p:nvPr>
            <p:ph type="body" sz="half" idx="2"/>
          </p:nvPr>
        </p:nvSpPr>
        <p:spPr>
          <a:xfrm>
            <a:off x="155575" y="3884772"/>
            <a:ext cx="5142155" cy="3324113"/>
          </a:xfrm>
        </p:spPr>
        <p:txBody>
          <a:bodyPr>
            <a:normAutofit/>
          </a:bodyPr>
          <a:lstStyle/>
          <a:p>
            <a:pPr algn="ctr"/>
            <a:r>
              <a:rPr lang="en-US" sz="2000" dirty="0" smtClean="0">
                <a:solidFill>
                  <a:schemeClr val="bg1">
                    <a:lumMod val="95000"/>
                  </a:schemeClr>
                </a:solidFill>
              </a:rPr>
              <a:t>“The </a:t>
            </a:r>
            <a:r>
              <a:rPr lang="en-US" sz="2000" dirty="0">
                <a:solidFill>
                  <a:schemeClr val="bg1">
                    <a:lumMod val="95000"/>
                  </a:schemeClr>
                </a:solidFill>
              </a:rPr>
              <a:t>message of the sign speaks for itself and is not associated with any one political, religious or civic group or ideology. The idea is to express welcome and appreciation to all the members of our local communities regardless of their ethnicity, language, or country of origin</a:t>
            </a:r>
            <a:r>
              <a:rPr lang="en-US" sz="2000" dirty="0" smtClean="0">
                <a:solidFill>
                  <a:schemeClr val="bg1">
                    <a:lumMod val="95000"/>
                  </a:schemeClr>
                </a:solidFill>
              </a:rPr>
              <a:t>.”</a:t>
            </a:r>
            <a:r>
              <a:rPr lang="en-US" sz="2000" dirty="0">
                <a:solidFill>
                  <a:schemeClr val="bg1">
                    <a:lumMod val="95000"/>
                  </a:schemeClr>
                </a:solidFill>
              </a:rPr>
              <a:t> </a:t>
            </a:r>
          </a:p>
        </p:txBody>
      </p:sp>
      <p:pic>
        <p:nvPicPr>
          <p:cNvPr id="1032" name="Picture 8" descr="https://themennonite.org/wp-content/uploads/2016/09/SteveCarpenter-413x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980" y="2024809"/>
            <a:ext cx="5849986" cy="4391032"/>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0" descr="Image result for we're glad you're our neighbor sig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05" y="160338"/>
            <a:ext cx="4559510" cy="341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1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1950</TotalTime>
  <Words>904</Words>
  <Application>Microsoft Office PowerPoint</Application>
  <PresentationFormat>Widescreen</PresentationFormat>
  <Paragraphs>131</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Franklin Gothic Book</vt:lpstr>
      <vt:lpstr>Proxima Nova</vt:lpstr>
      <vt:lpstr>Crop</vt:lpstr>
      <vt:lpstr>CommUnity</vt:lpstr>
      <vt:lpstr>Community captured in words…</vt:lpstr>
      <vt:lpstr>Harrisonburg</vt:lpstr>
      <vt:lpstr>Stats &amp; Facts as of 2015</vt:lpstr>
      <vt:lpstr>Harrisonburg, VA</vt:lpstr>
      <vt:lpstr>PowerPoint Presentation</vt:lpstr>
      <vt:lpstr>PowerPoint Presentation</vt:lpstr>
      <vt:lpstr>PowerPoint Presentation</vt:lpstr>
      <vt:lpstr>PowerPoint Presentation</vt:lpstr>
      <vt:lpstr>Preparation</vt:lpstr>
      <vt:lpstr>Types of Service</vt:lpstr>
      <vt:lpstr>Ethical, Meaningful Service </vt:lpstr>
      <vt:lpstr>Ethical  Photography</vt:lpstr>
      <vt:lpstr>SYNTHESIZE</vt:lpstr>
      <vt:lpstr>PowerPoint Presentation</vt:lpstr>
      <vt:lpstr>PowerPoint Presentation</vt:lpstr>
      <vt:lpstr>Questions?</vt:lpstr>
    </vt:vector>
  </TitlesOfParts>
  <Company>James Madison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(P)Reflection a.k.a. Preparation</dc:title>
  <dc:creator>Williams, Jamie - will23jm</dc:creator>
  <cp:lastModifiedBy>Newman, Misty J - newmanmj</cp:lastModifiedBy>
  <cp:revision>32</cp:revision>
  <dcterms:created xsi:type="dcterms:W3CDTF">2018-08-02T15:04:32Z</dcterms:created>
  <dcterms:modified xsi:type="dcterms:W3CDTF">2018-09-14T14:16:31Z</dcterms:modified>
</cp:coreProperties>
</file>