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7.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4" r:id="rId1"/>
    <p:sldMasterId id="2147483769" r:id="rId2"/>
  </p:sldMasterIdLst>
  <p:notesMasterIdLst>
    <p:notesMasterId r:id="rId24"/>
  </p:notesMasterIdLst>
  <p:sldIdLst>
    <p:sldId id="734" r:id="rId3"/>
    <p:sldId id="621" r:id="rId4"/>
    <p:sldId id="622" r:id="rId5"/>
    <p:sldId id="623" r:id="rId6"/>
    <p:sldId id="624" r:id="rId7"/>
    <p:sldId id="733" r:id="rId8"/>
    <p:sldId id="627" r:id="rId9"/>
    <p:sldId id="655" r:id="rId10"/>
    <p:sldId id="567" r:id="rId11"/>
    <p:sldId id="590" r:id="rId12"/>
    <p:sldId id="614" r:id="rId13"/>
    <p:sldId id="615" r:id="rId14"/>
    <p:sldId id="616" r:id="rId15"/>
    <p:sldId id="617" r:id="rId16"/>
    <p:sldId id="575" r:id="rId17"/>
    <p:sldId id="663" r:id="rId18"/>
    <p:sldId id="659" r:id="rId19"/>
    <p:sldId id="660" r:id="rId20"/>
    <p:sldId id="669" r:id="rId21"/>
    <p:sldId id="670" r:id="rId22"/>
    <p:sldId id="6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ynthia Cors" initials="C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6" autoAdjust="0"/>
    <p:restoredTop sz="91456" autoAdjust="0"/>
  </p:normalViewPr>
  <p:slideViewPr>
    <p:cSldViewPr>
      <p:cViewPr>
        <p:scale>
          <a:sx n="103" d="100"/>
          <a:sy n="103" d="100"/>
        </p:scale>
        <p:origin x="-10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Currently Medicaid Eligible</c:v>
                </c:pt>
              </c:strCache>
            </c:strRef>
          </c:tx>
          <c:invertIfNegative val="0"/>
          <c:cat>
            <c:strRef>
              <c:f>Sheet1!$A$2:$A$7</c:f>
              <c:strCache>
                <c:ptCount val="6"/>
                <c:pt idx="0">
                  <c:v>Pregnant Women</c:v>
                </c:pt>
                <c:pt idx="1">
                  <c:v>Children 0-5</c:v>
                </c:pt>
                <c:pt idx="2">
                  <c:v>Children 6-18</c:v>
                </c:pt>
                <c:pt idx="3">
                  <c:v>Elderly % Disabled</c:v>
                </c:pt>
                <c:pt idx="4">
                  <c:v>Parents</c:v>
                </c:pt>
                <c:pt idx="5">
                  <c:v>Childless Adults</c:v>
                </c:pt>
              </c:strCache>
            </c:strRef>
          </c:cat>
          <c:val>
            <c:numRef>
              <c:f>Sheet1!$B$2:$B$7</c:f>
              <c:numCache>
                <c:formatCode>General</c:formatCode>
                <c:ptCount val="6"/>
                <c:pt idx="0">
                  <c:v>1.33</c:v>
                </c:pt>
                <c:pt idx="1">
                  <c:v>1.33</c:v>
                </c:pt>
                <c:pt idx="2">
                  <c:v>1.33</c:v>
                </c:pt>
                <c:pt idx="3">
                  <c:v>0.8</c:v>
                </c:pt>
                <c:pt idx="4">
                  <c:v>0.30000000000000032</c:v>
                </c:pt>
                <c:pt idx="5">
                  <c:v>0</c:v>
                </c:pt>
              </c:numCache>
            </c:numRef>
          </c:val>
        </c:ser>
        <c:ser>
          <c:idx val="1"/>
          <c:order val="1"/>
          <c:tx>
            <c:strRef>
              <c:f>Sheet1!$C$1</c:f>
              <c:strCache>
                <c:ptCount val="1"/>
                <c:pt idx="0">
                  <c:v>Optional 400,000+ Virginians</c:v>
                </c:pt>
              </c:strCache>
            </c:strRef>
          </c:tx>
          <c:invertIfNegative val="0"/>
          <c:cat>
            <c:strRef>
              <c:f>Sheet1!$A$2:$A$7</c:f>
              <c:strCache>
                <c:ptCount val="6"/>
                <c:pt idx="0">
                  <c:v>Pregnant Women</c:v>
                </c:pt>
                <c:pt idx="1">
                  <c:v>Children 0-5</c:v>
                </c:pt>
                <c:pt idx="2">
                  <c:v>Children 6-18</c:v>
                </c:pt>
                <c:pt idx="3">
                  <c:v>Elderly % Disabled</c:v>
                </c:pt>
                <c:pt idx="4">
                  <c:v>Parents</c:v>
                </c:pt>
                <c:pt idx="5">
                  <c:v>Childless Adults</c:v>
                </c:pt>
              </c:strCache>
            </c:strRef>
          </c:cat>
          <c:val>
            <c:numRef>
              <c:f>Sheet1!$C$2:$C$7</c:f>
              <c:numCache>
                <c:formatCode>General</c:formatCode>
                <c:ptCount val="6"/>
                <c:pt idx="3">
                  <c:v>0.53</c:v>
                </c:pt>
                <c:pt idx="4">
                  <c:v>1.03</c:v>
                </c:pt>
                <c:pt idx="5">
                  <c:v>1.33</c:v>
                </c:pt>
              </c:numCache>
            </c:numRef>
          </c:val>
        </c:ser>
        <c:dLbls>
          <c:showLegendKey val="0"/>
          <c:showVal val="0"/>
          <c:showCatName val="0"/>
          <c:showSerName val="0"/>
          <c:showPercent val="0"/>
          <c:showBubbleSize val="0"/>
        </c:dLbls>
        <c:gapWidth val="150"/>
        <c:overlap val="100"/>
        <c:axId val="43151360"/>
        <c:axId val="43152896"/>
      </c:barChart>
      <c:catAx>
        <c:axId val="43151360"/>
        <c:scaling>
          <c:orientation val="minMax"/>
        </c:scaling>
        <c:delete val="0"/>
        <c:axPos val="b"/>
        <c:majorTickMark val="out"/>
        <c:minorTickMark val="none"/>
        <c:tickLblPos val="nextTo"/>
        <c:crossAx val="43152896"/>
        <c:crosses val="autoZero"/>
        <c:auto val="1"/>
        <c:lblAlgn val="ctr"/>
        <c:lblOffset val="100"/>
        <c:noMultiLvlLbl val="0"/>
      </c:catAx>
      <c:valAx>
        <c:axId val="43152896"/>
        <c:scaling>
          <c:orientation val="minMax"/>
          <c:max val="1.33"/>
          <c:min val="0"/>
        </c:scaling>
        <c:delete val="0"/>
        <c:axPos val="l"/>
        <c:majorGridlines/>
        <c:title>
          <c:tx>
            <c:rich>
              <a:bodyPr rot="-5400000" vert="horz"/>
              <a:lstStyle/>
              <a:p>
                <a:pPr>
                  <a:defRPr/>
                </a:pPr>
                <a:r>
                  <a:rPr lang="en-US" dirty="0"/>
                  <a:t>FPL %</a:t>
                </a:r>
              </a:p>
            </c:rich>
          </c:tx>
          <c:layout/>
          <c:overlay val="0"/>
        </c:title>
        <c:numFmt formatCode="0%" sourceLinked="0"/>
        <c:majorTickMark val="out"/>
        <c:minorTickMark val="none"/>
        <c:tickLblPos val="nextTo"/>
        <c:crossAx val="43151360"/>
        <c:crosses val="autoZero"/>
        <c:crossBetween val="between"/>
      </c:valAx>
    </c:plotArea>
    <c:legend>
      <c:legendPos val="r"/>
      <c:layout>
        <c:manualLayout>
          <c:xMode val="edge"/>
          <c:yMode val="edge"/>
          <c:x val="0.76903617590254048"/>
          <c:y val="0.3648038549283748"/>
          <c:w val="0.22152986183330858"/>
          <c:h val="0.20599803328502603"/>
        </c:manualLayout>
      </c:layout>
      <c:overlay val="0"/>
      <c:txPr>
        <a:bodyPr/>
        <a:lstStyle/>
        <a:p>
          <a:pPr>
            <a:defRPr sz="1050"/>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307086614173429E-2"/>
          <c:y val="1.8854012114582621E-2"/>
          <c:w val="0.91228000346110583"/>
          <c:h val="0.8648645332151873"/>
        </c:manualLayout>
      </c:layout>
      <c:lineChart>
        <c:grouping val="standard"/>
        <c:varyColors val="0"/>
        <c:ser>
          <c:idx val="1"/>
          <c:order val="0"/>
          <c:tx>
            <c:strRef>
              <c:f>Sheet1!$B$1</c:f>
              <c:strCache>
                <c:ptCount val="1"/>
                <c:pt idx="0">
                  <c:v>Title XIX &amp; XXI</c:v>
                </c:pt>
              </c:strCache>
            </c:strRef>
          </c:tx>
          <c:spPr>
            <a:ln>
              <a:solidFill>
                <a:schemeClr val="tx1"/>
              </a:solidFill>
            </a:ln>
          </c:spPr>
          <c:marker>
            <c:spPr>
              <a:solidFill>
                <a:schemeClr val="tx1"/>
              </a:solidFill>
              <a:ln>
                <a:solidFill>
                  <a:schemeClr val="tx1"/>
                </a:solidFill>
              </a:ln>
            </c:spPr>
          </c:marke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Sheet1!$B$2:$B$24</c:f>
              <c:numCache>
                <c:formatCode>_(* #,##0_);_(* \(#,##0\);_(* "-"??_);_(@_)</c:formatCode>
                <c:ptCount val="23"/>
                <c:pt idx="0">
                  <c:v>290937</c:v>
                </c:pt>
                <c:pt idx="1">
                  <c:v>341398</c:v>
                </c:pt>
                <c:pt idx="2">
                  <c:v>407023</c:v>
                </c:pt>
                <c:pt idx="3">
                  <c:v>461869</c:v>
                </c:pt>
                <c:pt idx="4">
                  <c:v>506047</c:v>
                </c:pt>
                <c:pt idx="5">
                  <c:v>531869</c:v>
                </c:pt>
                <c:pt idx="6">
                  <c:v>535508</c:v>
                </c:pt>
                <c:pt idx="7">
                  <c:v>530571</c:v>
                </c:pt>
                <c:pt idx="8">
                  <c:v>505814</c:v>
                </c:pt>
                <c:pt idx="9">
                  <c:v>492581</c:v>
                </c:pt>
                <c:pt idx="10">
                  <c:v>506120</c:v>
                </c:pt>
                <c:pt idx="11">
                  <c:v>506372.5</c:v>
                </c:pt>
                <c:pt idx="12">
                  <c:v>528222.5</c:v>
                </c:pt>
                <c:pt idx="13">
                  <c:v>566262.91666666744</c:v>
                </c:pt>
                <c:pt idx="14">
                  <c:v>622599.58333333349</c:v>
                </c:pt>
                <c:pt idx="15">
                  <c:v>684158.58333333349</c:v>
                </c:pt>
                <c:pt idx="16">
                  <c:v>729048.83333333442</c:v>
                </c:pt>
                <c:pt idx="17">
                  <c:v>730493.83333333442</c:v>
                </c:pt>
                <c:pt idx="18">
                  <c:v>746939.25</c:v>
                </c:pt>
                <c:pt idx="19">
                  <c:v>789951.83333333442</c:v>
                </c:pt>
                <c:pt idx="20">
                  <c:v>863671.91666666744</c:v>
                </c:pt>
                <c:pt idx="21">
                  <c:v>909027.5</c:v>
                </c:pt>
                <c:pt idx="22">
                  <c:v>946357.41666666744</c:v>
                </c:pt>
              </c:numCache>
            </c:numRef>
          </c:val>
          <c:smooth val="0"/>
        </c:ser>
        <c:dLbls>
          <c:showLegendKey val="0"/>
          <c:showVal val="0"/>
          <c:showCatName val="0"/>
          <c:showSerName val="0"/>
          <c:showPercent val="0"/>
          <c:showBubbleSize val="0"/>
        </c:dLbls>
        <c:marker val="1"/>
        <c:smooth val="0"/>
        <c:axId val="54169600"/>
        <c:axId val="54171520"/>
      </c:lineChart>
      <c:lineChart>
        <c:grouping val="standard"/>
        <c:varyColors val="0"/>
        <c:ser>
          <c:idx val="0"/>
          <c:order val="1"/>
          <c:tx>
            <c:strRef>
              <c:f>Sheet1!$C$1</c:f>
              <c:strCache>
                <c:ptCount val="1"/>
                <c:pt idx="0">
                  <c:v>National</c:v>
                </c:pt>
              </c:strCache>
            </c:strRef>
          </c:tx>
          <c:spPr>
            <a:ln>
              <a:solidFill>
                <a:prstClr val="white">
                  <a:lumMod val="50000"/>
                  <a:alpha val="54000"/>
                </a:prstClr>
              </a:solidFill>
            </a:ln>
          </c:spPr>
          <c:marker>
            <c:symbol val="diamond"/>
            <c:size val="9"/>
            <c:spPr>
              <a:solidFill>
                <a:prstClr val="white">
                  <a:lumMod val="50000"/>
                  <a:alpha val="64000"/>
                </a:prstClr>
              </a:solidFill>
              <a:ln>
                <a:noFill/>
              </a:ln>
            </c:spPr>
          </c:marker>
          <c:cat>
            <c:numRef>
              <c:f>Sheet1!$A$2:$A$24</c:f>
              <c:numCache>
                <c:formatCode>General</c:formatCode>
                <c:ptCount val="2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numCache>
            </c:numRef>
          </c:cat>
          <c:val>
            <c:numRef>
              <c:f>Sheet1!$C$2:$C$24</c:f>
              <c:numCache>
                <c:formatCode>#,##0</c:formatCode>
                <c:ptCount val="23"/>
                <c:pt idx="0">
                  <c:v>22900000</c:v>
                </c:pt>
                <c:pt idx="1">
                  <c:v>25000000</c:v>
                </c:pt>
                <c:pt idx="2">
                  <c:v>27100000</c:v>
                </c:pt>
                <c:pt idx="3">
                  <c:v>29200000</c:v>
                </c:pt>
                <c:pt idx="4">
                  <c:v>31300000</c:v>
                </c:pt>
                <c:pt idx="5">
                  <c:v>33400000</c:v>
                </c:pt>
                <c:pt idx="6">
                  <c:v>33200000</c:v>
                </c:pt>
                <c:pt idx="7">
                  <c:v>33000000</c:v>
                </c:pt>
                <c:pt idx="8">
                  <c:v>32500000</c:v>
                </c:pt>
                <c:pt idx="9">
                  <c:v>32100000</c:v>
                </c:pt>
                <c:pt idx="10">
                  <c:v>34600000</c:v>
                </c:pt>
                <c:pt idx="11">
                  <c:v>36900000</c:v>
                </c:pt>
                <c:pt idx="12">
                  <c:v>40500000</c:v>
                </c:pt>
                <c:pt idx="13">
                  <c:v>43500000</c:v>
                </c:pt>
                <c:pt idx="14">
                  <c:v>45200000</c:v>
                </c:pt>
                <c:pt idx="15">
                  <c:v>46300000</c:v>
                </c:pt>
                <c:pt idx="16">
                  <c:v>46700000</c:v>
                </c:pt>
                <c:pt idx="17">
                  <c:v>46400000</c:v>
                </c:pt>
                <c:pt idx="18">
                  <c:v>47700000</c:v>
                </c:pt>
                <c:pt idx="19">
                  <c:v>50900000</c:v>
                </c:pt>
                <c:pt idx="20">
                  <c:v>53700000</c:v>
                </c:pt>
                <c:pt idx="21">
                  <c:v>55700000</c:v>
                </c:pt>
                <c:pt idx="22">
                  <c:v>56700000</c:v>
                </c:pt>
              </c:numCache>
            </c:numRef>
          </c:val>
          <c:smooth val="0"/>
        </c:ser>
        <c:dLbls>
          <c:showLegendKey val="0"/>
          <c:showVal val="0"/>
          <c:showCatName val="0"/>
          <c:showSerName val="0"/>
          <c:showPercent val="0"/>
          <c:showBubbleSize val="0"/>
        </c:dLbls>
        <c:marker val="1"/>
        <c:smooth val="0"/>
        <c:axId val="54178944"/>
        <c:axId val="54173056"/>
      </c:lineChart>
      <c:catAx>
        <c:axId val="54169600"/>
        <c:scaling>
          <c:orientation val="minMax"/>
        </c:scaling>
        <c:delete val="0"/>
        <c:axPos val="b"/>
        <c:numFmt formatCode="General" sourceLinked="1"/>
        <c:majorTickMark val="out"/>
        <c:minorTickMark val="none"/>
        <c:tickLblPos val="nextTo"/>
        <c:spPr>
          <a:ln w="3393">
            <a:solidFill>
              <a:schemeClr val="tx1"/>
            </a:solidFill>
            <a:prstDash val="solid"/>
          </a:ln>
        </c:spPr>
        <c:txPr>
          <a:bodyPr rot="0" vert="horz"/>
          <a:lstStyle/>
          <a:p>
            <a:pPr>
              <a:defRPr/>
            </a:pPr>
            <a:endParaRPr lang="en-US"/>
          </a:p>
        </c:txPr>
        <c:crossAx val="54171520"/>
        <c:crosses val="autoZero"/>
        <c:auto val="1"/>
        <c:lblAlgn val="ctr"/>
        <c:lblOffset val="100"/>
        <c:tickLblSkip val="5"/>
        <c:tickMarkSkip val="1"/>
        <c:noMultiLvlLbl val="0"/>
      </c:catAx>
      <c:valAx>
        <c:axId val="54171520"/>
        <c:scaling>
          <c:orientation val="minMax"/>
          <c:max val="1100000"/>
          <c:min val="0"/>
        </c:scaling>
        <c:delete val="0"/>
        <c:axPos val="l"/>
        <c:numFmt formatCode="#,##0" sourceLinked="0"/>
        <c:majorTickMark val="none"/>
        <c:minorTickMark val="none"/>
        <c:tickLblPos val="none"/>
        <c:spPr>
          <a:ln w="3393">
            <a:noFill/>
            <a:prstDash val="solid"/>
          </a:ln>
        </c:spPr>
        <c:txPr>
          <a:bodyPr rot="0" vert="horz"/>
          <a:lstStyle/>
          <a:p>
            <a:pPr>
              <a:defRPr/>
            </a:pPr>
            <a:endParaRPr lang="en-US"/>
          </a:p>
        </c:txPr>
        <c:crossAx val="54169600"/>
        <c:crosses val="autoZero"/>
        <c:crossBetween val="between"/>
      </c:valAx>
      <c:valAx>
        <c:axId val="54173056"/>
        <c:scaling>
          <c:orientation val="minMax"/>
          <c:max val="60000000"/>
        </c:scaling>
        <c:delete val="0"/>
        <c:axPos val="r"/>
        <c:numFmt formatCode="#,##0" sourceLinked="1"/>
        <c:majorTickMark val="none"/>
        <c:minorTickMark val="none"/>
        <c:tickLblPos val="none"/>
        <c:spPr>
          <a:solidFill>
            <a:schemeClr val="bg1"/>
          </a:solidFill>
          <a:ln>
            <a:noFill/>
          </a:ln>
        </c:spPr>
        <c:crossAx val="54178944"/>
        <c:crosses val="max"/>
        <c:crossBetween val="between"/>
      </c:valAx>
      <c:catAx>
        <c:axId val="54178944"/>
        <c:scaling>
          <c:orientation val="minMax"/>
        </c:scaling>
        <c:delete val="1"/>
        <c:axPos val="b"/>
        <c:numFmt formatCode="General" sourceLinked="1"/>
        <c:majorTickMark val="out"/>
        <c:minorTickMark val="none"/>
        <c:tickLblPos val="none"/>
        <c:crossAx val="54173056"/>
        <c:crosses val="autoZero"/>
        <c:auto val="1"/>
        <c:lblAlgn val="ctr"/>
        <c:lblOffset val="100"/>
        <c:noMultiLvlLbl val="0"/>
      </c:catAx>
      <c:spPr>
        <a:noFill/>
        <a:ln w="25400">
          <a:noFill/>
        </a:ln>
      </c:spPr>
    </c:plotArea>
    <c:plotVisOnly val="1"/>
    <c:dispBlanksAs val="gap"/>
    <c:showDLblsOverMax val="0"/>
  </c:chart>
  <c:spPr>
    <a:noFill/>
    <a:ln>
      <a:noFill/>
    </a:ln>
  </c:spPr>
  <c:txPr>
    <a:bodyPr/>
    <a:lstStyle/>
    <a:p>
      <a:pPr>
        <a:defRPr sz="1200"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8492782152230983"/>
          <c:y val="1.5721374671916023E-2"/>
          <c:w val="0.66672250527507615"/>
          <c:h val="0.78074331528871399"/>
        </c:manualLayout>
      </c:layout>
      <c:barChart>
        <c:barDir val="bar"/>
        <c:grouping val="stacked"/>
        <c:varyColors val="0"/>
        <c:ser>
          <c:idx val="0"/>
          <c:order val="0"/>
          <c:tx>
            <c:strRef>
              <c:f>Sheet1!$B$1</c:f>
              <c:strCache>
                <c:ptCount val="1"/>
                <c:pt idx="0">
                  <c:v>Medicaid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Sheet1!$A$2:$A$10</c:f>
              <c:strCache>
                <c:ptCount val="9"/>
                <c:pt idx="0">
                  <c:v>Family Planning Waiver</c:v>
                </c:pt>
                <c:pt idx="1">
                  <c:v>Parents</c:v>
                </c:pt>
                <c:pt idx="2">
                  <c:v>Pregnant Women</c:v>
                </c:pt>
                <c:pt idx="3">
                  <c:v>Children</c:v>
                </c:pt>
                <c:pt idx="6">
                  <c:v>Long-Term Care: 
Institution or Waiver</c:v>
                </c:pt>
                <c:pt idx="8">
                  <c:v>ABDs Not Qualifying
for Long Term Care</c:v>
                </c:pt>
              </c:strCache>
            </c:strRef>
          </c:cat>
          <c:val>
            <c:numRef>
              <c:f>Sheet1!$B$2:$B$10</c:f>
              <c:numCache>
                <c:formatCode>_(* #,##0_);_(* \(#,##0\);_(* "-"??_);_(@_)</c:formatCode>
                <c:ptCount val="9"/>
                <c:pt idx="1">
                  <c:v>24</c:v>
                </c:pt>
                <c:pt idx="2">
                  <c:v>133</c:v>
                </c:pt>
                <c:pt idx="3">
                  <c:v>133</c:v>
                </c:pt>
                <c:pt idx="6" formatCode="General">
                  <c:v>222</c:v>
                </c:pt>
                <c:pt idx="8" formatCode="General">
                  <c:v>80</c:v>
                </c:pt>
              </c:numCache>
            </c:numRef>
          </c:val>
        </c:ser>
        <c:ser>
          <c:idx val="1"/>
          <c:order val="1"/>
          <c:tx>
            <c:strRef>
              <c:f>Sheet1!$C$1</c:f>
              <c:strCache>
                <c:ptCount val="1"/>
                <c:pt idx="0">
                  <c:v>Medicaid - Limited Benefit</c:v>
                </c:pt>
              </c:strCache>
            </c:strRef>
          </c:tx>
          <c:spPr>
            <a:solidFill>
              <a:srgbClr val="4F81BD">
                <a:lumMod val="60000"/>
                <a:lumOff val="4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Sheet1!$A$2:$A$10</c:f>
              <c:strCache>
                <c:ptCount val="9"/>
                <c:pt idx="0">
                  <c:v>Family Planning Waiver</c:v>
                </c:pt>
                <c:pt idx="1">
                  <c:v>Parents</c:v>
                </c:pt>
                <c:pt idx="2">
                  <c:v>Pregnant Women</c:v>
                </c:pt>
                <c:pt idx="3">
                  <c:v>Children</c:v>
                </c:pt>
                <c:pt idx="6">
                  <c:v>Long-Term Care: 
Institution or Waiver</c:v>
                </c:pt>
                <c:pt idx="8">
                  <c:v>ABDs Not Qualifying
for Long Term Care</c:v>
                </c:pt>
              </c:strCache>
            </c:strRef>
          </c:cat>
          <c:val>
            <c:numRef>
              <c:f>Sheet1!$C$2:$C$10</c:f>
              <c:numCache>
                <c:formatCode>General</c:formatCode>
                <c:ptCount val="9"/>
                <c:pt idx="0">
                  <c:v>200</c:v>
                </c:pt>
                <c:pt idx="8">
                  <c:v>55</c:v>
                </c:pt>
              </c:numCache>
            </c:numRef>
          </c:val>
        </c:ser>
        <c:ser>
          <c:idx val="2"/>
          <c:order val="2"/>
          <c:tx>
            <c:strRef>
              <c:f>Sheet1!$D$1</c:f>
              <c:strCache>
                <c:ptCount val="1"/>
                <c:pt idx="0">
                  <c:v>MCHIP</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Sheet1!$A$2:$A$10</c:f>
              <c:strCache>
                <c:ptCount val="9"/>
                <c:pt idx="0">
                  <c:v>Family Planning Waiver</c:v>
                </c:pt>
                <c:pt idx="1">
                  <c:v>Parents</c:v>
                </c:pt>
                <c:pt idx="2">
                  <c:v>Pregnant Women</c:v>
                </c:pt>
                <c:pt idx="3">
                  <c:v>Children</c:v>
                </c:pt>
                <c:pt idx="6">
                  <c:v>Long-Term Care: 
Institution or Waiver</c:v>
                </c:pt>
                <c:pt idx="8">
                  <c:v>ABDs Not Qualifying
for Long Term Care</c:v>
                </c:pt>
              </c:strCache>
            </c:strRef>
          </c:cat>
          <c:val>
            <c:numRef>
              <c:f>Sheet1!$D$2:$D$10</c:f>
              <c:numCache>
                <c:formatCode>General</c:formatCode>
                <c:ptCount val="9"/>
                <c:pt idx="3" formatCode="_(* #,##0_);_(* \(#,##0\);_(* &quot;-&quot;??_);_(@_)">
                  <c:v>0</c:v>
                </c:pt>
              </c:numCache>
            </c:numRef>
          </c:val>
        </c:ser>
        <c:ser>
          <c:idx val="3"/>
          <c:order val="3"/>
          <c:tx>
            <c:strRef>
              <c:f>Sheet1!$E$1</c:f>
              <c:strCache>
                <c:ptCount val="1"/>
                <c:pt idx="0">
                  <c:v>FAMIS</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Sheet1!$A$2:$A$10</c:f>
              <c:strCache>
                <c:ptCount val="9"/>
                <c:pt idx="0">
                  <c:v>Family Planning Waiver</c:v>
                </c:pt>
                <c:pt idx="1">
                  <c:v>Parents</c:v>
                </c:pt>
                <c:pt idx="2">
                  <c:v>Pregnant Women</c:v>
                </c:pt>
                <c:pt idx="3">
                  <c:v>Children</c:v>
                </c:pt>
                <c:pt idx="6">
                  <c:v>Long-Term Care: 
Institution or Waiver</c:v>
                </c:pt>
                <c:pt idx="8">
                  <c:v>ABDs Not Qualifying
for Long Term Care</c:v>
                </c:pt>
              </c:strCache>
            </c:strRef>
          </c:cat>
          <c:val>
            <c:numRef>
              <c:f>Sheet1!$E$2:$E$10</c:f>
              <c:numCache>
                <c:formatCode>General</c:formatCode>
                <c:ptCount val="9"/>
                <c:pt idx="2" formatCode="_(* #,##0_);_(* \(#,##0\);_(* &quot;-&quot;??_);_(@_)">
                  <c:v>67</c:v>
                </c:pt>
                <c:pt idx="3" formatCode="_(* #,##0_);_(* \(#,##0\);_(* &quot;-&quot;??_);_(@_)">
                  <c:v>67</c:v>
                </c:pt>
              </c:numCache>
            </c:numRef>
          </c:val>
        </c:ser>
        <c:dLbls>
          <c:showLegendKey val="0"/>
          <c:showVal val="0"/>
          <c:showCatName val="0"/>
          <c:showSerName val="0"/>
          <c:showPercent val="0"/>
          <c:showBubbleSize val="0"/>
        </c:dLbls>
        <c:gapWidth val="150"/>
        <c:overlap val="100"/>
        <c:axId val="56343936"/>
        <c:axId val="56104064"/>
      </c:barChart>
      <c:catAx>
        <c:axId val="56343936"/>
        <c:scaling>
          <c:orientation val="minMax"/>
        </c:scaling>
        <c:delete val="0"/>
        <c:axPos val="l"/>
        <c:majorTickMark val="none"/>
        <c:minorTickMark val="none"/>
        <c:tickLblPos val="nextTo"/>
        <c:txPr>
          <a:bodyPr/>
          <a:lstStyle/>
          <a:p>
            <a:pPr>
              <a:defRPr sz="1400"/>
            </a:pPr>
            <a:endParaRPr lang="en-US"/>
          </a:p>
        </c:txPr>
        <c:crossAx val="56104064"/>
        <c:crosses val="autoZero"/>
        <c:auto val="1"/>
        <c:lblAlgn val="ctr"/>
        <c:lblOffset val="100"/>
        <c:noMultiLvlLbl val="0"/>
      </c:catAx>
      <c:valAx>
        <c:axId val="56104064"/>
        <c:scaling>
          <c:orientation val="minMax"/>
          <c:max val="250"/>
          <c:min val="0"/>
        </c:scaling>
        <c:delete val="0"/>
        <c:axPos val="b"/>
        <c:majorGridlines/>
        <c:title>
          <c:tx>
            <c:rich>
              <a:bodyPr/>
              <a:lstStyle/>
              <a:p>
                <a:pPr>
                  <a:defRPr sz="1000" b="0"/>
                </a:pPr>
                <a:r>
                  <a:rPr lang="en-US" sz="1000" b="0" dirty="0" smtClean="0"/>
                  <a:t>Percent of </a:t>
                </a:r>
              </a:p>
              <a:p>
                <a:pPr>
                  <a:defRPr sz="1000" b="0"/>
                </a:pPr>
                <a:r>
                  <a:rPr lang="en-US" sz="1000" b="0" dirty="0" smtClean="0"/>
                  <a:t>the Federal </a:t>
                </a:r>
              </a:p>
              <a:p>
                <a:pPr>
                  <a:defRPr sz="1000" b="0"/>
                </a:pPr>
                <a:r>
                  <a:rPr lang="en-US" sz="1000" b="0" dirty="0" smtClean="0"/>
                  <a:t>Poverty</a:t>
                </a:r>
                <a:r>
                  <a:rPr lang="en-US" sz="1000" b="0" baseline="0" dirty="0" smtClean="0"/>
                  <a:t> Limit</a:t>
                </a:r>
                <a:endParaRPr lang="en-US" sz="1000" b="0" dirty="0"/>
              </a:p>
            </c:rich>
          </c:tx>
          <c:layout>
            <c:manualLayout>
              <c:xMode val="edge"/>
              <c:yMode val="edge"/>
              <c:x val="0.89713959366190332"/>
              <c:y val="0.79510170603674535"/>
            </c:manualLayout>
          </c:layout>
          <c:overlay val="0"/>
        </c:title>
        <c:numFmt formatCode="#,##0&quot;%&quot;" sourceLinked="0"/>
        <c:majorTickMark val="out"/>
        <c:minorTickMark val="none"/>
        <c:tickLblPos val="nextTo"/>
        <c:txPr>
          <a:bodyPr/>
          <a:lstStyle/>
          <a:p>
            <a:pPr>
              <a:defRPr sz="1200"/>
            </a:pPr>
            <a:endParaRPr lang="en-US"/>
          </a:p>
        </c:txPr>
        <c:crossAx val="56343936"/>
        <c:crosses val="autoZero"/>
        <c:crossBetween val="between"/>
        <c:majorUnit val="100"/>
      </c:valAx>
    </c:plotArea>
    <c:legend>
      <c:legendPos val="b"/>
      <c:legendEntry>
        <c:idx val="2"/>
        <c:delete val="1"/>
      </c:legendEntry>
      <c:layout>
        <c:manualLayout>
          <c:xMode val="edge"/>
          <c:yMode val="edge"/>
          <c:x val="9.3206231165548752E-3"/>
          <c:y val="0.91990834153543311"/>
          <c:w val="0.93960128145746502"/>
          <c:h val="7.2279158464566881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42143627691691"/>
          <c:y val="0.23311351706036745"/>
          <c:w val="0.84493558411002567"/>
          <c:h val="0.39893919510061243"/>
        </c:manualLayout>
      </c:layout>
      <c:barChart>
        <c:barDir val="col"/>
        <c:grouping val="clustered"/>
        <c:varyColors val="0"/>
        <c:ser>
          <c:idx val="0"/>
          <c:order val="0"/>
          <c:tx>
            <c:strRef>
              <c:f>Sheet1!$B$1</c:f>
              <c:strCache>
                <c:ptCount val="1"/>
                <c:pt idx="0">
                  <c:v>FY 2014</c:v>
                </c:pt>
              </c:strCache>
            </c:strRef>
          </c:tx>
          <c:spPr>
            <a:scene3d>
              <a:camera prst="orthographicFront"/>
              <a:lightRig rig="threePt" dir="t"/>
            </a:scene3d>
            <a:sp3d>
              <a:bevelT/>
            </a:sp3d>
          </c:spPr>
          <c:invertIfNegative val="0"/>
          <c:dLbls>
            <c:numFmt formatCode="#,##0" sourceLinked="0"/>
            <c:txPr>
              <a:bodyPr/>
              <a:lstStyle/>
              <a:p>
                <a:pPr>
                  <a:defRPr sz="1050"/>
                </a:pPr>
                <a:endParaRPr lang="en-US"/>
              </a:p>
            </c:txPr>
            <c:showLegendKey val="0"/>
            <c:showVal val="1"/>
            <c:showCatName val="0"/>
            <c:showSerName val="0"/>
            <c:showPercent val="0"/>
            <c:showBubbleSize val="0"/>
            <c:showLeaderLines val="0"/>
          </c:dLbls>
          <c:cat>
            <c:strRef>
              <c:f>Sheet1!$A$2:$A$8</c:f>
              <c:strCache>
                <c:ptCount val="7"/>
                <c:pt idx="0">
                  <c:v>ABDs without
   Long-Term Care</c:v>
                </c:pt>
                <c:pt idx="1">
                  <c:v>ABDs with Long-Term Care</c:v>
                </c:pt>
                <c:pt idx="2">
                  <c:v>Limited Benefit</c:v>
                </c:pt>
                <c:pt idx="3">
                  <c:v>Children</c:v>
                </c:pt>
                <c:pt idx="4">
                  <c:v>Pregnant Women</c:v>
                </c:pt>
                <c:pt idx="5">
                  <c:v>Parents</c:v>
                </c:pt>
                <c:pt idx="6">
                  <c:v>Family Planning Waiver</c:v>
                </c:pt>
              </c:strCache>
            </c:strRef>
          </c:cat>
          <c:val>
            <c:numRef>
              <c:f>Sheet1!$B$2:$B$8</c:f>
              <c:numCache>
                <c:formatCode>General</c:formatCode>
                <c:ptCount val="7"/>
                <c:pt idx="0">
                  <c:v>147200</c:v>
                </c:pt>
                <c:pt idx="1">
                  <c:v>59307</c:v>
                </c:pt>
                <c:pt idx="2">
                  <c:v>59676</c:v>
                </c:pt>
                <c:pt idx="3">
                  <c:v>583712</c:v>
                </c:pt>
                <c:pt idx="4">
                  <c:v>16644</c:v>
                </c:pt>
                <c:pt idx="5">
                  <c:v>92635</c:v>
                </c:pt>
                <c:pt idx="6">
                  <c:v>45265</c:v>
                </c:pt>
              </c:numCache>
            </c:numRef>
          </c:val>
        </c:ser>
        <c:dLbls>
          <c:showLegendKey val="0"/>
          <c:showVal val="0"/>
          <c:showCatName val="0"/>
          <c:showSerName val="0"/>
          <c:showPercent val="0"/>
          <c:showBubbleSize val="0"/>
        </c:dLbls>
        <c:gapWidth val="100"/>
        <c:axId val="56175232"/>
        <c:axId val="56173696"/>
      </c:barChart>
      <c:valAx>
        <c:axId val="56173696"/>
        <c:scaling>
          <c:orientation val="minMax"/>
          <c:max val="800000"/>
        </c:scaling>
        <c:delete val="0"/>
        <c:axPos val="l"/>
        <c:numFmt formatCode="#,##0" sourceLinked="0"/>
        <c:majorTickMark val="out"/>
        <c:minorTickMark val="none"/>
        <c:tickLblPos val="nextTo"/>
        <c:txPr>
          <a:bodyPr/>
          <a:lstStyle/>
          <a:p>
            <a:pPr>
              <a:defRPr sz="1200" baseline="0"/>
            </a:pPr>
            <a:endParaRPr lang="en-US"/>
          </a:p>
        </c:txPr>
        <c:crossAx val="56175232"/>
        <c:crosses val="autoZero"/>
        <c:crossBetween val="between"/>
      </c:valAx>
      <c:catAx>
        <c:axId val="56175232"/>
        <c:scaling>
          <c:orientation val="minMax"/>
        </c:scaling>
        <c:delete val="0"/>
        <c:axPos val="b"/>
        <c:majorTickMark val="out"/>
        <c:minorTickMark val="none"/>
        <c:tickLblPos val="nextTo"/>
        <c:txPr>
          <a:bodyPr/>
          <a:lstStyle/>
          <a:p>
            <a:pPr>
              <a:defRPr sz="1100"/>
            </a:pPr>
            <a:endParaRPr lang="en-US"/>
          </a:p>
        </c:txPr>
        <c:crossAx val="5617369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61213181685624"/>
          <c:y val="0.12135764279465067"/>
          <c:w val="0.6694336765596608"/>
          <c:h val="0.72521981627296583"/>
        </c:manualLayout>
      </c:layout>
      <c:pieChart>
        <c:varyColors val="1"/>
        <c:ser>
          <c:idx val="0"/>
          <c:order val="0"/>
          <c:tx>
            <c:strRef>
              <c:f>Sheet1!$F$1</c:f>
              <c:strCache>
                <c:ptCount val="1"/>
                <c:pt idx="0">
                  <c:v>FY 2014</c:v>
                </c:pt>
              </c:strCache>
            </c:strRef>
          </c:tx>
          <c:spPr>
            <a:ln>
              <a:solidFill>
                <a:schemeClr val="accent1"/>
              </a:solidFill>
            </a:ln>
          </c:spPr>
          <c:dPt>
            <c:idx val="0"/>
            <c:bubble3D val="0"/>
            <c:spPr>
              <a:solidFill>
                <a:schemeClr val="accent1"/>
              </a:solidFill>
              <a:ln>
                <a:solidFill>
                  <a:schemeClr val="accent1"/>
                </a:solidFill>
              </a:ln>
            </c:spPr>
          </c:dPt>
          <c:dPt>
            <c:idx val="1"/>
            <c:bubble3D val="0"/>
            <c:spPr>
              <a:solidFill>
                <a:srgbClr val="FFFFCC"/>
              </a:solidFill>
              <a:ln>
                <a:solidFill>
                  <a:schemeClr val="accent1"/>
                </a:solidFill>
              </a:ln>
            </c:spPr>
          </c:dPt>
          <c:dLbls>
            <c:dLbl>
              <c:idx val="0"/>
              <c:layout>
                <c:manualLayout>
                  <c:x val="0.23941790609507144"/>
                  <c:y val="0.21031746031746032"/>
                </c:manualLayout>
              </c:layout>
              <c:tx>
                <c:rich>
                  <a:bodyPr/>
                  <a:lstStyle/>
                  <a:p>
                    <a:r>
                      <a:rPr lang="en-US" sz="1200" dirty="0"/>
                      <a:t>Aged, Blind &amp; Disabled
27%</a:t>
                    </a:r>
                  </a:p>
                </c:rich>
              </c:tx>
              <c:showLegendKey val="0"/>
              <c:showVal val="0"/>
              <c:showCatName val="1"/>
              <c:showSerName val="0"/>
              <c:showPercent val="1"/>
              <c:showBubbleSize val="0"/>
            </c:dLbl>
            <c:dLbl>
              <c:idx val="1"/>
              <c:layout>
                <c:manualLayout>
                  <c:x val="-0.17722280548264802"/>
                  <c:y val="-0.30396825396825394"/>
                </c:manualLayout>
              </c:layout>
              <c:spPr/>
              <c:txPr>
                <a:bodyPr/>
                <a:lstStyle/>
                <a:p>
                  <a:pPr>
                    <a:defRPr sz="1200"/>
                  </a:pPr>
                  <a:endParaRPr lang="en-US"/>
                </a:p>
              </c:txPr>
              <c:showLegendKey val="0"/>
              <c:showVal val="0"/>
              <c:showCatName val="1"/>
              <c:showSerName val="0"/>
              <c:showPercent val="1"/>
              <c:showBubbleSize val="0"/>
            </c:dLbl>
            <c:txPr>
              <a:bodyPr/>
              <a:lstStyle/>
              <a:p>
                <a:pPr>
                  <a:defRPr sz="1400"/>
                </a:pPr>
                <a:endParaRPr lang="en-US"/>
              </a:p>
            </c:txPr>
            <c:showLegendKey val="0"/>
            <c:showVal val="0"/>
            <c:showCatName val="1"/>
            <c:showSerName val="0"/>
            <c:showPercent val="1"/>
            <c:showBubbleSize val="0"/>
            <c:showLeaderLines val="0"/>
          </c:dLbls>
          <c:cat>
            <c:strRef>
              <c:f>Sheet1!$E$2:$E$3</c:f>
              <c:strCache>
                <c:ptCount val="2"/>
                <c:pt idx="0">
                  <c:v>Aged, Blind &amp; Disabled</c:v>
                </c:pt>
                <c:pt idx="1">
                  <c:v>Low-Income Families &amp; Children</c:v>
                </c:pt>
              </c:strCache>
            </c:strRef>
          </c:cat>
          <c:val>
            <c:numRef>
              <c:f>Sheet1!$F$2:$F$3</c:f>
              <c:numCache>
                <c:formatCode>_(* #,##0_);_(* \(#,##0\);_(* "-"??_);_(@_)</c:formatCode>
                <c:ptCount val="2"/>
                <c:pt idx="0">
                  <c:v>266183</c:v>
                </c:pt>
                <c:pt idx="1">
                  <c:v>738256</c:v>
                </c:pt>
              </c:numCache>
            </c:numRef>
          </c:val>
        </c:ser>
        <c:dLbls>
          <c:showLegendKey val="0"/>
          <c:showVal val="0"/>
          <c:showCatName val="0"/>
          <c:showSerName val="0"/>
          <c:showPercent val="0"/>
          <c:showBubbleSize val="0"/>
          <c:showLeaderLines val="0"/>
        </c:dLbls>
        <c:firstSliceAng val="264"/>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84039807177969"/>
          <c:y val="0.23774314668999708"/>
          <c:w val="0.84493558411002567"/>
          <c:h val="0.39893919510061243"/>
        </c:manualLayout>
      </c:layout>
      <c:barChart>
        <c:barDir val="col"/>
        <c:grouping val="clustered"/>
        <c:varyColors val="0"/>
        <c:ser>
          <c:idx val="0"/>
          <c:order val="0"/>
          <c:tx>
            <c:strRef>
              <c:f>Sheet1!$B$1</c:f>
              <c:strCache>
                <c:ptCount val="1"/>
                <c:pt idx="0">
                  <c:v>FY 2014</c:v>
                </c:pt>
              </c:strCache>
            </c:strRef>
          </c:tx>
          <c:spPr>
            <a:solidFill>
              <a:schemeClr val="accent3"/>
            </a:solidFill>
            <a:scene3d>
              <a:camera prst="orthographicFront"/>
              <a:lightRig rig="threePt" dir="t"/>
            </a:scene3d>
            <a:sp3d>
              <a:bevelT/>
            </a:sp3d>
          </c:spPr>
          <c:invertIfNegative val="0"/>
          <c:dLbls>
            <c:dLbl>
              <c:idx val="0"/>
              <c:layout/>
              <c:tx>
                <c:rich>
                  <a:bodyPr/>
                  <a:lstStyle/>
                  <a:p>
                    <a:r>
                      <a:rPr lang="en-US" dirty="0"/>
                      <a:t> </a:t>
                    </a:r>
                    <a:r>
                      <a:rPr lang="en-US" dirty="0" smtClean="0"/>
                      <a:t>$2.6B </a:t>
                    </a:r>
                    <a:endParaRPr lang="en-US" dirty="0"/>
                  </a:p>
                </c:rich>
              </c:tx>
              <c:showLegendKey val="0"/>
              <c:showVal val="1"/>
              <c:showCatName val="0"/>
              <c:showSerName val="0"/>
              <c:showPercent val="0"/>
              <c:showBubbleSize val="0"/>
            </c:dLbl>
            <c:dLbl>
              <c:idx val="1"/>
              <c:layout/>
              <c:tx>
                <c:rich>
                  <a:bodyPr/>
                  <a:lstStyle/>
                  <a:p>
                    <a:r>
                      <a:rPr lang="en-US" dirty="0"/>
                      <a:t> </a:t>
                    </a:r>
                    <a:r>
                      <a:rPr lang="en-US" dirty="0" smtClean="0"/>
                      <a:t>$2.4B </a:t>
                    </a:r>
                    <a:endParaRPr lang="en-US" dirty="0"/>
                  </a:p>
                </c:rich>
              </c:tx>
              <c:showLegendKey val="0"/>
              <c:showVal val="1"/>
              <c:showCatName val="0"/>
              <c:showSerName val="0"/>
              <c:showPercent val="0"/>
              <c:showBubbleSize val="0"/>
            </c:dLbl>
            <c:dLbl>
              <c:idx val="2"/>
              <c:layout/>
              <c:tx>
                <c:rich>
                  <a:bodyPr/>
                  <a:lstStyle/>
                  <a:p>
                    <a:r>
                      <a:rPr lang="en-US" dirty="0"/>
                      <a:t> </a:t>
                    </a:r>
                    <a:r>
                      <a:rPr lang="en-US" dirty="0" smtClean="0"/>
                      <a:t>$100M </a:t>
                    </a:r>
                    <a:endParaRPr lang="en-US" dirty="0"/>
                  </a:p>
                </c:rich>
              </c:tx>
              <c:showLegendKey val="0"/>
              <c:showVal val="1"/>
              <c:showCatName val="0"/>
              <c:showSerName val="0"/>
              <c:showPercent val="0"/>
              <c:showBubbleSize val="0"/>
            </c:dLbl>
            <c:dLbl>
              <c:idx val="3"/>
              <c:layout/>
              <c:tx>
                <c:rich>
                  <a:bodyPr/>
                  <a:lstStyle/>
                  <a:p>
                    <a:r>
                      <a:rPr lang="en-US" dirty="0" smtClean="0"/>
                      <a:t>$2.0B</a:t>
                    </a:r>
                    <a:endParaRPr lang="en-US" dirty="0"/>
                  </a:p>
                </c:rich>
              </c:tx>
              <c:showLegendKey val="0"/>
              <c:showVal val="1"/>
              <c:showCatName val="0"/>
              <c:showSerName val="0"/>
              <c:showPercent val="0"/>
              <c:showBubbleSize val="0"/>
            </c:dLbl>
            <c:dLbl>
              <c:idx val="4"/>
              <c:layout/>
              <c:tx>
                <c:rich>
                  <a:bodyPr/>
                  <a:lstStyle/>
                  <a:p>
                    <a:r>
                      <a:rPr lang="en-US" dirty="0"/>
                      <a:t> </a:t>
                    </a:r>
                    <a:r>
                      <a:rPr lang="en-US" dirty="0" smtClean="0"/>
                      <a:t>$100M</a:t>
                    </a:r>
                    <a:endParaRPr lang="en-US" dirty="0"/>
                  </a:p>
                </c:rich>
              </c:tx>
              <c:showLegendKey val="0"/>
              <c:showVal val="1"/>
              <c:showCatName val="0"/>
              <c:showSerName val="0"/>
              <c:showPercent val="0"/>
              <c:showBubbleSize val="0"/>
            </c:dLbl>
            <c:dLbl>
              <c:idx val="5"/>
              <c:layout/>
              <c:tx>
                <c:rich>
                  <a:bodyPr/>
                  <a:lstStyle/>
                  <a:p>
                    <a:r>
                      <a:rPr lang="en-US" dirty="0"/>
                      <a:t> </a:t>
                    </a:r>
                    <a:r>
                      <a:rPr lang="en-US" dirty="0" smtClean="0"/>
                      <a:t>$700M </a:t>
                    </a:r>
                    <a:endParaRPr lang="en-US" dirty="0"/>
                  </a:p>
                </c:rich>
              </c:tx>
              <c:showLegendKey val="0"/>
              <c:showVal val="1"/>
              <c:showCatName val="0"/>
              <c:showSerName val="0"/>
              <c:showPercent val="0"/>
              <c:showBubbleSize val="0"/>
            </c:dLbl>
            <c:dLbl>
              <c:idx val="6"/>
              <c:layout/>
              <c:tx>
                <c:rich>
                  <a:bodyPr/>
                  <a:lstStyle/>
                  <a:p>
                    <a:r>
                      <a:rPr lang="en-US" dirty="0"/>
                      <a:t> </a:t>
                    </a:r>
                    <a:r>
                      <a:rPr lang="en-US" dirty="0" smtClean="0"/>
                      <a:t>$7M </a:t>
                    </a:r>
                    <a:endParaRPr lang="en-US" dirty="0"/>
                  </a:p>
                </c:rich>
              </c:tx>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Sheet1!$A$2:$A$8</c:f>
              <c:strCache>
                <c:ptCount val="7"/>
                <c:pt idx="0">
                  <c:v>ABDs without
   Long-Term Care</c:v>
                </c:pt>
                <c:pt idx="1">
                  <c:v>ABDs with Long-Term Care</c:v>
                </c:pt>
                <c:pt idx="2">
                  <c:v>Limited Benefit</c:v>
                </c:pt>
                <c:pt idx="3">
                  <c:v>Children</c:v>
                </c:pt>
                <c:pt idx="4">
                  <c:v>Pregnant Women</c:v>
                </c:pt>
                <c:pt idx="5">
                  <c:v>Parents</c:v>
                </c:pt>
                <c:pt idx="6">
                  <c:v>Family Planning Waiver</c:v>
                </c:pt>
              </c:strCache>
            </c:strRef>
          </c:cat>
          <c:val>
            <c:numRef>
              <c:f>Sheet1!$B$2:$B$8</c:f>
              <c:numCache>
                <c:formatCode>_("$"* #,##0_);_("$"* \(#,##0\);_("$"* "-"??_);_(@_)</c:formatCode>
                <c:ptCount val="7"/>
                <c:pt idx="0">
                  <c:v>2600000000</c:v>
                </c:pt>
                <c:pt idx="1">
                  <c:v>2400000000</c:v>
                </c:pt>
                <c:pt idx="2">
                  <c:v>101000000</c:v>
                </c:pt>
                <c:pt idx="3">
                  <c:v>1951000000</c:v>
                </c:pt>
                <c:pt idx="4">
                  <c:v>139000000</c:v>
                </c:pt>
                <c:pt idx="5">
                  <c:v>650000000</c:v>
                </c:pt>
                <c:pt idx="6">
                  <c:v>7000000</c:v>
                </c:pt>
              </c:numCache>
            </c:numRef>
          </c:val>
        </c:ser>
        <c:dLbls>
          <c:showLegendKey val="0"/>
          <c:showVal val="0"/>
          <c:showCatName val="0"/>
          <c:showSerName val="0"/>
          <c:showPercent val="0"/>
          <c:showBubbleSize val="0"/>
        </c:dLbls>
        <c:gapWidth val="100"/>
        <c:axId val="56232192"/>
        <c:axId val="56230272"/>
      </c:barChart>
      <c:valAx>
        <c:axId val="56230272"/>
        <c:scaling>
          <c:orientation val="minMax"/>
        </c:scaling>
        <c:delete val="0"/>
        <c:axPos val="l"/>
        <c:numFmt formatCode="&quot;$&quot;#,##0" sourceLinked="0"/>
        <c:majorTickMark val="out"/>
        <c:minorTickMark val="none"/>
        <c:tickLblPos val="nextTo"/>
        <c:txPr>
          <a:bodyPr/>
          <a:lstStyle/>
          <a:p>
            <a:pPr>
              <a:defRPr sz="1600"/>
            </a:pPr>
            <a:endParaRPr lang="en-US"/>
          </a:p>
        </c:txPr>
        <c:crossAx val="56232192"/>
        <c:crosses val="autoZero"/>
        <c:crossBetween val="between"/>
        <c:majorUnit val="1000000000"/>
        <c:dispUnits>
          <c:builtInUnit val="millions"/>
          <c:dispUnitsLbl>
            <c:layout/>
            <c:txPr>
              <a:bodyPr/>
              <a:lstStyle/>
              <a:p>
                <a:pPr>
                  <a:defRPr sz="1400" b="0"/>
                </a:pPr>
                <a:endParaRPr lang="en-US"/>
              </a:p>
            </c:txPr>
          </c:dispUnitsLbl>
        </c:dispUnits>
      </c:valAx>
      <c:catAx>
        <c:axId val="56232192"/>
        <c:scaling>
          <c:orientation val="minMax"/>
        </c:scaling>
        <c:delete val="0"/>
        <c:axPos val="b"/>
        <c:majorTickMark val="out"/>
        <c:minorTickMark val="none"/>
        <c:tickLblPos val="nextTo"/>
        <c:txPr>
          <a:bodyPr/>
          <a:lstStyle/>
          <a:p>
            <a:pPr>
              <a:defRPr sz="1100"/>
            </a:pPr>
            <a:endParaRPr lang="en-US"/>
          </a:p>
        </c:txPr>
        <c:crossAx val="56230272"/>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61213181685624"/>
          <c:y val="0.12135764279465067"/>
          <c:w val="0.6694336765596608"/>
          <c:h val="0.72521981627296583"/>
        </c:manualLayout>
      </c:layout>
      <c:pieChart>
        <c:varyColors val="1"/>
        <c:ser>
          <c:idx val="0"/>
          <c:order val="0"/>
          <c:tx>
            <c:strRef>
              <c:f>Sheet1!$F$1</c:f>
              <c:strCache>
                <c:ptCount val="1"/>
                <c:pt idx="0">
                  <c:v>FY 2014</c:v>
                </c:pt>
              </c:strCache>
            </c:strRef>
          </c:tx>
          <c:spPr>
            <a:ln>
              <a:solidFill>
                <a:schemeClr val="accent1"/>
              </a:solidFill>
            </a:ln>
          </c:spPr>
          <c:dPt>
            <c:idx val="0"/>
            <c:bubble3D val="0"/>
            <c:spPr>
              <a:solidFill>
                <a:schemeClr val="accent1"/>
              </a:solidFill>
              <a:ln>
                <a:solidFill>
                  <a:schemeClr val="accent1"/>
                </a:solidFill>
              </a:ln>
            </c:spPr>
          </c:dPt>
          <c:dPt>
            <c:idx val="1"/>
            <c:bubble3D val="0"/>
            <c:spPr>
              <a:solidFill>
                <a:srgbClr val="FFFFCC"/>
              </a:solidFill>
              <a:ln>
                <a:solidFill>
                  <a:schemeClr val="accent1"/>
                </a:solidFill>
              </a:ln>
            </c:spPr>
          </c:dPt>
          <c:dLbls>
            <c:dLbl>
              <c:idx val="0"/>
              <c:layout/>
              <c:tx>
                <c:rich>
                  <a:bodyPr/>
                  <a:lstStyle/>
                  <a:p>
                    <a:r>
                      <a:rPr lang="en-US" sz="1100" dirty="0"/>
                      <a:t>Aged, Blind &amp; Disabled
65%</a:t>
                    </a:r>
                  </a:p>
                </c:rich>
              </c:tx>
              <c:showLegendKey val="0"/>
              <c:showVal val="0"/>
              <c:showCatName val="1"/>
              <c:showSerName val="0"/>
              <c:showPercent val="1"/>
              <c:showBubbleSize val="0"/>
            </c:dLbl>
            <c:dLbl>
              <c:idx val="1"/>
              <c:layout>
                <c:manualLayout>
                  <c:x val="0.15507111029725937"/>
                  <c:y val="-0.17065011104381184"/>
                </c:manualLayout>
              </c:layout>
              <c:tx>
                <c:rich>
                  <a:bodyPr/>
                  <a:lstStyle/>
                  <a:p>
                    <a:r>
                      <a:rPr lang="en-US" sz="1100" dirty="0" smtClean="0"/>
                      <a:t> Low-Income </a:t>
                    </a:r>
                    <a:r>
                      <a:rPr lang="en-US" sz="1100" dirty="0"/>
                      <a:t>Families &amp; Children
35%</a:t>
                    </a:r>
                  </a:p>
                </c:rich>
              </c:tx>
              <c:showLegendKey val="0"/>
              <c:showVal val="0"/>
              <c:showCatName val="1"/>
              <c:showSerName val="0"/>
              <c:showPercent val="1"/>
              <c:showBubbleSize val="0"/>
            </c:dLbl>
            <c:txPr>
              <a:bodyPr/>
              <a:lstStyle/>
              <a:p>
                <a:pPr>
                  <a:defRPr sz="1200"/>
                </a:pPr>
                <a:endParaRPr lang="en-US"/>
              </a:p>
            </c:txPr>
            <c:showLegendKey val="0"/>
            <c:showVal val="0"/>
            <c:showCatName val="1"/>
            <c:showSerName val="0"/>
            <c:showPercent val="1"/>
            <c:showBubbleSize val="0"/>
            <c:showLeaderLines val="0"/>
          </c:dLbls>
          <c:cat>
            <c:strRef>
              <c:f>Sheet1!$E$2:$E$3</c:f>
              <c:strCache>
                <c:ptCount val="2"/>
                <c:pt idx="0">
                  <c:v>Aged, Blind &amp; Disabled</c:v>
                </c:pt>
                <c:pt idx="1">
                  <c:v>Low-Income Families &amp; Children</c:v>
                </c:pt>
              </c:strCache>
            </c:strRef>
          </c:cat>
          <c:val>
            <c:numRef>
              <c:f>Sheet1!$F$2:$F$3</c:f>
              <c:numCache>
                <c:formatCode>_(* #,##0_);_(* \(#,##0\);_(* "-"??_);_(@_)</c:formatCode>
                <c:ptCount val="2"/>
                <c:pt idx="0">
                  <c:v>5101000000</c:v>
                </c:pt>
                <c:pt idx="1">
                  <c:v>2747000000</c:v>
                </c:pt>
              </c:numCache>
            </c:numRef>
          </c:val>
        </c:ser>
        <c:dLbls>
          <c:showLegendKey val="0"/>
          <c:showVal val="0"/>
          <c:showCatName val="0"/>
          <c:showSerName val="0"/>
          <c:showPercent val="0"/>
          <c:showBubbleSize val="0"/>
          <c:showLeaderLines val="0"/>
        </c:dLbls>
        <c:firstSliceAng val="264"/>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84039807177969"/>
          <c:y val="0.23774314668999708"/>
          <c:w val="0.84493558411002567"/>
          <c:h val="0.39893919510061243"/>
        </c:manualLayout>
      </c:layout>
      <c:barChart>
        <c:barDir val="col"/>
        <c:grouping val="clustered"/>
        <c:varyColors val="0"/>
        <c:ser>
          <c:idx val="2"/>
          <c:order val="0"/>
          <c:tx>
            <c:strRef>
              <c:f>Sheet1!$D$1</c:f>
              <c:strCache>
                <c:ptCount val="1"/>
                <c:pt idx="0">
                  <c:v>Avg Cost/Person</c:v>
                </c:pt>
              </c:strCache>
            </c:strRef>
          </c:tx>
          <c:spPr>
            <a:solidFill>
              <a:schemeClr val="accent2">
                <a:lumMod val="75000"/>
                <a:alpha val="91000"/>
              </a:schemeClr>
            </a:solidFill>
            <a:scene3d>
              <a:camera prst="orthographicFront"/>
              <a:lightRig rig="threePt" dir="t"/>
            </a:scene3d>
            <a:sp3d>
              <a:bevelT/>
            </a:sp3d>
          </c:spPr>
          <c:invertIfNegative val="0"/>
          <c:dLbls>
            <c:txPr>
              <a:bodyPr/>
              <a:lstStyle/>
              <a:p>
                <a:pPr>
                  <a:defRPr sz="1100"/>
                </a:pPr>
                <a:endParaRPr lang="en-US"/>
              </a:p>
            </c:txPr>
            <c:showLegendKey val="0"/>
            <c:showVal val="1"/>
            <c:showCatName val="0"/>
            <c:showSerName val="0"/>
            <c:showPercent val="0"/>
            <c:showBubbleSize val="0"/>
            <c:showLeaderLines val="0"/>
          </c:dLbls>
          <c:cat>
            <c:strRef>
              <c:f>Sheet1!$A$2:$A$8</c:f>
              <c:strCache>
                <c:ptCount val="7"/>
                <c:pt idx="0">
                  <c:v>ABDs without
   Long-Term Care</c:v>
                </c:pt>
                <c:pt idx="1">
                  <c:v>ABDs with Long-Term Care</c:v>
                </c:pt>
                <c:pt idx="2">
                  <c:v>Limited Benefit</c:v>
                </c:pt>
                <c:pt idx="3">
                  <c:v>Children</c:v>
                </c:pt>
                <c:pt idx="4">
                  <c:v>Pregnant Women</c:v>
                </c:pt>
                <c:pt idx="5">
                  <c:v>Parents</c:v>
                </c:pt>
                <c:pt idx="6">
                  <c:v>Family Planning Waiver</c:v>
                </c:pt>
              </c:strCache>
            </c:strRef>
          </c:cat>
          <c:val>
            <c:numRef>
              <c:f>Sheet1!$D$2:$D$8</c:f>
              <c:numCache>
                <c:formatCode>_("$"* #,##0_);_("$"* \(#,##0\);_("$"* "-"??_);_(@_)</c:formatCode>
                <c:ptCount val="7"/>
                <c:pt idx="0">
                  <c:v>17663.043478260868</c:v>
                </c:pt>
                <c:pt idx="1">
                  <c:v>40467.398452122012</c:v>
                </c:pt>
                <c:pt idx="2">
                  <c:v>1692.4726858368524</c:v>
                </c:pt>
                <c:pt idx="3">
                  <c:v>3342.4017323611642</c:v>
                </c:pt>
                <c:pt idx="4">
                  <c:v>8351.3578466714735</c:v>
                </c:pt>
                <c:pt idx="5">
                  <c:v>7016.7863118691639</c:v>
                </c:pt>
                <c:pt idx="6">
                  <c:v>154.64486910416437</c:v>
                </c:pt>
              </c:numCache>
            </c:numRef>
          </c:val>
        </c:ser>
        <c:dLbls>
          <c:showLegendKey val="0"/>
          <c:showVal val="0"/>
          <c:showCatName val="0"/>
          <c:showSerName val="0"/>
          <c:showPercent val="0"/>
          <c:showBubbleSize val="0"/>
        </c:dLbls>
        <c:gapWidth val="100"/>
        <c:axId val="89515520"/>
        <c:axId val="89513984"/>
      </c:barChart>
      <c:valAx>
        <c:axId val="89513984"/>
        <c:scaling>
          <c:orientation val="minMax"/>
          <c:max val="50000"/>
          <c:min val="0"/>
        </c:scaling>
        <c:delete val="0"/>
        <c:axPos val="l"/>
        <c:numFmt formatCode="&quot;$&quot;#,##0" sourceLinked="0"/>
        <c:majorTickMark val="out"/>
        <c:minorTickMark val="none"/>
        <c:tickLblPos val="nextTo"/>
        <c:txPr>
          <a:bodyPr/>
          <a:lstStyle/>
          <a:p>
            <a:pPr>
              <a:defRPr sz="1600"/>
            </a:pPr>
            <a:endParaRPr lang="en-US"/>
          </a:p>
        </c:txPr>
        <c:crossAx val="89515520"/>
        <c:crosses val="autoZero"/>
        <c:crossBetween val="between"/>
        <c:majorUnit val="25000"/>
      </c:valAx>
      <c:catAx>
        <c:axId val="89515520"/>
        <c:scaling>
          <c:orientation val="minMax"/>
        </c:scaling>
        <c:delete val="0"/>
        <c:axPos val="b"/>
        <c:majorTickMark val="out"/>
        <c:minorTickMark val="none"/>
        <c:tickLblPos val="nextTo"/>
        <c:txPr>
          <a:bodyPr/>
          <a:lstStyle/>
          <a:p>
            <a:pPr>
              <a:defRPr sz="1100"/>
            </a:pPr>
            <a:endParaRPr lang="en-US"/>
          </a:p>
        </c:txPr>
        <c:crossAx val="89513984"/>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0.4717</cdr:x>
      <cdr:y>0.15909</cdr:y>
    </cdr:from>
    <cdr:to>
      <cdr:x>0.78302</cdr:x>
      <cdr:y>0.31818</cdr:y>
    </cdr:to>
    <cdr:sp macro="" textlink="">
      <cdr:nvSpPr>
        <cdr:cNvPr id="2" name="TextBox 1"/>
        <cdr:cNvSpPr txBox="1"/>
      </cdr:nvSpPr>
      <cdr:spPr>
        <a:xfrm xmlns:a="http://schemas.openxmlformats.org/drawingml/2006/main">
          <a:off x="3810000" y="533400"/>
          <a:ext cx="25146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0.6</cdr:x>
      <cdr:y>0.48422</cdr:y>
    </cdr:from>
    <cdr:to>
      <cdr:x>0.84083</cdr:x>
      <cdr:y>0.61236</cdr:y>
    </cdr:to>
    <cdr:sp macro="" textlink="">
      <cdr:nvSpPr>
        <cdr:cNvPr id="2" name="TextBox 11"/>
        <cdr:cNvSpPr txBox="1"/>
      </cdr:nvSpPr>
      <cdr:spPr>
        <a:xfrm xmlns:a="http://schemas.openxmlformats.org/drawingml/2006/main">
          <a:off x="4343401" y="2209782"/>
          <a:ext cx="1743368"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600" b="1" dirty="0" smtClean="0"/>
            <a:t>Virginia Medicaid Enrollment</a:t>
          </a:r>
          <a:endParaRPr lang="en-US" sz="1600" b="1" dirty="0"/>
        </a:p>
      </cdr:txBody>
    </cdr:sp>
  </cdr:relSizeAnchor>
  <cdr:relSizeAnchor xmlns:cdr="http://schemas.openxmlformats.org/drawingml/2006/chartDrawing">
    <cdr:from>
      <cdr:x>0.42105</cdr:x>
      <cdr:y>0.21707</cdr:y>
    </cdr:from>
    <cdr:to>
      <cdr:x>0.51579</cdr:x>
      <cdr:y>0.28386</cdr:y>
    </cdr:to>
    <cdr:cxnSp macro="">
      <cdr:nvCxnSpPr>
        <cdr:cNvPr id="3" name="Straight Arrow Connector 2"/>
        <cdr:cNvCxnSpPr/>
      </cdr:nvCxnSpPr>
      <cdr:spPr>
        <a:xfrm xmlns:a="http://schemas.openxmlformats.org/drawingml/2006/main">
          <a:off x="3048000" y="990600"/>
          <a:ext cx="685800" cy="304800"/>
        </a:xfrm>
        <a:prstGeom xmlns:a="http://schemas.openxmlformats.org/drawingml/2006/main" prst="straightConnector1">
          <a:avLst/>
        </a:prstGeom>
        <a:noFill xmlns:a="http://schemas.openxmlformats.org/drawingml/2006/main"/>
        <a:ln xmlns:a="http://schemas.openxmlformats.org/drawingml/2006/main" w="15875" cap="flat" cmpd="sng" algn="ctr">
          <a:solidFill>
            <a:sysClr val="window" lastClr="FFFFFF">
              <a:lumMod val="50000"/>
            </a:sysClr>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10FD6F-DECD-40F4-A597-F1CC1FB3703E}" type="datetimeFigureOut">
              <a:rPr lang="en-US" smtClean="0"/>
              <a:pPr/>
              <a:t>10/16/2014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AB5BA8-645C-430B-A73C-942BBAA54A76}" type="slidenum">
              <a:rPr lang="en-US" smtClean="0"/>
              <a:pPr/>
              <a:t>‹#›</a:t>
            </a:fld>
            <a:endParaRPr lang="en-US" dirty="0"/>
          </a:p>
        </p:txBody>
      </p:sp>
    </p:spTree>
    <p:extLst>
      <p:ext uri="{BB962C8B-B14F-4D97-AF65-F5344CB8AC3E}">
        <p14:creationId xmlns:p14="http://schemas.microsoft.com/office/powerpoint/2010/main" val="1234409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Defense and SS are both around 20% of the federal budget</a:t>
            </a:r>
          </a:p>
          <a:p>
            <a:endParaRPr lang="en-US" dirty="0" smtClean="0"/>
          </a:p>
          <a:p>
            <a:r>
              <a:rPr lang="en-US" dirty="0" smtClean="0"/>
              <a:t>Medicare Parts:</a:t>
            </a:r>
          </a:p>
          <a:p>
            <a:r>
              <a:rPr lang="en-US" dirty="0" smtClean="0"/>
              <a:t>A:  Hospital Insurance</a:t>
            </a:r>
          </a:p>
          <a:p>
            <a:r>
              <a:rPr lang="en-US" dirty="0" smtClean="0"/>
              <a:t>B:  Physician Insurance</a:t>
            </a:r>
          </a:p>
          <a:p>
            <a:r>
              <a:rPr lang="en-US" dirty="0" smtClean="0"/>
              <a:t>C:  Medicare Advantage</a:t>
            </a:r>
          </a:p>
          <a:p>
            <a:r>
              <a:rPr lang="en-US" dirty="0" smtClean="0"/>
              <a:t>D:  Prescription</a:t>
            </a:r>
            <a:r>
              <a:rPr lang="en-US" baseline="0" dirty="0" smtClean="0"/>
              <a:t> Drug Coverage</a:t>
            </a:r>
            <a:endParaRPr lang="en-US" dirty="0"/>
          </a:p>
        </p:txBody>
      </p:sp>
      <p:sp>
        <p:nvSpPr>
          <p:cNvPr id="4" name="Slide Number Placeholder 3"/>
          <p:cNvSpPr>
            <a:spLocks noGrp="1"/>
          </p:cNvSpPr>
          <p:nvPr>
            <p:ph type="sldNum" sz="quarter" idx="10"/>
          </p:nvPr>
        </p:nvSpPr>
        <p:spPr/>
        <p:txBody>
          <a:bodyPr/>
          <a:lstStyle/>
          <a:p>
            <a:pPr>
              <a:defRPr/>
            </a:pPr>
            <a:fld id="{B95F87E5-5285-4336-A78B-FED586FAF3D9}"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95F87E5-5285-4336-A78B-FED586FAF3D9}"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 programs work together, there are some important differences between Medicaid and SCHIP.  </a:t>
            </a:r>
          </a:p>
          <a:p>
            <a:endParaRPr lang="en-US" dirty="0" smtClean="0"/>
          </a:p>
          <a:p>
            <a:r>
              <a:rPr lang="en-US" dirty="0" smtClean="0"/>
              <a:t>Medicaid is an entitlement program, meaning that states must enroll and provide services to everyone who meets eligibility criteria.  In turn, states are guaranteed federal matching payments with no pre-set limits to pay for services.  In contrast, under SCHIP programs, federal financing is capped both nationally and by state so states receive federal matching payments only up to their capped amount.  There is no individual entitlement under SCHIP, so states are able to control enrollment by using enrollment caps.  To encourage states to participation in SCHIP, the federal government assumed a larger share of the programs financing compared to Medicaid.  Compared to Medicaid, states can impose higher cost sharing or premiums and provide fewer benefits under separate SCHIP programs.</a:t>
            </a:r>
          </a:p>
          <a:p>
            <a:endParaRPr lang="en-US" dirty="0"/>
          </a:p>
        </p:txBody>
      </p:sp>
      <p:sp>
        <p:nvSpPr>
          <p:cNvPr id="4" name="Slide Number Placeholder 3"/>
          <p:cNvSpPr>
            <a:spLocks noGrp="1"/>
          </p:cNvSpPr>
          <p:nvPr>
            <p:ph type="sldNum" sz="quarter" idx="10"/>
          </p:nvPr>
        </p:nvSpPr>
        <p:spPr/>
        <p:txBody>
          <a:bodyPr/>
          <a:lstStyle/>
          <a:p>
            <a:pPr>
              <a:defRPr/>
            </a:pPr>
            <a:fld id="{B95F87E5-5285-4336-A78B-FED586FAF3D9}"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2EC63013-88C2-422C-8C23-D755FDE7D9BA}" type="slidenum">
              <a:rPr lang="en-US"/>
              <a:pPr/>
              <a:t>5</a:t>
            </a:fld>
            <a:endParaRPr lang="en-US" dirty="0"/>
          </a:p>
        </p:txBody>
      </p:sp>
      <p:sp>
        <p:nvSpPr>
          <p:cNvPr id="4099" name="Rectangle 2"/>
          <p:cNvSpPr>
            <a:spLocks noGrp="1" noRot="1" noChangeAspect="1" noChangeArrowheads="1" noTextEdit="1"/>
          </p:cNvSpPr>
          <p:nvPr>
            <p:ph type="sldImg"/>
          </p:nvPr>
        </p:nvSpPr>
        <p:spPr>
          <a:xfrm>
            <a:off x="1146175" y="687388"/>
            <a:ext cx="4567238" cy="3427412"/>
          </a:xfrm>
          <a:ln/>
        </p:spPr>
      </p:sp>
      <p:sp>
        <p:nvSpPr>
          <p:cNvPr id="4100" name="Rectangle 3"/>
          <p:cNvSpPr>
            <a:spLocks noGrp="1" noChangeArrowheads="1"/>
          </p:cNvSpPr>
          <p:nvPr>
            <p:ph type="body" idx="1"/>
          </p:nvPr>
        </p:nvSpPr>
        <p:spPr>
          <a:xfrm>
            <a:off x="914401" y="4343400"/>
            <a:ext cx="5029200" cy="4113212"/>
          </a:xfrm>
          <a:noFill/>
          <a:ln/>
        </p:spPr>
        <p:txBody>
          <a:bodyPr lIns="92122" tIns="46060" rIns="92122" bIns="46060"/>
          <a:lstStyle/>
          <a:p>
            <a:pPr eaLnBrk="1" hangingPunct="1"/>
            <a:r>
              <a:rPr lang="en-US" sz="1000" dirty="0"/>
              <a:t>50:  CA, CO, CT, DE, MD, MA, MN, NV, NH, NJ, NY, VA, WY, IL, WA (15 states)</a:t>
            </a:r>
          </a:p>
          <a:p>
            <a:pPr eaLnBrk="1" hangingPunct="1"/>
            <a:r>
              <a:rPr lang="en-US" sz="1000" dirty="0"/>
              <a:t>AK, RI, PA, HI, FL, WI, TX, VT, NE, KS, MI, OH, OR, SD, IA, ND, MO, IN, TN, ME, GA, NC, AZ, OK </a:t>
            </a:r>
          </a:p>
          <a:p>
            <a:pPr eaLnBrk="1" hangingPunct="1"/>
            <a:r>
              <a:rPr lang="en-US" sz="1000" dirty="0"/>
              <a:t>68+:  Al, MT, ID, DC, SC, KY UT NM, LA, AR, WV, MS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fontAlgn="ctr" latinLnBrk="0" hangingPunct="1"/>
            <a:endParaRPr lang="en-US" sz="1200" b="0" i="0" u="none" strike="noStrike" kern="1200" dirty="0" smtClean="0">
              <a:solidFill>
                <a:schemeClr val="tx1"/>
              </a:solidFill>
              <a:latin typeface="+mn-lt"/>
              <a:ea typeface="+mn-ea"/>
              <a:cs typeface="+mn-cs"/>
            </a:endParaRPr>
          </a:p>
          <a:p>
            <a:pPr rtl="0" eaLnBrk="1" fontAlgn="b" latinLnBrk="0" hangingPunct="1"/>
            <a:r>
              <a:rPr lang="en-US" sz="1200" b="1" i="0" u="none" strike="noStrike" kern="1200" dirty="0" smtClean="0">
                <a:solidFill>
                  <a:schemeClr val="tx1"/>
                </a:solidFill>
                <a:latin typeface="+mn-lt"/>
                <a:ea typeface="+mn-ea"/>
                <a:cs typeface="+mn-cs"/>
              </a:rPr>
              <a:t>Cost Burden</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0" i="0" u="none" strike="noStrike" kern="1200" dirty="0" smtClean="0">
                <a:solidFill>
                  <a:schemeClr val="tx1"/>
                </a:solidFill>
                <a:latin typeface="+mn-lt"/>
                <a:ea typeface="+mn-ea"/>
                <a:cs typeface="+mn-cs"/>
              </a:rPr>
              <a:t> </a:t>
            </a:r>
          </a:p>
          <a:p>
            <a:pPr rtl="0" eaLnBrk="1" fontAlgn="ctr" latinLnBrk="0" hangingPunct="1"/>
            <a:r>
              <a:rPr lang="en-US" sz="1200" b="1" i="0" u="none" strike="noStrike" kern="1200" dirty="0" smtClean="0">
                <a:solidFill>
                  <a:schemeClr val="tx1"/>
                </a:solidFill>
                <a:latin typeface="+mn-lt"/>
                <a:ea typeface="+mn-ea"/>
                <a:cs typeface="+mn-cs"/>
              </a:rPr>
              <a:t>Year</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0" i="0" u="none" strike="noStrike" kern="1200" dirty="0" smtClean="0">
                <a:solidFill>
                  <a:schemeClr val="tx1"/>
                </a:solidFill>
                <a:latin typeface="+mn-lt"/>
                <a:ea typeface="+mn-ea"/>
                <a:cs typeface="+mn-cs"/>
              </a:rPr>
              <a:t>Virginia</a:t>
            </a:r>
          </a:p>
          <a:p>
            <a:pPr rtl="0" eaLnBrk="1" fontAlgn="ctr" latinLnBrk="0" hangingPunct="1"/>
            <a:r>
              <a:rPr lang="en-US" sz="1200" b="0" i="0" u="none" strike="noStrike" kern="1200" dirty="0" smtClean="0">
                <a:solidFill>
                  <a:schemeClr val="tx1"/>
                </a:solidFill>
                <a:latin typeface="+mn-lt"/>
                <a:ea typeface="+mn-ea"/>
                <a:cs typeface="+mn-cs"/>
              </a:rPr>
              <a:t>Federal</a:t>
            </a:r>
          </a:p>
          <a:p>
            <a:pPr rtl="0" eaLnBrk="1" fontAlgn="ctr" latinLnBrk="0" hangingPunct="1"/>
            <a:r>
              <a:rPr lang="en-US" sz="1200" b="1" i="0" u="none" strike="noStrike" kern="1200" dirty="0" smtClean="0">
                <a:solidFill>
                  <a:schemeClr val="tx1"/>
                </a:solidFill>
                <a:latin typeface="+mn-lt"/>
                <a:ea typeface="+mn-ea"/>
                <a:cs typeface="+mn-cs"/>
              </a:rPr>
              <a:t>2014 - 2016</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0" i="0" u="none" strike="noStrike" kern="1200" dirty="0" smtClean="0">
                <a:solidFill>
                  <a:schemeClr val="tx1"/>
                </a:solidFill>
                <a:latin typeface="+mn-lt"/>
                <a:ea typeface="+mn-ea"/>
                <a:cs typeface="+mn-cs"/>
              </a:rPr>
              <a:t>0%</a:t>
            </a:r>
          </a:p>
          <a:p>
            <a:pPr rtl="0" eaLnBrk="1" fontAlgn="ctr" latinLnBrk="0" hangingPunct="1"/>
            <a:r>
              <a:rPr lang="en-US" sz="1200" b="0" i="0" u="none" strike="noStrike" kern="1200" dirty="0" smtClean="0">
                <a:solidFill>
                  <a:schemeClr val="tx1"/>
                </a:solidFill>
                <a:latin typeface="+mn-lt"/>
                <a:ea typeface="+mn-ea"/>
                <a:cs typeface="+mn-cs"/>
              </a:rPr>
              <a:t>100%</a:t>
            </a:r>
          </a:p>
          <a:p>
            <a:pPr rtl="0" eaLnBrk="1" fontAlgn="ctr" latinLnBrk="0" hangingPunct="1"/>
            <a:r>
              <a:rPr lang="en-US" sz="1200" b="1" i="0" u="none" strike="noStrike" kern="1200" dirty="0" smtClean="0">
                <a:solidFill>
                  <a:schemeClr val="tx1"/>
                </a:solidFill>
                <a:latin typeface="+mn-lt"/>
                <a:ea typeface="+mn-ea"/>
                <a:cs typeface="+mn-cs"/>
              </a:rPr>
              <a:t>2017</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0" i="0" u="none" strike="noStrike" kern="1200" dirty="0" smtClean="0">
                <a:solidFill>
                  <a:schemeClr val="tx1"/>
                </a:solidFill>
                <a:latin typeface="+mn-lt"/>
                <a:ea typeface="+mn-ea"/>
                <a:cs typeface="+mn-cs"/>
              </a:rPr>
              <a:t>5%</a:t>
            </a:r>
          </a:p>
          <a:p>
            <a:pPr rtl="0" eaLnBrk="1" fontAlgn="ctr" latinLnBrk="0" hangingPunct="1"/>
            <a:r>
              <a:rPr lang="en-US" sz="1200" b="0" i="0" u="none" strike="noStrike" kern="1200" dirty="0" smtClean="0">
                <a:solidFill>
                  <a:schemeClr val="tx1"/>
                </a:solidFill>
                <a:latin typeface="+mn-lt"/>
                <a:ea typeface="+mn-ea"/>
                <a:cs typeface="+mn-cs"/>
              </a:rPr>
              <a:t>95%</a:t>
            </a:r>
          </a:p>
          <a:p>
            <a:pPr rtl="0" eaLnBrk="1" fontAlgn="ctr" latinLnBrk="0" hangingPunct="1"/>
            <a:r>
              <a:rPr lang="en-US" sz="1200" b="1" i="0" u="none" strike="noStrike" kern="1200" dirty="0" smtClean="0">
                <a:solidFill>
                  <a:schemeClr val="tx1"/>
                </a:solidFill>
                <a:latin typeface="+mn-lt"/>
                <a:ea typeface="+mn-ea"/>
                <a:cs typeface="+mn-cs"/>
              </a:rPr>
              <a:t>2018</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0" i="0" u="none" strike="noStrike" kern="1200" dirty="0" smtClean="0">
                <a:solidFill>
                  <a:schemeClr val="tx1"/>
                </a:solidFill>
                <a:latin typeface="+mn-lt"/>
                <a:ea typeface="+mn-ea"/>
                <a:cs typeface="+mn-cs"/>
              </a:rPr>
              <a:t>6%</a:t>
            </a:r>
          </a:p>
          <a:p>
            <a:pPr rtl="0" eaLnBrk="1" fontAlgn="ctr" latinLnBrk="0" hangingPunct="1"/>
            <a:r>
              <a:rPr lang="en-US" sz="1200" b="0" i="0" u="none" strike="noStrike" kern="1200" dirty="0" smtClean="0">
                <a:solidFill>
                  <a:schemeClr val="tx1"/>
                </a:solidFill>
                <a:latin typeface="+mn-lt"/>
                <a:ea typeface="+mn-ea"/>
                <a:cs typeface="+mn-cs"/>
              </a:rPr>
              <a:t>94%</a:t>
            </a:r>
          </a:p>
          <a:p>
            <a:pPr rtl="0" eaLnBrk="1" fontAlgn="ctr" latinLnBrk="0" hangingPunct="1"/>
            <a:r>
              <a:rPr lang="en-US" sz="1200" b="1" i="0" u="none" strike="noStrike" kern="1200" dirty="0" smtClean="0">
                <a:solidFill>
                  <a:schemeClr val="tx1"/>
                </a:solidFill>
                <a:latin typeface="+mn-lt"/>
                <a:ea typeface="+mn-ea"/>
                <a:cs typeface="+mn-cs"/>
              </a:rPr>
              <a:t>2019</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0" i="0" u="none" strike="noStrike" kern="1200" dirty="0" smtClean="0">
                <a:solidFill>
                  <a:schemeClr val="tx1"/>
                </a:solidFill>
                <a:latin typeface="+mn-lt"/>
                <a:ea typeface="+mn-ea"/>
                <a:cs typeface="+mn-cs"/>
              </a:rPr>
              <a:t>7%</a:t>
            </a:r>
          </a:p>
          <a:p>
            <a:pPr rtl="0" eaLnBrk="1" fontAlgn="ctr" latinLnBrk="0" hangingPunct="1"/>
            <a:r>
              <a:rPr lang="en-US" sz="1200" b="0" i="0" u="none" strike="noStrike" kern="1200" dirty="0" smtClean="0">
                <a:solidFill>
                  <a:schemeClr val="tx1"/>
                </a:solidFill>
                <a:latin typeface="+mn-lt"/>
                <a:ea typeface="+mn-ea"/>
                <a:cs typeface="+mn-cs"/>
              </a:rPr>
              <a:t>93%</a:t>
            </a:r>
          </a:p>
          <a:p>
            <a:pPr rtl="0" eaLnBrk="1" fontAlgn="ctr" latinLnBrk="0" hangingPunct="1"/>
            <a:r>
              <a:rPr lang="en-US" sz="1200" b="1" i="0" u="none" strike="noStrike" kern="1200" dirty="0" smtClean="0">
                <a:solidFill>
                  <a:schemeClr val="tx1"/>
                </a:solidFill>
                <a:latin typeface="+mn-lt"/>
                <a:ea typeface="+mn-ea"/>
                <a:cs typeface="+mn-cs"/>
              </a:rPr>
              <a:t>2020 - Future</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0" i="0" u="none" strike="noStrike" kern="1200" dirty="0" smtClean="0">
                <a:solidFill>
                  <a:schemeClr val="tx1"/>
                </a:solidFill>
                <a:latin typeface="+mn-lt"/>
                <a:ea typeface="+mn-ea"/>
                <a:cs typeface="+mn-cs"/>
              </a:rPr>
              <a:t>Up to 10%</a:t>
            </a:r>
          </a:p>
          <a:p>
            <a:pPr rtl="0" eaLnBrk="1" fontAlgn="ctr" latinLnBrk="0" hangingPunct="1"/>
            <a:r>
              <a:rPr lang="en-US" sz="1200" b="0" i="0" u="none" strike="noStrike" kern="1200" dirty="0" smtClean="0">
                <a:solidFill>
                  <a:schemeClr val="tx1"/>
                </a:solidFill>
                <a:latin typeface="+mn-lt"/>
                <a:ea typeface="+mn-ea"/>
                <a:cs typeface="+mn-cs"/>
              </a:rPr>
              <a:t>At least 90%</a:t>
            </a:r>
          </a:p>
          <a:p>
            <a:endParaRPr lang="en-US" dirty="0"/>
          </a:p>
        </p:txBody>
      </p:sp>
      <p:sp>
        <p:nvSpPr>
          <p:cNvPr id="4" name="Slide Number Placeholder 3"/>
          <p:cNvSpPr>
            <a:spLocks noGrp="1"/>
          </p:cNvSpPr>
          <p:nvPr>
            <p:ph type="sldNum" sz="quarter" idx="10"/>
          </p:nvPr>
        </p:nvSpPr>
        <p:spPr/>
        <p:txBody>
          <a:bodyPr/>
          <a:lstStyle/>
          <a:p>
            <a:fld id="{72EA68A9-D470-4579-B095-F5C88BAE22F1}"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100% SSI = approx 74%</a:t>
            </a:r>
            <a:r>
              <a:rPr lang="en-US" baseline="0" dirty="0" smtClean="0"/>
              <a:t> FPL</a:t>
            </a:r>
          </a:p>
          <a:p>
            <a:r>
              <a:rPr lang="en-US" baseline="0" dirty="0" smtClean="0"/>
              <a:t>LTC Eligibility 300% = approx 222% FPL</a:t>
            </a:r>
          </a:p>
          <a:p>
            <a:endParaRPr lang="en-US" dirty="0"/>
          </a:p>
        </p:txBody>
      </p:sp>
      <p:sp>
        <p:nvSpPr>
          <p:cNvPr id="4" name="Slide Number Placeholder 3"/>
          <p:cNvSpPr>
            <a:spLocks noGrp="1"/>
          </p:cNvSpPr>
          <p:nvPr>
            <p:ph type="sldNum" sz="quarter" idx="10"/>
          </p:nvPr>
        </p:nvSpPr>
        <p:spPr/>
        <p:txBody>
          <a:bodyPr/>
          <a:lstStyle/>
          <a:p>
            <a:fld id="{0E9597DC-7FEE-482F-A0C0-CECAAB8C276F}"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9597DC-7FEE-482F-A0C0-CECAAB8C276F}" type="slidenum">
              <a:rPr lang="en-US" smtClean="0"/>
              <a:pPr/>
              <a:t>14</a:t>
            </a:fld>
            <a:endParaRPr lang="en-US" dirty="0"/>
          </a:p>
        </p:txBody>
      </p:sp>
    </p:spTree>
    <p:extLst>
      <p:ext uri="{BB962C8B-B14F-4D97-AF65-F5344CB8AC3E}">
        <p14:creationId xmlns:p14="http://schemas.microsoft.com/office/powerpoint/2010/main" val="2805237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D9F5EA-EAA9-4D89-BFC6-F72D1DC69554}" type="slidenum">
              <a:rPr lang="en-US"/>
              <a:pPr/>
              <a:t>19</a:t>
            </a:fld>
            <a:endParaRPr lang="en-US" dirty="0"/>
          </a:p>
        </p:txBody>
      </p:sp>
      <p:sp>
        <p:nvSpPr>
          <p:cNvPr id="22530" name="Rectangle 2"/>
          <p:cNvSpPr>
            <a:spLocks noGrp="1" noRot="1" noChangeAspect="1" noChangeArrowheads="1" noTextEdit="1"/>
          </p:cNvSpPr>
          <p:nvPr>
            <p:ph type="sldImg"/>
          </p:nvPr>
        </p:nvSpPr>
        <p:spPr>
          <a:xfrm>
            <a:off x="1147763" y="687388"/>
            <a:ext cx="4565650" cy="3425825"/>
          </a:xfrm>
          <a:ln/>
        </p:spPr>
      </p:sp>
      <p:sp>
        <p:nvSpPr>
          <p:cNvPr id="22531" name="Rectangle 3"/>
          <p:cNvSpPr>
            <a:spLocks noGrp="1" noChangeArrowheads="1"/>
          </p:cNvSpPr>
          <p:nvPr>
            <p:ph type="body" idx="1"/>
          </p:nvPr>
        </p:nvSpPr>
        <p:spPr>
          <a:xfrm>
            <a:off x="915296" y="4343704"/>
            <a:ext cx="5027413" cy="4112382"/>
          </a:xfrm>
        </p:spPr>
        <p:txBody>
          <a:bodyPr lIns="93860" tIns="46931" rIns="93860" bIns="46931"/>
          <a:lstStyle/>
          <a:p>
            <a:pPr defTabSz="914135">
              <a:defRPr/>
            </a:pPr>
            <a:r>
              <a:rPr lang="en-US" dirty="0" smtClean="0">
                <a:latin typeface="Tahoma" pitchFamily="34" charset="0"/>
              </a:rPr>
              <a:t>Yet the majority of those in managed care are healthier populations (i.e., moms &amp; kids). Still room to move more ABD beneficiaries into better systems of care management. </a:t>
            </a:r>
          </a:p>
          <a:p>
            <a:pPr defTabSz="914135">
              <a:defRPr/>
            </a:pPr>
            <a:endParaRPr lang="en-US" dirty="0" smtClean="0">
              <a:latin typeface="Tahoma" pitchFamily="34" charset="0"/>
            </a:endParaRPr>
          </a:p>
          <a:p>
            <a:pPr defTabSz="914135">
              <a:defRPr/>
            </a:pPr>
            <a:r>
              <a:rPr lang="en-US" dirty="0" smtClean="0">
                <a:latin typeface="Tahoma" pitchFamily="34" charset="0"/>
              </a:rPr>
              <a:t>Note: Managed care includes individuals enrolled in managed care organizations (MCOs) and primary care case management (PCCM) arrangements. </a:t>
            </a:r>
            <a:r>
              <a:rPr lang="en-US" dirty="0"/>
              <a:t>	</a:t>
            </a:r>
          </a:p>
          <a:p>
            <a:endParaRPr lang="en-US" sz="9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FFS- typically the most complex</a:t>
            </a:r>
            <a:r>
              <a:rPr lang="en-US" baseline="0" dirty="0" smtClean="0"/>
              <a:t> and costly beneficiaries</a:t>
            </a:r>
          </a:p>
          <a:p>
            <a:endParaRPr lang="en-US" dirty="0"/>
          </a:p>
        </p:txBody>
      </p:sp>
      <p:sp>
        <p:nvSpPr>
          <p:cNvPr id="4" name="Slide Number Placeholder 3"/>
          <p:cNvSpPr>
            <a:spLocks noGrp="1"/>
          </p:cNvSpPr>
          <p:nvPr>
            <p:ph type="sldNum" sz="quarter" idx="10"/>
          </p:nvPr>
        </p:nvSpPr>
        <p:spPr/>
        <p:txBody>
          <a:bodyPr/>
          <a:lstStyle/>
          <a:p>
            <a:pPr>
              <a:defRPr/>
            </a:pPr>
            <a:fld id="{B95F87E5-5285-4336-A78B-FED586FAF3D9}" type="slidenum">
              <a:rPr lang="en-US" smtClean="0"/>
              <a:pPr>
                <a:defRPr/>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93738" y="307975"/>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r>
              <a:rPr lang="en-US" dirty="0" smtClean="0"/>
              <a:t>Click icon to add chart</a:t>
            </a:r>
            <a:endParaRPr lang="en-US" dirty="0"/>
          </a:p>
        </p:txBody>
      </p:sp>
      <p:sp>
        <p:nvSpPr>
          <p:cNvPr id="4" name="Date Placeholder 3"/>
          <p:cNvSpPr>
            <a:spLocks noGrp="1"/>
          </p:cNvSpPr>
          <p:nvPr>
            <p:ph type="dt" sz="half" idx="10"/>
          </p:nvPr>
        </p:nvSpPr>
        <p:spPr>
          <a:xfrm>
            <a:off x="1173163" y="6265863"/>
            <a:ext cx="1905000" cy="457200"/>
          </a:xfrm>
        </p:spPr>
        <p:txBody>
          <a:bodyPr/>
          <a:lstStyle>
            <a:lvl1pPr>
              <a:defRPr/>
            </a:lvl1pPr>
          </a:lstStyle>
          <a:p>
            <a:endParaRPr lang="en-US" dirty="0"/>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7239000" y="6400800"/>
            <a:ext cx="1905000" cy="457200"/>
          </a:xfrm>
        </p:spPr>
        <p:txBody>
          <a:bodyPr/>
          <a:lstStyle>
            <a:lvl1pPr>
              <a:defRPr/>
            </a:lvl1pPr>
          </a:lstStyle>
          <a:p>
            <a:fld id="{C3766E90-8E81-4A67-A765-382DB82B2262}" type="slidenum">
              <a:rPr lang="en-US"/>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15925" y="358775"/>
            <a:ext cx="8450263" cy="5624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2929746"/>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7342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7342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Tree>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Tree>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Tree>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93738" y="307975"/>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r>
              <a:rPr lang="en-US" dirty="0" smtClean="0"/>
              <a:t>Click icon to add chart</a:t>
            </a:r>
            <a:endParaRPr lang="en-US" dirty="0"/>
          </a:p>
        </p:txBody>
      </p:sp>
      <p:sp>
        <p:nvSpPr>
          <p:cNvPr id="4" name="Date Placeholder 3"/>
          <p:cNvSpPr>
            <a:spLocks noGrp="1"/>
          </p:cNvSpPr>
          <p:nvPr>
            <p:ph type="dt" sz="half" idx="10"/>
          </p:nvPr>
        </p:nvSpPr>
        <p:spPr>
          <a:xfrm>
            <a:off x="1173163" y="6265863"/>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581400" y="6248400"/>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7239000" y="6400800"/>
            <a:ext cx="1905000" cy="457200"/>
          </a:xfrm>
          <a:prstGeom prst="rect">
            <a:avLst/>
          </a:prstGeom>
        </p:spPr>
        <p:txBody>
          <a:bodyPr/>
          <a:lstStyle>
            <a:lvl1pPr>
              <a:defRPr/>
            </a:lvl1pPr>
          </a:lstStyle>
          <a:p>
            <a:fld id="{C3766E90-8E81-4A67-A765-382DB82B2262}" type="slidenum">
              <a:rPr lang="en-US"/>
              <a:pPr/>
              <a:t>‹#›</a:t>
            </a:fld>
            <a:endParaRPr lang="en-US" dirty="0"/>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7342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15925" y="358775"/>
            <a:ext cx="8450263" cy="5624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292974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B50D86-C0A9-45EC-B3DA-1B2C55F9758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image" Target="../media/image3.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image" Target="../media/image2.png"/><Relationship Id="rId2" Type="http://schemas.openxmlformats.org/officeDocument/2006/relationships/slideLayout" Target="../slideLayouts/slideLayout17.xml"/><Relationship Id="rId16" Type="http://schemas.openxmlformats.org/officeDocument/2006/relationships/image" Target="../media/image1.jpe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50D86-C0A9-45EC-B3DA-1B2C55F975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692"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0" y="6400800"/>
            <a:ext cx="9144000" cy="457200"/>
          </a:xfrm>
          <a:prstGeom prst="rect">
            <a:avLst/>
          </a:prstGeom>
          <a:solidFill>
            <a:srgbClr val="66AE20"/>
          </a:solidFill>
          <a:ln w="9525">
            <a:noFill/>
            <a:miter lim="800000"/>
            <a:headEnd/>
            <a:tailEnd/>
          </a:ln>
          <a:effectLst/>
        </p:spPr>
        <p:txBody>
          <a:bodyPr wrap="none" anchor="ctr"/>
          <a:lstStyle/>
          <a:p>
            <a:r>
              <a:rPr lang="en-US" dirty="0" smtClean="0"/>
              <a:t>       http://www.dmas.virginia.gov/</a:t>
            </a:r>
            <a:endParaRPr lang="en-US" dirty="0"/>
          </a:p>
        </p:txBody>
      </p:sp>
      <p:pic>
        <p:nvPicPr>
          <p:cNvPr id="1032" name="Picture 8" descr="thinBanner"/>
          <p:cNvPicPr>
            <a:picLocks noChangeAspect="1" noChangeArrowheads="1"/>
          </p:cNvPicPr>
          <p:nvPr/>
        </p:nvPicPr>
        <p:blipFill>
          <a:blip r:embed="rId16" cstate="print"/>
          <a:srcRect/>
          <a:stretch>
            <a:fillRect/>
          </a:stretch>
        </p:blipFill>
        <p:spPr bwMode="auto">
          <a:xfrm>
            <a:off x="0" y="1066800"/>
            <a:ext cx="9144000" cy="731838"/>
          </a:xfrm>
          <a:prstGeom prst="rect">
            <a:avLst/>
          </a:prstGeom>
          <a:noFill/>
        </p:spPr>
      </p:pic>
      <p:sp>
        <p:nvSpPr>
          <p:cNvPr id="1026" name="Rectangle 2"/>
          <p:cNvSpPr>
            <a:spLocks noGrp="1" noChangeArrowheads="1"/>
          </p:cNvSpPr>
          <p:nvPr>
            <p:ph type="title"/>
          </p:nvPr>
        </p:nvSpPr>
        <p:spPr bwMode="auto">
          <a:xfrm>
            <a:off x="457200" y="990600"/>
            <a:ext cx="82296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dirty="0" smtClean="0"/>
          </a:p>
        </p:txBody>
      </p:sp>
      <p:sp>
        <p:nvSpPr>
          <p:cNvPr id="1027" name="Rectangle 3"/>
          <p:cNvSpPr>
            <a:spLocks noGrp="1" noChangeArrowheads="1"/>
          </p:cNvSpPr>
          <p:nvPr>
            <p:ph type="body" idx="1"/>
          </p:nvPr>
        </p:nvSpPr>
        <p:spPr bwMode="auto">
          <a:xfrm>
            <a:off x="457200" y="18288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1" name="Rectangle 7"/>
          <p:cNvSpPr>
            <a:spLocks noChangeArrowheads="1"/>
          </p:cNvSpPr>
          <p:nvPr/>
        </p:nvSpPr>
        <p:spPr bwMode="auto">
          <a:xfrm>
            <a:off x="0" y="0"/>
            <a:ext cx="9144000" cy="152400"/>
          </a:xfrm>
          <a:prstGeom prst="rect">
            <a:avLst/>
          </a:prstGeom>
          <a:solidFill>
            <a:srgbClr val="66AE20"/>
          </a:solidFill>
          <a:ln w="9525">
            <a:noFill/>
            <a:miter lim="800000"/>
            <a:headEnd/>
            <a:tailEnd/>
          </a:ln>
          <a:effectLst/>
        </p:spPr>
        <p:txBody>
          <a:bodyPr wrap="none" anchor="ctr"/>
          <a:lstStyle/>
          <a:p>
            <a:endParaRPr lang="en-US" dirty="0"/>
          </a:p>
        </p:txBody>
      </p:sp>
      <p:pic>
        <p:nvPicPr>
          <p:cNvPr id="1035" name="Picture 11" descr="stateSeal"/>
          <p:cNvPicPr>
            <a:picLocks noChangeAspect="1" noChangeArrowheads="1"/>
          </p:cNvPicPr>
          <p:nvPr/>
        </p:nvPicPr>
        <p:blipFill>
          <a:blip r:embed="rId17" cstate="print"/>
          <a:srcRect/>
          <a:stretch>
            <a:fillRect/>
          </a:stretch>
        </p:blipFill>
        <p:spPr bwMode="auto">
          <a:xfrm>
            <a:off x="8153400" y="381000"/>
            <a:ext cx="454025" cy="457200"/>
          </a:xfrm>
          <a:prstGeom prst="rect">
            <a:avLst/>
          </a:prstGeom>
          <a:noFill/>
        </p:spPr>
      </p:pic>
      <p:sp>
        <p:nvSpPr>
          <p:cNvPr id="1038" name="Rectangle 14"/>
          <p:cNvSpPr>
            <a:spLocks noChangeArrowheads="1"/>
          </p:cNvSpPr>
          <p:nvPr/>
        </p:nvSpPr>
        <p:spPr bwMode="auto">
          <a:xfrm>
            <a:off x="8382000" y="6537325"/>
            <a:ext cx="204788" cy="176213"/>
          </a:xfrm>
          <a:prstGeom prst="rect">
            <a:avLst/>
          </a:prstGeom>
          <a:noFill/>
          <a:ln w="9525">
            <a:noFill/>
            <a:miter lim="800000"/>
            <a:headEnd/>
            <a:tailEnd/>
          </a:ln>
          <a:effectLst/>
        </p:spPr>
        <p:txBody>
          <a:bodyPr wrap="none" anchor="ctr"/>
          <a:lstStyle/>
          <a:p>
            <a:pPr algn="ctr"/>
            <a:fld id="{71B0E4C6-FB2D-4D18-AF01-C283A5981E3C}" type="slidenum">
              <a:rPr lang="en-US" sz="1000">
                <a:solidFill>
                  <a:schemeClr val="bg1"/>
                </a:solidFill>
              </a:rPr>
              <a:pPr algn="ctr"/>
              <a:t>‹#›</a:t>
            </a:fld>
            <a:endParaRPr lang="en-US" sz="1000" dirty="0">
              <a:solidFill>
                <a:schemeClr val="bg1"/>
              </a:solidFill>
            </a:endParaRPr>
          </a:p>
        </p:txBody>
      </p:sp>
      <p:pic>
        <p:nvPicPr>
          <p:cNvPr id="12" name="Picture 24" descr="VITA logo"/>
          <p:cNvPicPr>
            <a:picLocks noChangeAspect="1" noChangeArrowheads="1"/>
          </p:cNvPicPr>
          <p:nvPr/>
        </p:nvPicPr>
        <p:blipFill>
          <a:blip r:embed="rId18" cstate="print"/>
          <a:srcRect/>
          <a:stretch>
            <a:fillRect/>
          </a:stretch>
        </p:blipFill>
        <p:spPr bwMode="auto">
          <a:xfrm>
            <a:off x="381000" y="228600"/>
            <a:ext cx="1295400" cy="711200"/>
          </a:xfrm>
          <a:prstGeom prst="rect">
            <a:avLst/>
          </a:prstGeom>
          <a:noFill/>
          <a:ln w="9525">
            <a:noFill/>
            <a:miter lim="800000"/>
            <a:headEnd/>
            <a:tailEnd/>
          </a:ln>
        </p:spPr>
      </p:pic>
      <p:sp>
        <p:nvSpPr>
          <p:cNvPr id="13" name="TextBox 14"/>
          <p:cNvSpPr txBox="1">
            <a:spLocks noChangeArrowheads="1"/>
          </p:cNvSpPr>
          <p:nvPr/>
        </p:nvSpPr>
        <p:spPr bwMode="auto">
          <a:xfrm>
            <a:off x="2133600" y="381000"/>
            <a:ext cx="5562600" cy="400110"/>
          </a:xfrm>
          <a:prstGeom prst="rect">
            <a:avLst/>
          </a:prstGeom>
          <a:noFill/>
          <a:ln w="9525">
            <a:noFill/>
            <a:miter lim="800000"/>
            <a:headEnd/>
            <a:tailEnd/>
          </a:ln>
        </p:spPr>
        <p:txBody>
          <a:bodyPr wrap="square">
            <a:spAutoFit/>
          </a:bodyPr>
          <a:lstStyle/>
          <a:p>
            <a:r>
              <a:rPr lang="en-US" sz="2000" b="1" i="1" dirty="0">
                <a:solidFill>
                  <a:schemeClr val="accent2"/>
                </a:solidFill>
              </a:rPr>
              <a:t>Department of Medical Assistance </a:t>
            </a:r>
            <a:r>
              <a:rPr lang="en-US" sz="2000" b="1" i="1" dirty="0" smtClean="0">
                <a:solidFill>
                  <a:schemeClr val="accent2"/>
                </a:solidFill>
              </a:rPr>
              <a:t>Services</a:t>
            </a:r>
            <a:endParaRPr lang="en-US" sz="2000" b="1" i="1" dirty="0">
              <a:solidFill>
                <a:schemeClr val="accent2"/>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Lst>
  <p:hf hdr="0" ftr="0" dt="0"/>
  <p:txStyles>
    <p:titleStyle>
      <a:lvl1pPr algn="l" rtl="0" eaLnBrk="1" fontAlgn="base" hangingPunct="1">
        <a:spcBef>
          <a:spcPct val="0"/>
        </a:spcBef>
        <a:spcAft>
          <a:spcPct val="0"/>
        </a:spcAft>
        <a:defRPr sz="3600" b="1">
          <a:solidFill>
            <a:schemeClr val="folHlink"/>
          </a:solidFill>
          <a:latin typeface="+mj-lt"/>
          <a:ea typeface="+mj-ea"/>
          <a:cs typeface="+mj-cs"/>
        </a:defRPr>
      </a:lvl1pPr>
      <a:lvl2pPr algn="l" rtl="0" eaLnBrk="1" fontAlgn="base" hangingPunct="1">
        <a:spcBef>
          <a:spcPct val="0"/>
        </a:spcBef>
        <a:spcAft>
          <a:spcPct val="0"/>
        </a:spcAft>
        <a:defRPr sz="3600" b="1">
          <a:solidFill>
            <a:schemeClr val="folHlink"/>
          </a:solidFill>
          <a:latin typeface="Century Gothic" pitchFamily="34" charset="0"/>
        </a:defRPr>
      </a:lvl2pPr>
      <a:lvl3pPr algn="l" rtl="0" eaLnBrk="1" fontAlgn="base" hangingPunct="1">
        <a:spcBef>
          <a:spcPct val="0"/>
        </a:spcBef>
        <a:spcAft>
          <a:spcPct val="0"/>
        </a:spcAft>
        <a:defRPr sz="3600" b="1">
          <a:solidFill>
            <a:schemeClr val="folHlink"/>
          </a:solidFill>
          <a:latin typeface="Century Gothic" pitchFamily="34" charset="0"/>
        </a:defRPr>
      </a:lvl3pPr>
      <a:lvl4pPr algn="l" rtl="0" eaLnBrk="1" fontAlgn="base" hangingPunct="1">
        <a:spcBef>
          <a:spcPct val="0"/>
        </a:spcBef>
        <a:spcAft>
          <a:spcPct val="0"/>
        </a:spcAft>
        <a:defRPr sz="3600" b="1">
          <a:solidFill>
            <a:schemeClr val="folHlink"/>
          </a:solidFill>
          <a:latin typeface="Century Gothic" pitchFamily="34" charset="0"/>
        </a:defRPr>
      </a:lvl4pPr>
      <a:lvl5pPr algn="l" rtl="0" eaLnBrk="1" fontAlgn="base" hangingPunct="1">
        <a:spcBef>
          <a:spcPct val="0"/>
        </a:spcBef>
        <a:spcAft>
          <a:spcPct val="0"/>
        </a:spcAft>
        <a:defRPr sz="3600" b="1">
          <a:solidFill>
            <a:schemeClr val="folHlink"/>
          </a:solidFill>
          <a:latin typeface="Century Gothic" pitchFamily="34" charset="0"/>
        </a:defRPr>
      </a:lvl5pPr>
      <a:lvl6pPr marL="457200" algn="l" rtl="0" eaLnBrk="1" fontAlgn="base" hangingPunct="1">
        <a:spcBef>
          <a:spcPct val="0"/>
        </a:spcBef>
        <a:spcAft>
          <a:spcPct val="0"/>
        </a:spcAft>
        <a:defRPr sz="3600" b="1">
          <a:solidFill>
            <a:schemeClr val="folHlink"/>
          </a:solidFill>
          <a:latin typeface="Century Gothic" pitchFamily="34" charset="0"/>
        </a:defRPr>
      </a:lvl6pPr>
      <a:lvl7pPr marL="914400" algn="l" rtl="0" eaLnBrk="1" fontAlgn="base" hangingPunct="1">
        <a:spcBef>
          <a:spcPct val="0"/>
        </a:spcBef>
        <a:spcAft>
          <a:spcPct val="0"/>
        </a:spcAft>
        <a:defRPr sz="3600" b="1">
          <a:solidFill>
            <a:schemeClr val="folHlink"/>
          </a:solidFill>
          <a:latin typeface="Century Gothic" pitchFamily="34" charset="0"/>
        </a:defRPr>
      </a:lvl7pPr>
      <a:lvl8pPr marL="1371600" algn="l" rtl="0" eaLnBrk="1" fontAlgn="base" hangingPunct="1">
        <a:spcBef>
          <a:spcPct val="0"/>
        </a:spcBef>
        <a:spcAft>
          <a:spcPct val="0"/>
        </a:spcAft>
        <a:defRPr sz="3600" b="1">
          <a:solidFill>
            <a:schemeClr val="folHlink"/>
          </a:solidFill>
          <a:latin typeface="Century Gothic" pitchFamily="34" charset="0"/>
        </a:defRPr>
      </a:lvl8pPr>
      <a:lvl9pPr marL="1828800" algn="l" rtl="0" eaLnBrk="1" fontAlgn="base" hangingPunct="1">
        <a:spcBef>
          <a:spcPct val="0"/>
        </a:spcBef>
        <a:spcAft>
          <a:spcPct val="0"/>
        </a:spcAft>
        <a:defRPr sz="3600" b="1">
          <a:solidFill>
            <a:schemeClr val="folHlink"/>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accent2"/>
          </a:solidFill>
          <a:latin typeface="+mn-lt"/>
          <a:ea typeface="+mn-ea"/>
          <a:cs typeface="+mn-cs"/>
        </a:defRPr>
      </a:lvl1pPr>
      <a:lvl2pPr marL="742950" indent="-285750" algn="l" rtl="0" eaLnBrk="1" fontAlgn="base" hangingPunct="1">
        <a:spcBef>
          <a:spcPct val="20000"/>
        </a:spcBef>
        <a:spcAft>
          <a:spcPct val="0"/>
        </a:spcAft>
        <a:buChar char="–"/>
        <a:defRPr sz="2400">
          <a:solidFill>
            <a:schemeClr val="accent2"/>
          </a:solidFill>
          <a:latin typeface="+mn-lt"/>
        </a:defRPr>
      </a:lvl2pPr>
      <a:lvl3pPr marL="1143000" indent="-228600" algn="l" rtl="0" eaLnBrk="1" fontAlgn="base" hangingPunct="1">
        <a:spcBef>
          <a:spcPct val="20000"/>
        </a:spcBef>
        <a:spcAft>
          <a:spcPct val="0"/>
        </a:spcAft>
        <a:buChar char="•"/>
        <a:defRPr sz="2000">
          <a:solidFill>
            <a:schemeClr val="accent2"/>
          </a:solidFill>
          <a:latin typeface="+mn-lt"/>
        </a:defRPr>
      </a:lvl3pPr>
      <a:lvl4pPr marL="1600200" indent="-228600" algn="l" rtl="0" eaLnBrk="1" fontAlgn="base" hangingPunct="1">
        <a:spcBef>
          <a:spcPct val="20000"/>
        </a:spcBef>
        <a:spcAft>
          <a:spcPct val="0"/>
        </a:spcAft>
        <a:buChar char="–"/>
        <a:defRPr>
          <a:solidFill>
            <a:schemeClr val="accent2"/>
          </a:solidFill>
          <a:latin typeface="+mn-lt"/>
        </a:defRPr>
      </a:lvl4pPr>
      <a:lvl5pPr marL="2057400" indent="-228600" algn="l" rtl="0" eaLnBrk="1" fontAlgn="base" hangingPunct="1">
        <a:spcBef>
          <a:spcPct val="20000"/>
        </a:spcBef>
        <a:spcAft>
          <a:spcPct val="0"/>
        </a:spcAft>
        <a:buChar char="»"/>
        <a:defRPr>
          <a:solidFill>
            <a:schemeClr val="accent2"/>
          </a:solidFill>
          <a:latin typeface="+mn-lt"/>
        </a:defRPr>
      </a:lvl5pPr>
      <a:lvl6pPr marL="2514600" indent="-228600" algn="l" rtl="0" eaLnBrk="1" fontAlgn="base" hangingPunct="1">
        <a:spcBef>
          <a:spcPct val="20000"/>
        </a:spcBef>
        <a:spcAft>
          <a:spcPct val="0"/>
        </a:spcAft>
        <a:buChar char="»"/>
        <a:defRPr>
          <a:solidFill>
            <a:schemeClr val="accent2"/>
          </a:solidFill>
          <a:latin typeface="+mn-lt"/>
        </a:defRPr>
      </a:lvl6pPr>
      <a:lvl7pPr marL="2971800" indent="-228600" algn="l" rtl="0" eaLnBrk="1" fontAlgn="base" hangingPunct="1">
        <a:spcBef>
          <a:spcPct val="20000"/>
        </a:spcBef>
        <a:spcAft>
          <a:spcPct val="0"/>
        </a:spcAft>
        <a:buChar char="»"/>
        <a:defRPr>
          <a:solidFill>
            <a:schemeClr val="accent2"/>
          </a:solidFill>
          <a:latin typeface="+mn-lt"/>
        </a:defRPr>
      </a:lvl7pPr>
      <a:lvl8pPr marL="3429000" indent="-228600" algn="l" rtl="0" eaLnBrk="1" fontAlgn="base" hangingPunct="1">
        <a:spcBef>
          <a:spcPct val="20000"/>
        </a:spcBef>
        <a:spcAft>
          <a:spcPct val="0"/>
        </a:spcAft>
        <a:buChar char="»"/>
        <a:defRPr>
          <a:solidFill>
            <a:schemeClr val="accent2"/>
          </a:solidFill>
          <a:latin typeface="+mn-lt"/>
        </a:defRPr>
      </a:lvl8pPr>
      <a:lvl9pPr marL="3886200" indent="-228600" algn="l" rtl="0" eaLnBrk="1" fontAlgn="base" hangingPunct="1">
        <a:spcBef>
          <a:spcPct val="20000"/>
        </a:spcBef>
        <a:spcAft>
          <a:spcPct val="0"/>
        </a:spcAft>
        <a:buChar char="»"/>
        <a:defRPr>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frwebgate6.access.gpo.gov/cgi-bin/PDFgate.cgi?WAISdocID=985592272797+0+2+0&amp;WAISaction=retriev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0"/>
          <p:cNvSpPr>
            <a:spLocks noChangeArrowheads="1"/>
          </p:cNvSpPr>
          <p:nvPr/>
        </p:nvSpPr>
        <p:spPr bwMode="auto">
          <a:xfrm>
            <a:off x="0" y="0"/>
            <a:ext cx="9144000" cy="1066800"/>
          </a:xfrm>
          <a:prstGeom prst="rect">
            <a:avLst/>
          </a:prstGeom>
          <a:solidFill>
            <a:schemeClr val="bg1"/>
          </a:solidFill>
          <a:ln w="9525">
            <a:solidFill>
              <a:schemeClr val="tx1"/>
            </a:solidFill>
            <a:miter lim="800000"/>
            <a:headEnd/>
            <a:tailEnd/>
          </a:ln>
        </p:spPr>
        <p:txBody>
          <a:bodyPr wrap="none" anchor="ctr"/>
          <a:lstStyle/>
          <a:p>
            <a:endParaRPr lang="en-US" dirty="0"/>
          </a:p>
        </p:txBody>
      </p:sp>
      <p:sp>
        <p:nvSpPr>
          <p:cNvPr id="4" name="Rectangle 17"/>
          <p:cNvSpPr>
            <a:spLocks noChangeArrowheads="1"/>
          </p:cNvSpPr>
          <p:nvPr/>
        </p:nvSpPr>
        <p:spPr bwMode="auto">
          <a:xfrm>
            <a:off x="0" y="6248400"/>
            <a:ext cx="9144000" cy="609600"/>
          </a:xfrm>
          <a:prstGeom prst="rect">
            <a:avLst/>
          </a:prstGeom>
          <a:solidFill>
            <a:srgbClr val="66AE20"/>
          </a:solidFill>
          <a:ln w="9525">
            <a:noFill/>
            <a:miter lim="800000"/>
            <a:headEnd/>
            <a:tailEnd/>
          </a:ln>
        </p:spPr>
        <p:txBody>
          <a:bodyPr wrap="none" anchor="ctr"/>
          <a:lstStyle/>
          <a:p>
            <a:pPr>
              <a:spcBef>
                <a:spcPct val="50000"/>
              </a:spcBef>
            </a:pPr>
            <a:r>
              <a:rPr lang="en-US" dirty="0" smtClean="0">
                <a:latin typeface="Arial" pitchFamily="34" charset="0"/>
                <a:cs typeface="Arial" pitchFamily="34" charset="0"/>
              </a:rPr>
              <a:t>    http://www.dmas.virginia.gov</a:t>
            </a:r>
            <a:endParaRPr lang="en-US" dirty="0">
              <a:latin typeface="Arial" pitchFamily="34" charset="0"/>
              <a:cs typeface="Arial" pitchFamily="34" charset="0"/>
            </a:endParaRPr>
          </a:p>
        </p:txBody>
      </p:sp>
      <p:pic>
        <p:nvPicPr>
          <p:cNvPr id="5" name="Picture 6" descr="bigStateBackground"/>
          <p:cNvPicPr>
            <a:picLocks noChangeAspect="1" noChangeArrowheads="1"/>
          </p:cNvPicPr>
          <p:nvPr/>
        </p:nvPicPr>
        <p:blipFill>
          <a:blip r:embed="rId2" cstate="print"/>
          <a:srcRect/>
          <a:stretch>
            <a:fillRect/>
          </a:stretch>
        </p:blipFill>
        <p:spPr bwMode="auto">
          <a:xfrm>
            <a:off x="0" y="1770700"/>
            <a:ext cx="9144000" cy="4495800"/>
          </a:xfrm>
          <a:prstGeom prst="rect">
            <a:avLst/>
          </a:prstGeom>
          <a:noFill/>
          <a:ln w="9525">
            <a:noFill/>
            <a:miter lim="800000"/>
            <a:headEnd/>
            <a:tailEnd/>
          </a:ln>
        </p:spPr>
      </p:pic>
      <p:sp>
        <p:nvSpPr>
          <p:cNvPr id="6" name="Rectangle 3"/>
          <p:cNvSpPr txBox="1">
            <a:spLocks noChangeArrowheads="1"/>
          </p:cNvSpPr>
          <p:nvPr/>
        </p:nvSpPr>
        <p:spPr>
          <a:xfrm>
            <a:off x="2585814" y="3810000"/>
            <a:ext cx="5791200" cy="1600200"/>
          </a:xfrm>
          <a:prstGeom prst="rect">
            <a:avLst/>
          </a:prstGeom>
        </p:spPr>
        <p:txBody>
          <a:bodyPr>
            <a:noAutofit/>
          </a:bodyPr>
          <a:lstStyle>
            <a:lvl1pPr marL="342900" indent="-342900" algn="l" rtl="0" eaLnBrk="1" fontAlgn="base" hangingPunct="1">
              <a:spcBef>
                <a:spcPct val="20000"/>
              </a:spcBef>
              <a:spcAft>
                <a:spcPct val="0"/>
              </a:spcAft>
              <a:buChar char="•"/>
              <a:defRPr sz="2800">
                <a:solidFill>
                  <a:schemeClr val="accent2"/>
                </a:solidFill>
                <a:latin typeface="+mn-lt"/>
                <a:ea typeface="+mn-ea"/>
                <a:cs typeface="+mn-cs"/>
              </a:defRPr>
            </a:lvl1pPr>
            <a:lvl2pPr marL="742950" indent="-285750" algn="l" rtl="0" eaLnBrk="1" fontAlgn="base" hangingPunct="1">
              <a:spcBef>
                <a:spcPct val="20000"/>
              </a:spcBef>
              <a:spcAft>
                <a:spcPct val="0"/>
              </a:spcAft>
              <a:buChar char="–"/>
              <a:defRPr sz="2400">
                <a:solidFill>
                  <a:schemeClr val="accent2"/>
                </a:solidFill>
                <a:latin typeface="+mn-lt"/>
              </a:defRPr>
            </a:lvl2pPr>
            <a:lvl3pPr marL="1143000" indent="-228600" algn="l" rtl="0" eaLnBrk="1" fontAlgn="base" hangingPunct="1">
              <a:spcBef>
                <a:spcPct val="20000"/>
              </a:spcBef>
              <a:spcAft>
                <a:spcPct val="0"/>
              </a:spcAft>
              <a:buChar char="•"/>
              <a:defRPr sz="2000">
                <a:solidFill>
                  <a:schemeClr val="accent2"/>
                </a:solidFill>
                <a:latin typeface="+mn-lt"/>
              </a:defRPr>
            </a:lvl3pPr>
            <a:lvl4pPr marL="1600200" indent="-228600" algn="l" rtl="0" eaLnBrk="1" fontAlgn="base" hangingPunct="1">
              <a:spcBef>
                <a:spcPct val="20000"/>
              </a:spcBef>
              <a:spcAft>
                <a:spcPct val="0"/>
              </a:spcAft>
              <a:buChar char="–"/>
              <a:defRPr>
                <a:solidFill>
                  <a:schemeClr val="accent2"/>
                </a:solidFill>
                <a:latin typeface="+mn-lt"/>
              </a:defRPr>
            </a:lvl4pPr>
            <a:lvl5pPr marL="2057400" indent="-228600" algn="l" rtl="0" eaLnBrk="1" fontAlgn="base" hangingPunct="1">
              <a:spcBef>
                <a:spcPct val="20000"/>
              </a:spcBef>
              <a:spcAft>
                <a:spcPct val="0"/>
              </a:spcAft>
              <a:buChar char="»"/>
              <a:defRPr>
                <a:solidFill>
                  <a:schemeClr val="accent2"/>
                </a:solidFill>
                <a:latin typeface="+mn-lt"/>
              </a:defRPr>
            </a:lvl5pPr>
            <a:lvl6pPr marL="2514600" indent="-228600" algn="l" rtl="0" eaLnBrk="1" fontAlgn="base" hangingPunct="1">
              <a:spcBef>
                <a:spcPct val="20000"/>
              </a:spcBef>
              <a:spcAft>
                <a:spcPct val="0"/>
              </a:spcAft>
              <a:buChar char="»"/>
              <a:defRPr>
                <a:solidFill>
                  <a:schemeClr val="accent2"/>
                </a:solidFill>
                <a:latin typeface="+mn-lt"/>
              </a:defRPr>
            </a:lvl6pPr>
            <a:lvl7pPr marL="2971800" indent="-228600" algn="l" rtl="0" eaLnBrk="1" fontAlgn="base" hangingPunct="1">
              <a:spcBef>
                <a:spcPct val="20000"/>
              </a:spcBef>
              <a:spcAft>
                <a:spcPct val="0"/>
              </a:spcAft>
              <a:buChar char="»"/>
              <a:defRPr>
                <a:solidFill>
                  <a:schemeClr val="accent2"/>
                </a:solidFill>
                <a:latin typeface="+mn-lt"/>
              </a:defRPr>
            </a:lvl7pPr>
            <a:lvl8pPr marL="3429000" indent="-228600" algn="l" rtl="0" eaLnBrk="1" fontAlgn="base" hangingPunct="1">
              <a:spcBef>
                <a:spcPct val="20000"/>
              </a:spcBef>
              <a:spcAft>
                <a:spcPct val="0"/>
              </a:spcAft>
              <a:buChar char="»"/>
              <a:defRPr>
                <a:solidFill>
                  <a:schemeClr val="accent2"/>
                </a:solidFill>
                <a:latin typeface="+mn-lt"/>
              </a:defRPr>
            </a:lvl8pPr>
            <a:lvl9pPr marL="3886200" indent="-228600" algn="l" rtl="0" eaLnBrk="1" fontAlgn="base" hangingPunct="1">
              <a:spcBef>
                <a:spcPct val="20000"/>
              </a:spcBef>
              <a:spcAft>
                <a:spcPct val="0"/>
              </a:spcAft>
              <a:buChar char="»"/>
              <a:defRPr>
                <a:solidFill>
                  <a:schemeClr val="accent2"/>
                </a:solidFill>
                <a:latin typeface="+mn-lt"/>
              </a:defRPr>
            </a:lvl9pPr>
          </a:lstStyle>
          <a:p>
            <a:pPr marL="0" indent="0" algn="r" eaLnBrk="0" hangingPunct="0">
              <a:buNone/>
            </a:pPr>
            <a:r>
              <a:rPr lang="en-US" sz="3600" b="1" i="1" kern="0" dirty="0" smtClean="0">
                <a:solidFill>
                  <a:schemeClr val="bg1"/>
                </a:solidFill>
                <a:latin typeface="Arial" panose="020B0604020202020204" pitchFamily="34" charset="0"/>
                <a:cs typeface="Arial" panose="020B0604020202020204" pitchFamily="34" charset="0"/>
              </a:rPr>
              <a:t>Cindi B. Jones, Director</a:t>
            </a:r>
            <a:endParaRPr lang="en-US" sz="3600" b="1" i="1" kern="0" dirty="0" smtClean="0">
              <a:solidFill>
                <a:schemeClr val="bg1"/>
              </a:solidFill>
            </a:endParaRPr>
          </a:p>
          <a:p>
            <a:pPr marL="0" indent="0" algn="r" eaLnBrk="0" hangingPunct="0">
              <a:buNone/>
            </a:pPr>
            <a:r>
              <a:rPr lang="en-US" sz="3600" b="1" i="1" kern="0" dirty="0" smtClean="0">
                <a:solidFill>
                  <a:schemeClr val="bg1"/>
                </a:solidFill>
                <a:latin typeface="Arial" panose="020B0604020202020204" pitchFamily="34" charset="0"/>
                <a:cs typeface="Arial" panose="020B0604020202020204" pitchFamily="34" charset="0"/>
              </a:rPr>
              <a:t>September 18, 2014</a:t>
            </a:r>
            <a:endParaRPr lang="en-US" sz="3600" kern="0" dirty="0" smtClean="0">
              <a:solidFill>
                <a:schemeClr val="bg1"/>
              </a:solidFill>
              <a:latin typeface="Arial" panose="020B0604020202020204" pitchFamily="34" charset="0"/>
              <a:ea typeface="ＭＳ Ｐゴシック" charset="0"/>
              <a:cs typeface="Arial" panose="020B0604020202020204" pitchFamily="34" charset="0"/>
              <a:sym typeface="Helvetica" charset="0"/>
            </a:endParaRPr>
          </a:p>
        </p:txBody>
      </p:sp>
      <p:sp>
        <p:nvSpPr>
          <p:cNvPr id="7" name="Rectangle 4"/>
          <p:cNvSpPr>
            <a:spLocks noChangeArrowheads="1"/>
          </p:cNvSpPr>
          <p:nvPr/>
        </p:nvSpPr>
        <p:spPr bwMode="auto">
          <a:xfrm>
            <a:off x="0" y="0"/>
            <a:ext cx="9144000" cy="152400"/>
          </a:xfrm>
          <a:prstGeom prst="rect">
            <a:avLst/>
          </a:prstGeom>
          <a:solidFill>
            <a:srgbClr val="66AE20"/>
          </a:solidFill>
          <a:ln w="9525">
            <a:noFill/>
            <a:miter lim="800000"/>
            <a:headEnd/>
            <a:tailEnd/>
          </a:ln>
        </p:spPr>
        <p:txBody>
          <a:bodyPr wrap="none" anchor="ctr"/>
          <a:lstStyle/>
          <a:p>
            <a:endParaRPr lang="en-US" dirty="0"/>
          </a:p>
        </p:txBody>
      </p:sp>
      <p:sp>
        <p:nvSpPr>
          <p:cNvPr id="8" name="Line 8"/>
          <p:cNvSpPr>
            <a:spLocks noChangeShapeType="1"/>
          </p:cNvSpPr>
          <p:nvPr/>
        </p:nvSpPr>
        <p:spPr bwMode="auto">
          <a:xfrm>
            <a:off x="4267200" y="5562600"/>
            <a:ext cx="3962400" cy="0"/>
          </a:xfrm>
          <a:prstGeom prst="line">
            <a:avLst/>
          </a:prstGeom>
          <a:noFill/>
          <a:ln w="9525">
            <a:solidFill>
              <a:srgbClr val="FF3300"/>
            </a:solidFill>
            <a:round/>
            <a:headEnd/>
            <a:tailEnd/>
          </a:ln>
        </p:spPr>
        <p:txBody>
          <a:bodyPr wrap="none" anchor="ctr"/>
          <a:lstStyle/>
          <a:p>
            <a:endParaRPr lang="en-US" dirty="0"/>
          </a:p>
        </p:txBody>
      </p:sp>
      <p:sp>
        <p:nvSpPr>
          <p:cNvPr id="9" name="Text Box 18"/>
          <p:cNvSpPr txBox="1">
            <a:spLocks noChangeArrowheads="1"/>
          </p:cNvSpPr>
          <p:nvPr/>
        </p:nvSpPr>
        <p:spPr bwMode="auto">
          <a:xfrm>
            <a:off x="457200" y="6445250"/>
            <a:ext cx="2209800" cy="338138"/>
          </a:xfrm>
          <a:prstGeom prst="rect">
            <a:avLst/>
          </a:prstGeom>
          <a:noFill/>
          <a:ln w="9525">
            <a:noFill/>
            <a:miter lim="800000"/>
            <a:headEnd/>
            <a:tailEnd/>
          </a:ln>
        </p:spPr>
        <p:txBody>
          <a:bodyPr>
            <a:spAutoFit/>
          </a:bodyPr>
          <a:lstStyle/>
          <a:p>
            <a:pPr>
              <a:spcBef>
                <a:spcPct val="50000"/>
              </a:spcBef>
            </a:pPr>
            <a:endParaRPr lang="en-US" sz="1600" dirty="0">
              <a:solidFill>
                <a:schemeClr val="bg1"/>
              </a:solidFill>
              <a:latin typeface="Times" pitchFamily="18" charset="0"/>
            </a:endParaRPr>
          </a:p>
        </p:txBody>
      </p:sp>
      <p:pic>
        <p:nvPicPr>
          <p:cNvPr id="10" name="Picture 25"/>
          <p:cNvPicPr>
            <a:picLocks noChangeAspect="1" noChangeArrowheads="1"/>
          </p:cNvPicPr>
          <p:nvPr/>
        </p:nvPicPr>
        <p:blipFill>
          <a:blip r:embed="rId3" cstate="print">
            <a:clrChange>
              <a:clrFrom>
                <a:srgbClr val="FFF7CE"/>
              </a:clrFrom>
              <a:clrTo>
                <a:srgbClr val="FFF7CE">
                  <a:alpha val="0"/>
                </a:srgbClr>
              </a:clrTo>
            </a:clrChange>
            <a:lum contrast="6000"/>
          </a:blip>
          <a:srcRect/>
          <a:stretch>
            <a:fillRect/>
          </a:stretch>
        </p:blipFill>
        <p:spPr bwMode="auto">
          <a:xfrm>
            <a:off x="8001000" y="152400"/>
            <a:ext cx="761999" cy="766331"/>
          </a:xfrm>
          <a:prstGeom prst="rect">
            <a:avLst/>
          </a:prstGeom>
          <a:noFill/>
          <a:ln w="9525">
            <a:noFill/>
            <a:miter lim="800000"/>
            <a:headEnd/>
            <a:tailEnd/>
          </a:ln>
        </p:spPr>
      </p:pic>
      <p:sp>
        <p:nvSpPr>
          <p:cNvPr id="11" name="Title 15"/>
          <p:cNvSpPr txBox="1">
            <a:spLocks/>
          </p:cNvSpPr>
          <p:nvPr/>
        </p:nvSpPr>
        <p:spPr>
          <a:xfrm>
            <a:off x="604614" y="1770700"/>
            <a:ext cx="7772400" cy="2362200"/>
          </a:xfrm>
          <a:prstGeom prst="rect">
            <a:avLst/>
          </a:prstGeom>
        </p:spPr>
        <p:txBody>
          <a:bodyPr>
            <a:normAutofit lnSpcReduction="10000"/>
          </a:bodyPr>
          <a:lstStyle>
            <a:lvl1pPr algn="l" rtl="0" eaLnBrk="1" fontAlgn="base" hangingPunct="1">
              <a:spcBef>
                <a:spcPct val="0"/>
              </a:spcBef>
              <a:spcAft>
                <a:spcPct val="0"/>
              </a:spcAft>
              <a:defRPr sz="3600" b="1">
                <a:solidFill>
                  <a:schemeClr val="folHlink"/>
                </a:solidFill>
                <a:latin typeface="+mj-lt"/>
                <a:ea typeface="+mj-ea"/>
                <a:cs typeface="+mj-cs"/>
              </a:defRPr>
            </a:lvl1pPr>
            <a:lvl2pPr algn="l" rtl="0" eaLnBrk="1" fontAlgn="base" hangingPunct="1">
              <a:spcBef>
                <a:spcPct val="0"/>
              </a:spcBef>
              <a:spcAft>
                <a:spcPct val="0"/>
              </a:spcAft>
              <a:defRPr sz="3600" b="1">
                <a:solidFill>
                  <a:schemeClr val="folHlink"/>
                </a:solidFill>
                <a:latin typeface="Century Gothic" pitchFamily="34" charset="0"/>
              </a:defRPr>
            </a:lvl2pPr>
            <a:lvl3pPr algn="l" rtl="0" eaLnBrk="1" fontAlgn="base" hangingPunct="1">
              <a:spcBef>
                <a:spcPct val="0"/>
              </a:spcBef>
              <a:spcAft>
                <a:spcPct val="0"/>
              </a:spcAft>
              <a:defRPr sz="3600" b="1">
                <a:solidFill>
                  <a:schemeClr val="folHlink"/>
                </a:solidFill>
                <a:latin typeface="Century Gothic" pitchFamily="34" charset="0"/>
              </a:defRPr>
            </a:lvl3pPr>
            <a:lvl4pPr algn="l" rtl="0" eaLnBrk="1" fontAlgn="base" hangingPunct="1">
              <a:spcBef>
                <a:spcPct val="0"/>
              </a:spcBef>
              <a:spcAft>
                <a:spcPct val="0"/>
              </a:spcAft>
              <a:defRPr sz="3600" b="1">
                <a:solidFill>
                  <a:schemeClr val="folHlink"/>
                </a:solidFill>
                <a:latin typeface="Century Gothic" pitchFamily="34" charset="0"/>
              </a:defRPr>
            </a:lvl4pPr>
            <a:lvl5pPr algn="l" rtl="0" eaLnBrk="1" fontAlgn="base" hangingPunct="1">
              <a:spcBef>
                <a:spcPct val="0"/>
              </a:spcBef>
              <a:spcAft>
                <a:spcPct val="0"/>
              </a:spcAft>
              <a:defRPr sz="3600" b="1">
                <a:solidFill>
                  <a:schemeClr val="folHlink"/>
                </a:solidFill>
                <a:latin typeface="Century Gothic" pitchFamily="34" charset="0"/>
              </a:defRPr>
            </a:lvl5pPr>
            <a:lvl6pPr marL="457200" algn="l" rtl="0" eaLnBrk="1" fontAlgn="base" hangingPunct="1">
              <a:spcBef>
                <a:spcPct val="0"/>
              </a:spcBef>
              <a:spcAft>
                <a:spcPct val="0"/>
              </a:spcAft>
              <a:defRPr sz="3600" b="1">
                <a:solidFill>
                  <a:schemeClr val="folHlink"/>
                </a:solidFill>
                <a:latin typeface="Century Gothic" pitchFamily="34" charset="0"/>
              </a:defRPr>
            </a:lvl6pPr>
            <a:lvl7pPr marL="914400" algn="l" rtl="0" eaLnBrk="1" fontAlgn="base" hangingPunct="1">
              <a:spcBef>
                <a:spcPct val="0"/>
              </a:spcBef>
              <a:spcAft>
                <a:spcPct val="0"/>
              </a:spcAft>
              <a:defRPr sz="3600" b="1">
                <a:solidFill>
                  <a:schemeClr val="folHlink"/>
                </a:solidFill>
                <a:latin typeface="Century Gothic" pitchFamily="34" charset="0"/>
              </a:defRPr>
            </a:lvl7pPr>
            <a:lvl8pPr marL="1371600" algn="l" rtl="0" eaLnBrk="1" fontAlgn="base" hangingPunct="1">
              <a:spcBef>
                <a:spcPct val="0"/>
              </a:spcBef>
              <a:spcAft>
                <a:spcPct val="0"/>
              </a:spcAft>
              <a:defRPr sz="3600" b="1">
                <a:solidFill>
                  <a:schemeClr val="folHlink"/>
                </a:solidFill>
                <a:latin typeface="Century Gothic" pitchFamily="34" charset="0"/>
              </a:defRPr>
            </a:lvl8pPr>
            <a:lvl9pPr marL="1828800" algn="l" rtl="0" eaLnBrk="1" fontAlgn="base" hangingPunct="1">
              <a:spcBef>
                <a:spcPct val="0"/>
              </a:spcBef>
              <a:spcAft>
                <a:spcPct val="0"/>
              </a:spcAft>
              <a:defRPr sz="3600" b="1">
                <a:solidFill>
                  <a:schemeClr val="folHlink"/>
                </a:solidFill>
                <a:latin typeface="Century Gothic" pitchFamily="34" charset="0"/>
              </a:defRPr>
            </a:lvl9pPr>
          </a:lstStyle>
          <a:p>
            <a:r>
              <a:rPr lang="en-US" sz="5400" kern="0" dirty="0" smtClean="0">
                <a:solidFill>
                  <a:schemeClr val="bg1"/>
                </a:solidFill>
                <a:latin typeface="Arial" panose="020B0604020202020204" pitchFamily="34" charset="0"/>
                <a:cs typeface="Arial" panose="020B0604020202020204" pitchFamily="34" charset="0"/>
              </a:rPr>
              <a:t>Medicaid 101 and Reforms </a:t>
            </a:r>
            <a:r>
              <a:rPr lang="en-US" sz="4800" kern="0" dirty="0" smtClean="0">
                <a:solidFill>
                  <a:schemeClr val="bg1"/>
                </a:solidFill>
              </a:rPr>
              <a:t/>
            </a:r>
            <a:br>
              <a:rPr lang="en-US" sz="4800" kern="0" dirty="0" smtClean="0">
                <a:solidFill>
                  <a:schemeClr val="bg1"/>
                </a:solidFill>
              </a:rPr>
            </a:br>
            <a:endParaRPr lang="en-US" sz="4800" kern="0" dirty="0">
              <a:solidFill>
                <a:schemeClr val="bg1"/>
              </a:solidFill>
            </a:endParaRPr>
          </a:p>
        </p:txBody>
      </p:sp>
      <p:pic>
        <p:nvPicPr>
          <p:cNvPr id="12" name="Picture 24" descr="VITA logo"/>
          <p:cNvPicPr>
            <a:picLocks noChangeAspect="1" noChangeArrowheads="1"/>
          </p:cNvPicPr>
          <p:nvPr/>
        </p:nvPicPr>
        <p:blipFill>
          <a:blip r:embed="rId4" cstate="print"/>
          <a:stretch>
            <a:fillRect/>
          </a:stretch>
        </p:blipFill>
        <p:spPr bwMode="auto">
          <a:xfrm>
            <a:off x="381000" y="228600"/>
            <a:ext cx="1371600" cy="609600"/>
          </a:xfrm>
          <a:prstGeom prst="rect">
            <a:avLst/>
          </a:prstGeom>
          <a:noFill/>
        </p:spPr>
      </p:pic>
      <p:sp>
        <p:nvSpPr>
          <p:cNvPr id="13" name="TextBox 12"/>
          <p:cNvSpPr txBox="1"/>
          <p:nvPr/>
        </p:nvSpPr>
        <p:spPr>
          <a:xfrm>
            <a:off x="1905000" y="235803"/>
            <a:ext cx="5715000" cy="830997"/>
          </a:xfrm>
          <a:prstGeom prst="rect">
            <a:avLst/>
          </a:prstGeom>
          <a:noFill/>
        </p:spPr>
        <p:txBody>
          <a:bodyPr wrap="square" rtlCol="0">
            <a:spAutoFit/>
          </a:bodyPr>
          <a:lstStyle/>
          <a:p>
            <a:pPr algn="ctr"/>
            <a:r>
              <a:rPr lang="en-US" sz="2400" b="1" i="1" dirty="0" smtClean="0">
                <a:solidFill>
                  <a:schemeClr val="accent2"/>
                </a:solidFill>
                <a:latin typeface="Arial" panose="020B0604020202020204" pitchFamily="34" charset="0"/>
                <a:cs typeface="Arial" panose="020B0604020202020204" pitchFamily="34" charset="0"/>
              </a:rPr>
              <a:t>Department of Medical Assistance Services</a:t>
            </a:r>
            <a:endParaRPr lang="en-US" sz="2400" b="1" i="1" dirty="0">
              <a:solidFill>
                <a:schemeClr val="accent2"/>
              </a:solidFill>
              <a:latin typeface="Arial" panose="020B0604020202020204" pitchFamily="34" charset="0"/>
              <a:cs typeface="Arial" panose="020B0604020202020204" pitchFamily="34" charset="0"/>
            </a:endParaRPr>
          </a:p>
        </p:txBody>
      </p:sp>
      <p:sp>
        <p:nvSpPr>
          <p:cNvPr id="14" name="Rectangle 17"/>
          <p:cNvSpPr>
            <a:spLocks noChangeArrowheads="1"/>
          </p:cNvSpPr>
          <p:nvPr/>
        </p:nvSpPr>
        <p:spPr bwMode="auto">
          <a:xfrm>
            <a:off x="0" y="6477000"/>
            <a:ext cx="4267200" cy="381000"/>
          </a:xfrm>
          <a:prstGeom prst="rect">
            <a:avLst/>
          </a:prstGeom>
          <a:noFill/>
          <a:ln w="9525">
            <a:noFill/>
            <a:miter lim="800000"/>
            <a:headEnd/>
            <a:tailEnd/>
          </a:ln>
          <a:effectLst/>
        </p:spPr>
        <p:txBody>
          <a:bodyPr wrap="none" anchor="ctr"/>
          <a:lstStyle/>
          <a:p>
            <a:endParaRPr lang="en-US" dirty="0"/>
          </a:p>
        </p:txBody>
      </p:sp>
    </p:spTree>
    <p:extLst>
      <p:ext uri="{BB962C8B-B14F-4D97-AF65-F5344CB8AC3E}">
        <p14:creationId xmlns:p14="http://schemas.microsoft.com/office/powerpoint/2010/main" val="2299727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824" name="Group 64"/>
          <p:cNvGraphicFramePr>
            <a:graphicFrameLocks noGrp="1"/>
          </p:cNvGraphicFramePr>
          <p:nvPr>
            <p:extLst>
              <p:ext uri="{D42A27DB-BD31-4B8C-83A1-F6EECF244321}">
                <p14:modId xmlns:p14="http://schemas.microsoft.com/office/powerpoint/2010/main" val="2725863252"/>
              </p:ext>
            </p:extLst>
          </p:nvPr>
        </p:nvGraphicFramePr>
        <p:xfrm>
          <a:off x="836307" y="1905000"/>
          <a:ext cx="7342496" cy="4148161"/>
        </p:xfrm>
        <a:graphic>
          <a:graphicData uri="http://schemas.openxmlformats.org/drawingml/2006/table">
            <a:tbl>
              <a:tblPr/>
              <a:tblGrid>
                <a:gridCol w="1468157"/>
                <a:gridCol w="1468157"/>
                <a:gridCol w="1469868"/>
                <a:gridCol w="1468157"/>
                <a:gridCol w="1468157"/>
              </a:tblGrid>
              <a:tr h="487924">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Family Size</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Annual Family Income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07262">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a typeface="ＭＳ Ｐゴシック" pitchFamily="-65" charset="-128"/>
                      </a:endParaRP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00FF"/>
                        </a:solidFill>
                        <a:effectLst/>
                        <a:latin typeface="Arial"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00FF"/>
                          </a:solidFill>
                          <a:effectLst/>
                          <a:latin typeface="Arial" charset="0"/>
                          <a:ea typeface="ＭＳ Ｐゴシック" pitchFamily="-65" charset="-128"/>
                        </a:rPr>
                        <a:t>100% FPL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00FF"/>
                        </a:solidFill>
                        <a:effectLst/>
                        <a:latin typeface="Arial"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00FF"/>
                          </a:solidFill>
                          <a:effectLst/>
                          <a:latin typeface="Arial" charset="0"/>
                          <a:ea typeface="ＭＳ Ｐゴシック" pitchFamily="-65" charset="-128"/>
                        </a:rPr>
                        <a:t>133% FPL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00FF"/>
                        </a:solidFill>
                        <a:effectLst/>
                        <a:latin typeface="Arial"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00FF"/>
                          </a:solidFill>
                          <a:effectLst/>
                          <a:latin typeface="Arial" charset="0"/>
                          <a:ea typeface="ＭＳ Ｐゴシック" pitchFamily="-65" charset="-128"/>
                        </a:rPr>
                        <a:t>185% FPL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00FF"/>
                        </a:solidFill>
                        <a:effectLst/>
                        <a:latin typeface="Arial" charset="0"/>
                        <a:ea typeface="ＭＳ Ｐゴシック" pitchFamily="-65"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00FF"/>
                          </a:solidFill>
                          <a:effectLst/>
                          <a:latin typeface="Arial" charset="0"/>
                          <a:ea typeface="ＭＳ Ｐゴシック" pitchFamily="-65" charset="-128"/>
                        </a:rPr>
                        <a:t>200% FPL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05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$11,670</a:t>
                      </a:r>
                      <a:endParaRPr kumimoji="0" lang="en-US" sz="1800" b="1" i="0" u="none" strike="noStrike" cap="none" normalizeH="0" baseline="0" dirty="0" smtClean="0">
                        <a:ln>
                          <a:noFill/>
                        </a:ln>
                        <a:solidFill>
                          <a:schemeClr val="tx1"/>
                        </a:solidFill>
                        <a:effectLst/>
                        <a:latin typeface="Times New Roman" pitchFamily="18"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$15,521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$21,589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$23,340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05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$15,730</a:t>
                      </a:r>
                      <a:endParaRPr kumimoji="0" lang="en-US" sz="1800" b="1" i="0" u="none" strike="noStrike" cap="none" normalizeH="0" baseline="0" dirty="0" smtClean="0">
                        <a:ln>
                          <a:noFill/>
                        </a:ln>
                        <a:solidFill>
                          <a:schemeClr val="tx1"/>
                        </a:solidFill>
                        <a:effectLst/>
                        <a:latin typeface="Times New Roman" pitchFamily="18"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$20,920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$29,100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$31,460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05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$19,790</a:t>
                      </a:r>
                      <a:endParaRPr kumimoji="0" lang="en-US" sz="1800" b="1" i="0" u="none" strike="noStrike" cap="none" normalizeH="0" baseline="0" dirty="0" smtClean="0">
                        <a:ln>
                          <a:noFill/>
                        </a:ln>
                        <a:solidFill>
                          <a:schemeClr val="tx1"/>
                        </a:solidFill>
                        <a:effectLst/>
                        <a:latin typeface="Times New Roman" pitchFamily="18"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$26,320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$36,611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$39,580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05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$23,850</a:t>
                      </a:r>
                      <a:endParaRPr kumimoji="0" lang="en-US" sz="1800" b="1" i="0" u="none" strike="noStrike" cap="none" normalizeH="0" baseline="0" dirty="0" smtClean="0">
                        <a:ln>
                          <a:noFill/>
                        </a:ln>
                        <a:solidFill>
                          <a:schemeClr val="tx1"/>
                        </a:solidFill>
                        <a:effectLst/>
                        <a:latin typeface="Times New Roman" pitchFamily="18"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$31,720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$44,122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$47,700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05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$27,910</a:t>
                      </a:r>
                      <a:endParaRPr kumimoji="0" lang="en-US" sz="1800" b="1" i="0" u="none" strike="noStrike" cap="none" normalizeH="0" baseline="0" dirty="0" smtClean="0">
                        <a:ln>
                          <a:noFill/>
                        </a:ln>
                        <a:solidFill>
                          <a:schemeClr val="tx1"/>
                        </a:solidFill>
                        <a:effectLst/>
                        <a:latin typeface="Times New Roman" pitchFamily="18"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cs typeface="Arial" charset="0"/>
                        </a:rPr>
                        <a:t>$37,120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$51,663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ＭＳ Ｐゴシック" pitchFamily="-65" charset="-128"/>
                        </a:rPr>
                        <a:t>$55,820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97" name="Text Box 59"/>
          <p:cNvSpPr txBox="1">
            <a:spLocks noChangeArrowheads="1"/>
          </p:cNvSpPr>
          <p:nvPr/>
        </p:nvSpPr>
        <p:spPr bwMode="auto">
          <a:xfrm>
            <a:off x="859807" y="6082506"/>
            <a:ext cx="6648829" cy="274638"/>
          </a:xfrm>
          <a:prstGeom prst="rect">
            <a:avLst/>
          </a:prstGeom>
          <a:noFill/>
          <a:ln w="9525">
            <a:noFill/>
            <a:miter lim="800000"/>
            <a:headEnd/>
            <a:tailEnd/>
          </a:ln>
        </p:spPr>
        <p:txBody>
          <a:bodyPr wrap="square">
            <a:spAutoFit/>
          </a:bodyPr>
          <a:lstStyle/>
          <a:p>
            <a:pPr algn="l" eaLnBrk="0" hangingPunct="0">
              <a:spcBef>
                <a:spcPct val="50000"/>
              </a:spcBef>
            </a:pPr>
            <a:r>
              <a:rPr lang="en-US" sz="1200" b="0" dirty="0">
                <a:solidFill>
                  <a:schemeClr val="tx1"/>
                </a:solidFill>
                <a:latin typeface="Times New Roman" pitchFamily="18" charset="0"/>
              </a:rPr>
              <a:t>Source:  </a:t>
            </a:r>
            <a:r>
              <a:rPr lang="en-US" sz="1200" b="0" dirty="0" smtClean="0">
                <a:solidFill>
                  <a:schemeClr val="tx1"/>
                </a:solidFill>
                <a:latin typeface="Times New Roman" pitchFamily="18" charset="0"/>
              </a:rPr>
              <a:t>2014 Federal </a:t>
            </a:r>
            <a:r>
              <a:rPr lang="en-US" sz="1200" b="0" dirty="0">
                <a:solidFill>
                  <a:schemeClr val="tx1"/>
                </a:solidFill>
                <a:latin typeface="Times New Roman" pitchFamily="18" charset="0"/>
              </a:rPr>
              <a:t>Poverty Guidelines, U.S. Dept. of  Health and Human Services</a:t>
            </a:r>
          </a:p>
        </p:txBody>
      </p:sp>
      <p:sp>
        <p:nvSpPr>
          <p:cNvPr id="3" name="Rectangle 2"/>
          <p:cNvSpPr/>
          <p:nvPr/>
        </p:nvSpPr>
        <p:spPr>
          <a:xfrm>
            <a:off x="564022" y="1143000"/>
            <a:ext cx="8122778" cy="553998"/>
          </a:xfrm>
          <a:prstGeom prst="rect">
            <a:avLst/>
          </a:prstGeom>
        </p:spPr>
        <p:txBody>
          <a:bodyPr wrap="square">
            <a:spAutoFit/>
          </a:bodyPr>
          <a:lstStyle/>
          <a:p>
            <a:pPr algn="ctr"/>
            <a:r>
              <a:rPr lang="en-US" sz="3000" dirty="0">
                <a:solidFill>
                  <a:srgbClr val="92D050"/>
                </a:solidFill>
                <a:latin typeface="Arial" panose="020B0604020202020204" pitchFamily="34" charset="0"/>
                <a:cs typeface="Arial" panose="020B0604020202020204" pitchFamily="34" charset="0"/>
              </a:rPr>
              <a:t>2014 Federal Poverty Level (FPL) Guidelines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p:cNvCxnSpPr/>
          <p:nvPr/>
        </p:nvCxnSpPr>
        <p:spPr>
          <a:xfrm>
            <a:off x="6019800" y="1447800"/>
            <a:ext cx="0" cy="3886200"/>
          </a:xfrm>
          <a:prstGeom prst="straightConnector1">
            <a:avLst/>
          </a:prstGeom>
          <a:ln>
            <a:solidFill>
              <a:schemeClr val="tx1">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657600" y="1447800"/>
            <a:ext cx="0" cy="3886200"/>
          </a:xfrm>
          <a:prstGeom prst="straightConnector1">
            <a:avLst/>
          </a:prstGeom>
          <a:ln>
            <a:solidFill>
              <a:schemeClr val="tx1">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876800" y="1447800"/>
            <a:ext cx="0" cy="3886200"/>
          </a:xfrm>
          <a:prstGeom prst="straightConnector1">
            <a:avLst/>
          </a:prstGeom>
          <a:ln>
            <a:solidFill>
              <a:schemeClr val="tx1">
                <a:lumMod val="50000"/>
                <a:lumOff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04800" y="3352800"/>
            <a:ext cx="8305800" cy="1905000"/>
          </a:xfrm>
          <a:prstGeom prst="rect">
            <a:avLst/>
          </a:prstGeom>
          <a:solidFill>
            <a:srgbClr val="FFFF99">
              <a:alpha val="32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304800" y="1371600"/>
            <a:ext cx="8305800" cy="1752600"/>
          </a:xfrm>
          <a:prstGeom prst="rect">
            <a:avLst/>
          </a:prstGeom>
          <a:solidFill>
            <a:schemeClr val="accent1">
              <a:alpha val="2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9"/>
          <p:cNvSpPr>
            <a:spLocks noGrp="1"/>
          </p:cNvSpPr>
          <p:nvPr>
            <p:ph type="sldNum" sz="quarter" idx="12"/>
          </p:nvPr>
        </p:nvSpPr>
        <p:spPr/>
        <p:txBody>
          <a:bodyPr/>
          <a:lstStyle/>
          <a:p>
            <a:fld id="{C3766E90-8E81-4A67-A765-382DB82B2262}" type="slidenum">
              <a:rPr lang="en-US" smtClean="0"/>
              <a:pPr/>
              <a:t>11</a:t>
            </a:fld>
            <a:endParaRPr lang="en-US" dirty="0"/>
          </a:p>
        </p:txBody>
      </p:sp>
      <p:sp>
        <p:nvSpPr>
          <p:cNvPr id="2" name="Title 1"/>
          <p:cNvSpPr>
            <a:spLocks noGrp="1"/>
          </p:cNvSpPr>
          <p:nvPr>
            <p:ph type="title" idx="4294967295"/>
          </p:nvPr>
        </p:nvSpPr>
        <p:spPr>
          <a:xfrm>
            <a:off x="304800" y="152400"/>
            <a:ext cx="8305800" cy="1143000"/>
          </a:xfrm>
          <a:solidFill>
            <a:srgbClr val="000099"/>
          </a:solidFill>
        </p:spPr>
        <p:txBody>
          <a:bodyPr>
            <a:noAutofit/>
          </a:bodyPr>
          <a:lstStyle/>
          <a:p>
            <a:r>
              <a:rPr lang="en-US" sz="3200" b="1" dirty="0" smtClean="0">
                <a:solidFill>
                  <a:srgbClr val="92D050"/>
                </a:solidFill>
              </a:rPr>
              <a:t>Summary of Virginia Medicaid Eligibility Levels</a:t>
            </a:r>
            <a:endParaRPr lang="en-US" sz="3200" b="1" dirty="0">
              <a:solidFill>
                <a:srgbClr val="92D050"/>
              </a:solidFill>
            </a:endParaRPr>
          </a:p>
        </p:txBody>
      </p:sp>
      <p:graphicFrame>
        <p:nvGraphicFramePr>
          <p:cNvPr id="4" name="Chart Placeholder 3"/>
          <p:cNvGraphicFramePr>
            <a:graphicFrameLocks noGrp="1"/>
          </p:cNvGraphicFramePr>
          <p:nvPr>
            <p:ph type="chart" idx="4294967295"/>
            <p:extLst>
              <p:ext uri="{D42A27DB-BD31-4B8C-83A1-F6EECF244321}">
                <p14:modId xmlns:p14="http://schemas.microsoft.com/office/powerpoint/2010/main" val="2939485237"/>
              </p:ext>
            </p:extLst>
          </p:nvPr>
        </p:nvGraphicFramePr>
        <p:xfrm>
          <a:off x="914400" y="13716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81000" y="1447800"/>
            <a:ext cx="677108" cy="1477328"/>
          </a:xfrm>
          <a:prstGeom prst="rect">
            <a:avLst/>
          </a:prstGeom>
          <a:noFill/>
        </p:spPr>
        <p:txBody>
          <a:bodyPr vert="vert270" wrap="square" rtlCol="0">
            <a:spAutoFit/>
          </a:bodyPr>
          <a:lstStyle/>
          <a:p>
            <a:pPr algn="ctr"/>
            <a:r>
              <a:rPr lang="en-US" sz="1600" dirty="0" smtClean="0">
                <a:solidFill>
                  <a:schemeClr val="tx2">
                    <a:lumMod val="50000"/>
                  </a:schemeClr>
                </a:solidFill>
              </a:rPr>
              <a:t>Aged, Blind       &amp; Disabled</a:t>
            </a:r>
            <a:endParaRPr lang="en-US" sz="1600" dirty="0">
              <a:solidFill>
                <a:schemeClr val="tx2">
                  <a:lumMod val="50000"/>
                </a:schemeClr>
              </a:solidFill>
            </a:endParaRPr>
          </a:p>
        </p:txBody>
      </p:sp>
      <p:sp>
        <p:nvSpPr>
          <p:cNvPr id="8" name="TextBox 7"/>
          <p:cNvSpPr txBox="1"/>
          <p:nvPr/>
        </p:nvSpPr>
        <p:spPr>
          <a:xfrm>
            <a:off x="381000" y="3364768"/>
            <a:ext cx="677108" cy="1740632"/>
          </a:xfrm>
          <a:prstGeom prst="rect">
            <a:avLst/>
          </a:prstGeom>
          <a:noFill/>
        </p:spPr>
        <p:txBody>
          <a:bodyPr vert="vert270" wrap="square" rtlCol="0">
            <a:spAutoFit/>
          </a:bodyPr>
          <a:lstStyle/>
          <a:p>
            <a:pPr algn="ctr"/>
            <a:r>
              <a:rPr lang="en-US" sz="1600" dirty="0" smtClean="0">
                <a:solidFill>
                  <a:schemeClr val="tx2">
                    <a:lumMod val="50000"/>
                  </a:schemeClr>
                </a:solidFill>
              </a:rPr>
              <a:t>Low-Income Families &amp; Children</a:t>
            </a:r>
            <a:endParaRPr lang="en-US" sz="1600" dirty="0">
              <a:solidFill>
                <a:schemeClr val="tx2">
                  <a:lumMod val="50000"/>
                </a:schemeClr>
              </a:solidFill>
            </a:endParaRPr>
          </a:p>
        </p:txBody>
      </p:sp>
      <p:sp>
        <p:nvSpPr>
          <p:cNvPr id="9" name="TextBox 8"/>
          <p:cNvSpPr txBox="1"/>
          <p:nvPr/>
        </p:nvSpPr>
        <p:spPr>
          <a:xfrm>
            <a:off x="719554" y="6248400"/>
            <a:ext cx="7391400" cy="430887"/>
          </a:xfrm>
          <a:prstGeom prst="rect">
            <a:avLst/>
          </a:prstGeom>
          <a:noFill/>
        </p:spPr>
        <p:txBody>
          <a:bodyPr wrap="square" rtlCol="0">
            <a:spAutoFit/>
          </a:bodyPr>
          <a:lstStyle/>
          <a:p>
            <a:r>
              <a:rPr lang="en-US" sz="1100" dirty="0" smtClean="0"/>
              <a:t>Illustration purposes only.  Not all Medicaid groups represented in this chart.  Nothing shown here supersedes stated Medicaid eligibility policy.</a:t>
            </a:r>
            <a:endParaRPr lang="en-US" sz="1100" dirty="0"/>
          </a:p>
        </p:txBody>
      </p:sp>
      <p:sp>
        <p:nvSpPr>
          <p:cNvPr id="16" name="TextBox 15"/>
          <p:cNvSpPr txBox="1"/>
          <p:nvPr/>
        </p:nvSpPr>
        <p:spPr>
          <a:xfrm>
            <a:off x="4648200" y="5320225"/>
            <a:ext cx="533400" cy="276999"/>
          </a:xfrm>
          <a:prstGeom prst="rect">
            <a:avLst/>
          </a:prstGeom>
          <a:noFill/>
        </p:spPr>
        <p:txBody>
          <a:bodyPr wrap="square" rtlCol="0" anchor="ctr">
            <a:spAutoFit/>
          </a:bodyPr>
          <a:lstStyle/>
          <a:p>
            <a:r>
              <a:rPr lang="en-US" sz="1200" dirty="0" smtClean="0"/>
              <a:t>80%</a:t>
            </a:r>
            <a:endParaRPr lang="en-US" sz="1200" dirty="0"/>
          </a:p>
        </p:txBody>
      </p:sp>
      <p:sp>
        <p:nvSpPr>
          <p:cNvPr id="17" name="TextBox 16"/>
          <p:cNvSpPr txBox="1"/>
          <p:nvPr/>
        </p:nvSpPr>
        <p:spPr>
          <a:xfrm>
            <a:off x="5791200" y="5309800"/>
            <a:ext cx="685800" cy="276999"/>
          </a:xfrm>
          <a:prstGeom prst="rect">
            <a:avLst/>
          </a:prstGeom>
          <a:noFill/>
        </p:spPr>
        <p:txBody>
          <a:bodyPr wrap="square" rtlCol="0" anchor="ctr">
            <a:spAutoFit/>
          </a:bodyPr>
          <a:lstStyle/>
          <a:p>
            <a:r>
              <a:rPr lang="en-US" sz="1200" dirty="0" smtClean="0"/>
              <a:t>133%</a:t>
            </a:r>
          </a:p>
        </p:txBody>
      </p:sp>
      <p:sp>
        <p:nvSpPr>
          <p:cNvPr id="19" name="TextBox 18"/>
          <p:cNvSpPr txBox="1"/>
          <p:nvPr/>
        </p:nvSpPr>
        <p:spPr>
          <a:xfrm>
            <a:off x="3429000" y="5316750"/>
            <a:ext cx="533400" cy="276999"/>
          </a:xfrm>
          <a:prstGeom prst="rect">
            <a:avLst/>
          </a:prstGeom>
          <a:noFill/>
        </p:spPr>
        <p:txBody>
          <a:bodyPr wrap="square" rtlCol="0" anchor="ctr">
            <a:spAutoFit/>
          </a:bodyPr>
          <a:lstStyle/>
          <a:p>
            <a:r>
              <a:rPr lang="en-US" sz="1200" dirty="0" smtClean="0"/>
              <a:t>40%</a:t>
            </a:r>
            <a:endParaRPr lang="en-US" sz="1200" dirty="0"/>
          </a:p>
        </p:txBody>
      </p:sp>
    </p:spTree>
    <p:extLst>
      <p:ext uri="{BB962C8B-B14F-4D97-AF65-F5344CB8AC3E}">
        <p14:creationId xmlns:p14="http://schemas.microsoft.com/office/powerpoint/2010/main" val="1870419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9699" y="4038600"/>
            <a:ext cx="2971800" cy="2514600"/>
          </a:xfrm>
          <a:prstGeom prst="rect">
            <a:avLst/>
          </a:prstGeom>
          <a:solidFill>
            <a:schemeClr val="accent1">
              <a:alpha val="2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4572000" y="4038600"/>
            <a:ext cx="3810000" cy="2514600"/>
          </a:xfrm>
          <a:prstGeom prst="rect">
            <a:avLst/>
          </a:prstGeom>
          <a:solidFill>
            <a:srgbClr val="FFFF99">
              <a:alpha val="32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Chart 1"/>
          <p:cNvGraphicFramePr/>
          <p:nvPr>
            <p:extLst>
              <p:ext uri="{D42A27DB-BD31-4B8C-83A1-F6EECF244321}">
                <p14:modId xmlns:p14="http://schemas.microsoft.com/office/powerpoint/2010/main" val="4035999743"/>
              </p:ext>
            </p:extLst>
          </p:nvPr>
        </p:nvGraphicFramePr>
        <p:xfrm>
          <a:off x="261154" y="3401866"/>
          <a:ext cx="8316892"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val="3277024517"/>
              </p:ext>
            </p:extLst>
          </p:nvPr>
        </p:nvGraphicFramePr>
        <p:xfrm>
          <a:off x="304800" y="838200"/>
          <a:ext cx="34290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rot="5400000">
            <a:off x="2680156" y="4988910"/>
            <a:ext cx="430887" cy="2743200"/>
          </a:xfrm>
          <a:prstGeom prst="rect">
            <a:avLst/>
          </a:prstGeom>
          <a:noFill/>
        </p:spPr>
        <p:txBody>
          <a:bodyPr vert="vert270" wrap="square" rtlCol="0">
            <a:spAutoFit/>
          </a:bodyPr>
          <a:lstStyle/>
          <a:p>
            <a:pPr algn="ctr"/>
            <a:r>
              <a:rPr lang="en-US" sz="1600" b="1" dirty="0" smtClean="0">
                <a:solidFill>
                  <a:schemeClr val="tx2">
                    <a:lumMod val="50000"/>
                  </a:schemeClr>
                </a:solidFill>
              </a:rPr>
              <a:t>Aged, Blind &amp; Disabled</a:t>
            </a:r>
            <a:endParaRPr lang="en-US" sz="1600" b="1" dirty="0">
              <a:solidFill>
                <a:schemeClr val="tx2">
                  <a:lumMod val="50000"/>
                </a:schemeClr>
              </a:solidFill>
            </a:endParaRPr>
          </a:p>
        </p:txBody>
      </p:sp>
      <p:sp>
        <p:nvSpPr>
          <p:cNvPr id="8" name="TextBox 7"/>
          <p:cNvSpPr txBox="1"/>
          <p:nvPr/>
        </p:nvSpPr>
        <p:spPr>
          <a:xfrm rot="5400000">
            <a:off x="6261556" y="4694614"/>
            <a:ext cx="430887" cy="3274962"/>
          </a:xfrm>
          <a:prstGeom prst="rect">
            <a:avLst/>
          </a:prstGeom>
          <a:noFill/>
        </p:spPr>
        <p:txBody>
          <a:bodyPr vert="vert270" wrap="square" rtlCol="0">
            <a:spAutoFit/>
          </a:bodyPr>
          <a:lstStyle/>
          <a:p>
            <a:pPr algn="ctr"/>
            <a:r>
              <a:rPr lang="en-US" sz="1600" b="1" dirty="0" smtClean="0">
                <a:solidFill>
                  <a:schemeClr val="tx2">
                    <a:lumMod val="50000"/>
                  </a:schemeClr>
                </a:solidFill>
              </a:rPr>
              <a:t>Low-Income Families &amp; Children</a:t>
            </a:r>
            <a:endParaRPr lang="en-US" sz="1600" b="1" dirty="0">
              <a:solidFill>
                <a:schemeClr val="tx2">
                  <a:lumMod val="50000"/>
                </a:schemeClr>
              </a:solidFill>
            </a:endParaRPr>
          </a:p>
        </p:txBody>
      </p:sp>
      <p:sp>
        <p:nvSpPr>
          <p:cNvPr id="11" name="Slide Number Placeholder 10"/>
          <p:cNvSpPr>
            <a:spLocks noGrp="1"/>
          </p:cNvSpPr>
          <p:nvPr>
            <p:ph type="sldNum" sz="quarter" idx="12"/>
          </p:nvPr>
        </p:nvSpPr>
        <p:spPr/>
        <p:txBody>
          <a:bodyPr/>
          <a:lstStyle/>
          <a:p>
            <a:fld id="{C3766E90-8E81-4A67-A765-382DB82B2262}" type="slidenum">
              <a:rPr lang="en-US" smtClean="0"/>
              <a:pPr/>
              <a:t>12</a:t>
            </a:fld>
            <a:endParaRPr lang="en-US" dirty="0"/>
          </a:p>
        </p:txBody>
      </p:sp>
      <p:sp>
        <p:nvSpPr>
          <p:cNvPr id="9" name="Title 1"/>
          <p:cNvSpPr>
            <a:spLocks noGrp="1"/>
          </p:cNvSpPr>
          <p:nvPr>
            <p:ph type="title" idx="4294967295"/>
          </p:nvPr>
        </p:nvSpPr>
        <p:spPr>
          <a:xfrm>
            <a:off x="762000" y="152400"/>
            <a:ext cx="7620000" cy="762000"/>
          </a:xfrm>
          <a:solidFill>
            <a:srgbClr val="000099"/>
          </a:solidFill>
        </p:spPr>
        <p:txBody>
          <a:bodyPr>
            <a:noAutofit/>
          </a:bodyPr>
          <a:lstStyle/>
          <a:p>
            <a:r>
              <a:rPr lang="en-US" sz="3600" b="1" dirty="0" smtClean="0">
                <a:solidFill>
                  <a:srgbClr val="92D050"/>
                </a:solidFill>
              </a:rPr>
              <a:t>FY 2014 Enrollment</a:t>
            </a:r>
            <a:endParaRPr lang="en-US" sz="3600" b="1" dirty="0">
              <a:solidFill>
                <a:srgbClr val="92D050"/>
              </a:solidFill>
            </a:endParaRPr>
          </a:p>
        </p:txBody>
      </p:sp>
      <p:sp>
        <p:nvSpPr>
          <p:cNvPr id="3" name="TextBox 2"/>
          <p:cNvSpPr txBox="1"/>
          <p:nvPr/>
        </p:nvSpPr>
        <p:spPr>
          <a:xfrm>
            <a:off x="4191000" y="1143000"/>
            <a:ext cx="4191000" cy="2585323"/>
          </a:xfrm>
          <a:prstGeom prst="rect">
            <a:avLst/>
          </a:prstGeom>
          <a:solidFill>
            <a:schemeClr val="bg1">
              <a:lumMod val="85000"/>
            </a:schemeClr>
          </a:solidFill>
          <a:effectLst>
            <a:outerShdw blurRad="76200" dir="13500000" sy="23000" kx="1200000" algn="br" rotWithShape="0">
              <a:prstClr val="black">
                <a:alpha val="20000"/>
              </a:prstClr>
            </a:outerShdw>
          </a:effectLst>
        </p:spPr>
        <p:txBody>
          <a:bodyPr wrap="square" rtlCol="0">
            <a:spAutoFit/>
          </a:bodyPr>
          <a:lstStyle/>
          <a:p>
            <a:pPr marL="285750" indent="-285750">
              <a:buFont typeface="Wingdings" panose="05000000000000000000" pitchFamily="2" charset="2"/>
              <a:buChar char="Ø"/>
            </a:pPr>
            <a:r>
              <a:rPr lang="en-US" dirty="0" smtClean="0"/>
              <a:t>Currently cover over 1 million people</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Of the ABDs in Long-Term Care, only 35% are in an institution, 65% receive care in the community</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70% of individuals receive their general acute medical care through one of the 6 Medicaid MCOs </a:t>
            </a:r>
            <a:endParaRPr lang="en-US" dirty="0"/>
          </a:p>
        </p:txBody>
      </p:sp>
    </p:spTree>
    <p:extLst>
      <p:ext uri="{BB962C8B-B14F-4D97-AF65-F5344CB8AC3E}">
        <p14:creationId xmlns:p14="http://schemas.microsoft.com/office/powerpoint/2010/main" val="3738150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599" y="4032939"/>
            <a:ext cx="3009899" cy="2514600"/>
          </a:xfrm>
          <a:prstGeom prst="rect">
            <a:avLst/>
          </a:prstGeom>
          <a:solidFill>
            <a:schemeClr val="accent1">
              <a:alpha val="2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rot="5400000">
            <a:off x="2680156" y="4988910"/>
            <a:ext cx="430887" cy="2743200"/>
          </a:xfrm>
          <a:prstGeom prst="rect">
            <a:avLst/>
          </a:prstGeom>
          <a:noFill/>
        </p:spPr>
        <p:txBody>
          <a:bodyPr vert="vert270" wrap="square" rtlCol="0">
            <a:spAutoFit/>
          </a:bodyPr>
          <a:lstStyle/>
          <a:p>
            <a:pPr algn="ctr"/>
            <a:r>
              <a:rPr lang="en-US" sz="1600" b="1" dirty="0" smtClean="0">
                <a:solidFill>
                  <a:schemeClr val="tx2">
                    <a:lumMod val="50000"/>
                  </a:schemeClr>
                </a:solidFill>
              </a:rPr>
              <a:t>Aged, Blind &amp; Disabled</a:t>
            </a:r>
            <a:endParaRPr lang="en-US" sz="1600" b="1" dirty="0">
              <a:solidFill>
                <a:schemeClr val="tx2">
                  <a:lumMod val="50000"/>
                </a:schemeClr>
              </a:solidFill>
            </a:endParaRPr>
          </a:p>
        </p:txBody>
      </p:sp>
      <p:sp>
        <p:nvSpPr>
          <p:cNvPr id="4" name="Rectangle 3"/>
          <p:cNvSpPr/>
          <p:nvPr/>
        </p:nvSpPr>
        <p:spPr>
          <a:xfrm>
            <a:off x="4495800" y="4030064"/>
            <a:ext cx="3810000" cy="2514600"/>
          </a:xfrm>
          <a:prstGeom prst="rect">
            <a:avLst/>
          </a:prstGeom>
          <a:solidFill>
            <a:srgbClr val="FFFF99">
              <a:alpha val="32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Chart 1"/>
          <p:cNvGraphicFramePr/>
          <p:nvPr>
            <p:extLst>
              <p:ext uri="{D42A27DB-BD31-4B8C-83A1-F6EECF244321}">
                <p14:modId xmlns:p14="http://schemas.microsoft.com/office/powerpoint/2010/main" val="3235513504"/>
              </p:ext>
            </p:extLst>
          </p:nvPr>
        </p:nvGraphicFramePr>
        <p:xfrm>
          <a:off x="223053" y="3617310"/>
          <a:ext cx="8316892"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5400000">
            <a:off x="6261556" y="4694614"/>
            <a:ext cx="430887" cy="3274962"/>
          </a:xfrm>
          <a:prstGeom prst="rect">
            <a:avLst/>
          </a:prstGeom>
          <a:noFill/>
        </p:spPr>
        <p:txBody>
          <a:bodyPr vert="vert270" wrap="square" rtlCol="0">
            <a:spAutoFit/>
          </a:bodyPr>
          <a:lstStyle/>
          <a:p>
            <a:pPr algn="ctr"/>
            <a:r>
              <a:rPr lang="en-US" sz="1600" b="1" dirty="0" smtClean="0">
                <a:solidFill>
                  <a:schemeClr val="tx2">
                    <a:lumMod val="50000"/>
                  </a:schemeClr>
                </a:solidFill>
              </a:rPr>
              <a:t>Low-Income Families &amp; Children</a:t>
            </a:r>
            <a:endParaRPr lang="en-US" sz="1600" b="1" dirty="0">
              <a:solidFill>
                <a:schemeClr val="tx2">
                  <a:lumMod val="50000"/>
                </a:schemeClr>
              </a:solidFill>
            </a:endParaRPr>
          </a:p>
        </p:txBody>
      </p:sp>
      <p:sp>
        <p:nvSpPr>
          <p:cNvPr id="11" name="Slide Number Placeholder 10"/>
          <p:cNvSpPr>
            <a:spLocks noGrp="1"/>
          </p:cNvSpPr>
          <p:nvPr>
            <p:ph type="sldNum" sz="quarter" idx="12"/>
          </p:nvPr>
        </p:nvSpPr>
        <p:spPr/>
        <p:txBody>
          <a:bodyPr/>
          <a:lstStyle/>
          <a:p>
            <a:fld id="{C3766E90-8E81-4A67-A765-382DB82B2262}" type="slidenum">
              <a:rPr lang="en-US" smtClean="0"/>
              <a:pPr/>
              <a:t>13</a:t>
            </a:fld>
            <a:endParaRPr lang="en-US" dirty="0"/>
          </a:p>
        </p:txBody>
      </p:sp>
      <p:sp>
        <p:nvSpPr>
          <p:cNvPr id="7" name="Title 1"/>
          <p:cNvSpPr>
            <a:spLocks noGrp="1"/>
          </p:cNvSpPr>
          <p:nvPr>
            <p:ph type="title" idx="4294967295"/>
          </p:nvPr>
        </p:nvSpPr>
        <p:spPr>
          <a:xfrm>
            <a:off x="609599" y="152400"/>
            <a:ext cx="7696201" cy="838200"/>
          </a:xfrm>
          <a:solidFill>
            <a:srgbClr val="000099"/>
          </a:solidFill>
        </p:spPr>
        <p:txBody>
          <a:bodyPr>
            <a:noAutofit/>
          </a:bodyPr>
          <a:lstStyle/>
          <a:p>
            <a:r>
              <a:rPr lang="en-US" sz="3600" b="1" dirty="0" smtClean="0">
                <a:solidFill>
                  <a:srgbClr val="92D050"/>
                </a:solidFill>
              </a:rPr>
              <a:t>FY 2014 Expenditures</a:t>
            </a:r>
            <a:endParaRPr lang="en-US" sz="3600" b="1" dirty="0">
              <a:solidFill>
                <a:srgbClr val="92D050"/>
              </a:solidFill>
            </a:endParaRPr>
          </a:p>
        </p:txBody>
      </p:sp>
      <p:graphicFrame>
        <p:nvGraphicFramePr>
          <p:cNvPr id="8" name="Chart 7"/>
          <p:cNvGraphicFramePr/>
          <p:nvPr>
            <p:extLst>
              <p:ext uri="{D42A27DB-BD31-4B8C-83A1-F6EECF244321}">
                <p14:modId xmlns:p14="http://schemas.microsoft.com/office/powerpoint/2010/main" val="2573924753"/>
              </p:ext>
            </p:extLst>
          </p:nvPr>
        </p:nvGraphicFramePr>
        <p:xfrm>
          <a:off x="533400" y="914400"/>
          <a:ext cx="32766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114800" y="1453497"/>
            <a:ext cx="4191000" cy="2031325"/>
          </a:xfrm>
          <a:prstGeom prst="rect">
            <a:avLst/>
          </a:prstGeom>
          <a:solidFill>
            <a:schemeClr val="bg1">
              <a:lumMod val="85000"/>
            </a:schemeClr>
          </a:solidFill>
          <a:effectLst>
            <a:outerShdw blurRad="76200" dir="13500000" sy="23000" kx="1200000" algn="br" rotWithShape="0">
              <a:prstClr val="black">
                <a:alpha val="20000"/>
              </a:prstClr>
            </a:outerShdw>
          </a:effectLst>
        </p:spPr>
        <p:txBody>
          <a:bodyPr wrap="square" rtlCol="0">
            <a:spAutoFit/>
          </a:bodyPr>
          <a:lstStyle/>
          <a:p>
            <a:pPr marL="285750" indent="-285750">
              <a:buFont typeface="Wingdings" panose="05000000000000000000" pitchFamily="2" charset="2"/>
              <a:buChar char="Ø"/>
            </a:pPr>
            <a:r>
              <a:rPr lang="en-US" dirty="0" smtClean="0"/>
              <a:t>FY14 Medicaid &amp; CHIP expenditures were just under $8 billion</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The 60,000 ABDs receiving Long-Term Care services are responsible for almost 30% of expenditures</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2522964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599" y="4032939"/>
            <a:ext cx="3009899" cy="2514600"/>
          </a:xfrm>
          <a:prstGeom prst="rect">
            <a:avLst/>
          </a:prstGeom>
          <a:solidFill>
            <a:schemeClr val="accent1">
              <a:alpha val="2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rot="5400000">
            <a:off x="2680156" y="4988910"/>
            <a:ext cx="430887" cy="2743200"/>
          </a:xfrm>
          <a:prstGeom prst="rect">
            <a:avLst/>
          </a:prstGeom>
          <a:noFill/>
        </p:spPr>
        <p:txBody>
          <a:bodyPr vert="vert270" wrap="square" rtlCol="0">
            <a:spAutoFit/>
          </a:bodyPr>
          <a:lstStyle/>
          <a:p>
            <a:pPr algn="ctr"/>
            <a:r>
              <a:rPr lang="en-US" sz="1600" b="1" dirty="0" smtClean="0">
                <a:solidFill>
                  <a:schemeClr val="tx2">
                    <a:lumMod val="50000"/>
                  </a:schemeClr>
                </a:solidFill>
              </a:rPr>
              <a:t>Aged, Blind &amp; Disabled</a:t>
            </a:r>
            <a:endParaRPr lang="en-US" sz="1600" b="1" dirty="0">
              <a:solidFill>
                <a:schemeClr val="tx2">
                  <a:lumMod val="50000"/>
                </a:schemeClr>
              </a:solidFill>
            </a:endParaRPr>
          </a:p>
        </p:txBody>
      </p:sp>
      <p:sp>
        <p:nvSpPr>
          <p:cNvPr id="4" name="Rectangle 3"/>
          <p:cNvSpPr/>
          <p:nvPr/>
        </p:nvSpPr>
        <p:spPr>
          <a:xfrm>
            <a:off x="4495800" y="4030064"/>
            <a:ext cx="3810000" cy="2514600"/>
          </a:xfrm>
          <a:prstGeom prst="rect">
            <a:avLst/>
          </a:prstGeom>
          <a:solidFill>
            <a:srgbClr val="FFFF99">
              <a:alpha val="32000"/>
            </a:srgb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Chart 1"/>
          <p:cNvGraphicFramePr/>
          <p:nvPr>
            <p:extLst>
              <p:ext uri="{D42A27DB-BD31-4B8C-83A1-F6EECF244321}">
                <p14:modId xmlns:p14="http://schemas.microsoft.com/office/powerpoint/2010/main" val="2897542539"/>
              </p:ext>
            </p:extLst>
          </p:nvPr>
        </p:nvGraphicFramePr>
        <p:xfrm>
          <a:off x="223053" y="3617310"/>
          <a:ext cx="8316892"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rot="5400000">
            <a:off x="6261556" y="4694614"/>
            <a:ext cx="430887" cy="3274962"/>
          </a:xfrm>
          <a:prstGeom prst="rect">
            <a:avLst/>
          </a:prstGeom>
          <a:noFill/>
        </p:spPr>
        <p:txBody>
          <a:bodyPr vert="vert270" wrap="square" rtlCol="0">
            <a:spAutoFit/>
          </a:bodyPr>
          <a:lstStyle/>
          <a:p>
            <a:pPr algn="ctr"/>
            <a:r>
              <a:rPr lang="en-US" sz="1600" b="1" dirty="0" smtClean="0">
                <a:solidFill>
                  <a:schemeClr val="tx2">
                    <a:lumMod val="50000"/>
                  </a:schemeClr>
                </a:solidFill>
              </a:rPr>
              <a:t>Low-Income Families &amp; Children</a:t>
            </a:r>
            <a:endParaRPr lang="en-US" sz="1600" b="1" dirty="0">
              <a:solidFill>
                <a:schemeClr val="tx2">
                  <a:lumMod val="50000"/>
                </a:schemeClr>
              </a:solidFill>
            </a:endParaRPr>
          </a:p>
        </p:txBody>
      </p:sp>
      <p:sp>
        <p:nvSpPr>
          <p:cNvPr id="10" name="Slide Number Placeholder 9"/>
          <p:cNvSpPr>
            <a:spLocks noGrp="1"/>
          </p:cNvSpPr>
          <p:nvPr>
            <p:ph type="sldNum" sz="quarter" idx="12"/>
          </p:nvPr>
        </p:nvSpPr>
        <p:spPr/>
        <p:txBody>
          <a:bodyPr/>
          <a:lstStyle/>
          <a:p>
            <a:fld id="{C3766E90-8E81-4A67-A765-382DB82B2262}" type="slidenum">
              <a:rPr lang="en-US" smtClean="0"/>
              <a:pPr/>
              <a:t>14</a:t>
            </a:fld>
            <a:endParaRPr lang="en-US" dirty="0"/>
          </a:p>
        </p:txBody>
      </p:sp>
      <p:sp>
        <p:nvSpPr>
          <p:cNvPr id="7" name="Title 1"/>
          <p:cNvSpPr>
            <a:spLocks noGrp="1"/>
          </p:cNvSpPr>
          <p:nvPr>
            <p:ph type="title" idx="4294967295"/>
          </p:nvPr>
        </p:nvSpPr>
        <p:spPr>
          <a:xfrm>
            <a:off x="304798" y="152400"/>
            <a:ext cx="8153400" cy="990600"/>
          </a:xfrm>
          <a:solidFill>
            <a:srgbClr val="000099"/>
          </a:solidFill>
        </p:spPr>
        <p:txBody>
          <a:bodyPr>
            <a:noAutofit/>
          </a:bodyPr>
          <a:lstStyle/>
          <a:p>
            <a:r>
              <a:rPr lang="en-US" sz="3400" b="1" dirty="0" smtClean="0">
                <a:solidFill>
                  <a:srgbClr val="92D050"/>
                </a:solidFill>
              </a:rPr>
              <a:t>FY 2014 Average Cost per Person</a:t>
            </a:r>
            <a:endParaRPr lang="en-US" sz="3400" b="1" dirty="0">
              <a:solidFill>
                <a:srgbClr val="92D050"/>
              </a:solidFill>
            </a:endParaRPr>
          </a:p>
        </p:txBody>
      </p:sp>
      <p:sp>
        <p:nvSpPr>
          <p:cNvPr id="9" name="TextBox 8"/>
          <p:cNvSpPr txBox="1"/>
          <p:nvPr/>
        </p:nvSpPr>
        <p:spPr>
          <a:xfrm>
            <a:off x="4128331" y="1828800"/>
            <a:ext cx="4191000" cy="1477328"/>
          </a:xfrm>
          <a:prstGeom prst="rect">
            <a:avLst/>
          </a:prstGeom>
          <a:solidFill>
            <a:schemeClr val="bg1">
              <a:lumMod val="85000"/>
            </a:schemeClr>
          </a:solidFill>
          <a:effectLst>
            <a:outerShdw blurRad="76200" dir="13500000" sy="23000" kx="1200000" algn="br" rotWithShape="0">
              <a:prstClr val="black">
                <a:alpha val="20000"/>
              </a:prstClr>
            </a:outerShdw>
          </a:effectLst>
        </p:spPr>
        <p:txBody>
          <a:bodyPr wrap="square" rtlCol="0">
            <a:spAutoFit/>
          </a:bodyPr>
          <a:lstStyle/>
          <a:p>
            <a:pPr marL="285750" indent="-285750">
              <a:buFont typeface="Wingdings" panose="05000000000000000000" pitchFamily="2" charset="2"/>
              <a:buChar char="Ø"/>
            </a:pPr>
            <a:r>
              <a:rPr lang="en-US" dirty="0" smtClean="0"/>
              <a:t>Average cost per year for an ABD needing long-term care services is over twice that of an ABD not needing long-term care</a:t>
            </a:r>
          </a:p>
          <a:p>
            <a:pPr marL="285750" indent="-285750">
              <a:buFont typeface="Wingdings" panose="05000000000000000000" pitchFamily="2" charset="2"/>
              <a:buChar char="Ø"/>
            </a:pPr>
            <a:endParaRPr lang="en-US" dirty="0" smtClean="0"/>
          </a:p>
        </p:txBody>
      </p:sp>
    </p:spTree>
    <p:extLst>
      <p:ext uri="{BB962C8B-B14F-4D97-AF65-F5344CB8AC3E}">
        <p14:creationId xmlns:p14="http://schemas.microsoft.com/office/powerpoint/2010/main" val="863293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D9B50D86-C0A9-45EC-B3DA-1B2C55F97588}" type="slidenum">
              <a:rPr lang="en-US" smtClean="0"/>
              <a:pPr/>
              <a:t>15</a:t>
            </a:fld>
            <a:endParaRPr lang="en-US" dirty="0"/>
          </a:p>
        </p:txBody>
      </p:sp>
      <p:sp>
        <p:nvSpPr>
          <p:cNvPr id="6146" name="Rectangle 2"/>
          <p:cNvSpPr>
            <a:spLocks noGrp="1" noChangeArrowheads="1"/>
          </p:cNvSpPr>
          <p:nvPr>
            <p:ph type="title" idx="4294967295"/>
          </p:nvPr>
        </p:nvSpPr>
        <p:spPr>
          <a:xfrm>
            <a:off x="381001" y="274638"/>
            <a:ext cx="8458199" cy="858837"/>
          </a:xfrm>
          <a:solidFill>
            <a:srgbClr val="000099"/>
          </a:solidFill>
        </p:spPr>
        <p:txBody>
          <a:bodyPr>
            <a:noAutofit/>
          </a:bodyPr>
          <a:lstStyle/>
          <a:p>
            <a:pPr algn="ctr"/>
            <a:r>
              <a:rPr lang="en-US" sz="3600" b="1" dirty="0" smtClean="0">
                <a:solidFill>
                  <a:srgbClr val="92D050"/>
                </a:solidFill>
              </a:rPr>
              <a:t>What Services Does Medicaid Cover?  </a:t>
            </a:r>
          </a:p>
        </p:txBody>
      </p:sp>
      <p:sp>
        <p:nvSpPr>
          <p:cNvPr id="6147" name="Rectangle 3"/>
          <p:cNvSpPr>
            <a:spLocks noGrp="1" noChangeArrowheads="1"/>
          </p:cNvSpPr>
          <p:nvPr>
            <p:ph sz="half" idx="4294967295"/>
          </p:nvPr>
        </p:nvSpPr>
        <p:spPr>
          <a:xfrm>
            <a:off x="228600" y="1347788"/>
            <a:ext cx="3962400" cy="4900612"/>
          </a:xfrm>
        </p:spPr>
        <p:txBody>
          <a:bodyPr>
            <a:normAutofit fontScale="85000" lnSpcReduction="20000"/>
          </a:bodyPr>
          <a:lstStyle/>
          <a:p>
            <a:pPr algn="ctr">
              <a:buFont typeface="Monotype Sorts" pitchFamily="2" charset="2"/>
              <a:buNone/>
            </a:pPr>
            <a:r>
              <a:rPr lang="en-US" sz="3300" b="1" dirty="0" smtClean="0">
                <a:solidFill>
                  <a:srgbClr val="00B050"/>
                </a:solidFill>
              </a:rPr>
              <a:t>Mandatory</a:t>
            </a:r>
            <a:r>
              <a:rPr lang="en-US" sz="3600" dirty="0" smtClean="0">
                <a:solidFill>
                  <a:srgbClr val="00B050"/>
                </a:solidFill>
              </a:rPr>
              <a:t> </a:t>
            </a:r>
            <a:r>
              <a:rPr lang="en-US" sz="3600" dirty="0" smtClean="0"/>
              <a:t> </a:t>
            </a:r>
          </a:p>
          <a:p>
            <a:pPr lvl="1"/>
            <a:r>
              <a:rPr lang="en-US" sz="2600" dirty="0" smtClean="0">
                <a:solidFill>
                  <a:srgbClr val="000099"/>
                </a:solidFill>
              </a:rPr>
              <a:t>Inpatient Hospitalization</a:t>
            </a:r>
          </a:p>
          <a:p>
            <a:pPr lvl="1"/>
            <a:r>
              <a:rPr lang="en-US" sz="2600" dirty="0" smtClean="0">
                <a:solidFill>
                  <a:srgbClr val="000099"/>
                </a:solidFill>
              </a:rPr>
              <a:t>Outpatient Hospital Services</a:t>
            </a:r>
          </a:p>
          <a:p>
            <a:pPr lvl="1"/>
            <a:r>
              <a:rPr lang="en-US" sz="2600" dirty="0" smtClean="0">
                <a:solidFill>
                  <a:srgbClr val="000099"/>
                </a:solidFill>
              </a:rPr>
              <a:t>Physicians’ Services</a:t>
            </a:r>
          </a:p>
          <a:p>
            <a:pPr lvl="1"/>
            <a:r>
              <a:rPr lang="en-US" sz="2600" dirty="0" smtClean="0">
                <a:solidFill>
                  <a:srgbClr val="000099"/>
                </a:solidFill>
              </a:rPr>
              <a:t>Lab &amp; X-Ray Services</a:t>
            </a:r>
          </a:p>
          <a:p>
            <a:pPr lvl="1"/>
            <a:r>
              <a:rPr lang="en-US" sz="2600" dirty="0" smtClean="0">
                <a:solidFill>
                  <a:srgbClr val="000099"/>
                </a:solidFill>
              </a:rPr>
              <a:t>Home Health</a:t>
            </a:r>
          </a:p>
          <a:p>
            <a:pPr lvl="1"/>
            <a:r>
              <a:rPr lang="en-US" sz="2600" dirty="0" smtClean="0">
                <a:solidFill>
                  <a:srgbClr val="000099"/>
                </a:solidFill>
              </a:rPr>
              <a:t>Nursing Facility Services</a:t>
            </a:r>
          </a:p>
          <a:p>
            <a:pPr lvl="1"/>
            <a:r>
              <a:rPr lang="en-US" sz="2600" dirty="0" smtClean="0">
                <a:solidFill>
                  <a:srgbClr val="000099"/>
                </a:solidFill>
              </a:rPr>
              <a:t>Early and Periodic Screening, Diagnostic and Treatment (EPSDT) Services for Children  </a:t>
            </a:r>
          </a:p>
          <a:p>
            <a:pPr lvl="1"/>
            <a:r>
              <a:rPr lang="en-US" sz="2600" dirty="0" smtClean="0">
                <a:solidFill>
                  <a:srgbClr val="000099"/>
                </a:solidFill>
              </a:rPr>
              <a:t>Non-Emergency Transportation</a:t>
            </a:r>
          </a:p>
          <a:p>
            <a:pPr lvl="1">
              <a:buFont typeface="Wingdings" pitchFamily="2" charset="2"/>
              <a:buNone/>
            </a:pPr>
            <a:endParaRPr lang="en-US" sz="1800" dirty="0" smtClean="0"/>
          </a:p>
          <a:p>
            <a:endParaRPr lang="en-US" sz="2000" dirty="0" smtClean="0"/>
          </a:p>
        </p:txBody>
      </p:sp>
      <p:sp>
        <p:nvSpPr>
          <p:cNvPr id="6148" name="Rectangle 4"/>
          <p:cNvSpPr>
            <a:spLocks noGrp="1" noChangeArrowheads="1"/>
          </p:cNvSpPr>
          <p:nvPr>
            <p:ph sz="half" idx="4294967295"/>
          </p:nvPr>
        </p:nvSpPr>
        <p:spPr>
          <a:xfrm>
            <a:off x="4419600" y="1366838"/>
            <a:ext cx="4419600" cy="5116512"/>
          </a:xfrm>
        </p:spPr>
        <p:txBody>
          <a:bodyPr>
            <a:normAutofit fontScale="77500" lnSpcReduction="20000"/>
          </a:bodyPr>
          <a:lstStyle/>
          <a:p>
            <a:pPr algn="ctr">
              <a:lnSpc>
                <a:spcPct val="90000"/>
              </a:lnSpc>
              <a:buFont typeface="Monotype Sorts" pitchFamily="2" charset="2"/>
              <a:buNone/>
            </a:pPr>
            <a:r>
              <a:rPr lang="en-US" sz="3600" b="1" dirty="0" smtClean="0">
                <a:solidFill>
                  <a:srgbClr val="00B050"/>
                </a:solidFill>
              </a:rPr>
              <a:t>Optional</a:t>
            </a:r>
            <a:r>
              <a:rPr lang="en-US" sz="3600" dirty="0" smtClean="0">
                <a:solidFill>
                  <a:srgbClr val="00B050"/>
                </a:solidFill>
              </a:rPr>
              <a:t> </a:t>
            </a:r>
          </a:p>
          <a:p>
            <a:pPr lvl="1">
              <a:lnSpc>
                <a:spcPct val="90000"/>
              </a:lnSpc>
            </a:pPr>
            <a:r>
              <a:rPr lang="en-US" sz="2200" dirty="0" smtClean="0">
                <a:solidFill>
                  <a:srgbClr val="000099"/>
                </a:solidFill>
              </a:rPr>
              <a:t>Prescription Drugs</a:t>
            </a:r>
          </a:p>
          <a:p>
            <a:pPr lvl="1">
              <a:lnSpc>
                <a:spcPct val="90000"/>
              </a:lnSpc>
            </a:pPr>
            <a:r>
              <a:rPr lang="en-US" sz="2200" dirty="0" smtClean="0">
                <a:solidFill>
                  <a:srgbClr val="000099"/>
                </a:solidFill>
              </a:rPr>
              <a:t>Eyeglasses &amp; Hearing Aids (Children Only)</a:t>
            </a:r>
          </a:p>
          <a:p>
            <a:pPr lvl="1">
              <a:lnSpc>
                <a:spcPct val="90000"/>
              </a:lnSpc>
            </a:pPr>
            <a:r>
              <a:rPr lang="en-US" sz="2200" dirty="0" smtClean="0">
                <a:solidFill>
                  <a:srgbClr val="000099"/>
                </a:solidFill>
              </a:rPr>
              <a:t>Organ Transplants</a:t>
            </a:r>
          </a:p>
          <a:p>
            <a:pPr lvl="1">
              <a:lnSpc>
                <a:spcPct val="90000"/>
              </a:lnSpc>
            </a:pPr>
            <a:r>
              <a:rPr lang="en-US" sz="2200" dirty="0" smtClean="0">
                <a:solidFill>
                  <a:srgbClr val="000099"/>
                </a:solidFill>
              </a:rPr>
              <a:t>Psychologists’ Services &amp; other Behavioral Health Services</a:t>
            </a:r>
          </a:p>
          <a:p>
            <a:pPr lvl="1">
              <a:lnSpc>
                <a:spcPct val="90000"/>
              </a:lnSpc>
            </a:pPr>
            <a:r>
              <a:rPr lang="en-US" sz="2200" dirty="0" smtClean="0">
                <a:solidFill>
                  <a:srgbClr val="000099"/>
                </a:solidFill>
              </a:rPr>
              <a:t>Podiatrists’ Services</a:t>
            </a:r>
          </a:p>
          <a:p>
            <a:pPr lvl="1">
              <a:lnSpc>
                <a:spcPct val="90000"/>
              </a:lnSpc>
            </a:pPr>
            <a:r>
              <a:rPr lang="en-US" sz="2200" dirty="0" smtClean="0">
                <a:solidFill>
                  <a:srgbClr val="000099"/>
                </a:solidFill>
              </a:rPr>
              <a:t>Dental Services (Children Only)</a:t>
            </a:r>
          </a:p>
          <a:p>
            <a:pPr lvl="1">
              <a:lnSpc>
                <a:spcPct val="90000"/>
              </a:lnSpc>
            </a:pPr>
            <a:r>
              <a:rPr lang="en-US" sz="2200" dirty="0" smtClean="0">
                <a:solidFill>
                  <a:srgbClr val="000099"/>
                </a:solidFill>
              </a:rPr>
              <a:t>Physical, Occupational and Speech Therapies</a:t>
            </a:r>
          </a:p>
          <a:p>
            <a:pPr lvl="1">
              <a:lnSpc>
                <a:spcPct val="90000"/>
              </a:lnSpc>
            </a:pPr>
            <a:r>
              <a:rPr lang="en-US" sz="2200" dirty="0" smtClean="0">
                <a:solidFill>
                  <a:srgbClr val="000099"/>
                </a:solidFill>
              </a:rPr>
              <a:t>Rehabilitative Services</a:t>
            </a:r>
          </a:p>
          <a:p>
            <a:pPr lvl="1">
              <a:lnSpc>
                <a:spcPct val="90000"/>
              </a:lnSpc>
            </a:pPr>
            <a:r>
              <a:rPr lang="en-US" sz="2200" dirty="0" smtClean="0">
                <a:solidFill>
                  <a:srgbClr val="000099"/>
                </a:solidFill>
              </a:rPr>
              <a:t>Intermediate Care Facilities for Individuals with Intellectual Disabilities</a:t>
            </a:r>
          </a:p>
          <a:p>
            <a:pPr lvl="1">
              <a:lnSpc>
                <a:spcPct val="90000"/>
              </a:lnSpc>
            </a:pPr>
            <a:r>
              <a:rPr lang="en-US" sz="2200" dirty="0" smtClean="0">
                <a:solidFill>
                  <a:srgbClr val="000099"/>
                </a:solidFill>
              </a:rPr>
              <a:t>Case Management (only through select HCBS waivers)</a:t>
            </a:r>
          </a:p>
          <a:p>
            <a:pPr lvl="1">
              <a:lnSpc>
                <a:spcPct val="90000"/>
              </a:lnSpc>
            </a:pPr>
            <a:r>
              <a:rPr lang="en-US" sz="2200" dirty="0" smtClean="0">
                <a:solidFill>
                  <a:srgbClr val="000099"/>
                </a:solidFill>
              </a:rPr>
              <a:t>Emergency Hospital Services</a:t>
            </a:r>
          </a:p>
          <a:p>
            <a:pPr lvl="1">
              <a:lnSpc>
                <a:spcPct val="90000"/>
              </a:lnSpc>
            </a:pPr>
            <a:r>
              <a:rPr lang="en-US" sz="2200" dirty="0" smtClean="0">
                <a:solidFill>
                  <a:srgbClr val="000099"/>
                </a:solidFill>
              </a:rPr>
              <a:t>Hospice</a:t>
            </a:r>
          </a:p>
          <a:p>
            <a:pPr lvl="1">
              <a:lnSpc>
                <a:spcPct val="90000"/>
              </a:lnSpc>
            </a:pPr>
            <a:r>
              <a:rPr lang="en-US" sz="2200" dirty="0" smtClean="0">
                <a:solidFill>
                  <a:srgbClr val="000099"/>
                </a:solidFill>
              </a:rPr>
              <a:t>Prosthetic Devices</a:t>
            </a:r>
          </a:p>
          <a:p>
            <a:pPr lvl="1">
              <a:lnSpc>
                <a:spcPct val="90000"/>
              </a:lnSpc>
            </a:pPr>
            <a:r>
              <a:rPr lang="en-US" sz="2200" dirty="0" smtClean="0">
                <a:solidFill>
                  <a:srgbClr val="000099"/>
                </a:solidFill>
              </a:rPr>
              <a:t>Home and community based care, such as Personal Care (only through HCBS waivers)</a:t>
            </a:r>
          </a:p>
          <a:p>
            <a:pPr lvl="1">
              <a:lnSpc>
                <a:spcPct val="90000"/>
              </a:lnSpc>
            </a:pPr>
            <a:endParaRPr lang="en-US" sz="1200" dirty="0" smtClean="0"/>
          </a:p>
          <a:p>
            <a:pPr>
              <a:lnSpc>
                <a:spcPct val="90000"/>
              </a:lnSpc>
            </a:pPr>
            <a:endParaRPr lang="en-US" sz="1800" dirty="0" smtClean="0"/>
          </a:p>
          <a:p>
            <a:pPr>
              <a:lnSpc>
                <a:spcPct val="90000"/>
              </a:lnSpc>
            </a:pPr>
            <a:endParaRPr lang="en-US" sz="1800" dirty="0" smtClean="0"/>
          </a:p>
        </p:txBody>
      </p:sp>
      <p:sp>
        <p:nvSpPr>
          <p:cNvPr id="6149" name="Line 5"/>
          <p:cNvSpPr>
            <a:spLocks noChangeShapeType="1"/>
          </p:cNvSpPr>
          <p:nvPr/>
        </p:nvSpPr>
        <p:spPr bwMode="auto">
          <a:xfrm flipH="1">
            <a:off x="4471988" y="1601788"/>
            <a:ext cx="4762" cy="4484687"/>
          </a:xfrm>
          <a:prstGeom prst="line">
            <a:avLst/>
          </a:prstGeom>
          <a:noFill/>
          <a:ln w="28575">
            <a:solidFill>
              <a:schemeClr val="tx1"/>
            </a:solidFill>
            <a:round/>
            <a:headEnd/>
            <a:tailEnd/>
          </a:ln>
        </p:spPr>
        <p:txBody>
          <a:bodyPr wrap="none" anchor="ct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Medicaid Cost Sharing</a:t>
            </a:r>
            <a:endParaRPr lang="en-US" b="1" dirty="0"/>
          </a:p>
        </p:txBody>
      </p:sp>
      <p:sp>
        <p:nvSpPr>
          <p:cNvPr id="3" name="Content Placeholder 2"/>
          <p:cNvSpPr>
            <a:spLocks noGrp="1"/>
          </p:cNvSpPr>
          <p:nvPr>
            <p:ph sz="half" idx="1"/>
          </p:nvPr>
        </p:nvSpPr>
        <p:spPr/>
        <p:txBody>
          <a:bodyPr/>
          <a:lstStyle/>
          <a:p>
            <a:pPr marL="0" indent="0">
              <a:buNone/>
            </a:pPr>
            <a:r>
              <a:rPr lang="en-US" b="1" dirty="0" smtClean="0"/>
              <a:t>Populations Exempted</a:t>
            </a:r>
          </a:p>
          <a:p>
            <a:r>
              <a:rPr lang="en-US" dirty="0" smtClean="0"/>
              <a:t>Children &lt; 1 up to 133% FPL</a:t>
            </a:r>
          </a:p>
          <a:p>
            <a:r>
              <a:rPr lang="en-US" dirty="0" smtClean="0"/>
              <a:t>Under age 18 in foster care</a:t>
            </a:r>
          </a:p>
          <a:p>
            <a:r>
              <a:rPr lang="en-US" dirty="0" smtClean="0"/>
              <a:t>Pregnant women</a:t>
            </a:r>
          </a:p>
          <a:p>
            <a:r>
              <a:rPr lang="en-US" dirty="0" smtClean="0"/>
              <a:t>In Hospice</a:t>
            </a:r>
          </a:p>
          <a:p>
            <a:r>
              <a:rPr lang="en-US" dirty="0" smtClean="0"/>
              <a:t>In Breast and Cervical Cancer Program</a:t>
            </a:r>
            <a:endParaRPr lang="en-US" dirty="0"/>
          </a:p>
        </p:txBody>
      </p:sp>
      <p:sp>
        <p:nvSpPr>
          <p:cNvPr id="4" name="Content Placeholder 3"/>
          <p:cNvSpPr>
            <a:spLocks noGrp="1"/>
          </p:cNvSpPr>
          <p:nvPr>
            <p:ph sz="half" idx="2"/>
          </p:nvPr>
        </p:nvSpPr>
        <p:spPr/>
        <p:txBody>
          <a:bodyPr/>
          <a:lstStyle/>
          <a:p>
            <a:pPr marL="0" indent="0">
              <a:buNone/>
            </a:pPr>
            <a:r>
              <a:rPr lang="en-US" b="1" dirty="0" smtClean="0"/>
              <a:t>Services Exempted</a:t>
            </a:r>
          </a:p>
          <a:p>
            <a:r>
              <a:rPr lang="en-US" dirty="0" smtClean="0"/>
              <a:t>Emergency services</a:t>
            </a:r>
          </a:p>
          <a:p>
            <a:r>
              <a:rPr lang="en-US" dirty="0" smtClean="0"/>
              <a:t>Family planning</a:t>
            </a:r>
          </a:p>
          <a:p>
            <a:r>
              <a:rPr lang="en-US" dirty="0" smtClean="0"/>
              <a:t>Preventive</a:t>
            </a:r>
          </a:p>
          <a:p>
            <a:r>
              <a:rPr lang="en-US" dirty="0" smtClean="0"/>
              <a:t>Pregnancy related</a:t>
            </a:r>
          </a:p>
          <a:p>
            <a:r>
              <a:rPr lang="en-US" dirty="0" smtClean="0"/>
              <a:t>Provider-preventable services</a:t>
            </a:r>
          </a:p>
          <a:p>
            <a:pPr marL="0" indent="0">
              <a:buNone/>
            </a:pPr>
            <a:endParaRPr lang="en-US" dirty="0"/>
          </a:p>
        </p:txBody>
      </p:sp>
    </p:spTree>
    <p:extLst>
      <p:ext uri="{BB962C8B-B14F-4D97-AF65-F5344CB8AC3E}">
        <p14:creationId xmlns:p14="http://schemas.microsoft.com/office/powerpoint/2010/main" val="310234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D9B50D86-C0A9-45EC-B3DA-1B2C55F97588}" type="slidenum">
              <a:rPr lang="en-US" smtClean="0"/>
              <a:pPr/>
              <a:t>17</a:t>
            </a:fld>
            <a:endParaRPr lang="en-US" dirty="0"/>
          </a:p>
        </p:txBody>
      </p:sp>
      <p:sp>
        <p:nvSpPr>
          <p:cNvPr id="4" name="Title 3"/>
          <p:cNvSpPr>
            <a:spLocks noGrp="1"/>
          </p:cNvSpPr>
          <p:nvPr>
            <p:ph type="title" idx="4294967295"/>
          </p:nvPr>
        </p:nvSpPr>
        <p:spPr>
          <a:xfrm>
            <a:off x="381000" y="228600"/>
            <a:ext cx="8229600" cy="990600"/>
          </a:xfrm>
          <a:solidFill>
            <a:srgbClr val="000099"/>
          </a:solidFill>
        </p:spPr>
        <p:txBody>
          <a:bodyPr>
            <a:noAutofit/>
          </a:bodyPr>
          <a:lstStyle/>
          <a:p>
            <a:r>
              <a:rPr lang="en-US" sz="3000" b="1" dirty="0" smtClean="0">
                <a:solidFill>
                  <a:srgbClr val="92D050"/>
                </a:solidFill>
              </a:rPr>
              <a:t>Rules for Medicaid Premium and Cost-Sharing Standards, 2013</a:t>
            </a:r>
            <a:endParaRPr lang="en-US" sz="3000" b="1" dirty="0">
              <a:solidFill>
                <a:srgbClr val="92D050"/>
              </a:solidFill>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071899823"/>
              </p:ext>
            </p:extLst>
          </p:nvPr>
        </p:nvGraphicFramePr>
        <p:xfrm>
          <a:off x="381000" y="1371602"/>
          <a:ext cx="8229600" cy="4648197"/>
        </p:xfrm>
        <a:graphic>
          <a:graphicData uri="http://schemas.openxmlformats.org/drawingml/2006/table">
            <a:tbl>
              <a:tblPr firstRow="1" bandRow="1">
                <a:tableStyleId>{5C22544A-7EE6-4342-B048-85BDC9FD1C3A}</a:tableStyleId>
              </a:tblPr>
              <a:tblGrid>
                <a:gridCol w="2057400"/>
                <a:gridCol w="2057400"/>
                <a:gridCol w="2057400"/>
                <a:gridCol w="2057400"/>
              </a:tblGrid>
              <a:tr h="455187">
                <a:tc>
                  <a:txBody>
                    <a:bodyPr/>
                    <a:lstStyle/>
                    <a:p>
                      <a:endParaRPr lang="en-US" sz="1300" dirty="0"/>
                    </a:p>
                  </a:txBody>
                  <a:tcPr/>
                </a:tc>
                <a:tc>
                  <a:txBody>
                    <a:bodyPr/>
                    <a:lstStyle/>
                    <a:p>
                      <a:r>
                        <a:rPr lang="en-US" sz="1300" dirty="0" smtClean="0"/>
                        <a:t>&lt;/= 100% FPL</a:t>
                      </a:r>
                      <a:endParaRPr lang="en-US" sz="1300" dirty="0"/>
                    </a:p>
                  </a:txBody>
                  <a:tcPr/>
                </a:tc>
                <a:tc>
                  <a:txBody>
                    <a:bodyPr/>
                    <a:lstStyle/>
                    <a:p>
                      <a:r>
                        <a:rPr lang="en-US" sz="1300" dirty="0" smtClean="0"/>
                        <a:t>101% - 150% FPL</a:t>
                      </a:r>
                      <a:endParaRPr lang="en-US" sz="1300" dirty="0"/>
                    </a:p>
                  </a:txBody>
                  <a:tcPr/>
                </a:tc>
                <a:tc>
                  <a:txBody>
                    <a:bodyPr/>
                    <a:lstStyle/>
                    <a:p>
                      <a:r>
                        <a:rPr lang="en-US" sz="1300" dirty="0" smtClean="0"/>
                        <a:t>&gt;150% FPL</a:t>
                      </a:r>
                      <a:endParaRPr lang="en-US" sz="1300" dirty="0"/>
                    </a:p>
                  </a:txBody>
                  <a:tcPr/>
                </a:tc>
              </a:tr>
              <a:tr h="356937">
                <a:tc>
                  <a:txBody>
                    <a:bodyPr/>
                    <a:lstStyle/>
                    <a:p>
                      <a:r>
                        <a:rPr lang="en-US" sz="1300" dirty="0" smtClean="0"/>
                        <a:t>Premiums</a:t>
                      </a:r>
                      <a:endParaRPr lang="en-US" sz="1300" dirty="0"/>
                    </a:p>
                  </a:txBody>
                  <a:tcPr/>
                </a:tc>
                <a:tc>
                  <a:txBody>
                    <a:bodyPr/>
                    <a:lstStyle/>
                    <a:p>
                      <a:r>
                        <a:rPr lang="en-US" sz="1300" dirty="0" smtClean="0"/>
                        <a:t>Not allowed</a:t>
                      </a:r>
                      <a:endParaRPr lang="en-US" sz="1300" dirty="0"/>
                    </a:p>
                  </a:txBody>
                  <a:tcPr/>
                </a:tc>
                <a:tc>
                  <a:txBody>
                    <a:bodyPr/>
                    <a:lstStyle/>
                    <a:p>
                      <a:r>
                        <a:rPr lang="en-US" sz="1300" dirty="0" smtClean="0"/>
                        <a:t>Not allowed</a:t>
                      </a:r>
                      <a:endParaRPr lang="en-US" sz="1300" dirty="0"/>
                    </a:p>
                  </a:txBody>
                  <a:tcPr/>
                </a:tc>
                <a:tc>
                  <a:txBody>
                    <a:bodyPr/>
                    <a:lstStyle/>
                    <a:p>
                      <a:r>
                        <a:rPr lang="en-US" sz="1300" dirty="0" smtClean="0"/>
                        <a:t>Allowed</a:t>
                      </a:r>
                      <a:endParaRPr lang="en-US" sz="1300" dirty="0"/>
                    </a:p>
                  </a:txBody>
                  <a:tcPr/>
                </a:tc>
              </a:tr>
              <a:tr h="455187">
                <a:tc gridSpan="4">
                  <a:txBody>
                    <a:bodyPr/>
                    <a:lstStyle/>
                    <a:p>
                      <a:pPr algn="ctr"/>
                      <a:r>
                        <a:rPr lang="en-US" sz="1300" dirty="0" smtClean="0">
                          <a:solidFill>
                            <a:schemeClr val="bg1"/>
                          </a:solidFill>
                        </a:rPr>
                        <a:t>Cost Sharing (deductibles, copayments</a:t>
                      </a:r>
                      <a:r>
                        <a:rPr lang="en-US" sz="1300" baseline="0" dirty="0" smtClean="0">
                          <a:solidFill>
                            <a:schemeClr val="bg1"/>
                          </a:solidFill>
                        </a:rPr>
                        <a:t> or coinsurance</a:t>
                      </a:r>
                      <a:endParaRPr lang="en-US" sz="1300" dirty="0">
                        <a:solidFill>
                          <a:schemeClr val="bg1"/>
                        </a:solidFill>
                      </a:endParaRPr>
                    </a:p>
                  </a:txBody>
                  <a:tcPr>
                    <a:solidFill>
                      <a:schemeClr val="bg2">
                        <a:lumMod val="5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19761">
                <a:tc>
                  <a:txBody>
                    <a:bodyPr/>
                    <a:lstStyle/>
                    <a:p>
                      <a:r>
                        <a:rPr lang="en-US" sz="1300" dirty="0" smtClean="0"/>
                        <a:t>Most services</a:t>
                      </a:r>
                      <a:endParaRPr lang="en-US" sz="1300" dirty="0"/>
                    </a:p>
                  </a:txBody>
                  <a:tcPr/>
                </a:tc>
                <a:tc>
                  <a:txBody>
                    <a:bodyPr/>
                    <a:lstStyle/>
                    <a:p>
                      <a:r>
                        <a:rPr lang="en-US" sz="1300" dirty="0" smtClean="0"/>
                        <a:t>Nominal*</a:t>
                      </a:r>
                      <a:endParaRPr lang="en-US" sz="1300" dirty="0"/>
                    </a:p>
                  </a:txBody>
                  <a:tcPr/>
                </a:tc>
                <a:tc>
                  <a:txBody>
                    <a:bodyPr/>
                    <a:lstStyle/>
                    <a:p>
                      <a:r>
                        <a:rPr lang="en-US" sz="1300" dirty="0" smtClean="0"/>
                        <a:t>Up</a:t>
                      </a:r>
                      <a:r>
                        <a:rPr lang="en-US" sz="1300" baseline="0" dirty="0" smtClean="0"/>
                        <a:t> to 10% of cost or nominal</a:t>
                      </a:r>
                      <a:endParaRPr lang="en-US" sz="1300" dirty="0"/>
                    </a:p>
                  </a:txBody>
                  <a:tcPr/>
                </a:tc>
                <a:tc>
                  <a:txBody>
                    <a:bodyPr/>
                    <a:lstStyle/>
                    <a:p>
                      <a:r>
                        <a:rPr lang="en-US" sz="1300" dirty="0" smtClean="0"/>
                        <a:t>Up to 20% of cost or nominal</a:t>
                      </a:r>
                      <a:endParaRPr lang="en-US" sz="1300" dirty="0"/>
                    </a:p>
                  </a:txBody>
                  <a:tcPr/>
                </a:tc>
              </a:tr>
              <a:tr h="1153219">
                <a:tc>
                  <a:txBody>
                    <a:bodyPr/>
                    <a:lstStyle/>
                    <a:p>
                      <a:r>
                        <a:rPr lang="en-US" sz="1300" dirty="0" smtClean="0"/>
                        <a:t>Institutional</a:t>
                      </a:r>
                      <a:endParaRPr lang="en-US" sz="1300" dirty="0"/>
                    </a:p>
                  </a:txBody>
                  <a:tcPr/>
                </a:tc>
                <a:tc>
                  <a:txBody>
                    <a:bodyPr/>
                    <a:lstStyle/>
                    <a:p>
                      <a:r>
                        <a:rPr lang="en-US" sz="1300" dirty="0" smtClean="0"/>
                        <a:t>Per admission, 50% of agency cost for first</a:t>
                      </a:r>
                      <a:r>
                        <a:rPr lang="en-US" sz="1300" baseline="0" dirty="0" smtClean="0"/>
                        <a:t> day of care</a:t>
                      </a:r>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Per admission, 50% of agency cost for first</a:t>
                      </a:r>
                      <a:r>
                        <a:rPr lang="en-US" sz="1300" baseline="0" dirty="0" smtClean="0"/>
                        <a:t> day of care or 10% of cost of total stay</a:t>
                      </a:r>
                      <a:endParaRPr lang="en-US" sz="1300" dirty="0" smtClean="0"/>
                    </a:p>
                    <a:p>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Per admission, 50% of agency cost for first</a:t>
                      </a:r>
                      <a:r>
                        <a:rPr lang="en-US" sz="1300" baseline="0" dirty="0" smtClean="0"/>
                        <a:t> day of care or 20% of cost of total stay</a:t>
                      </a:r>
                      <a:endParaRPr lang="en-US" sz="1300" dirty="0" smtClean="0"/>
                    </a:p>
                    <a:p>
                      <a:endParaRPr lang="en-US" sz="1300" dirty="0"/>
                    </a:p>
                  </a:txBody>
                  <a:tcPr/>
                </a:tc>
              </a:tr>
              <a:tr h="552246">
                <a:tc>
                  <a:txBody>
                    <a:bodyPr/>
                    <a:lstStyle/>
                    <a:p>
                      <a:r>
                        <a:rPr lang="en-US" sz="1300" dirty="0" smtClean="0"/>
                        <a:t>Rx Drugs</a:t>
                      </a:r>
                      <a:endParaRPr lang="en-US" sz="1300" dirty="0"/>
                    </a:p>
                  </a:txBody>
                  <a:tcPr/>
                </a:tc>
                <a:tc>
                  <a:txBody>
                    <a:bodyPr/>
                    <a:lstStyle/>
                    <a:p>
                      <a:r>
                        <a:rPr lang="en-US" sz="1300" dirty="0" smtClean="0"/>
                        <a:t>Nominal</a:t>
                      </a:r>
                      <a:endParaRPr lang="en-US" sz="1300" dirty="0"/>
                    </a:p>
                  </a:txBody>
                  <a:tcPr/>
                </a:tc>
                <a:tc>
                  <a:txBody>
                    <a:bodyPr/>
                    <a:lstStyle/>
                    <a:p>
                      <a:r>
                        <a:rPr lang="en-US" sz="1300" dirty="0" smtClean="0"/>
                        <a:t>Nominal</a:t>
                      </a:r>
                      <a:endParaRPr lang="en-US" sz="1300" dirty="0"/>
                    </a:p>
                  </a:txBody>
                  <a:tcPr/>
                </a:tc>
                <a:tc>
                  <a:txBody>
                    <a:bodyPr/>
                    <a:lstStyle/>
                    <a:p>
                      <a:r>
                        <a:rPr lang="en-US" sz="1300" dirty="0" smtClean="0"/>
                        <a:t>Preferred nominal;</a:t>
                      </a:r>
                      <a:r>
                        <a:rPr lang="en-US" sz="1300" baseline="0" dirty="0" smtClean="0"/>
                        <a:t> non-preferred up to 20%</a:t>
                      </a:r>
                      <a:endParaRPr lang="en-US" sz="1300" dirty="0"/>
                    </a:p>
                  </a:txBody>
                  <a:tcPr/>
                </a:tc>
              </a:tr>
              <a:tr h="577830">
                <a:tc>
                  <a:txBody>
                    <a:bodyPr/>
                    <a:lstStyle/>
                    <a:p>
                      <a:r>
                        <a:rPr lang="en-US" sz="1300" dirty="0" smtClean="0"/>
                        <a:t>Non-emergency</a:t>
                      </a:r>
                      <a:r>
                        <a:rPr lang="en-US" sz="1300" baseline="0" dirty="0" smtClean="0"/>
                        <a:t> use of ED**</a:t>
                      </a:r>
                      <a:endParaRPr lang="en-US" sz="1300" dirty="0"/>
                    </a:p>
                  </a:txBody>
                  <a:tcPr/>
                </a:tc>
                <a:tc>
                  <a:txBody>
                    <a:bodyPr/>
                    <a:lstStyle/>
                    <a:p>
                      <a:r>
                        <a:rPr lang="en-US" sz="1300" dirty="0" smtClean="0"/>
                        <a:t>Nominal</a:t>
                      </a:r>
                      <a:endParaRPr lang="en-US" sz="1300" dirty="0"/>
                    </a:p>
                  </a:txBody>
                  <a:tcPr/>
                </a:tc>
                <a:tc>
                  <a:txBody>
                    <a:bodyPr/>
                    <a:lstStyle/>
                    <a:p>
                      <a:r>
                        <a:rPr lang="en-US" sz="1300" dirty="0" smtClean="0"/>
                        <a:t>Up to 2X nominal</a:t>
                      </a:r>
                      <a:r>
                        <a:rPr lang="en-US" sz="1300" baseline="0" dirty="0" smtClean="0"/>
                        <a:t> amount</a:t>
                      </a:r>
                      <a:endParaRPr lang="en-US" sz="1300" dirty="0"/>
                    </a:p>
                  </a:txBody>
                  <a:tcPr/>
                </a:tc>
                <a:tc>
                  <a:txBody>
                    <a:bodyPr/>
                    <a:lstStyle/>
                    <a:p>
                      <a:r>
                        <a:rPr lang="en-US" sz="1300" dirty="0" smtClean="0"/>
                        <a:t>No limit (5% family cap applies)</a:t>
                      </a:r>
                      <a:endParaRPr lang="en-US" sz="1300" dirty="0"/>
                    </a:p>
                  </a:txBody>
                  <a:tcPr/>
                </a:tc>
              </a:tr>
              <a:tr h="577830">
                <a:tc>
                  <a:txBody>
                    <a:bodyPr/>
                    <a:lstStyle/>
                    <a:p>
                      <a:r>
                        <a:rPr lang="en-US" sz="1300" dirty="0" smtClean="0"/>
                        <a:t>Preventive Services</a:t>
                      </a:r>
                      <a:endParaRPr lang="en-US" sz="1300" dirty="0"/>
                    </a:p>
                  </a:txBody>
                  <a:tcPr/>
                </a:tc>
                <a:tc>
                  <a:txBody>
                    <a:bodyPr/>
                    <a:lstStyle/>
                    <a:p>
                      <a:r>
                        <a:rPr lang="en-US" sz="1300" dirty="0" smtClean="0"/>
                        <a:t>Nominal</a:t>
                      </a:r>
                      <a:endParaRPr lang="en-US" sz="1300" dirty="0"/>
                    </a:p>
                  </a:txBody>
                  <a:tcPr/>
                </a:tc>
                <a:tc>
                  <a:txBody>
                    <a:bodyPr/>
                    <a:lstStyle/>
                    <a:p>
                      <a:r>
                        <a:rPr lang="en-US" sz="1300" dirty="0" smtClean="0"/>
                        <a:t>Up to 10% of cost or nominal</a:t>
                      </a:r>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Up to 20% of cost or nominal</a:t>
                      </a:r>
                    </a:p>
                  </a:txBody>
                  <a:tcPr/>
                </a:tc>
              </a:tr>
            </a:tbl>
          </a:graphicData>
        </a:graphic>
      </p:graphicFrame>
      <p:sp>
        <p:nvSpPr>
          <p:cNvPr id="6" name="TextBox 5"/>
          <p:cNvSpPr txBox="1"/>
          <p:nvPr/>
        </p:nvSpPr>
        <p:spPr>
          <a:xfrm>
            <a:off x="381000" y="6019800"/>
            <a:ext cx="5867400" cy="461665"/>
          </a:xfrm>
          <a:prstGeom prst="rect">
            <a:avLst/>
          </a:prstGeom>
          <a:noFill/>
        </p:spPr>
        <p:txBody>
          <a:bodyPr wrap="square" rtlCol="0">
            <a:spAutoFit/>
          </a:bodyPr>
          <a:lstStyle/>
          <a:p>
            <a:r>
              <a:rPr lang="en-US" sz="1200" dirty="0" smtClean="0"/>
              <a:t>*Up to $2.65 </a:t>
            </a:r>
            <a:r>
              <a:rPr lang="en-US" sz="1200" dirty="0"/>
              <a:t>deductible; $3.90 Copay or 5% </a:t>
            </a:r>
            <a:r>
              <a:rPr lang="en-US" sz="1200" dirty="0" smtClean="0"/>
              <a:t>coinsurance.</a:t>
            </a:r>
          </a:p>
          <a:p>
            <a:r>
              <a:rPr lang="en-US" sz="1200" dirty="0" smtClean="0"/>
              <a:t>**Cost sharing only allowed if provided with a referral to an alternative provider.</a:t>
            </a:r>
            <a:endParaRPr lang="en-US" sz="1200" dirty="0"/>
          </a:p>
        </p:txBody>
      </p:sp>
    </p:spTree>
    <p:extLst>
      <p:ext uri="{BB962C8B-B14F-4D97-AF65-F5344CB8AC3E}">
        <p14:creationId xmlns:p14="http://schemas.microsoft.com/office/powerpoint/2010/main" val="3722662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990600"/>
            <a:ext cx="8320755" cy="792162"/>
          </a:xfrm>
        </p:spPr>
        <p:txBody>
          <a:bodyPr>
            <a:noAutofit/>
          </a:bodyPr>
          <a:lstStyle/>
          <a:p>
            <a:pPr algn="ctr"/>
            <a:r>
              <a:rPr lang="en-US" sz="3000" b="1" dirty="0" smtClean="0"/>
              <a:t>Current DMAS Fee-For-Service Cost Sharing</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73749472"/>
              </p:ext>
            </p:extLst>
          </p:nvPr>
        </p:nvGraphicFramePr>
        <p:xfrm>
          <a:off x="472155" y="2057400"/>
          <a:ext cx="8229600" cy="3708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Service</a:t>
                      </a:r>
                      <a:endParaRPr lang="en-US" dirty="0"/>
                    </a:p>
                  </a:txBody>
                  <a:tcPr/>
                </a:tc>
                <a:tc>
                  <a:txBody>
                    <a:bodyPr/>
                    <a:lstStyle/>
                    <a:p>
                      <a:r>
                        <a:rPr lang="en-US" dirty="0" smtClean="0"/>
                        <a:t>Co-Pay Amount</a:t>
                      </a:r>
                      <a:endParaRPr lang="en-US" dirty="0"/>
                    </a:p>
                  </a:txBody>
                  <a:tcPr/>
                </a:tc>
              </a:tr>
              <a:tr h="370840">
                <a:tc>
                  <a:txBody>
                    <a:bodyPr/>
                    <a:lstStyle/>
                    <a:p>
                      <a:r>
                        <a:rPr lang="en-US" dirty="0" smtClean="0"/>
                        <a:t>Inpatient Hospital</a:t>
                      </a:r>
                      <a:endParaRPr lang="en-US" dirty="0"/>
                    </a:p>
                  </a:txBody>
                  <a:tcPr/>
                </a:tc>
                <a:tc>
                  <a:txBody>
                    <a:bodyPr/>
                    <a:lstStyle/>
                    <a:p>
                      <a:r>
                        <a:rPr lang="en-US" dirty="0" smtClean="0"/>
                        <a:t>$100 per admission</a:t>
                      </a:r>
                      <a:endParaRPr lang="en-US" dirty="0"/>
                    </a:p>
                  </a:txBody>
                  <a:tcPr/>
                </a:tc>
              </a:tr>
              <a:tr h="370840">
                <a:tc>
                  <a:txBody>
                    <a:bodyPr/>
                    <a:lstStyle/>
                    <a:p>
                      <a:r>
                        <a:rPr lang="en-US" dirty="0" smtClean="0"/>
                        <a:t>Outpatient Hospital</a:t>
                      </a:r>
                      <a:endParaRPr lang="en-US" dirty="0"/>
                    </a:p>
                  </a:txBody>
                  <a:tcPr/>
                </a:tc>
                <a:tc>
                  <a:txBody>
                    <a:bodyPr/>
                    <a:lstStyle/>
                    <a:p>
                      <a:r>
                        <a:rPr lang="en-US" dirty="0" smtClean="0"/>
                        <a:t>$3 per visit</a:t>
                      </a:r>
                      <a:endParaRPr lang="en-US" dirty="0"/>
                    </a:p>
                  </a:txBody>
                  <a:tcPr/>
                </a:tc>
              </a:tr>
              <a:tr h="370840">
                <a:tc>
                  <a:txBody>
                    <a:bodyPr/>
                    <a:lstStyle/>
                    <a:p>
                      <a:r>
                        <a:rPr lang="en-US" dirty="0" smtClean="0"/>
                        <a:t>Clinic Visit</a:t>
                      </a:r>
                      <a:endParaRPr lang="en-US" dirty="0"/>
                    </a:p>
                  </a:txBody>
                  <a:tcPr/>
                </a:tc>
                <a:tc>
                  <a:txBody>
                    <a:bodyPr/>
                    <a:lstStyle/>
                    <a:p>
                      <a:r>
                        <a:rPr lang="en-US" dirty="0" smtClean="0"/>
                        <a:t>$1 per visit</a:t>
                      </a:r>
                      <a:endParaRPr lang="en-US" dirty="0"/>
                    </a:p>
                  </a:txBody>
                  <a:tcPr/>
                </a:tc>
              </a:tr>
              <a:tr h="370840">
                <a:tc>
                  <a:txBody>
                    <a:bodyPr/>
                    <a:lstStyle/>
                    <a:p>
                      <a:r>
                        <a:rPr lang="en-US" dirty="0" smtClean="0"/>
                        <a:t>Physician</a:t>
                      </a:r>
                      <a:r>
                        <a:rPr lang="en-US" baseline="0" dirty="0" smtClean="0"/>
                        <a:t> Office Visit</a:t>
                      </a:r>
                      <a:endParaRPr lang="en-US" dirty="0"/>
                    </a:p>
                  </a:txBody>
                  <a:tcPr/>
                </a:tc>
                <a:tc>
                  <a:txBody>
                    <a:bodyPr/>
                    <a:lstStyle/>
                    <a:p>
                      <a:r>
                        <a:rPr lang="en-US" dirty="0" smtClean="0"/>
                        <a:t>$1 per visit</a:t>
                      </a:r>
                      <a:endParaRPr lang="en-US" dirty="0"/>
                    </a:p>
                  </a:txBody>
                  <a:tcPr/>
                </a:tc>
              </a:tr>
              <a:tr h="370840">
                <a:tc>
                  <a:txBody>
                    <a:bodyPr/>
                    <a:lstStyle/>
                    <a:p>
                      <a:r>
                        <a:rPr lang="en-US" dirty="0" smtClean="0"/>
                        <a:t>Other Physician Visit</a:t>
                      </a:r>
                      <a:endParaRPr lang="en-US" dirty="0"/>
                    </a:p>
                  </a:txBody>
                  <a:tcPr/>
                </a:tc>
                <a:tc>
                  <a:txBody>
                    <a:bodyPr/>
                    <a:lstStyle/>
                    <a:p>
                      <a:r>
                        <a:rPr lang="en-US" dirty="0" smtClean="0"/>
                        <a:t>$3 per visit</a:t>
                      </a:r>
                    </a:p>
                  </a:txBody>
                  <a:tcPr/>
                </a:tc>
              </a:tr>
              <a:tr h="370840">
                <a:tc>
                  <a:txBody>
                    <a:bodyPr/>
                    <a:lstStyle/>
                    <a:p>
                      <a:r>
                        <a:rPr lang="en-US" dirty="0" smtClean="0"/>
                        <a:t>Eye Exam</a:t>
                      </a:r>
                      <a:endParaRPr lang="en-US" dirty="0"/>
                    </a:p>
                  </a:txBody>
                  <a:tcPr/>
                </a:tc>
                <a:tc>
                  <a:txBody>
                    <a:bodyPr/>
                    <a:lstStyle/>
                    <a:p>
                      <a:r>
                        <a:rPr lang="en-US" dirty="0" smtClean="0"/>
                        <a:t>$1 per exam</a:t>
                      </a:r>
                    </a:p>
                  </a:txBody>
                  <a:tcPr/>
                </a:tc>
              </a:tr>
              <a:tr h="370840">
                <a:tc>
                  <a:txBody>
                    <a:bodyPr/>
                    <a:lstStyle/>
                    <a:p>
                      <a:r>
                        <a:rPr lang="en-US" dirty="0" smtClean="0"/>
                        <a:t>Rx</a:t>
                      </a:r>
                      <a:endParaRPr lang="en-US" dirty="0"/>
                    </a:p>
                  </a:txBody>
                  <a:tcPr/>
                </a:tc>
                <a:tc>
                  <a:txBody>
                    <a:bodyPr/>
                    <a:lstStyle/>
                    <a:p>
                      <a:r>
                        <a:rPr lang="en-US" dirty="0" smtClean="0"/>
                        <a:t>$1 generic/$3</a:t>
                      </a:r>
                      <a:r>
                        <a:rPr lang="en-US" baseline="0" dirty="0" smtClean="0"/>
                        <a:t> brand</a:t>
                      </a:r>
                      <a:endParaRPr lang="en-US" dirty="0"/>
                    </a:p>
                  </a:txBody>
                  <a:tcPr/>
                </a:tc>
              </a:tr>
              <a:tr h="370840">
                <a:tc>
                  <a:txBody>
                    <a:bodyPr/>
                    <a:lstStyle/>
                    <a:p>
                      <a:r>
                        <a:rPr lang="en-US" dirty="0" smtClean="0"/>
                        <a:t>Home Health</a:t>
                      </a:r>
                      <a:endParaRPr lang="en-US" dirty="0"/>
                    </a:p>
                  </a:txBody>
                  <a:tcPr/>
                </a:tc>
                <a:tc>
                  <a:txBody>
                    <a:bodyPr/>
                    <a:lstStyle/>
                    <a:p>
                      <a:r>
                        <a:rPr lang="en-US" dirty="0" smtClean="0"/>
                        <a:t>$3 per day</a:t>
                      </a:r>
                      <a:endParaRPr lang="en-US" dirty="0"/>
                    </a:p>
                  </a:txBody>
                  <a:tcPr/>
                </a:tc>
              </a:tr>
              <a:tr h="370840">
                <a:tc>
                  <a:txBody>
                    <a:bodyPr/>
                    <a:lstStyle/>
                    <a:p>
                      <a:r>
                        <a:rPr lang="en-US" dirty="0" smtClean="0"/>
                        <a:t>Rehabilitation Service</a:t>
                      </a:r>
                      <a:endParaRPr lang="en-US" dirty="0"/>
                    </a:p>
                  </a:txBody>
                  <a:tcPr/>
                </a:tc>
                <a:tc>
                  <a:txBody>
                    <a:bodyPr/>
                    <a:lstStyle/>
                    <a:p>
                      <a:r>
                        <a:rPr lang="en-US" dirty="0" smtClean="0"/>
                        <a:t>$3</a:t>
                      </a:r>
                      <a:r>
                        <a:rPr lang="en-US" baseline="0" dirty="0" smtClean="0"/>
                        <a:t> per day</a:t>
                      </a:r>
                      <a:endParaRPr lang="en-US" dirty="0"/>
                    </a:p>
                  </a:txBody>
                  <a:tcPr/>
                </a:tc>
              </a:tr>
            </a:tbl>
          </a:graphicData>
        </a:graphic>
      </p:graphicFrame>
      <p:sp>
        <p:nvSpPr>
          <p:cNvPr id="6" name="TextBox 5"/>
          <p:cNvSpPr txBox="1"/>
          <p:nvPr/>
        </p:nvSpPr>
        <p:spPr>
          <a:xfrm>
            <a:off x="472155" y="5943600"/>
            <a:ext cx="8001000" cy="461665"/>
          </a:xfrm>
          <a:prstGeom prst="rect">
            <a:avLst/>
          </a:prstGeom>
          <a:noFill/>
        </p:spPr>
        <p:txBody>
          <a:bodyPr wrap="square" rtlCol="0">
            <a:spAutoFit/>
          </a:bodyPr>
          <a:lstStyle/>
          <a:p>
            <a:r>
              <a:rPr lang="en-US" sz="1200" dirty="0" smtClean="0"/>
              <a:t>No copays for: emergency services, pregnancy-related services; family planning services; emergency room services.</a:t>
            </a:r>
            <a:endParaRPr lang="en-US" sz="1200" dirty="0"/>
          </a:p>
        </p:txBody>
      </p:sp>
    </p:spTree>
    <p:extLst>
      <p:ext uri="{BB962C8B-B14F-4D97-AF65-F5344CB8AC3E}">
        <p14:creationId xmlns:p14="http://schemas.microsoft.com/office/powerpoint/2010/main" val="1874550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5253038" y="2833688"/>
            <a:ext cx="295275" cy="244475"/>
          </a:xfrm>
          <a:prstGeom prst="rect">
            <a:avLst/>
          </a:prstGeom>
          <a:noFill/>
          <a:ln w="9525">
            <a:noFill/>
            <a:miter lim="800000"/>
            <a:headEnd/>
            <a:tailEnd/>
          </a:ln>
          <a:effectLst/>
        </p:spPr>
        <p:txBody>
          <a:bodyPr wrap="none">
            <a:spAutoFit/>
          </a:bodyPr>
          <a:lstStyle/>
          <a:p>
            <a:r>
              <a:rPr lang="en-US" sz="1000" dirty="0">
                <a:latin typeface="Tahoma" pitchFamily="34" charset="0"/>
              </a:rPr>
              <a:t>IL</a:t>
            </a:r>
          </a:p>
        </p:txBody>
      </p:sp>
      <p:sp>
        <p:nvSpPr>
          <p:cNvPr id="21508" name="Text Box 4"/>
          <p:cNvSpPr txBox="1">
            <a:spLocks noChangeArrowheads="1"/>
          </p:cNvSpPr>
          <p:nvPr/>
        </p:nvSpPr>
        <p:spPr bwMode="auto">
          <a:xfrm>
            <a:off x="8001000" y="2133600"/>
            <a:ext cx="498475" cy="244475"/>
          </a:xfrm>
          <a:prstGeom prst="rect">
            <a:avLst/>
          </a:prstGeom>
          <a:noFill/>
          <a:ln w="9525">
            <a:noFill/>
            <a:miter lim="800000"/>
            <a:headEnd/>
            <a:tailEnd/>
          </a:ln>
          <a:effectLst/>
        </p:spPr>
        <p:txBody>
          <a:bodyPr>
            <a:spAutoFit/>
          </a:bodyPr>
          <a:lstStyle/>
          <a:p>
            <a:r>
              <a:rPr lang="en-US" sz="1000" dirty="0">
                <a:latin typeface="Tahoma" pitchFamily="34" charset="0"/>
              </a:rPr>
              <a:t>CT</a:t>
            </a:r>
          </a:p>
        </p:txBody>
      </p:sp>
      <p:sp>
        <p:nvSpPr>
          <p:cNvPr id="21509" name="Line 5"/>
          <p:cNvSpPr>
            <a:spLocks noChangeShapeType="1"/>
          </p:cNvSpPr>
          <p:nvPr/>
        </p:nvSpPr>
        <p:spPr bwMode="auto">
          <a:xfrm flipH="1" flipV="1">
            <a:off x="7391400" y="1371600"/>
            <a:ext cx="152400" cy="304800"/>
          </a:xfrm>
          <a:prstGeom prst="line">
            <a:avLst/>
          </a:prstGeom>
          <a:noFill/>
          <a:ln w="9525">
            <a:solidFill>
              <a:schemeClr val="tx1"/>
            </a:solidFill>
            <a:round/>
            <a:headEnd/>
            <a:tailEnd/>
          </a:ln>
          <a:effectLst/>
        </p:spPr>
        <p:txBody>
          <a:bodyPr wrap="none" anchor="ctr"/>
          <a:lstStyle/>
          <a:p>
            <a:endParaRPr lang="en-US" dirty="0"/>
          </a:p>
        </p:txBody>
      </p:sp>
      <p:sp>
        <p:nvSpPr>
          <p:cNvPr id="21510" name="Line 6"/>
          <p:cNvSpPr>
            <a:spLocks noChangeShapeType="1"/>
          </p:cNvSpPr>
          <p:nvPr/>
        </p:nvSpPr>
        <p:spPr bwMode="auto">
          <a:xfrm>
            <a:off x="7386638" y="2301875"/>
            <a:ext cx="381000" cy="152400"/>
          </a:xfrm>
          <a:prstGeom prst="line">
            <a:avLst/>
          </a:prstGeom>
          <a:noFill/>
          <a:ln w="9525">
            <a:solidFill>
              <a:schemeClr val="tx1"/>
            </a:solidFill>
            <a:round/>
            <a:headEnd/>
            <a:tailEnd/>
          </a:ln>
          <a:effectLst/>
        </p:spPr>
        <p:txBody>
          <a:bodyPr wrap="none" anchor="ctr"/>
          <a:lstStyle/>
          <a:p>
            <a:endParaRPr lang="en-US" dirty="0"/>
          </a:p>
        </p:txBody>
      </p:sp>
      <p:sp>
        <p:nvSpPr>
          <p:cNvPr id="21511" name="Freeform 7"/>
          <p:cNvSpPr>
            <a:spLocks noChangeAspect="1"/>
          </p:cNvSpPr>
          <p:nvPr/>
        </p:nvSpPr>
        <p:spPr bwMode="auto">
          <a:xfrm>
            <a:off x="7696200" y="1143000"/>
            <a:ext cx="493713" cy="706438"/>
          </a:xfrm>
          <a:custGeom>
            <a:avLst/>
            <a:gdLst/>
            <a:ahLst/>
            <a:cxnLst>
              <a:cxn ang="0">
                <a:pos x="73" y="15"/>
              </a:cxn>
              <a:cxn ang="0">
                <a:pos x="27" y="103"/>
              </a:cxn>
              <a:cxn ang="0">
                <a:pos x="49" y="136"/>
              </a:cxn>
              <a:cxn ang="0">
                <a:pos x="27" y="176"/>
              </a:cxn>
              <a:cxn ang="0">
                <a:pos x="40" y="189"/>
              </a:cxn>
              <a:cxn ang="0">
                <a:pos x="31" y="216"/>
              </a:cxn>
              <a:cxn ang="0">
                <a:pos x="31" y="261"/>
              </a:cxn>
              <a:cxn ang="0">
                <a:pos x="0" y="277"/>
              </a:cxn>
              <a:cxn ang="0">
                <a:pos x="12" y="291"/>
              </a:cxn>
              <a:cxn ang="0">
                <a:pos x="78" y="457"/>
              </a:cxn>
              <a:cxn ang="0">
                <a:pos x="130" y="478"/>
              </a:cxn>
              <a:cxn ang="0">
                <a:pos x="127" y="444"/>
              </a:cxn>
              <a:cxn ang="0">
                <a:pos x="152" y="417"/>
              </a:cxn>
              <a:cxn ang="0">
                <a:pos x="143" y="389"/>
              </a:cxn>
              <a:cxn ang="0">
                <a:pos x="207" y="355"/>
              </a:cxn>
              <a:cxn ang="0">
                <a:pos x="210" y="308"/>
              </a:cxn>
              <a:cxn ang="0">
                <a:pos x="248" y="305"/>
              </a:cxn>
              <a:cxn ang="0">
                <a:pos x="277" y="270"/>
              </a:cxn>
              <a:cxn ang="0">
                <a:pos x="313" y="246"/>
              </a:cxn>
              <a:cxn ang="0">
                <a:pos x="313" y="216"/>
              </a:cxn>
              <a:cxn ang="0">
                <a:pos x="264" y="207"/>
              </a:cxn>
              <a:cxn ang="0">
                <a:pos x="255" y="174"/>
              </a:cxn>
              <a:cxn ang="0">
                <a:pos x="206" y="170"/>
              </a:cxn>
              <a:cxn ang="0">
                <a:pos x="166" y="28"/>
              </a:cxn>
              <a:cxn ang="0">
                <a:pos x="148" y="0"/>
              </a:cxn>
              <a:cxn ang="0">
                <a:pos x="98" y="12"/>
              </a:cxn>
              <a:cxn ang="0">
                <a:pos x="90" y="25"/>
              </a:cxn>
              <a:cxn ang="0">
                <a:pos x="73" y="15"/>
              </a:cxn>
            </a:cxnLst>
            <a:rect l="0" t="0" r="r" b="b"/>
            <a:pathLst>
              <a:path w="313" h="478">
                <a:moveTo>
                  <a:pt x="73" y="15"/>
                </a:moveTo>
                <a:lnTo>
                  <a:pt x="27" y="103"/>
                </a:lnTo>
                <a:lnTo>
                  <a:pt x="49" y="136"/>
                </a:lnTo>
                <a:lnTo>
                  <a:pt x="27" y="176"/>
                </a:lnTo>
                <a:lnTo>
                  <a:pt x="40" y="189"/>
                </a:lnTo>
                <a:lnTo>
                  <a:pt x="31" y="216"/>
                </a:lnTo>
                <a:lnTo>
                  <a:pt x="31" y="261"/>
                </a:lnTo>
                <a:lnTo>
                  <a:pt x="0" y="277"/>
                </a:lnTo>
                <a:lnTo>
                  <a:pt x="12" y="291"/>
                </a:lnTo>
                <a:lnTo>
                  <a:pt x="78" y="457"/>
                </a:lnTo>
                <a:lnTo>
                  <a:pt x="130" y="478"/>
                </a:lnTo>
                <a:lnTo>
                  <a:pt x="127" y="444"/>
                </a:lnTo>
                <a:lnTo>
                  <a:pt x="152" y="417"/>
                </a:lnTo>
                <a:lnTo>
                  <a:pt x="143" y="389"/>
                </a:lnTo>
                <a:lnTo>
                  <a:pt x="207" y="355"/>
                </a:lnTo>
                <a:lnTo>
                  <a:pt x="210" y="308"/>
                </a:lnTo>
                <a:lnTo>
                  <a:pt x="248" y="305"/>
                </a:lnTo>
                <a:lnTo>
                  <a:pt x="277" y="270"/>
                </a:lnTo>
                <a:lnTo>
                  <a:pt x="313" y="246"/>
                </a:lnTo>
                <a:lnTo>
                  <a:pt x="313" y="216"/>
                </a:lnTo>
                <a:lnTo>
                  <a:pt x="264" y="207"/>
                </a:lnTo>
                <a:lnTo>
                  <a:pt x="255" y="174"/>
                </a:lnTo>
                <a:lnTo>
                  <a:pt x="206" y="170"/>
                </a:lnTo>
                <a:lnTo>
                  <a:pt x="166" y="28"/>
                </a:lnTo>
                <a:lnTo>
                  <a:pt x="148" y="0"/>
                </a:lnTo>
                <a:lnTo>
                  <a:pt x="98" y="12"/>
                </a:lnTo>
                <a:lnTo>
                  <a:pt x="90" y="25"/>
                </a:lnTo>
                <a:lnTo>
                  <a:pt x="73" y="15"/>
                </a:lnTo>
                <a:close/>
              </a:path>
            </a:pathLst>
          </a:custGeom>
          <a:solidFill>
            <a:srgbClr val="FF6600"/>
          </a:solidFill>
          <a:ln w="9525">
            <a:solidFill>
              <a:schemeClr val="tx1"/>
            </a:solidFill>
            <a:prstDash val="solid"/>
            <a:round/>
            <a:headEnd/>
            <a:tailEnd/>
          </a:ln>
        </p:spPr>
        <p:txBody>
          <a:bodyPr/>
          <a:lstStyle/>
          <a:p>
            <a:endParaRPr lang="en-US" dirty="0"/>
          </a:p>
        </p:txBody>
      </p:sp>
      <p:sp>
        <p:nvSpPr>
          <p:cNvPr id="21512" name="Freeform 8"/>
          <p:cNvSpPr>
            <a:spLocks noChangeAspect="1"/>
          </p:cNvSpPr>
          <p:nvPr/>
        </p:nvSpPr>
        <p:spPr bwMode="auto">
          <a:xfrm>
            <a:off x="6781800" y="2149475"/>
            <a:ext cx="746125" cy="482600"/>
          </a:xfrm>
          <a:custGeom>
            <a:avLst/>
            <a:gdLst/>
            <a:ahLst/>
            <a:cxnLst>
              <a:cxn ang="0">
                <a:pos x="43" y="45"/>
              </a:cxn>
              <a:cxn ang="0">
                <a:pos x="0" y="87"/>
              </a:cxn>
              <a:cxn ang="0">
                <a:pos x="24" y="237"/>
              </a:cxn>
              <a:cxn ang="0">
                <a:pos x="43" y="310"/>
              </a:cxn>
              <a:cxn ang="0">
                <a:pos x="124" y="304"/>
              </a:cxn>
              <a:cxn ang="0">
                <a:pos x="422" y="248"/>
              </a:cxn>
              <a:cxn ang="0">
                <a:pos x="443" y="239"/>
              </a:cxn>
              <a:cxn ang="0">
                <a:pos x="473" y="169"/>
              </a:cxn>
              <a:cxn ang="0">
                <a:pos x="428" y="130"/>
              </a:cxn>
              <a:cxn ang="0">
                <a:pos x="452" y="41"/>
              </a:cxn>
              <a:cxn ang="0">
                <a:pos x="418" y="32"/>
              </a:cxn>
              <a:cxn ang="0">
                <a:pos x="418" y="9"/>
              </a:cxn>
              <a:cxn ang="0">
                <a:pos x="403" y="0"/>
              </a:cxn>
              <a:cxn ang="0">
                <a:pos x="57" y="64"/>
              </a:cxn>
              <a:cxn ang="0">
                <a:pos x="43" y="45"/>
              </a:cxn>
            </a:cxnLst>
            <a:rect l="0" t="0" r="r" b="b"/>
            <a:pathLst>
              <a:path w="473" h="310">
                <a:moveTo>
                  <a:pt x="43" y="45"/>
                </a:moveTo>
                <a:lnTo>
                  <a:pt x="0" y="87"/>
                </a:lnTo>
                <a:lnTo>
                  <a:pt x="24" y="237"/>
                </a:lnTo>
                <a:lnTo>
                  <a:pt x="43" y="310"/>
                </a:lnTo>
                <a:lnTo>
                  <a:pt x="124" y="304"/>
                </a:lnTo>
                <a:lnTo>
                  <a:pt x="422" y="248"/>
                </a:lnTo>
                <a:lnTo>
                  <a:pt x="443" y="239"/>
                </a:lnTo>
                <a:lnTo>
                  <a:pt x="473" y="169"/>
                </a:lnTo>
                <a:lnTo>
                  <a:pt x="428" y="130"/>
                </a:lnTo>
                <a:lnTo>
                  <a:pt x="452" y="41"/>
                </a:lnTo>
                <a:lnTo>
                  <a:pt x="418" y="32"/>
                </a:lnTo>
                <a:lnTo>
                  <a:pt x="418" y="9"/>
                </a:lnTo>
                <a:lnTo>
                  <a:pt x="403" y="0"/>
                </a:lnTo>
                <a:lnTo>
                  <a:pt x="57" y="64"/>
                </a:lnTo>
                <a:lnTo>
                  <a:pt x="43" y="45"/>
                </a:lnTo>
                <a:close/>
              </a:path>
            </a:pathLst>
          </a:custGeom>
          <a:solidFill>
            <a:srgbClr val="003366"/>
          </a:solidFill>
          <a:ln w="9525" cap="flat" cmpd="sng">
            <a:solidFill>
              <a:schemeClr val="tx1"/>
            </a:solidFill>
            <a:prstDash val="solid"/>
            <a:round/>
            <a:headEnd/>
            <a:tailEnd/>
          </a:ln>
          <a:effectLst/>
        </p:spPr>
        <p:txBody>
          <a:bodyPr wrap="none" anchor="ctr"/>
          <a:lstStyle/>
          <a:p>
            <a:endParaRPr lang="en-US" dirty="0"/>
          </a:p>
        </p:txBody>
      </p:sp>
      <p:sp>
        <p:nvSpPr>
          <p:cNvPr id="21513" name="Freeform 9"/>
          <p:cNvSpPr>
            <a:spLocks noChangeAspect="1"/>
          </p:cNvSpPr>
          <p:nvPr/>
        </p:nvSpPr>
        <p:spPr bwMode="auto">
          <a:xfrm>
            <a:off x="7456488" y="2205038"/>
            <a:ext cx="198437" cy="385762"/>
          </a:xfrm>
          <a:custGeom>
            <a:avLst/>
            <a:gdLst/>
            <a:ahLst/>
            <a:cxnLst>
              <a:cxn ang="0">
                <a:pos x="22" y="2"/>
              </a:cxn>
              <a:cxn ang="0">
                <a:pos x="52" y="0"/>
              </a:cxn>
              <a:cxn ang="0">
                <a:pos x="112" y="37"/>
              </a:cxn>
              <a:cxn ang="0">
                <a:pos x="103" y="67"/>
              </a:cxn>
              <a:cxn ang="0">
                <a:pos x="124" y="86"/>
              </a:cxn>
              <a:cxn ang="0">
                <a:pos x="125" y="203"/>
              </a:cxn>
              <a:cxn ang="0">
                <a:pos x="104" y="247"/>
              </a:cxn>
              <a:cxn ang="0">
                <a:pos x="81" y="231"/>
              </a:cxn>
              <a:cxn ang="0">
                <a:pos x="55" y="230"/>
              </a:cxn>
              <a:cxn ang="0">
                <a:pos x="12" y="206"/>
              </a:cxn>
              <a:cxn ang="0">
                <a:pos x="45" y="133"/>
              </a:cxn>
              <a:cxn ang="0">
                <a:pos x="0" y="94"/>
              </a:cxn>
              <a:cxn ang="0">
                <a:pos x="22" y="2"/>
              </a:cxn>
            </a:cxnLst>
            <a:rect l="0" t="0" r="r" b="b"/>
            <a:pathLst>
              <a:path w="125" h="247">
                <a:moveTo>
                  <a:pt x="22" y="2"/>
                </a:moveTo>
                <a:lnTo>
                  <a:pt x="52" y="0"/>
                </a:lnTo>
                <a:lnTo>
                  <a:pt x="112" y="37"/>
                </a:lnTo>
                <a:lnTo>
                  <a:pt x="103" y="67"/>
                </a:lnTo>
                <a:lnTo>
                  <a:pt x="124" y="86"/>
                </a:lnTo>
                <a:lnTo>
                  <a:pt x="125" y="203"/>
                </a:lnTo>
                <a:lnTo>
                  <a:pt x="104" y="247"/>
                </a:lnTo>
                <a:lnTo>
                  <a:pt x="81" y="231"/>
                </a:lnTo>
                <a:lnTo>
                  <a:pt x="55" y="230"/>
                </a:lnTo>
                <a:lnTo>
                  <a:pt x="12" y="206"/>
                </a:lnTo>
                <a:lnTo>
                  <a:pt x="45" y="133"/>
                </a:lnTo>
                <a:lnTo>
                  <a:pt x="0" y="94"/>
                </a:lnTo>
                <a:lnTo>
                  <a:pt x="22" y="2"/>
                </a:lnTo>
                <a:close/>
              </a:path>
            </a:pathLst>
          </a:custGeom>
          <a:solidFill>
            <a:srgbClr val="FF6600"/>
          </a:solidFill>
          <a:ln w="9525" cap="flat" cmpd="sng">
            <a:solidFill>
              <a:schemeClr val="tx1"/>
            </a:solidFill>
            <a:prstDash val="solid"/>
            <a:round/>
            <a:headEnd/>
            <a:tailEnd/>
          </a:ln>
          <a:effectLst/>
        </p:spPr>
        <p:txBody>
          <a:bodyPr wrap="none" anchor="ctr"/>
          <a:lstStyle/>
          <a:p>
            <a:endParaRPr lang="en-US" dirty="0"/>
          </a:p>
        </p:txBody>
      </p:sp>
      <p:sp>
        <p:nvSpPr>
          <p:cNvPr id="21514" name="Freeform 10"/>
          <p:cNvSpPr>
            <a:spLocks noChangeAspect="1"/>
          </p:cNvSpPr>
          <p:nvPr/>
        </p:nvSpPr>
        <p:spPr bwMode="auto">
          <a:xfrm>
            <a:off x="7486650" y="1566863"/>
            <a:ext cx="220663" cy="401637"/>
          </a:xfrm>
          <a:custGeom>
            <a:avLst/>
            <a:gdLst/>
            <a:ahLst/>
            <a:cxnLst>
              <a:cxn ang="0">
                <a:pos x="0" y="27"/>
              </a:cxn>
              <a:cxn ang="0">
                <a:pos x="102" y="0"/>
              </a:cxn>
              <a:cxn ang="0">
                <a:pos x="139" y="70"/>
              </a:cxn>
              <a:cxn ang="0">
                <a:pos x="120" y="88"/>
              </a:cxn>
              <a:cxn ang="0">
                <a:pos x="127" y="243"/>
              </a:cxn>
              <a:cxn ang="0">
                <a:pos x="69" y="257"/>
              </a:cxn>
              <a:cxn ang="0">
                <a:pos x="41" y="193"/>
              </a:cxn>
              <a:cxn ang="0">
                <a:pos x="39" y="117"/>
              </a:cxn>
              <a:cxn ang="0">
                <a:pos x="14" y="94"/>
              </a:cxn>
              <a:cxn ang="0">
                <a:pos x="0" y="27"/>
              </a:cxn>
            </a:cxnLst>
            <a:rect l="0" t="0" r="r" b="b"/>
            <a:pathLst>
              <a:path w="139" h="257">
                <a:moveTo>
                  <a:pt x="0" y="27"/>
                </a:moveTo>
                <a:lnTo>
                  <a:pt x="102" y="0"/>
                </a:lnTo>
                <a:lnTo>
                  <a:pt x="139" y="70"/>
                </a:lnTo>
                <a:lnTo>
                  <a:pt x="120" y="88"/>
                </a:lnTo>
                <a:lnTo>
                  <a:pt x="127" y="243"/>
                </a:lnTo>
                <a:lnTo>
                  <a:pt x="69" y="257"/>
                </a:lnTo>
                <a:lnTo>
                  <a:pt x="41" y="193"/>
                </a:lnTo>
                <a:lnTo>
                  <a:pt x="39" y="117"/>
                </a:lnTo>
                <a:lnTo>
                  <a:pt x="14" y="94"/>
                </a:lnTo>
                <a:lnTo>
                  <a:pt x="0" y="27"/>
                </a:lnTo>
                <a:close/>
              </a:path>
            </a:pathLst>
          </a:custGeom>
          <a:solidFill>
            <a:srgbClr val="003366"/>
          </a:solidFill>
          <a:ln w="9525">
            <a:solidFill>
              <a:schemeClr val="tx1"/>
            </a:solidFill>
            <a:prstDash val="solid"/>
            <a:round/>
            <a:headEnd/>
            <a:tailEnd/>
          </a:ln>
        </p:spPr>
        <p:txBody>
          <a:bodyPr/>
          <a:lstStyle/>
          <a:p>
            <a:endParaRPr lang="en-US" dirty="0"/>
          </a:p>
        </p:txBody>
      </p:sp>
      <p:sp>
        <p:nvSpPr>
          <p:cNvPr id="21515" name="Freeform 11"/>
          <p:cNvSpPr>
            <a:spLocks noChangeAspect="1"/>
          </p:cNvSpPr>
          <p:nvPr/>
        </p:nvSpPr>
        <p:spPr bwMode="auto">
          <a:xfrm>
            <a:off x="7593013" y="1878013"/>
            <a:ext cx="466725" cy="209550"/>
          </a:xfrm>
          <a:custGeom>
            <a:avLst/>
            <a:gdLst/>
            <a:ahLst/>
            <a:cxnLst>
              <a:cxn ang="0">
                <a:pos x="0" y="54"/>
              </a:cxn>
              <a:cxn ang="0">
                <a:pos x="151" y="16"/>
              </a:cxn>
              <a:cxn ang="0">
                <a:pos x="169" y="18"/>
              </a:cxn>
              <a:cxn ang="0">
                <a:pos x="187" y="0"/>
              </a:cxn>
              <a:cxn ang="0">
                <a:pos x="202" y="9"/>
              </a:cxn>
              <a:cxn ang="0">
                <a:pos x="184" y="48"/>
              </a:cxn>
              <a:cxn ang="0">
                <a:pos x="215" y="45"/>
              </a:cxn>
              <a:cxn ang="0">
                <a:pos x="233" y="74"/>
              </a:cxn>
              <a:cxn ang="0">
                <a:pos x="254" y="77"/>
              </a:cxn>
              <a:cxn ang="0">
                <a:pos x="269" y="73"/>
              </a:cxn>
              <a:cxn ang="0">
                <a:pos x="269" y="57"/>
              </a:cxn>
              <a:cxn ang="0">
                <a:pos x="243" y="36"/>
              </a:cxn>
              <a:cxn ang="0">
                <a:pos x="263" y="34"/>
              </a:cxn>
              <a:cxn ang="0">
                <a:pos x="296" y="79"/>
              </a:cxn>
              <a:cxn ang="0">
                <a:pos x="264" y="106"/>
              </a:cxn>
              <a:cxn ang="0">
                <a:pos x="229" y="92"/>
              </a:cxn>
              <a:cxn ang="0">
                <a:pos x="206" y="125"/>
              </a:cxn>
              <a:cxn ang="0">
                <a:pos x="161" y="92"/>
              </a:cxn>
              <a:cxn ang="0">
                <a:pos x="12" y="134"/>
              </a:cxn>
              <a:cxn ang="0">
                <a:pos x="0" y="54"/>
              </a:cxn>
            </a:cxnLst>
            <a:rect l="0" t="0" r="r" b="b"/>
            <a:pathLst>
              <a:path w="296" h="134">
                <a:moveTo>
                  <a:pt x="0" y="54"/>
                </a:moveTo>
                <a:lnTo>
                  <a:pt x="151" y="16"/>
                </a:lnTo>
                <a:lnTo>
                  <a:pt x="169" y="18"/>
                </a:lnTo>
                <a:lnTo>
                  <a:pt x="187" y="0"/>
                </a:lnTo>
                <a:lnTo>
                  <a:pt x="202" y="9"/>
                </a:lnTo>
                <a:lnTo>
                  <a:pt x="184" y="48"/>
                </a:lnTo>
                <a:lnTo>
                  <a:pt x="215" y="45"/>
                </a:lnTo>
                <a:lnTo>
                  <a:pt x="233" y="74"/>
                </a:lnTo>
                <a:lnTo>
                  <a:pt x="254" y="77"/>
                </a:lnTo>
                <a:lnTo>
                  <a:pt x="269" y="73"/>
                </a:lnTo>
                <a:lnTo>
                  <a:pt x="269" y="57"/>
                </a:lnTo>
                <a:lnTo>
                  <a:pt x="243" y="36"/>
                </a:lnTo>
                <a:lnTo>
                  <a:pt x="263" y="34"/>
                </a:lnTo>
                <a:lnTo>
                  <a:pt x="296" y="79"/>
                </a:lnTo>
                <a:lnTo>
                  <a:pt x="264" y="106"/>
                </a:lnTo>
                <a:lnTo>
                  <a:pt x="229" y="92"/>
                </a:lnTo>
                <a:lnTo>
                  <a:pt x="206" y="125"/>
                </a:lnTo>
                <a:lnTo>
                  <a:pt x="161" y="92"/>
                </a:lnTo>
                <a:lnTo>
                  <a:pt x="12" y="134"/>
                </a:lnTo>
                <a:lnTo>
                  <a:pt x="0" y="54"/>
                </a:lnTo>
                <a:close/>
              </a:path>
            </a:pathLst>
          </a:custGeom>
          <a:solidFill>
            <a:srgbClr val="808080"/>
          </a:solidFill>
          <a:ln w="9525">
            <a:solidFill>
              <a:schemeClr val="tx1"/>
            </a:solidFill>
            <a:prstDash val="solid"/>
            <a:round/>
            <a:headEnd/>
            <a:tailEnd/>
          </a:ln>
        </p:spPr>
        <p:txBody>
          <a:bodyPr/>
          <a:lstStyle/>
          <a:p>
            <a:endParaRPr lang="en-US" dirty="0"/>
          </a:p>
        </p:txBody>
      </p:sp>
      <p:sp>
        <p:nvSpPr>
          <p:cNvPr id="21516" name="Freeform 12"/>
          <p:cNvSpPr>
            <a:spLocks noChangeAspect="1"/>
          </p:cNvSpPr>
          <p:nvPr/>
        </p:nvSpPr>
        <p:spPr bwMode="auto">
          <a:xfrm>
            <a:off x="7608888" y="2035175"/>
            <a:ext cx="242887" cy="184150"/>
          </a:xfrm>
          <a:custGeom>
            <a:avLst/>
            <a:gdLst/>
            <a:ahLst/>
            <a:cxnLst>
              <a:cxn ang="0">
                <a:pos x="0" y="30"/>
              </a:cxn>
              <a:cxn ang="0">
                <a:pos x="118" y="0"/>
              </a:cxn>
              <a:cxn ang="0">
                <a:pos x="153" y="54"/>
              </a:cxn>
              <a:cxn ang="0">
                <a:pos x="133" y="78"/>
              </a:cxn>
              <a:cxn ang="0">
                <a:pos x="95" y="69"/>
              </a:cxn>
              <a:cxn ang="0">
                <a:pos x="37" y="118"/>
              </a:cxn>
              <a:cxn ang="0">
                <a:pos x="6" y="93"/>
              </a:cxn>
              <a:cxn ang="0">
                <a:pos x="0" y="30"/>
              </a:cxn>
            </a:cxnLst>
            <a:rect l="0" t="0" r="r" b="b"/>
            <a:pathLst>
              <a:path w="153" h="118">
                <a:moveTo>
                  <a:pt x="0" y="30"/>
                </a:moveTo>
                <a:lnTo>
                  <a:pt x="118" y="0"/>
                </a:lnTo>
                <a:lnTo>
                  <a:pt x="153" y="54"/>
                </a:lnTo>
                <a:lnTo>
                  <a:pt x="133" y="78"/>
                </a:lnTo>
                <a:lnTo>
                  <a:pt x="95" y="69"/>
                </a:lnTo>
                <a:lnTo>
                  <a:pt x="37" y="118"/>
                </a:lnTo>
                <a:lnTo>
                  <a:pt x="6" y="93"/>
                </a:lnTo>
                <a:lnTo>
                  <a:pt x="0" y="30"/>
                </a:lnTo>
                <a:close/>
              </a:path>
            </a:pathLst>
          </a:custGeom>
          <a:solidFill>
            <a:srgbClr val="FF6600"/>
          </a:solidFill>
          <a:ln w="9525">
            <a:solidFill>
              <a:schemeClr val="tx1"/>
            </a:solidFill>
            <a:prstDash val="solid"/>
            <a:round/>
            <a:headEnd/>
            <a:tailEnd/>
          </a:ln>
        </p:spPr>
        <p:txBody>
          <a:bodyPr/>
          <a:lstStyle/>
          <a:p>
            <a:endParaRPr lang="en-US" dirty="0"/>
          </a:p>
        </p:txBody>
      </p:sp>
      <p:grpSp>
        <p:nvGrpSpPr>
          <p:cNvPr id="2" name="Group 13"/>
          <p:cNvGrpSpPr>
            <a:grpSpLocks/>
          </p:cNvGrpSpPr>
          <p:nvPr/>
        </p:nvGrpSpPr>
        <p:grpSpPr bwMode="auto">
          <a:xfrm>
            <a:off x="6843713" y="1604963"/>
            <a:ext cx="1044575" cy="698500"/>
            <a:chOff x="4071" y="893"/>
            <a:chExt cx="658" cy="440"/>
          </a:xfrm>
        </p:grpSpPr>
        <p:sp>
          <p:nvSpPr>
            <p:cNvPr id="21518" name="Freeform 14"/>
            <p:cNvSpPr>
              <a:spLocks noChangeAspect="1"/>
            </p:cNvSpPr>
            <p:nvPr/>
          </p:nvSpPr>
          <p:spPr bwMode="auto">
            <a:xfrm>
              <a:off x="4071" y="893"/>
              <a:ext cx="521" cy="417"/>
            </a:xfrm>
            <a:custGeom>
              <a:avLst/>
              <a:gdLst/>
              <a:ahLst/>
              <a:cxnLst>
                <a:cxn ang="0">
                  <a:pos x="41" y="286"/>
                </a:cxn>
                <a:cxn ang="0">
                  <a:pos x="90" y="261"/>
                </a:cxn>
                <a:cxn ang="0">
                  <a:pos x="157" y="255"/>
                </a:cxn>
                <a:cxn ang="0">
                  <a:pos x="173" y="233"/>
                </a:cxn>
                <a:cxn ang="0">
                  <a:pos x="197" y="230"/>
                </a:cxn>
                <a:cxn ang="0">
                  <a:pos x="211" y="206"/>
                </a:cxn>
                <a:cxn ang="0">
                  <a:pos x="233" y="197"/>
                </a:cxn>
                <a:cxn ang="0">
                  <a:pos x="223" y="152"/>
                </a:cxn>
                <a:cxn ang="0">
                  <a:pos x="209" y="140"/>
                </a:cxn>
                <a:cxn ang="0">
                  <a:pos x="237" y="104"/>
                </a:cxn>
                <a:cxn ang="0">
                  <a:pos x="255" y="104"/>
                </a:cxn>
                <a:cxn ang="0">
                  <a:pos x="316" y="28"/>
                </a:cxn>
                <a:cxn ang="0">
                  <a:pos x="410" y="0"/>
                </a:cxn>
                <a:cxn ang="0">
                  <a:pos x="421" y="72"/>
                </a:cxn>
                <a:cxn ang="0">
                  <a:pos x="425" y="69"/>
                </a:cxn>
                <a:cxn ang="0">
                  <a:pos x="448" y="94"/>
                </a:cxn>
                <a:cxn ang="0">
                  <a:pos x="449" y="167"/>
                </a:cxn>
                <a:cxn ang="0">
                  <a:pos x="477" y="227"/>
                </a:cxn>
                <a:cxn ang="0">
                  <a:pos x="488" y="304"/>
                </a:cxn>
                <a:cxn ang="0">
                  <a:pos x="491" y="371"/>
                </a:cxn>
                <a:cxn ang="0">
                  <a:pos x="524" y="394"/>
                </a:cxn>
                <a:cxn ang="0">
                  <a:pos x="500" y="426"/>
                </a:cxn>
                <a:cxn ang="0">
                  <a:pos x="439" y="388"/>
                </a:cxn>
                <a:cxn ang="0">
                  <a:pos x="407" y="391"/>
                </a:cxn>
                <a:cxn ang="0">
                  <a:pos x="376" y="382"/>
                </a:cxn>
                <a:cxn ang="0">
                  <a:pos x="378" y="359"/>
                </a:cxn>
                <a:cxn ang="0">
                  <a:pos x="358" y="352"/>
                </a:cxn>
                <a:cxn ang="0">
                  <a:pos x="15" y="417"/>
                </a:cxn>
                <a:cxn ang="0">
                  <a:pos x="0" y="398"/>
                </a:cxn>
                <a:cxn ang="0">
                  <a:pos x="53" y="322"/>
                </a:cxn>
                <a:cxn ang="0">
                  <a:pos x="41" y="286"/>
                </a:cxn>
              </a:cxnLst>
              <a:rect l="0" t="0" r="r" b="b"/>
              <a:pathLst>
                <a:path w="524" h="426">
                  <a:moveTo>
                    <a:pt x="41" y="286"/>
                  </a:moveTo>
                  <a:lnTo>
                    <a:pt x="90" y="261"/>
                  </a:lnTo>
                  <a:lnTo>
                    <a:pt x="157" y="255"/>
                  </a:lnTo>
                  <a:lnTo>
                    <a:pt x="173" y="233"/>
                  </a:lnTo>
                  <a:lnTo>
                    <a:pt x="197" y="230"/>
                  </a:lnTo>
                  <a:lnTo>
                    <a:pt x="211" y="206"/>
                  </a:lnTo>
                  <a:lnTo>
                    <a:pt x="233" y="197"/>
                  </a:lnTo>
                  <a:lnTo>
                    <a:pt x="223" y="152"/>
                  </a:lnTo>
                  <a:lnTo>
                    <a:pt x="209" y="140"/>
                  </a:lnTo>
                  <a:lnTo>
                    <a:pt x="237" y="104"/>
                  </a:lnTo>
                  <a:lnTo>
                    <a:pt x="255" y="104"/>
                  </a:lnTo>
                  <a:lnTo>
                    <a:pt x="316" y="28"/>
                  </a:lnTo>
                  <a:lnTo>
                    <a:pt x="410" y="0"/>
                  </a:lnTo>
                  <a:lnTo>
                    <a:pt x="421" y="72"/>
                  </a:lnTo>
                  <a:lnTo>
                    <a:pt x="425" y="69"/>
                  </a:lnTo>
                  <a:lnTo>
                    <a:pt x="448" y="94"/>
                  </a:lnTo>
                  <a:lnTo>
                    <a:pt x="449" y="167"/>
                  </a:lnTo>
                  <a:lnTo>
                    <a:pt x="477" y="227"/>
                  </a:lnTo>
                  <a:lnTo>
                    <a:pt x="488" y="304"/>
                  </a:lnTo>
                  <a:lnTo>
                    <a:pt x="491" y="371"/>
                  </a:lnTo>
                  <a:lnTo>
                    <a:pt x="524" y="394"/>
                  </a:lnTo>
                  <a:lnTo>
                    <a:pt x="500" y="426"/>
                  </a:lnTo>
                  <a:lnTo>
                    <a:pt x="439" y="388"/>
                  </a:lnTo>
                  <a:lnTo>
                    <a:pt x="407" y="391"/>
                  </a:lnTo>
                  <a:lnTo>
                    <a:pt x="376" y="382"/>
                  </a:lnTo>
                  <a:lnTo>
                    <a:pt x="378" y="359"/>
                  </a:lnTo>
                  <a:lnTo>
                    <a:pt x="358" y="352"/>
                  </a:lnTo>
                  <a:lnTo>
                    <a:pt x="15" y="417"/>
                  </a:lnTo>
                  <a:lnTo>
                    <a:pt x="0" y="398"/>
                  </a:lnTo>
                  <a:lnTo>
                    <a:pt x="53" y="322"/>
                  </a:lnTo>
                  <a:lnTo>
                    <a:pt x="41" y="286"/>
                  </a:lnTo>
                  <a:close/>
                </a:path>
              </a:pathLst>
            </a:custGeom>
            <a:solidFill>
              <a:srgbClr val="FF6600"/>
            </a:solidFill>
            <a:ln w="9525">
              <a:solidFill>
                <a:schemeClr val="tx1"/>
              </a:solidFill>
              <a:prstDash val="solid"/>
              <a:round/>
              <a:headEnd/>
              <a:tailEnd/>
            </a:ln>
          </p:spPr>
          <p:txBody>
            <a:bodyPr/>
            <a:lstStyle/>
            <a:p>
              <a:endParaRPr lang="en-US" dirty="0"/>
            </a:p>
          </p:txBody>
        </p:sp>
        <p:sp>
          <p:nvSpPr>
            <p:cNvPr id="21519" name="Freeform 15"/>
            <p:cNvSpPr>
              <a:spLocks noChangeAspect="1"/>
            </p:cNvSpPr>
            <p:nvPr/>
          </p:nvSpPr>
          <p:spPr bwMode="auto">
            <a:xfrm>
              <a:off x="4578" y="1244"/>
              <a:ext cx="151" cy="89"/>
            </a:xfrm>
            <a:custGeom>
              <a:avLst/>
              <a:gdLst/>
              <a:ahLst/>
              <a:cxnLst>
                <a:cxn ang="0">
                  <a:pos x="0" y="67"/>
                </a:cxn>
                <a:cxn ang="0">
                  <a:pos x="63" y="37"/>
                </a:cxn>
                <a:cxn ang="0">
                  <a:pos x="124" y="0"/>
                </a:cxn>
                <a:cxn ang="0">
                  <a:pos x="134" y="1"/>
                </a:cxn>
                <a:cxn ang="0">
                  <a:pos x="152" y="3"/>
                </a:cxn>
                <a:cxn ang="0">
                  <a:pos x="93" y="50"/>
                </a:cxn>
                <a:cxn ang="0">
                  <a:pos x="18" y="91"/>
                </a:cxn>
                <a:cxn ang="0">
                  <a:pos x="0" y="67"/>
                </a:cxn>
              </a:cxnLst>
              <a:rect l="0" t="0" r="r" b="b"/>
              <a:pathLst>
                <a:path w="152" h="91">
                  <a:moveTo>
                    <a:pt x="0" y="67"/>
                  </a:moveTo>
                  <a:lnTo>
                    <a:pt x="63" y="37"/>
                  </a:lnTo>
                  <a:lnTo>
                    <a:pt x="124" y="0"/>
                  </a:lnTo>
                  <a:lnTo>
                    <a:pt x="134" y="1"/>
                  </a:lnTo>
                  <a:lnTo>
                    <a:pt x="152" y="3"/>
                  </a:lnTo>
                  <a:lnTo>
                    <a:pt x="93" y="50"/>
                  </a:lnTo>
                  <a:lnTo>
                    <a:pt x="18" y="91"/>
                  </a:lnTo>
                  <a:lnTo>
                    <a:pt x="0" y="67"/>
                  </a:lnTo>
                  <a:close/>
                </a:path>
              </a:pathLst>
            </a:custGeom>
            <a:solidFill>
              <a:srgbClr val="FF6600"/>
            </a:solidFill>
            <a:ln w="9525">
              <a:solidFill>
                <a:schemeClr val="tx1"/>
              </a:solidFill>
              <a:prstDash val="solid"/>
              <a:round/>
              <a:headEnd/>
              <a:tailEnd/>
            </a:ln>
          </p:spPr>
          <p:txBody>
            <a:bodyPr/>
            <a:lstStyle/>
            <a:p>
              <a:endParaRPr lang="en-US" dirty="0"/>
            </a:p>
          </p:txBody>
        </p:sp>
      </p:grpSp>
      <p:sp>
        <p:nvSpPr>
          <p:cNvPr id="21520" name="Freeform 16"/>
          <p:cNvSpPr>
            <a:spLocks noChangeAspect="1"/>
          </p:cNvSpPr>
          <p:nvPr/>
        </p:nvSpPr>
        <p:spPr bwMode="auto">
          <a:xfrm>
            <a:off x="7645400" y="1498600"/>
            <a:ext cx="257175" cy="449263"/>
          </a:xfrm>
          <a:custGeom>
            <a:avLst/>
            <a:gdLst/>
            <a:ahLst/>
            <a:cxnLst>
              <a:cxn ang="0">
                <a:pos x="34" y="0"/>
              </a:cxn>
              <a:cxn ang="0">
                <a:pos x="0" y="51"/>
              </a:cxn>
              <a:cxn ang="0">
                <a:pos x="37" y="118"/>
              </a:cxn>
              <a:cxn ang="0">
                <a:pos x="15" y="136"/>
              </a:cxn>
              <a:cxn ang="0">
                <a:pos x="24" y="289"/>
              </a:cxn>
              <a:cxn ang="0">
                <a:pos x="115" y="267"/>
              </a:cxn>
              <a:cxn ang="0">
                <a:pos x="138" y="267"/>
              </a:cxn>
              <a:cxn ang="0">
                <a:pos x="152" y="250"/>
              </a:cxn>
              <a:cxn ang="0">
                <a:pos x="152" y="222"/>
              </a:cxn>
              <a:cxn ang="0">
                <a:pos x="162" y="204"/>
              </a:cxn>
              <a:cxn ang="0">
                <a:pos x="112" y="182"/>
              </a:cxn>
              <a:cxn ang="0">
                <a:pos x="46" y="14"/>
              </a:cxn>
              <a:cxn ang="0">
                <a:pos x="34" y="0"/>
              </a:cxn>
            </a:cxnLst>
            <a:rect l="0" t="0" r="r" b="b"/>
            <a:pathLst>
              <a:path w="162" h="289">
                <a:moveTo>
                  <a:pt x="34" y="0"/>
                </a:moveTo>
                <a:lnTo>
                  <a:pt x="0" y="51"/>
                </a:lnTo>
                <a:lnTo>
                  <a:pt x="37" y="118"/>
                </a:lnTo>
                <a:lnTo>
                  <a:pt x="15" y="136"/>
                </a:lnTo>
                <a:lnTo>
                  <a:pt x="24" y="289"/>
                </a:lnTo>
                <a:lnTo>
                  <a:pt x="115" y="267"/>
                </a:lnTo>
                <a:lnTo>
                  <a:pt x="138" y="267"/>
                </a:lnTo>
                <a:lnTo>
                  <a:pt x="152" y="250"/>
                </a:lnTo>
                <a:lnTo>
                  <a:pt x="152" y="222"/>
                </a:lnTo>
                <a:lnTo>
                  <a:pt x="162" y="204"/>
                </a:lnTo>
                <a:lnTo>
                  <a:pt x="112" y="182"/>
                </a:lnTo>
                <a:lnTo>
                  <a:pt x="46" y="14"/>
                </a:lnTo>
                <a:lnTo>
                  <a:pt x="34" y="0"/>
                </a:lnTo>
                <a:close/>
              </a:path>
            </a:pathLst>
          </a:custGeom>
          <a:solidFill>
            <a:srgbClr val="FF6600"/>
          </a:solidFill>
          <a:ln w="9525">
            <a:solidFill>
              <a:srgbClr val="000000"/>
            </a:solidFill>
            <a:prstDash val="solid"/>
            <a:round/>
            <a:headEnd/>
            <a:tailEnd/>
          </a:ln>
        </p:spPr>
        <p:txBody>
          <a:bodyPr/>
          <a:lstStyle/>
          <a:p>
            <a:endParaRPr lang="en-US" dirty="0"/>
          </a:p>
        </p:txBody>
      </p:sp>
      <p:sp>
        <p:nvSpPr>
          <p:cNvPr id="21521" name="Freeform 17"/>
          <p:cNvSpPr>
            <a:spLocks noChangeAspect="1"/>
          </p:cNvSpPr>
          <p:nvPr/>
        </p:nvSpPr>
        <p:spPr bwMode="auto">
          <a:xfrm>
            <a:off x="7777163" y="2041525"/>
            <a:ext cx="120650" cy="101600"/>
          </a:xfrm>
          <a:custGeom>
            <a:avLst/>
            <a:gdLst/>
            <a:ahLst/>
            <a:cxnLst>
              <a:cxn ang="0">
                <a:pos x="0" y="10"/>
              </a:cxn>
              <a:cxn ang="0">
                <a:pos x="32" y="0"/>
              </a:cxn>
              <a:cxn ang="0">
                <a:pos x="77" y="33"/>
              </a:cxn>
              <a:cxn ang="0">
                <a:pos x="68" y="42"/>
              </a:cxn>
              <a:cxn ang="0">
                <a:pos x="46" y="42"/>
              </a:cxn>
              <a:cxn ang="0">
                <a:pos x="35" y="64"/>
              </a:cxn>
              <a:cxn ang="0">
                <a:pos x="0" y="10"/>
              </a:cxn>
            </a:cxnLst>
            <a:rect l="0" t="0" r="r" b="b"/>
            <a:pathLst>
              <a:path w="77" h="64">
                <a:moveTo>
                  <a:pt x="0" y="10"/>
                </a:moveTo>
                <a:lnTo>
                  <a:pt x="32" y="0"/>
                </a:lnTo>
                <a:lnTo>
                  <a:pt x="77" y="33"/>
                </a:lnTo>
                <a:lnTo>
                  <a:pt x="68" y="42"/>
                </a:lnTo>
                <a:lnTo>
                  <a:pt x="46" y="42"/>
                </a:lnTo>
                <a:lnTo>
                  <a:pt x="35" y="64"/>
                </a:lnTo>
                <a:lnTo>
                  <a:pt x="0" y="10"/>
                </a:lnTo>
                <a:close/>
              </a:path>
            </a:pathLst>
          </a:custGeom>
          <a:solidFill>
            <a:srgbClr val="FF6600"/>
          </a:solidFill>
          <a:ln w="9525">
            <a:solidFill>
              <a:schemeClr val="tx1"/>
            </a:solidFill>
            <a:prstDash val="solid"/>
            <a:round/>
            <a:headEnd/>
            <a:tailEnd/>
          </a:ln>
        </p:spPr>
        <p:txBody>
          <a:bodyPr/>
          <a:lstStyle/>
          <a:p>
            <a:endParaRPr lang="en-US" dirty="0"/>
          </a:p>
        </p:txBody>
      </p:sp>
      <p:sp>
        <p:nvSpPr>
          <p:cNvPr id="21522" name="Text Box 18"/>
          <p:cNvSpPr txBox="1">
            <a:spLocks noChangeArrowheads="1"/>
          </p:cNvSpPr>
          <p:nvPr/>
        </p:nvSpPr>
        <p:spPr bwMode="auto">
          <a:xfrm>
            <a:off x="7696200" y="1293813"/>
            <a:ext cx="354013"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ME</a:t>
            </a:r>
          </a:p>
        </p:txBody>
      </p:sp>
      <p:sp>
        <p:nvSpPr>
          <p:cNvPr id="21523" name="Text Box 19"/>
          <p:cNvSpPr txBox="1">
            <a:spLocks noChangeArrowheads="1"/>
          </p:cNvSpPr>
          <p:nvPr/>
        </p:nvSpPr>
        <p:spPr bwMode="auto">
          <a:xfrm>
            <a:off x="7167563" y="1827213"/>
            <a:ext cx="341312"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NY</a:t>
            </a:r>
          </a:p>
        </p:txBody>
      </p:sp>
      <p:sp>
        <p:nvSpPr>
          <p:cNvPr id="21524" name="Text Box 20"/>
          <p:cNvSpPr txBox="1">
            <a:spLocks noChangeArrowheads="1"/>
          </p:cNvSpPr>
          <p:nvPr/>
        </p:nvSpPr>
        <p:spPr bwMode="auto">
          <a:xfrm>
            <a:off x="7358063" y="1143000"/>
            <a:ext cx="354013" cy="244475"/>
          </a:xfrm>
          <a:prstGeom prst="rect">
            <a:avLst/>
          </a:prstGeom>
          <a:noFill/>
          <a:ln w="9525">
            <a:noFill/>
            <a:miter lim="800000"/>
            <a:headEnd/>
            <a:tailEnd/>
          </a:ln>
          <a:effectLst/>
        </p:spPr>
        <p:txBody>
          <a:bodyPr wrap="none">
            <a:spAutoFit/>
          </a:bodyPr>
          <a:lstStyle/>
          <a:p>
            <a:r>
              <a:rPr lang="en-US" sz="1000" dirty="0">
                <a:latin typeface="Tahoma" pitchFamily="34" charset="0"/>
              </a:rPr>
              <a:t>NH</a:t>
            </a:r>
          </a:p>
        </p:txBody>
      </p:sp>
      <p:sp>
        <p:nvSpPr>
          <p:cNvPr id="21525" name="Text Box 21"/>
          <p:cNvSpPr txBox="1">
            <a:spLocks noChangeArrowheads="1"/>
          </p:cNvSpPr>
          <p:nvPr/>
        </p:nvSpPr>
        <p:spPr bwMode="auto">
          <a:xfrm>
            <a:off x="8310563" y="1658938"/>
            <a:ext cx="358775" cy="244475"/>
          </a:xfrm>
          <a:prstGeom prst="rect">
            <a:avLst/>
          </a:prstGeom>
          <a:noFill/>
          <a:ln w="9525">
            <a:noFill/>
            <a:miter lim="800000"/>
            <a:headEnd/>
            <a:tailEnd/>
          </a:ln>
          <a:effectLst/>
        </p:spPr>
        <p:txBody>
          <a:bodyPr wrap="none">
            <a:spAutoFit/>
          </a:bodyPr>
          <a:lstStyle/>
          <a:p>
            <a:r>
              <a:rPr lang="en-US" sz="1000" dirty="0">
                <a:latin typeface="Tahoma" pitchFamily="34" charset="0"/>
              </a:rPr>
              <a:t>MA</a:t>
            </a:r>
          </a:p>
        </p:txBody>
      </p:sp>
      <p:sp>
        <p:nvSpPr>
          <p:cNvPr id="21526" name="Text Box 22"/>
          <p:cNvSpPr txBox="1">
            <a:spLocks noChangeArrowheads="1"/>
          </p:cNvSpPr>
          <p:nvPr/>
        </p:nvSpPr>
        <p:spPr bwMode="auto">
          <a:xfrm>
            <a:off x="7127452" y="1223785"/>
            <a:ext cx="334963" cy="244475"/>
          </a:xfrm>
          <a:prstGeom prst="rect">
            <a:avLst/>
          </a:prstGeom>
          <a:noFill/>
          <a:ln w="9525">
            <a:noFill/>
            <a:miter lim="800000"/>
            <a:headEnd/>
            <a:tailEnd/>
          </a:ln>
          <a:effectLst/>
        </p:spPr>
        <p:txBody>
          <a:bodyPr wrap="none">
            <a:spAutoFit/>
          </a:bodyPr>
          <a:lstStyle/>
          <a:p>
            <a:r>
              <a:rPr lang="en-US" sz="1000" dirty="0">
                <a:latin typeface="Tahoma" pitchFamily="34" charset="0"/>
              </a:rPr>
              <a:t>VT</a:t>
            </a:r>
          </a:p>
        </p:txBody>
      </p:sp>
      <p:sp>
        <p:nvSpPr>
          <p:cNvPr id="21527" name="Text Box 23"/>
          <p:cNvSpPr txBox="1">
            <a:spLocks noChangeArrowheads="1"/>
          </p:cNvSpPr>
          <p:nvPr/>
        </p:nvSpPr>
        <p:spPr bwMode="auto">
          <a:xfrm>
            <a:off x="6969125" y="2268538"/>
            <a:ext cx="330200"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PA</a:t>
            </a:r>
          </a:p>
        </p:txBody>
      </p:sp>
      <p:sp>
        <p:nvSpPr>
          <p:cNvPr id="21528" name="Text Box 24"/>
          <p:cNvSpPr txBox="1">
            <a:spLocks noChangeArrowheads="1"/>
          </p:cNvSpPr>
          <p:nvPr/>
        </p:nvSpPr>
        <p:spPr bwMode="auto">
          <a:xfrm>
            <a:off x="7696200" y="2360613"/>
            <a:ext cx="320675" cy="244475"/>
          </a:xfrm>
          <a:prstGeom prst="rect">
            <a:avLst/>
          </a:prstGeom>
          <a:noFill/>
          <a:ln w="9525">
            <a:noFill/>
            <a:miter lim="800000"/>
            <a:headEnd/>
            <a:tailEnd/>
          </a:ln>
          <a:effectLst/>
        </p:spPr>
        <p:txBody>
          <a:bodyPr wrap="none">
            <a:spAutoFit/>
          </a:bodyPr>
          <a:lstStyle/>
          <a:p>
            <a:r>
              <a:rPr lang="en-US" sz="1000" dirty="0">
                <a:latin typeface="Tahoma" pitchFamily="34" charset="0"/>
              </a:rPr>
              <a:t>NJ</a:t>
            </a:r>
          </a:p>
        </p:txBody>
      </p:sp>
      <p:sp>
        <p:nvSpPr>
          <p:cNvPr id="21529" name="Text Box 25"/>
          <p:cNvSpPr txBox="1">
            <a:spLocks noChangeArrowheads="1"/>
          </p:cNvSpPr>
          <p:nvPr/>
        </p:nvSpPr>
        <p:spPr bwMode="auto">
          <a:xfrm>
            <a:off x="8264525" y="2041525"/>
            <a:ext cx="346075" cy="244475"/>
          </a:xfrm>
          <a:prstGeom prst="rect">
            <a:avLst/>
          </a:prstGeom>
          <a:noFill/>
          <a:ln w="9525">
            <a:noFill/>
            <a:miter lim="800000"/>
            <a:headEnd/>
            <a:tailEnd/>
          </a:ln>
          <a:effectLst/>
        </p:spPr>
        <p:txBody>
          <a:bodyPr>
            <a:spAutoFit/>
          </a:bodyPr>
          <a:lstStyle/>
          <a:p>
            <a:r>
              <a:rPr lang="en-US" sz="1000" dirty="0">
                <a:latin typeface="Tahoma" pitchFamily="34" charset="0"/>
              </a:rPr>
              <a:t>RI</a:t>
            </a:r>
          </a:p>
        </p:txBody>
      </p:sp>
      <p:sp>
        <p:nvSpPr>
          <p:cNvPr id="21530" name="Line 26"/>
          <p:cNvSpPr>
            <a:spLocks noChangeShapeType="1"/>
          </p:cNvSpPr>
          <p:nvPr/>
        </p:nvSpPr>
        <p:spPr bwMode="auto">
          <a:xfrm flipH="1" flipV="1">
            <a:off x="7467600" y="1295400"/>
            <a:ext cx="234950" cy="288925"/>
          </a:xfrm>
          <a:prstGeom prst="line">
            <a:avLst/>
          </a:prstGeom>
          <a:noFill/>
          <a:ln w="9525">
            <a:solidFill>
              <a:schemeClr val="tx1"/>
            </a:solidFill>
            <a:round/>
            <a:headEnd/>
            <a:tailEnd/>
          </a:ln>
          <a:effectLst/>
        </p:spPr>
        <p:txBody>
          <a:bodyPr wrap="none" anchor="ctr"/>
          <a:lstStyle/>
          <a:p>
            <a:endParaRPr lang="en-US" dirty="0"/>
          </a:p>
        </p:txBody>
      </p:sp>
      <p:sp>
        <p:nvSpPr>
          <p:cNvPr id="21531" name="Line 27"/>
          <p:cNvSpPr>
            <a:spLocks noChangeShapeType="1"/>
          </p:cNvSpPr>
          <p:nvPr/>
        </p:nvSpPr>
        <p:spPr bwMode="auto">
          <a:xfrm>
            <a:off x="7696200" y="2133600"/>
            <a:ext cx="381000" cy="76200"/>
          </a:xfrm>
          <a:prstGeom prst="line">
            <a:avLst/>
          </a:prstGeom>
          <a:noFill/>
          <a:ln w="9525">
            <a:solidFill>
              <a:schemeClr val="tx1"/>
            </a:solidFill>
            <a:round/>
            <a:headEnd/>
            <a:tailEnd/>
          </a:ln>
          <a:effectLst/>
        </p:spPr>
        <p:txBody>
          <a:bodyPr wrap="none" anchor="ctr"/>
          <a:lstStyle/>
          <a:p>
            <a:endParaRPr lang="en-US" dirty="0"/>
          </a:p>
        </p:txBody>
      </p:sp>
      <p:sp>
        <p:nvSpPr>
          <p:cNvPr id="21532" name="Line 28"/>
          <p:cNvSpPr>
            <a:spLocks noChangeShapeType="1"/>
          </p:cNvSpPr>
          <p:nvPr/>
        </p:nvSpPr>
        <p:spPr bwMode="auto">
          <a:xfrm flipV="1">
            <a:off x="7924800" y="1797050"/>
            <a:ext cx="536575" cy="184150"/>
          </a:xfrm>
          <a:prstGeom prst="line">
            <a:avLst/>
          </a:prstGeom>
          <a:noFill/>
          <a:ln w="9525">
            <a:solidFill>
              <a:schemeClr val="tx1"/>
            </a:solidFill>
            <a:round/>
            <a:headEnd/>
            <a:tailEnd/>
          </a:ln>
          <a:effectLst/>
        </p:spPr>
        <p:txBody>
          <a:bodyPr wrap="none" anchor="ctr"/>
          <a:lstStyle/>
          <a:p>
            <a:endParaRPr lang="en-US" dirty="0"/>
          </a:p>
        </p:txBody>
      </p:sp>
      <p:sp>
        <p:nvSpPr>
          <p:cNvPr id="21533" name="Line 29"/>
          <p:cNvSpPr>
            <a:spLocks noChangeShapeType="1"/>
          </p:cNvSpPr>
          <p:nvPr/>
        </p:nvSpPr>
        <p:spPr bwMode="auto">
          <a:xfrm>
            <a:off x="7772400" y="2073275"/>
            <a:ext cx="538163" cy="136525"/>
          </a:xfrm>
          <a:prstGeom prst="line">
            <a:avLst/>
          </a:prstGeom>
          <a:noFill/>
          <a:ln w="9525">
            <a:solidFill>
              <a:schemeClr val="tx1"/>
            </a:solidFill>
            <a:round/>
            <a:headEnd/>
            <a:tailEnd/>
          </a:ln>
          <a:effectLst/>
        </p:spPr>
        <p:txBody>
          <a:bodyPr wrap="none" anchor="ctr"/>
          <a:lstStyle/>
          <a:p>
            <a:endParaRPr lang="en-US" dirty="0"/>
          </a:p>
        </p:txBody>
      </p:sp>
      <p:grpSp>
        <p:nvGrpSpPr>
          <p:cNvPr id="3" name="Group 30"/>
          <p:cNvGrpSpPr>
            <a:grpSpLocks noChangeAspect="1"/>
          </p:cNvGrpSpPr>
          <p:nvPr/>
        </p:nvGrpSpPr>
        <p:grpSpPr bwMode="auto">
          <a:xfrm>
            <a:off x="1600200" y="4502150"/>
            <a:ext cx="622300" cy="479425"/>
            <a:chOff x="1735" y="3474"/>
            <a:chExt cx="860" cy="662"/>
          </a:xfrm>
          <a:solidFill>
            <a:srgbClr val="003366"/>
          </a:solidFill>
        </p:grpSpPr>
        <p:grpSp>
          <p:nvGrpSpPr>
            <p:cNvPr id="4" name="Group 31" descr="Dotted grid"/>
            <p:cNvGrpSpPr>
              <a:grpSpLocks noChangeAspect="1"/>
            </p:cNvGrpSpPr>
            <p:nvPr/>
          </p:nvGrpSpPr>
          <p:grpSpPr bwMode="auto">
            <a:xfrm>
              <a:off x="1735" y="3474"/>
              <a:ext cx="860" cy="662"/>
              <a:chOff x="1735" y="3474"/>
              <a:chExt cx="860" cy="662"/>
            </a:xfrm>
            <a:grpFill/>
          </p:grpSpPr>
          <p:sp>
            <p:nvSpPr>
              <p:cNvPr id="21536" name="Freeform 32"/>
              <p:cNvSpPr>
                <a:spLocks noChangeAspect="1"/>
              </p:cNvSpPr>
              <p:nvPr/>
            </p:nvSpPr>
            <p:spPr bwMode="auto">
              <a:xfrm>
                <a:off x="1735" y="3557"/>
                <a:ext cx="66" cy="96"/>
              </a:xfrm>
              <a:custGeom>
                <a:avLst/>
                <a:gdLst/>
                <a:ahLst/>
                <a:cxnLst>
                  <a:cxn ang="0">
                    <a:pos x="0" y="96"/>
                  </a:cxn>
                  <a:cxn ang="0">
                    <a:pos x="0" y="68"/>
                  </a:cxn>
                  <a:cxn ang="0">
                    <a:pos x="37" y="0"/>
                  </a:cxn>
                  <a:cxn ang="0">
                    <a:pos x="66" y="20"/>
                  </a:cxn>
                  <a:cxn ang="0">
                    <a:pos x="34" y="96"/>
                  </a:cxn>
                  <a:cxn ang="0">
                    <a:pos x="0" y="96"/>
                  </a:cxn>
                </a:cxnLst>
                <a:rect l="0" t="0" r="r" b="b"/>
                <a:pathLst>
                  <a:path w="66" h="96">
                    <a:moveTo>
                      <a:pt x="0" y="96"/>
                    </a:moveTo>
                    <a:lnTo>
                      <a:pt x="0" y="68"/>
                    </a:lnTo>
                    <a:lnTo>
                      <a:pt x="37" y="0"/>
                    </a:lnTo>
                    <a:lnTo>
                      <a:pt x="66" y="20"/>
                    </a:lnTo>
                    <a:lnTo>
                      <a:pt x="34" y="96"/>
                    </a:lnTo>
                    <a:lnTo>
                      <a:pt x="0" y="96"/>
                    </a:lnTo>
                    <a:close/>
                  </a:path>
                </a:pathLst>
              </a:custGeom>
              <a:grpFill/>
              <a:ln w="9525">
                <a:solidFill>
                  <a:schemeClr val="tx1"/>
                </a:solidFill>
                <a:prstDash val="solid"/>
                <a:round/>
                <a:headEnd/>
                <a:tailEnd/>
              </a:ln>
            </p:spPr>
            <p:txBody>
              <a:bodyPr/>
              <a:lstStyle/>
              <a:p>
                <a:endParaRPr lang="en-US" dirty="0"/>
              </a:p>
            </p:txBody>
          </p:sp>
          <p:sp>
            <p:nvSpPr>
              <p:cNvPr id="21537" name="Freeform 33"/>
              <p:cNvSpPr>
                <a:spLocks noChangeAspect="1"/>
              </p:cNvSpPr>
              <p:nvPr/>
            </p:nvSpPr>
            <p:spPr bwMode="auto">
              <a:xfrm>
                <a:off x="1829" y="3474"/>
                <a:ext cx="124" cy="121"/>
              </a:xfrm>
              <a:custGeom>
                <a:avLst/>
                <a:gdLst/>
                <a:ahLst/>
                <a:cxnLst>
                  <a:cxn ang="0">
                    <a:pos x="27" y="13"/>
                  </a:cxn>
                  <a:cxn ang="0">
                    <a:pos x="0" y="72"/>
                  </a:cxn>
                  <a:cxn ang="0">
                    <a:pos x="48" y="110"/>
                  </a:cxn>
                  <a:cxn ang="0">
                    <a:pos x="103" y="121"/>
                  </a:cxn>
                  <a:cxn ang="0">
                    <a:pos x="124" y="73"/>
                  </a:cxn>
                  <a:cxn ang="0">
                    <a:pos x="110" y="0"/>
                  </a:cxn>
                  <a:cxn ang="0">
                    <a:pos x="27" y="13"/>
                  </a:cxn>
                </a:cxnLst>
                <a:rect l="0" t="0" r="r" b="b"/>
                <a:pathLst>
                  <a:path w="124" h="121">
                    <a:moveTo>
                      <a:pt x="27" y="13"/>
                    </a:moveTo>
                    <a:lnTo>
                      <a:pt x="0" y="72"/>
                    </a:lnTo>
                    <a:lnTo>
                      <a:pt x="48" y="110"/>
                    </a:lnTo>
                    <a:lnTo>
                      <a:pt x="103" y="121"/>
                    </a:lnTo>
                    <a:lnTo>
                      <a:pt x="124" y="73"/>
                    </a:lnTo>
                    <a:lnTo>
                      <a:pt x="110" y="0"/>
                    </a:lnTo>
                    <a:lnTo>
                      <a:pt x="27" y="13"/>
                    </a:lnTo>
                    <a:close/>
                  </a:path>
                </a:pathLst>
              </a:custGeom>
              <a:grpFill/>
              <a:ln w="9525">
                <a:solidFill>
                  <a:schemeClr val="tx1"/>
                </a:solidFill>
                <a:prstDash val="solid"/>
                <a:round/>
                <a:headEnd/>
                <a:tailEnd/>
              </a:ln>
            </p:spPr>
            <p:txBody>
              <a:bodyPr/>
              <a:lstStyle/>
              <a:p>
                <a:endParaRPr lang="en-US" dirty="0"/>
              </a:p>
            </p:txBody>
          </p:sp>
          <p:sp>
            <p:nvSpPr>
              <p:cNvPr id="21538" name="Freeform 34"/>
              <p:cNvSpPr>
                <a:spLocks noChangeAspect="1"/>
              </p:cNvSpPr>
              <p:nvPr/>
            </p:nvSpPr>
            <p:spPr bwMode="auto">
              <a:xfrm>
                <a:off x="1945" y="3557"/>
                <a:ext cx="184" cy="136"/>
              </a:xfrm>
              <a:custGeom>
                <a:avLst/>
                <a:gdLst/>
                <a:ahLst/>
                <a:cxnLst>
                  <a:cxn ang="0">
                    <a:pos x="0" y="48"/>
                  </a:cxn>
                  <a:cxn ang="0">
                    <a:pos x="126" y="0"/>
                  </a:cxn>
                  <a:cxn ang="0">
                    <a:pos x="149" y="59"/>
                  </a:cxn>
                  <a:cxn ang="0">
                    <a:pos x="173" y="72"/>
                  </a:cxn>
                  <a:cxn ang="0">
                    <a:pos x="184" y="120"/>
                  </a:cxn>
                  <a:cxn ang="0">
                    <a:pos x="121" y="127"/>
                  </a:cxn>
                  <a:cxn ang="0">
                    <a:pos x="76" y="136"/>
                  </a:cxn>
                  <a:cxn ang="0">
                    <a:pos x="0" y="48"/>
                  </a:cxn>
                </a:cxnLst>
                <a:rect l="0" t="0" r="r" b="b"/>
                <a:pathLst>
                  <a:path w="184" h="136">
                    <a:moveTo>
                      <a:pt x="0" y="48"/>
                    </a:moveTo>
                    <a:lnTo>
                      <a:pt x="126" y="0"/>
                    </a:lnTo>
                    <a:lnTo>
                      <a:pt x="149" y="59"/>
                    </a:lnTo>
                    <a:lnTo>
                      <a:pt x="173" y="72"/>
                    </a:lnTo>
                    <a:lnTo>
                      <a:pt x="184" y="120"/>
                    </a:lnTo>
                    <a:lnTo>
                      <a:pt x="121" y="127"/>
                    </a:lnTo>
                    <a:lnTo>
                      <a:pt x="76" y="136"/>
                    </a:lnTo>
                    <a:lnTo>
                      <a:pt x="0" y="48"/>
                    </a:lnTo>
                    <a:close/>
                  </a:path>
                </a:pathLst>
              </a:custGeom>
              <a:grpFill/>
              <a:ln w="9525">
                <a:solidFill>
                  <a:schemeClr val="tx1"/>
                </a:solidFill>
                <a:prstDash val="solid"/>
                <a:round/>
                <a:headEnd/>
                <a:tailEnd/>
              </a:ln>
            </p:spPr>
            <p:txBody>
              <a:bodyPr/>
              <a:lstStyle/>
              <a:p>
                <a:endParaRPr lang="en-US" dirty="0"/>
              </a:p>
            </p:txBody>
          </p:sp>
          <p:sp>
            <p:nvSpPr>
              <p:cNvPr id="21539" name="Freeform 35"/>
              <p:cNvSpPr>
                <a:spLocks noChangeAspect="1"/>
              </p:cNvSpPr>
              <p:nvPr/>
            </p:nvSpPr>
            <p:spPr bwMode="auto">
              <a:xfrm>
                <a:off x="2135" y="3660"/>
                <a:ext cx="146" cy="72"/>
              </a:xfrm>
              <a:custGeom>
                <a:avLst/>
                <a:gdLst/>
                <a:ahLst/>
                <a:cxnLst>
                  <a:cxn ang="0">
                    <a:pos x="22" y="3"/>
                  </a:cxn>
                  <a:cxn ang="0">
                    <a:pos x="0" y="67"/>
                  </a:cxn>
                  <a:cxn ang="0">
                    <a:pos x="38" y="72"/>
                  </a:cxn>
                  <a:cxn ang="0">
                    <a:pos x="62" y="57"/>
                  </a:cxn>
                  <a:cxn ang="0">
                    <a:pos x="107" y="58"/>
                  </a:cxn>
                  <a:cxn ang="0">
                    <a:pos x="146" y="30"/>
                  </a:cxn>
                  <a:cxn ang="0">
                    <a:pos x="120" y="20"/>
                  </a:cxn>
                  <a:cxn ang="0">
                    <a:pos x="101" y="0"/>
                  </a:cxn>
                  <a:cxn ang="0">
                    <a:pos x="22" y="3"/>
                  </a:cxn>
                </a:cxnLst>
                <a:rect l="0" t="0" r="r" b="b"/>
                <a:pathLst>
                  <a:path w="146" h="72">
                    <a:moveTo>
                      <a:pt x="22" y="3"/>
                    </a:moveTo>
                    <a:lnTo>
                      <a:pt x="0" y="67"/>
                    </a:lnTo>
                    <a:lnTo>
                      <a:pt x="38" y="72"/>
                    </a:lnTo>
                    <a:lnTo>
                      <a:pt x="62" y="57"/>
                    </a:lnTo>
                    <a:lnTo>
                      <a:pt x="107" y="58"/>
                    </a:lnTo>
                    <a:lnTo>
                      <a:pt x="146" y="30"/>
                    </a:lnTo>
                    <a:lnTo>
                      <a:pt x="120" y="20"/>
                    </a:lnTo>
                    <a:lnTo>
                      <a:pt x="101" y="0"/>
                    </a:lnTo>
                    <a:lnTo>
                      <a:pt x="22" y="3"/>
                    </a:lnTo>
                    <a:close/>
                  </a:path>
                </a:pathLst>
              </a:custGeom>
              <a:grpFill/>
              <a:ln w="9525">
                <a:solidFill>
                  <a:schemeClr val="tx1"/>
                </a:solidFill>
                <a:prstDash val="solid"/>
                <a:round/>
                <a:headEnd/>
                <a:tailEnd/>
              </a:ln>
            </p:spPr>
            <p:txBody>
              <a:bodyPr/>
              <a:lstStyle/>
              <a:p>
                <a:endParaRPr lang="en-US" dirty="0"/>
              </a:p>
            </p:txBody>
          </p:sp>
          <p:sp>
            <p:nvSpPr>
              <p:cNvPr id="21540" name="Freeform 36"/>
              <p:cNvSpPr>
                <a:spLocks noChangeAspect="1"/>
              </p:cNvSpPr>
              <p:nvPr/>
            </p:nvSpPr>
            <p:spPr bwMode="auto">
              <a:xfrm>
                <a:off x="2178" y="3762"/>
                <a:ext cx="60" cy="52"/>
              </a:xfrm>
              <a:custGeom>
                <a:avLst/>
                <a:gdLst/>
                <a:ahLst/>
                <a:cxnLst>
                  <a:cxn ang="0">
                    <a:pos x="52" y="0"/>
                  </a:cxn>
                  <a:cxn ang="0">
                    <a:pos x="0" y="4"/>
                  </a:cxn>
                  <a:cxn ang="0">
                    <a:pos x="9" y="52"/>
                  </a:cxn>
                  <a:cxn ang="0">
                    <a:pos x="60" y="40"/>
                  </a:cxn>
                  <a:cxn ang="0">
                    <a:pos x="52" y="0"/>
                  </a:cxn>
                </a:cxnLst>
                <a:rect l="0" t="0" r="r" b="b"/>
                <a:pathLst>
                  <a:path w="60" h="52">
                    <a:moveTo>
                      <a:pt x="52" y="0"/>
                    </a:moveTo>
                    <a:lnTo>
                      <a:pt x="0" y="4"/>
                    </a:lnTo>
                    <a:lnTo>
                      <a:pt x="9" y="52"/>
                    </a:lnTo>
                    <a:lnTo>
                      <a:pt x="60" y="40"/>
                    </a:lnTo>
                    <a:lnTo>
                      <a:pt x="52" y="0"/>
                    </a:lnTo>
                    <a:close/>
                  </a:path>
                </a:pathLst>
              </a:custGeom>
              <a:grpFill/>
              <a:ln w="9525">
                <a:solidFill>
                  <a:schemeClr val="tx1"/>
                </a:solidFill>
                <a:prstDash val="solid"/>
                <a:round/>
                <a:headEnd/>
                <a:tailEnd/>
              </a:ln>
            </p:spPr>
            <p:txBody>
              <a:bodyPr/>
              <a:lstStyle/>
              <a:p>
                <a:endParaRPr lang="en-US" dirty="0"/>
              </a:p>
            </p:txBody>
          </p:sp>
          <p:sp>
            <p:nvSpPr>
              <p:cNvPr id="21541" name="Freeform 37"/>
              <p:cNvSpPr>
                <a:spLocks noChangeAspect="1"/>
              </p:cNvSpPr>
              <p:nvPr/>
            </p:nvSpPr>
            <p:spPr bwMode="auto">
              <a:xfrm>
                <a:off x="2243" y="3818"/>
                <a:ext cx="41" cy="51"/>
              </a:xfrm>
              <a:custGeom>
                <a:avLst/>
                <a:gdLst/>
                <a:ahLst/>
                <a:cxnLst>
                  <a:cxn ang="0">
                    <a:pos x="0" y="20"/>
                  </a:cxn>
                  <a:cxn ang="0">
                    <a:pos x="41" y="0"/>
                  </a:cxn>
                  <a:cxn ang="0">
                    <a:pos x="41" y="45"/>
                  </a:cxn>
                  <a:cxn ang="0">
                    <a:pos x="14" y="51"/>
                  </a:cxn>
                  <a:cxn ang="0">
                    <a:pos x="0" y="20"/>
                  </a:cxn>
                </a:cxnLst>
                <a:rect l="0" t="0" r="r" b="b"/>
                <a:pathLst>
                  <a:path w="41" h="51">
                    <a:moveTo>
                      <a:pt x="0" y="20"/>
                    </a:moveTo>
                    <a:lnTo>
                      <a:pt x="41" y="0"/>
                    </a:lnTo>
                    <a:lnTo>
                      <a:pt x="41" y="45"/>
                    </a:lnTo>
                    <a:lnTo>
                      <a:pt x="14" y="51"/>
                    </a:lnTo>
                    <a:lnTo>
                      <a:pt x="0" y="20"/>
                    </a:lnTo>
                    <a:close/>
                  </a:path>
                </a:pathLst>
              </a:custGeom>
              <a:grpFill/>
              <a:ln w="9525">
                <a:solidFill>
                  <a:schemeClr val="tx1"/>
                </a:solidFill>
                <a:prstDash val="solid"/>
                <a:round/>
                <a:headEnd/>
                <a:tailEnd/>
              </a:ln>
            </p:spPr>
            <p:txBody>
              <a:bodyPr/>
              <a:lstStyle/>
              <a:p>
                <a:endParaRPr lang="en-US" dirty="0"/>
              </a:p>
            </p:txBody>
          </p:sp>
          <p:sp>
            <p:nvSpPr>
              <p:cNvPr id="21542" name="Freeform 38"/>
              <p:cNvSpPr>
                <a:spLocks noChangeAspect="1"/>
              </p:cNvSpPr>
              <p:nvPr/>
            </p:nvSpPr>
            <p:spPr bwMode="auto">
              <a:xfrm>
                <a:off x="2346" y="3842"/>
                <a:ext cx="249" cy="294"/>
              </a:xfrm>
              <a:custGeom>
                <a:avLst/>
                <a:gdLst/>
                <a:ahLst/>
                <a:cxnLst>
                  <a:cxn ang="0">
                    <a:pos x="42" y="0"/>
                  </a:cxn>
                  <a:cxn ang="0">
                    <a:pos x="0" y="112"/>
                  </a:cxn>
                  <a:cxn ang="0">
                    <a:pos x="30" y="167"/>
                  </a:cxn>
                  <a:cxn ang="0">
                    <a:pos x="30" y="267"/>
                  </a:cxn>
                  <a:cxn ang="0">
                    <a:pos x="90" y="294"/>
                  </a:cxn>
                  <a:cxn ang="0">
                    <a:pos x="117" y="235"/>
                  </a:cxn>
                  <a:cxn ang="0">
                    <a:pos x="193" y="222"/>
                  </a:cxn>
                  <a:cxn ang="0">
                    <a:pos x="249" y="158"/>
                  </a:cxn>
                  <a:cxn ang="0">
                    <a:pos x="190" y="58"/>
                  </a:cxn>
                  <a:cxn ang="0">
                    <a:pos x="42" y="0"/>
                  </a:cxn>
                </a:cxnLst>
                <a:rect l="0" t="0" r="r" b="b"/>
                <a:pathLst>
                  <a:path w="249" h="294">
                    <a:moveTo>
                      <a:pt x="42" y="0"/>
                    </a:moveTo>
                    <a:lnTo>
                      <a:pt x="0" y="112"/>
                    </a:lnTo>
                    <a:lnTo>
                      <a:pt x="30" y="167"/>
                    </a:lnTo>
                    <a:lnTo>
                      <a:pt x="30" y="267"/>
                    </a:lnTo>
                    <a:lnTo>
                      <a:pt x="90" y="294"/>
                    </a:lnTo>
                    <a:lnTo>
                      <a:pt x="117" y="235"/>
                    </a:lnTo>
                    <a:lnTo>
                      <a:pt x="193" y="222"/>
                    </a:lnTo>
                    <a:lnTo>
                      <a:pt x="249" y="158"/>
                    </a:lnTo>
                    <a:lnTo>
                      <a:pt x="190" y="58"/>
                    </a:lnTo>
                    <a:lnTo>
                      <a:pt x="42" y="0"/>
                    </a:lnTo>
                    <a:close/>
                  </a:path>
                </a:pathLst>
              </a:custGeom>
              <a:grpFill/>
              <a:ln w="9525">
                <a:solidFill>
                  <a:schemeClr val="tx1"/>
                </a:solidFill>
                <a:prstDash val="solid"/>
                <a:round/>
                <a:headEnd/>
                <a:tailEnd/>
              </a:ln>
            </p:spPr>
            <p:txBody>
              <a:bodyPr/>
              <a:lstStyle/>
              <a:p>
                <a:endParaRPr lang="en-US" dirty="0"/>
              </a:p>
            </p:txBody>
          </p:sp>
        </p:grpSp>
        <p:sp>
          <p:nvSpPr>
            <p:cNvPr id="21543" name="Freeform 39"/>
            <p:cNvSpPr>
              <a:spLocks noChangeAspect="1"/>
            </p:cNvSpPr>
            <p:nvPr/>
          </p:nvSpPr>
          <p:spPr bwMode="auto">
            <a:xfrm>
              <a:off x="2258" y="3705"/>
              <a:ext cx="138" cy="115"/>
            </a:xfrm>
            <a:custGeom>
              <a:avLst/>
              <a:gdLst/>
              <a:ahLst/>
              <a:cxnLst>
                <a:cxn ang="0">
                  <a:pos x="29" y="0"/>
                </a:cxn>
                <a:cxn ang="0">
                  <a:pos x="0" y="34"/>
                </a:cxn>
                <a:cxn ang="0">
                  <a:pos x="12" y="61"/>
                </a:cxn>
                <a:cxn ang="0">
                  <a:pos x="38" y="70"/>
                </a:cxn>
                <a:cxn ang="0">
                  <a:pos x="64" y="115"/>
                </a:cxn>
                <a:cxn ang="0">
                  <a:pos x="136" y="97"/>
                </a:cxn>
                <a:cxn ang="0">
                  <a:pos x="138" y="49"/>
                </a:cxn>
                <a:cxn ang="0">
                  <a:pos x="85" y="9"/>
                </a:cxn>
                <a:cxn ang="0">
                  <a:pos x="29" y="0"/>
                </a:cxn>
              </a:cxnLst>
              <a:rect l="0" t="0" r="r" b="b"/>
              <a:pathLst>
                <a:path w="138" h="115">
                  <a:moveTo>
                    <a:pt x="29" y="0"/>
                  </a:moveTo>
                  <a:lnTo>
                    <a:pt x="0" y="34"/>
                  </a:lnTo>
                  <a:lnTo>
                    <a:pt x="12" y="61"/>
                  </a:lnTo>
                  <a:lnTo>
                    <a:pt x="38" y="70"/>
                  </a:lnTo>
                  <a:lnTo>
                    <a:pt x="64" y="115"/>
                  </a:lnTo>
                  <a:lnTo>
                    <a:pt x="136" y="97"/>
                  </a:lnTo>
                  <a:lnTo>
                    <a:pt x="138" y="49"/>
                  </a:lnTo>
                  <a:lnTo>
                    <a:pt x="85" y="9"/>
                  </a:lnTo>
                  <a:lnTo>
                    <a:pt x="29" y="0"/>
                  </a:lnTo>
                  <a:close/>
                </a:path>
              </a:pathLst>
            </a:custGeom>
            <a:grpFill/>
            <a:ln w="9525">
              <a:solidFill>
                <a:schemeClr val="tx1"/>
              </a:solidFill>
              <a:prstDash val="solid"/>
              <a:round/>
              <a:headEnd/>
              <a:tailEnd/>
            </a:ln>
          </p:spPr>
          <p:txBody>
            <a:bodyPr/>
            <a:lstStyle/>
            <a:p>
              <a:endParaRPr lang="en-US" dirty="0"/>
            </a:p>
          </p:txBody>
        </p:sp>
      </p:grpSp>
      <p:sp>
        <p:nvSpPr>
          <p:cNvPr id="21544" name="Freeform 40"/>
          <p:cNvSpPr>
            <a:spLocks noChangeAspect="1"/>
          </p:cNvSpPr>
          <p:nvPr/>
        </p:nvSpPr>
        <p:spPr bwMode="auto">
          <a:xfrm>
            <a:off x="1085850" y="1295400"/>
            <a:ext cx="836613" cy="604838"/>
          </a:xfrm>
          <a:custGeom>
            <a:avLst/>
            <a:gdLst/>
            <a:ahLst/>
            <a:cxnLst>
              <a:cxn ang="0">
                <a:pos x="134" y="0"/>
              </a:cxn>
              <a:cxn ang="0">
                <a:pos x="243" y="30"/>
              </a:cxn>
              <a:cxn ang="0">
                <a:pos x="326" y="49"/>
              </a:cxn>
              <a:cxn ang="0">
                <a:pos x="366" y="58"/>
              </a:cxn>
              <a:cxn ang="0">
                <a:pos x="408" y="64"/>
              </a:cxn>
              <a:cxn ang="0">
                <a:pos x="463" y="74"/>
              </a:cxn>
              <a:cxn ang="0">
                <a:pos x="530" y="86"/>
              </a:cxn>
              <a:cxn ang="0">
                <a:pos x="487" y="389"/>
              </a:cxn>
              <a:cxn ang="0">
                <a:pos x="281" y="345"/>
              </a:cxn>
              <a:cxn ang="0">
                <a:pos x="253" y="365"/>
              </a:cxn>
              <a:cxn ang="0">
                <a:pos x="216" y="335"/>
              </a:cxn>
              <a:cxn ang="0">
                <a:pos x="183" y="365"/>
              </a:cxn>
              <a:cxn ang="0">
                <a:pos x="153" y="339"/>
              </a:cxn>
              <a:cxn ang="0">
                <a:pos x="68" y="335"/>
              </a:cxn>
              <a:cxn ang="0">
                <a:pos x="80" y="286"/>
              </a:cxn>
              <a:cxn ang="0">
                <a:pos x="19" y="281"/>
              </a:cxn>
              <a:cxn ang="0">
                <a:pos x="13" y="253"/>
              </a:cxn>
              <a:cxn ang="0">
                <a:pos x="25" y="223"/>
              </a:cxn>
              <a:cxn ang="0">
                <a:pos x="10" y="196"/>
              </a:cxn>
              <a:cxn ang="0">
                <a:pos x="11" y="120"/>
              </a:cxn>
              <a:cxn ang="0">
                <a:pos x="0" y="62"/>
              </a:cxn>
              <a:cxn ang="0">
                <a:pos x="7" y="40"/>
              </a:cxn>
              <a:cxn ang="0">
                <a:pos x="34" y="49"/>
              </a:cxn>
              <a:cxn ang="0">
                <a:pos x="62" y="83"/>
              </a:cxn>
              <a:cxn ang="0">
                <a:pos x="114" y="91"/>
              </a:cxn>
              <a:cxn ang="0">
                <a:pos x="128" y="119"/>
              </a:cxn>
              <a:cxn ang="0">
                <a:pos x="102" y="119"/>
              </a:cxn>
              <a:cxn ang="0">
                <a:pos x="99" y="143"/>
              </a:cxn>
              <a:cxn ang="0">
                <a:pos x="114" y="146"/>
              </a:cxn>
              <a:cxn ang="0">
                <a:pos x="120" y="170"/>
              </a:cxn>
              <a:cxn ang="0">
                <a:pos x="89" y="187"/>
              </a:cxn>
              <a:cxn ang="0">
                <a:pos x="89" y="204"/>
              </a:cxn>
              <a:cxn ang="0">
                <a:pos x="125" y="204"/>
              </a:cxn>
              <a:cxn ang="0">
                <a:pos x="134" y="162"/>
              </a:cxn>
              <a:cxn ang="0">
                <a:pos x="161" y="137"/>
              </a:cxn>
              <a:cxn ang="0">
                <a:pos x="128" y="71"/>
              </a:cxn>
              <a:cxn ang="0">
                <a:pos x="149" y="50"/>
              </a:cxn>
              <a:cxn ang="0">
                <a:pos x="134" y="0"/>
              </a:cxn>
            </a:cxnLst>
            <a:rect l="0" t="0" r="r" b="b"/>
            <a:pathLst>
              <a:path w="530" h="389">
                <a:moveTo>
                  <a:pt x="134" y="0"/>
                </a:moveTo>
                <a:lnTo>
                  <a:pt x="243" y="30"/>
                </a:lnTo>
                <a:lnTo>
                  <a:pt x="326" y="49"/>
                </a:lnTo>
                <a:lnTo>
                  <a:pt x="366" y="58"/>
                </a:lnTo>
                <a:lnTo>
                  <a:pt x="408" y="64"/>
                </a:lnTo>
                <a:lnTo>
                  <a:pt x="463" y="74"/>
                </a:lnTo>
                <a:lnTo>
                  <a:pt x="530" y="86"/>
                </a:lnTo>
                <a:lnTo>
                  <a:pt x="487" y="389"/>
                </a:lnTo>
                <a:lnTo>
                  <a:pt x="281" y="345"/>
                </a:lnTo>
                <a:lnTo>
                  <a:pt x="253" y="365"/>
                </a:lnTo>
                <a:lnTo>
                  <a:pt x="216" y="335"/>
                </a:lnTo>
                <a:lnTo>
                  <a:pt x="183" y="365"/>
                </a:lnTo>
                <a:lnTo>
                  <a:pt x="153" y="339"/>
                </a:lnTo>
                <a:lnTo>
                  <a:pt x="68" y="335"/>
                </a:lnTo>
                <a:lnTo>
                  <a:pt x="80" y="286"/>
                </a:lnTo>
                <a:lnTo>
                  <a:pt x="19" y="281"/>
                </a:lnTo>
                <a:lnTo>
                  <a:pt x="13" y="253"/>
                </a:lnTo>
                <a:lnTo>
                  <a:pt x="25" y="223"/>
                </a:lnTo>
                <a:lnTo>
                  <a:pt x="10" y="196"/>
                </a:lnTo>
                <a:lnTo>
                  <a:pt x="11" y="120"/>
                </a:lnTo>
                <a:lnTo>
                  <a:pt x="0" y="62"/>
                </a:lnTo>
                <a:lnTo>
                  <a:pt x="7" y="40"/>
                </a:lnTo>
                <a:lnTo>
                  <a:pt x="34" y="49"/>
                </a:lnTo>
                <a:lnTo>
                  <a:pt x="62" y="83"/>
                </a:lnTo>
                <a:lnTo>
                  <a:pt x="114" y="91"/>
                </a:lnTo>
                <a:lnTo>
                  <a:pt x="128" y="119"/>
                </a:lnTo>
                <a:lnTo>
                  <a:pt x="102" y="119"/>
                </a:lnTo>
                <a:lnTo>
                  <a:pt x="99" y="143"/>
                </a:lnTo>
                <a:lnTo>
                  <a:pt x="114" y="146"/>
                </a:lnTo>
                <a:lnTo>
                  <a:pt x="120" y="170"/>
                </a:lnTo>
                <a:lnTo>
                  <a:pt x="89" y="187"/>
                </a:lnTo>
                <a:lnTo>
                  <a:pt x="89" y="204"/>
                </a:lnTo>
                <a:lnTo>
                  <a:pt x="125" y="204"/>
                </a:lnTo>
                <a:lnTo>
                  <a:pt x="134" y="162"/>
                </a:lnTo>
                <a:lnTo>
                  <a:pt x="161" y="137"/>
                </a:lnTo>
                <a:lnTo>
                  <a:pt x="128" y="71"/>
                </a:lnTo>
                <a:lnTo>
                  <a:pt x="149" y="50"/>
                </a:lnTo>
                <a:lnTo>
                  <a:pt x="134" y="0"/>
                </a:lnTo>
                <a:close/>
              </a:path>
            </a:pathLst>
          </a:custGeom>
          <a:solidFill>
            <a:srgbClr val="003366"/>
          </a:solidFill>
          <a:ln w="9525">
            <a:solidFill>
              <a:schemeClr val="tx1"/>
            </a:solidFill>
            <a:prstDash val="solid"/>
            <a:round/>
            <a:headEnd/>
            <a:tailEnd/>
          </a:ln>
        </p:spPr>
        <p:txBody>
          <a:bodyPr/>
          <a:lstStyle/>
          <a:p>
            <a:endParaRPr lang="en-US" dirty="0"/>
          </a:p>
        </p:txBody>
      </p:sp>
      <p:sp>
        <p:nvSpPr>
          <p:cNvPr id="21545" name="Freeform 41"/>
          <p:cNvSpPr>
            <a:spLocks noChangeAspect="1"/>
          </p:cNvSpPr>
          <p:nvPr/>
        </p:nvSpPr>
        <p:spPr bwMode="auto">
          <a:xfrm>
            <a:off x="887413" y="1733550"/>
            <a:ext cx="1044575" cy="784225"/>
          </a:xfrm>
          <a:custGeom>
            <a:avLst/>
            <a:gdLst/>
            <a:ahLst/>
            <a:cxnLst>
              <a:cxn ang="0">
                <a:pos x="145" y="0"/>
              </a:cxn>
              <a:cxn ang="0">
                <a:pos x="126" y="11"/>
              </a:cxn>
              <a:cxn ang="0">
                <a:pos x="114" y="55"/>
              </a:cxn>
              <a:cxn ang="0">
                <a:pos x="102" y="93"/>
              </a:cxn>
              <a:cxn ang="0">
                <a:pos x="93" y="123"/>
              </a:cxn>
              <a:cxn ang="0">
                <a:pos x="81" y="155"/>
              </a:cxn>
              <a:cxn ang="0">
                <a:pos x="67" y="188"/>
              </a:cxn>
              <a:cxn ang="0">
                <a:pos x="50" y="224"/>
              </a:cxn>
              <a:cxn ang="0">
                <a:pos x="26" y="266"/>
              </a:cxn>
              <a:cxn ang="0">
                <a:pos x="0" y="306"/>
              </a:cxn>
              <a:cxn ang="0">
                <a:pos x="0" y="394"/>
              </a:cxn>
              <a:cxn ang="0">
                <a:pos x="371" y="470"/>
              </a:cxn>
              <a:cxn ang="0">
                <a:pos x="543" y="505"/>
              </a:cxn>
              <a:cxn ang="0">
                <a:pos x="579" y="330"/>
              </a:cxn>
              <a:cxn ang="0">
                <a:pos x="601" y="315"/>
              </a:cxn>
              <a:cxn ang="0">
                <a:pos x="580" y="276"/>
              </a:cxn>
              <a:cxn ang="0">
                <a:pos x="591" y="236"/>
              </a:cxn>
              <a:cxn ang="0">
                <a:pos x="662" y="169"/>
              </a:cxn>
              <a:cxn ang="0">
                <a:pos x="613" y="108"/>
              </a:cxn>
              <a:cxn ang="0">
                <a:pos x="407" y="64"/>
              </a:cxn>
              <a:cxn ang="0">
                <a:pos x="379" y="82"/>
              </a:cxn>
              <a:cxn ang="0">
                <a:pos x="342" y="52"/>
              </a:cxn>
              <a:cxn ang="0">
                <a:pos x="309" y="84"/>
              </a:cxn>
              <a:cxn ang="0">
                <a:pos x="278" y="52"/>
              </a:cxn>
              <a:cxn ang="0">
                <a:pos x="196" y="54"/>
              </a:cxn>
              <a:cxn ang="0">
                <a:pos x="206" y="5"/>
              </a:cxn>
              <a:cxn ang="0">
                <a:pos x="145" y="0"/>
              </a:cxn>
            </a:cxnLst>
            <a:rect l="0" t="0" r="r" b="b"/>
            <a:pathLst>
              <a:path w="662" h="505">
                <a:moveTo>
                  <a:pt x="145" y="0"/>
                </a:moveTo>
                <a:lnTo>
                  <a:pt x="126" y="11"/>
                </a:lnTo>
                <a:lnTo>
                  <a:pt x="114" y="55"/>
                </a:lnTo>
                <a:lnTo>
                  <a:pt x="102" y="93"/>
                </a:lnTo>
                <a:lnTo>
                  <a:pt x="93" y="123"/>
                </a:lnTo>
                <a:lnTo>
                  <a:pt x="81" y="155"/>
                </a:lnTo>
                <a:lnTo>
                  <a:pt x="67" y="188"/>
                </a:lnTo>
                <a:lnTo>
                  <a:pt x="50" y="224"/>
                </a:lnTo>
                <a:lnTo>
                  <a:pt x="26" y="266"/>
                </a:lnTo>
                <a:lnTo>
                  <a:pt x="0" y="306"/>
                </a:lnTo>
                <a:lnTo>
                  <a:pt x="0" y="394"/>
                </a:lnTo>
                <a:lnTo>
                  <a:pt x="371" y="470"/>
                </a:lnTo>
                <a:lnTo>
                  <a:pt x="543" y="505"/>
                </a:lnTo>
                <a:lnTo>
                  <a:pt x="579" y="330"/>
                </a:lnTo>
                <a:lnTo>
                  <a:pt x="601" y="315"/>
                </a:lnTo>
                <a:lnTo>
                  <a:pt x="580" y="276"/>
                </a:lnTo>
                <a:lnTo>
                  <a:pt x="591" y="236"/>
                </a:lnTo>
                <a:lnTo>
                  <a:pt x="662" y="169"/>
                </a:lnTo>
                <a:lnTo>
                  <a:pt x="613" y="108"/>
                </a:lnTo>
                <a:lnTo>
                  <a:pt x="407" y="64"/>
                </a:lnTo>
                <a:lnTo>
                  <a:pt x="379" y="82"/>
                </a:lnTo>
                <a:lnTo>
                  <a:pt x="342" y="52"/>
                </a:lnTo>
                <a:lnTo>
                  <a:pt x="309" y="84"/>
                </a:lnTo>
                <a:lnTo>
                  <a:pt x="278" y="52"/>
                </a:lnTo>
                <a:lnTo>
                  <a:pt x="196" y="54"/>
                </a:lnTo>
                <a:lnTo>
                  <a:pt x="206" y="5"/>
                </a:lnTo>
                <a:lnTo>
                  <a:pt x="145" y="0"/>
                </a:lnTo>
                <a:close/>
              </a:path>
            </a:pathLst>
          </a:custGeom>
          <a:solidFill>
            <a:srgbClr val="003366"/>
          </a:solidFill>
          <a:ln w="9525" cap="flat" cmpd="sng">
            <a:solidFill>
              <a:schemeClr val="tx1"/>
            </a:solidFill>
            <a:prstDash val="solid"/>
            <a:round/>
            <a:headEnd/>
            <a:tailEnd/>
          </a:ln>
          <a:effectLst/>
        </p:spPr>
        <p:txBody>
          <a:bodyPr wrap="none" anchor="ctr"/>
          <a:lstStyle/>
          <a:p>
            <a:endParaRPr lang="en-US" dirty="0"/>
          </a:p>
        </p:txBody>
      </p:sp>
      <p:sp>
        <p:nvSpPr>
          <p:cNvPr id="21546" name="Freeform 42"/>
          <p:cNvSpPr>
            <a:spLocks noChangeAspect="1"/>
          </p:cNvSpPr>
          <p:nvPr/>
        </p:nvSpPr>
        <p:spPr bwMode="auto">
          <a:xfrm>
            <a:off x="803275" y="2341563"/>
            <a:ext cx="1100138" cy="1674812"/>
          </a:xfrm>
          <a:custGeom>
            <a:avLst/>
            <a:gdLst/>
            <a:ahLst/>
            <a:cxnLst>
              <a:cxn ang="0">
                <a:pos x="53" y="0"/>
              </a:cxn>
              <a:cxn ang="0">
                <a:pos x="374" y="64"/>
              </a:cxn>
              <a:cxn ang="0">
                <a:pos x="304" y="381"/>
              </a:cxn>
              <a:cxn ang="0">
                <a:pos x="664" y="864"/>
              </a:cxn>
              <a:cxn ang="0">
                <a:pos x="697" y="925"/>
              </a:cxn>
              <a:cxn ang="0">
                <a:pos x="663" y="955"/>
              </a:cxn>
              <a:cxn ang="0">
                <a:pos x="641" y="1009"/>
              </a:cxn>
              <a:cxn ang="0">
                <a:pos x="620" y="1040"/>
              </a:cxn>
              <a:cxn ang="0">
                <a:pos x="642" y="1068"/>
              </a:cxn>
              <a:cxn ang="0">
                <a:pos x="605" y="1077"/>
              </a:cxn>
              <a:cxn ang="0">
                <a:pos x="393" y="1070"/>
              </a:cxn>
              <a:cxn ang="0">
                <a:pos x="380" y="1007"/>
              </a:cxn>
              <a:cxn ang="0">
                <a:pos x="343" y="961"/>
              </a:cxn>
              <a:cxn ang="0">
                <a:pos x="316" y="944"/>
              </a:cxn>
              <a:cxn ang="0">
                <a:pos x="308" y="912"/>
              </a:cxn>
              <a:cxn ang="0">
                <a:pos x="286" y="894"/>
              </a:cxn>
              <a:cxn ang="0">
                <a:pos x="263" y="871"/>
              </a:cxn>
              <a:cxn ang="0">
                <a:pos x="256" y="846"/>
              </a:cxn>
              <a:cxn ang="0">
                <a:pos x="235" y="830"/>
              </a:cxn>
              <a:cxn ang="0">
                <a:pos x="202" y="839"/>
              </a:cxn>
              <a:cxn ang="0">
                <a:pos x="165" y="825"/>
              </a:cxn>
              <a:cxn ang="0">
                <a:pos x="165" y="812"/>
              </a:cxn>
              <a:cxn ang="0">
                <a:pos x="164" y="782"/>
              </a:cxn>
              <a:cxn ang="0">
                <a:pos x="149" y="749"/>
              </a:cxn>
              <a:cxn ang="0">
                <a:pos x="147" y="722"/>
              </a:cxn>
              <a:cxn ang="0">
                <a:pos x="131" y="699"/>
              </a:cxn>
              <a:cxn ang="0">
                <a:pos x="135" y="676"/>
              </a:cxn>
              <a:cxn ang="0">
                <a:pos x="89" y="621"/>
              </a:cxn>
              <a:cxn ang="0">
                <a:pos x="89" y="590"/>
              </a:cxn>
              <a:cxn ang="0">
                <a:pos x="113" y="578"/>
              </a:cxn>
              <a:cxn ang="0">
                <a:pos x="113" y="559"/>
              </a:cxn>
              <a:cxn ang="0">
                <a:pos x="89" y="553"/>
              </a:cxn>
              <a:cxn ang="0">
                <a:pos x="79" y="523"/>
              </a:cxn>
              <a:cxn ang="0">
                <a:pos x="67" y="471"/>
              </a:cxn>
              <a:cxn ang="0">
                <a:pos x="101" y="499"/>
              </a:cxn>
              <a:cxn ang="0">
                <a:pos x="88" y="462"/>
              </a:cxn>
              <a:cxn ang="0">
                <a:pos x="113" y="462"/>
              </a:cxn>
              <a:cxn ang="0">
                <a:pos x="113" y="435"/>
              </a:cxn>
              <a:cxn ang="0">
                <a:pos x="88" y="417"/>
              </a:cxn>
              <a:cxn ang="0">
                <a:pos x="76" y="442"/>
              </a:cxn>
              <a:cxn ang="0">
                <a:pos x="53" y="433"/>
              </a:cxn>
              <a:cxn ang="0">
                <a:pos x="9" y="313"/>
              </a:cxn>
              <a:cxn ang="0">
                <a:pos x="21" y="226"/>
              </a:cxn>
              <a:cxn ang="0">
                <a:pos x="0" y="177"/>
              </a:cxn>
              <a:cxn ang="0">
                <a:pos x="10" y="140"/>
              </a:cxn>
              <a:cxn ang="0">
                <a:pos x="32" y="132"/>
              </a:cxn>
              <a:cxn ang="0">
                <a:pos x="53" y="73"/>
              </a:cxn>
              <a:cxn ang="0">
                <a:pos x="53" y="0"/>
              </a:cxn>
            </a:cxnLst>
            <a:rect l="0" t="0" r="r" b="b"/>
            <a:pathLst>
              <a:path w="697" h="1077">
                <a:moveTo>
                  <a:pt x="53" y="0"/>
                </a:moveTo>
                <a:lnTo>
                  <a:pt x="374" y="64"/>
                </a:lnTo>
                <a:lnTo>
                  <a:pt x="304" y="381"/>
                </a:lnTo>
                <a:lnTo>
                  <a:pt x="664" y="864"/>
                </a:lnTo>
                <a:lnTo>
                  <a:pt x="697" y="925"/>
                </a:lnTo>
                <a:lnTo>
                  <a:pt x="663" y="955"/>
                </a:lnTo>
                <a:lnTo>
                  <a:pt x="641" y="1009"/>
                </a:lnTo>
                <a:lnTo>
                  <a:pt x="620" y="1040"/>
                </a:lnTo>
                <a:lnTo>
                  <a:pt x="642" y="1068"/>
                </a:lnTo>
                <a:lnTo>
                  <a:pt x="605" y="1077"/>
                </a:lnTo>
                <a:lnTo>
                  <a:pt x="393" y="1070"/>
                </a:lnTo>
                <a:lnTo>
                  <a:pt x="380" y="1007"/>
                </a:lnTo>
                <a:lnTo>
                  <a:pt x="343" y="961"/>
                </a:lnTo>
                <a:lnTo>
                  <a:pt x="316" y="944"/>
                </a:lnTo>
                <a:lnTo>
                  <a:pt x="308" y="912"/>
                </a:lnTo>
                <a:lnTo>
                  <a:pt x="286" y="894"/>
                </a:lnTo>
                <a:lnTo>
                  <a:pt x="263" y="871"/>
                </a:lnTo>
                <a:lnTo>
                  <a:pt x="256" y="846"/>
                </a:lnTo>
                <a:lnTo>
                  <a:pt x="235" y="830"/>
                </a:lnTo>
                <a:lnTo>
                  <a:pt x="202" y="839"/>
                </a:lnTo>
                <a:lnTo>
                  <a:pt x="165" y="825"/>
                </a:lnTo>
                <a:lnTo>
                  <a:pt x="165" y="812"/>
                </a:lnTo>
                <a:lnTo>
                  <a:pt x="164" y="782"/>
                </a:lnTo>
                <a:lnTo>
                  <a:pt x="149" y="749"/>
                </a:lnTo>
                <a:lnTo>
                  <a:pt x="147" y="722"/>
                </a:lnTo>
                <a:lnTo>
                  <a:pt x="131" y="699"/>
                </a:lnTo>
                <a:lnTo>
                  <a:pt x="135" y="676"/>
                </a:lnTo>
                <a:lnTo>
                  <a:pt x="89" y="621"/>
                </a:lnTo>
                <a:lnTo>
                  <a:pt x="89" y="590"/>
                </a:lnTo>
                <a:lnTo>
                  <a:pt x="113" y="578"/>
                </a:lnTo>
                <a:lnTo>
                  <a:pt x="113" y="559"/>
                </a:lnTo>
                <a:lnTo>
                  <a:pt x="89" y="553"/>
                </a:lnTo>
                <a:lnTo>
                  <a:pt x="79" y="523"/>
                </a:lnTo>
                <a:lnTo>
                  <a:pt x="67" y="471"/>
                </a:lnTo>
                <a:lnTo>
                  <a:pt x="101" y="499"/>
                </a:lnTo>
                <a:lnTo>
                  <a:pt x="88" y="462"/>
                </a:lnTo>
                <a:lnTo>
                  <a:pt x="113" y="462"/>
                </a:lnTo>
                <a:lnTo>
                  <a:pt x="113" y="435"/>
                </a:lnTo>
                <a:lnTo>
                  <a:pt x="88" y="417"/>
                </a:lnTo>
                <a:lnTo>
                  <a:pt x="76" y="442"/>
                </a:lnTo>
                <a:lnTo>
                  <a:pt x="53" y="433"/>
                </a:lnTo>
                <a:lnTo>
                  <a:pt x="9" y="313"/>
                </a:lnTo>
                <a:lnTo>
                  <a:pt x="21" y="226"/>
                </a:lnTo>
                <a:lnTo>
                  <a:pt x="0" y="177"/>
                </a:lnTo>
                <a:lnTo>
                  <a:pt x="10" y="140"/>
                </a:lnTo>
                <a:lnTo>
                  <a:pt x="32" y="132"/>
                </a:lnTo>
                <a:lnTo>
                  <a:pt x="53" y="73"/>
                </a:lnTo>
                <a:lnTo>
                  <a:pt x="53" y="0"/>
                </a:lnTo>
                <a:close/>
              </a:path>
            </a:pathLst>
          </a:custGeom>
          <a:solidFill>
            <a:srgbClr val="808080"/>
          </a:solidFill>
          <a:ln w="9525" cap="flat" cmpd="sng">
            <a:solidFill>
              <a:schemeClr val="tx1"/>
            </a:solidFill>
            <a:prstDash val="solid"/>
            <a:round/>
            <a:headEnd type="none" w="med" len="med"/>
            <a:tailEnd type="none" w="med" len="med"/>
          </a:ln>
          <a:effectLst/>
        </p:spPr>
        <p:txBody>
          <a:bodyPr/>
          <a:lstStyle/>
          <a:p>
            <a:endParaRPr lang="en-US" dirty="0"/>
          </a:p>
        </p:txBody>
      </p:sp>
      <p:sp>
        <p:nvSpPr>
          <p:cNvPr id="21547" name="Freeform 43"/>
          <p:cNvSpPr>
            <a:spLocks noChangeAspect="1"/>
          </p:cNvSpPr>
          <p:nvPr/>
        </p:nvSpPr>
        <p:spPr bwMode="auto">
          <a:xfrm>
            <a:off x="1284288" y="2444750"/>
            <a:ext cx="830262" cy="1239838"/>
          </a:xfrm>
          <a:custGeom>
            <a:avLst/>
            <a:gdLst/>
            <a:ahLst/>
            <a:cxnLst>
              <a:cxn ang="0">
                <a:pos x="67" y="0"/>
              </a:cxn>
              <a:cxn ang="0">
                <a:pos x="0" y="316"/>
              </a:cxn>
              <a:cxn ang="0">
                <a:pos x="359" y="797"/>
              </a:cxn>
              <a:cxn ang="0">
                <a:pos x="381" y="776"/>
              </a:cxn>
              <a:cxn ang="0">
                <a:pos x="380" y="681"/>
              </a:cxn>
              <a:cxn ang="0">
                <a:pos x="425" y="688"/>
              </a:cxn>
              <a:cxn ang="0">
                <a:pos x="471" y="396"/>
              </a:cxn>
              <a:cxn ang="0">
                <a:pos x="502" y="198"/>
              </a:cxn>
              <a:cxn ang="0">
                <a:pos x="511" y="138"/>
              </a:cxn>
              <a:cxn ang="0">
                <a:pos x="527" y="85"/>
              </a:cxn>
              <a:cxn ang="0">
                <a:pos x="290" y="47"/>
              </a:cxn>
              <a:cxn ang="0">
                <a:pos x="67" y="0"/>
              </a:cxn>
            </a:cxnLst>
            <a:rect l="0" t="0" r="r" b="b"/>
            <a:pathLst>
              <a:path w="527" h="797">
                <a:moveTo>
                  <a:pt x="67" y="0"/>
                </a:moveTo>
                <a:lnTo>
                  <a:pt x="0" y="316"/>
                </a:lnTo>
                <a:lnTo>
                  <a:pt x="359" y="797"/>
                </a:lnTo>
                <a:lnTo>
                  <a:pt x="381" y="776"/>
                </a:lnTo>
                <a:lnTo>
                  <a:pt x="380" y="681"/>
                </a:lnTo>
                <a:lnTo>
                  <a:pt x="425" y="688"/>
                </a:lnTo>
                <a:lnTo>
                  <a:pt x="471" y="396"/>
                </a:lnTo>
                <a:lnTo>
                  <a:pt x="502" y="198"/>
                </a:lnTo>
                <a:lnTo>
                  <a:pt x="511" y="138"/>
                </a:lnTo>
                <a:lnTo>
                  <a:pt x="527" y="85"/>
                </a:lnTo>
                <a:lnTo>
                  <a:pt x="290" y="47"/>
                </a:lnTo>
                <a:lnTo>
                  <a:pt x="67" y="0"/>
                </a:lnTo>
                <a:close/>
              </a:path>
            </a:pathLst>
          </a:custGeom>
          <a:solidFill>
            <a:srgbClr val="003366"/>
          </a:solidFill>
          <a:ln w="9525">
            <a:solidFill>
              <a:schemeClr val="tx1"/>
            </a:solidFill>
            <a:prstDash val="solid"/>
            <a:round/>
            <a:headEnd/>
            <a:tailEnd/>
          </a:ln>
        </p:spPr>
        <p:txBody>
          <a:bodyPr/>
          <a:lstStyle/>
          <a:p>
            <a:endParaRPr lang="en-US" dirty="0"/>
          </a:p>
        </p:txBody>
      </p:sp>
      <p:sp>
        <p:nvSpPr>
          <p:cNvPr id="21548" name="Freeform 44"/>
          <p:cNvSpPr>
            <a:spLocks noChangeAspect="1"/>
          </p:cNvSpPr>
          <p:nvPr/>
        </p:nvSpPr>
        <p:spPr bwMode="auto">
          <a:xfrm>
            <a:off x="1741488" y="1427163"/>
            <a:ext cx="750887" cy="1198562"/>
          </a:xfrm>
          <a:custGeom>
            <a:avLst/>
            <a:gdLst/>
            <a:ahLst/>
            <a:cxnLst>
              <a:cxn ang="0">
                <a:pos x="115" y="0"/>
              </a:cxn>
              <a:cxn ang="0">
                <a:pos x="72" y="301"/>
              </a:cxn>
              <a:cxn ang="0">
                <a:pos x="117" y="365"/>
              </a:cxn>
              <a:cxn ang="0">
                <a:pos x="47" y="432"/>
              </a:cxn>
              <a:cxn ang="0">
                <a:pos x="38" y="478"/>
              </a:cxn>
              <a:cxn ang="0">
                <a:pos x="57" y="511"/>
              </a:cxn>
              <a:cxn ang="0">
                <a:pos x="38" y="527"/>
              </a:cxn>
              <a:cxn ang="0">
                <a:pos x="0" y="701"/>
              </a:cxn>
              <a:cxn ang="0">
                <a:pos x="227" y="742"/>
              </a:cxn>
              <a:cxn ang="0">
                <a:pos x="442" y="770"/>
              </a:cxn>
              <a:cxn ang="0">
                <a:pos x="464" y="611"/>
              </a:cxn>
              <a:cxn ang="0">
                <a:pos x="476" y="523"/>
              </a:cxn>
              <a:cxn ang="0">
                <a:pos x="455" y="491"/>
              </a:cxn>
              <a:cxn ang="0">
                <a:pos x="406" y="500"/>
              </a:cxn>
              <a:cxn ang="0">
                <a:pos x="342" y="508"/>
              </a:cxn>
              <a:cxn ang="0">
                <a:pos x="330" y="436"/>
              </a:cxn>
              <a:cxn ang="0">
                <a:pos x="252" y="378"/>
              </a:cxn>
              <a:cxn ang="0">
                <a:pos x="263" y="341"/>
              </a:cxn>
              <a:cxn ang="0">
                <a:pos x="270" y="275"/>
              </a:cxn>
              <a:cxn ang="0">
                <a:pos x="170" y="134"/>
              </a:cxn>
              <a:cxn ang="0">
                <a:pos x="184" y="9"/>
              </a:cxn>
              <a:cxn ang="0">
                <a:pos x="115" y="0"/>
              </a:cxn>
            </a:cxnLst>
            <a:rect l="0" t="0" r="r" b="b"/>
            <a:pathLst>
              <a:path w="476" h="770">
                <a:moveTo>
                  <a:pt x="115" y="0"/>
                </a:moveTo>
                <a:lnTo>
                  <a:pt x="72" y="301"/>
                </a:lnTo>
                <a:lnTo>
                  <a:pt x="117" y="365"/>
                </a:lnTo>
                <a:lnTo>
                  <a:pt x="47" y="432"/>
                </a:lnTo>
                <a:lnTo>
                  <a:pt x="38" y="478"/>
                </a:lnTo>
                <a:lnTo>
                  <a:pt x="57" y="511"/>
                </a:lnTo>
                <a:lnTo>
                  <a:pt x="38" y="527"/>
                </a:lnTo>
                <a:lnTo>
                  <a:pt x="0" y="701"/>
                </a:lnTo>
                <a:lnTo>
                  <a:pt x="227" y="742"/>
                </a:lnTo>
                <a:lnTo>
                  <a:pt x="442" y="770"/>
                </a:lnTo>
                <a:lnTo>
                  <a:pt x="464" y="611"/>
                </a:lnTo>
                <a:lnTo>
                  <a:pt x="476" y="523"/>
                </a:lnTo>
                <a:lnTo>
                  <a:pt x="455" y="491"/>
                </a:lnTo>
                <a:lnTo>
                  <a:pt x="406" y="500"/>
                </a:lnTo>
                <a:lnTo>
                  <a:pt x="342" y="508"/>
                </a:lnTo>
                <a:lnTo>
                  <a:pt x="330" y="436"/>
                </a:lnTo>
                <a:lnTo>
                  <a:pt x="252" y="378"/>
                </a:lnTo>
                <a:lnTo>
                  <a:pt x="263" y="341"/>
                </a:lnTo>
                <a:lnTo>
                  <a:pt x="270" y="275"/>
                </a:lnTo>
                <a:lnTo>
                  <a:pt x="170" y="134"/>
                </a:lnTo>
                <a:lnTo>
                  <a:pt x="184" y="9"/>
                </a:lnTo>
                <a:lnTo>
                  <a:pt x="115" y="0"/>
                </a:lnTo>
                <a:close/>
              </a:path>
            </a:pathLst>
          </a:custGeom>
          <a:solidFill>
            <a:srgbClr val="003366"/>
          </a:solidFill>
          <a:ln w="9525">
            <a:solidFill>
              <a:schemeClr val="tx1"/>
            </a:solidFill>
            <a:prstDash val="solid"/>
            <a:round/>
            <a:headEnd/>
            <a:tailEnd/>
          </a:ln>
        </p:spPr>
        <p:txBody>
          <a:bodyPr/>
          <a:lstStyle/>
          <a:p>
            <a:endParaRPr lang="en-US" dirty="0"/>
          </a:p>
        </p:txBody>
      </p:sp>
      <p:sp>
        <p:nvSpPr>
          <p:cNvPr id="21549" name="Freeform 45"/>
          <p:cNvSpPr>
            <a:spLocks noChangeAspect="1"/>
          </p:cNvSpPr>
          <p:nvPr/>
        </p:nvSpPr>
        <p:spPr bwMode="auto">
          <a:xfrm>
            <a:off x="1973263" y="2579688"/>
            <a:ext cx="695325" cy="885825"/>
          </a:xfrm>
          <a:custGeom>
            <a:avLst/>
            <a:gdLst/>
            <a:ahLst/>
            <a:cxnLst>
              <a:cxn ang="0">
                <a:pos x="82" y="0"/>
              </a:cxn>
              <a:cxn ang="0">
                <a:pos x="298" y="30"/>
              </a:cxn>
              <a:cxn ang="0">
                <a:pos x="283" y="139"/>
              </a:cxn>
              <a:cxn ang="0">
                <a:pos x="441" y="154"/>
              </a:cxn>
              <a:cxn ang="0">
                <a:pos x="398" y="569"/>
              </a:cxn>
              <a:cxn ang="0">
                <a:pos x="0" y="526"/>
              </a:cxn>
              <a:cxn ang="0">
                <a:pos x="40" y="261"/>
              </a:cxn>
              <a:cxn ang="0">
                <a:pos x="82" y="0"/>
              </a:cxn>
            </a:cxnLst>
            <a:rect l="0" t="0" r="r" b="b"/>
            <a:pathLst>
              <a:path w="441" h="569">
                <a:moveTo>
                  <a:pt x="82" y="0"/>
                </a:moveTo>
                <a:lnTo>
                  <a:pt x="298" y="30"/>
                </a:lnTo>
                <a:lnTo>
                  <a:pt x="283" y="139"/>
                </a:lnTo>
                <a:lnTo>
                  <a:pt x="441" y="154"/>
                </a:lnTo>
                <a:lnTo>
                  <a:pt x="398" y="569"/>
                </a:lnTo>
                <a:lnTo>
                  <a:pt x="0" y="526"/>
                </a:lnTo>
                <a:lnTo>
                  <a:pt x="40" y="261"/>
                </a:lnTo>
                <a:lnTo>
                  <a:pt x="82" y="0"/>
                </a:lnTo>
                <a:close/>
              </a:path>
            </a:pathLst>
          </a:custGeom>
          <a:solidFill>
            <a:srgbClr val="003366"/>
          </a:solidFill>
          <a:ln w="9525">
            <a:solidFill>
              <a:srgbClr val="000000"/>
            </a:solidFill>
            <a:prstDash val="solid"/>
            <a:round/>
            <a:headEnd/>
            <a:tailEnd/>
          </a:ln>
        </p:spPr>
        <p:txBody>
          <a:bodyPr/>
          <a:lstStyle/>
          <a:p>
            <a:endParaRPr lang="en-US" dirty="0"/>
          </a:p>
        </p:txBody>
      </p:sp>
      <p:sp>
        <p:nvSpPr>
          <p:cNvPr id="21550" name="Freeform 46"/>
          <p:cNvSpPr>
            <a:spLocks noChangeAspect="1"/>
          </p:cNvSpPr>
          <p:nvPr/>
        </p:nvSpPr>
        <p:spPr bwMode="auto">
          <a:xfrm>
            <a:off x="2005013" y="1438275"/>
            <a:ext cx="1306512" cy="803275"/>
          </a:xfrm>
          <a:custGeom>
            <a:avLst/>
            <a:gdLst/>
            <a:ahLst/>
            <a:cxnLst>
              <a:cxn ang="0">
                <a:pos x="14" y="0"/>
              </a:cxn>
              <a:cxn ang="0">
                <a:pos x="176" y="21"/>
              </a:cxn>
              <a:cxn ang="0">
                <a:pos x="275" y="34"/>
              </a:cxn>
              <a:cxn ang="0">
                <a:pos x="404" y="48"/>
              </a:cxn>
              <a:cxn ang="0">
                <a:pos x="524" y="60"/>
              </a:cxn>
              <a:cxn ang="0">
                <a:pos x="731" y="75"/>
              </a:cxn>
              <a:cxn ang="0">
                <a:pos x="828" y="82"/>
              </a:cxn>
              <a:cxn ang="0">
                <a:pos x="825" y="502"/>
              </a:cxn>
              <a:cxn ang="0">
                <a:pos x="318" y="459"/>
              </a:cxn>
              <a:cxn ang="0">
                <a:pos x="307" y="516"/>
              </a:cxn>
              <a:cxn ang="0">
                <a:pos x="288" y="489"/>
              </a:cxn>
              <a:cxn ang="0">
                <a:pos x="242" y="493"/>
              </a:cxn>
              <a:cxn ang="0">
                <a:pos x="175" y="504"/>
              </a:cxn>
              <a:cxn ang="0">
                <a:pos x="163" y="431"/>
              </a:cxn>
              <a:cxn ang="0">
                <a:pos x="84" y="373"/>
              </a:cxn>
              <a:cxn ang="0">
                <a:pos x="96" y="317"/>
              </a:cxn>
              <a:cxn ang="0">
                <a:pos x="103" y="273"/>
              </a:cxn>
              <a:cxn ang="0">
                <a:pos x="0" y="128"/>
              </a:cxn>
              <a:cxn ang="0">
                <a:pos x="14" y="0"/>
              </a:cxn>
            </a:cxnLst>
            <a:rect l="0" t="0" r="r" b="b"/>
            <a:pathLst>
              <a:path w="828" h="516">
                <a:moveTo>
                  <a:pt x="14" y="0"/>
                </a:moveTo>
                <a:lnTo>
                  <a:pt x="176" y="21"/>
                </a:lnTo>
                <a:lnTo>
                  <a:pt x="275" y="34"/>
                </a:lnTo>
                <a:lnTo>
                  <a:pt x="404" y="48"/>
                </a:lnTo>
                <a:lnTo>
                  <a:pt x="524" y="60"/>
                </a:lnTo>
                <a:lnTo>
                  <a:pt x="731" y="75"/>
                </a:lnTo>
                <a:lnTo>
                  <a:pt x="828" y="82"/>
                </a:lnTo>
                <a:lnTo>
                  <a:pt x="825" y="502"/>
                </a:lnTo>
                <a:lnTo>
                  <a:pt x="318" y="459"/>
                </a:lnTo>
                <a:lnTo>
                  <a:pt x="307" y="516"/>
                </a:lnTo>
                <a:lnTo>
                  <a:pt x="288" y="489"/>
                </a:lnTo>
                <a:lnTo>
                  <a:pt x="242" y="493"/>
                </a:lnTo>
                <a:lnTo>
                  <a:pt x="175" y="504"/>
                </a:lnTo>
                <a:lnTo>
                  <a:pt x="163" y="431"/>
                </a:lnTo>
                <a:lnTo>
                  <a:pt x="84" y="373"/>
                </a:lnTo>
                <a:lnTo>
                  <a:pt x="96" y="317"/>
                </a:lnTo>
                <a:lnTo>
                  <a:pt x="103" y="273"/>
                </a:lnTo>
                <a:lnTo>
                  <a:pt x="0" y="128"/>
                </a:lnTo>
                <a:lnTo>
                  <a:pt x="14" y="0"/>
                </a:lnTo>
                <a:close/>
              </a:path>
            </a:pathLst>
          </a:custGeom>
          <a:solidFill>
            <a:srgbClr val="FF6600"/>
          </a:solidFill>
          <a:ln w="9525" cap="flat" cmpd="sng">
            <a:solidFill>
              <a:srgbClr val="000000"/>
            </a:solidFill>
            <a:prstDash val="solid"/>
            <a:round/>
            <a:headEnd/>
            <a:tailEnd/>
          </a:ln>
          <a:effectLst/>
        </p:spPr>
        <p:txBody>
          <a:bodyPr wrap="none" anchor="ctr"/>
          <a:lstStyle/>
          <a:p>
            <a:endParaRPr lang="en-US" dirty="0"/>
          </a:p>
        </p:txBody>
      </p:sp>
      <p:sp>
        <p:nvSpPr>
          <p:cNvPr id="21551" name="Freeform 47"/>
          <p:cNvSpPr>
            <a:spLocks noChangeAspect="1"/>
          </p:cNvSpPr>
          <p:nvPr/>
        </p:nvSpPr>
        <p:spPr bwMode="auto">
          <a:xfrm>
            <a:off x="2411413" y="2146300"/>
            <a:ext cx="895350" cy="720725"/>
          </a:xfrm>
          <a:custGeom>
            <a:avLst/>
            <a:gdLst/>
            <a:ahLst/>
            <a:cxnLst>
              <a:cxn ang="0">
                <a:pos x="55" y="0"/>
              </a:cxn>
              <a:cxn ang="0">
                <a:pos x="35" y="172"/>
              </a:cxn>
              <a:cxn ang="0">
                <a:pos x="0" y="420"/>
              </a:cxn>
              <a:cxn ang="0">
                <a:pos x="164" y="433"/>
              </a:cxn>
              <a:cxn ang="0">
                <a:pos x="547" y="463"/>
              </a:cxn>
              <a:cxn ang="0">
                <a:pos x="567" y="47"/>
              </a:cxn>
              <a:cxn ang="0">
                <a:pos x="55" y="0"/>
              </a:cxn>
            </a:cxnLst>
            <a:rect l="0" t="0" r="r" b="b"/>
            <a:pathLst>
              <a:path w="567" h="463">
                <a:moveTo>
                  <a:pt x="55" y="0"/>
                </a:moveTo>
                <a:lnTo>
                  <a:pt x="35" y="172"/>
                </a:lnTo>
                <a:lnTo>
                  <a:pt x="0" y="420"/>
                </a:lnTo>
                <a:lnTo>
                  <a:pt x="164" y="433"/>
                </a:lnTo>
                <a:lnTo>
                  <a:pt x="547" y="463"/>
                </a:lnTo>
                <a:lnTo>
                  <a:pt x="567" y="47"/>
                </a:lnTo>
                <a:lnTo>
                  <a:pt x="55" y="0"/>
                </a:lnTo>
                <a:close/>
              </a:path>
            </a:pathLst>
          </a:custGeom>
          <a:solidFill>
            <a:srgbClr val="808080"/>
          </a:solidFill>
          <a:ln w="9525" cap="flat" cmpd="sng">
            <a:solidFill>
              <a:srgbClr val="000000"/>
            </a:solidFill>
            <a:prstDash val="solid"/>
            <a:round/>
            <a:headEnd type="none" w="med" len="med"/>
            <a:tailEnd type="none" w="med" len="med"/>
          </a:ln>
          <a:effectLst/>
        </p:spPr>
        <p:txBody>
          <a:bodyPr/>
          <a:lstStyle/>
          <a:p>
            <a:endParaRPr lang="en-US" dirty="0"/>
          </a:p>
        </p:txBody>
      </p:sp>
      <p:sp>
        <p:nvSpPr>
          <p:cNvPr id="21552" name="Freeform 48"/>
          <p:cNvSpPr>
            <a:spLocks noChangeAspect="1"/>
          </p:cNvSpPr>
          <p:nvPr/>
        </p:nvSpPr>
        <p:spPr bwMode="auto">
          <a:xfrm>
            <a:off x="2593975" y="2819400"/>
            <a:ext cx="930275" cy="682625"/>
          </a:xfrm>
          <a:custGeom>
            <a:avLst/>
            <a:gdLst/>
            <a:ahLst/>
            <a:cxnLst>
              <a:cxn ang="0">
                <a:pos x="49" y="0"/>
              </a:cxn>
              <a:cxn ang="0">
                <a:pos x="19" y="263"/>
              </a:cxn>
              <a:cxn ang="0">
                <a:pos x="0" y="415"/>
              </a:cxn>
              <a:cxn ang="0">
                <a:pos x="295" y="430"/>
              </a:cxn>
              <a:cxn ang="0">
                <a:pos x="577" y="439"/>
              </a:cxn>
              <a:cxn ang="0">
                <a:pos x="586" y="234"/>
              </a:cxn>
              <a:cxn ang="0">
                <a:pos x="590" y="32"/>
              </a:cxn>
              <a:cxn ang="0">
                <a:pos x="429" y="29"/>
              </a:cxn>
              <a:cxn ang="0">
                <a:pos x="49" y="0"/>
              </a:cxn>
            </a:cxnLst>
            <a:rect l="0" t="0" r="r" b="b"/>
            <a:pathLst>
              <a:path w="590" h="439">
                <a:moveTo>
                  <a:pt x="49" y="0"/>
                </a:moveTo>
                <a:lnTo>
                  <a:pt x="19" y="263"/>
                </a:lnTo>
                <a:lnTo>
                  <a:pt x="0" y="415"/>
                </a:lnTo>
                <a:lnTo>
                  <a:pt x="295" y="430"/>
                </a:lnTo>
                <a:lnTo>
                  <a:pt x="577" y="439"/>
                </a:lnTo>
                <a:lnTo>
                  <a:pt x="586" y="234"/>
                </a:lnTo>
                <a:lnTo>
                  <a:pt x="590" y="32"/>
                </a:lnTo>
                <a:lnTo>
                  <a:pt x="429" y="29"/>
                </a:lnTo>
                <a:lnTo>
                  <a:pt x="49" y="0"/>
                </a:lnTo>
                <a:close/>
              </a:path>
            </a:pathLst>
          </a:custGeom>
          <a:solidFill>
            <a:srgbClr val="003366"/>
          </a:solidFill>
          <a:ln w="9525">
            <a:solidFill>
              <a:schemeClr val="tx1"/>
            </a:solidFill>
            <a:prstDash val="solid"/>
            <a:round/>
            <a:headEnd/>
            <a:tailEnd/>
          </a:ln>
        </p:spPr>
        <p:txBody>
          <a:bodyPr/>
          <a:lstStyle/>
          <a:p>
            <a:endParaRPr lang="en-US" dirty="0"/>
          </a:p>
        </p:txBody>
      </p:sp>
      <p:sp>
        <p:nvSpPr>
          <p:cNvPr id="21553" name="Freeform 49"/>
          <p:cNvSpPr>
            <a:spLocks noChangeAspect="1"/>
          </p:cNvSpPr>
          <p:nvPr/>
        </p:nvSpPr>
        <p:spPr bwMode="auto">
          <a:xfrm>
            <a:off x="1755775" y="3392488"/>
            <a:ext cx="846138" cy="927100"/>
          </a:xfrm>
          <a:custGeom>
            <a:avLst/>
            <a:gdLst/>
            <a:ahLst/>
            <a:cxnLst>
              <a:cxn ang="0">
                <a:pos x="136" y="0"/>
              </a:cxn>
              <a:cxn ang="0">
                <a:pos x="126" y="78"/>
              </a:cxn>
              <a:cxn ang="0">
                <a:pos x="79" y="69"/>
              </a:cxn>
              <a:cxn ang="0">
                <a:pos x="82" y="169"/>
              </a:cxn>
              <a:cxn ang="0">
                <a:pos x="60" y="188"/>
              </a:cxn>
              <a:cxn ang="0">
                <a:pos x="93" y="249"/>
              </a:cxn>
              <a:cxn ang="0">
                <a:pos x="60" y="276"/>
              </a:cxn>
              <a:cxn ang="0">
                <a:pos x="42" y="321"/>
              </a:cxn>
              <a:cxn ang="0">
                <a:pos x="17" y="364"/>
              </a:cxn>
              <a:cxn ang="0">
                <a:pos x="35" y="389"/>
              </a:cxn>
              <a:cxn ang="0">
                <a:pos x="3" y="400"/>
              </a:cxn>
              <a:cxn ang="0">
                <a:pos x="0" y="440"/>
              </a:cxn>
              <a:cxn ang="0">
                <a:pos x="301" y="592"/>
              </a:cxn>
              <a:cxn ang="0">
                <a:pos x="471" y="595"/>
              </a:cxn>
              <a:cxn ang="0">
                <a:pos x="536" y="46"/>
              </a:cxn>
              <a:cxn ang="0">
                <a:pos x="136" y="0"/>
              </a:cxn>
            </a:cxnLst>
            <a:rect l="0" t="0" r="r" b="b"/>
            <a:pathLst>
              <a:path w="536" h="595">
                <a:moveTo>
                  <a:pt x="136" y="0"/>
                </a:moveTo>
                <a:lnTo>
                  <a:pt x="126" y="78"/>
                </a:lnTo>
                <a:lnTo>
                  <a:pt x="79" y="69"/>
                </a:lnTo>
                <a:lnTo>
                  <a:pt x="82" y="169"/>
                </a:lnTo>
                <a:lnTo>
                  <a:pt x="60" y="188"/>
                </a:lnTo>
                <a:lnTo>
                  <a:pt x="93" y="249"/>
                </a:lnTo>
                <a:lnTo>
                  <a:pt x="60" y="276"/>
                </a:lnTo>
                <a:lnTo>
                  <a:pt x="42" y="321"/>
                </a:lnTo>
                <a:lnTo>
                  <a:pt x="17" y="364"/>
                </a:lnTo>
                <a:lnTo>
                  <a:pt x="35" y="389"/>
                </a:lnTo>
                <a:lnTo>
                  <a:pt x="3" y="400"/>
                </a:lnTo>
                <a:lnTo>
                  <a:pt x="0" y="440"/>
                </a:lnTo>
                <a:lnTo>
                  <a:pt x="301" y="592"/>
                </a:lnTo>
                <a:lnTo>
                  <a:pt x="471" y="595"/>
                </a:lnTo>
                <a:lnTo>
                  <a:pt x="536" y="46"/>
                </a:lnTo>
                <a:lnTo>
                  <a:pt x="136" y="0"/>
                </a:lnTo>
                <a:close/>
              </a:path>
            </a:pathLst>
          </a:custGeom>
          <a:solidFill>
            <a:srgbClr val="003366"/>
          </a:solidFill>
          <a:ln w="9525">
            <a:solidFill>
              <a:schemeClr val="tx1"/>
            </a:solidFill>
            <a:prstDash val="solid"/>
            <a:round/>
            <a:headEnd/>
            <a:tailEnd/>
          </a:ln>
        </p:spPr>
        <p:txBody>
          <a:bodyPr/>
          <a:lstStyle/>
          <a:p>
            <a:endParaRPr lang="en-US" dirty="0"/>
          </a:p>
        </p:txBody>
      </p:sp>
      <p:sp>
        <p:nvSpPr>
          <p:cNvPr id="21554" name="Freeform 50"/>
          <p:cNvSpPr>
            <a:spLocks noChangeAspect="1"/>
          </p:cNvSpPr>
          <p:nvPr/>
        </p:nvSpPr>
        <p:spPr bwMode="auto">
          <a:xfrm>
            <a:off x="2492375" y="3459163"/>
            <a:ext cx="896938" cy="876300"/>
          </a:xfrm>
          <a:custGeom>
            <a:avLst/>
            <a:gdLst/>
            <a:ahLst/>
            <a:cxnLst>
              <a:cxn ang="0">
                <a:pos x="69" y="0"/>
              </a:cxn>
              <a:cxn ang="0">
                <a:pos x="568" y="22"/>
              </a:cxn>
              <a:cxn ang="0">
                <a:pos x="544" y="520"/>
              </a:cxn>
              <a:cxn ang="0">
                <a:pos x="382" y="511"/>
              </a:cxn>
              <a:cxn ang="0">
                <a:pos x="230" y="507"/>
              </a:cxn>
              <a:cxn ang="0">
                <a:pos x="230" y="526"/>
              </a:cxn>
              <a:cxn ang="0">
                <a:pos x="103" y="526"/>
              </a:cxn>
              <a:cxn ang="0">
                <a:pos x="95" y="563"/>
              </a:cxn>
              <a:cxn ang="0">
                <a:pos x="0" y="551"/>
              </a:cxn>
              <a:cxn ang="0">
                <a:pos x="54" y="130"/>
              </a:cxn>
              <a:cxn ang="0">
                <a:pos x="69" y="0"/>
              </a:cxn>
            </a:cxnLst>
            <a:rect l="0" t="0" r="r" b="b"/>
            <a:pathLst>
              <a:path w="568" h="563">
                <a:moveTo>
                  <a:pt x="69" y="0"/>
                </a:moveTo>
                <a:lnTo>
                  <a:pt x="568" y="22"/>
                </a:lnTo>
                <a:lnTo>
                  <a:pt x="544" y="520"/>
                </a:lnTo>
                <a:lnTo>
                  <a:pt x="382" y="511"/>
                </a:lnTo>
                <a:lnTo>
                  <a:pt x="230" y="507"/>
                </a:lnTo>
                <a:lnTo>
                  <a:pt x="230" y="526"/>
                </a:lnTo>
                <a:lnTo>
                  <a:pt x="103" y="526"/>
                </a:lnTo>
                <a:lnTo>
                  <a:pt x="95" y="563"/>
                </a:lnTo>
                <a:lnTo>
                  <a:pt x="0" y="551"/>
                </a:lnTo>
                <a:lnTo>
                  <a:pt x="54" y="130"/>
                </a:lnTo>
                <a:lnTo>
                  <a:pt x="69" y="0"/>
                </a:lnTo>
                <a:close/>
              </a:path>
            </a:pathLst>
          </a:custGeom>
          <a:solidFill>
            <a:srgbClr val="FF6600"/>
          </a:solidFill>
          <a:ln w="9525">
            <a:solidFill>
              <a:srgbClr val="000000"/>
            </a:solidFill>
            <a:prstDash val="solid"/>
            <a:round/>
            <a:headEnd/>
            <a:tailEnd/>
          </a:ln>
        </p:spPr>
        <p:txBody>
          <a:bodyPr/>
          <a:lstStyle/>
          <a:p>
            <a:endParaRPr lang="en-US" dirty="0"/>
          </a:p>
        </p:txBody>
      </p:sp>
      <p:sp>
        <p:nvSpPr>
          <p:cNvPr id="21555" name="Text Box 51"/>
          <p:cNvSpPr txBox="1">
            <a:spLocks noChangeArrowheads="1"/>
          </p:cNvSpPr>
          <p:nvPr/>
        </p:nvSpPr>
        <p:spPr bwMode="auto">
          <a:xfrm>
            <a:off x="2052638" y="3754438"/>
            <a:ext cx="331787"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AZ</a:t>
            </a:r>
          </a:p>
        </p:txBody>
      </p:sp>
      <p:sp>
        <p:nvSpPr>
          <p:cNvPr id="21556" name="Text Box 52"/>
          <p:cNvSpPr txBox="1">
            <a:spLocks noChangeArrowheads="1"/>
          </p:cNvSpPr>
          <p:nvPr/>
        </p:nvSpPr>
        <p:spPr bwMode="auto">
          <a:xfrm>
            <a:off x="1366838" y="1468438"/>
            <a:ext cx="374650"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WA</a:t>
            </a:r>
          </a:p>
        </p:txBody>
      </p:sp>
      <p:sp>
        <p:nvSpPr>
          <p:cNvPr id="21557" name="Text Box 53"/>
          <p:cNvSpPr txBox="1">
            <a:spLocks noChangeArrowheads="1"/>
          </p:cNvSpPr>
          <p:nvPr/>
        </p:nvSpPr>
        <p:spPr bwMode="auto">
          <a:xfrm>
            <a:off x="2662238" y="2382838"/>
            <a:ext cx="371475"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WY</a:t>
            </a:r>
          </a:p>
        </p:txBody>
      </p:sp>
      <p:sp>
        <p:nvSpPr>
          <p:cNvPr id="21558" name="Text Box 54"/>
          <p:cNvSpPr txBox="1">
            <a:spLocks noChangeArrowheads="1"/>
          </p:cNvSpPr>
          <p:nvPr/>
        </p:nvSpPr>
        <p:spPr bwMode="auto">
          <a:xfrm>
            <a:off x="1900238" y="2155825"/>
            <a:ext cx="461962" cy="244475"/>
          </a:xfrm>
          <a:prstGeom prst="rect">
            <a:avLst/>
          </a:prstGeom>
          <a:noFill/>
          <a:ln w="9525">
            <a:noFill/>
            <a:miter lim="800000"/>
            <a:headEnd/>
            <a:tailEnd/>
          </a:ln>
          <a:effectLst/>
        </p:spPr>
        <p:txBody>
          <a:bodyPr>
            <a:spAutoFit/>
          </a:bodyPr>
          <a:lstStyle/>
          <a:p>
            <a:r>
              <a:rPr lang="en-US" sz="1000" dirty="0">
                <a:solidFill>
                  <a:schemeClr val="bg1"/>
                </a:solidFill>
                <a:latin typeface="Tahoma" pitchFamily="34" charset="0"/>
              </a:rPr>
              <a:t>ID</a:t>
            </a:r>
          </a:p>
        </p:txBody>
      </p:sp>
      <p:sp>
        <p:nvSpPr>
          <p:cNvPr id="21559" name="Text Box 55"/>
          <p:cNvSpPr txBox="1">
            <a:spLocks noChangeArrowheads="1"/>
          </p:cNvSpPr>
          <p:nvPr/>
        </p:nvSpPr>
        <p:spPr bwMode="auto">
          <a:xfrm>
            <a:off x="2163763" y="2976563"/>
            <a:ext cx="341312"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UT</a:t>
            </a:r>
          </a:p>
        </p:txBody>
      </p:sp>
      <p:sp>
        <p:nvSpPr>
          <p:cNvPr id="21560" name="Text Box 56"/>
          <p:cNvSpPr txBox="1">
            <a:spLocks noChangeArrowheads="1"/>
          </p:cNvSpPr>
          <p:nvPr/>
        </p:nvSpPr>
        <p:spPr bwMode="auto">
          <a:xfrm>
            <a:off x="2890838" y="3068638"/>
            <a:ext cx="350837"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CO</a:t>
            </a:r>
          </a:p>
        </p:txBody>
      </p:sp>
      <p:sp>
        <p:nvSpPr>
          <p:cNvPr id="21561" name="Text Box 57"/>
          <p:cNvSpPr txBox="1">
            <a:spLocks noChangeArrowheads="1"/>
          </p:cNvSpPr>
          <p:nvPr/>
        </p:nvSpPr>
        <p:spPr bwMode="auto">
          <a:xfrm>
            <a:off x="1214438" y="2001838"/>
            <a:ext cx="354012"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OR</a:t>
            </a:r>
          </a:p>
        </p:txBody>
      </p:sp>
      <p:sp>
        <p:nvSpPr>
          <p:cNvPr id="21562" name="Text Box 58"/>
          <p:cNvSpPr txBox="1">
            <a:spLocks noChangeArrowheads="1"/>
          </p:cNvSpPr>
          <p:nvPr/>
        </p:nvSpPr>
        <p:spPr bwMode="auto">
          <a:xfrm>
            <a:off x="1519238" y="2825750"/>
            <a:ext cx="461962" cy="244475"/>
          </a:xfrm>
          <a:prstGeom prst="rect">
            <a:avLst/>
          </a:prstGeom>
          <a:noFill/>
          <a:ln w="9525">
            <a:noFill/>
            <a:miter lim="800000"/>
            <a:headEnd/>
            <a:tailEnd/>
          </a:ln>
          <a:effectLst/>
        </p:spPr>
        <p:txBody>
          <a:bodyPr>
            <a:spAutoFit/>
          </a:bodyPr>
          <a:lstStyle/>
          <a:p>
            <a:r>
              <a:rPr lang="en-US" sz="1000" dirty="0">
                <a:solidFill>
                  <a:schemeClr val="bg1"/>
                </a:solidFill>
                <a:latin typeface="Tahoma" pitchFamily="34" charset="0"/>
              </a:rPr>
              <a:t>NV</a:t>
            </a:r>
          </a:p>
        </p:txBody>
      </p:sp>
      <p:sp>
        <p:nvSpPr>
          <p:cNvPr id="21563" name="Text Box 59"/>
          <p:cNvSpPr txBox="1">
            <a:spLocks noChangeArrowheads="1"/>
          </p:cNvSpPr>
          <p:nvPr/>
        </p:nvSpPr>
        <p:spPr bwMode="auto">
          <a:xfrm>
            <a:off x="1062038" y="3146425"/>
            <a:ext cx="385762" cy="244475"/>
          </a:xfrm>
          <a:prstGeom prst="rect">
            <a:avLst/>
          </a:prstGeom>
          <a:noFill/>
          <a:ln w="9525">
            <a:noFill/>
            <a:miter lim="800000"/>
            <a:headEnd/>
            <a:tailEnd/>
          </a:ln>
          <a:effectLst/>
        </p:spPr>
        <p:txBody>
          <a:bodyPr>
            <a:spAutoFit/>
          </a:bodyPr>
          <a:lstStyle/>
          <a:p>
            <a:r>
              <a:rPr lang="en-US" sz="1000" dirty="0">
                <a:solidFill>
                  <a:srgbClr val="000000"/>
                </a:solidFill>
                <a:latin typeface="Tahoma" pitchFamily="34" charset="0"/>
              </a:rPr>
              <a:t>CA</a:t>
            </a:r>
          </a:p>
        </p:txBody>
      </p:sp>
      <p:sp>
        <p:nvSpPr>
          <p:cNvPr id="21564" name="Text Box 60"/>
          <p:cNvSpPr txBox="1">
            <a:spLocks noChangeArrowheads="1"/>
          </p:cNvSpPr>
          <p:nvPr/>
        </p:nvSpPr>
        <p:spPr bwMode="auto">
          <a:xfrm>
            <a:off x="2509838" y="1697038"/>
            <a:ext cx="357187"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MT</a:t>
            </a:r>
          </a:p>
        </p:txBody>
      </p:sp>
      <p:sp>
        <p:nvSpPr>
          <p:cNvPr id="21565" name="Text Box 61"/>
          <p:cNvSpPr txBox="1">
            <a:spLocks noChangeArrowheads="1"/>
          </p:cNvSpPr>
          <p:nvPr/>
        </p:nvSpPr>
        <p:spPr bwMode="auto">
          <a:xfrm>
            <a:off x="2205038" y="4897438"/>
            <a:ext cx="317500" cy="244475"/>
          </a:xfrm>
          <a:prstGeom prst="rect">
            <a:avLst/>
          </a:prstGeom>
          <a:noFill/>
          <a:ln w="9525">
            <a:noFill/>
            <a:miter lim="800000"/>
            <a:headEnd/>
            <a:tailEnd/>
          </a:ln>
          <a:effectLst/>
        </p:spPr>
        <p:txBody>
          <a:bodyPr wrap="none">
            <a:spAutoFit/>
          </a:bodyPr>
          <a:lstStyle/>
          <a:p>
            <a:r>
              <a:rPr lang="en-US" sz="1000" dirty="0">
                <a:latin typeface="Tahoma" pitchFamily="34" charset="0"/>
              </a:rPr>
              <a:t>HI</a:t>
            </a:r>
          </a:p>
        </p:txBody>
      </p:sp>
      <p:sp>
        <p:nvSpPr>
          <p:cNvPr id="21566" name="Freeform 62"/>
          <p:cNvSpPr>
            <a:spLocks noChangeAspect="1"/>
          </p:cNvSpPr>
          <p:nvPr/>
        </p:nvSpPr>
        <p:spPr bwMode="auto">
          <a:xfrm>
            <a:off x="134938" y="3968750"/>
            <a:ext cx="1617662" cy="1577975"/>
          </a:xfrm>
          <a:custGeom>
            <a:avLst/>
            <a:gdLst/>
            <a:ahLst/>
            <a:cxnLst>
              <a:cxn ang="0">
                <a:pos x="251" y="228"/>
              </a:cxn>
              <a:cxn ang="0">
                <a:pos x="567" y="0"/>
              </a:cxn>
              <a:cxn ang="0">
                <a:pos x="717" y="40"/>
              </a:cxn>
              <a:cxn ang="0">
                <a:pos x="790" y="113"/>
              </a:cxn>
              <a:cxn ang="0">
                <a:pos x="1087" y="142"/>
              </a:cxn>
              <a:cxn ang="0">
                <a:pos x="1096" y="900"/>
              </a:cxn>
              <a:cxn ang="0">
                <a:pos x="1193" y="922"/>
              </a:cxn>
              <a:cxn ang="0">
                <a:pos x="1238" y="1013"/>
              </a:cxn>
              <a:cxn ang="0">
                <a:pos x="1306" y="982"/>
              </a:cxn>
              <a:cxn ang="0">
                <a:pos x="1449" y="1188"/>
              </a:cxn>
              <a:cxn ang="0">
                <a:pos x="1572" y="1283"/>
              </a:cxn>
              <a:cxn ang="0">
                <a:pos x="1567" y="1365"/>
              </a:cxn>
              <a:cxn ang="0">
                <a:pos x="1412" y="1375"/>
              </a:cxn>
              <a:cxn ang="0">
                <a:pos x="1344" y="1124"/>
              </a:cxn>
              <a:cxn ang="0">
                <a:pos x="855" y="876"/>
              </a:cxn>
              <a:cxn ang="0">
                <a:pos x="868" y="954"/>
              </a:cxn>
              <a:cxn ang="0">
                <a:pos x="758" y="1055"/>
              </a:cxn>
              <a:cxn ang="0">
                <a:pos x="740" y="1018"/>
              </a:cxn>
              <a:cxn ang="0">
                <a:pos x="709" y="1018"/>
              </a:cxn>
              <a:cxn ang="0">
                <a:pos x="621" y="1228"/>
              </a:cxn>
              <a:cxn ang="0">
                <a:pos x="348" y="1435"/>
              </a:cxn>
              <a:cxn ang="0">
                <a:pos x="78" y="1533"/>
              </a:cxn>
              <a:cxn ang="0">
                <a:pos x="0" y="1520"/>
              </a:cxn>
              <a:cxn ang="0">
                <a:pos x="310" y="1343"/>
              </a:cxn>
              <a:cxn ang="0">
                <a:pos x="348" y="1343"/>
              </a:cxn>
              <a:cxn ang="0">
                <a:pos x="461" y="1206"/>
              </a:cxn>
              <a:cxn ang="0">
                <a:pos x="512" y="1201"/>
              </a:cxn>
              <a:cxn ang="0">
                <a:pos x="589" y="1097"/>
              </a:cxn>
              <a:cxn ang="0">
                <a:pos x="562" y="1051"/>
              </a:cxn>
              <a:cxn ang="0">
                <a:pos x="397" y="1073"/>
              </a:cxn>
              <a:cxn ang="0">
                <a:pos x="284" y="812"/>
              </a:cxn>
              <a:cxn ang="0">
                <a:pos x="348" y="694"/>
              </a:cxn>
              <a:cxn ang="0">
                <a:pos x="452" y="653"/>
              </a:cxn>
              <a:cxn ang="0">
                <a:pos x="415" y="548"/>
              </a:cxn>
              <a:cxn ang="0">
                <a:pos x="306" y="598"/>
              </a:cxn>
              <a:cxn ang="0">
                <a:pos x="224" y="447"/>
              </a:cxn>
              <a:cxn ang="0">
                <a:pos x="315" y="411"/>
              </a:cxn>
              <a:cxn ang="0">
                <a:pos x="397" y="452"/>
              </a:cxn>
              <a:cxn ang="0">
                <a:pos x="434" y="429"/>
              </a:cxn>
              <a:cxn ang="0">
                <a:pos x="366" y="301"/>
              </a:cxn>
              <a:cxn ang="0">
                <a:pos x="246" y="292"/>
              </a:cxn>
              <a:cxn ang="0">
                <a:pos x="251" y="228"/>
              </a:cxn>
            </a:cxnLst>
            <a:rect l="0" t="0" r="r" b="b"/>
            <a:pathLst>
              <a:path w="1572" h="1533">
                <a:moveTo>
                  <a:pt x="251" y="228"/>
                </a:moveTo>
                <a:lnTo>
                  <a:pt x="567" y="0"/>
                </a:lnTo>
                <a:lnTo>
                  <a:pt x="717" y="40"/>
                </a:lnTo>
                <a:lnTo>
                  <a:pt x="790" y="113"/>
                </a:lnTo>
                <a:lnTo>
                  <a:pt x="1087" y="142"/>
                </a:lnTo>
                <a:lnTo>
                  <a:pt x="1096" y="900"/>
                </a:lnTo>
                <a:lnTo>
                  <a:pt x="1193" y="922"/>
                </a:lnTo>
                <a:lnTo>
                  <a:pt x="1238" y="1013"/>
                </a:lnTo>
                <a:lnTo>
                  <a:pt x="1306" y="982"/>
                </a:lnTo>
                <a:lnTo>
                  <a:pt x="1449" y="1188"/>
                </a:lnTo>
                <a:lnTo>
                  <a:pt x="1572" y="1283"/>
                </a:lnTo>
                <a:lnTo>
                  <a:pt x="1567" y="1365"/>
                </a:lnTo>
                <a:lnTo>
                  <a:pt x="1412" y="1375"/>
                </a:lnTo>
                <a:lnTo>
                  <a:pt x="1344" y="1124"/>
                </a:lnTo>
                <a:lnTo>
                  <a:pt x="855" y="876"/>
                </a:lnTo>
                <a:lnTo>
                  <a:pt x="868" y="954"/>
                </a:lnTo>
                <a:lnTo>
                  <a:pt x="758" y="1055"/>
                </a:lnTo>
                <a:lnTo>
                  <a:pt x="740" y="1018"/>
                </a:lnTo>
                <a:lnTo>
                  <a:pt x="709" y="1018"/>
                </a:lnTo>
                <a:lnTo>
                  <a:pt x="621" y="1228"/>
                </a:lnTo>
                <a:lnTo>
                  <a:pt x="348" y="1435"/>
                </a:lnTo>
                <a:lnTo>
                  <a:pt x="78" y="1533"/>
                </a:lnTo>
                <a:lnTo>
                  <a:pt x="0" y="1520"/>
                </a:lnTo>
                <a:lnTo>
                  <a:pt x="310" y="1343"/>
                </a:lnTo>
                <a:lnTo>
                  <a:pt x="348" y="1343"/>
                </a:lnTo>
                <a:lnTo>
                  <a:pt x="461" y="1206"/>
                </a:lnTo>
                <a:lnTo>
                  <a:pt x="512" y="1201"/>
                </a:lnTo>
                <a:lnTo>
                  <a:pt x="589" y="1097"/>
                </a:lnTo>
                <a:lnTo>
                  <a:pt x="562" y="1051"/>
                </a:lnTo>
                <a:lnTo>
                  <a:pt x="397" y="1073"/>
                </a:lnTo>
                <a:lnTo>
                  <a:pt x="284" y="812"/>
                </a:lnTo>
                <a:lnTo>
                  <a:pt x="348" y="694"/>
                </a:lnTo>
                <a:lnTo>
                  <a:pt x="452" y="653"/>
                </a:lnTo>
                <a:lnTo>
                  <a:pt x="415" y="548"/>
                </a:lnTo>
                <a:lnTo>
                  <a:pt x="306" y="598"/>
                </a:lnTo>
                <a:lnTo>
                  <a:pt x="224" y="447"/>
                </a:lnTo>
                <a:lnTo>
                  <a:pt x="315" y="411"/>
                </a:lnTo>
                <a:lnTo>
                  <a:pt x="397" y="452"/>
                </a:lnTo>
                <a:lnTo>
                  <a:pt x="434" y="429"/>
                </a:lnTo>
                <a:lnTo>
                  <a:pt x="366" y="301"/>
                </a:lnTo>
                <a:lnTo>
                  <a:pt x="246" y="292"/>
                </a:lnTo>
                <a:lnTo>
                  <a:pt x="251" y="228"/>
                </a:lnTo>
                <a:close/>
              </a:path>
            </a:pathLst>
          </a:custGeom>
          <a:solidFill>
            <a:srgbClr val="808080"/>
          </a:solidFill>
          <a:ln w="9525" cap="flat" cmpd="sng">
            <a:solidFill>
              <a:schemeClr val="tx1"/>
            </a:solidFill>
            <a:prstDash val="solid"/>
            <a:round/>
            <a:headEnd/>
            <a:tailEnd/>
          </a:ln>
          <a:effectLst/>
        </p:spPr>
        <p:txBody>
          <a:bodyPr wrap="none" anchor="ctr"/>
          <a:lstStyle/>
          <a:p>
            <a:endParaRPr lang="en-US" dirty="0"/>
          </a:p>
        </p:txBody>
      </p:sp>
      <p:sp>
        <p:nvSpPr>
          <p:cNvPr id="21567" name="Text Box 63"/>
          <p:cNvSpPr txBox="1">
            <a:spLocks noChangeArrowheads="1"/>
          </p:cNvSpPr>
          <p:nvPr/>
        </p:nvSpPr>
        <p:spPr bwMode="auto">
          <a:xfrm>
            <a:off x="704850" y="4478338"/>
            <a:ext cx="334963"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AK</a:t>
            </a:r>
          </a:p>
        </p:txBody>
      </p:sp>
      <p:sp>
        <p:nvSpPr>
          <p:cNvPr id="21568" name="Text Box 64"/>
          <p:cNvSpPr txBox="1">
            <a:spLocks noChangeArrowheads="1"/>
          </p:cNvSpPr>
          <p:nvPr/>
        </p:nvSpPr>
        <p:spPr bwMode="auto">
          <a:xfrm>
            <a:off x="2819400" y="3754438"/>
            <a:ext cx="366713"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NM</a:t>
            </a:r>
          </a:p>
        </p:txBody>
      </p:sp>
      <p:sp>
        <p:nvSpPr>
          <p:cNvPr id="21569" name="Freeform 65"/>
          <p:cNvSpPr>
            <a:spLocks noChangeAspect="1"/>
          </p:cNvSpPr>
          <p:nvPr/>
        </p:nvSpPr>
        <p:spPr bwMode="auto">
          <a:xfrm>
            <a:off x="3694113" y="1357313"/>
            <a:ext cx="877887" cy="504825"/>
          </a:xfrm>
          <a:custGeom>
            <a:avLst/>
            <a:gdLst/>
            <a:ahLst/>
            <a:cxnLst>
              <a:cxn ang="0">
                <a:pos x="2" y="0"/>
              </a:cxn>
              <a:cxn ang="0">
                <a:pos x="465" y="10"/>
              </a:cxn>
              <a:cxn ang="0">
                <a:pos x="500" y="106"/>
              </a:cxn>
              <a:cxn ang="0">
                <a:pos x="532" y="179"/>
              </a:cxn>
              <a:cxn ang="0">
                <a:pos x="555" y="298"/>
              </a:cxn>
              <a:cxn ang="0">
                <a:pos x="541" y="325"/>
              </a:cxn>
              <a:cxn ang="0">
                <a:pos x="370" y="320"/>
              </a:cxn>
              <a:cxn ang="0">
                <a:pos x="0" y="314"/>
              </a:cxn>
              <a:cxn ang="0">
                <a:pos x="2" y="0"/>
              </a:cxn>
            </a:cxnLst>
            <a:rect l="0" t="0" r="r" b="b"/>
            <a:pathLst>
              <a:path w="555" h="325">
                <a:moveTo>
                  <a:pt x="2" y="0"/>
                </a:moveTo>
                <a:lnTo>
                  <a:pt x="465" y="10"/>
                </a:lnTo>
                <a:lnTo>
                  <a:pt x="500" y="106"/>
                </a:lnTo>
                <a:lnTo>
                  <a:pt x="532" y="179"/>
                </a:lnTo>
                <a:lnTo>
                  <a:pt x="555" y="298"/>
                </a:lnTo>
                <a:lnTo>
                  <a:pt x="541" y="325"/>
                </a:lnTo>
                <a:lnTo>
                  <a:pt x="370" y="320"/>
                </a:lnTo>
                <a:lnTo>
                  <a:pt x="0" y="314"/>
                </a:lnTo>
                <a:lnTo>
                  <a:pt x="2" y="0"/>
                </a:lnTo>
                <a:close/>
              </a:path>
            </a:pathLst>
          </a:custGeom>
          <a:solidFill>
            <a:srgbClr val="FF6600"/>
          </a:solidFill>
          <a:ln w="9525">
            <a:solidFill>
              <a:srgbClr val="000000"/>
            </a:solidFill>
            <a:prstDash val="solid"/>
            <a:round/>
            <a:headEnd/>
            <a:tailEnd/>
          </a:ln>
        </p:spPr>
        <p:txBody>
          <a:bodyPr/>
          <a:lstStyle/>
          <a:p>
            <a:endParaRPr lang="en-US" dirty="0"/>
          </a:p>
        </p:txBody>
      </p:sp>
      <p:sp>
        <p:nvSpPr>
          <p:cNvPr id="21570" name="Freeform 66"/>
          <p:cNvSpPr>
            <a:spLocks noChangeAspect="1"/>
          </p:cNvSpPr>
          <p:nvPr/>
        </p:nvSpPr>
        <p:spPr bwMode="auto">
          <a:xfrm>
            <a:off x="3670300" y="1843088"/>
            <a:ext cx="920750" cy="592137"/>
          </a:xfrm>
          <a:custGeom>
            <a:avLst/>
            <a:gdLst/>
            <a:ahLst/>
            <a:cxnLst>
              <a:cxn ang="0">
                <a:pos x="11" y="0"/>
              </a:cxn>
              <a:cxn ang="0">
                <a:pos x="9" y="147"/>
              </a:cxn>
              <a:cxn ang="0">
                <a:pos x="0" y="320"/>
              </a:cxn>
              <a:cxn ang="0">
                <a:pos x="424" y="326"/>
              </a:cxn>
              <a:cxn ang="0">
                <a:pos x="468" y="350"/>
              </a:cxn>
              <a:cxn ang="0">
                <a:pos x="500" y="317"/>
              </a:cxn>
              <a:cxn ang="0">
                <a:pos x="583" y="380"/>
              </a:cxn>
              <a:cxn ang="0">
                <a:pos x="571" y="314"/>
              </a:cxn>
              <a:cxn ang="0">
                <a:pos x="579" y="264"/>
              </a:cxn>
              <a:cxn ang="0">
                <a:pos x="583" y="91"/>
              </a:cxn>
              <a:cxn ang="0">
                <a:pos x="546" y="54"/>
              </a:cxn>
              <a:cxn ang="0">
                <a:pos x="561" y="6"/>
              </a:cxn>
              <a:cxn ang="0">
                <a:pos x="284" y="4"/>
              </a:cxn>
              <a:cxn ang="0">
                <a:pos x="11" y="0"/>
              </a:cxn>
            </a:cxnLst>
            <a:rect l="0" t="0" r="r" b="b"/>
            <a:pathLst>
              <a:path w="583" h="380">
                <a:moveTo>
                  <a:pt x="11" y="0"/>
                </a:moveTo>
                <a:lnTo>
                  <a:pt x="9" y="147"/>
                </a:lnTo>
                <a:lnTo>
                  <a:pt x="0" y="320"/>
                </a:lnTo>
                <a:lnTo>
                  <a:pt x="424" y="326"/>
                </a:lnTo>
                <a:lnTo>
                  <a:pt x="468" y="350"/>
                </a:lnTo>
                <a:lnTo>
                  <a:pt x="500" y="317"/>
                </a:lnTo>
                <a:lnTo>
                  <a:pt x="583" y="380"/>
                </a:lnTo>
                <a:lnTo>
                  <a:pt x="571" y="314"/>
                </a:lnTo>
                <a:lnTo>
                  <a:pt x="579" y="264"/>
                </a:lnTo>
                <a:lnTo>
                  <a:pt x="583" y="91"/>
                </a:lnTo>
                <a:lnTo>
                  <a:pt x="546" y="54"/>
                </a:lnTo>
                <a:lnTo>
                  <a:pt x="561" y="6"/>
                </a:lnTo>
                <a:lnTo>
                  <a:pt x="284" y="4"/>
                </a:lnTo>
                <a:lnTo>
                  <a:pt x="11" y="0"/>
                </a:lnTo>
                <a:close/>
              </a:path>
            </a:pathLst>
          </a:custGeom>
          <a:solidFill>
            <a:srgbClr val="FF6600"/>
          </a:solidFill>
          <a:ln w="9525">
            <a:solidFill>
              <a:srgbClr val="000000"/>
            </a:solidFill>
            <a:prstDash val="solid"/>
            <a:round/>
            <a:headEnd/>
            <a:tailEnd/>
          </a:ln>
        </p:spPr>
        <p:txBody>
          <a:bodyPr/>
          <a:lstStyle/>
          <a:p>
            <a:endParaRPr lang="en-US" dirty="0"/>
          </a:p>
        </p:txBody>
      </p:sp>
      <p:sp>
        <p:nvSpPr>
          <p:cNvPr id="21571" name="Freeform 67"/>
          <p:cNvSpPr>
            <a:spLocks noChangeAspect="1"/>
          </p:cNvSpPr>
          <p:nvPr/>
        </p:nvSpPr>
        <p:spPr bwMode="auto">
          <a:xfrm>
            <a:off x="3657600" y="2335213"/>
            <a:ext cx="1095375" cy="487362"/>
          </a:xfrm>
          <a:custGeom>
            <a:avLst/>
            <a:gdLst/>
            <a:ahLst/>
            <a:cxnLst>
              <a:cxn ang="0">
                <a:pos x="8" y="0"/>
              </a:cxn>
              <a:cxn ang="0">
                <a:pos x="0" y="207"/>
              </a:cxn>
              <a:cxn ang="0">
                <a:pos x="157" y="211"/>
              </a:cxn>
              <a:cxn ang="0">
                <a:pos x="155" y="313"/>
              </a:cxn>
              <a:cxn ang="0">
                <a:pos x="367" y="310"/>
              </a:cxn>
              <a:cxn ang="0">
                <a:pos x="556" y="307"/>
              </a:cxn>
              <a:cxn ang="0">
                <a:pos x="695" y="310"/>
              </a:cxn>
              <a:cxn ang="0">
                <a:pos x="652" y="222"/>
              </a:cxn>
              <a:cxn ang="0">
                <a:pos x="622" y="140"/>
              </a:cxn>
              <a:cxn ang="0">
                <a:pos x="589" y="55"/>
              </a:cxn>
              <a:cxn ang="0">
                <a:pos x="510" y="1"/>
              </a:cxn>
              <a:cxn ang="0">
                <a:pos x="474" y="33"/>
              </a:cxn>
              <a:cxn ang="0">
                <a:pos x="431" y="10"/>
              </a:cxn>
              <a:cxn ang="0">
                <a:pos x="242" y="4"/>
              </a:cxn>
              <a:cxn ang="0">
                <a:pos x="8" y="0"/>
              </a:cxn>
            </a:cxnLst>
            <a:rect l="0" t="0" r="r" b="b"/>
            <a:pathLst>
              <a:path w="695" h="313">
                <a:moveTo>
                  <a:pt x="8" y="0"/>
                </a:moveTo>
                <a:lnTo>
                  <a:pt x="0" y="207"/>
                </a:lnTo>
                <a:lnTo>
                  <a:pt x="157" y="211"/>
                </a:lnTo>
                <a:lnTo>
                  <a:pt x="155" y="313"/>
                </a:lnTo>
                <a:lnTo>
                  <a:pt x="367" y="310"/>
                </a:lnTo>
                <a:lnTo>
                  <a:pt x="556" y="307"/>
                </a:lnTo>
                <a:lnTo>
                  <a:pt x="695" y="310"/>
                </a:lnTo>
                <a:lnTo>
                  <a:pt x="652" y="222"/>
                </a:lnTo>
                <a:lnTo>
                  <a:pt x="622" y="140"/>
                </a:lnTo>
                <a:lnTo>
                  <a:pt x="589" y="55"/>
                </a:lnTo>
                <a:lnTo>
                  <a:pt x="510" y="1"/>
                </a:lnTo>
                <a:lnTo>
                  <a:pt x="474" y="33"/>
                </a:lnTo>
                <a:lnTo>
                  <a:pt x="431" y="10"/>
                </a:lnTo>
                <a:lnTo>
                  <a:pt x="242" y="4"/>
                </a:lnTo>
                <a:lnTo>
                  <a:pt x="8" y="0"/>
                </a:lnTo>
                <a:close/>
              </a:path>
            </a:pathLst>
          </a:custGeom>
          <a:solidFill>
            <a:srgbClr val="003366"/>
          </a:solidFill>
          <a:ln w="9525">
            <a:solidFill>
              <a:srgbClr val="000000"/>
            </a:solidFill>
            <a:prstDash val="solid"/>
            <a:round/>
            <a:headEnd/>
            <a:tailEnd/>
          </a:ln>
        </p:spPr>
        <p:txBody>
          <a:bodyPr/>
          <a:lstStyle/>
          <a:p>
            <a:endParaRPr lang="en-US" dirty="0"/>
          </a:p>
        </p:txBody>
      </p:sp>
      <p:sp>
        <p:nvSpPr>
          <p:cNvPr id="21572" name="Freeform 68"/>
          <p:cNvSpPr>
            <a:spLocks noChangeAspect="1"/>
          </p:cNvSpPr>
          <p:nvPr/>
        </p:nvSpPr>
        <p:spPr bwMode="auto">
          <a:xfrm>
            <a:off x="3889375" y="2809875"/>
            <a:ext cx="965200" cy="485775"/>
          </a:xfrm>
          <a:custGeom>
            <a:avLst/>
            <a:gdLst/>
            <a:ahLst/>
            <a:cxnLst>
              <a:cxn ang="0">
                <a:pos x="6" y="3"/>
              </a:cxn>
              <a:cxn ang="0">
                <a:pos x="4" y="182"/>
              </a:cxn>
              <a:cxn ang="0">
                <a:pos x="0" y="309"/>
              </a:cxn>
              <a:cxn ang="0">
                <a:pos x="611" y="312"/>
              </a:cxn>
              <a:cxn ang="0">
                <a:pos x="599" y="149"/>
              </a:cxn>
              <a:cxn ang="0">
                <a:pos x="599" y="88"/>
              </a:cxn>
              <a:cxn ang="0">
                <a:pos x="550" y="51"/>
              </a:cxn>
              <a:cxn ang="0">
                <a:pos x="565" y="18"/>
              </a:cxn>
              <a:cxn ang="0">
                <a:pos x="544" y="0"/>
              </a:cxn>
              <a:cxn ang="0">
                <a:pos x="267" y="3"/>
              </a:cxn>
              <a:cxn ang="0">
                <a:pos x="6" y="3"/>
              </a:cxn>
            </a:cxnLst>
            <a:rect l="0" t="0" r="r" b="b"/>
            <a:pathLst>
              <a:path w="611" h="312">
                <a:moveTo>
                  <a:pt x="6" y="3"/>
                </a:moveTo>
                <a:lnTo>
                  <a:pt x="4" y="182"/>
                </a:lnTo>
                <a:lnTo>
                  <a:pt x="0" y="309"/>
                </a:lnTo>
                <a:lnTo>
                  <a:pt x="611" y="312"/>
                </a:lnTo>
                <a:lnTo>
                  <a:pt x="599" y="149"/>
                </a:lnTo>
                <a:lnTo>
                  <a:pt x="599" y="88"/>
                </a:lnTo>
                <a:lnTo>
                  <a:pt x="550" y="51"/>
                </a:lnTo>
                <a:lnTo>
                  <a:pt x="565" y="18"/>
                </a:lnTo>
                <a:lnTo>
                  <a:pt x="544" y="0"/>
                </a:lnTo>
                <a:lnTo>
                  <a:pt x="267" y="3"/>
                </a:lnTo>
                <a:lnTo>
                  <a:pt x="6" y="3"/>
                </a:lnTo>
                <a:close/>
              </a:path>
            </a:pathLst>
          </a:custGeom>
          <a:solidFill>
            <a:srgbClr val="003366"/>
          </a:solidFill>
          <a:ln w="9525">
            <a:solidFill>
              <a:srgbClr val="000000"/>
            </a:solidFill>
            <a:prstDash val="solid"/>
            <a:round/>
            <a:headEnd/>
            <a:tailEnd/>
          </a:ln>
        </p:spPr>
        <p:txBody>
          <a:bodyPr/>
          <a:lstStyle/>
          <a:p>
            <a:endParaRPr lang="en-US" dirty="0"/>
          </a:p>
        </p:txBody>
      </p:sp>
      <p:sp>
        <p:nvSpPr>
          <p:cNvPr id="21573" name="Freeform 69"/>
          <p:cNvSpPr>
            <a:spLocks noChangeAspect="1"/>
          </p:cNvSpPr>
          <p:nvPr/>
        </p:nvSpPr>
        <p:spPr bwMode="auto">
          <a:xfrm>
            <a:off x="4427538" y="1295400"/>
            <a:ext cx="858837" cy="955675"/>
          </a:xfrm>
          <a:custGeom>
            <a:avLst/>
            <a:gdLst/>
            <a:ahLst/>
            <a:cxnLst>
              <a:cxn ang="0">
                <a:pos x="0" y="48"/>
              </a:cxn>
              <a:cxn ang="0">
                <a:pos x="143" y="48"/>
              </a:cxn>
              <a:cxn ang="0">
                <a:pos x="141" y="0"/>
              </a:cxn>
              <a:cxn ang="0">
                <a:pos x="173" y="14"/>
              </a:cxn>
              <a:cxn ang="0">
                <a:pos x="179" y="51"/>
              </a:cxn>
              <a:cxn ang="0">
                <a:pos x="247" y="91"/>
              </a:cxn>
              <a:cxn ang="0">
                <a:pos x="268" y="73"/>
              </a:cxn>
              <a:cxn ang="0">
                <a:pos x="308" y="73"/>
              </a:cxn>
              <a:cxn ang="0">
                <a:pos x="340" y="109"/>
              </a:cxn>
              <a:cxn ang="0">
                <a:pos x="361" y="96"/>
              </a:cxn>
              <a:cxn ang="0">
                <a:pos x="420" y="111"/>
              </a:cxn>
              <a:cxn ang="0">
                <a:pos x="441" y="84"/>
              </a:cxn>
              <a:cxn ang="0">
                <a:pos x="478" y="105"/>
              </a:cxn>
              <a:cxn ang="0">
                <a:pos x="545" y="102"/>
              </a:cxn>
              <a:cxn ang="0">
                <a:pos x="437" y="178"/>
              </a:cxn>
              <a:cxn ang="0">
                <a:pos x="383" y="245"/>
              </a:cxn>
              <a:cxn ang="0">
                <a:pos x="393" y="342"/>
              </a:cxn>
              <a:cxn ang="0">
                <a:pos x="356" y="382"/>
              </a:cxn>
              <a:cxn ang="0">
                <a:pos x="371" y="410"/>
              </a:cxn>
              <a:cxn ang="0">
                <a:pos x="371" y="482"/>
              </a:cxn>
              <a:cxn ang="0">
                <a:pos x="408" y="482"/>
              </a:cxn>
              <a:cxn ang="0">
                <a:pos x="463" y="534"/>
              </a:cxn>
              <a:cxn ang="0">
                <a:pos x="486" y="596"/>
              </a:cxn>
              <a:cxn ang="0">
                <a:pos x="100" y="614"/>
              </a:cxn>
              <a:cxn ang="0">
                <a:pos x="101" y="444"/>
              </a:cxn>
              <a:cxn ang="0">
                <a:pos x="67" y="407"/>
              </a:cxn>
              <a:cxn ang="0">
                <a:pos x="79" y="362"/>
              </a:cxn>
              <a:cxn ang="0">
                <a:pos x="91" y="337"/>
              </a:cxn>
              <a:cxn ang="0">
                <a:pos x="67" y="219"/>
              </a:cxn>
              <a:cxn ang="0">
                <a:pos x="34" y="142"/>
              </a:cxn>
              <a:cxn ang="0">
                <a:pos x="0" y="48"/>
              </a:cxn>
            </a:cxnLst>
            <a:rect l="0" t="0" r="r" b="b"/>
            <a:pathLst>
              <a:path w="545" h="614">
                <a:moveTo>
                  <a:pt x="0" y="48"/>
                </a:moveTo>
                <a:lnTo>
                  <a:pt x="143" y="48"/>
                </a:lnTo>
                <a:lnTo>
                  <a:pt x="141" y="0"/>
                </a:lnTo>
                <a:lnTo>
                  <a:pt x="173" y="14"/>
                </a:lnTo>
                <a:lnTo>
                  <a:pt x="179" y="51"/>
                </a:lnTo>
                <a:lnTo>
                  <a:pt x="247" y="91"/>
                </a:lnTo>
                <a:lnTo>
                  <a:pt x="268" y="73"/>
                </a:lnTo>
                <a:lnTo>
                  <a:pt x="308" y="73"/>
                </a:lnTo>
                <a:lnTo>
                  <a:pt x="340" y="109"/>
                </a:lnTo>
                <a:lnTo>
                  <a:pt x="361" y="96"/>
                </a:lnTo>
                <a:lnTo>
                  <a:pt x="420" y="111"/>
                </a:lnTo>
                <a:lnTo>
                  <a:pt x="441" y="84"/>
                </a:lnTo>
                <a:lnTo>
                  <a:pt x="478" y="105"/>
                </a:lnTo>
                <a:lnTo>
                  <a:pt x="545" y="102"/>
                </a:lnTo>
                <a:lnTo>
                  <a:pt x="437" y="178"/>
                </a:lnTo>
                <a:lnTo>
                  <a:pt x="383" y="245"/>
                </a:lnTo>
                <a:lnTo>
                  <a:pt x="393" y="342"/>
                </a:lnTo>
                <a:lnTo>
                  <a:pt x="356" y="382"/>
                </a:lnTo>
                <a:lnTo>
                  <a:pt x="371" y="410"/>
                </a:lnTo>
                <a:lnTo>
                  <a:pt x="371" y="482"/>
                </a:lnTo>
                <a:lnTo>
                  <a:pt x="408" y="482"/>
                </a:lnTo>
                <a:lnTo>
                  <a:pt x="463" y="534"/>
                </a:lnTo>
                <a:lnTo>
                  <a:pt x="486" y="596"/>
                </a:lnTo>
                <a:lnTo>
                  <a:pt x="100" y="614"/>
                </a:lnTo>
                <a:lnTo>
                  <a:pt x="101" y="444"/>
                </a:lnTo>
                <a:lnTo>
                  <a:pt x="67" y="407"/>
                </a:lnTo>
                <a:lnTo>
                  <a:pt x="79" y="362"/>
                </a:lnTo>
                <a:lnTo>
                  <a:pt x="91" y="337"/>
                </a:lnTo>
                <a:lnTo>
                  <a:pt x="67" y="219"/>
                </a:lnTo>
                <a:lnTo>
                  <a:pt x="34" y="142"/>
                </a:lnTo>
                <a:lnTo>
                  <a:pt x="0" y="48"/>
                </a:lnTo>
                <a:close/>
              </a:path>
            </a:pathLst>
          </a:custGeom>
          <a:solidFill>
            <a:srgbClr val="FF6600"/>
          </a:solidFill>
          <a:ln w="9525">
            <a:solidFill>
              <a:schemeClr val="tx1"/>
            </a:solidFill>
            <a:prstDash val="solid"/>
            <a:round/>
            <a:headEnd/>
            <a:tailEnd/>
          </a:ln>
        </p:spPr>
        <p:txBody>
          <a:bodyPr/>
          <a:lstStyle/>
          <a:p>
            <a:endParaRPr lang="en-US" dirty="0"/>
          </a:p>
        </p:txBody>
      </p:sp>
      <p:sp>
        <p:nvSpPr>
          <p:cNvPr id="21574" name="Freeform 70"/>
          <p:cNvSpPr>
            <a:spLocks noChangeAspect="1"/>
          </p:cNvSpPr>
          <p:nvPr/>
        </p:nvSpPr>
        <p:spPr bwMode="auto">
          <a:xfrm>
            <a:off x="4984750" y="1625600"/>
            <a:ext cx="654050" cy="754063"/>
          </a:xfrm>
          <a:custGeom>
            <a:avLst/>
            <a:gdLst/>
            <a:ahLst/>
            <a:cxnLst>
              <a:cxn ang="0">
                <a:pos x="30" y="33"/>
              </a:cxn>
              <a:cxn ang="0">
                <a:pos x="61" y="28"/>
              </a:cxn>
              <a:cxn ang="0">
                <a:pos x="90" y="28"/>
              </a:cxn>
              <a:cxn ang="0">
                <a:pos x="107" y="0"/>
              </a:cxn>
              <a:cxn ang="0">
                <a:pos x="121" y="36"/>
              </a:cxn>
              <a:cxn ang="0">
                <a:pos x="166" y="36"/>
              </a:cxn>
              <a:cxn ang="0">
                <a:pos x="189" y="68"/>
              </a:cxn>
              <a:cxn ang="0">
                <a:pos x="236" y="59"/>
              </a:cxn>
              <a:cxn ang="0">
                <a:pos x="267" y="80"/>
              </a:cxn>
              <a:cxn ang="0">
                <a:pos x="325" y="95"/>
              </a:cxn>
              <a:cxn ang="0">
                <a:pos x="336" y="121"/>
              </a:cxn>
              <a:cxn ang="0">
                <a:pos x="365" y="122"/>
              </a:cxn>
              <a:cxn ang="0">
                <a:pos x="356" y="147"/>
              </a:cxn>
              <a:cxn ang="0">
                <a:pos x="367" y="176"/>
              </a:cxn>
              <a:cxn ang="0">
                <a:pos x="347" y="211"/>
              </a:cxn>
              <a:cxn ang="0">
                <a:pos x="361" y="219"/>
              </a:cxn>
              <a:cxn ang="0">
                <a:pos x="394" y="180"/>
              </a:cxn>
              <a:cxn ang="0">
                <a:pos x="392" y="167"/>
              </a:cxn>
              <a:cxn ang="0">
                <a:pos x="406" y="161"/>
              </a:cxn>
              <a:cxn ang="0">
                <a:pos x="415" y="180"/>
              </a:cxn>
              <a:cxn ang="0">
                <a:pos x="389" y="207"/>
              </a:cxn>
              <a:cxn ang="0">
                <a:pos x="379" y="268"/>
              </a:cxn>
              <a:cxn ang="0">
                <a:pos x="379" y="371"/>
              </a:cxn>
              <a:cxn ang="0">
                <a:pos x="394" y="389"/>
              </a:cxn>
              <a:cxn ang="0">
                <a:pos x="388" y="453"/>
              </a:cxn>
              <a:cxn ang="0">
                <a:pos x="191" y="484"/>
              </a:cxn>
              <a:cxn ang="0">
                <a:pos x="142" y="454"/>
              </a:cxn>
              <a:cxn ang="0">
                <a:pos x="152" y="416"/>
              </a:cxn>
              <a:cxn ang="0">
                <a:pos x="128" y="374"/>
              </a:cxn>
              <a:cxn ang="0">
                <a:pos x="107" y="322"/>
              </a:cxn>
              <a:cxn ang="0">
                <a:pos x="52" y="270"/>
              </a:cxn>
              <a:cxn ang="0">
                <a:pos x="18" y="270"/>
              </a:cxn>
              <a:cxn ang="0">
                <a:pos x="18" y="198"/>
              </a:cxn>
              <a:cxn ang="0">
                <a:pos x="0" y="171"/>
              </a:cxn>
              <a:cxn ang="0">
                <a:pos x="39" y="130"/>
              </a:cxn>
              <a:cxn ang="0">
                <a:pos x="30" y="33"/>
              </a:cxn>
            </a:cxnLst>
            <a:rect l="0" t="0" r="r" b="b"/>
            <a:pathLst>
              <a:path w="415" h="484">
                <a:moveTo>
                  <a:pt x="30" y="33"/>
                </a:moveTo>
                <a:lnTo>
                  <a:pt x="61" y="28"/>
                </a:lnTo>
                <a:lnTo>
                  <a:pt x="90" y="28"/>
                </a:lnTo>
                <a:lnTo>
                  <a:pt x="107" y="0"/>
                </a:lnTo>
                <a:lnTo>
                  <a:pt x="121" y="36"/>
                </a:lnTo>
                <a:lnTo>
                  <a:pt x="166" y="36"/>
                </a:lnTo>
                <a:lnTo>
                  <a:pt x="189" y="68"/>
                </a:lnTo>
                <a:lnTo>
                  <a:pt x="236" y="59"/>
                </a:lnTo>
                <a:lnTo>
                  <a:pt x="267" y="80"/>
                </a:lnTo>
                <a:lnTo>
                  <a:pt x="325" y="95"/>
                </a:lnTo>
                <a:lnTo>
                  <a:pt x="336" y="121"/>
                </a:lnTo>
                <a:lnTo>
                  <a:pt x="365" y="122"/>
                </a:lnTo>
                <a:lnTo>
                  <a:pt x="356" y="147"/>
                </a:lnTo>
                <a:lnTo>
                  <a:pt x="367" y="176"/>
                </a:lnTo>
                <a:lnTo>
                  <a:pt x="347" y="211"/>
                </a:lnTo>
                <a:lnTo>
                  <a:pt x="361" y="219"/>
                </a:lnTo>
                <a:lnTo>
                  <a:pt x="394" y="180"/>
                </a:lnTo>
                <a:lnTo>
                  <a:pt x="392" y="167"/>
                </a:lnTo>
                <a:lnTo>
                  <a:pt x="406" y="161"/>
                </a:lnTo>
                <a:lnTo>
                  <a:pt x="415" y="180"/>
                </a:lnTo>
                <a:lnTo>
                  <a:pt x="389" y="207"/>
                </a:lnTo>
                <a:lnTo>
                  <a:pt x="379" y="268"/>
                </a:lnTo>
                <a:lnTo>
                  <a:pt x="379" y="371"/>
                </a:lnTo>
                <a:lnTo>
                  <a:pt x="394" y="389"/>
                </a:lnTo>
                <a:lnTo>
                  <a:pt x="388" y="453"/>
                </a:lnTo>
                <a:lnTo>
                  <a:pt x="191" y="484"/>
                </a:lnTo>
                <a:lnTo>
                  <a:pt x="142" y="454"/>
                </a:lnTo>
                <a:lnTo>
                  <a:pt x="152" y="416"/>
                </a:lnTo>
                <a:lnTo>
                  <a:pt x="128" y="374"/>
                </a:lnTo>
                <a:lnTo>
                  <a:pt x="107" y="322"/>
                </a:lnTo>
                <a:lnTo>
                  <a:pt x="52" y="270"/>
                </a:lnTo>
                <a:lnTo>
                  <a:pt x="18" y="270"/>
                </a:lnTo>
                <a:lnTo>
                  <a:pt x="18" y="198"/>
                </a:lnTo>
                <a:lnTo>
                  <a:pt x="0" y="171"/>
                </a:lnTo>
                <a:lnTo>
                  <a:pt x="39" y="130"/>
                </a:lnTo>
                <a:lnTo>
                  <a:pt x="30" y="33"/>
                </a:lnTo>
                <a:close/>
              </a:path>
            </a:pathLst>
          </a:custGeom>
          <a:solidFill>
            <a:srgbClr val="808080"/>
          </a:solidFill>
          <a:ln w="9525">
            <a:solidFill>
              <a:schemeClr val="tx1"/>
            </a:solidFill>
            <a:prstDash val="solid"/>
            <a:round/>
            <a:headEnd/>
            <a:tailEnd/>
          </a:ln>
        </p:spPr>
        <p:txBody>
          <a:bodyPr/>
          <a:lstStyle/>
          <a:p>
            <a:endParaRPr lang="en-US" dirty="0"/>
          </a:p>
        </p:txBody>
      </p:sp>
      <p:sp>
        <p:nvSpPr>
          <p:cNvPr id="21575" name="Freeform 71"/>
          <p:cNvSpPr>
            <a:spLocks noChangeAspect="1"/>
          </p:cNvSpPr>
          <p:nvPr/>
        </p:nvSpPr>
        <p:spPr bwMode="auto">
          <a:xfrm>
            <a:off x="4572000" y="2222500"/>
            <a:ext cx="757238" cy="487363"/>
          </a:xfrm>
          <a:custGeom>
            <a:avLst/>
            <a:gdLst/>
            <a:ahLst/>
            <a:cxnLst>
              <a:cxn ang="0">
                <a:pos x="7" y="16"/>
              </a:cxn>
              <a:cxn ang="0">
                <a:pos x="0" y="71"/>
              </a:cxn>
              <a:cxn ang="0">
                <a:pos x="10" y="129"/>
              </a:cxn>
              <a:cxn ang="0">
                <a:pos x="55" y="249"/>
              </a:cxn>
              <a:cxn ang="0">
                <a:pos x="80" y="313"/>
              </a:cxn>
              <a:cxn ang="0">
                <a:pos x="363" y="298"/>
              </a:cxn>
              <a:cxn ang="0">
                <a:pos x="410" y="313"/>
              </a:cxn>
              <a:cxn ang="0">
                <a:pos x="438" y="252"/>
              </a:cxn>
              <a:cxn ang="0">
                <a:pos x="428" y="208"/>
              </a:cxn>
              <a:cxn ang="0">
                <a:pos x="475" y="200"/>
              </a:cxn>
              <a:cxn ang="0">
                <a:pos x="481" y="131"/>
              </a:cxn>
              <a:cxn ang="0">
                <a:pos x="453" y="101"/>
              </a:cxn>
              <a:cxn ang="0">
                <a:pos x="404" y="71"/>
              </a:cxn>
              <a:cxn ang="0">
                <a:pos x="414" y="30"/>
              </a:cxn>
              <a:cxn ang="0">
                <a:pos x="393" y="0"/>
              </a:cxn>
              <a:cxn ang="0">
                <a:pos x="287" y="4"/>
              </a:cxn>
              <a:cxn ang="0">
                <a:pos x="180" y="9"/>
              </a:cxn>
              <a:cxn ang="0">
                <a:pos x="7" y="16"/>
              </a:cxn>
            </a:cxnLst>
            <a:rect l="0" t="0" r="r" b="b"/>
            <a:pathLst>
              <a:path w="481" h="313">
                <a:moveTo>
                  <a:pt x="7" y="16"/>
                </a:moveTo>
                <a:lnTo>
                  <a:pt x="0" y="71"/>
                </a:lnTo>
                <a:lnTo>
                  <a:pt x="10" y="129"/>
                </a:lnTo>
                <a:lnTo>
                  <a:pt x="55" y="249"/>
                </a:lnTo>
                <a:lnTo>
                  <a:pt x="80" y="313"/>
                </a:lnTo>
                <a:lnTo>
                  <a:pt x="363" y="298"/>
                </a:lnTo>
                <a:lnTo>
                  <a:pt x="410" y="313"/>
                </a:lnTo>
                <a:lnTo>
                  <a:pt x="438" y="252"/>
                </a:lnTo>
                <a:lnTo>
                  <a:pt x="428" y="208"/>
                </a:lnTo>
                <a:lnTo>
                  <a:pt x="475" y="200"/>
                </a:lnTo>
                <a:lnTo>
                  <a:pt x="481" y="131"/>
                </a:lnTo>
                <a:lnTo>
                  <a:pt x="453" y="101"/>
                </a:lnTo>
                <a:lnTo>
                  <a:pt x="404" y="71"/>
                </a:lnTo>
                <a:lnTo>
                  <a:pt x="414" y="30"/>
                </a:lnTo>
                <a:lnTo>
                  <a:pt x="393" y="0"/>
                </a:lnTo>
                <a:lnTo>
                  <a:pt x="287" y="4"/>
                </a:lnTo>
                <a:lnTo>
                  <a:pt x="180" y="9"/>
                </a:lnTo>
                <a:lnTo>
                  <a:pt x="7" y="16"/>
                </a:lnTo>
                <a:close/>
              </a:path>
            </a:pathLst>
          </a:custGeom>
          <a:solidFill>
            <a:srgbClr val="003366"/>
          </a:solidFill>
          <a:ln w="9525">
            <a:solidFill>
              <a:srgbClr val="000000"/>
            </a:solidFill>
            <a:prstDash val="solid"/>
            <a:round/>
            <a:headEnd/>
            <a:tailEnd/>
          </a:ln>
        </p:spPr>
        <p:txBody>
          <a:bodyPr/>
          <a:lstStyle/>
          <a:p>
            <a:endParaRPr lang="en-US" dirty="0"/>
          </a:p>
        </p:txBody>
      </p:sp>
      <p:grpSp>
        <p:nvGrpSpPr>
          <p:cNvPr id="5" name="Group 72"/>
          <p:cNvGrpSpPr>
            <a:grpSpLocks/>
          </p:cNvGrpSpPr>
          <p:nvPr/>
        </p:nvGrpSpPr>
        <p:grpSpPr bwMode="auto">
          <a:xfrm>
            <a:off x="5241925" y="1517650"/>
            <a:ext cx="989013" cy="884238"/>
            <a:chOff x="3254" y="860"/>
            <a:chExt cx="623" cy="557"/>
          </a:xfrm>
        </p:grpSpPr>
        <p:sp>
          <p:nvSpPr>
            <p:cNvPr id="21577" name="Freeform 73"/>
            <p:cNvSpPr>
              <a:spLocks noChangeAspect="1"/>
            </p:cNvSpPr>
            <p:nvPr/>
          </p:nvSpPr>
          <p:spPr bwMode="auto">
            <a:xfrm>
              <a:off x="3254" y="860"/>
              <a:ext cx="442" cy="190"/>
            </a:xfrm>
            <a:custGeom>
              <a:avLst/>
              <a:gdLst/>
              <a:ahLst/>
              <a:cxnLst>
                <a:cxn ang="0">
                  <a:pos x="0" y="106"/>
                </a:cxn>
                <a:cxn ang="0">
                  <a:pos x="99" y="0"/>
                </a:cxn>
                <a:cxn ang="0">
                  <a:pos x="82" y="44"/>
                </a:cxn>
                <a:cxn ang="0">
                  <a:pos x="95" y="57"/>
                </a:cxn>
                <a:cxn ang="0">
                  <a:pos x="126" y="39"/>
                </a:cxn>
                <a:cxn ang="0">
                  <a:pos x="195" y="66"/>
                </a:cxn>
                <a:cxn ang="0">
                  <a:pos x="225" y="44"/>
                </a:cxn>
                <a:cxn ang="0">
                  <a:pos x="317" y="32"/>
                </a:cxn>
                <a:cxn ang="0">
                  <a:pos x="335" y="58"/>
                </a:cxn>
                <a:cxn ang="0">
                  <a:pos x="371" y="53"/>
                </a:cxn>
                <a:cxn ang="0">
                  <a:pos x="441" y="81"/>
                </a:cxn>
                <a:cxn ang="0">
                  <a:pos x="445" y="102"/>
                </a:cxn>
                <a:cxn ang="0">
                  <a:pos x="369" y="120"/>
                </a:cxn>
                <a:cxn ang="0">
                  <a:pos x="347" y="106"/>
                </a:cxn>
                <a:cxn ang="0">
                  <a:pos x="308" y="111"/>
                </a:cxn>
                <a:cxn ang="0">
                  <a:pos x="263" y="137"/>
                </a:cxn>
                <a:cxn ang="0">
                  <a:pos x="243" y="139"/>
                </a:cxn>
                <a:cxn ang="0">
                  <a:pos x="226" y="120"/>
                </a:cxn>
                <a:cxn ang="0">
                  <a:pos x="201" y="191"/>
                </a:cxn>
                <a:cxn ang="0">
                  <a:pos x="173" y="193"/>
                </a:cxn>
                <a:cxn ang="0">
                  <a:pos x="161" y="164"/>
                </a:cxn>
                <a:cxn ang="0">
                  <a:pos x="101" y="151"/>
                </a:cxn>
                <a:cxn ang="0">
                  <a:pos x="73" y="130"/>
                </a:cxn>
                <a:cxn ang="0">
                  <a:pos x="23" y="137"/>
                </a:cxn>
                <a:cxn ang="0">
                  <a:pos x="0" y="106"/>
                </a:cxn>
              </a:cxnLst>
              <a:rect l="0" t="0" r="r" b="b"/>
              <a:pathLst>
                <a:path w="445" h="193">
                  <a:moveTo>
                    <a:pt x="0" y="106"/>
                  </a:moveTo>
                  <a:lnTo>
                    <a:pt x="99" y="0"/>
                  </a:lnTo>
                  <a:lnTo>
                    <a:pt x="82" y="44"/>
                  </a:lnTo>
                  <a:lnTo>
                    <a:pt x="95" y="57"/>
                  </a:lnTo>
                  <a:lnTo>
                    <a:pt x="126" y="39"/>
                  </a:lnTo>
                  <a:lnTo>
                    <a:pt x="195" y="66"/>
                  </a:lnTo>
                  <a:lnTo>
                    <a:pt x="225" y="44"/>
                  </a:lnTo>
                  <a:lnTo>
                    <a:pt x="317" y="32"/>
                  </a:lnTo>
                  <a:lnTo>
                    <a:pt x="335" y="58"/>
                  </a:lnTo>
                  <a:lnTo>
                    <a:pt x="371" y="53"/>
                  </a:lnTo>
                  <a:lnTo>
                    <a:pt x="441" y="81"/>
                  </a:lnTo>
                  <a:lnTo>
                    <a:pt x="445" y="102"/>
                  </a:lnTo>
                  <a:lnTo>
                    <a:pt x="369" y="120"/>
                  </a:lnTo>
                  <a:lnTo>
                    <a:pt x="347" y="106"/>
                  </a:lnTo>
                  <a:lnTo>
                    <a:pt x="308" y="111"/>
                  </a:lnTo>
                  <a:lnTo>
                    <a:pt x="263" y="137"/>
                  </a:lnTo>
                  <a:lnTo>
                    <a:pt x="243" y="139"/>
                  </a:lnTo>
                  <a:lnTo>
                    <a:pt x="226" y="120"/>
                  </a:lnTo>
                  <a:lnTo>
                    <a:pt x="201" y="191"/>
                  </a:lnTo>
                  <a:lnTo>
                    <a:pt x="173" y="193"/>
                  </a:lnTo>
                  <a:lnTo>
                    <a:pt x="161" y="164"/>
                  </a:lnTo>
                  <a:lnTo>
                    <a:pt x="101" y="151"/>
                  </a:lnTo>
                  <a:lnTo>
                    <a:pt x="73" y="130"/>
                  </a:lnTo>
                  <a:lnTo>
                    <a:pt x="23" y="137"/>
                  </a:lnTo>
                  <a:lnTo>
                    <a:pt x="0" y="106"/>
                  </a:lnTo>
                  <a:close/>
                </a:path>
              </a:pathLst>
            </a:custGeom>
            <a:solidFill>
              <a:srgbClr val="003366"/>
            </a:solidFill>
            <a:ln w="9525">
              <a:solidFill>
                <a:schemeClr val="tx1"/>
              </a:solidFill>
              <a:prstDash val="solid"/>
              <a:round/>
              <a:headEnd/>
              <a:tailEnd/>
            </a:ln>
          </p:spPr>
          <p:txBody>
            <a:bodyPr/>
            <a:lstStyle/>
            <a:p>
              <a:endParaRPr lang="en-US" dirty="0"/>
            </a:p>
          </p:txBody>
        </p:sp>
        <p:sp>
          <p:nvSpPr>
            <p:cNvPr id="21578" name="Freeform 74"/>
            <p:cNvSpPr>
              <a:spLocks noChangeAspect="1"/>
            </p:cNvSpPr>
            <p:nvPr/>
          </p:nvSpPr>
          <p:spPr bwMode="auto">
            <a:xfrm>
              <a:off x="3560" y="994"/>
              <a:ext cx="317" cy="423"/>
            </a:xfrm>
            <a:custGeom>
              <a:avLst/>
              <a:gdLst/>
              <a:ahLst/>
              <a:cxnLst>
                <a:cxn ang="0">
                  <a:pos x="81" y="18"/>
                </a:cxn>
                <a:cxn ang="0">
                  <a:pos x="93" y="45"/>
                </a:cxn>
                <a:cxn ang="0">
                  <a:pos x="70" y="61"/>
                </a:cxn>
                <a:cxn ang="0">
                  <a:pos x="69" y="130"/>
                </a:cxn>
                <a:cxn ang="0">
                  <a:pos x="57" y="85"/>
                </a:cxn>
                <a:cxn ang="0">
                  <a:pos x="11" y="128"/>
                </a:cxn>
                <a:cxn ang="0">
                  <a:pos x="0" y="252"/>
                </a:cxn>
                <a:cxn ang="0">
                  <a:pos x="30" y="313"/>
                </a:cxn>
                <a:cxn ang="0">
                  <a:pos x="33" y="344"/>
                </a:cxn>
                <a:cxn ang="0">
                  <a:pos x="34" y="369"/>
                </a:cxn>
                <a:cxn ang="0">
                  <a:pos x="33" y="392"/>
                </a:cxn>
                <a:cxn ang="0">
                  <a:pos x="27" y="432"/>
                </a:cxn>
                <a:cxn ang="0">
                  <a:pos x="152" y="425"/>
                </a:cxn>
                <a:cxn ang="0">
                  <a:pos x="318" y="410"/>
                </a:cxn>
                <a:cxn ang="0">
                  <a:pos x="288" y="401"/>
                </a:cxn>
                <a:cxn ang="0">
                  <a:pos x="271" y="378"/>
                </a:cxn>
                <a:cxn ang="0">
                  <a:pos x="297" y="359"/>
                </a:cxn>
                <a:cxn ang="0">
                  <a:pos x="297" y="335"/>
                </a:cxn>
                <a:cxn ang="0">
                  <a:pos x="285" y="314"/>
                </a:cxn>
                <a:cxn ang="0">
                  <a:pos x="297" y="299"/>
                </a:cxn>
                <a:cxn ang="0">
                  <a:pos x="319" y="301"/>
                </a:cxn>
                <a:cxn ang="0">
                  <a:pos x="315" y="241"/>
                </a:cxn>
                <a:cxn ang="0">
                  <a:pos x="309" y="206"/>
                </a:cxn>
                <a:cxn ang="0">
                  <a:pos x="295" y="183"/>
                </a:cxn>
                <a:cxn ang="0">
                  <a:pos x="282" y="170"/>
                </a:cxn>
                <a:cxn ang="0">
                  <a:pos x="261" y="165"/>
                </a:cxn>
                <a:cxn ang="0">
                  <a:pos x="242" y="165"/>
                </a:cxn>
                <a:cxn ang="0">
                  <a:pos x="221" y="194"/>
                </a:cxn>
                <a:cxn ang="0">
                  <a:pos x="207" y="203"/>
                </a:cxn>
                <a:cxn ang="0">
                  <a:pos x="198" y="206"/>
                </a:cxn>
                <a:cxn ang="0">
                  <a:pos x="188" y="201"/>
                </a:cxn>
                <a:cxn ang="0">
                  <a:pos x="185" y="188"/>
                </a:cxn>
                <a:cxn ang="0">
                  <a:pos x="188" y="179"/>
                </a:cxn>
                <a:cxn ang="0">
                  <a:pos x="197" y="170"/>
                </a:cxn>
                <a:cxn ang="0">
                  <a:pos x="206" y="165"/>
                </a:cxn>
                <a:cxn ang="0">
                  <a:pos x="215" y="164"/>
                </a:cxn>
                <a:cxn ang="0">
                  <a:pos x="215" y="147"/>
                </a:cxn>
                <a:cxn ang="0">
                  <a:pos x="239" y="130"/>
                </a:cxn>
                <a:cxn ang="0">
                  <a:pos x="215" y="73"/>
                </a:cxn>
                <a:cxn ang="0">
                  <a:pos x="215" y="46"/>
                </a:cxn>
                <a:cxn ang="0">
                  <a:pos x="175" y="36"/>
                </a:cxn>
                <a:cxn ang="0">
                  <a:pos x="116" y="0"/>
                </a:cxn>
                <a:cxn ang="0">
                  <a:pos x="81" y="18"/>
                </a:cxn>
              </a:cxnLst>
              <a:rect l="0" t="0" r="r" b="b"/>
              <a:pathLst>
                <a:path w="319" h="432">
                  <a:moveTo>
                    <a:pt x="81" y="18"/>
                  </a:moveTo>
                  <a:lnTo>
                    <a:pt x="93" y="45"/>
                  </a:lnTo>
                  <a:lnTo>
                    <a:pt x="70" y="61"/>
                  </a:lnTo>
                  <a:lnTo>
                    <a:pt x="69" y="130"/>
                  </a:lnTo>
                  <a:lnTo>
                    <a:pt x="57" y="85"/>
                  </a:lnTo>
                  <a:lnTo>
                    <a:pt x="11" y="128"/>
                  </a:lnTo>
                  <a:lnTo>
                    <a:pt x="0" y="252"/>
                  </a:lnTo>
                  <a:lnTo>
                    <a:pt x="30" y="313"/>
                  </a:lnTo>
                  <a:lnTo>
                    <a:pt x="33" y="344"/>
                  </a:lnTo>
                  <a:lnTo>
                    <a:pt x="34" y="369"/>
                  </a:lnTo>
                  <a:lnTo>
                    <a:pt x="33" y="392"/>
                  </a:lnTo>
                  <a:lnTo>
                    <a:pt x="27" y="432"/>
                  </a:lnTo>
                  <a:lnTo>
                    <a:pt x="152" y="425"/>
                  </a:lnTo>
                  <a:lnTo>
                    <a:pt x="318" y="410"/>
                  </a:lnTo>
                  <a:lnTo>
                    <a:pt x="288" y="401"/>
                  </a:lnTo>
                  <a:lnTo>
                    <a:pt x="271" y="378"/>
                  </a:lnTo>
                  <a:lnTo>
                    <a:pt x="297" y="359"/>
                  </a:lnTo>
                  <a:lnTo>
                    <a:pt x="297" y="335"/>
                  </a:lnTo>
                  <a:lnTo>
                    <a:pt x="285" y="314"/>
                  </a:lnTo>
                  <a:lnTo>
                    <a:pt x="297" y="299"/>
                  </a:lnTo>
                  <a:lnTo>
                    <a:pt x="319" y="301"/>
                  </a:lnTo>
                  <a:lnTo>
                    <a:pt x="315" y="241"/>
                  </a:lnTo>
                  <a:lnTo>
                    <a:pt x="309" y="206"/>
                  </a:lnTo>
                  <a:lnTo>
                    <a:pt x="295" y="183"/>
                  </a:lnTo>
                  <a:lnTo>
                    <a:pt x="282" y="170"/>
                  </a:lnTo>
                  <a:lnTo>
                    <a:pt x="261" y="165"/>
                  </a:lnTo>
                  <a:lnTo>
                    <a:pt x="242" y="165"/>
                  </a:lnTo>
                  <a:lnTo>
                    <a:pt x="221" y="194"/>
                  </a:lnTo>
                  <a:lnTo>
                    <a:pt x="207" y="203"/>
                  </a:lnTo>
                  <a:lnTo>
                    <a:pt x="198" y="206"/>
                  </a:lnTo>
                  <a:lnTo>
                    <a:pt x="188" y="201"/>
                  </a:lnTo>
                  <a:lnTo>
                    <a:pt x="185" y="188"/>
                  </a:lnTo>
                  <a:lnTo>
                    <a:pt x="188" y="179"/>
                  </a:lnTo>
                  <a:lnTo>
                    <a:pt x="197" y="170"/>
                  </a:lnTo>
                  <a:lnTo>
                    <a:pt x="206" y="165"/>
                  </a:lnTo>
                  <a:lnTo>
                    <a:pt x="215" y="164"/>
                  </a:lnTo>
                  <a:lnTo>
                    <a:pt x="215" y="147"/>
                  </a:lnTo>
                  <a:lnTo>
                    <a:pt x="239" y="130"/>
                  </a:lnTo>
                  <a:lnTo>
                    <a:pt x="215" y="73"/>
                  </a:lnTo>
                  <a:lnTo>
                    <a:pt x="215" y="46"/>
                  </a:lnTo>
                  <a:lnTo>
                    <a:pt x="175" y="36"/>
                  </a:lnTo>
                  <a:lnTo>
                    <a:pt x="116" y="0"/>
                  </a:lnTo>
                  <a:lnTo>
                    <a:pt x="81" y="18"/>
                  </a:lnTo>
                  <a:close/>
                </a:path>
              </a:pathLst>
            </a:custGeom>
            <a:solidFill>
              <a:srgbClr val="003366"/>
            </a:solidFill>
            <a:ln w="9525">
              <a:solidFill>
                <a:schemeClr val="tx1"/>
              </a:solidFill>
              <a:prstDash val="solid"/>
              <a:round/>
              <a:headEnd/>
              <a:tailEnd/>
            </a:ln>
          </p:spPr>
          <p:txBody>
            <a:bodyPr/>
            <a:lstStyle/>
            <a:p>
              <a:endParaRPr lang="en-US" dirty="0"/>
            </a:p>
          </p:txBody>
        </p:sp>
      </p:grpSp>
      <p:sp>
        <p:nvSpPr>
          <p:cNvPr id="21579" name="Freeform 75"/>
          <p:cNvSpPr>
            <a:spLocks noChangeAspect="1"/>
          </p:cNvSpPr>
          <p:nvPr/>
        </p:nvSpPr>
        <p:spPr bwMode="auto">
          <a:xfrm>
            <a:off x="4695825" y="2686050"/>
            <a:ext cx="865188" cy="701675"/>
          </a:xfrm>
          <a:custGeom>
            <a:avLst/>
            <a:gdLst/>
            <a:ahLst/>
            <a:cxnLst>
              <a:cxn ang="0">
                <a:pos x="0" y="15"/>
              </a:cxn>
              <a:cxn ang="0">
                <a:pos x="240" y="0"/>
              </a:cxn>
              <a:cxn ang="0">
                <a:pos x="290" y="0"/>
              </a:cxn>
              <a:cxn ang="0">
                <a:pos x="329" y="13"/>
              </a:cxn>
              <a:cxn ang="0">
                <a:pos x="308" y="52"/>
              </a:cxn>
              <a:cxn ang="0">
                <a:pos x="378" y="116"/>
              </a:cxn>
              <a:cxn ang="0">
                <a:pos x="401" y="170"/>
              </a:cxn>
              <a:cxn ang="0">
                <a:pos x="442" y="156"/>
              </a:cxn>
              <a:cxn ang="0">
                <a:pos x="441" y="232"/>
              </a:cxn>
              <a:cxn ang="0">
                <a:pos x="483" y="255"/>
              </a:cxn>
              <a:cxn ang="0">
                <a:pos x="502" y="322"/>
              </a:cxn>
              <a:cxn ang="0">
                <a:pos x="532" y="328"/>
              </a:cxn>
              <a:cxn ang="0">
                <a:pos x="548" y="356"/>
              </a:cxn>
              <a:cxn ang="0">
                <a:pos x="511" y="395"/>
              </a:cxn>
              <a:cxn ang="0">
                <a:pos x="499" y="439"/>
              </a:cxn>
              <a:cxn ang="0">
                <a:pos x="447" y="451"/>
              </a:cxn>
              <a:cxn ang="0">
                <a:pos x="460" y="402"/>
              </a:cxn>
              <a:cxn ang="0">
                <a:pos x="255" y="420"/>
              </a:cxn>
              <a:cxn ang="0">
                <a:pos x="107" y="438"/>
              </a:cxn>
              <a:cxn ang="0">
                <a:pos x="98" y="390"/>
              </a:cxn>
              <a:cxn ang="0">
                <a:pos x="88" y="246"/>
              </a:cxn>
              <a:cxn ang="0">
                <a:pos x="86" y="167"/>
              </a:cxn>
              <a:cxn ang="0">
                <a:pos x="37" y="131"/>
              </a:cxn>
              <a:cxn ang="0">
                <a:pos x="55" y="98"/>
              </a:cxn>
              <a:cxn ang="0">
                <a:pos x="31" y="80"/>
              </a:cxn>
              <a:cxn ang="0">
                <a:pos x="0" y="15"/>
              </a:cxn>
            </a:cxnLst>
            <a:rect l="0" t="0" r="r" b="b"/>
            <a:pathLst>
              <a:path w="548" h="451">
                <a:moveTo>
                  <a:pt x="0" y="15"/>
                </a:moveTo>
                <a:lnTo>
                  <a:pt x="240" y="0"/>
                </a:lnTo>
                <a:lnTo>
                  <a:pt x="290" y="0"/>
                </a:lnTo>
                <a:lnTo>
                  <a:pt x="329" y="13"/>
                </a:lnTo>
                <a:lnTo>
                  <a:pt x="308" y="52"/>
                </a:lnTo>
                <a:lnTo>
                  <a:pt x="378" y="116"/>
                </a:lnTo>
                <a:lnTo>
                  <a:pt x="401" y="170"/>
                </a:lnTo>
                <a:lnTo>
                  <a:pt x="442" y="156"/>
                </a:lnTo>
                <a:lnTo>
                  <a:pt x="441" y="232"/>
                </a:lnTo>
                <a:lnTo>
                  <a:pt x="483" y="255"/>
                </a:lnTo>
                <a:lnTo>
                  <a:pt x="502" y="322"/>
                </a:lnTo>
                <a:lnTo>
                  <a:pt x="532" y="328"/>
                </a:lnTo>
                <a:lnTo>
                  <a:pt x="548" y="356"/>
                </a:lnTo>
                <a:lnTo>
                  <a:pt x="511" y="395"/>
                </a:lnTo>
                <a:lnTo>
                  <a:pt x="499" y="439"/>
                </a:lnTo>
                <a:lnTo>
                  <a:pt x="447" y="451"/>
                </a:lnTo>
                <a:lnTo>
                  <a:pt x="460" y="402"/>
                </a:lnTo>
                <a:lnTo>
                  <a:pt x="255" y="420"/>
                </a:lnTo>
                <a:lnTo>
                  <a:pt x="107" y="438"/>
                </a:lnTo>
                <a:lnTo>
                  <a:pt x="98" y="390"/>
                </a:lnTo>
                <a:lnTo>
                  <a:pt x="88" y="246"/>
                </a:lnTo>
                <a:lnTo>
                  <a:pt x="86" y="167"/>
                </a:lnTo>
                <a:lnTo>
                  <a:pt x="37" y="131"/>
                </a:lnTo>
                <a:lnTo>
                  <a:pt x="55" y="98"/>
                </a:lnTo>
                <a:lnTo>
                  <a:pt x="31" y="80"/>
                </a:lnTo>
                <a:lnTo>
                  <a:pt x="0" y="15"/>
                </a:lnTo>
                <a:close/>
              </a:path>
            </a:pathLst>
          </a:custGeom>
          <a:solidFill>
            <a:srgbClr val="003366"/>
          </a:solidFill>
          <a:ln w="9525">
            <a:solidFill>
              <a:schemeClr val="tx1"/>
            </a:solidFill>
            <a:prstDash val="solid"/>
            <a:round/>
            <a:headEnd/>
            <a:tailEnd/>
          </a:ln>
        </p:spPr>
        <p:txBody>
          <a:bodyPr/>
          <a:lstStyle/>
          <a:p>
            <a:endParaRPr lang="en-US" dirty="0"/>
          </a:p>
        </p:txBody>
      </p:sp>
      <p:sp>
        <p:nvSpPr>
          <p:cNvPr id="21580" name="Freeform 76"/>
          <p:cNvSpPr>
            <a:spLocks noChangeAspect="1"/>
          </p:cNvSpPr>
          <p:nvPr/>
        </p:nvSpPr>
        <p:spPr bwMode="auto">
          <a:xfrm>
            <a:off x="5643563" y="2387600"/>
            <a:ext cx="423862" cy="687388"/>
          </a:xfrm>
          <a:custGeom>
            <a:avLst/>
            <a:gdLst/>
            <a:ahLst/>
            <a:cxnLst>
              <a:cxn ang="0">
                <a:pos x="0" y="31"/>
              </a:cxn>
              <a:cxn ang="0">
                <a:pos x="31" y="48"/>
              </a:cxn>
              <a:cxn ang="0">
                <a:pos x="61" y="45"/>
              </a:cxn>
              <a:cxn ang="0">
                <a:pos x="71" y="36"/>
              </a:cxn>
              <a:cxn ang="0">
                <a:pos x="79" y="9"/>
              </a:cxn>
              <a:cxn ang="0">
                <a:pos x="208" y="0"/>
              </a:cxn>
              <a:cxn ang="0">
                <a:pos x="268" y="312"/>
              </a:cxn>
              <a:cxn ang="0">
                <a:pos x="263" y="309"/>
              </a:cxn>
              <a:cxn ang="0">
                <a:pos x="219" y="326"/>
              </a:cxn>
              <a:cxn ang="0">
                <a:pos x="187" y="410"/>
              </a:cxn>
              <a:cxn ang="0">
                <a:pos x="141" y="398"/>
              </a:cxn>
              <a:cxn ang="0">
                <a:pos x="87" y="429"/>
              </a:cxn>
              <a:cxn ang="0">
                <a:pos x="17" y="441"/>
              </a:cxn>
              <a:cxn ang="0">
                <a:pos x="49" y="359"/>
              </a:cxn>
              <a:cxn ang="0">
                <a:pos x="35" y="313"/>
              </a:cxn>
              <a:cxn ang="0">
                <a:pos x="0" y="31"/>
              </a:cxn>
            </a:cxnLst>
            <a:rect l="0" t="0" r="r" b="b"/>
            <a:pathLst>
              <a:path w="268" h="441">
                <a:moveTo>
                  <a:pt x="0" y="31"/>
                </a:moveTo>
                <a:lnTo>
                  <a:pt x="31" y="48"/>
                </a:lnTo>
                <a:lnTo>
                  <a:pt x="61" y="45"/>
                </a:lnTo>
                <a:lnTo>
                  <a:pt x="71" y="36"/>
                </a:lnTo>
                <a:lnTo>
                  <a:pt x="79" y="9"/>
                </a:lnTo>
                <a:lnTo>
                  <a:pt x="208" y="0"/>
                </a:lnTo>
                <a:lnTo>
                  <a:pt x="268" y="312"/>
                </a:lnTo>
                <a:lnTo>
                  <a:pt x="263" y="309"/>
                </a:lnTo>
                <a:lnTo>
                  <a:pt x="219" y="326"/>
                </a:lnTo>
                <a:lnTo>
                  <a:pt x="187" y="410"/>
                </a:lnTo>
                <a:lnTo>
                  <a:pt x="141" y="398"/>
                </a:lnTo>
                <a:lnTo>
                  <a:pt x="87" y="429"/>
                </a:lnTo>
                <a:lnTo>
                  <a:pt x="17" y="441"/>
                </a:lnTo>
                <a:lnTo>
                  <a:pt x="49" y="359"/>
                </a:lnTo>
                <a:lnTo>
                  <a:pt x="35" y="313"/>
                </a:lnTo>
                <a:lnTo>
                  <a:pt x="0" y="31"/>
                </a:lnTo>
                <a:close/>
              </a:path>
            </a:pathLst>
          </a:custGeom>
          <a:solidFill>
            <a:srgbClr val="FF6600"/>
          </a:solidFill>
          <a:ln w="9525" cap="flat" cmpd="sng">
            <a:solidFill>
              <a:schemeClr val="tx1"/>
            </a:solidFill>
            <a:prstDash val="solid"/>
            <a:round/>
            <a:headEnd type="none" w="med" len="med"/>
            <a:tailEnd type="none" w="med" len="med"/>
          </a:ln>
          <a:effectLst/>
        </p:spPr>
        <p:txBody>
          <a:bodyPr/>
          <a:lstStyle/>
          <a:p>
            <a:endParaRPr lang="en-US" dirty="0"/>
          </a:p>
        </p:txBody>
      </p:sp>
      <p:sp>
        <p:nvSpPr>
          <p:cNvPr id="21581" name="Freeform 77"/>
          <p:cNvSpPr>
            <a:spLocks noChangeAspect="1"/>
          </p:cNvSpPr>
          <p:nvPr/>
        </p:nvSpPr>
        <p:spPr bwMode="auto">
          <a:xfrm>
            <a:off x="5972175" y="2249488"/>
            <a:ext cx="546100" cy="619125"/>
          </a:xfrm>
          <a:custGeom>
            <a:avLst/>
            <a:gdLst/>
            <a:ahLst/>
            <a:cxnLst>
              <a:cxn ang="0">
                <a:pos x="0" y="89"/>
              </a:cxn>
              <a:cxn ang="0">
                <a:pos x="155" y="74"/>
              </a:cxn>
              <a:cxn ang="0">
                <a:pos x="188" y="80"/>
              </a:cxn>
              <a:cxn ang="0">
                <a:pos x="261" y="46"/>
              </a:cxn>
              <a:cxn ang="0">
                <a:pos x="277" y="15"/>
              </a:cxn>
              <a:cxn ang="0">
                <a:pos x="321" y="0"/>
              </a:cxn>
              <a:cxn ang="0">
                <a:pos x="345" y="150"/>
              </a:cxn>
              <a:cxn ang="0">
                <a:pos x="327" y="167"/>
              </a:cxn>
              <a:cxn ang="0">
                <a:pos x="331" y="271"/>
              </a:cxn>
              <a:cxn ang="0">
                <a:pos x="297" y="280"/>
              </a:cxn>
              <a:cxn ang="0">
                <a:pos x="277" y="338"/>
              </a:cxn>
              <a:cxn ang="0">
                <a:pos x="251" y="331"/>
              </a:cxn>
              <a:cxn ang="0">
                <a:pos x="242" y="398"/>
              </a:cxn>
              <a:cxn ang="0">
                <a:pos x="203" y="369"/>
              </a:cxn>
              <a:cxn ang="0">
                <a:pos x="127" y="387"/>
              </a:cxn>
              <a:cxn ang="0">
                <a:pos x="94" y="362"/>
              </a:cxn>
              <a:cxn ang="0">
                <a:pos x="51" y="360"/>
              </a:cxn>
              <a:cxn ang="0">
                <a:pos x="29" y="249"/>
              </a:cxn>
              <a:cxn ang="0">
                <a:pos x="0" y="89"/>
              </a:cxn>
            </a:cxnLst>
            <a:rect l="0" t="0" r="r" b="b"/>
            <a:pathLst>
              <a:path w="345" h="398">
                <a:moveTo>
                  <a:pt x="0" y="89"/>
                </a:moveTo>
                <a:lnTo>
                  <a:pt x="155" y="74"/>
                </a:lnTo>
                <a:lnTo>
                  <a:pt x="188" y="80"/>
                </a:lnTo>
                <a:lnTo>
                  <a:pt x="261" y="46"/>
                </a:lnTo>
                <a:lnTo>
                  <a:pt x="277" y="15"/>
                </a:lnTo>
                <a:lnTo>
                  <a:pt x="321" y="0"/>
                </a:lnTo>
                <a:lnTo>
                  <a:pt x="345" y="150"/>
                </a:lnTo>
                <a:lnTo>
                  <a:pt x="327" y="167"/>
                </a:lnTo>
                <a:lnTo>
                  <a:pt x="331" y="271"/>
                </a:lnTo>
                <a:lnTo>
                  <a:pt x="297" y="280"/>
                </a:lnTo>
                <a:lnTo>
                  <a:pt x="277" y="338"/>
                </a:lnTo>
                <a:lnTo>
                  <a:pt x="251" y="331"/>
                </a:lnTo>
                <a:lnTo>
                  <a:pt x="242" y="398"/>
                </a:lnTo>
                <a:lnTo>
                  <a:pt x="203" y="369"/>
                </a:lnTo>
                <a:lnTo>
                  <a:pt x="127" y="387"/>
                </a:lnTo>
                <a:lnTo>
                  <a:pt x="94" y="362"/>
                </a:lnTo>
                <a:lnTo>
                  <a:pt x="51" y="360"/>
                </a:lnTo>
                <a:lnTo>
                  <a:pt x="29" y="249"/>
                </a:lnTo>
                <a:lnTo>
                  <a:pt x="0" y="89"/>
                </a:lnTo>
                <a:close/>
              </a:path>
            </a:pathLst>
          </a:custGeom>
          <a:solidFill>
            <a:srgbClr val="FF6600"/>
          </a:solidFill>
          <a:ln w="9525">
            <a:solidFill>
              <a:schemeClr val="tx1"/>
            </a:solidFill>
            <a:prstDash val="solid"/>
            <a:round/>
            <a:headEnd/>
            <a:tailEnd/>
          </a:ln>
        </p:spPr>
        <p:txBody>
          <a:bodyPr/>
          <a:lstStyle/>
          <a:p>
            <a:endParaRPr lang="en-US" dirty="0"/>
          </a:p>
        </p:txBody>
      </p:sp>
      <p:sp>
        <p:nvSpPr>
          <p:cNvPr id="21582" name="Text Box 78"/>
          <p:cNvSpPr txBox="1">
            <a:spLocks noChangeArrowheads="1"/>
          </p:cNvSpPr>
          <p:nvPr/>
        </p:nvSpPr>
        <p:spPr bwMode="auto">
          <a:xfrm>
            <a:off x="4606925" y="1700213"/>
            <a:ext cx="366713"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MN</a:t>
            </a:r>
          </a:p>
        </p:txBody>
      </p:sp>
      <p:sp>
        <p:nvSpPr>
          <p:cNvPr id="21583" name="Text Box 79"/>
          <p:cNvSpPr txBox="1">
            <a:spLocks noChangeArrowheads="1"/>
          </p:cNvSpPr>
          <p:nvPr/>
        </p:nvSpPr>
        <p:spPr bwMode="auto">
          <a:xfrm>
            <a:off x="3886200" y="1487488"/>
            <a:ext cx="354013"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ND</a:t>
            </a:r>
          </a:p>
        </p:txBody>
      </p:sp>
      <p:sp>
        <p:nvSpPr>
          <p:cNvPr id="21584" name="Text Box 80"/>
          <p:cNvSpPr txBox="1">
            <a:spLocks noChangeArrowheads="1"/>
          </p:cNvSpPr>
          <p:nvPr/>
        </p:nvSpPr>
        <p:spPr bwMode="auto">
          <a:xfrm>
            <a:off x="4800600" y="2325688"/>
            <a:ext cx="307975"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IA</a:t>
            </a:r>
          </a:p>
        </p:txBody>
      </p:sp>
      <p:sp>
        <p:nvSpPr>
          <p:cNvPr id="21585" name="Text Box 81"/>
          <p:cNvSpPr txBox="1">
            <a:spLocks noChangeArrowheads="1"/>
          </p:cNvSpPr>
          <p:nvPr/>
        </p:nvSpPr>
        <p:spPr bwMode="auto">
          <a:xfrm>
            <a:off x="5181600" y="1944688"/>
            <a:ext cx="346075"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WI</a:t>
            </a:r>
          </a:p>
        </p:txBody>
      </p:sp>
      <p:sp>
        <p:nvSpPr>
          <p:cNvPr id="21586" name="Text Box 82"/>
          <p:cNvSpPr txBox="1">
            <a:spLocks noChangeArrowheads="1"/>
          </p:cNvSpPr>
          <p:nvPr/>
        </p:nvSpPr>
        <p:spPr bwMode="auto">
          <a:xfrm>
            <a:off x="5791200" y="2020888"/>
            <a:ext cx="330200"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MI</a:t>
            </a:r>
          </a:p>
        </p:txBody>
      </p:sp>
      <p:sp>
        <p:nvSpPr>
          <p:cNvPr id="21587" name="Text Box 83"/>
          <p:cNvSpPr txBox="1">
            <a:spLocks noChangeArrowheads="1"/>
          </p:cNvSpPr>
          <p:nvPr/>
        </p:nvSpPr>
        <p:spPr bwMode="auto">
          <a:xfrm>
            <a:off x="4038600" y="2478088"/>
            <a:ext cx="339725"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NE</a:t>
            </a:r>
          </a:p>
        </p:txBody>
      </p:sp>
      <p:sp>
        <p:nvSpPr>
          <p:cNvPr id="21588" name="Text Box 84"/>
          <p:cNvSpPr txBox="1">
            <a:spLocks noChangeArrowheads="1"/>
          </p:cNvSpPr>
          <p:nvPr/>
        </p:nvSpPr>
        <p:spPr bwMode="auto">
          <a:xfrm>
            <a:off x="3962400" y="1944688"/>
            <a:ext cx="341313" cy="244475"/>
          </a:xfrm>
          <a:prstGeom prst="rect">
            <a:avLst/>
          </a:prstGeom>
          <a:noFill/>
          <a:ln w="9525">
            <a:noFill/>
            <a:miter lim="800000"/>
            <a:headEnd/>
            <a:tailEnd/>
          </a:ln>
          <a:effectLst/>
        </p:spPr>
        <p:txBody>
          <a:bodyPr wrap="none">
            <a:spAutoFit/>
          </a:bodyPr>
          <a:lstStyle/>
          <a:p>
            <a:r>
              <a:rPr lang="en-US" sz="1000" dirty="0">
                <a:latin typeface="Tahoma" pitchFamily="34" charset="0"/>
              </a:rPr>
              <a:t>SD</a:t>
            </a:r>
          </a:p>
        </p:txBody>
      </p:sp>
      <p:sp>
        <p:nvSpPr>
          <p:cNvPr id="21589" name="Text Box 85"/>
          <p:cNvSpPr txBox="1">
            <a:spLocks noChangeArrowheads="1"/>
          </p:cNvSpPr>
          <p:nvPr/>
        </p:nvSpPr>
        <p:spPr bwMode="auto">
          <a:xfrm>
            <a:off x="4953000" y="2935288"/>
            <a:ext cx="373063"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MO</a:t>
            </a:r>
          </a:p>
        </p:txBody>
      </p:sp>
      <p:sp>
        <p:nvSpPr>
          <p:cNvPr id="21590" name="Text Box 86"/>
          <p:cNvSpPr txBox="1">
            <a:spLocks noChangeArrowheads="1"/>
          </p:cNvSpPr>
          <p:nvPr/>
        </p:nvSpPr>
        <p:spPr bwMode="auto">
          <a:xfrm>
            <a:off x="4191000" y="2935288"/>
            <a:ext cx="330200"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KS</a:t>
            </a:r>
          </a:p>
        </p:txBody>
      </p:sp>
      <p:sp>
        <p:nvSpPr>
          <p:cNvPr id="21591" name="Text Box 87"/>
          <p:cNvSpPr txBox="1">
            <a:spLocks noChangeArrowheads="1"/>
          </p:cNvSpPr>
          <p:nvPr/>
        </p:nvSpPr>
        <p:spPr bwMode="auto">
          <a:xfrm>
            <a:off x="6096000" y="2478088"/>
            <a:ext cx="360363"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OH</a:t>
            </a:r>
          </a:p>
        </p:txBody>
      </p:sp>
      <p:sp>
        <p:nvSpPr>
          <p:cNvPr id="21592" name="Text Box 88"/>
          <p:cNvSpPr txBox="1">
            <a:spLocks noChangeArrowheads="1"/>
          </p:cNvSpPr>
          <p:nvPr/>
        </p:nvSpPr>
        <p:spPr bwMode="auto">
          <a:xfrm>
            <a:off x="5713413" y="2554288"/>
            <a:ext cx="315912"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IN</a:t>
            </a:r>
          </a:p>
        </p:txBody>
      </p:sp>
      <p:grpSp>
        <p:nvGrpSpPr>
          <p:cNvPr id="6" name="Group 89"/>
          <p:cNvGrpSpPr>
            <a:grpSpLocks/>
          </p:cNvGrpSpPr>
          <p:nvPr/>
        </p:nvGrpSpPr>
        <p:grpSpPr bwMode="auto">
          <a:xfrm>
            <a:off x="5186363" y="2311400"/>
            <a:ext cx="546100" cy="914400"/>
            <a:chOff x="3215" y="1247"/>
            <a:chExt cx="344" cy="560"/>
          </a:xfrm>
        </p:grpSpPr>
        <p:sp>
          <p:nvSpPr>
            <p:cNvPr id="21594" name="Freeform 90"/>
            <p:cNvSpPr>
              <a:spLocks noChangeAspect="1"/>
            </p:cNvSpPr>
            <p:nvPr/>
          </p:nvSpPr>
          <p:spPr bwMode="auto">
            <a:xfrm>
              <a:off x="3215" y="1247"/>
              <a:ext cx="344" cy="560"/>
            </a:xfrm>
            <a:custGeom>
              <a:avLst/>
              <a:gdLst/>
              <a:ahLst/>
              <a:cxnLst>
                <a:cxn ang="0">
                  <a:pos x="64" y="33"/>
                </a:cxn>
                <a:cxn ang="0">
                  <a:pos x="262" y="0"/>
                </a:cxn>
                <a:cxn ang="0">
                  <a:pos x="294" y="70"/>
                </a:cxn>
                <a:cxn ang="0">
                  <a:pos x="334" y="362"/>
                </a:cxn>
                <a:cxn ang="0">
                  <a:pos x="346" y="401"/>
                </a:cxn>
                <a:cxn ang="0">
                  <a:pos x="314" y="478"/>
                </a:cxn>
                <a:cxn ang="0">
                  <a:pos x="314" y="532"/>
                </a:cxn>
                <a:cxn ang="0">
                  <a:pos x="279" y="526"/>
                </a:cxn>
                <a:cxn ang="0">
                  <a:pos x="280" y="571"/>
                </a:cxn>
                <a:cxn ang="0">
                  <a:pos x="243" y="553"/>
                </a:cxn>
                <a:cxn ang="0">
                  <a:pos x="223" y="559"/>
                </a:cxn>
                <a:cxn ang="0">
                  <a:pos x="195" y="554"/>
                </a:cxn>
                <a:cxn ang="0">
                  <a:pos x="174" y="486"/>
                </a:cxn>
                <a:cxn ang="0">
                  <a:pos x="134" y="465"/>
                </a:cxn>
                <a:cxn ang="0">
                  <a:pos x="134" y="392"/>
                </a:cxn>
                <a:cxn ang="0">
                  <a:pos x="94" y="401"/>
                </a:cxn>
                <a:cxn ang="0">
                  <a:pos x="71" y="347"/>
                </a:cxn>
                <a:cxn ang="0">
                  <a:pos x="0" y="285"/>
                </a:cxn>
                <a:cxn ang="0">
                  <a:pos x="52" y="186"/>
                </a:cxn>
                <a:cxn ang="0">
                  <a:pos x="37" y="140"/>
                </a:cxn>
                <a:cxn ang="0">
                  <a:pos x="89" y="131"/>
                </a:cxn>
                <a:cxn ang="0">
                  <a:pos x="94" y="67"/>
                </a:cxn>
                <a:cxn ang="0">
                  <a:pos x="64" y="33"/>
                </a:cxn>
              </a:cxnLst>
              <a:rect l="0" t="0" r="r" b="b"/>
              <a:pathLst>
                <a:path w="346" h="571">
                  <a:moveTo>
                    <a:pt x="64" y="33"/>
                  </a:moveTo>
                  <a:lnTo>
                    <a:pt x="262" y="0"/>
                  </a:lnTo>
                  <a:lnTo>
                    <a:pt x="294" y="70"/>
                  </a:lnTo>
                  <a:lnTo>
                    <a:pt x="334" y="362"/>
                  </a:lnTo>
                  <a:lnTo>
                    <a:pt x="346" y="401"/>
                  </a:lnTo>
                  <a:lnTo>
                    <a:pt x="314" y="478"/>
                  </a:lnTo>
                  <a:lnTo>
                    <a:pt x="314" y="532"/>
                  </a:lnTo>
                  <a:lnTo>
                    <a:pt x="279" y="526"/>
                  </a:lnTo>
                  <a:lnTo>
                    <a:pt x="280" y="571"/>
                  </a:lnTo>
                  <a:lnTo>
                    <a:pt x="243" y="553"/>
                  </a:lnTo>
                  <a:lnTo>
                    <a:pt x="223" y="559"/>
                  </a:lnTo>
                  <a:lnTo>
                    <a:pt x="195" y="554"/>
                  </a:lnTo>
                  <a:lnTo>
                    <a:pt x="174" y="486"/>
                  </a:lnTo>
                  <a:lnTo>
                    <a:pt x="134" y="465"/>
                  </a:lnTo>
                  <a:lnTo>
                    <a:pt x="134" y="392"/>
                  </a:lnTo>
                  <a:lnTo>
                    <a:pt x="94" y="401"/>
                  </a:lnTo>
                  <a:lnTo>
                    <a:pt x="71" y="347"/>
                  </a:lnTo>
                  <a:lnTo>
                    <a:pt x="0" y="285"/>
                  </a:lnTo>
                  <a:lnTo>
                    <a:pt x="52" y="186"/>
                  </a:lnTo>
                  <a:lnTo>
                    <a:pt x="37" y="140"/>
                  </a:lnTo>
                  <a:lnTo>
                    <a:pt x="89" y="131"/>
                  </a:lnTo>
                  <a:lnTo>
                    <a:pt x="94" y="67"/>
                  </a:lnTo>
                  <a:lnTo>
                    <a:pt x="64" y="33"/>
                  </a:lnTo>
                  <a:close/>
                </a:path>
              </a:pathLst>
            </a:custGeom>
            <a:solidFill>
              <a:srgbClr val="808080"/>
            </a:solidFill>
            <a:ln w="9525">
              <a:solidFill>
                <a:schemeClr val="tx1"/>
              </a:solidFill>
              <a:prstDash val="solid"/>
              <a:round/>
              <a:headEnd/>
              <a:tailEnd/>
            </a:ln>
          </p:spPr>
          <p:txBody>
            <a:bodyPr/>
            <a:lstStyle/>
            <a:p>
              <a:endParaRPr lang="en-US" dirty="0"/>
            </a:p>
          </p:txBody>
        </p:sp>
        <p:sp>
          <p:nvSpPr>
            <p:cNvPr id="21595" name="Text Box 91"/>
            <p:cNvSpPr txBox="1">
              <a:spLocks noChangeArrowheads="1"/>
            </p:cNvSpPr>
            <p:nvPr/>
          </p:nvSpPr>
          <p:spPr bwMode="auto">
            <a:xfrm>
              <a:off x="3312" y="1440"/>
              <a:ext cx="186" cy="149"/>
            </a:xfrm>
            <a:prstGeom prst="rect">
              <a:avLst/>
            </a:prstGeom>
            <a:solidFill>
              <a:srgbClr val="808080"/>
            </a:solidFill>
            <a:ln w="9525">
              <a:noFill/>
              <a:miter lim="800000"/>
              <a:headEnd/>
              <a:tailEnd/>
            </a:ln>
            <a:effectLst/>
          </p:spPr>
          <p:txBody>
            <a:bodyPr wrap="none">
              <a:spAutoFit/>
            </a:bodyPr>
            <a:lstStyle/>
            <a:p>
              <a:pPr algn="ctr"/>
              <a:r>
                <a:rPr lang="en-US" sz="1000" dirty="0">
                  <a:solidFill>
                    <a:srgbClr val="000000"/>
                  </a:solidFill>
                  <a:latin typeface="Tahoma" pitchFamily="34" charset="0"/>
                </a:rPr>
                <a:t>IL</a:t>
              </a:r>
            </a:p>
          </p:txBody>
        </p:sp>
      </p:grpSp>
      <p:sp>
        <p:nvSpPr>
          <p:cNvPr id="21596" name="Freeform 92"/>
          <p:cNvSpPr>
            <a:spLocks noChangeAspect="1"/>
          </p:cNvSpPr>
          <p:nvPr/>
        </p:nvSpPr>
        <p:spPr bwMode="auto">
          <a:xfrm>
            <a:off x="7104063" y="2828925"/>
            <a:ext cx="155575" cy="190500"/>
          </a:xfrm>
          <a:custGeom>
            <a:avLst/>
            <a:gdLst/>
            <a:ahLst/>
            <a:cxnLst>
              <a:cxn ang="0">
                <a:pos x="0" y="8"/>
              </a:cxn>
              <a:cxn ang="0">
                <a:pos x="21" y="0"/>
              </a:cxn>
              <a:cxn ang="0">
                <a:pos x="66" y="27"/>
              </a:cxn>
              <a:cxn ang="0">
                <a:pos x="66" y="54"/>
              </a:cxn>
              <a:cxn ang="0">
                <a:pos x="97" y="73"/>
              </a:cxn>
              <a:cxn ang="0">
                <a:pos x="98" y="109"/>
              </a:cxn>
              <a:cxn ang="0">
                <a:pos x="48" y="122"/>
              </a:cxn>
              <a:cxn ang="0">
                <a:pos x="0" y="8"/>
              </a:cxn>
            </a:cxnLst>
            <a:rect l="0" t="0" r="r" b="b"/>
            <a:pathLst>
              <a:path w="98" h="122">
                <a:moveTo>
                  <a:pt x="0" y="8"/>
                </a:moveTo>
                <a:lnTo>
                  <a:pt x="21" y="0"/>
                </a:lnTo>
                <a:lnTo>
                  <a:pt x="66" y="27"/>
                </a:lnTo>
                <a:lnTo>
                  <a:pt x="66" y="54"/>
                </a:lnTo>
                <a:lnTo>
                  <a:pt x="97" y="73"/>
                </a:lnTo>
                <a:lnTo>
                  <a:pt x="98" y="109"/>
                </a:lnTo>
                <a:lnTo>
                  <a:pt x="48" y="122"/>
                </a:lnTo>
                <a:lnTo>
                  <a:pt x="0" y="8"/>
                </a:lnTo>
                <a:close/>
              </a:path>
            </a:pathLst>
          </a:custGeom>
          <a:solidFill>
            <a:srgbClr val="FF6600"/>
          </a:solidFill>
          <a:ln w="9525" cap="flat" cmpd="sng">
            <a:solidFill>
              <a:schemeClr val="tx1"/>
            </a:solidFill>
            <a:prstDash val="solid"/>
            <a:round/>
            <a:headEnd/>
            <a:tailEnd/>
          </a:ln>
          <a:effectLst/>
        </p:spPr>
        <p:txBody>
          <a:bodyPr wrap="none" anchor="ctr"/>
          <a:lstStyle/>
          <a:p>
            <a:endParaRPr lang="en-US" dirty="0"/>
          </a:p>
        </p:txBody>
      </p:sp>
      <p:sp>
        <p:nvSpPr>
          <p:cNvPr id="21597" name="Freeform 93"/>
          <p:cNvSpPr>
            <a:spLocks noChangeAspect="1"/>
          </p:cNvSpPr>
          <p:nvPr/>
        </p:nvSpPr>
        <p:spPr bwMode="auto">
          <a:xfrm>
            <a:off x="6626225" y="2841625"/>
            <a:ext cx="635000" cy="257175"/>
          </a:xfrm>
          <a:custGeom>
            <a:avLst/>
            <a:gdLst/>
            <a:ahLst/>
            <a:cxnLst>
              <a:cxn ang="0">
                <a:pos x="0" y="56"/>
              </a:cxn>
              <a:cxn ang="0">
                <a:pos x="300" y="0"/>
              </a:cxn>
              <a:cxn ang="0">
                <a:pos x="349" y="113"/>
              </a:cxn>
              <a:cxn ang="0">
                <a:pos x="401" y="101"/>
              </a:cxn>
              <a:cxn ang="0">
                <a:pos x="403" y="158"/>
              </a:cxn>
              <a:cxn ang="0">
                <a:pos x="361" y="165"/>
              </a:cxn>
              <a:cxn ang="0">
                <a:pos x="324" y="128"/>
              </a:cxn>
              <a:cxn ang="0">
                <a:pos x="300" y="83"/>
              </a:cxn>
              <a:cxn ang="0">
                <a:pos x="296" y="21"/>
              </a:cxn>
              <a:cxn ang="0">
                <a:pos x="278" y="52"/>
              </a:cxn>
              <a:cxn ang="0">
                <a:pos x="299" y="146"/>
              </a:cxn>
              <a:cxn ang="0">
                <a:pos x="211" y="159"/>
              </a:cxn>
              <a:cxn ang="0">
                <a:pos x="208" y="91"/>
              </a:cxn>
              <a:cxn ang="0">
                <a:pos x="154" y="61"/>
              </a:cxn>
              <a:cxn ang="0">
                <a:pos x="108" y="53"/>
              </a:cxn>
              <a:cxn ang="0">
                <a:pos x="12" y="101"/>
              </a:cxn>
              <a:cxn ang="0">
                <a:pos x="0" y="56"/>
              </a:cxn>
            </a:cxnLst>
            <a:rect l="0" t="0" r="r" b="b"/>
            <a:pathLst>
              <a:path w="403" h="165">
                <a:moveTo>
                  <a:pt x="0" y="56"/>
                </a:moveTo>
                <a:lnTo>
                  <a:pt x="300" y="0"/>
                </a:lnTo>
                <a:lnTo>
                  <a:pt x="349" y="113"/>
                </a:lnTo>
                <a:lnTo>
                  <a:pt x="401" y="101"/>
                </a:lnTo>
                <a:lnTo>
                  <a:pt x="403" y="158"/>
                </a:lnTo>
                <a:lnTo>
                  <a:pt x="361" y="165"/>
                </a:lnTo>
                <a:lnTo>
                  <a:pt x="324" y="128"/>
                </a:lnTo>
                <a:lnTo>
                  <a:pt x="300" y="83"/>
                </a:lnTo>
                <a:lnTo>
                  <a:pt x="296" y="21"/>
                </a:lnTo>
                <a:lnTo>
                  <a:pt x="278" y="52"/>
                </a:lnTo>
                <a:lnTo>
                  <a:pt x="299" y="146"/>
                </a:lnTo>
                <a:lnTo>
                  <a:pt x="211" y="159"/>
                </a:lnTo>
                <a:lnTo>
                  <a:pt x="208" y="91"/>
                </a:lnTo>
                <a:lnTo>
                  <a:pt x="154" y="61"/>
                </a:lnTo>
                <a:lnTo>
                  <a:pt x="108" y="53"/>
                </a:lnTo>
                <a:lnTo>
                  <a:pt x="12" y="101"/>
                </a:lnTo>
                <a:lnTo>
                  <a:pt x="0" y="56"/>
                </a:lnTo>
                <a:close/>
              </a:path>
            </a:pathLst>
          </a:custGeom>
          <a:solidFill>
            <a:srgbClr val="FF6600"/>
          </a:solidFill>
          <a:ln w="9525">
            <a:solidFill>
              <a:schemeClr val="tx1"/>
            </a:solidFill>
            <a:prstDash val="solid"/>
            <a:round/>
            <a:headEnd/>
            <a:tailEnd/>
          </a:ln>
        </p:spPr>
        <p:txBody>
          <a:bodyPr/>
          <a:lstStyle/>
          <a:p>
            <a:endParaRPr lang="en-US" dirty="0"/>
          </a:p>
        </p:txBody>
      </p:sp>
      <p:sp>
        <p:nvSpPr>
          <p:cNvPr id="21598" name="Freeform 94"/>
          <p:cNvSpPr>
            <a:spLocks noChangeAspect="1"/>
          </p:cNvSpPr>
          <p:nvPr/>
        </p:nvSpPr>
        <p:spPr bwMode="auto">
          <a:xfrm>
            <a:off x="3727450" y="3624263"/>
            <a:ext cx="1125538" cy="533400"/>
          </a:xfrm>
          <a:custGeom>
            <a:avLst/>
            <a:gdLst/>
            <a:ahLst/>
            <a:cxnLst>
              <a:cxn ang="0">
                <a:pos x="4" y="0"/>
              </a:cxn>
              <a:cxn ang="0">
                <a:pos x="0" y="61"/>
              </a:cxn>
              <a:cxn ang="0">
                <a:pos x="253" y="70"/>
              </a:cxn>
              <a:cxn ang="0">
                <a:pos x="255" y="266"/>
              </a:cxn>
              <a:cxn ang="0">
                <a:pos x="385" y="319"/>
              </a:cxn>
              <a:cxn ang="0">
                <a:pos x="420" y="300"/>
              </a:cxn>
              <a:cxn ang="0">
                <a:pos x="502" y="343"/>
              </a:cxn>
              <a:cxn ang="0">
                <a:pos x="556" y="342"/>
              </a:cxn>
              <a:cxn ang="0">
                <a:pos x="654" y="300"/>
              </a:cxn>
              <a:cxn ang="0">
                <a:pos x="713" y="340"/>
              </a:cxn>
              <a:cxn ang="0">
                <a:pos x="713" y="128"/>
              </a:cxn>
              <a:cxn ang="0">
                <a:pos x="695" y="5"/>
              </a:cxn>
              <a:cxn ang="0">
                <a:pos x="4" y="0"/>
              </a:cxn>
            </a:cxnLst>
            <a:rect l="0" t="0" r="r" b="b"/>
            <a:pathLst>
              <a:path w="713" h="343">
                <a:moveTo>
                  <a:pt x="4" y="0"/>
                </a:moveTo>
                <a:lnTo>
                  <a:pt x="0" y="61"/>
                </a:lnTo>
                <a:lnTo>
                  <a:pt x="253" y="70"/>
                </a:lnTo>
                <a:lnTo>
                  <a:pt x="255" y="266"/>
                </a:lnTo>
                <a:lnTo>
                  <a:pt x="385" y="319"/>
                </a:lnTo>
                <a:lnTo>
                  <a:pt x="420" y="300"/>
                </a:lnTo>
                <a:lnTo>
                  <a:pt x="502" y="343"/>
                </a:lnTo>
                <a:lnTo>
                  <a:pt x="556" y="342"/>
                </a:lnTo>
                <a:lnTo>
                  <a:pt x="654" y="300"/>
                </a:lnTo>
                <a:lnTo>
                  <a:pt x="713" y="340"/>
                </a:lnTo>
                <a:lnTo>
                  <a:pt x="713" y="128"/>
                </a:lnTo>
                <a:lnTo>
                  <a:pt x="695" y="5"/>
                </a:lnTo>
                <a:lnTo>
                  <a:pt x="4" y="0"/>
                </a:lnTo>
                <a:close/>
              </a:path>
            </a:pathLst>
          </a:custGeom>
          <a:solidFill>
            <a:srgbClr val="003366"/>
          </a:solidFill>
          <a:ln w="9525">
            <a:solidFill>
              <a:srgbClr val="000000"/>
            </a:solidFill>
            <a:prstDash val="solid"/>
            <a:round/>
            <a:headEnd/>
            <a:tailEnd/>
          </a:ln>
        </p:spPr>
        <p:txBody>
          <a:bodyPr/>
          <a:lstStyle/>
          <a:p>
            <a:endParaRPr lang="en-US" dirty="0"/>
          </a:p>
        </p:txBody>
      </p:sp>
      <p:sp>
        <p:nvSpPr>
          <p:cNvPr id="21599" name="Freeform 95"/>
          <p:cNvSpPr>
            <a:spLocks noChangeAspect="1"/>
          </p:cNvSpPr>
          <p:nvPr/>
        </p:nvSpPr>
        <p:spPr bwMode="auto">
          <a:xfrm>
            <a:off x="4830763" y="3651250"/>
            <a:ext cx="633412" cy="582613"/>
          </a:xfrm>
          <a:custGeom>
            <a:avLst/>
            <a:gdLst/>
            <a:ahLst/>
            <a:cxnLst>
              <a:cxn ang="0">
                <a:pos x="0" y="34"/>
              </a:cxn>
              <a:cxn ang="0">
                <a:pos x="158" y="15"/>
              </a:cxn>
              <a:cxn ang="0">
                <a:pos x="353" y="0"/>
              </a:cxn>
              <a:cxn ang="0">
                <a:pos x="343" y="49"/>
              </a:cxn>
              <a:cxn ang="0">
                <a:pos x="386" y="38"/>
              </a:cxn>
              <a:cxn ang="0">
                <a:pos x="401" y="71"/>
              </a:cxn>
              <a:cxn ang="0">
                <a:pos x="356" y="101"/>
              </a:cxn>
              <a:cxn ang="0">
                <a:pos x="367" y="153"/>
              </a:cxn>
              <a:cxn ang="0">
                <a:pos x="321" y="240"/>
              </a:cxn>
              <a:cxn ang="0">
                <a:pos x="286" y="293"/>
              </a:cxn>
              <a:cxn ang="0">
                <a:pos x="306" y="362"/>
              </a:cxn>
              <a:cxn ang="0">
                <a:pos x="58" y="374"/>
              </a:cxn>
              <a:cxn ang="0">
                <a:pos x="57" y="332"/>
              </a:cxn>
              <a:cxn ang="0">
                <a:pos x="8" y="323"/>
              </a:cxn>
              <a:cxn ang="0">
                <a:pos x="8" y="101"/>
              </a:cxn>
              <a:cxn ang="0">
                <a:pos x="0" y="34"/>
              </a:cxn>
            </a:cxnLst>
            <a:rect l="0" t="0" r="r" b="b"/>
            <a:pathLst>
              <a:path w="401" h="374">
                <a:moveTo>
                  <a:pt x="0" y="34"/>
                </a:moveTo>
                <a:lnTo>
                  <a:pt x="158" y="15"/>
                </a:lnTo>
                <a:lnTo>
                  <a:pt x="353" y="0"/>
                </a:lnTo>
                <a:lnTo>
                  <a:pt x="343" y="49"/>
                </a:lnTo>
                <a:lnTo>
                  <a:pt x="386" y="38"/>
                </a:lnTo>
                <a:lnTo>
                  <a:pt x="401" y="71"/>
                </a:lnTo>
                <a:lnTo>
                  <a:pt x="356" y="101"/>
                </a:lnTo>
                <a:lnTo>
                  <a:pt x="367" y="153"/>
                </a:lnTo>
                <a:lnTo>
                  <a:pt x="321" y="240"/>
                </a:lnTo>
                <a:lnTo>
                  <a:pt x="286" y="293"/>
                </a:lnTo>
                <a:lnTo>
                  <a:pt x="306" y="362"/>
                </a:lnTo>
                <a:lnTo>
                  <a:pt x="58" y="374"/>
                </a:lnTo>
                <a:lnTo>
                  <a:pt x="57" y="332"/>
                </a:lnTo>
                <a:lnTo>
                  <a:pt x="8" y="323"/>
                </a:lnTo>
                <a:lnTo>
                  <a:pt x="8" y="101"/>
                </a:lnTo>
                <a:lnTo>
                  <a:pt x="0" y="34"/>
                </a:lnTo>
                <a:close/>
              </a:path>
            </a:pathLst>
          </a:custGeom>
          <a:solidFill>
            <a:srgbClr val="FF6600"/>
          </a:solidFill>
          <a:ln w="9525">
            <a:solidFill>
              <a:schemeClr val="tx1"/>
            </a:solidFill>
            <a:prstDash val="solid"/>
            <a:round/>
            <a:headEnd/>
            <a:tailEnd/>
          </a:ln>
        </p:spPr>
        <p:txBody>
          <a:bodyPr/>
          <a:lstStyle/>
          <a:p>
            <a:endParaRPr lang="en-US" dirty="0"/>
          </a:p>
        </p:txBody>
      </p:sp>
      <p:sp>
        <p:nvSpPr>
          <p:cNvPr id="21600" name="Freeform 96"/>
          <p:cNvSpPr>
            <a:spLocks noChangeAspect="1"/>
          </p:cNvSpPr>
          <p:nvPr/>
        </p:nvSpPr>
        <p:spPr bwMode="auto">
          <a:xfrm>
            <a:off x="4922838" y="4211638"/>
            <a:ext cx="771525" cy="609600"/>
          </a:xfrm>
          <a:custGeom>
            <a:avLst/>
            <a:gdLst/>
            <a:ahLst/>
            <a:cxnLst>
              <a:cxn ang="0">
                <a:pos x="0" y="9"/>
              </a:cxn>
              <a:cxn ang="0">
                <a:pos x="245" y="0"/>
              </a:cxn>
              <a:cxn ang="0">
                <a:pos x="288" y="81"/>
              </a:cxn>
              <a:cxn ang="0">
                <a:pos x="251" y="176"/>
              </a:cxn>
              <a:cxn ang="0">
                <a:pos x="239" y="219"/>
              </a:cxn>
              <a:cxn ang="0">
                <a:pos x="403" y="201"/>
              </a:cxn>
              <a:cxn ang="0">
                <a:pos x="413" y="264"/>
              </a:cxn>
              <a:cxn ang="0">
                <a:pos x="364" y="258"/>
              </a:cxn>
              <a:cxn ang="0">
                <a:pos x="342" y="285"/>
              </a:cxn>
              <a:cxn ang="0">
                <a:pos x="367" y="303"/>
              </a:cxn>
              <a:cxn ang="0">
                <a:pos x="412" y="282"/>
              </a:cxn>
              <a:cxn ang="0">
                <a:pos x="413" y="312"/>
              </a:cxn>
              <a:cxn ang="0">
                <a:pos x="440" y="286"/>
              </a:cxn>
              <a:cxn ang="0">
                <a:pos x="458" y="286"/>
              </a:cxn>
              <a:cxn ang="0">
                <a:pos x="437" y="339"/>
              </a:cxn>
              <a:cxn ang="0">
                <a:pos x="477" y="347"/>
              </a:cxn>
              <a:cxn ang="0">
                <a:pos x="489" y="376"/>
              </a:cxn>
              <a:cxn ang="0">
                <a:pos x="471" y="385"/>
              </a:cxn>
              <a:cxn ang="0">
                <a:pos x="446" y="367"/>
              </a:cxn>
              <a:cxn ang="0">
                <a:pos x="398" y="353"/>
              </a:cxn>
              <a:cxn ang="0">
                <a:pos x="409" y="388"/>
              </a:cxn>
              <a:cxn ang="0">
                <a:pos x="385" y="392"/>
              </a:cxn>
              <a:cxn ang="0">
                <a:pos x="365" y="361"/>
              </a:cxn>
              <a:cxn ang="0">
                <a:pos x="354" y="380"/>
              </a:cxn>
              <a:cxn ang="0">
                <a:pos x="282" y="380"/>
              </a:cxn>
              <a:cxn ang="0">
                <a:pos x="282" y="361"/>
              </a:cxn>
              <a:cxn ang="0">
                <a:pos x="255" y="339"/>
              </a:cxn>
              <a:cxn ang="0">
                <a:pos x="201" y="336"/>
              </a:cxn>
              <a:cxn ang="0">
                <a:pos x="246" y="361"/>
              </a:cxn>
              <a:cxn ang="0">
                <a:pos x="184" y="374"/>
              </a:cxn>
              <a:cxn ang="0">
                <a:pos x="85" y="356"/>
              </a:cxn>
              <a:cxn ang="0">
                <a:pos x="48" y="361"/>
              </a:cxn>
              <a:cxn ang="0">
                <a:pos x="61" y="230"/>
              </a:cxn>
              <a:cxn ang="0">
                <a:pos x="2" y="125"/>
              </a:cxn>
              <a:cxn ang="0">
                <a:pos x="0" y="9"/>
              </a:cxn>
            </a:cxnLst>
            <a:rect l="0" t="0" r="r" b="b"/>
            <a:pathLst>
              <a:path w="489" h="392">
                <a:moveTo>
                  <a:pt x="0" y="9"/>
                </a:moveTo>
                <a:lnTo>
                  <a:pt x="245" y="0"/>
                </a:lnTo>
                <a:lnTo>
                  <a:pt x="288" y="81"/>
                </a:lnTo>
                <a:lnTo>
                  <a:pt x="251" y="176"/>
                </a:lnTo>
                <a:lnTo>
                  <a:pt x="239" y="219"/>
                </a:lnTo>
                <a:lnTo>
                  <a:pt x="403" y="201"/>
                </a:lnTo>
                <a:lnTo>
                  <a:pt x="413" y="264"/>
                </a:lnTo>
                <a:lnTo>
                  <a:pt x="364" y="258"/>
                </a:lnTo>
                <a:lnTo>
                  <a:pt x="342" y="285"/>
                </a:lnTo>
                <a:lnTo>
                  <a:pt x="367" y="303"/>
                </a:lnTo>
                <a:lnTo>
                  <a:pt x="412" y="282"/>
                </a:lnTo>
                <a:lnTo>
                  <a:pt x="413" y="312"/>
                </a:lnTo>
                <a:lnTo>
                  <a:pt x="440" y="286"/>
                </a:lnTo>
                <a:lnTo>
                  <a:pt x="458" y="286"/>
                </a:lnTo>
                <a:lnTo>
                  <a:pt x="437" y="339"/>
                </a:lnTo>
                <a:lnTo>
                  <a:pt x="477" y="347"/>
                </a:lnTo>
                <a:lnTo>
                  <a:pt x="489" y="376"/>
                </a:lnTo>
                <a:lnTo>
                  <a:pt x="471" y="385"/>
                </a:lnTo>
                <a:lnTo>
                  <a:pt x="446" y="367"/>
                </a:lnTo>
                <a:lnTo>
                  <a:pt x="398" y="353"/>
                </a:lnTo>
                <a:lnTo>
                  <a:pt x="409" y="388"/>
                </a:lnTo>
                <a:lnTo>
                  <a:pt x="385" y="392"/>
                </a:lnTo>
                <a:lnTo>
                  <a:pt x="365" y="361"/>
                </a:lnTo>
                <a:lnTo>
                  <a:pt x="354" y="380"/>
                </a:lnTo>
                <a:lnTo>
                  <a:pt x="282" y="380"/>
                </a:lnTo>
                <a:lnTo>
                  <a:pt x="282" y="361"/>
                </a:lnTo>
                <a:lnTo>
                  <a:pt x="255" y="339"/>
                </a:lnTo>
                <a:lnTo>
                  <a:pt x="201" y="336"/>
                </a:lnTo>
                <a:lnTo>
                  <a:pt x="246" y="361"/>
                </a:lnTo>
                <a:lnTo>
                  <a:pt x="184" y="374"/>
                </a:lnTo>
                <a:lnTo>
                  <a:pt x="85" y="356"/>
                </a:lnTo>
                <a:lnTo>
                  <a:pt x="48" y="361"/>
                </a:lnTo>
                <a:lnTo>
                  <a:pt x="61" y="230"/>
                </a:lnTo>
                <a:lnTo>
                  <a:pt x="2" y="125"/>
                </a:lnTo>
                <a:lnTo>
                  <a:pt x="0" y="9"/>
                </a:lnTo>
                <a:close/>
              </a:path>
            </a:pathLst>
          </a:custGeom>
          <a:solidFill>
            <a:srgbClr val="FF6600"/>
          </a:solidFill>
          <a:ln w="9525" cap="flat" cmpd="sng">
            <a:solidFill>
              <a:schemeClr val="tx1"/>
            </a:solidFill>
            <a:prstDash val="solid"/>
            <a:round/>
            <a:headEnd/>
            <a:tailEnd/>
          </a:ln>
          <a:effectLst/>
        </p:spPr>
        <p:txBody>
          <a:bodyPr wrap="none" anchor="ctr"/>
          <a:lstStyle/>
          <a:p>
            <a:endParaRPr lang="en-US" dirty="0"/>
          </a:p>
        </p:txBody>
      </p:sp>
      <p:sp>
        <p:nvSpPr>
          <p:cNvPr id="21601" name="Freeform 97"/>
          <p:cNvSpPr>
            <a:spLocks noChangeAspect="1"/>
          </p:cNvSpPr>
          <p:nvPr/>
        </p:nvSpPr>
        <p:spPr bwMode="auto">
          <a:xfrm>
            <a:off x="5454650" y="3149600"/>
            <a:ext cx="958850" cy="525463"/>
          </a:xfrm>
          <a:custGeom>
            <a:avLst/>
            <a:gdLst/>
            <a:ahLst/>
            <a:cxnLst>
              <a:cxn ang="0">
                <a:pos x="0" y="337"/>
              </a:cxn>
              <a:cxn ang="0">
                <a:pos x="148" y="316"/>
              </a:cxn>
              <a:cxn ang="0">
                <a:pos x="148" y="301"/>
              </a:cxn>
              <a:cxn ang="0">
                <a:pos x="504" y="252"/>
              </a:cxn>
              <a:cxn ang="0">
                <a:pos x="510" y="226"/>
              </a:cxn>
              <a:cxn ang="0">
                <a:pos x="562" y="207"/>
              </a:cxn>
              <a:cxn ang="0">
                <a:pos x="568" y="180"/>
              </a:cxn>
              <a:cxn ang="0">
                <a:pos x="590" y="171"/>
              </a:cxn>
              <a:cxn ang="0">
                <a:pos x="607" y="131"/>
              </a:cxn>
              <a:cxn ang="0">
                <a:pos x="558" y="91"/>
              </a:cxn>
              <a:cxn ang="0">
                <a:pos x="549" y="37"/>
              </a:cxn>
              <a:cxn ang="0">
                <a:pos x="510" y="10"/>
              </a:cxn>
              <a:cxn ang="0">
                <a:pos x="431" y="25"/>
              </a:cxn>
              <a:cxn ang="0">
                <a:pos x="394" y="1"/>
              </a:cxn>
              <a:cxn ang="0">
                <a:pos x="358" y="0"/>
              </a:cxn>
              <a:cxn ang="0">
                <a:pos x="365" y="37"/>
              </a:cxn>
              <a:cxn ang="0">
                <a:pos x="316" y="56"/>
              </a:cxn>
              <a:cxn ang="0">
                <a:pos x="283" y="140"/>
              </a:cxn>
              <a:cxn ang="0">
                <a:pos x="239" y="126"/>
              </a:cxn>
              <a:cxn ang="0">
                <a:pos x="185" y="158"/>
              </a:cxn>
              <a:cxn ang="0">
                <a:pos x="116" y="170"/>
              </a:cxn>
              <a:cxn ang="0">
                <a:pos x="116" y="217"/>
              </a:cxn>
              <a:cxn ang="0">
                <a:pos x="82" y="216"/>
              </a:cxn>
              <a:cxn ang="0">
                <a:pos x="84" y="258"/>
              </a:cxn>
              <a:cxn ang="0">
                <a:pos x="48" y="241"/>
              </a:cxn>
              <a:cxn ang="0">
                <a:pos x="27" y="249"/>
              </a:cxn>
              <a:cxn ang="0">
                <a:pos x="45" y="277"/>
              </a:cxn>
              <a:cxn ang="0">
                <a:pos x="8" y="314"/>
              </a:cxn>
              <a:cxn ang="0">
                <a:pos x="0" y="337"/>
              </a:cxn>
            </a:cxnLst>
            <a:rect l="0" t="0" r="r" b="b"/>
            <a:pathLst>
              <a:path w="607" h="337">
                <a:moveTo>
                  <a:pt x="0" y="337"/>
                </a:moveTo>
                <a:lnTo>
                  <a:pt x="148" y="316"/>
                </a:lnTo>
                <a:lnTo>
                  <a:pt x="148" y="301"/>
                </a:lnTo>
                <a:lnTo>
                  <a:pt x="504" y="252"/>
                </a:lnTo>
                <a:lnTo>
                  <a:pt x="510" y="226"/>
                </a:lnTo>
                <a:lnTo>
                  <a:pt x="562" y="207"/>
                </a:lnTo>
                <a:lnTo>
                  <a:pt x="568" y="180"/>
                </a:lnTo>
                <a:lnTo>
                  <a:pt x="590" y="171"/>
                </a:lnTo>
                <a:lnTo>
                  <a:pt x="607" y="131"/>
                </a:lnTo>
                <a:lnTo>
                  <a:pt x="558" y="91"/>
                </a:lnTo>
                <a:lnTo>
                  <a:pt x="549" y="37"/>
                </a:lnTo>
                <a:lnTo>
                  <a:pt x="510" y="10"/>
                </a:lnTo>
                <a:lnTo>
                  <a:pt x="431" y="25"/>
                </a:lnTo>
                <a:lnTo>
                  <a:pt x="394" y="1"/>
                </a:lnTo>
                <a:lnTo>
                  <a:pt x="358" y="0"/>
                </a:lnTo>
                <a:lnTo>
                  <a:pt x="365" y="37"/>
                </a:lnTo>
                <a:lnTo>
                  <a:pt x="316" y="56"/>
                </a:lnTo>
                <a:lnTo>
                  <a:pt x="283" y="140"/>
                </a:lnTo>
                <a:lnTo>
                  <a:pt x="239" y="126"/>
                </a:lnTo>
                <a:lnTo>
                  <a:pt x="185" y="158"/>
                </a:lnTo>
                <a:lnTo>
                  <a:pt x="116" y="170"/>
                </a:lnTo>
                <a:lnTo>
                  <a:pt x="116" y="217"/>
                </a:lnTo>
                <a:lnTo>
                  <a:pt x="82" y="216"/>
                </a:lnTo>
                <a:lnTo>
                  <a:pt x="84" y="258"/>
                </a:lnTo>
                <a:lnTo>
                  <a:pt x="48" y="241"/>
                </a:lnTo>
                <a:lnTo>
                  <a:pt x="27" y="249"/>
                </a:lnTo>
                <a:lnTo>
                  <a:pt x="45" y="277"/>
                </a:lnTo>
                <a:lnTo>
                  <a:pt x="8" y="314"/>
                </a:lnTo>
                <a:lnTo>
                  <a:pt x="0" y="337"/>
                </a:lnTo>
                <a:close/>
              </a:path>
            </a:pathLst>
          </a:custGeom>
          <a:solidFill>
            <a:srgbClr val="003366"/>
          </a:solidFill>
          <a:ln w="9525">
            <a:solidFill>
              <a:schemeClr val="tx1"/>
            </a:solidFill>
            <a:prstDash val="solid"/>
            <a:round/>
            <a:headEnd/>
            <a:tailEnd/>
          </a:ln>
        </p:spPr>
        <p:txBody>
          <a:bodyPr/>
          <a:lstStyle/>
          <a:p>
            <a:endParaRPr lang="en-US" dirty="0"/>
          </a:p>
        </p:txBody>
      </p:sp>
      <p:sp>
        <p:nvSpPr>
          <p:cNvPr id="21602" name="Freeform 98"/>
          <p:cNvSpPr>
            <a:spLocks noChangeAspect="1"/>
          </p:cNvSpPr>
          <p:nvPr/>
        </p:nvSpPr>
        <p:spPr bwMode="auto">
          <a:xfrm>
            <a:off x="5392738" y="3487738"/>
            <a:ext cx="1101725" cy="396875"/>
          </a:xfrm>
          <a:custGeom>
            <a:avLst/>
            <a:gdLst/>
            <a:ahLst/>
            <a:cxnLst>
              <a:cxn ang="0">
                <a:pos x="42" y="117"/>
              </a:cxn>
              <a:cxn ang="0">
                <a:pos x="42" y="121"/>
              </a:cxn>
              <a:cxn ang="0">
                <a:pos x="30" y="145"/>
              </a:cxn>
              <a:cxn ang="0">
                <a:pos x="43" y="178"/>
              </a:cxn>
              <a:cxn ang="0">
                <a:pos x="0" y="206"/>
              </a:cxn>
              <a:cxn ang="0">
                <a:pos x="9" y="255"/>
              </a:cxn>
              <a:cxn ang="0">
                <a:pos x="192" y="240"/>
              </a:cxn>
              <a:cxn ang="0">
                <a:pos x="410" y="215"/>
              </a:cxn>
              <a:cxn ang="0">
                <a:pos x="519" y="196"/>
              </a:cxn>
              <a:cxn ang="0">
                <a:pos x="541" y="130"/>
              </a:cxn>
              <a:cxn ang="0">
                <a:pos x="580" y="127"/>
              </a:cxn>
              <a:cxn ang="0">
                <a:pos x="699" y="0"/>
              </a:cxn>
              <a:cxn ang="0">
                <a:pos x="544" y="32"/>
              </a:cxn>
              <a:cxn ang="0">
                <a:pos x="183" y="84"/>
              </a:cxn>
              <a:cxn ang="0">
                <a:pos x="186" y="99"/>
              </a:cxn>
              <a:cxn ang="0">
                <a:pos x="42" y="117"/>
              </a:cxn>
            </a:cxnLst>
            <a:rect l="0" t="0" r="r" b="b"/>
            <a:pathLst>
              <a:path w="699" h="255">
                <a:moveTo>
                  <a:pt x="42" y="117"/>
                </a:moveTo>
                <a:lnTo>
                  <a:pt x="42" y="121"/>
                </a:lnTo>
                <a:lnTo>
                  <a:pt x="30" y="145"/>
                </a:lnTo>
                <a:lnTo>
                  <a:pt x="43" y="178"/>
                </a:lnTo>
                <a:lnTo>
                  <a:pt x="0" y="206"/>
                </a:lnTo>
                <a:lnTo>
                  <a:pt x="9" y="255"/>
                </a:lnTo>
                <a:lnTo>
                  <a:pt x="192" y="240"/>
                </a:lnTo>
                <a:lnTo>
                  <a:pt x="410" y="215"/>
                </a:lnTo>
                <a:lnTo>
                  <a:pt x="519" y="196"/>
                </a:lnTo>
                <a:lnTo>
                  <a:pt x="541" y="130"/>
                </a:lnTo>
                <a:lnTo>
                  <a:pt x="580" y="127"/>
                </a:lnTo>
                <a:lnTo>
                  <a:pt x="699" y="0"/>
                </a:lnTo>
                <a:lnTo>
                  <a:pt x="544" y="32"/>
                </a:lnTo>
                <a:lnTo>
                  <a:pt x="183" y="84"/>
                </a:lnTo>
                <a:lnTo>
                  <a:pt x="186" y="99"/>
                </a:lnTo>
                <a:lnTo>
                  <a:pt x="42" y="117"/>
                </a:lnTo>
                <a:close/>
              </a:path>
            </a:pathLst>
          </a:custGeom>
          <a:solidFill>
            <a:srgbClr val="003366"/>
          </a:solidFill>
          <a:ln w="9525">
            <a:solidFill>
              <a:schemeClr val="tx1"/>
            </a:solidFill>
            <a:prstDash val="solid"/>
            <a:round/>
            <a:headEnd/>
            <a:tailEnd/>
          </a:ln>
        </p:spPr>
        <p:txBody>
          <a:bodyPr/>
          <a:lstStyle/>
          <a:p>
            <a:endParaRPr lang="en-US" dirty="0"/>
          </a:p>
        </p:txBody>
      </p:sp>
      <p:sp>
        <p:nvSpPr>
          <p:cNvPr id="21603" name="Freeform 99"/>
          <p:cNvSpPr>
            <a:spLocks noChangeAspect="1"/>
          </p:cNvSpPr>
          <p:nvPr/>
        </p:nvSpPr>
        <p:spPr bwMode="auto">
          <a:xfrm>
            <a:off x="5283200" y="3854450"/>
            <a:ext cx="452438" cy="776288"/>
          </a:xfrm>
          <a:custGeom>
            <a:avLst/>
            <a:gdLst/>
            <a:ahLst/>
            <a:cxnLst>
              <a:cxn ang="0">
                <a:pos x="81" y="16"/>
              </a:cxn>
              <a:cxn ang="0">
                <a:pos x="38" y="101"/>
              </a:cxn>
              <a:cxn ang="0">
                <a:pos x="0" y="156"/>
              </a:cxn>
              <a:cxn ang="0">
                <a:pos x="12" y="222"/>
              </a:cxn>
              <a:cxn ang="0">
                <a:pos x="57" y="311"/>
              </a:cxn>
              <a:cxn ang="0">
                <a:pos x="23" y="402"/>
              </a:cxn>
              <a:cxn ang="0">
                <a:pos x="8" y="450"/>
              </a:cxn>
              <a:cxn ang="0">
                <a:pos x="175" y="430"/>
              </a:cxn>
              <a:cxn ang="0">
                <a:pos x="182" y="492"/>
              </a:cxn>
              <a:cxn ang="0">
                <a:pos x="216" y="499"/>
              </a:cxn>
              <a:cxn ang="0">
                <a:pos x="225" y="468"/>
              </a:cxn>
              <a:cxn ang="0">
                <a:pos x="287" y="459"/>
              </a:cxn>
              <a:cxn ang="0">
                <a:pos x="273" y="357"/>
              </a:cxn>
              <a:cxn ang="0">
                <a:pos x="270" y="0"/>
              </a:cxn>
              <a:cxn ang="0">
                <a:pos x="81" y="16"/>
              </a:cxn>
            </a:cxnLst>
            <a:rect l="0" t="0" r="r" b="b"/>
            <a:pathLst>
              <a:path w="287" h="499">
                <a:moveTo>
                  <a:pt x="81" y="16"/>
                </a:moveTo>
                <a:lnTo>
                  <a:pt x="38" y="101"/>
                </a:lnTo>
                <a:lnTo>
                  <a:pt x="0" y="156"/>
                </a:lnTo>
                <a:lnTo>
                  <a:pt x="12" y="222"/>
                </a:lnTo>
                <a:lnTo>
                  <a:pt x="57" y="311"/>
                </a:lnTo>
                <a:lnTo>
                  <a:pt x="23" y="402"/>
                </a:lnTo>
                <a:lnTo>
                  <a:pt x="8" y="450"/>
                </a:lnTo>
                <a:lnTo>
                  <a:pt x="175" y="430"/>
                </a:lnTo>
                <a:lnTo>
                  <a:pt x="182" y="492"/>
                </a:lnTo>
                <a:lnTo>
                  <a:pt x="216" y="499"/>
                </a:lnTo>
                <a:lnTo>
                  <a:pt x="225" y="468"/>
                </a:lnTo>
                <a:lnTo>
                  <a:pt x="287" y="459"/>
                </a:lnTo>
                <a:lnTo>
                  <a:pt x="273" y="357"/>
                </a:lnTo>
                <a:lnTo>
                  <a:pt x="270" y="0"/>
                </a:lnTo>
                <a:lnTo>
                  <a:pt x="81" y="16"/>
                </a:lnTo>
                <a:close/>
              </a:path>
            </a:pathLst>
          </a:custGeom>
          <a:solidFill>
            <a:srgbClr val="FF6600"/>
          </a:solidFill>
          <a:ln w="9525">
            <a:solidFill>
              <a:schemeClr val="tx1"/>
            </a:solidFill>
            <a:prstDash val="solid"/>
            <a:round/>
            <a:headEnd/>
            <a:tailEnd/>
          </a:ln>
        </p:spPr>
        <p:txBody>
          <a:bodyPr/>
          <a:lstStyle/>
          <a:p>
            <a:endParaRPr lang="en-US" dirty="0"/>
          </a:p>
        </p:txBody>
      </p:sp>
      <p:sp>
        <p:nvSpPr>
          <p:cNvPr id="21604" name="Freeform 100"/>
          <p:cNvSpPr>
            <a:spLocks noChangeAspect="1"/>
          </p:cNvSpPr>
          <p:nvPr/>
        </p:nvSpPr>
        <p:spPr bwMode="auto">
          <a:xfrm>
            <a:off x="5707063" y="3816350"/>
            <a:ext cx="509587" cy="785813"/>
          </a:xfrm>
          <a:custGeom>
            <a:avLst/>
            <a:gdLst/>
            <a:ahLst/>
            <a:cxnLst>
              <a:cxn ang="0">
                <a:pos x="0" y="25"/>
              </a:cxn>
              <a:cxn ang="0">
                <a:pos x="210" y="0"/>
              </a:cxn>
              <a:cxn ang="0">
                <a:pos x="277" y="232"/>
              </a:cxn>
              <a:cxn ang="0">
                <a:pos x="323" y="270"/>
              </a:cxn>
              <a:cxn ang="0">
                <a:pos x="286" y="338"/>
              </a:cxn>
              <a:cxn ang="0">
                <a:pos x="322" y="404"/>
              </a:cxn>
              <a:cxn ang="0">
                <a:pos x="107" y="428"/>
              </a:cxn>
              <a:cxn ang="0">
                <a:pos x="116" y="484"/>
              </a:cxn>
              <a:cxn ang="0">
                <a:pos x="85" y="504"/>
              </a:cxn>
              <a:cxn ang="0">
                <a:pos x="59" y="432"/>
              </a:cxn>
              <a:cxn ang="0">
                <a:pos x="44" y="490"/>
              </a:cxn>
              <a:cxn ang="0">
                <a:pos x="18" y="484"/>
              </a:cxn>
              <a:cxn ang="0">
                <a:pos x="9" y="426"/>
              </a:cxn>
              <a:cxn ang="0">
                <a:pos x="1" y="375"/>
              </a:cxn>
              <a:cxn ang="0">
                <a:pos x="0" y="25"/>
              </a:cxn>
            </a:cxnLst>
            <a:rect l="0" t="0" r="r" b="b"/>
            <a:pathLst>
              <a:path w="323" h="504">
                <a:moveTo>
                  <a:pt x="0" y="25"/>
                </a:moveTo>
                <a:lnTo>
                  <a:pt x="210" y="0"/>
                </a:lnTo>
                <a:lnTo>
                  <a:pt x="277" y="232"/>
                </a:lnTo>
                <a:lnTo>
                  <a:pt x="323" y="270"/>
                </a:lnTo>
                <a:lnTo>
                  <a:pt x="286" y="338"/>
                </a:lnTo>
                <a:lnTo>
                  <a:pt x="322" y="404"/>
                </a:lnTo>
                <a:lnTo>
                  <a:pt x="107" y="428"/>
                </a:lnTo>
                <a:lnTo>
                  <a:pt x="116" y="484"/>
                </a:lnTo>
                <a:lnTo>
                  <a:pt x="85" y="504"/>
                </a:lnTo>
                <a:lnTo>
                  <a:pt x="59" y="432"/>
                </a:lnTo>
                <a:lnTo>
                  <a:pt x="44" y="490"/>
                </a:lnTo>
                <a:lnTo>
                  <a:pt x="18" y="484"/>
                </a:lnTo>
                <a:lnTo>
                  <a:pt x="9" y="426"/>
                </a:lnTo>
                <a:lnTo>
                  <a:pt x="1" y="375"/>
                </a:lnTo>
                <a:lnTo>
                  <a:pt x="0" y="25"/>
                </a:lnTo>
                <a:close/>
              </a:path>
            </a:pathLst>
          </a:custGeom>
          <a:solidFill>
            <a:srgbClr val="FF6600"/>
          </a:solidFill>
          <a:ln w="9525" cap="flat" cmpd="sng">
            <a:solidFill>
              <a:schemeClr val="tx1"/>
            </a:solidFill>
            <a:prstDash val="solid"/>
            <a:round/>
            <a:headEnd/>
            <a:tailEnd/>
          </a:ln>
          <a:effectLst/>
        </p:spPr>
        <p:txBody>
          <a:bodyPr wrap="none" anchor="ctr"/>
          <a:lstStyle/>
          <a:p>
            <a:endParaRPr lang="en-US" dirty="0"/>
          </a:p>
        </p:txBody>
      </p:sp>
      <p:sp>
        <p:nvSpPr>
          <p:cNvPr id="21605" name="Freeform 101"/>
          <p:cNvSpPr>
            <a:spLocks noChangeAspect="1"/>
          </p:cNvSpPr>
          <p:nvPr/>
        </p:nvSpPr>
        <p:spPr bwMode="auto">
          <a:xfrm>
            <a:off x="6037263" y="3778250"/>
            <a:ext cx="706437" cy="722313"/>
          </a:xfrm>
          <a:custGeom>
            <a:avLst/>
            <a:gdLst/>
            <a:ahLst/>
            <a:cxnLst>
              <a:cxn ang="0">
                <a:pos x="0" y="28"/>
              </a:cxn>
              <a:cxn ang="0">
                <a:pos x="4" y="28"/>
              </a:cxn>
              <a:cxn ang="0">
                <a:pos x="109" y="9"/>
              </a:cxn>
              <a:cxn ang="0">
                <a:pos x="201" y="0"/>
              </a:cxn>
              <a:cxn ang="0">
                <a:pos x="188" y="23"/>
              </a:cxn>
              <a:cxn ang="0">
                <a:pos x="216" y="23"/>
              </a:cxn>
              <a:cxn ang="0">
                <a:pos x="375" y="167"/>
              </a:cxn>
              <a:cxn ang="0">
                <a:pos x="438" y="259"/>
              </a:cxn>
              <a:cxn ang="0">
                <a:pos x="447" y="322"/>
              </a:cxn>
              <a:cxn ang="0">
                <a:pos x="426" y="336"/>
              </a:cxn>
              <a:cxn ang="0">
                <a:pos x="438" y="399"/>
              </a:cxn>
              <a:cxn ang="0">
                <a:pos x="393" y="402"/>
              </a:cxn>
              <a:cxn ang="0">
                <a:pos x="393" y="456"/>
              </a:cxn>
              <a:cxn ang="0">
                <a:pos x="358" y="429"/>
              </a:cxn>
              <a:cxn ang="0">
                <a:pos x="128" y="463"/>
              </a:cxn>
              <a:cxn ang="0">
                <a:pos x="76" y="363"/>
              </a:cxn>
              <a:cxn ang="0">
                <a:pos x="113" y="295"/>
              </a:cxn>
              <a:cxn ang="0">
                <a:pos x="64" y="260"/>
              </a:cxn>
              <a:cxn ang="0">
                <a:pos x="0" y="28"/>
              </a:cxn>
            </a:cxnLst>
            <a:rect l="0" t="0" r="r" b="b"/>
            <a:pathLst>
              <a:path w="447" h="463">
                <a:moveTo>
                  <a:pt x="0" y="28"/>
                </a:moveTo>
                <a:lnTo>
                  <a:pt x="4" y="28"/>
                </a:lnTo>
                <a:lnTo>
                  <a:pt x="109" y="9"/>
                </a:lnTo>
                <a:lnTo>
                  <a:pt x="201" y="0"/>
                </a:lnTo>
                <a:lnTo>
                  <a:pt x="188" y="23"/>
                </a:lnTo>
                <a:lnTo>
                  <a:pt x="216" y="23"/>
                </a:lnTo>
                <a:lnTo>
                  <a:pt x="375" y="167"/>
                </a:lnTo>
                <a:lnTo>
                  <a:pt x="438" y="259"/>
                </a:lnTo>
                <a:lnTo>
                  <a:pt x="447" y="322"/>
                </a:lnTo>
                <a:lnTo>
                  <a:pt x="426" y="336"/>
                </a:lnTo>
                <a:lnTo>
                  <a:pt x="438" y="399"/>
                </a:lnTo>
                <a:lnTo>
                  <a:pt x="393" y="402"/>
                </a:lnTo>
                <a:lnTo>
                  <a:pt x="393" y="456"/>
                </a:lnTo>
                <a:lnTo>
                  <a:pt x="358" y="429"/>
                </a:lnTo>
                <a:lnTo>
                  <a:pt x="128" y="463"/>
                </a:lnTo>
                <a:lnTo>
                  <a:pt x="76" y="363"/>
                </a:lnTo>
                <a:lnTo>
                  <a:pt x="113" y="295"/>
                </a:lnTo>
                <a:lnTo>
                  <a:pt x="64" y="260"/>
                </a:lnTo>
                <a:lnTo>
                  <a:pt x="0" y="28"/>
                </a:lnTo>
                <a:close/>
              </a:path>
            </a:pathLst>
          </a:custGeom>
          <a:solidFill>
            <a:srgbClr val="003366"/>
          </a:solidFill>
          <a:ln w="9525" cap="flat" cmpd="sng">
            <a:solidFill>
              <a:schemeClr val="tx1"/>
            </a:solidFill>
            <a:prstDash val="solid"/>
            <a:round/>
            <a:headEnd/>
            <a:tailEnd/>
          </a:ln>
          <a:effectLst/>
        </p:spPr>
        <p:txBody>
          <a:bodyPr wrap="none" anchor="ctr"/>
          <a:lstStyle/>
          <a:p>
            <a:endParaRPr lang="en-US" dirty="0"/>
          </a:p>
        </p:txBody>
      </p:sp>
      <p:sp>
        <p:nvSpPr>
          <p:cNvPr id="21606" name="Freeform 102"/>
          <p:cNvSpPr>
            <a:spLocks noChangeAspect="1"/>
          </p:cNvSpPr>
          <p:nvPr/>
        </p:nvSpPr>
        <p:spPr bwMode="auto">
          <a:xfrm>
            <a:off x="6335713" y="3679825"/>
            <a:ext cx="644525" cy="503238"/>
          </a:xfrm>
          <a:custGeom>
            <a:avLst/>
            <a:gdLst/>
            <a:ahLst/>
            <a:cxnLst>
              <a:cxn ang="0">
                <a:pos x="15" y="58"/>
              </a:cxn>
              <a:cxn ang="0">
                <a:pos x="47" y="27"/>
              </a:cxn>
              <a:cxn ang="0">
                <a:pos x="170" y="0"/>
              </a:cxn>
              <a:cxn ang="0">
                <a:pos x="207" y="18"/>
              </a:cxn>
              <a:cxn ang="0">
                <a:pos x="286" y="5"/>
              </a:cxn>
              <a:cxn ang="0">
                <a:pos x="350" y="51"/>
              </a:cxn>
              <a:cxn ang="0">
                <a:pos x="408" y="86"/>
              </a:cxn>
              <a:cxn ang="0">
                <a:pos x="375" y="183"/>
              </a:cxn>
              <a:cxn ang="0">
                <a:pos x="326" y="233"/>
              </a:cxn>
              <a:cxn ang="0">
                <a:pos x="272" y="247"/>
              </a:cxn>
              <a:cxn ang="0">
                <a:pos x="283" y="286"/>
              </a:cxn>
              <a:cxn ang="0">
                <a:pos x="250" y="323"/>
              </a:cxn>
              <a:cxn ang="0">
                <a:pos x="187" y="233"/>
              </a:cxn>
              <a:cxn ang="0">
                <a:pos x="26" y="86"/>
              </a:cxn>
              <a:cxn ang="0">
                <a:pos x="0" y="86"/>
              </a:cxn>
              <a:cxn ang="0">
                <a:pos x="15" y="58"/>
              </a:cxn>
            </a:cxnLst>
            <a:rect l="0" t="0" r="r" b="b"/>
            <a:pathLst>
              <a:path w="408" h="323">
                <a:moveTo>
                  <a:pt x="15" y="58"/>
                </a:moveTo>
                <a:lnTo>
                  <a:pt x="47" y="27"/>
                </a:lnTo>
                <a:lnTo>
                  <a:pt x="170" y="0"/>
                </a:lnTo>
                <a:lnTo>
                  <a:pt x="207" y="18"/>
                </a:lnTo>
                <a:lnTo>
                  <a:pt x="286" y="5"/>
                </a:lnTo>
                <a:lnTo>
                  <a:pt x="350" y="51"/>
                </a:lnTo>
                <a:lnTo>
                  <a:pt x="408" y="86"/>
                </a:lnTo>
                <a:lnTo>
                  <a:pt x="375" y="183"/>
                </a:lnTo>
                <a:lnTo>
                  <a:pt x="326" y="233"/>
                </a:lnTo>
                <a:lnTo>
                  <a:pt x="272" y="247"/>
                </a:lnTo>
                <a:lnTo>
                  <a:pt x="283" y="286"/>
                </a:lnTo>
                <a:lnTo>
                  <a:pt x="250" y="323"/>
                </a:lnTo>
                <a:lnTo>
                  <a:pt x="187" y="233"/>
                </a:lnTo>
                <a:lnTo>
                  <a:pt x="26" y="86"/>
                </a:lnTo>
                <a:lnTo>
                  <a:pt x="0" y="86"/>
                </a:lnTo>
                <a:lnTo>
                  <a:pt x="15" y="58"/>
                </a:lnTo>
                <a:close/>
              </a:path>
            </a:pathLst>
          </a:custGeom>
          <a:solidFill>
            <a:srgbClr val="003366"/>
          </a:solidFill>
          <a:ln w="9525" cap="flat" cmpd="sng">
            <a:solidFill>
              <a:schemeClr val="tx1"/>
            </a:solidFill>
            <a:prstDash val="solid"/>
            <a:round/>
            <a:headEnd type="none" w="med" len="med"/>
            <a:tailEnd type="none" w="med" len="med"/>
          </a:ln>
          <a:effectLst/>
        </p:spPr>
        <p:txBody>
          <a:bodyPr/>
          <a:lstStyle/>
          <a:p>
            <a:endParaRPr lang="en-US" dirty="0"/>
          </a:p>
        </p:txBody>
      </p:sp>
      <p:sp>
        <p:nvSpPr>
          <p:cNvPr id="21607" name="Freeform 103"/>
          <p:cNvSpPr>
            <a:spLocks noChangeAspect="1"/>
          </p:cNvSpPr>
          <p:nvPr/>
        </p:nvSpPr>
        <p:spPr bwMode="auto">
          <a:xfrm>
            <a:off x="5876925" y="4398963"/>
            <a:ext cx="1206500" cy="808037"/>
          </a:xfrm>
          <a:custGeom>
            <a:avLst/>
            <a:gdLst/>
            <a:ahLst/>
            <a:cxnLst>
              <a:cxn ang="0">
                <a:pos x="0" y="51"/>
              </a:cxn>
              <a:cxn ang="0">
                <a:pos x="210" y="30"/>
              </a:cxn>
              <a:cxn ang="0">
                <a:pos x="233" y="64"/>
              </a:cxn>
              <a:cxn ang="0">
                <a:pos x="458" y="30"/>
              </a:cxn>
              <a:cxn ang="0">
                <a:pos x="496" y="58"/>
              </a:cxn>
              <a:cxn ang="0">
                <a:pos x="496" y="4"/>
              </a:cxn>
              <a:cxn ang="0">
                <a:pos x="493" y="0"/>
              </a:cxn>
              <a:cxn ang="0">
                <a:pos x="538" y="3"/>
              </a:cxn>
              <a:cxn ang="0">
                <a:pos x="586" y="83"/>
              </a:cxn>
              <a:cxn ang="0">
                <a:pos x="662" y="192"/>
              </a:cxn>
              <a:cxn ang="0">
                <a:pos x="699" y="286"/>
              </a:cxn>
              <a:cxn ang="0">
                <a:pos x="756" y="352"/>
              </a:cxn>
              <a:cxn ang="0">
                <a:pos x="765" y="447"/>
              </a:cxn>
              <a:cxn ang="0">
                <a:pos x="747" y="504"/>
              </a:cxn>
              <a:cxn ang="0">
                <a:pos x="666" y="519"/>
              </a:cxn>
              <a:cxn ang="0">
                <a:pos x="653" y="495"/>
              </a:cxn>
              <a:cxn ang="0">
                <a:pos x="596" y="460"/>
              </a:cxn>
              <a:cxn ang="0">
                <a:pos x="578" y="425"/>
              </a:cxn>
              <a:cxn ang="0">
                <a:pos x="563" y="411"/>
              </a:cxn>
              <a:cxn ang="0">
                <a:pos x="554" y="378"/>
              </a:cxn>
              <a:cxn ang="0">
                <a:pos x="541" y="387"/>
              </a:cxn>
              <a:cxn ang="0">
                <a:pos x="496" y="344"/>
              </a:cxn>
              <a:cxn ang="0">
                <a:pos x="507" y="304"/>
              </a:cxn>
              <a:cxn ang="0">
                <a:pos x="496" y="282"/>
              </a:cxn>
              <a:cxn ang="0">
                <a:pos x="483" y="289"/>
              </a:cxn>
              <a:cxn ang="0">
                <a:pos x="484" y="313"/>
              </a:cxn>
              <a:cxn ang="0">
                <a:pos x="470" y="282"/>
              </a:cxn>
              <a:cxn ang="0">
                <a:pos x="471" y="209"/>
              </a:cxn>
              <a:cxn ang="0">
                <a:pos x="443" y="165"/>
              </a:cxn>
              <a:cxn ang="0">
                <a:pos x="371" y="130"/>
              </a:cxn>
              <a:cxn ang="0">
                <a:pos x="335" y="89"/>
              </a:cxn>
              <a:cxn ang="0">
                <a:pos x="295" y="85"/>
              </a:cxn>
              <a:cxn ang="0">
                <a:pos x="279" y="110"/>
              </a:cxn>
              <a:cxn ang="0">
                <a:pos x="219" y="128"/>
              </a:cxn>
              <a:cxn ang="0">
                <a:pos x="185" y="110"/>
              </a:cxn>
              <a:cxn ang="0">
                <a:pos x="167" y="83"/>
              </a:cxn>
              <a:cxn ang="0">
                <a:pos x="55" y="107"/>
              </a:cxn>
              <a:cxn ang="0">
                <a:pos x="31" y="88"/>
              </a:cxn>
              <a:cxn ang="0">
                <a:pos x="6" y="109"/>
              </a:cxn>
              <a:cxn ang="0">
                <a:pos x="0" y="51"/>
              </a:cxn>
            </a:cxnLst>
            <a:rect l="0" t="0" r="r" b="b"/>
            <a:pathLst>
              <a:path w="765" h="519">
                <a:moveTo>
                  <a:pt x="0" y="51"/>
                </a:moveTo>
                <a:lnTo>
                  <a:pt x="210" y="30"/>
                </a:lnTo>
                <a:lnTo>
                  <a:pt x="233" y="64"/>
                </a:lnTo>
                <a:lnTo>
                  <a:pt x="458" y="30"/>
                </a:lnTo>
                <a:lnTo>
                  <a:pt x="496" y="58"/>
                </a:lnTo>
                <a:lnTo>
                  <a:pt x="496" y="4"/>
                </a:lnTo>
                <a:lnTo>
                  <a:pt x="493" y="0"/>
                </a:lnTo>
                <a:lnTo>
                  <a:pt x="538" y="3"/>
                </a:lnTo>
                <a:lnTo>
                  <a:pt x="586" y="83"/>
                </a:lnTo>
                <a:lnTo>
                  <a:pt x="662" y="192"/>
                </a:lnTo>
                <a:lnTo>
                  <a:pt x="699" y="286"/>
                </a:lnTo>
                <a:lnTo>
                  <a:pt x="756" y="352"/>
                </a:lnTo>
                <a:lnTo>
                  <a:pt x="765" y="447"/>
                </a:lnTo>
                <a:lnTo>
                  <a:pt x="747" y="504"/>
                </a:lnTo>
                <a:lnTo>
                  <a:pt x="666" y="519"/>
                </a:lnTo>
                <a:lnTo>
                  <a:pt x="653" y="495"/>
                </a:lnTo>
                <a:lnTo>
                  <a:pt x="596" y="460"/>
                </a:lnTo>
                <a:lnTo>
                  <a:pt x="578" y="425"/>
                </a:lnTo>
                <a:lnTo>
                  <a:pt x="563" y="411"/>
                </a:lnTo>
                <a:lnTo>
                  <a:pt x="554" y="378"/>
                </a:lnTo>
                <a:lnTo>
                  <a:pt x="541" y="387"/>
                </a:lnTo>
                <a:lnTo>
                  <a:pt x="496" y="344"/>
                </a:lnTo>
                <a:lnTo>
                  <a:pt x="507" y="304"/>
                </a:lnTo>
                <a:lnTo>
                  <a:pt x="496" y="282"/>
                </a:lnTo>
                <a:lnTo>
                  <a:pt x="483" y="289"/>
                </a:lnTo>
                <a:lnTo>
                  <a:pt x="484" y="313"/>
                </a:lnTo>
                <a:lnTo>
                  <a:pt x="470" y="282"/>
                </a:lnTo>
                <a:lnTo>
                  <a:pt x="471" y="209"/>
                </a:lnTo>
                <a:lnTo>
                  <a:pt x="443" y="165"/>
                </a:lnTo>
                <a:lnTo>
                  <a:pt x="371" y="130"/>
                </a:lnTo>
                <a:lnTo>
                  <a:pt x="335" y="89"/>
                </a:lnTo>
                <a:lnTo>
                  <a:pt x="295" y="85"/>
                </a:lnTo>
                <a:lnTo>
                  <a:pt x="279" y="110"/>
                </a:lnTo>
                <a:lnTo>
                  <a:pt x="219" y="128"/>
                </a:lnTo>
                <a:lnTo>
                  <a:pt x="185" y="110"/>
                </a:lnTo>
                <a:lnTo>
                  <a:pt x="167" y="83"/>
                </a:lnTo>
                <a:lnTo>
                  <a:pt x="55" y="107"/>
                </a:lnTo>
                <a:lnTo>
                  <a:pt x="31" y="88"/>
                </a:lnTo>
                <a:lnTo>
                  <a:pt x="6" y="109"/>
                </a:lnTo>
                <a:lnTo>
                  <a:pt x="0" y="51"/>
                </a:lnTo>
                <a:close/>
              </a:path>
            </a:pathLst>
          </a:custGeom>
          <a:solidFill>
            <a:srgbClr val="FF6600"/>
          </a:solidFill>
          <a:ln w="9525" cap="flat" cmpd="sng">
            <a:solidFill>
              <a:schemeClr val="tx1"/>
            </a:solidFill>
            <a:prstDash val="solid"/>
            <a:round/>
            <a:headEnd type="none" w="med" len="med"/>
            <a:tailEnd type="none" w="med" len="med"/>
          </a:ln>
          <a:effectLst/>
        </p:spPr>
        <p:txBody>
          <a:bodyPr/>
          <a:lstStyle/>
          <a:p>
            <a:endParaRPr lang="en-US" dirty="0"/>
          </a:p>
        </p:txBody>
      </p:sp>
      <p:sp>
        <p:nvSpPr>
          <p:cNvPr id="21608" name="Freeform 104"/>
          <p:cNvSpPr>
            <a:spLocks noChangeAspect="1"/>
          </p:cNvSpPr>
          <p:nvPr/>
        </p:nvSpPr>
        <p:spPr bwMode="auto">
          <a:xfrm>
            <a:off x="6207125" y="3333750"/>
            <a:ext cx="1112838" cy="481013"/>
          </a:xfrm>
          <a:custGeom>
            <a:avLst/>
            <a:gdLst/>
            <a:ahLst/>
            <a:cxnLst>
              <a:cxn ang="0">
                <a:pos x="24" y="228"/>
              </a:cxn>
              <a:cxn ang="0">
                <a:pos x="0" y="294"/>
              </a:cxn>
              <a:cxn ang="0">
                <a:pos x="91" y="285"/>
              </a:cxn>
              <a:cxn ang="0">
                <a:pos x="127" y="255"/>
              </a:cxn>
              <a:cxn ang="0">
                <a:pos x="251" y="222"/>
              </a:cxn>
              <a:cxn ang="0">
                <a:pos x="285" y="240"/>
              </a:cxn>
              <a:cxn ang="0">
                <a:pos x="367" y="228"/>
              </a:cxn>
              <a:cxn ang="0">
                <a:pos x="367" y="233"/>
              </a:cxn>
              <a:cxn ang="0">
                <a:pos x="489" y="308"/>
              </a:cxn>
              <a:cxn ang="0">
                <a:pos x="561" y="286"/>
              </a:cxn>
              <a:cxn ang="0">
                <a:pos x="601" y="201"/>
              </a:cxn>
              <a:cxn ang="0">
                <a:pos x="671" y="177"/>
              </a:cxn>
              <a:cxn ang="0">
                <a:pos x="704" y="115"/>
              </a:cxn>
              <a:cxn ang="0">
                <a:pos x="702" y="39"/>
              </a:cxn>
              <a:cxn ang="0">
                <a:pos x="693" y="101"/>
              </a:cxn>
              <a:cxn ang="0">
                <a:pos x="655" y="155"/>
              </a:cxn>
              <a:cxn ang="0">
                <a:pos x="640" y="151"/>
              </a:cxn>
              <a:cxn ang="0">
                <a:pos x="587" y="165"/>
              </a:cxn>
              <a:cxn ang="0">
                <a:pos x="587" y="148"/>
              </a:cxn>
              <a:cxn ang="0">
                <a:pos x="640" y="130"/>
              </a:cxn>
              <a:cxn ang="0">
                <a:pos x="592" y="124"/>
              </a:cxn>
              <a:cxn ang="0">
                <a:pos x="646" y="107"/>
              </a:cxn>
              <a:cxn ang="0">
                <a:pos x="666" y="116"/>
              </a:cxn>
              <a:cxn ang="0">
                <a:pos x="677" y="57"/>
              </a:cxn>
              <a:cxn ang="0">
                <a:pos x="663" y="43"/>
              </a:cxn>
              <a:cxn ang="0">
                <a:pos x="599" y="67"/>
              </a:cxn>
              <a:cxn ang="0">
                <a:pos x="601" y="31"/>
              </a:cxn>
              <a:cxn ang="0">
                <a:pos x="628" y="40"/>
              </a:cxn>
              <a:cxn ang="0">
                <a:pos x="663" y="13"/>
              </a:cxn>
              <a:cxn ang="0">
                <a:pos x="644" y="0"/>
              </a:cxn>
              <a:cxn ang="0">
                <a:pos x="434" y="48"/>
              </a:cxn>
              <a:cxn ang="0">
                <a:pos x="176" y="100"/>
              </a:cxn>
              <a:cxn ang="0">
                <a:pos x="58" y="227"/>
              </a:cxn>
              <a:cxn ang="0">
                <a:pos x="24" y="228"/>
              </a:cxn>
            </a:cxnLst>
            <a:rect l="0" t="0" r="r" b="b"/>
            <a:pathLst>
              <a:path w="704" h="308">
                <a:moveTo>
                  <a:pt x="24" y="228"/>
                </a:moveTo>
                <a:lnTo>
                  <a:pt x="0" y="294"/>
                </a:lnTo>
                <a:lnTo>
                  <a:pt x="91" y="285"/>
                </a:lnTo>
                <a:lnTo>
                  <a:pt x="127" y="255"/>
                </a:lnTo>
                <a:lnTo>
                  <a:pt x="251" y="222"/>
                </a:lnTo>
                <a:lnTo>
                  <a:pt x="285" y="240"/>
                </a:lnTo>
                <a:lnTo>
                  <a:pt x="367" y="228"/>
                </a:lnTo>
                <a:lnTo>
                  <a:pt x="367" y="233"/>
                </a:lnTo>
                <a:lnTo>
                  <a:pt x="489" y="308"/>
                </a:lnTo>
                <a:lnTo>
                  <a:pt x="561" y="286"/>
                </a:lnTo>
                <a:lnTo>
                  <a:pt x="601" y="201"/>
                </a:lnTo>
                <a:lnTo>
                  <a:pt x="671" y="177"/>
                </a:lnTo>
                <a:lnTo>
                  <a:pt x="704" y="115"/>
                </a:lnTo>
                <a:lnTo>
                  <a:pt x="702" y="39"/>
                </a:lnTo>
                <a:lnTo>
                  <a:pt x="693" y="101"/>
                </a:lnTo>
                <a:lnTo>
                  <a:pt x="655" y="155"/>
                </a:lnTo>
                <a:lnTo>
                  <a:pt x="640" y="151"/>
                </a:lnTo>
                <a:lnTo>
                  <a:pt x="587" y="165"/>
                </a:lnTo>
                <a:lnTo>
                  <a:pt x="587" y="148"/>
                </a:lnTo>
                <a:lnTo>
                  <a:pt x="640" y="130"/>
                </a:lnTo>
                <a:lnTo>
                  <a:pt x="592" y="124"/>
                </a:lnTo>
                <a:lnTo>
                  <a:pt x="646" y="107"/>
                </a:lnTo>
                <a:lnTo>
                  <a:pt x="666" y="116"/>
                </a:lnTo>
                <a:lnTo>
                  <a:pt x="677" y="57"/>
                </a:lnTo>
                <a:lnTo>
                  <a:pt x="663" y="43"/>
                </a:lnTo>
                <a:lnTo>
                  <a:pt x="599" y="67"/>
                </a:lnTo>
                <a:lnTo>
                  <a:pt x="601" y="31"/>
                </a:lnTo>
                <a:lnTo>
                  <a:pt x="628" y="40"/>
                </a:lnTo>
                <a:lnTo>
                  <a:pt x="663" y="13"/>
                </a:lnTo>
                <a:lnTo>
                  <a:pt x="644" y="0"/>
                </a:lnTo>
                <a:lnTo>
                  <a:pt x="434" y="48"/>
                </a:lnTo>
                <a:lnTo>
                  <a:pt x="176" y="100"/>
                </a:lnTo>
                <a:lnTo>
                  <a:pt x="58" y="227"/>
                </a:lnTo>
                <a:lnTo>
                  <a:pt x="24" y="228"/>
                </a:lnTo>
                <a:close/>
              </a:path>
            </a:pathLst>
          </a:custGeom>
          <a:solidFill>
            <a:srgbClr val="FF6600"/>
          </a:solidFill>
          <a:ln w="9525">
            <a:solidFill>
              <a:schemeClr val="tx1"/>
            </a:solidFill>
            <a:prstDash val="solid"/>
            <a:round/>
            <a:headEnd/>
            <a:tailEnd/>
          </a:ln>
        </p:spPr>
        <p:txBody>
          <a:bodyPr/>
          <a:lstStyle/>
          <a:p>
            <a:endParaRPr lang="en-US" dirty="0"/>
          </a:p>
        </p:txBody>
      </p:sp>
      <p:sp>
        <p:nvSpPr>
          <p:cNvPr id="21609" name="Freeform 105"/>
          <p:cNvSpPr>
            <a:spLocks noChangeAspect="1"/>
          </p:cNvSpPr>
          <p:nvPr/>
        </p:nvSpPr>
        <p:spPr bwMode="auto">
          <a:xfrm>
            <a:off x="6321425" y="2819400"/>
            <a:ext cx="550863" cy="568325"/>
          </a:xfrm>
          <a:custGeom>
            <a:avLst/>
            <a:gdLst/>
            <a:ahLst/>
            <a:cxnLst>
              <a:cxn ang="0">
                <a:pos x="35" y="191"/>
              </a:cxn>
              <a:cxn ang="0">
                <a:pos x="9" y="184"/>
              </a:cxn>
              <a:cxn ang="0">
                <a:pos x="0" y="242"/>
              </a:cxn>
              <a:cxn ang="0">
                <a:pos x="9" y="303"/>
              </a:cxn>
              <a:cxn ang="0">
                <a:pos x="59" y="344"/>
              </a:cxn>
              <a:cxn ang="0">
                <a:pos x="71" y="365"/>
              </a:cxn>
              <a:cxn ang="0">
                <a:pos x="135" y="344"/>
              </a:cxn>
              <a:cxn ang="0">
                <a:pos x="211" y="295"/>
              </a:cxn>
              <a:cxn ang="0">
                <a:pos x="234" y="188"/>
              </a:cxn>
              <a:cxn ang="0">
                <a:pos x="283" y="160"/>
              </a:cxn>
              <a:cxn ang="0">
                <a:pos x="310" y="94"/>
              </a:cxn>
              <a:cxn ang="0">
                <a:pos x="349" y="76"/>
              </a:cxn>
              <a:cxn ang="0">
                <a:pos x="298" y="67"/>
              </a:cxn>
              <a:cxn ang="0">
                <a:pos x="210" y="115"/>
              </a:cxn>
              <a:cxn ang="0">
                <a:pos x="196" y="69"/>
              </a:cxn>
              <a:cxn ang="0">
                <a:pos x="120" y="73"/>
              </a:cxn>
              <a:cxn ang="0">
                <a:pos x="103" y="0"/>
              </a:cxn>
              <a:cxn ang="0">
                <a:pos x="83" y="20"/>
              </a:cxn>
              <a:cxn ang="0">
                <a:pos x="89" y="124"/>
              </a:cxn>
              <a:cxn ang="0">
                <a:pos x="55" y="133"/>
              </a:cxn>
              <a:cxn ang="0">
                <a:pos x="35" y="191"/>
              </a:cxn>
            </a:cxnLst>
            <a:rect l="0" t="0" r="r" b="b"/>
            <a:pathLst>
              <a:path w="349" h="365">
                <a:moveTo>
                  <a:pt x="35" y="191"/>
                </a:moveTo>
                <a:lnTo>
                  <a:pt x="9" y="184"/>
                </a:lnTo>
                <a:lnTo>
                  <a:pt x="0" y="242"/>
                </a:lnTo>
                <a:lnTo>
                  <a:pt x="9" y="303"/>
                </a:lnTo>
                <a:lnTo>
                  <a:pt x="59" y="344"/>
                </a:lnTo>
                <a:lnTo>
                  <a:pt x="71" y="365"/>
                </a:lnTo>
                <a:lnTo>
                  <a:pt x="135" y="344"/>
                </a:lnTo>
                <a:lnTo>
                  <a:pt x="211" y="295"/>
                </a:lnTo>
                <a:lnTo>
                  <a:pt x="234" y="188"/>
                </a:lnTo>
                <a:lnTo>
                  <a:pt x="283" y="160"/>
                </a:lnTo>
                <a:lnTo>
                  <a:pt x="310" y="94"/>
                </a:lnTo>
                <a:lnTo>
                  <a:pt x="349" y="76"/>
                </a:lnTo>
                <a:lnTo>
                  <a:pt x="298" y="67"/>
                </a:lnTo>
                <a:lnTo>
                  <a:pt x="210" y="115"/>
                </a:lnTo>
                <a:lnTo>
                  <a:pt x="196" y="69"/>
                </a:lnTo>
                <a:lnTo>
                  <a:pt x="120" y="73"/>
                </a:lnTo>
                <a:lnTo>
                  <a:pt x="103" y="0"/>
                </a:lnTo>
                <a:lnTo>
                  <a:pt x="83" y="20"/>
                </a:lnTo>
                <a:lnTo>
                  <a:pt x="89" y="124"/>
                </a:lnTo>
                <a:lnTo>
                  <a:pt x="55" y="133"/>
                </a:lnTo>
                <a:lnTo>
                  <a:pt x="35" y="191"/>
                </a:lnTo>
                <a:close/>
              </a:path>
            </a:pathLst>
          </a:custGeom>
          <a:solidFill>
            <a:srgbClr val="808080"/>
          </a:solidFill>
          <a:ln w="9525" cap="flat" cmpd="sng">
            <a:solidFill>
              <a:schemeClr val="tx1"/>
            </a:solidFill>
            <a:prstDash val="solid"/>
            <a:round/>
            <a:headEnd/>
            <a:tailEnd/>
          </a:ln>
          <a:effectLst/>
        </p:spPr>
        <p:txBody>
          <a:bodyPr wrap="none" anchor="ctr"/>
          <a:lstStyle/>
          <a:p>
            <a:endParaRPr lang="en-US" dirty="0"/>
          </a:p>
        </p:txBody>
      </p:sp>
      <p:grpSp>
        <p:nvGrpSpPr>
          <p:cNvPr id="7" name="Group 106"/>
          <p:cNvGrpSpPr>
            <a:grpSpLocks/>
          </p:cNvGrpSpPr>
          <p:nvPr/>
        </p:nvGrpSpPr>
        <p:grpSpPr bwMode="auto">
          <a:xfrm>
            <a:off x="6251575" y="2938463"/>
            <a:ext cx="1009650" cy="596900"/>
            <a:chOff x="3911" y="1540"/>
            <a:chExt cx="636" cy="376"/>
          </a:xfrm>
        </p:grpSpPr>
        <p:sp>
          <p:nvSpPr>
            <p:cNvPr id="21611" name="Freeform 107"/>
            <p:cNvSpPr>
              <a:spLocks noChangeAspect="1"/>
            </p:cNvSpPr>
            <p:nvPr/>
          </p:nvSpPr>
          <p:spPr bwMode="auto">
            <a:xfrm>
              <a:off x="3911" y="1540"/>
              <a:ext cx="613" cy="376"/>
            </a:xfrm>
            <a:custGeom>
              <a:avLst/>
              <a:gdLst/>
              <a:ahLst/>
              <a:cxnLst>
                <a:cxn ang="0">
                  <a:pos x="102" y="268"/>
                </a:cxn>
                <a:cxn ang="0">
                  <a:pos x="84" y="307"/>
                </a:cxn>
                <a:cxn ang="0">
                  <a:pos x="59" y="318"/>
                </a:cxn>
                <a:cxn ang="0">
                  <a:pos x="57" y="343"/>
                </a:cxn>
                <a:cxn ang="0">
                  <a:pos x="3" y="362"/>
                </a:cxn>
                <a:cxn ang="0">
                  <a:pos x="0" y="383"/>
                </a:cxn>
                <a:cxn ang="0">
                  <a:pos x="147" y="358"/>
                </a:cxn>
                <a:cxn ang="0">
                  <a:pos x="412" y="303"/>
                </a:cxn>
                <a:cxn ang="0">
                  <a:pos x="616" y="254"/>
                </a:cxn>
                <a:cxn ang="0">
                  <a:pos x="616" y="215"/>
                </a:cxn>
                <a:cxn ang="0">
                  <a:pos x="594" y="203"/>
                </a:cxn>
                <a:cxn ang="0">
                  <a:pos x="576" y="222"/>
                </a:cxn>
                <a:cxn ang="0">
                  <a:pos x="565" y="170"/>
                </a:cxn>
                <a:cxn ang="0">
                  <a:pos x="576" y="124"/>
                </a:cxn>
                <a:cxn ang="0">
                  <a:pos x="500" y="90"/>
                </a:cxn>
                <a:cxn ang="0">
                  <a:pos x="448" y="99"/>
                </a:cxn>
                <a:cxn ang="0">
                  <a:pos x="446" y="27"/>
                </a:cxn>
                <a:cxn ang="0">
                  <a:pos x="393" y="0"/>
                </a:cxn>
                <a:cxn ang="0">
                  <a:pos x="352" y="17"/>
                </a:cxn>
                <a:cxn ang="0">
                  <a:pos x="325" y="84"/>
                </a:cxn>
                <a:cxn ang="0">
                  <a:pos x="278" y="111"/>
                </a:cxn>
                <a:cxn ang="0">
                  <a:pos x="258" y="216"/>
                </a:cxn>
                <a:cxn ang="0">
                  <a:pos x="181" y="268"/>
                </a:cxn>
                <a:cxn ang="0">
                  <a:pos x="118" y="289"/>
                </a:cxn>
                <a:cxn ang="0">
                  <a:pos x="102" y="268"/>
                </a:cxn>
              </a:cxnLst>
              <a:rect l="0" t="0" r="r" b="b"/>
              <a:pathLst>
                <a:path w="616" h="383">
                  <a:moveTo>
                    <a:pt x="102" y="268"/>
                  </a:moveTo>
                  <a:lnTo>
                    <a:pt x="84" y="307"/>
                  </a:lnTo>
                  <a:lnTo>
                    <a:pt x="59" y="318"/>
                  </a:lnTo>
                  <a:lnTo>
                    <a:pt x="57" y="343"/>
                  </a:lnTo>
                  <a:lnTo>
                    <a:pt x="3" y="362"/>
                  </a:lnTo>
                  <a:lnTo>
                    <a:pt x="0" y="383"/>
                  </a:lnTo>
                  <a:lnTo>
                    <a:pt x="147" y="358"/>
                  </a:lnTo>
                  <a:lnTo>
                    <a:pt x="412" y="303"/>
                  </a:lnTo>
                  <a:lnTo>
                    <a:pt x="616" y="254"/>
                  </a:lnTo>
                  <a:lnTo>
                    <a:pt x="616" y="215"/>
                  </a:lnTo>
                  <a:lnTo>
                    <a:pt x="594" y="203"/>
                  </a:lnTo>
                  <a:lnTo>
                    <a:pt x="576" y="222"/>
                  </a:lnTo>
                  <a:lnTo>
                    <a:pt x="565" y="170"/>
                  </a:lnTo>
                  <a:lnTo>
                    <a:pt x="576" y="124"/>
                  </a:lnTo>
                  <a:lnTo>
                    <a:pt x="500" y="90"/>
                  </a:lnTo>
                  <a:lnTo>
                    <a:pt x="448" y="99"/>
                  </a:lnTo>
                  <a:lnTo>
                    <a:pt x="446" y="27"/>
                  </a:lnTo>
                  <a:lnTo>
                    <a:pt x="393" y="0"/>
                  </a:lnTo>
                  <a:lnTo>
                    <a:pt x="352" y="17"/>
                  </a:lnTo>
                  <a:lnTo>
                    <a:pt x="325" y="84"/>
                  </a:lnTo>
                  <a:lnTo>
                    <a:pt x="278" y="111"/>
                  </a:lnTo>
                  <a:lnTo>
                    <a:pt x="258" y="216"/>
                  </a:lnTo>
                  <a:lnTo>
                    <a:pt x="181" y="268"/>
                  </a:lnTo>
                  <a:lnTo>
                    <a:pt x="118" y="289"/>
                  </a:lnTo>
                  <a:lnTo>
                    <a:pt x="102" y="268"/>
                  </a:lnTo>
                  <a:close/>
                </a:path>
              </a:pathLst>
            </a:custGeom>
            <a:solidFill>
              <a:srgbClr val="FF6600"/>
            </a:solidFill>
            <a:ln w="9525" cap="flat" cmpd="sng">
              <a:solidFill>
                <a:srgbClr val="000000"/>
              </a:solidFill>
              <a:prstDash val="solid"/>
              <a:round/>
              <a:headEnd type="none" w="med" len="med"/>
              <a:tailEnd type="none" w="med" len="med"/>
            </a:ln>
            <a:effectLst/>
          </p:spPr>
          <p:txBody>
            <a:bodyPr wrap="none" anchor="ctr"/>
            <a:lstStyle/>
            <a:p>
              <a:endParaRPr lang="en-US" dirty="0"/>
            </a:p>
          </p:txBody>
        </p:sp>
        <p:sp>
          <p:nvSpPr>
            <p:cNvPr id="21612" name="Freeform 108"/>
            <p:cNvSpPr>
              <a:spLocks noChangeAspect="1"/>
            </p:cNvSpPr>
            <p:nvPr/>
          </p:nvSpPr>
          <p:spPr bwMode="auto">
            <a:xfrm>
              <a:off x="4506" y="1634"/>
              <a:ext cx="41" cy="69"/>
            </a:xfrm>
            <a:custGeom>
              <a:avLst/>
              <a:gdLst/>
              <a:ahLst/>
              <a:cxnLst>
                <a:cxn ang="0">
                  <a:pos x="0" y="6"/>
                </a:cxn>
                <a:cxn ang="0">
                  <a:pos x="42" y="0"/>
                </a:cxn>
                <a:cxn ang="0">
                  <a:pos x="18" y="71"/>
                </a:cxn>
                <a:cxn ang="0">
                  <a:pos x="2" y="70"/>
                </a:cxn>
                <a:cxn ang="0">
                  <a:pos x="0" y="6"/>
                </a:cxn>
              </a:cxnLst>
              <a:rect l="0" t="0" r="r" b="b"/>
              <a:pathLst>
                <a:path w="42" h="71">
                  <a:moveTo>
                    <a:pt x="0" y="6"/>
                  </a:moveTo>
                  <a:lnTo>
                    <a:pt x="42" y="0"/>
                  </a:lnTo>
                  <a:lnTo>
                    <a:pt x="18" y="71"/>
                  </a:lnTo>
                  <a:lnTo>
                    <a:pt x="2" y="70"/>
                  </a:lnTo>
                  <a:lnTo>
                    <a:pt x="0" y="6"/>
                  </a:lnTo>
                  <a:close/>
                </a:path>
              </a:pathLst>
            </a:custGeom>
            <a:solidFill>
              <a:srgbClr val="FF6600"/>
            </a:solidFill>
            <a:ln w="9525" cap="flat" cmpd="sng">
              <a:solidFill>
                <a:srgbClr val="000000"/>
              </a:solidFill>
              <a:prstDash val="solid"/>
              <a:round/>
              <a:headEnd type="none" w="med" len="med"/>
              <a:tailEnd type="none" w="med" len="med"/>
            </a:ln>
            <a:effectLst/>
          </p:spPr>
          <p:txBody>
            <a:bodyPr wrap="none" anchor="ctr"/>
            <a:lstStyle/>
            <a:p>
              <a:endParaRPr lang="en-US" dirty="0"/>
            </a:p>
          </p:txBody>
        </p:sp>
      </p:grpSp>
      <p:sp>
        <p:nvSpPr>
          <p:cNvPr id="21613" name="Text Box 109"/>
          <p:cNvSpPr txBox="1">
            <a:spLocks noChangeArrowheads="1"/>
          </p:cNvSpPr>
          <p:nvPr/>
        </p:nvSpPr>
        <p:spPr bwMode="auto">
          <a:xfrm>
            <a:off x="4919663" y="3810000"/>
            <a:ext cx="339725" cy="244475"/>
          </a:xfrm>
          <a:prstGeom prst="rect">
            <a:avLst/>
          </a:prstGeom>
          <a:noFill/>
          <a:ln w="9525">
            <a:noFill/>
            <a:miter lim="800000"/>
            <a:headEnd/>
            <a:tailEnd/>
          </a:ln>
          <a:effectLst/>
        </p:spPr>
        <p:txBody>
          <a:bodyPr wrap="none">
            <a:spAutoFit/>
          </a:bodyPr>
          <a:lstStyle/>
          <a:p>
            <a:r>
              <a:rPr lang="en-US" sz="1000" dirty="0">
                <a:latin typeface="Tahoma" pitchFamily="34" charset="0"/>
              </a:rPr>
              <a:t>AR</a:t>
            </a:r>
          </a:p>
        </p:txBody>
      </p:sp>
      <p:sp>
        <p:nvSpPr>
          <p:cNvPr id="21614" name="Text Box 110"/>
          <p:cNvSpPr txBox="1">
            <a:spLocks noChangeArrowheads="1"/>
          </p:cNvSpPr>
          <p:nvPr/>
        </p:nvSpPr>
        <p:spPr bwMode="auto">
          <a:xfrm>
            <a:off x="5311775" y="4114800"/>
            <a:ext cx="354013"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MS</a:t>
            </a:r>
          </a:p>
        </p:txBody>
      </p:sp>
      <p:sp>
        <p:nvSpPr>
          <p:cNvPr id="21615" name="Text Box 111"/>
          <p:cNvSpPr txBox="1">
            <a:spLocks noChangeArrowheads="1"/>
          </p:cNvSpPr>
          <p:nvPr/>
        </p:nvSpPr>
        <p:spPr bwMode="auto">
          <a:xfrm>
            <a:off x="4995863" y="4421188"/>
            <a:ext cx="385762" cy="244475"/>
          </a:xfrm>
          <a:prstGeom prst="rect">
            <a:avLst/>
          </a:prstGeom>
          <a:noFill/>
          <a:ln w="9525">
            <a:noFill/>
            <a:miter lim="800000"/>
            <a:headEnd/>
            <a:tailEnd/>
          </a:ln>
          <a:effectLst/>
        </p:spPr>
        <p:txBody>
          <a:bodyPr>
            <a:spAutoFit/>
          </a:bodyPr>
          <a:lstStyle/>
          <a:p>
            <a:r>
              <a:rPr lang="en-US" sz="1000" dirty="0">
                <a:solidFill>
                  <a:srgbClr val="000000"/>
                </a:solidFill>
                <a:latin typeface="Tahoma" pitchFamily="34" charset="0"/>
              </a:rPr>
              <a:t>LA</a:t>
            </a:r>
          </a:p>
        </p:txBody>
      </p:sp>
      <p:sp>
        <p:nvSpPr>
          <p:cNvPr id="21616" name="Text Box 112"/>
          <p:cNvSpPr txBox="1">
            <a:spLocks noChangeArrowheads="1"/>
          </p:cNvSpPr>
          <p:nvPr/>
        </p:nvSpPr>
        <p:spPr bwMode="auto">
          <a:xfrm>
            <a:off x="5868988" y="3276600"/>
            <a:ext cx="331787"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KY</a:t>
            </a:r>
          </a:p>
        </p:txBody>
      </p:sp>
      <p:sp>
        <p:nvSpPr>
          <p:cNvPr id="21617" name="Text Box 113"/>
          <p:cNvSpPr txBox="1">
            <a:spLocks noChangeArrowheads="1"/>
          </p:cNvSpPr>
          <p:nvPr/>
        </p:nvSpPr>
        <p:spPr bwMode="auto">
          <a:xfrm>
            <a:off x="5757863" y="3581400"/>
            <a:ext cx="342900"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TN</a:t>
            </a:r>
          </a:p>
        </p:txBody>
      </p:sp>
      <p:sp>
        <p:nvSpPr>
          <p:cNvPr id="21618" name="Text Box 114"/>
          <p:cNvSpPr txBox="1">
            <a:spLocks noChangeArrowheads="1"/>
          </p:cNvSpPr>
          <p:nvPr/>
        </p:nvSpPr>
        <p:spPr bwMode="auto">
          <a:xfrm>
            <a:off x="6672263" y="3429000"/>
            <a:ext cx="344487"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NC</a:t>
            </a:r>
          </a:p>
        </p:txBody>
      </p:sp>
      <p:sp>
        <p:nvSpPr>
          <p:cNvPr id="21619" name="Text Box 115"/>
          <p:cNvSpPr txBox="1">
            <a:spLocks noChangeArrowheads="1"/>
          </p:cNvSpPr>
          <p:nvPr/>
        </p:nvSpPr>
        <p:spPr bwMode="auto">
          <a:xfrm>
            <a:off x="6672263" y="3125788"/>
            <a:ext cx="385762" cy="244475"/>
          </a:xfrm>
          <a:prstGeom prst="rect">
            <a:avLst/>
          </a:prstGeom>
          <a:noFill/>
          <a:ln w="9525">
            <a:noFill/>
            <a:miter lim="800000"/>
            <a:headEnd/>
            <a:tailEnd/>
          </a:ln>
          <a:effectLst/>
        </p:spPr>
        <p:txBody>
          <a:bodyPr>
            <a:spAutoFit/>
          </a:bodyPr>
          <a:lstStyle/>
          <a:p>
            <a:r>
              <a:rPr lang="en-US" sz="1000" dirty="0">
                <a:solidFill>
                  <a:srgbClr val="000000"/>
                </a:solidFill>
                <a:latin typeface="Tahoma" pitchFamily="34" charset="0"/>
              </a:rPr>
              <a:t>VA</a:t>
            </a:r>
          </a:p>
        </p:txBody>
      </p:sp>
      <p:sp>
        <p:nvSpPr>
          <p:cNvPr id="21620" name="Text Box 116"/>
          <p:cNvSpPr txBox="1">
            <a:spLocks noChangeArrowheads="1"/>
          </p:cNvSpPr>
          <p:nvPr/>
        </p:nvSpPr>
        <p:spPr bwMode="auto">
          <a:xfrm>
            <a:off x="6372225" y="2955925"/>
            <a:ext cx="374650"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WV</a:t>
            </a:r>
          </a:p>
        </p:txBody>
      </p:sp>
      <p:sp>
        <p:nvSpPr>
          <p:cNvPr id="21621" name="Text Box 117"/>
          <p:cNvSpPr txBox="1">
            <a:spLocks noChangeArrowheads="1"/>
          </p:cNvSpPr>
          <p:nvPr/>
        </p:nvSpPr>
        <p:spPr bwMode="auto">
          <a:xfrm>
            <a:off x="7469188" y="2955925"/>
            <a:ext cx="341312" cy="244475"/>
          </a:xfrm>
          <a:prstGeom prst="rect">
            <a:avLst/>
          </a:prstGeom>
          <a:noFill/>
          <a:ln w="9525">
            <a:noFill/>
            <a:miter lim="800000"/>
            <a:headEnd/>
            <a:tailEnd/>
          </a:ln>
          <a:effectLst/>
        </p:spPr>
        <p:txBody>
          <a:bodyPr wrap="none">
            <a:spAutoFit/>
          </a:bodyPr>
          <a:lstStyle/>
          <a:p>
            <a:r>
              <a:rPr lang="en-US" sz="1000" dirty="0">
                <a:latin typeface="Tahoma" pitchFamily="34" charset="0"/>
              </a:rPr>
              <a:t>DE</a:t>
            </a:r>
          </a:p>
        </p:txBody>
      </p:sp>
      <p:sp>
        <p:nvSpPr>
          <p:cNvPr id="21622" name="Text Box 118"/>
          <p:cNvSpPr txBox="1">
            <a:spLocks noChangeArrowheads="1"/>
          </p:cNvSpPr>
          <p:nvPr/>
        </p:nvSpPr>
        <p:spPr bwMode="auto">
          <a:xfrm>
            <a:off x="7545388" y="3184525"/>
            <a:ext cx="368300" cy="244475"/>
          </a:xfrm>
          <a:prstGeom prst="rect">
            <a:avLst/>
          </a:prstGeom>
          <a:noFill/>
          <a:ln w="9525">
            <a:noFill/>
            <a:miter lim="800000"/>
            <a:headEnd/>
            <a:tailEnd/>
          </a:ln>
          <a:effectLst/>
        </p:spPr>
        <p:txBody>
          <a:bodyPr wrap="none">
            <a:spAutoFit/>
          </a:bodyPr>
          <a:lstStyle/>
          <a:p>
            <a:r>
              <a:rPr lang="en-US" sz="1000" dirty="0">
                <a:latin typeface="Tahoma" pitchFamily="34" charset="0"/>
              </a:rPr>
              <a:t>MD</a:t>
            </a:r>
          </a:p>
        </p:txBody>
      </p:sp>
      <p:sp>
        <p:nvSpPr>
          <p:cNvPr id="21623" name="Line 119"/>
          <p:cNvSpPr>
            <a:spLocks noChangeShapeType="1"/>
          </p:cNvSpPr>
          <p:nvPr/>
        </p:nvSpPr>
        <p:spPr bwMode="auto">
          <a:xfrm>
            <a:off x="6977063" y="2973388"/>
            <a:ext cx="609600" cy="304800"/>
          </a:xfrm>
          <a:prstGeom prst="line">
            <a:avLst/>
          </a:prstGeom>
          <a:noFill/>
          <a:ln w="9525">
            <a:solidFill>
              <a:schemeClr val="tx1"/>
            </a:solidFill>
            <a:round/>
            <a:headEnd/>
            <a:tailEnd/>
          </a:ln>
          <a:effectLst/>
        </p:spPr>
        <p:txBody>
          <a:bodyPr wrap="none" anchor="ctr"/>
          <a:lstStyle/>
          <a:p>
            <a:endParaRPr lang="en-US" dirty="0"/>
          </a:p>
        </p:txBody>
      </p:sp>
      <p:sp>
        <p:nvSpPr>
          <p:cNvPr id="21624" name="Line 120"/>
          <p:cNvSpPr>
            <a:spLocks noChangeShapeType="1"/>
          </p:cNvSpPr>
          <p:nvPr/>
        </p:nvSpPr>
        <p:spPr bwMode="auto">
          <a:xfrm>
            <a:off x="7205663" y="2973388"/>
            <a:ext cx="304800" cy="76200"/>
          </a:xfrm>
          <a:prstGeom prst="line">
            <a:avLst/>
          </a:prstGeom>
          <a:noFill/>
          <a:ln w="9525">
            <a:solidFill>
              <a:schemeClr val="tx1"/>
            </a:solidFill>
            <a:round/>
            <a:headEnd/>
            <a:tailEnd/>
          </a:ln>
          <a:effectLst/>
        </p:spPr>
        <p:txBody>
          <a:bodyPr wrap="none" anchor="ctr"/>
          <a:lstStyle/>
          <a:p>
            <a:endParaRPr lang="en-US" dirty="0"/>
          </a:p>
        </p:txBody>
      </p:sp>
      <p:sp>
        <p:nvSpPr>
          <p:cNvPr id="21625" name="Line 121"/>
          <p:cNvSpPr>
            <a:spLocks noChangeShapeType="1"/>
          </p:cNvSpPr>
          <p:nvPr/>
        </p:nvSpPr>
        <p:spPr bwMode="auto">
          <a:xfrm>
            <a:off x="7058025" y="3033713"/>
            <a:ext cx="533400" cy="533400"/>
          </a:xfrm>
          <a:prstGeom prst="line">
            <a:avLst/>
          </a:prstGeom>
          <a:noFill/>
          <a:ln w="9525">
            <a:solidFill>
              <a:schemeClr val="tx1"/>
            </a:solidFill>
            <a:round/>
            <a:headEnd/>
            <a:tailEnd/>
          </a:ln>
          <a:effectLst/>
        </p:spPr>
        <p:txBody>
          <a:bodyPr wrap="none" anchor="ctr"/>
          <a:lstStyle/>
          <a:p>
            <a:endParaRPr lang="en-US" dirty="0"/>
          </a:p>
        </p:txBody>
      </p:sp>
      <p:sp>
        <p:nvSpPr>
          <p:cNvPr id="21626" name="Text Box 122"/>
          <p:cNvSpPr txBox="1">
            <a:spLocks noChangeArrowheads="1"/>
          </p:cNvSpPr>
          <p:nvPr/>
        </p:nvSpPr>
        <p:spPr bwMode="auto">
          <a:xfrm>
            <a:off x="7599363" y="3505200"/>
            <a:ext cx="346075" cy="244475"/>
          </a:xfrm>
          <a:prstGeom prst="rect">
            <a:avLst/>
          </a:prstGeom>
          <a:noFill/>
          <a:ln w="9525">
            <a:noFill/>
            <a:miter lim="800000"/>
            <a:headEnd/>
            <a:tailEnd/>
          </a:ln>
          <a:effectLst/>
        </p:spPr>
        <p:txBody>
          <a:bodyPr wrap="none">
            <a:spAutoFit/>
          </a:bodyPr>
          <a:lstStyle/>
          <a:p>
            <a:r>
              <a:rPr lang="en-US" sz="1000" dirty="0">
                <a:latin typeface="Tahoma" pitchFamily="34" charset="0"/>
              </a:rPr>
              <a:t>DC</a:t>
            </a:r>
          </a:p>
        </p:txBody>
      </p:sp>
      <p:sp>
        <p:nvSpPr>
          <p:cNvPr id="21627" name="Text Box 123"/>
          <p:cNvSpPr txBox="1">
            <a:spLocks noChangeArrowheads="1"/>
          </p:cNvSpPr>
          <p:nvPr/>
        </p:nvSpPr>
        <p:spPr bwMode="auto">
          <a:xfrm>
            <a:off x="6524625" y="3733800"/>
            <a:ext cx="331788"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SC</a:t>
            </a:r>
          </a:p>
        </p:txBody>
      </p:sp>
      <p:sp>
        <p:nvSpPr>
          <p:cNvPr id="21628" name="Text Box 124"/>
          <p:cNvSpPr txBox="1">
            <a:spLocks noChangeArrowheads="1"/>
          </p:cNvSpPr>
          <p:nvPr/>
        </p:nvSpPr>
        <p:spPr bwMode="auto">
          <a:xfrm>
            <a:off x="4314825" y="3733800"/>
            <a:ext cx="349250"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OK</a:t>
            </a:r>
          </a:p>
        </p:txBody>
      </p:sp>
      <p:sp>
        <p:nvSpPr>
          <p:cNvPr id="21629" name="Text Box 125"/>
          <p:cNvSpPr txBox="1">
            <a:spLocks noChangeArrowheads="1"/>
          </p:cNvSpPr>
          <p:nvPr/>
        </p:nvSpPr>
        <p:spPr bwMode="auto">
          <a:xfrm>
            <a:off x="6240463" y="4038600"/>
            <a:ext cx="344487" cy="244475"/>
          </a:xfrm>
          <a:prstGeom prst="rect">
            <a:avLst/>
          </a:prstGeom>
          <a:noFill/>
          <a:ln w="9525">
            <a:noFill/>
            <a:miter lim="800000"/>
            <a:headEnd/>
            <a:tailEnd/>
          </a:ln>
          <a:effectLst/>
        </p:spPr>
        <p:txBody>
          <a:bodyPr wrap="none">
            <a:spAutoFit/>
          </a:bodyPr>
          <a:lstStyle/>
          <a:p>
            <a:r>
              <a:rPr lang="en-US" sz="1000" dirty="0">
                <a:solidFill>
                  <a:schemeClr val="bg1"/>
                </a:solidFill>
                <a:latin typeface="Tahoma" pitchFamily="34" charset="0"/>
              </a:rPr>
              <a:t>GA</a:t>
            </a:r>
          </a:p>
        </p:txBody>
      </p:sp>
      <p:sp>
        <p:nvSpPr>
          <p:cNvPr id="21630" name="Freeform 126"/>
          <p:cNvSpPr>
            <a:spLocks noChangeAspect="1"/>
          </p:cNvSpPr>
          <p:nvPr/>
        </p:nvSpPr>
        <p:spPr bwMode="auto">
          <a:xfrm>
            <a:off x="3200400" y="3719513"/>
            <a:ext cx="1817688" cy="1660525"/>
          </a:xfrm>
          <a:custGeom>
            <a:avLst/>
            <a:gdLst/>
            <a:ahLst/>
            <a:cxnLst>
              <a:cxn ang="0">
                <a:pos x="334" y="0"/>
              </a:cxn>
              <a:cxn ang="0">
                <a:pos x="589" y="9"/>
              </a:cxn>
              <a:cxn ang="0">
                <a:pos x="589" y="203"/>
              </a:cxn>
              <a:cxn ang="0">
                <a:pos x="719" y="257"/>
              </a:cxn>
              <a:cxn ang="0">
                <a:pos x="754" y="239"/>
              </a:cxn>
              <a:cxn ang="0">
                <a:pos x="839" y="281"/>
              </a:cxn>
              <a:cxn ang="0">
                <a:pos x="890" y="278"/>
              </a:cxn>
              <a:cxn ang="0">
                <a:pos x="988" y="236"/>
              </a:cxn>
              <a:cxn ang="0">
                <a:pos x="1045" y="276"/>
              </a:cxn>
              <a:cxn ang="0">
                <a:pos x="1094" y="287"/>
              </a:cxn>
              <a:cxn ang="0">
                <a:pos x="1094" y="444"/>
              </a:cxn>
              <a:cxn ang="0">
                <a:pos x="1152" y="543"/>
              </a:cxn>
              <a:cxn ang="0">
                <a:pos x="1139" y="677"/>
              </a:cxn>
              <a:cxn ang="0">
                <a:pos x="1076" y="731"/>
              </a:cxn>
              <a:cxn ang="0">
                <a:pos x="1063" y="681"/>
              </a:cxn>
              <a:cxn ang="0">
                <a:pos x="1045" y="704"/>
              </a:cxn>
              <a:cxn ang="0">
                <a:pos x="1058" y="735"/>
              </a:cxn>
              <a:cxn ang="0">
                <a:pos x="947" y="815"/>
              </a:cxn>
              <a:cxn ang="0">
                <a:pos x="920" y="820"/>
              </a:cxn>
              <a:cxn ang="0">
                <a:pos x="862" y="860"/>
              </a:cxn>
              <a:cxn ang="0">
                <a:pos x="862" y="883"/>
              </a:cxn>
              <a:cxn ang="0">
                <a:pos x="844" y="887"/>
              </a:cxn>
              <a:cxn ang="0">
                <a:pos x="857" y="914"/>
              </a:cxn>
              <a:cxn ang="0">
                <a:pos x="826" y="954"/>
              </a:cxn>
              <a:cxn ang="0">
                <a:pos x="844" y="1012"/>
              </a:cxn>
              <a:cxn ang="0">
                <a:pos x="862" y="1032"/>
              </a:cxn>
              <a:cxn ang="0">
                <a:pos x="857" y="1067"/>
              </a:cxn>
              <a:cxn ang="0">
                <a:pos x="812" y="1067"/>
              </a:cxn>
              <a:cxn ang="0">
                <a:pos x="772" y="1049"/>
              </a:cxn>
              <a:cxn ang="0">
                <a:pos x="745" y="1054"/>
              </a:cxn>
              <a:cxn ang="0">
                <a:pos x="656" y="1023"/>
              </a:cxn>
              <a:cxn ang="0">
                <a:pos x="616" y="900"/>
              </a:cxn>
              <a:cxn ang="0">
                <a:pos x="553" y="842"/>
              </a:cxn>
              <a:cxn ang="0">
                <a:pos x="498" y="735"/>
              </a:cxn>
              <a:cxn ang="0">
                <a:pos x="473" y="725"/>
              </a:cxn>
              <a:cxn ang="0">
                <a:pos x="443" y="698"/>
              </a:cxn>
              <a:cxn ang="0">
                <a:pos x="414" y="698"/>
              </a:cxn>
              <a:cxn ang="0">
                <a:pos x="371" y="689"/>
              </a:cxn>
              <a:cxn ang="0">
                <a:pos x="338" y="698"/>
              </a:cxn>
              <a:cxn ang="0">
                <a:pos x="316" y="751"/>
              </a:cxn>
              <a:cxn ang="0">
                <a:pos x="282" y="760"/>
              </a:cxn>
              <a:cxn ang="0">
                <a:pos x="209" y="719"/>
              </a:cxn>
              <a:cxn ang="0">
                <a:pos x="166" y="668"/>
              </a:cxn>
              <a:cxn ang="0">
                <a:pos x="158" y="607"/>
              </a:cxn>
              <a:cxn ang="0">
                <a:pos x="127" y="565"/>
              </a:cxn>
              <a:cxn ang="0">
                <a:pos x="54" y="507"/>
              </a:cxn>
              <a:cxn ang="0">
                <a:pos x="0" y="446"/>
              </a:cxn>
              <a:cxn ang="0">
                <a:pos x="0" y="421"/>
              </a:cxn>
              <a:cxn ang="0">
                <a:pos x="174" y="422"/>
              </a:cxn>
              <a:cxn ang="0">
                <a:pos x="316" y="434"/>
              </a:cxn>
              <a:cxn ang="0">
                <a:pos x="334" y="0"/>
              </a:cxn>
            </a:cxnLst>
            <a:rect l="0" t="0" r="r" b="b"/>
            <a:pathLst>
              <a:path w="1152" h="1067">
                <a:moveTo>
                  <a:pt x="334" y="0"/>
                </a:moveTo>
                <a:lnTo>
                  <a:pt x="589" y="9"/>
                </a:lnTo>
                <a:lnTo>
                  <a:pt x="589" y="203"/>
                </a:lnTo>
                <a:lnTo>
                  <a:pt x="719" y="257"/>
                </a:lnTo>
                <a:lnTo>
                  <a:pt x="754" y="239"/>
                </a:lnTo>
                <a:lnTo>
                  <a:pt x="839" y="281"/>
                </a:lnTo>
                <a:lnTo>
                  <a:pt x="890" y="278"/>
                </a:lnTo>
                <a:lnTo>
                  <a:pt x="988" y="236"/>
                </a:lnTo>
                <a:lnTo>
                  <a:pt x="1045" y="276"/>
                </a:lnTo>
                <a:lnTo>
                  <a:pt x="1094" y="287"/>
                </a:lnTo>
                <a:lnTo>
                  <a:pt x="1094" y="444"/>
                </a:lnTo>
                <a:lnTo>
                  <a:pt x="1152" y="543"/>
                </a:lnTo>
                <a:lnTo>
                  <a:pt x="1139" y="677"/>
                </a:lnTo>
                <a:lnTo>
                  <a:pt x="1076" y="731"/>
                </a:lnTo>
                <a:lnTo>
                  <a:pt x="1063" y="681"/>
                </a:lnTo>
                <a:lnTo>
                  <a:pt x="1045" y="704"/>
                </a:lnTo>
                <a:lnTo>
                  <a:pt x="1058" y="735"/>
                </a:lnTo>
                <a:lnTo>
                  <a:pt x="947" y="815"/>
                </a:lnTo>
                <a:lnTo>
                  <a:pt x="920" y="820"/>
                </a:lnTo>
                <a:lnTo>
                  <a:pt x="862" y="860"/>
                </a:lnTo>
                <a:lnTo>
                  <a:pt x="862" y="883"/>
                </a:lnTo>
                <a:lnTo>
                  <a:pt x="844" y="887"/>
                </a:lnTo>
                <a:lnTo>
                  <a:pt x="857" y="914"/>
                </a:lnTo>
                <a:lnTo>
                  <a:pt x="826" y="954"/>
                </a:lnTo>
                <a:lnTo>
                  <a:pt x="844" y="1012"/>
                </a:lnTo>
                <a:lnTo>
                  <a:pt x="862" y="1032"/>
                </a:lnTo>
                <a:lnTo>
                  <a:pt x="857" y="1067"/>
                </a:lnTo>
                <a:lnTo>
                  <a:pt x="812" y="1067"/>
                </a:lnTo>
                <a:lnTo>
                  <a:pt x="772" y="1049"/>
                </a:lnTo>
                <a:lnTo>
                  <a:pt x="745" y="1054"/>
                </a:lnTo>
                <a:lnTo>
                  <a:pt x="656" y="1023"/>
                </a:lnTo>
                <a:lnTo>
                  <a:pt x="616" y="900"/>
                </a:lnTo>
                <a:lnTo>
                  <a:pt x="553" y="842"/>
                </a:lnTo>
                <a:lnTo>
                  <a:pt x="498" y="735"/>
                </a:lnTo>
                <a:lnTo>
                  <a:pt x="473" y="725"/>
                </a:lnTo>
                <a:lnTo>
                  <a:pt x="443" y="698"/>
                </a:lnTo>
                <a:lnTo>
                  <a:pt x="414" y="698"/>
                </a:lnTo>
                <a:lnTo>
                  <a:pt x="371" y="689"/>
                </a:lnTo>
                <a:lnTo>
                  <a:pt x="338" y="698"/>
                </a:lnTo>
                <a:lnTo>
                  <a:pt x="316" y="751"/>
                </a:lnTo>
                <a:lnTo>
                  <a:pt x="282" y="760"/>
                </a:lnTo>
                <a:lnTo>
                  <a:pt x="209" y="719"/>
                </a:lnTo>
                <a:lnTo>
                  <a:pt x="166" y="668"/>
                </a:lnTo>
                <a:lnTo>
                  <a:pt x="158" y="607"/>
                </a:lnTo>
                <a:lnTo>
                  <a:pt x="127" y="565"/>
                </a:lnTo>
                <a:lnTo>
                  <a:pt x="54" y="507"/>
                </a:lnTo>
                <a:lnTo>
                  <a:pt x="0" y="446"/>
                </a:lnTo>
                <a:lnTo>
                  <a:pt x="0" y="421"/>
                </a:lnTo>
                <a:lnTo>
                  <a:pt x="174" y="422"/>
                </a:lnTo>
                <a:lnTo>
                  <a:pt x="316" y="434"/>
                </a:lnTo>
                <a:lnTo>
                  <a:pt x="334" y="0"/>
                </a:lnTo>
                <a:close/>
              </a:path>
            </a:pathLst>
          </a:custGeom>
          <a:solidFill>
            <a:srgbClr val="FF6600"/>
          </a:solidFill>
          <a:ln w="9525">
            <a:solidFill>
              <a:srgbClr val="000000"/>
            </a:solidFill>
            <a:prstDash val="solid"/>
            <a:round/>
            <a:headEnd/>
            <a:tailEnd/>
          </a:ln>
        </p:spPr>
        <p:txBody>
          <a:bodyPr/>
          <a:lstStyle/>
          <a:p>
            <a:endParaRPr lang="en-US" dirty="0"/>
          </a:p>
        </p:txBody>
      </p:sp>
      <p:sp>
        <p:nvSpPr>
          <p:cNvPr id="21631" name="Text Box 127"/>
          <p:cNvSpPr txBox="1">
            <a:spLocks noChangeArrowheads="1"/>
          </p:cNvSpPr>
          <p:nvPr/>
        </p:nvSpPr>
        <p:spPr bwMode="auto">
          <a:xfrm>
            <a:off x="4086225" y="4327525"/>
            <a:ext cx="331788"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TX</a:t>
            </a:r>
          </a:p>
        </p:txBody>
      </p:sp>
      <p:sp>
        <p:nvSpPr>
          <p:cNvPr id="21632" name="Text Box 128"/>
          <p:cNvSpPr txBox="1">
            <a:spLocks noChangeArrowheads="1"/>
          </p:cNvSpPr>
          <p:nvPr/>
        </p:nvSpPr>
        <p:spPr bwMode="auto">
          <a:xfrm>
            <a:off x="6677025" y="4724400"/>
            <a:ext cx="314325"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FL</a:t>
            </a:r>
          </a:p>
        </p:txBody>
      </p:sp>
      <p:sp>
        <p:nvSpPr>
          <p:cNvPr id="21633" name="Text Box 129"/>
          <p:cNvSpPr txBox="1">
            <a:spLocks noChangeArrowheads="1"/>
          </p:cNvSpPr>
          <p:nvPr/>
        </p:nvSpPr>
        <p:spPr bwMode="auto">
          <a:xfrm>
            <a:off x="5757863" y="4038600"/>
            <a:ext cx="323850" cy="244475"/>
          </a:xfrm>
          <a:prstGeom prst="rect">
            <a:avLst/>
          </a:prstGeom>
          <a:noFill/>
          <a:ln w="9525">
            <a:noFill/>
            <a:miter lim="800000"/>
            <a:headEnd/>
            <a:tailEnd/>
          </a:ln>
          <a:effectLst/>
        </p:spPr>
        <p:txBody>
          <a:bodyPr wrap="none">
            <a:spAutoFit/>
          </a:bodyPr>
          <a:lstStyle/>
          <a:p>
            <a:r>
              <a:rPr lang="en-US" sz="1000" dirty="0">
                <a:solidFill>
                  <a:srgbClr val="000000"/>
                </a:solidFill>
                <a:latin typeface="Tahoma" pitchFamily="34" charset="0"/>
              </a:rPr>
              <a:t>AL</a:t>
            </a:r>
          </a:p>
        </p:txBody>
      </p:sp>
      <p:sp>
        <p:nvSpPr>
          <p:cNvPr id="21634" name="Rectangle 130"/>
          <p:cNvSpPr>
            <a:spLocks noChangeArrowheads="1"/>
          </p:cNvSpPr>
          <p:nvPr/>
        </p:nvSpPr>
        <p:spPr bwMode="auto">
          <a:xfrm>
            <a:off x="5715000" y="5867400"/>
            <a:ext cx="152400" cy="152400"/>
          </a:xfrm>
          <a:prstGeom prst="rect">
            <a:avLst/>
          </a:prstGeom>
          <a:solidFill>
            <a:srgbClr val="808080"/>
          </a:solidFill>
          <a:ln w="9525">
            <a:solidFill>
              <a:schemeClr val="tx1"/>
            </a:solidFill>
            <a:miter lim="800000"/>
            <a:headEnd/>
            <a:tailEnd/>
          </a:ln>
          <a:effectLst/>
        </p:spPr>
        <p:txBody>
          <a:bodyPr wrap="none" anchor="ctr"/>
          <a:lstStyle/>
          <a:p>
            <a:endParaRPr lang="en-US" dirty="0"/>
          </a:p>
        </p:txBody>
      </p:sp>
      <p:sp>
        <p:nvSpPr>
          <p:cNvPr id="21635" name="Text Box 131"/>
          <p:cNvSpPr txBox="1">
            <a:spLocks noChangeArrowheads="1"/>
          </p:cNvSpPr>
          <p:nvPr/>
        </p:nvSpPr>
        <p:spPr bwMode="auto">
          <a:xfrm>
            <a:off x="5943600" y="5791200"/>
            <a:ext cx="3216275" cy="274638"/>
          </a:xfrm>
          <a:prstGeom prst="rect">
            <a:avLst/>
          </a:prstGeom>
          <a:noFill/>
          <a:ln w="9525">
            <a:noFill/>
            <a:miter lim="800000"/>
            <a:headEnd/>
            <a:tailEnd/>
          </a:ln>
          <a:effectLst/>
        </p:spPr>
        <p:txBody>
          <a:bodyPr>
            <a:spAutoFit/>
          </a:bodyPr>
          <a:lstStyle/>
          <a:p>
            <a:r>
              <a:rPr lang="en-US" sz="1200" b="1" dirty="0">
                <a:latin typeface="Tahoma" pitchFamily="34" charset="0"/>
              </a:rPr>
              <a:t> 0 - 60%  (7 states)</a:t>
            </a:r>
          </a:p>
        </p:txBody>
      </p:sp>
      <p:sp>
        <p:nvSpPr>
          <p:cNvPr id="21636" name="Text Box 132"/>
          <p:cNvSpPr txBox="1">
            <a:spLocks noChangeArrowheads="1"/>
          </p:cNvSpPr>
          <p:nvPr/>
        </p:nvSpPr>
        <p:spPr bwMode="auto">
          <a:xfrm>
            <a:off x="5943600" y="6400800"/>
            <a:ext cx="3810000" cy="274638"/>
          </a:xfrm>
          <a:prstGeom prst="rect">
            <a:avLst/>
          </a:prstGeom>
          <a:noFill/>
          <a:ln w="9525">
            <a:noFill/>
            <a:miter lim="800000"/>
            <a:headEnd/>
            <a:tailEnd/>
          </a:ln>
          <a:effectLst/>
        </p:spPr>
        <p:txBody>
          <a:bodyPr>
            <a:spAutoFit/>
          </a:bodyPr>
          <a:lstStyle/>
          <a:p>
            <a:r>
              <a:rPr lang="en-US" sz="1200" b="1" dirty="0">
                <a:latin typeface="Tahoma" pitchFamily="34" charset="0"/>
              </a:rPr>
              <a:t>81-100% (21 states)</a:t>
            </a:r>
          </a:p>
        </p:txBody>
      </p:sp>
      <p:sp>
        <p:nvSpPr>
          <p:cNvPr id="21637" name="Rectangle 133"/>
          <p:cNvSpPr>
            <a:spLocks noChangeArrowheads="1"/>
          </p:cNvSpPr>
          <p:nvPr/>
        </p:nvSpPr>
        <p:spPr bwMode="auto">
          <a:xfrm>
            <a:off x="5715000" y="6477000"/>
            <a:ext cx="152400" cy="152400"/>
          </a:xfrm>
          <a:prstGeom prst="rect">
            <a:avLst/>
          </a:prstGeom>
          <a:solidFill>
            <a:srgbClr val="003366"/>
          </a:solidFill>
          <a:ln w="9525">
            <a:solidFill>
              <a:schemeClr val="tx1"/>
            </a:solidFill>
            <a:miter lim="800000"/>
            <a:headEnd/>
            <a:tailEnd/>
          </a:ln>
          <a:effectLst/>
        </p:spPr>
        <p:txBody>
          <a:bodyPr wrap="none" anchor="ctr"/>
          <a:lstStyle/>
          <a:p>
            <a:endParaRPr lang="en-US" dirty="0"/>
          </a:p>
        </p:txBody>
      </p:sp>
      <p:sp>
        <p:nvSpPr>
          <p:cNvPr id="21638" name="Text Box 134"/>
          <p:cNvSpPr txBox="1">
            <a:spLocks noChangeArrowheads="1"/>
          </p:cNvSpPr>
          <p:nvPr/>
        </p:nvSpPr>
        <p:spPr bwMode="auto">
          <a:xfrm>
            <a:off x="5943600" y="6096000"/>
            <a:ext cx="4114800" cy="274638"/>
          </a:xfrm>
          <a:prstGeom prst="rect">
            <a:avLst/>
          </a:prstGeom>
          <a:noFill/>
          <a:ln w="9525">
            <a:noFill/>
            <a:miter lim="800000"/>
            <a:headEnd/>
            <a:tailEnd/>
          </a:ln>
          <a:effectLst/>
        </p:spPr>
        <p:txBody>
          <a:bodyPr>
            <a:spAutoFit/>
          </a:bodyPr>
          <a:lstStyle/>
          <a:p>
            <a:r>
              <a:rPr lang="en-US" sz="1200" b="1" dirty="0">
                <a:latin typeface="Tahoma" pitchFamily="34" charset="0"/>
              </a:rPr>
              <a:t>61-80%  (23 states including DC)</a:t>
            </a:r>
          </a:p>
        </p:txBody>
      </p:sp>
      <p:sp>
        <p:nvSpPr>
          <p:cNvPr id="21639" name="Rectangle 135"/>
          <p:cNvSpPr>
            <a:spLocks noChangeArrowheads="1"/>
          </p:cNvSpPr>
          <p:nvPr/>
        </p:nvSpPr>
        <p:spPr bwMode="auto">
          <a:xfrm>
            <a:off x="5715000" y="6172200"/>
            <a:ext cx="152400" cy="152400"/>
          </a:xfrm>
          <a:prstGeom prst="rect">
            <a:avLst/>
          </a:prstGeom>
          <a:solidFill>
            <a:srgbClr val="FF6600"/>
          </a:solidFill>
          <a:ln w="9525">
            <a:solidFill>
              <a:schemeClr val="tx1"/>
            </a:solidFill>
            <a:miter lim="800000"/>
            <a:headEnd/>
            <a:tailEnd/>
          </a:ln>
          <a:effectLst/>
        </p:spPr>
        <p:txBody>
          <a:bodyPr wrap="none" anchor="ctr"/>
          <a:lstStyle/>
          <a:p>
            <a:endParaRPr lang="en-US" dirty="0"/>
          </a:p>
        </p:txBody>
      </p:sp>
      <p:sp>
        <p:nvSpPr>
          <p:cNvPr id="21640" name="Text Box 136"/>
          <p:cNvSpPr txBox="1">
            <a:spLocks noChangeArrowheads="1"/>
          </p:cNvSpPr>
          <p:nvPr/>
        </p:nvSpPr>
        <p:spPr bwMode="auto">
          <a:xfrm>
            <a:off x="3186113" y="6248400"/>
            <a:ext cx="2438400" cy="457200"/>
          </a:xfrm>
          <a:prstGeom prst="rect">
            <a:avLst/>
          </a:prstGeom>
          <a:noFill/>
          <a:ln w="9525">
            <a:noFill/>
            <a:miter lim="800000"/>
            <a:headEnd/>
            <a:tailEnd/>
          </a:ln>
          <a:effectLst/>
        </p:spPr>
        <p:txBody>
          <a:bodyPr wrap="square">
            <a:spAutoFit/>
          </a:bodyPr>
          <a:lstStyle/>
          <a:p>
            <a:r>
              <a:rPr lang="en-US" sz="800" dirty="0" smtClean="0">
                <a:latin typeface="Tahoma" pitchFamily="34" charset="0"/>
              </a:rPr>
              <a:t>SOURCE</a:t>
            </a:r>
            <a:r>
              <a:rPr lang="en-US" sz="800" dirty="0">
                <a:latin typeface="Tahoma" pitchFamily="34" charset="0"/>
              </a:rPr>
              <a:t>:</a:t>
            </a:r>
            <a:r>
              <a:rPr lang="en-US" sz="800" b="1" dirty="0">
                <a:latin typeface="Tahoma" pitchFamily="34" charset="0"/>
              </a:rPr>
              <a:t> </a:t>
            </a:r>
            <a:r>
              <a:rPr lang="en-US" sz="800" dirty="0">
                <a:latin typeface="Tahoma" pitchFamily="34" charset="0"/>
              </a:rPr>
              <a:t>Medicaid Managed Care Penetration Rates by State as of June 30, 2009, CMS, U.S. Department of Health and Human Services.</a:t>
            </a:r>
          </a:p>
        </p:txBody>
      </p:sp>
      <p:sp>
        <p:nvSpPr>
          <p:cNvPr id="21641" name="Text Box 137"/>
          <p:cNvSpPr txBox="1">
            <a:spLocks noChangeArrowheads="1"/>
          </p:cNvSpPr>
          <p:nvPr/>
        </p:nvSpPr>
        <p:spPr bwMode="auto">
          <a:xfrm>
            <a:off x="1447800" y="5638800"/>
            <a:ext cx="2590800" cy="336550"/>
          </a:xfrm>
          <a:prstGeom prst="rect">
            <a:avLst/>
          </a:prstGeom>
          <a:noFill/>
          <a:ln w="9525">
            <a:noFill/>
            <a:miter lim="800000"/>
            <a:headEnd/>
            <a:tailEnd/>
          </a:ln>
          <a:effectLst/>
        </p:spPr>
        <p:txBody>
          <a:bodyPr>
            <a:spAutoFit/>
          </a:bodyPr>
          <a:lstStyle/>
          <a:p>
            <a:pPr>
              <a:spcBef>
                <a:spcPct val="50000"/>
              </a:spcBef>
            </a:pPr>
            <a:r>
              <a:rPr lang="en-US" sz="1600" b="1" dirty="0">
                <a:latin typeface="Tahoma" pitchFamily="34" charset="0"/>
                <a:cs typeface="Arial" charset="0"/>
              </a:rPr>
              <a:t>U.S. Average  = 71.7% </a:t>
            </a:r>
          </a:p>
        </p:txBody>
      </p:sp>
      <p:pic>
        <p:nvPicPr>
          <p:cNvPr id="21642" name="Picture 29" descr="kfflogo-color1"/>
          <p:cNvPicPr>
            <a:picLocks noChangeAspect="1" noChangeArrowheads="1"/>
          </p:cNvPicPr>
          <p:nvPr/>
        </p:nvPicPr>
        <p:blipFill>
          <a:blip r:embed="rId3" cstate="print"/>
          <a:srcRect/>
          <a:stretch>
            <a:fillRect/>
          </a:stretch>
        </p:blipFill>
        <p:spPr bwMode="auto">
          <a:xfrm>
            <a:off x="8615363" y="6337300"/>
            <a:ext cx="457200" cy="458788"/>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C3766E90-8E81-4A67-A765-382DB82B2262}" type="slidenum">
              <a:rPr lang="en-US" smtClean="0"/>
              <a:pPr/>
              <a:t>19</a:t>
            </a:fld>
            <a:endParaRPr lang="en-US" dirty="0"/>
          </a:p>
        </p:txBody>
      </p:sp>
      <p:sp>
        <p:nvSpPr>
          <p:cNvPr id="21506" name="Rectangle 2"/>
          <p:cNvSpPr>
            <a:spLocks noChangeArrowheads="1"/>
          </p:cNvSpPr>
          <p:nvPr/>
        </p:nvSpPr>
        <p:spPr bwMode="auto">
          <a:xfrm>
            <a:off x="359242" y="80993"/>
            <a:ext cx="8484721" cy="1138773"/>
          </a:xfrm>
          <a:prstGeom prst="rect">
            <a:avLst/>
          </a:prstGeom>
          <a:solidFill>
            <a:srgbClr val="000099"/>
          </a:solidFill>
          <a:ln w="9525">
            <a:noFill/>
            <a:miter lim="800000"/>
            <a:headEnd/>
            <a:tailEnd/>
          </a:ln>
          <a:effectLst/>
        </p:spPr>
        <p:txBody>
          <a:bodyPr wrap="square">
            <a:spAutoFit/>
          </a:bodyPr>
          <a:lstStyle/>
          <a:p>
            <a:pPr algn="ctr" eaLnBrk="1" hangingPunct="1"/>
            <a:endParaRPr lang="en-US" sz="800" b="1" dirty="0" smtClean="0">
              <a:solidFill>
                <a:srgbClr val="92D050"/>
              </a:solidFill>
              <a:latin typeface="+mj-lt"/>
              <a:ea typeface="+mj-ea"/>
              <a:cs typeface="+mj-cs"/>
            </a:endParaRPr>
          </a:p>
          <a:p>
            <a:pPr algn="ctr" eaLnBrk="1" hangingPunct="1"/>
            <a:r>
              <a:rPr lang="en-US" sz="2600" b="1" dirty="0" smtClean="0">
                <a:solidFill>
                  <a:srgbClr val="92D050"/>
                </a:solidFill>
                <a:latin typeface="+mj-lt"/>
                <a:ea typeface="+mj-ea"/>
                <a:cs typeface="+mj-cs"/>
              </a:rPr>
              <a:t>Over 70 Percent of Medicaid Beneficiaries </a:t>
            </a:r>
          </a:p>
          <a:p>
            <a:pPr algn="ctr" eaLnBrk="1" hangingPunct="1"/>
            <a:r>
              <a:rPr lang="en-US" sz="2600" b="1" dirty="0" smtClean="0">
                <a:solidFill>
                  <a:srgbClr val="92D050"/>
                </a:solidFill>
                <a:latin typeface="+mj-lt"/>
                <a:ea typeface="+mj-ea"/>
                <a:cs typeface="+mj-cs"/>
              </a:rPr>
              <a:t>Enrolled in Coordinated/Managed Care, 2009</a:t>
            </a:r>
          </a:p>
          <a:p>
            <a:pPr algn="ctr"/>
            <a:endParaRPr lang="en-US" sz="800" b="1" dirty="0">
              <a:latin typeface="+mj-lt"/>
            </a:endParaRPr>
          </a:p>
        </p:txBody>
      </p:sp>
    </p:spTree>
    <p:extLst>
      <p:ext uri="{BB962C8B-B14F-4D97-AF65-F5344CB8AC3E}">
        <p14:creationId xmlns:p14="http://schemas.microsoft.com/office/powerpoint/2010/main" val="716571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sz="2600" b="1" dirty="0"/>
              <a:t>Before we get started…</a:t>
            </a:r>
            <a:br>
              <a:rPr lang="en-US" sz="2600" b="1" dirty="0"/>
            </a:br>
            <a:r>
              <a:rPr lang="en-US" sz="2600" b="1" dirty="0"/>
              <a:t>		</a:t>
            </a:r>
            <a:r>
              <a:rPr lang="en-US" sz="2600" b="1" dirty="0" smtClean="0"/>
              <a:t>A VERY brief history lesson</a:t>
            </a:r>
            <a:endParaRPr lang="en-US" sz="2600" b="1" dirty="0"/>
          </a:p>
        </p:txBody>
      </p:sp>
      <p:sp>
        <p:nvSpPr>
          <p:cNvPr id="575491" name="Rectangle 3"/>
          <p:cNvSpPr>
            <a:spLocks noGrp="1" noChangeArrowheads="1"/>
          </p:cNvSpPr>
          <p:nvPr>
            <p:ph idx="1"/>
          </p:nvPr>
        </p:nvSpPr>
        <p:spPr>
          <a:xfrm>
            <a:off x="457200" y="2133600"/>
            <a:ext cx="8229600" cy="4038600"/>
          </a:xfrm>
        </p:spPr>
        <p:txBody>
          <a:bodyPr/>
          <a:lstStyle/>
          <a:p>
            <a:r>
              <a:rPr lang="en-US" sz="2400" dirty="0" smtClean="0"/>
              <a:t>Both Medicare and Medicaid were created on July 30, 1965, through the Social Security Amendments of 1965.  </a:t>
            </a:r>
            <a:endParaRPr lang="en-US" sz="2400" b="1" dirty="0" smtClean="0">
              <a:latin typeface="Arial Narrow" pitchFamily="34" charset="0"/>
            </a:endParaRPr>
          </a:p>
          <a:p>
            <a:r>
              <a:rPr lang="en-US" sz="2400" b="1" dirty="0" smtClean="0"/>
              <a:t>Medicare</a:t>
            </a:r>
            <a:r>
              <a:rPr lang="en-US" sz="2400" dirty="0" smtClean="0"/>
              <a:t> is established in Title XVIII of the Social Security Act (SSA). </a:t>
            </a:r>
          </a:p>
          <a:p>
            <a:endParaRPr lang="en-US" sz="500" dirty="0" smtClean="0"/>
          </a:p>
          <a:p>
            <a:pPr lvl="1">
              <a:buSzPct val="80000"/>
            </a:pPr>
            <a:r>
              <a:rPr lang="en-US" sz="1800" dirty="0" smtClean="0">
                <a:latin typeface="Arial" pitchFamily="34" charset="0"/>
                <a:cs typeface="Arial" pitchFamily="34" charset="0"/>
              </a:rPr>
              <a:t>Provides health insurance to people who are either age 65 and over, or who meet other special criteria.  Also based on work credits. </a:t>
            </a:r>
          </a:p>
          <a:p>
            <a:pPr lvl="1">
              <a:buSzPct val="80000"/>
            </a:pPr>
            <a:endParaRPr lang="en-US" sz="500" dirty="0" smtClean="0">
              <a:latin typeface="Arial" pitchFamily="34" charset="0"/>
              <a:cs typeface="Arial" pitchFamily="34" charset="0"/>
            </a:endParaRPr>
          </a:p>
          <a:p>
            <a:pPr lvl="1">
              <a:buSzPct val="80000"/>
            </a:pPr>
            <a:r>
              <a:rPr lang="en-US" sz="1800" dirty="0" smtClean="0">
                <a:latin typeface="Arial" pitchFamily="34" charset="0"/>
                <a:cs typeface="Arial" pitchFamily="34" charset="0"/>
              </a:rPr>
              <a:t>Administered </a:t>
            </a:r>
            <a:r>
              <a:rPr lang="en-US" sz="1800" dirty="0">
                <a:latin typeface="Arial" pitchFamily="34" charset="0"/>
                <a:cs typeface="Arial" pitchFamily="34" charset="0"/>
              </a:rPr>
              <a:t>by </a:t>
            </a:r>
            <a:r>
              <a:rPr lang="en-US" sz="1800" dirty="0" smtClean="0">
                <a:latin typeface="Arial" pitchFamily="34" charset="0"/>
                <a:cs typeface="Arial" pitchFamily="34" charset="0"/>
              </a:rPr>
              <a:t>the U.S. government at the Centers for Medicare and Medicaid services (CMS).</a:t>
            </a:r>
          </a:p>
          <a:p>
            <a:pPr lvl="1">
              <a:buSzPct val="80000"/>
            </a:pPr>
            <a:endParaRPr lang="en-US" sz="500" dirty="0" smtClean="0">
              <a:latin typeface="Arial" pitchFamily="34" charset="0"/>
              <a:cs typeface="Arial" pitchFamily="34" charset="0"/>
            </a:endParaRPr>
          </a:p>
          <a:p>
            <a:pPr lvl="1">
              <a:buSzPct val="80000"/>
            </a:pPr>
            <a:r>
              <a:rPr lang="en-US" sz="1800" dirty="0" smtClean="0">
                <a:latin typeface="Arial" pitchFamily="34" charset="0"/>
                <a:cs typeface="Arial" pitchFamily="34" charset="0"/>
              </a:rPr>
              <a:t>Total </a:t>
            </a:r>
            <a:r>
              <a:rPr lang="en-US" sz="1800" dirty="0">
                <a:latin typeface="Arial" pitchFamily="34" charset="0"/>
                <a:cs typeface="Arial" pitchFamily="34" charset="0"/>
              </a:rPr>
              <a:t>Medicare </a:t>
            </a:r>
            <a:r>
              <a:rPr lang="en-US" sz="1800" dirty="0" smtClean="0">
                <a:latin typeface="Arial" pitchFamily="34" charset="0"/>
                <a:cs typeface="Arial" pitchFamily="34" charset="0"/>
              </a:rPr>
              <a:t>spending is about 13 </a:t>
            </a:r>
            <a:r>
              <a:rPr lang="en-US" sz="1800" dirty="0">
                <a:latin typeface="Arial" pitchFamily="34" charset="0"/>
                <a:cs typeface="Arial" pitchFamily="34" charset="0"/>
              </a:rPr>
              <a:t>percent of all federal spending. The only larger categories of federal spending are Social Security and defense. </a:t>
            </a:r>
          </a:p>
        </p:txBody>
      </p:sp>
    </p:spTree>
    <p:extLst>
      <p:ext uri="{BB962C8B-B14F-4D97-AF65-F5344CB8AC3E}">
        <p14:creationId xmlns:p14="http://schemas.microsoft.com/office/powerpoint/2010/main" val="156834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a:xfrm>
            <a:off x="76200" y="838200"/>
            <a:ext cx="8991600" cy="1143000"/>
          </a:xfrm>
        </p:spPr>
        <p:txBody>
          <a:bodyPr>
            <a:noAutofit/>
          </a:bodyPr>
          <a:lstStyle/>
          <a:p>
            <a:pPr algn="ctr"/>
            <a:r>
              <a:rPr lang="en-US" sz="2600" b="1" dirty="0" smtClean="0">
                <a:solidFill>
                  <a:srgbClr val="92D050"/>
                </a:solidFill>
              </a:rPr>
              <a:t>Medicaid Service </a:t>
            </a:r>
            <a:r>
              <a:rPr lang="en-US" sz="2600" b="1" dirty="0">
                <a:solidFill>
                  <a:srgbClr val="92D050"/>
                </a:solidFill>
              </a:rPr>
              <a:t>Delivery </a:t>
            </a:r>
            <a:r>
              <a:rPr lang="en-US" sz="2600" b="1" dirty="0" smtClean="0">
                <a:solidFill>
                  <a:srgbClr val="92D050"/>
                </a:solidFill>
              </a:rPr>
              <a:t>Structure </a:t>
            </a:r>
            <a:br>
              <a:rPr lang="en-US" sz="2600" b="1" dirty="0" smtClean="0">
                <a:solidFill>
                  <a:srgbClr val="92D050"/>
                </a:solidFill>
              </a:rPr>
            </a:br>
            <a:r>
              <a:rPr lang="en-US" sz="2600" b="1" dirty="0" smtClean="0">
                <a:solidFill>
                  <a:srgbClr val="92D050"/>
                </a:solidFill>
              </a:rPr>
              <a:t>Managed Care  </a:t>
            </a:r>
            <a:endParaRPr lang="en-US" sz="2600" b="1" dirty="0">
              <a:solidFill>
                <a:srgbClr val="92D050"/>
              </a:solidFill>
            </a:endParaRPr>
          </a:p>
        </p:txBody>
      </p:sp>
      <p:sp>
        <p:nvSpPr>
          <p:cNvPr id="565251" name="Rectangle 3"/>
          <p:cNvSpPr>
            <a:spLocks noGrp="1" noChangeArrowheads="1"/>
          </p:cNvSpPr>
          <p:nvPr>
            <p:ph sz="half" idx="1"/>
          </p:nvPr>
        </p:nvSpPr>
        <p:spPr>
          <a:xfrm>
            <a:off x="381000" y="1828800"/>
            <a:ext cx="4252415" cy="4495800"/>
          </a:xfrm>
        </p:spPr>
        <p:txBody>
          <a:bodyPr>
            <a:normAutofit fontScale="92500"/>
          </a:bodyPr>
          <a:lstStyle/>
          <a:p>
            <a:r>
              <a:rPr lang="en-US" sz="2200" dirty="0"/>
              <a:t>The Department contracts with health plans and pay them a set monthly </a:t>
            </a:r>
            <a:r>
              <a:rPr lang="en-US" sz="2200" dirty="0" smtClean="0"/>
              <a:t>fee </a:t>
            </a:r>
            <a:r>
              <a:rPr lang="en-US" sz="2200" dirty="0"/>
              <a:t>to </a:t>
            </a:r>
            <a:r>
              <a:rPr lang="en-US" sz="2200" dirty="0" smtClean="0"/>
              <a:t>administer </a:t>
            </a:r>
            <a:r>
              <a:rPr lang="en-US" sz="2200" dirty="0"/>
              <a:t>a program that provides Health coverage and services to Medicaid </a:t>
            </a:r>
            <a:r>
              <a:rPr lang="en-US" sz="2200" dirty="0" smtClean="0"/>
              <a:t>recipients.  This </a:t>
            </a:r>
            <a:r>
              <a:rPr lang="en-US" sz="2200" dirty="0"/>
              <a:t>provides the Department with </a:t>
            </a:r>
          </a:p>
          <a:p>
            <a:pPr marL="914400" lvl="1" indent="-514350">
              <a:buFont typeface="+mj-lt"/>
              <a:buAutoNum type="alphaLcParenR"/>
            </a:pPr>
            <a:r>
              <a:rPr lang="en-US" sz="2200" dirty="0"/>
              <a:t>administrative services </a:t>
            </a:r>
          </a:p>
          <a:p>
            <a:pPr marL="914400" lvl="1" indent="-514350">
              <a:buFont typeface="+mj-lt"/>
              <a:buAutoNum type="alphaLcParenR"/>
            </a:pPr>
            <a:r>
              <a:rPr lang="en-US" sz="2200" dirty="0"/>
              <a:t>provider network and clinical service </a:t>
            </a:r>
          </a:p>
          <a:p>
            <a:pPr marL="914400" lvl="1" indent="-514350">
              <a:buFont typeface="+mj-lt"/>
              <a:buAutoNum type="alphaLcParenR"/>
            </a:pPr>
            <a:r>
              <a:rPr lang="en-US" sz="2200" dirty="0" smtClean="0"/>
              <a:t>technology </a:t>
            </a:r>
            <a:r>
              <a:rPr lang="en-US" sz="2200" dirty="0"/>
              <a:t>and innovation </a:t>
            </a:r>
          </a:p>
          <a:p>
            <a:pPr marL="914400" lvl="1" indent="-514350">
              <a:buFont typeface="+mj-lt"/>
              <a:buAutoNum type="alphaLcParenR"/>
            </a:pPr>
            <a:r>
              <a:rPr lang="en-US" sz="2200" dirty="0"/>
              <a:t>Budget </a:t>
            </a:r>
            <a:r>
              <a:rPr lang="en-US" sz="2200" dirty="0" smtClean="0"/>
              <a:t>predictability</a:t>
            </a:r>
            <a:endParaRPr lang="en-US" sz="2200" dirty="0"/>
          </a:p>
          <a:p>
            <a:pPr marL="914400" lvl="1" indent="-514350">
              <a:buFont typeface="+mj-lt"/>
              <a:buAutoNum type="alphaLcParenR"/>
            </a:pPr>
            <a:r>
              <a:rPr lang="en-US" sz="2200" dirty="0"/>
              <a:t>measurable </a:t>
            </a:r>
            <a:r>
              <a:rPr lang="en-US" sz="2200" dirty="0" smtClean="0"/>
              <a:t>outcomes</a:t>
            </a:r>
            <a:endParaRPr lang="en-US" sz="2200" dirty="0"/>
          </a:p>
        </p:txBody>
      </p:sp>
      <p:sp>
        <p:nvSpPr>
          <p:cNvPr id="565252" name="Rectangle 4"/>
          <p:cNvSpPr>
            <a:spLocks noGrp="1" noChangeArrowheads="1"/>
          </p:cNvSpPr>
          <p:nvPr>
            <p:ph sz="half" idx="2"/>
          </p:nvPr>
        </p:nvSpPr>
        <p:spPr>
          <a:xfrm>
            <a:off x="4648200" y="1828800"/>
            <a:ext cx="3810000" cy="4495800"/>
          </a:xfrm>
        </p:spPr>
        <p:txBody>
          <a:bodyPr>
            <a:normAutofit fontScale="92500"/>
          </a:bodyPr>
          <a:lstStyle/>
          <a:p>
            <a:r>
              <a:rPr lang="en-US" sz="2000" dirty="0"/>
              <a:t>Participants typically fall into these groups:</a:t>
            </a:r>
          </a:p>
          <a:p>
            <a:pPr lvl="1"/>
            <a:r>
              <a:rPr lang="en-US" sz="2000" dirty="0" smtClean="0"/>
              <a:t>Children, including Foster Care</a:t>
            </a:r>
          </a:p>
          <a:p>
            <a:pPr lvl="1"/>
            <a:r>
              <a:rPr lang="en-US" sz="2000" dirty="0" smtClean="0"/>
              <a:t>Care taker adults</a:t>
            </a:r>
          </a:p>
          <a:p>
            <a:pPr lvl="1"/>
            <a:r>
              <a:rPr lang="en-US" sz="2000" dirty="0" smtClean="0"/>
              <a:t>Pregnant women</a:t>
            </a:r>
          </a:p>
          <a:p>
            <a:pPr lvl="1"/>
            <a:r>
              <a:rPr lang="en-US" sz="2000" dirty="0" smtClean="0"/>
              <a:t>Aged, blind  disabled</a:t>
            </a:r>
          </a:p>
          <a:p>
            <a:pPr lvl="1"/>
            <a:r>
              <a:rPr lang="en-US" sz="2000" dirty="0" smtClean="0"/>
              <a:t>Dual eligible</a:t>
            </a:r>
          </a:p>
          <a:p>
            <a:pPr lvl="1"/>
            <a:r>
              <a:rPr lang="en-US" sz="2000" dirty="0" smtClean="0"/>
              <a:t>Acute care for home and community based waiver population</a:t>
            </a:r>
          </a:p>
        </p:txBody>
      </p:sp>
    </p:spTree>
    <p:extLst>
      <p:ext uri="{BB962C8B-B14F-4D97-AF65-F5344CB8AC3E}">
        <p14:creationId xmlns:p14="http://schemas.microsoft.com/office/powerpoint/2010/main" val="3517195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92D050"/>
                </a:solidFill>
              </a:rPr>
              <a:t>Does It Work? Yes</a:t>
            </a:r>
            <a:endParaRPr lang="en-US" dirty="0">
              <a:solidFill>
                <a:srgbClr val="92D050"/>
              </a:solidFill>
            </a:endParaRPr>
          </a:p>
        </p:txBody>
      </p:sp>
      <p:sp>
        <p:nvSpPr>
          <p:cNvPr id="3" name="Content Placeholder 2"/>
          <p:cNvSpPr>
            <a:spLocks noGrp="1"/>
          </p:cNvSpPr>
          <p:nvPr>
            <p:ph idx="1"/>
          </p:nvPr>
        </p:nvSpPr>
        <p:spPr>
          <a:xfrm>
            <a:off x="304800" y="1828800"/>
            <a:ext cx="8610600" cy="4525963"/>
          </a:xfrm>
        </p:spPr>
        <p:style>
          <a:lnRef idx="1">
            <a:schemeClr val="accent5"/>
          </a:lnRef>
          <a:fillRef idx="3">
            <a:schemeClr val="accent5"/>
          </a:fillRef>
          <a:effectRef idx="2">
            <a:schemeClr val="accent5"/>
          </a:effectRef>
          <a:fontRef idx="minor">
            <a:schemeClr val="lt1"/>
          </a:fontRef>
        </p:style>
        <p:txBody>
          <a:bodyPr>
            <a:normAutofit fontScale="92500" lnSpcReduction="20000"/>
          </a:bodyPr>
          <a:lstStyle/>
          <a:p>
            <a:pPr marL="0" indent="0" algn="ctr">
              <a:buNone/>
            </a:pPr>
            <a:r>
              <a:rPr lang="en-US" dirty="0">
                <a:solidFill>
                  <a:srgbClr val="000099"/>
                </a:solidFill>
              </a:rPr>
              <a:t>Commonwealth gets a large ROI for the dollar:</a:t>
            </a:r>
          </a:p>
          <a:p>
            <a:r>
              <a:rPr lang="en-US" dirty="0">
                <a:solidFill>
                  <a:srgbClr val="000099"/>
                </a:solidFill>
              </a:rPr>
              <a:t>Links to health systems</a:t>
            </a:r>
          </a:p>
          <a:p>
            <a:r>
              <a:rPr lang="en-US" dirty="0">
                <a:solidFill>
                  <a:srgbClr val="000099"/>
                </a:solidFill>
              </a:rPr>
              <a:t>Care </a:t>
            </a:r>
            <a:r>
              <a:rPr lang="en-US" dirty="0" smtClean="0">
                <a:solidFill>
                  <a:srgbClr val="000099"/>
                </a:solidFill>
              </a:rPr>
              <a:t>management  </a:t>
            </a:r>
            <a:endParaRPr lang="en-US" dirty="0">
              <a:solidFill>
                <a:srgbClr val="000099"/>
              </a:solidFill>
            </a:endParaRPr>
          </a:p>
          <a:p>
            <a:r>
              <a:rPr lang="en-US" dirty="0">
                <a:solidFill>
                  <a:srgbClr val="000099"/>
                </a:solidFill>
              </a:rPr>
              <a:t>NCQA accreditation</a:t>
            </a:r>
          </a:p>
          <a:p>
            <a:r>
              <a:rPr lang="en-US" dirty="0">
                <a:solidFill>
                  <a:srgbClr val="000099"/>
                </a:solidFill>
              </a:rPr>
              <a:t>New innovations and technology</a:t>
            </a:r>
          </a:p>
          <a:p>
            <a:r>
              <a:rPr lang="en-US" dirty="0">
                <a:solidFill>
                  <a:srgbClr val="000099"/>
                </a:solidFill>
              </a:rPr>
              <a:t>Technological advances</a:t>
            </a:r>
          </a:p>
          <a:p>
            <a:r>
              <a:rPr lang="en-US" dirty="0">
                <a:solidFill>
                  <a:srgbClr val="000099"/>
                </a:solidFill>
              </a:rPr>
              <a:t>Staffing – numbers and expertise </a:t>
            </a:r>
          </a:p>
          <a:p>
            <a:r>
              <a:rPr lang="en-US" dirty="0">
                <a:solidFill>
                  <a:srgbClr val="000099"/>
                </a:solidFill>
              </a:rPr>
              <a:t>Ability to create an expansive </a:t>
            </a:r>
            <a:r>
              <a:rPr lang="en-US" dirty="0" smtClean="0">
                <a:solidFill>
                  <a:srgbClr val="000099"/>
                </a:solidFill>
              </a:rPr>
              <a:t>credentialed </a:t>
            </a:r>
            <a:r>
              <a:rPr lang="en-US" dirty="0">
                <a:solidFill>
                  <a:srgbClr val="000099"/>
                </a:solidFill>
              </a:rPr>
              <a:t>network</a:t>
            </a:r>
          </a:p>
          <a:p>
            <a:r>
              <a:rPr lang="en-US" dirty="0">
                <a:solidFill>
                  <a:srgbClr val="000099"/>
                </a:solidFill>
              </a:rPr>
              <a:t>Local presence </a:t>
            </a:r>
          </a:p>
          <a:p>
            <a:r>
              <a:rPr lang="en-US" dirty="0">
                <a:solidFill>
                  <a:srgbClr val="000099"/>
                </a:solidFill>
              </a:rPr>
              <a:t>Budget predictability</a:t>
            </a:r>
          </a:p>
          <a:p>
            <a:r>
              <a:rPr lang="en-US" dirty="0">
                <a:solidFill>
                  <a:srgbClr val="000099"/>
                </a:solidFill>
              </a:rPr>
              <a:t>Focus on quality outcomes</a:t>
            </a:r>
          </a:p>
          <a:p>
            <a:endParaRPr lang="en-US" dirty="0"/>
          </a:p>
        </p:txBody>
      </p:sp>
      <p:pic>
        <p:nvPicPr>
          <p:cNvPr id="5" name="Picture 7" descr="dollar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38579" y="2286000"/>
            <a:ext cx="310062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6373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457200" y="914400"/>
            <a:ext cx="8229600" cy="944562"/>
          </a:xfrm>
        </p:spPr>
        <p:txBody>
          <a:bodyPr/>
          <a:lstStyle/>
          <a:p>
            <a:pPr algn="ctr"/>
            <a:r>
              <a:rPr lang="en-US" sz="3200" b="1" dirty="0" smtClean="0"/>
              <a:t>Medicaid and the Social Security Act</a:t>
            </a:r>
            <a:endParaRPr lang="en-US" sz="3200" b="1" dirty="0"/>
          </a:p>
        </p:txBody>
      </p:sp>
      <p:sp>
        <p:nvSpPr>
          <p:cNvPr id="577539" name="Rectangle 3"/>
          <p:cNvSpPr>
            <a:spLocks noGrp="1" noChangeArrowheads="1"/>
          </p:cNvSpPr>
          <p:nvPr>
            <p:ph idx="1"/>
          </p:nvPr>
        </p:nvSpPr>
        <p:spPr>
          <a:xfrm>
            <a:off x="609600" y="1981200"/>
            <a:ext cx="7924800" cy="4191000"/>
          </a:xfrm>
        </p:spPr>
        <p:txBody>
          <a:bodyPr>
            <a:normAutofit/>
          </a:bodyPr>
          <a:lstStyle/>
          <a:p>
            <a:r>
              <a:rPr lang="en-US" sz="2400" b="1" dirty="0" smtClean="0"/>
              <a:t>Medicaid</a:t>
            </a:r>
            <a:r>
              <a:rPr lang="en-US" sz="2400" dirty="0" smtClean="0"/>
              <a:t> is established through Title XIX of the SSA. </a:t>
            </a:r>
          </a:p>
          <a:p>
            <a:r>
              <a:rPr lang="en-US" sz="2400" dirty="0" smtClean="0"/>
              <a:t>Each state administers its own Medicaid program, however all rules and services must be approved by </a:t>
            </a:r>
            <a:r>
              <a:rPr lang="en-US" sz="2400" dirty="0"/>
              <a:t>the federal government</a:t>
            </a:r>
            <a:r>
              <a:rPr lang="en-US" sz="2400" dirty="0" smtClean="0"/>
              <a:t>.</a:t>
            </a:r>
            <a:endParaRPr lang="en-US" sz="2400" dirty="0"/>
          </a:p>
          <a:p>
            <a:r>
              <a:rPr lang="en-US" sz="2400" dirty="0" smtClean="0"/>
              <a:t>Each state submits a “State Plan for Medical Assistance” to CMS for federal approval.</a:t>
            </a:r>
          </a:p>
          <a:p>
            <a:r>
              <a:rPr lang="en-US" sz="2400" dirty="0" smtClean="0"/>
              <a:t>Title XIX requires that Medicaid services must be provided in the same </a:t>
            </a:r>
            <a:r>
              <a:rPr lang="en-US" sz="2400" i="1" dirty="0" smtClean="0"/>
              <a:t>amount, duration, and scope</a:t>
            </a:r>
            <a:r>
              <a:rPr lang="en-US" sz="2400" dirty="0" smtClean="0"/>
              <a:t> to all eligible beneficiaries within a state.  Exceptions are made through waivers</a:t>
            </a:r>
          </a:p>
          <a:p>
            <a:pPr lvl="1">
              <a:buFontTx/>
              <a:buNone/>
            </a:pPr>
            <a:endParaRPr lang="en-US" sz="1200" dirty="0"/>
          </a:p>
          <a:p>
            <a:endParaRPr lang="en-US" dirty="0"/>
          </a:p>
        </p:txBody>
      </p:sp>
    </p:spTree>
    <p:extLst>
      <p:ext uri="{BB962C8B-B14F-4D97-AF65-F5344CB8AC3E}">
        <p14:creationId xmlns:p14="http://schemas.microsoft.com/office/powerpoint/2010/main" val="1307795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838200"/>
          </a:xfrm>
        </p:spPr>
        <p:txBody>
          <a:bodyPr/>
          <a:lstStyle/>
          <a:p>
            <a:pPr algn="ctr"/>
            <a:r>
              <a:rPr lang="en-US" sz="3000" b="1" dirty="0" smtClean="0"/>
              <a:t>Children’s Health Insurance Program (CHIP)</a:t>
            </a:r>
            <a:endParaRPr lang="en-US" sz="3000" b="1" dirty="0"/>
          </a:p>
        </p:txBody>
      </p:sp>
      <p:sp>
        <p:nvSpPr>
          <p:cNvPr id="3" name="Content Placeholder 2"/>
          <p:cNvSpPr>
            <a:spLocks noGrp="1"/>
          </p:cNvSpPr>
          <p:nvPr>
            <p:ph idx="1"/>
          </p:nvPr>
        </p:nvSpPr>
        <p:spPr>
          <a:xfrm>
            <a:off x="685800" y="1905000"/>
            <a:ext cx="7772400" cy="4419600"/>
          </a:xfrm>
        </p:spPr>
        <p:txBody>
          <a:bodyPr>
            <a:normAutofit lnSpcReduction="10000"/>
          </a:bodyPr>
          <a:lstStyle/>
          <a:p>
            <a:r>
              <a:rPr lang="en-US" sz="2400" dirty="0" smtClean="0"/>
              <a:t>Established in 1997 as Title XXI of the SSA.</a:t>
            </a:r>
          </a:p>
          <a:p>
            <a:r>
              <a:rPr lang="en-US" sz="2400" dirty="0" smtClean="0"/>
              <a:t>Previously called “SCHIP”.  Known as FAMIS in Virginia.</a:t>
            </a:r>
          </a:p>
          <a:p>
            <a:r>
              <a:rPr lang="en-US" sz="2400" dirty="0" smtClean="0"/>
              <a:t>Expands health insurance coverage to children whose family incomes exceed the amount allowed for Medicaid.</a:t>
            </a:r>
          </a:p>
          <a:p>
            <a:r>
              <a:rPr lang="en-US" sz="2400" dirty="0" smtClean="0"/>
              <a:t>Like Medicaid, CHIP is administered at the state level, but requires federal approval.</a:t>
            </a:r>
          </a:p>
          <a:p>
            <a:r>
              <a:rPr lang="en-US" sz="2400" dirty="0" smtClean="0"/>
              <a:t>States receive a higher match rate for CHIP (65/35 in VA).</a:t>
            </a:r>
          </a:p>
          <a:p>
            <a:r>
              <a:rPr lang="en-US" sz="2400" dirty="0" smtClean="0"/>
              <a:t>CHIPRA (the CHIP Reauthorization Act of 2009) reauthorized/expanded certain services (e.g., dental).</a:t>
            </a:r>
          </a:p>
          <a:p>
            <a:endParaRPr lang="en-US" dirty="0"/>
          </a:p>
        </p:txBody>
      </p:sp>
    </p:spTree>
    <p:extLst>
      <p:ext uri="{BB962C8B-B14F-4D97-AF65-F5344CB8AC3E}">
        <p14:creationId xmlns:p14="http://schemas.microsoft.com/office/powerpoint/2010/main" val="1747368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228600"/>
            <a:ext cx="9144000" cy="946150"/>
          </a:xfrm>
          <a:prstGeom prst="rect">
            <a:avLst/>
          </a:prstGeom>
          <a:noFill/>
          <a:ln w="9525">
            <a:noFill/>
            <a:miter lim="800000"/>
            <a:headEnd/>
            <a:tailEnd/>
          </a:ln>
        </p:spPr>
        <p:txBody>
          <a:bodyPr>
            <a:spAutoFit/>
          </a:bodyPr>
          <a:lstStyle/>
          <a:p>
            <a:pPr algn="ctr"/>
            <a:r>
              <a:rPr lang="en-US" sz="2800" b="1" dirty="0">
                <a:latin typeface="Tahoma" pitchFamily="34" charset="0"/>
              </a:rPr>
              <a:t>Federal Medical Assistance Percentages (FMAP),</a:t>
            </a:r>
          </a:p>
          <a:p>
            <a:pPr algn="ctr"/>
            <a:r>
              <a:rPr lang="en-US" sz="2800" b="1" dirty="0">
                <a:latin typeface="Tahoma" pitchFamily="34" charset="0"/>
              </a:rPr>
              <a:t>FY 2010</a:t>
            </a:r>
          </a:p>
        </p:txBody>
      </p:sp>
      <p:sp>
        <p:nvSpPr>
          <p:cNvPr id="2051" name="Text Box 3"/>
          <p:cNvSpPr txBox="1">
            <a:spLocks noChangeArrowheads="1"/>
          </p:cNvSpPr>
          <p:nvPr/>
        </p:nvSpPr>
        <p:spPr bwMode="auto">
          <a:xfrm>
            <a:off x="5253038" y="2833688"/>
            <a:ext cx="295275" cy="244475"/>
          </a:xfrm>
          <a:prstGeom prst="rect">
            <a:avLst/>
          </a:prstGeom>
          <a:noFill/>
          <a:ln w="9525">
            <a:noFill/>
            <a:miter lim="800000"/>
            <a:headEnd/>
            <a:tailEnd/>
          </a:ln>
        </p:spPr>
        <p:txBody>
          <a:bodyPr wrap="none">
            <a:spAutoFit/>
          </a:bodyPr>
          <a:lstStyle/>
          <a:p>
            <a:r>
              <a:rPr lang="en-US" sz="1000" dirty="0">
                <a:latin typeface="Tahoma" pitchFamily="34" charset="0"/>
              </a:rPr>
              <a:t>IL</a:t>
            </a:r>
          </a:p>
        </p:txBody>
      </p:sp>
      <p:sp>
        <p:nvSpPr>
          <p:cNvPr id="2052" name="Text Box 4"/>
          <p:cNvSpPr txBox="1">
            <a:spLocks noChangeArrowheads="1"/>
          </p:cNvSpPr>
          <p:nvPr/>
        </p:nvSpPr>
        <p:spPr bwMode="auto">
          <a:xfrm>
            <a:off x="8001000" y="2133600"/>
            <a:ext cx="498475" cy="244475"/>
          </a:xfrm>
          <a:prstGeom prst="rect">
            <a:avLst/>
          </a:prstGeom>
          <a:noFill/>
          <a:ln w="9525">
            <a:noFill/>
            <a:miter lim="800000"/>
            <a:headEnd/>
            <a:tailEnd/>
          </a:ln>
        </p:spPr>
        <p:txBody>
          <a:bodyPr>
            <a:spAutoFit/>
          </a:bodyPr>
          <a:lstStyle/>
          <a:p>
            <a:r>
              <a:rPr lang="en-US" sz="1000" dirty="0">
                <a:latin typeface="Tahoma" pitchFamily="34" charset="0"/>
              </a:rPr>
              <a:t>CT</a:t>
            </a:r>
          </a:p>
        </p:txBody>
      </p:sp>
      <p:sp>
        <p:nvSpPr>
          <p:cNvPr id="2053" name="Line 5"/>
          <p:cNvSpPr>
            <a:spLocks noChangeShapeType="1"/>
          </p:cNvSpPr>
          <p:nvPr/>
        </p:nvSpPr>
        <p:spPr bwMode="auto">
          <a:xfrm flipH="1" flipV="1">
            <a:off x="7391400" y="1371600"/>
            <a:ext cx="152400" cy="304800"/>
          </a:xfrm>
          <a:prstGeom prst="line">
            <a:avLst/>
          </a:prstGeom>
          <a:noFill/>
          <a:ln w="9525">
            <a:solidFill>
              <a:schemeClr val="tx1"/>
            </a:solidFill>
            <a:round/>
            <a:headEnd/>
            <a:tailEnd/>
          </a:ln>
        </p:spPr>
        <p:txBody>
          <a:bodyPr wrap="none" anchor="ctr"/>
          <a:lstStyle/>
          <a:p>
            <a:endParaRPr lang="en-US" dirty="0"/>
          </a:p>
        </p:txBody>
      </p:sp>
      <p:sp>
        <p:nvSpPr>
          <p:cNvPr id="2054" name="Line 6"/>
          <p:cNvSpPr>
            <a:spLocks noChangeShapeType="1"/>
          </p:cNvSpPr>
          <p:nvPr/>
        </p:nvSpPr>
        <p:spPr bwMode="auto">
          <a:xfrm>
            <a:off x="7386638" y="2301875"/>
            <a:ext cx="381000" cy="152400"/>
          </a:xfrm>
          <a:prstGeom prst="line">
            <a:avLst/>
          </a:prstGeom>
          <a:noFill/>
          <a:ln w="9525">
            <a:solidFill>
              <a:schemeClr val="tx1"/>
            </a:solidFill>
            <a:round/>
            <a:headEnd/>
            <a:tailEnd/>
          </a:ln>
        </p:spPr>
        <p:txBody>
          <a:bodyPr wrap="none" anchor="ctr"/>
          <a:lstStyle/>
          <a:p>
            <a:endParaRPr lang="en-US" dirty="0"/>
          </a:p>
        </p:txBody>
      </p:sp>
      <p:sp>
        <p:nvSpPr>
          <p:cNvPr id="2055" name="Freeform 7"/>
          <p:cNvSpPr>
            <a:spLocks noChangeAspect="1"/>
          </p:cNvSpPr>
          <p:nvPr/>
        </p:nvSpPr>
        <p:spPr bwMode="auto">
          <a:xfrm>
            <a:off x="7700963" y="1076325"/>
            <a:ext cx="493712" cy="706438"/>
          </a:xfrm>
          <a:custGeom>
            <a:avLst/>
            <a:gdLst>
              <a:gd name="T0" fmla="*/ 73 w 313"/>
              <a:gd name="T1" fmla="*/ 15 h 478"/>
              <a:gd name="T2" fmla="*/ 27 w 313"/>
              <a:gd name="T3" fmla="*/ 103 h 478"/>
              <a:gd name="T4" fmla="*/ 49 w 313"/>
              <a:gd name="T5" fmla="*/ 136 h 478"/>
              <a:gd name="T6" fmla="*/ 27 w 313"/>
              <a:gd name="T7" fmla="*/ 176 h 478"/>
              <a:gd name="T8" fmla="*/ 40 w 313"/>
              <a:gd name="T9" fmla="*/ 189 h 478"/>
              <a:gd name="T10" fmla="*/ 31 w 313"/>
              <a:gd name="T11" fmla="*/ 216 h 478"/>
              <a:gd name="T12" fmla="*/ 31 w 313"/>
              <a:gd name="T13" fmla="*/ 261 h 478"/>
              <a:gd name="T14" fmla="*/ 0 w 313"/>
              <a:gd name="T15" fmla="*/ 277 h 478"/>
              <a:gd name="T16" fmla="*/ 12 w 313"/>
              <a:gd name="T17" fmla="*/ 291 h 478"/>
              <a:gd name="T18" fmla="*/ 78 w 313"/>
              <a:gd name="T19" fmla="*/ 457 h 478"/>
              <a:gd name="T20" fmla="*/ 130 w 313"/>
              <a:gd name="T21" fmla="*/ 478 h 478"/>
              <a:gd name="T22" fmla="*/ 127 w 313"/>
              <a:gd name="T23" fmla="*/ 444 h 478"/>
              <a:gd name="T24" fmla="*/ 152 w 313"/>
              <a:gd name="T25" fmla="*/ 417 h 478"/>
              <a:gd name="T26" fmla="*/ 143 w 313"/>
              <a:gd name="T27" fmla="*/ 389 h 478"/>
              <a:gd name="T28" fmla="*/ 207 w 313"/>
              <a:gd name="T29" fmla="*/ 355 h 478"/>
              <a:gd name="T30" fmla="*/ 210 w 313"/>
              <a:gd name="T31" fmla="*/ 308 h 478"/>
              <a:gd name="T32" fmla="*/ 248 w 313"/>
              <a:gd name="T33" fmla="*/ 305 h 478"/>
              <a:gd name="T34" fmla="*/ 277 w 313"/>
              <a:gd name="T35" fmla="*/ 270 h 478"/>
              <a:gd name="T36" fmla="*/ 313 w 313"/>
              <a:gd name="T37" fmla="*/ 246 h 478"/>
              <a:gd name="T38" fmla="*/ 313 w 313"/>
              <a:gd name="T39" fmla="*/ 216 h 478"/>
              <a:gd name="T40" fmla="*/ 264 w 313"/>
              <a:gd name="T41" fmla="*/ 207 h 478"/>
              <a:gd name="T42" fmla="*/ 255 w 313"/>
              <a:gd name="T43" fmla="*/ 174 h 478"/>
              <a:gd name="T44" fmla="*/ 206 w 313"/>
              <a:gd name="T45" fmla="*/ 170 h 478"/>
              <a:gd name="T46" fmla="*/ 166 w 313"/>
              <a:gd name="T47" fmla="*/ 28 h 478"/>
              <a:gd name="T48" fmla="*/ 148 w 313"/>
              <a:gd name="T49" fmla="*/ 0 h 478"/>
              <a:gd name="T50" fmla="*/ 98 w 313"/>
              <a:gd name="T51" fmla="*/ 12 h 478"/>
              <a:gd name="T52" fmla="*/ 90 w 313"/>
              <a:gd name="T53" fmla="*/ 25 h 478"/>
              <a:gd name="T54" fmla="*/ 73 w 313"/>
              <a:gd name="T55" fmla="*/ 15 h 47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13"/>
              <a:gd name="T85" fmla="*/ 0 h 478"/>
              <a:gd name="T86" fmla="*/ 313 w 313"/>
              <a:gd name="T87" fmla="*/ 478 h 47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13" h="478">
                <a:moveTo>
                  <a:pt x="73" y="15"/>
                </a:moveTo>
                <a:lnTo>
                  <a:pt x="27" y="103"/>
                </a:lnTo>
                <a:lnTo>
                  <a:pt x="49" y="136"/>
                </a:lnTo>
                <a:lnTo>
                  <a:pt x="27" y="176"/>
                </a:lnTo>
                <a:lnTo>
                  <a:pt x="40" y="189"/>
                </a:lnTo>
                <a:lnTo>
                  <a:pt x="31" y="216"/>
                </a:lnTo>
                <a:lnTo>
                  <a:pt x="31" y="261"/>
                </a:lnTo>
                <a:lnTo>
                  <a:pt x="0" y="277"/>
                </a:lnTo>
                <a:lnTo>
                  <a:pt x="12" y="291"/>
                </a:lnTo>
                <a:lnTo>
                  <a:pt x="78" y="457"/>
                </a:lnTo>
                <a:lnTo>
                  <a:pt x="130" y="478"/>
                </a:lnTo>
                <a:lnTo>
                  <a:pt x="127" y="444"/>
                </a:lnTo>
                <a:lnTo>
                  <a:pt x="152" y="417"/>
                </a:lnTo>
                <a:lnTo>
                  <a:pt x="143" y="389"/>
                </a:lnTo>
                <a:lnTo>
                  <a:pt x="207" y="355"/>
                </a:lnTo>
                <a:lnTo>
                  <a:pt x="210" y="308"/>
                </a:lnTo>
                <a:lnTo>
                  <a:pt x="248" y="305"/>
                </a:lnTo>
                <a:lnTo>
                  <a:pt x="277" y="270"/>
                </a:lnTo>
                <a:lnTo>
                  <a:pt x="313" y="246"/>
                </a:lnTo>
                <a:lnTo>
                  <a:pt x="313" y="216"/>
                </a:lnTo>
                <a:lnTo>
                  <a:pt x="264" y="207"/>
                </a:lnTo>
                <a:lnTo>
                  <a:pt x="255" y="174"/>
                </a:lnTo>
                <a:lnTo>
                  <a:pt x="206" y="170"/>
                </a:lnTo>
                <a:lnTo>
                  <a:pt x="166" y="28"/>
                </a:lnTo>
                <a:lnTo>
                  <a:pt x="148" y="0"/>
                </a:lnTo>
                <a:lnTo>
                  <a:pt x="98" y="12"/>
                </a:lnTo>
                <a:lnTo>
                  <a:pt x="90" y="25"/>
                </a:lnTo>
                <a:lnTo>
                  <a:pt x="73" y="15"/>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056" name="Freeform 8"/>
          <p:cNvSpPr>
            <a:spLocks noChangeAspect="1"/>
          </p:cNvSpPr>
          <p:nvPr/>
        </p:nvSpPr>
        <p:spPr bwMode="auto">
          <a:xfrm>
            <a:off x="6781800" y="2149475"/>
            <a:ext cx="746125" cy="482600"/>
          </a:xfrm>
          <a:custGeom>
            <a:avLst/>
            <a:gdLst>
              <a:gd name="T0" fmla="*/ 43 w 473"/>
              <a:gd name="T1" fmla="*/ 45 h 310"/>
              <a:gd name="T2" fmla="*/ 0 w 473"/>
              <a:gd name="T3" fmla="*/ 87 h 310"/>
              <a:gd name="T4" fmla="*/ 24 w 473"/>
              <a:gd name="T5" fmla="*/ 237 h 310"/>
              <a:gd name="T6" fmla="*/ 43 w 473"/>
              <a:gd name="T7" fmla="*/ 310 h 310"/>
              <a:gd name="T8" fmla="*/ 124 w 473"/>
              <a:gd name="T9" fmla="*/ 304 h 310"/>
              <a:gd name="T10" fmla="*/ 422 w 473"/>
              <a:gd name="T11" fmla="*/ 248 h 310"/>
              <a:gd name="T12" fmla="*/ 443 w 473"/>
              <a:gd name="T13" fmla="*/ 239 h 310"/>
              <a:gd name="T14" fmla="*/ 473 w 473"/>
              <a:gd name="T15" fmla="*/ 169 h 310"/>
              <a:gd name="T16" fmla="*/ 428 w 473"/>
              <a:gd name="T17" fmla="*/ 130 h 310"/>
              <a:gd name="T18" fmla="*/ 452 w 473"/>
              <a:gd name="T19" fmla="*/ 41 h 310"/>
              <a:gd name="T20" fmla="*/ 418 w 473"/>
              <a:gd name="T21" fmla="*/ 32 h 310"/>
              <a:gd name="T22" fmla="*/ 418 w 473"/>
              <a:gd name="T23" fmla="*/ 9 h 310"/>
              <a:gd name="T24" fmla="*/ 403 w 473"/>
              <a:gd name="T25" fmla="*/ 0 h 310"/>
              <a:gd name="T26" fmla="*/ 57 w 473"/>
              <a:gd name="T27" fmla="*/ 64 h 310"/>
              <a:gd name="T28" fmla="*/ 43 w 473"/>
              <a:gd name="T29" fmla="*/ 45 h 3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73"/>
              <a:gd name="T46" fmla="*/ 0 h 310"/>
              <a:gd name="T47" fmla="*/ 473 w 473"/>
              <a:gd name="T48" fmla="*/ 310 h 3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73" h="310">
                <a:moveTo>
                  <a:pt x="43" y="45"/>
                </a:moveTo>
                <a:lnTo>
                  <a:pt x="0" y="87"/>
                </a:lnTo>
                <a:lnTo>
                  <a:pt x="24" y="237"/>
                </a:lnTo>
                <a:lnTo>
                  <a:pt x="43" y="310"/>
                </a:lnTo>
                <a:lnTo>
                  <a:pt x="124" y="304"/>
                </a:lnTo>
                <a:lnTo>
                  <a:pt x="422" y="248"/>
                </a:lnTo>
                <a:lnTo>
                  <a:pt x="443" y="239"/>
                </a:lnTo>
                <a:lnTo>
                  <a:pt x="473" y="169"/>
                </a:lnTo>
                <a:lnTo>
                  <a:pt x="428" y="130"/>
                </a:lnTo>
                <a:lnTo>
                  <a:pt x="452" y="41"/>
                </a:lnTo>
                <a:lnTo>
                  <a:pt x="418" y="32"/>
                </a:lnTo>
                <a:lnTo>
                  <a:pt x="418" y="9"/>
                </a:lnTo>
                <a:lnTo>
                  <a:pt x="403" y="0"/>
                </a:lnTo>
                <a:lnTo>
                  <a:pt x="57" y="64"/>
                </a:lnTo>
                <a:lnTo>
                  <a:pt x="43" y="45"/>
                </a:lnTo>
                <a:close/>
              </a:path>
            </a:pathLst>
          </a:custGeom>
          <a:solidFill>
            <a:schemeClr val="accent1"/>
          </a:solidFill>
          <a:ln w="9525" cap="flat" cmpd="sng">
            <a:solidFill>
              <a:schemeClr val="tx1"/>
            </a:solidFill>
            <a:prstDash val="solid"/>
            <a:round/>
            <a:headEnd/>
            <a:tailEnd/>
          </a:ln>
        </p:spPr>
        <p:txBody>
          <a:bodyPr wrap="none" anchor="ctr"/>
          <a:lstStyle/>
          <a:p>
            <a:endParaRPr lang="en-US" dirty="0"/>
          </a:p>
        </p:txBody>
      </p:sp>
      <p:sp>
        <p:nvSpPr>
          <p:cNvPr id="2057" name="Freeform 9"/>
          <p:cNvSpPr>
            <a:spLocks noChangeAspect="1"/>
          </p:cNvSpPr>
          <p:nvPr/>
        </p:nvSpPr>
        <p:spPr bwMode="auto">
          <a:xfrm>
            <a:off x="7456488" y="2205038"/>
            <a:ext cx="198437" cy="385762"/>
          </a:xfrm>
          <a:custGeom>
            <a:avLst/>
            <a:gdLst>
              <a:gd name="T0" fmla="*/ 22 w 125"/>
              <a:gd name="T1" fmla="*/ 2 h 247"/>
              <a:gd name="T2" fmla="*/ 52 w 125"/>
              <a:gd name="T3" fmla="*/ 0 h 247"/>
              <a:gd name="T4" fmla="*/ 112 w 125"/>
              <a:gd name="T5" fmla="*/ 37 h 247"/>
              <a:gd name="T6" fmla="*/ 103 w 125"/>
              <a:gd name="T7" fmla="*/ 67 h 247"/>
              <a:gd name="T8" fmla="*/ 124 w 125"/>
              <a:gd name="T9" fmla="*/ 86 h 247"/>
              <a:gd name="T10" fmla="*/ 125 w 125"/>
              <a:gd name="T11" fmla="*/ 203 h 247"/>
              <a:gd name="T12" fmla="*/ 104 w 125"/>
              <a:gd name="T13" fmla="*/ 247 h 247"/>
              <a:gd name="T14" fmla="*/ 81 w 125"/>
              <a:gd name="T15" fmla="*/ 231 h 247"/>
              <a:gd name="T16" fmla="*/ 55 w 125"/>
              <a:gd name="T17" fmla="*/ 230 h 247"/>
              <a:gd name="T18" fmla="*/ 12 w 125"/>
              <a:gd name="T19" fmla="*/ 206 h 247"/>
              <a:gd name="T20" fmla="*/ 45 w 125"/>
              <a:gd name="T21" fmla="*/ 133 h 247"/>
              <a:gd name="T22" fmla="*/ 0 w 125"/>
              <a:gd name="T23" fmla="*/ 94 h 247"/>
              <a:gd name="T24" fmla="*/ 22 w 125"/>
              <a:gd name="T25" fmla="*/ 2 h 24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5"/>
              <a:gd name="T40" fmla="*/ 0 h 247"/>
              <a:gd name="T41" fmla="*/ 125 w 125"/>
              <a:gd name="T42" fmla="*/ 247 h 24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5" h="247">
                <a:moveTo>
                  <a:pt x="22" y="2"/>
                </a:moveTo>
                <a:lnTo>
                  <a:pt x="52" y="0"/>
                </a:lnTo>
                <a:lnTo>
                  <a:pt x="112" y="37"/>
                </a:lnTo>
                <a:lnTo>
                  <a:pt x="103" y="67"/>
                </a:lnTo>
                <a:lnTo>
                  <a:pt x="124" y="86"/>
                </a:lnTo>
                <a:lnTo>
                  <a:pt x="125" y="203"/>
                </a:lnTo>
                <a:lnTo>
                  <a:pt x="104" y="247"/>
                </a:lnTo>
                <a:lnTo>
                  <a:pt x="81" y="231"/>
                </a:lnTo>
                <a:lnTo>
                  <a:pt x="55" y="230"/>
                </a:lnTo>
                <a:lnTo>
                  <a:pt x="12" y="206"/>
                </a:lnTo>
                <a:lnTo>
                  <a:pt x="45" y="133"/>
                </a:lnTo>
                <a:lnTo>
                  <a:pt x="0" y="94"/>
                </a:lnTo>
                <a:lnTo>
                  <a:pt x="22" y="2"/>
                </a:lnTo>
                <a:close/>
              </a:path>
            </a:pathLst>
          </a:custGeom>
          <a:solidFill>
            <a:schemeClr val="accent2"/>
          </a:solidFill>
          <a:ln w="9525" cap="flat" cmpd="sng">
            <a:solidFill>
              <a:schemeClr val="tx1"/>
            </a:solidFill>
            <a:prstDash val="solid"/>
            <a:round/>
            <a:headEnd/>
            <a:tailEnd/>
          </a:ln>
        </p:spPr>
        <p:txBody>
          <a:bodyPr wrap="none" anchor="ctr"/>
          <a:lstStyle/>
          <a:p>
            <a:endParaRPr lang="en-US" dirty="0"/>
          </a:p>
        </p:txBody>
      </p:sp>
      <p:sp>
        <p:nvSpPr>
          <p:cNvPr id="2058" name="Freeform 10"/>
          <p:cNvSpPr>
            <a:spLocks noChangeAspect="1"/>
          </p:cNvSpPr>
          <p:nvPr/>
        </p:nvSpPr>
        <p:spPr bwMode="auto">
          <a:xfrm>
            <a:off x="7486650" y="1566863"/>
            <a:ext cx="220663" cy="401637"/>
          </a:xfrm>
          <a:custGeom>
            <a:avLst/>
            <a:gdLst>
              <a:gd name="T0" fmla="*/ 0 w 139"/>
              <a:gd name="T1" fmla="*/ 27 h 257"/>
              <a:gd name="T2" fmla="*/ 102 w 139"/>
              <a:gd name="T3" fmla="*/ 0 h 257"/>
              <a:gd name="T4" fmla="*/ 139 w 139"/>
              <a:gd name="T5" fmla="*/ 70 h 257"/>
              <a:gd name="T6" fmla="*/ 120 w 139"/>
              <a:gd name="T7" fmla="*/ 88 h 257"/>
              <a:gd name="T8" fmla="*/ 127 w 139"/>
              <a:gd name="T9" fmla="*/ 243 h 257"/>
              <a:gd name="T10" fmla="*/ 69 w 139"/>
              <a:gd name="T11" fmla="*/ 257 h 257"/>
              <a:gd name="T12" fmla="*/ 41 w 139"/>
              <a:gd name="T13" fmla="*/ 193 h 257"/>
              <a:gd name="T14" fmla="*/ 39 w 139"/>
              <a:gd name="T15" fmla="*/ 117 h 257"/>
              <a:gd name="T16" fmla="*/ 14 w 139"/>
              <a:gd name="T17" fmla="*/ 94 h 257"/>
              <a:gd name="T18" fmla="*/ 0 w 139"/>
              <a:gd name="T19" fmla="*/ 27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9"/>
              <a:gd name="T31" fmla="*/ 0 h 257"/>
              <a:gd name="T32" fmla="*/ 139 w 139"/>
              <a:gd name="T33" fmla="*/ 257 h 2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9" h="257">
                <a:moveTo>
                  <a:pt x="0" y="27"/>
                </a:moveTo>
                <a:lnTo>
                  <a:pt x="102" y="0"/>
                </a:lnTo>
                <a:lnTo>
                  <a:pt x="139" y="70"/>
                </a:lnTo>
                <a:lnTo>
                  <a:pt x="120" y="88"/>
                </a:lnTo>
                <a:lnTo>
                  <a:pt x="127" y="243"/>
                </a:lnTo>
                <a:lnTo>
                  <a:pt x="69" y="257"/>
                </a:lnTo>
                <a:lnTo>
                  <a:pt x="41" y="193"/>
                </a:lnTo>
                <a:lnTo>
                  <a:pt x="39" y="117"/>
                </a:lnTo>
                <a:lnTo>
                  <a:pt x="14" y="94"/>
                </a:lnTo>
                <a:lnTo>
                  <a:pt x="0" y="27"/>
                </a:lnTo>
                <a:close/>
              </a:path>
            </a:pathLst>
          </a:custGeom>
          <a:solidFill>
            <a:schemeClr val="accent1"/>
          </a:solidFill>
          <a:ln w="19050">
            <a:solidFill>
              <a:schemeClr val="tx1"/>
            </a:solidFill>
            <a:prstDash val="solid"/>
            <a:round/>
            <a:headEnd/>
            <a:tailEnd/>
          </a:ln>
        </p:spPr>
        <p:txBody>
          <a:bodyPr/>
          <a:lstStyle/>
          <a:p>
            <a:endParaRPr lang="en-US" dirty="0"/>
          </a:p>
        </p:txBody>
      </p:sp>
      <p:sp>
        <p:nvSpPr>
          <p:cNvPr id="2059" name="Freeform 11"/>
          <p:cNvSpPr>
            <a:spLocks noChangeAspect="1"/>
          </p:cNvSpPr>
          <p:nvPr/>
        </p:nvSpPr>
        <p:spPr bwMode="auto">
          <a:xfrm>
            <a:off x="7593013" y="1878013"/>
            <a:ext cx="466725" cy="209550"/>
          </a:xfrm>
          <a:custGeom>
            <a:avLst/>
            <a:gdLst>
              <a:gd name="T0" fmla="*/ 0 w 296"/>
              <a:gd name="T1" fmla="*/ 54 h 134"/>
              <a:gd name="T2" fmla="*/ 151 w 296"/>
              <a:gd name="T3" fmla="*/ 16 h 134"/>
              <a:gd name="T4" fmla="*/ 169 w 296"/>
              <a:gd name="T5" fmla="*/ 18 h 134"/>
              <a:gd name="T6" fmla="*/ 187 w 296"/>
              <a:gd name="T7" fmla="*/ 0 h 134"/>
              <a:gd name="T8" fmla="*/ 202 w 296"/>
              <a:gd name="T9" fmla="*/ 9 h 134"/>
              <a:gd name="T10" fmla="*/ 184 w 296"/>
              <a:gd name="T11" fmla="*/ 48 h 134"/>
              <a:gd name="T12" fmla="*/ 215 w 296"/>
              <a:gd name="T13" fmla="*/ 45 h 134"/>
              <a:gd name="T14" fmla="*/ 233 w 296"/>
              <a:gd name="T15" fmla="*/ 74 h 134"/>
              <a:gd name="T16" fmla="*/ 254 w 296"/>
              <a:gd name="T17" fmla="*/ 77 h 134"/>
              <a:gd name="T18" fmla="*/ 269 w 296"/>
              <a:gd name="T19" fmla="*/ 73 h 134"/>
              <a:gd name="T20" fmla="*/ 269 w 296"/>
              <a:gd name="T21" fmla="*/ 57 h 134"/>
              <a:gd name="T22" fmla="*/ 243 w 296"/>
              <a:gd name="T23" fmla="*/ 36 h 134"/>
              <a:gd name="T24" fmla="*/ 263 w 296"/>
              <a:gd name="T25" fmla="*/ 34 h 134"/>
              <a:gd name="T26" fmla="*/ 296 w 296"/>
              <a:gd name="T27" fmla="*/ 79 h 134"/>
              <a:gd name="T28" fmla="*/ 264 w 296"/>
              <a:gd name="T29" fmla="*/ 106 h 134"/>
              <a:gd name="T30" fmla="*/ 229 w 296"/>
              <a:gd name="T31" fmla="*/ 92 h 134"/>
              <a:gd name="T32" fmla="*/ 206 w 296"/>
              <a:gd name="T33" fmla="*/ 125 h 134"/>
              <a:gd name="T34" fmla="*/ 161 w 296"/>
              <a:gd name="T35" fmla="*/ 92 h 134"/>
              <a:gd name="T36" fmla="*/ 12 w 296"/>
              <a:gd name="T37" fmla="*/ 134 h 134"/>
              <a:gd name="T38" fmla="*/ 0 w 296"/>
              <a:gd name="T39" fmla="*/ 54 h 1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96"/>
              <a:gd name="T61" fmla="*/ 0 h 134"/>
              <a:gd name="T62" fmla="*/ 296 w 296"/>
              <a:gd name="T63" fmla="*/ 134 h 1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96" h="134">
                <a:moveTo>
                  <a:pt x="0" y="54"/>
                </a:moveTo>
                <a:lnTo>
                  <a:pt x="151" y="16"/>
                </a:lnTo>
                <a:lnTo>
                  <a:pt x="169" y="18"/>
                </a:lnTo>
                <a:lnTo>
                  <a:pt x="187" y="0"/>
                </a:lnTo>
                <a:lnTo>
                  <a:pt x="202" y="9"/>
                </a:lnTo>
                <a:lnTo>
                  <a:pt x="184" y="48"/>
                </a:lnTo>
                <a:lnTo>
                  <a:pt x="215" y="45"/>
                </a:lnTo>
                <a:lnTo>
                  <a:pt x="233" y="74"/>
                </a:lnTo>
                <a:lnTo>
                  <a:pt x="254" y="77"/>
                </a:lnTo>
                <a:lnTo>
                  <a:pt x="269" y="73"/>
                </a:lnTo>
                <a:lnTo>
                  <a:pt x="269" y="57"/>
                </a:lnTo>
                <a:lnTo>
                  <a:pt x="243" y="36"/>
                </a:lnTo>
                <a:lnTo>
                  <a:pt x="263" y="34"/>
                </a:lnTo>
                <a:lnTo>
                  <a:pt x="296" y="79"/>
                </a:lnTo>
                <a:lnTo>
                  <a:pt x="264" y="106"/>
                </a:lnTo>
                <a:lnTo>
                  <a:pt x="229" y="92"/>
                </a:lnTo>
                <a:lnTo>
                  <a:pt x="206" y="125"/>
                </a:lnTo>
                <a:lnTo>
                  <a:pt x="161" y="92"/>
                </a:lnTo>
                <a:lnTo>
                  <a:pt x="12" y="134"/>
                </a:lnTo>
                <a:lnTo>
                  <a:pt x="0" y="54"/>
                </a:lnTo>
                <a:close/>
              </a:path>
            </a:pathLst>
          </a:custGeom>
          <a:solidFill>
            <a:schemeClr val="accent2"/>
          </a:solidFill>
          <a:ln w="9525">
            <a:solidFill>
              <a:schemeClr val="tx1"/>
            </a:solidFill>
            <a:prstDash val="solid"/>
            <a:round/>
            <a:headEnd/>
            <a:tailEnd/>
          </a:ln>
        </p:spPr>
        <p:txBody>
          <a:bodyPr/>
          <a:lstStyle/>
          <a:p>
            <a:endParaRPr lang="en-US" dirty="0"/>
          </a:p>
        </p:txBody>
      </p:sp>
      <p:sp>
        <p:nvSpPr>
          <p:cNvPr id="2060" name="Freeform 12"/>
          <p:cNvSpPr>
            <a:spLocks noChangeAspect="1"/>
          </p:cNvSpPr>
          <p:nvPr/>
        </p:nvSpPr>
        <p:spPr bwMode="auto">
          <a:xfrm>
            <a:off x="7608888" y="2035175"/>
            <a:ext cx="242887" cy="184150"/>
          </a:xfrm>
          <a:custGeom>
            <a:avLst/>
            <a:gdLst>
              <a:gd name="T0" fmla="*/ 0 w 153"/>
              <a:gd name="T1" fmla="*/ 30 h 118"/>
              <a:gd name="T2" fmla="*/ 118 w 153"/>
              <a:gd name="T3" fmla="*/ 0 h 118"/>
              <a:gd name="T4" fmla="*/ 153 w 153"/>
              <a:gd name="T5" fmla="*/ 54 h 118"/>
              <a:gd name="T6" fmla="*/ 133 w 153"/>
              <a:gd name="T7" fmla="*/ 78 h 118"/>
              <a:gd name="T8" fmla="*/ 95 w 153"/>
              <a:gd name="T9" fmla="*/ 69 h 118"/>
              <a:gd name="T10" fmla="*/ 37 w 153"/>
              <a:gd name="T11" fmla="*/ 118 h 118"/>
              <a:gd name="T12" fmla="*/ 6 w 153"/>
              <a:gd name="T13" fmla="*/ 93 h 118"/>
              <a:gd name="T14" fmla="*/ 0 w 153"/>
              <a:gd name="T15" fmla="*/ 30 h 118"/>
              <a:gd name="T16" fmla="*/ 0 60000 65536"/>
              <a:gd name="T17" fmla="*/ 0 60000 65536"/>
              <a:gd name="T18" fmla="*/ 0 60000 65536"/>
              <a:gd name="T19" fmla="*/ 0 60000 65536"/>
              <a:gd name="T20" fmla="*/ 0 60000 65536"/>
              <a:gd name="T21" fmla="*/ 0 60000 65536"/>
              <a:gd name="T22" fmla="*/ 0 60000 65536"/>
              <a:gd name="T23" fmla="*/ 0 60000 65536"/>
              <a:gd name="T24" fmla="*/ 0 w 153"/>
              <a:gd name="T25" fmla="*/ 0 h 118"/>
              <a:gd name="T26" fmla="*/ 153 w 153"/>
              <a:gd name="T27" fmla="*/ 118 h 1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3" h="118">
                <a:moveTo>
                  <a:pt x="0" y="30"/>
                </a:moveTo>
                <a:lnTo>
                  <a:pt x="118" y="0"/>
                </a:lnTo>
                <a:lnTo>
                  <a:pt x="153" y="54"/>
                </a:lnTo>
                <a:lnTo>
                  <a:pt x="133" y="78"/>
                </a:lnTo>
                <a:lnTo>
                  <a:pt x="95" y="69"/>
                </a:lnTo>
                <a:lnTo>
                  <a:pt x="37" y="118"/>
                </a:lnTo>
                <a:lnTo>
                  <a:pt x="6" y="93"/>
                </a:lnTo>
                <a:lnTo>
                  <a:pt x="0" y="30"/>
                </a:lnTo>
                <a:close/>
              </a:path>
            </a:pathLst>
          </a:custGeom>
          <a:solidFill>
            <a:schemeClr val="accent2"/>
          </a:solidFill>
          <a:ln w="9525">
            <a:solidFill>
              <a:schemeClr val="tx1"/>
            </a:solidFill>
            <a:prstDash val="solid"/>
            <a:round/>
            <a:headEnd/>
            <a:tailEnd/>
          </a:ln>
        </p:spPr>
        <p:txBody>
          <a:bodyPr/>
          <a:lstStyle/>
          <a:p>
            <a:endParaRPr lang="en-US" dirty="0"/>
          </a:p>
        </p:txBody>
      </p:sp>
      <p:grpSp>
        <p:nvGrpSpPr>
          <p:cNvPr id="2" name="Group 13"/>
          <p:cNvGrpSpPr>
            <a:grpSpLocks/>
          </p:cNvGrpSpPr>
          <p:nvPr/>
        </p:nvGrpSpPr>
        <p:grpSpPr bwMode="auto">
          <a:xfrm>
            <a:off x="6843713" y="1604963"/>
            <a:ext cx="1044575" cy="698500"/>
            <a:chOff x="4071" y="893"/>
            <a:chExt cx="658" cy="440"/>
          </a:xfrm>
        </p:grpSpPr>
        <p:sp>
          <p:nvSpPr>
            <p:cNvPr id="2185" name="Freeform 14"/>
            <p:cNvSpPr>
              <a:spLocks noChangeAspect="1"/>
            </p:cNvSpPr>
            <p:nvPr/>
          </p:nvSpPr>
          <p:spPr bwMode="auto">
            <a:xfrm>
              <a:off x="4071" y="893"/>
              <a:ext cx="521" cy="417"/>
            </a:xfrm>
            <a:custGeom>
              <a:avLst/>
              <a:gdLst>
                <a:gd name="T0" fmla="*/ 41 w 524"/>
                <a:gd name="T1" fmla="*/ 286 h 426"/>
                <a:gd name="T2" fmla="*/ 90 w 524"/>
                <a:gd name="T3" fmla="*/ 261 h 426"/>
                <a:gd name="T4" fmla="*/ 157 w 524"/>
                <a:gd name="T5" fmla="*/ 255 h 426"/>
                <a:gd name="T6" fmla="*/ 173 w 524"/>
                <a:gd name="T7" fmla="*/ 233 h 426"/>
                <a:gd name="T8" fmla="*/ 197 w 524"/>
                <a:gd name="T9" fmla="*/ 230 h 426"/>
                <a:gd name="T10" fmla="*/ 211 w 524"/>
                <a:gd name="T11" fmla="*/ 206 h 426"/>
                <a:gd name="T12" fmla="*/ 233 w 524"/>
                <a:gd name="T13" fmla="*/ 197 h 426"/>
                <a:gd name="T14" fmla="*/ 223 w 524"/>
                <a:gd name="T15" fmla="*/ 152 h 426"/>
                <a:gd name="T16" fmla="*/ 209 w 524"/>
                <a:gd name="T17" fmla="*/ 140 h 426"/>
                <a:gd name="T18" fmla="*/ 237 w 524"/>
                <a:gd name="T19" fmla="*/ 104 h 426"/>
                <a:gd name="T20" fmla="*/ 255 w 524"/>
                <a:gd name="T21" fmla="*/ 104 h 426"/>
                <a:gd name="T22" fmla="*/ 316 w 524"/>
                <a:gd name="T23" fmla="*/ 28 h 426"/>
                <a:gd name="T24" fmla="*/ 410 w 524"/>
                <a:gd name="T25" fmla="*/ 0 h 426"/>
                <a:gd name="T26" fmla="*/ 421 w 524"/>
                <a:gd name="T27" fmla="*/ 72 h 426"/>
                <a:gd name="T28" fmla="*/ 425 w 524"/>
                <a:gd name="T29" fmla="*/ 69 h 426"/>
                <a:gd name="T30" fmla="*/ 448 w 524"/>
                <a:gd name="T31" fmla="*/ 94 h 426"/>
                <a:gd name="T32" fmla="*/ 449 w 524"/>
                <a:gd name="T33" fmla="*/ 167 h 426"/>
                <a:gd name="T34" fmla="*/ 477 w 524"/>
                <a:gd name="T35" fmla="*/ 227 h 426"/>
                <a:gd name="T36" fmla="*/ 488 w 524"/>
                <a:gd name="T37" fmla="*/ 304 h 426"/>
                <a:gd name="T38" fmla="*/ 491 w 524"/>
                <a:gd name="T39" fmla="*/ 371 h 426"/>
                <a:gd name="T40" fmla="*/ 524 w 524"/>
                <a:gd name="T41" fmla="*/ 394 h 426"/>
                <a:gd name="T42" fmla="*/ 500 w 524"/>
                <a:gd name="T43" fmla="*/ 426 h 426"/>
                <a:gd name="T44" fmla="*/ 439 w 524"/>
                <a:gd name="T45" fmla="*/ 388 h 426"/>
                <a:gd name="T46" fmla="*/ 407 w 524"/>
                <a:gd name="T47" fmla="*/ 391 h 426"/>
                <a:gd name="T48" fmla="*/ 376 w 524"/>
                <a:gd name="T49" fmla="*/ 382 h 426"/>
                <a:gd name="T50" fmla="*/ 378 w 524"/>
                <a:gd name="T51" fmla="*/ 359 h 426"/>
                <a:gd name="T52" fmla="*/ 358 w 524"/>
                <a:gd name="T53" fmla="*/ 352 h 426"/>
                <a:gd name="T54" fmla="*/ 15 w 524"/>
                <a:gd name="T55" fmla="*/ 417 h 426"/>
                <a:gd name="T56" fmla="*/ 0 w 524"/>
                <a:gd name="T57" fmla="*/ 398 h 426"/>
                <a:gd name="T58" fmla="*/ 53 w 524"/>
                <a:gd name="T59" fmla="*/ 322 h 426"/>
                <a:gd name="T60" fmla="*/ 41 w 524"/>
                <a:gd name="T61" fmla="*/ 286 h 42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24"/>
                <a:gd name="T94" fmla="*/ 0 h 426"/>
                <a:gd name="T95" fmla="*/ 524 w 524"/>
                <a:gd name="T96" fmla="*/ 426 h 42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24" h="426">
                  <a:moveTo>
                    <a:pt x="41" y="286"/>
                  </a:moveTo>
                  <a:lnTo>
                    <a:pt x="90" y="261"/>
                  </a:lnTo>
                  <a:lnTo>
                    <a:pt x="157" y="255"/>
                  </a:lnTo>
                  <a:lnTo>
                    <a:pt x="173" y="233"/>
                  </a:lnTo>
                  <a:lnTo>
                    <a:pt x="197" y="230"/>
                  </a:lnTo>
                  <a:lnTo>
                    <a:pt x="211" y="206"/>
                  </a:lnTo>
                  <a:lnTo>
                    <a:pt x="233" y="197"/>
                  </a:lnTo>
                  <a:lnTo>
                    <a:pt x="223" y="152"/>
                  </a:lnTo>
                  <a:lnTo>
                    <a:pt x="209" y="140"/>
                  </a:lnTo>
                  <a:lnTo>
                    <a:pt x="237" y="104"/>
                  </a:lnTo>
                  <a:lnTo>
                    <a:pt x="255" y="104"/>
                  </a:lnTo>
                  <a:lnTo>
                    <a:pt x="316" y="28"/>
                  </a:lnTo>
                  <a:lnTo>
                    <a:pt x="410" y="0"/>
                  </a:lnTo>
                  <a:lnTo>
                    <a:pt x="421" y="72"/>
                  </a:lnTo>
                  <a:lnTo>
                    <a:pt x="425" y="69"/>
                  </a:lnTo>
                  <a:lnTo>
                    <a:pt x="448" y="94"/>
                  </a:lnTo>
                  <a:lnTo>
                    <a:pt x="449" y="167"/>
                  </a:lnTo>
                  <a:lnTo>
                    <a:pt x="477" y="227"/>
                  </a:lnTo>
                  <a:lnTo>
                    <a:pt x="488" y="304"/>
                  </a:lnTo>
                  <a:lnTo>
                    <a:pt x="491" y="371"/>
                  </a:lnTo>
                  <a:lnTo>
                    <a:pt x="524" y="394"/>
                  </a:lnTo>
                  <a:lnTo>
                    <a:pt x="500" y="426"/>
                  </a:lnTo>
                  <a:lnTo>
                    <a:pt x="439" y="388"/>
                  </a:lnTo>
                  <a:lnTo>
                    <a:pt x="407" y="391"/>
                  </a:lnTo>
                  <a:lnTo>
                    <a:pt x="376" y="382"/>
                  </a:lnTo>
                  <a:lnTo>
                    <a:pt x="378" y="359"/>
                  </a:lnTo>
                  <a:lnTo>
                    <a:pt x="358" y="352"/>
                  </a:lnTo>
                  <a:lnTo>
                    <a:pt x="15" y="417"/>
                  </a:lnTo>
                  <a:lnTo>
                    <a:pt x="0" y="398"/>
                  </a:lnTo>
                  <a:lnTo>
                    <a:pt x="53" y="322"/>
                  </a:lnTo>
                  <a:lnTo>
                    <a:pt x="41" y="286"/>
                  </a:lnTo>
                  <a:close/>
                </a:path>
              </a:pathLst>
            </a:custGeom>
            <a:solidFill>
              <a:schemeClr val="accent2"/>
            </a:solidFill>
            <a:ln w="9525">
              <a:solidFill>
                <a:schemeClr val="tx1"/>
              </a:solidFill>
              <a:prstDash val="solid"/>
              <a:round/>
              <a:headEnd/>
              <a:tailEnd/>
            </a:ln>
          </p:spPr>
          <p:txBody>
            <a:bodyPr/>
            <a:lstStyle/>
            <a:p>
              <a:endParaRPr lang="en-US" dirty="0"/>
            </a:p>
          </p:txBody>
        </p:sp>
        <p:sp>
          <p:nvSpPr>
            <p:cNvPr id="2186" name="Freeform 15"/>
            <p:cNvSpPr>
              <a:spLocks noChangeAspect="1"/>
            </p:cNvSpPr>
            <p:nvPr/>
          </p:nvSpPr>
          <p:spPr bwMode="auto">
            <a:xfrm>
              <a:off x="4578" y="1244"/>
              <a:ext cx="151" cy="89"/>
            </a:xfrm>
            <a:custGeom>
              <a:avLst/>
              <a:gdLst>
                <a:gd name="T0" fmla="*/ 0 w 152"/>
                <a:gd name="T1" fmla="*/ 67 h 91"/>
                <a:gd name="T2" fmla="*/ 63 w 152"/>
                <a:gd name="T3" fmla="*/ 37 h 91"/>
                <a:gd name="T4" fmla="*/ 124 w 152"/>
                <a:gd name="T5" fmla="*/ 0 h 91"/>
                <a:gd name="T6" fmla="*/ 134 w 152"/>
                <a:gd name="T7" fmla="*/ 1 h 91"/>
                <a:gd name="T8" fmla="*/ 152 w 152"/>
                <a:gd name="T9" fmla="*/ 3 h 91"/>
                <a:gd name="T10" fmla="*/ 93 w 152"/>
                <a:gd name="T11" fmla="*/ 50 h 91"/>
                <a:gd name="T12" fmla="*/ 18 w 152"/>
                <a:gd name="T13" fmla="*/ 91 h 91"/>
                <a:gd name="T14" fmla="*/ 0 w 152"/>
                <a:gd name="T15" fmla="*/ 67 h 91"/>
                <a:gd name="T16" fmla="*/ 0 60000 65536"/>
                <a:gd name="T17" fmla="*/ 0 60000 65536"/>
                <a:gd name="T18" fmla="*/ 0 60000 65536"/>
                <a:gd name="T19" fmla="*/ 0 60000 65536"/>
                <a:gd name="T20" fmla="*/ 0 60000 65536"/>
                <a:gd name="T21" fmla="*/ 0 60000 65536"/>
                <a:gd name="T22" fmla="*/ 0 60000 65536"/>
                <a:gd name="T23" fmla="*/ 0 60000 65536"/>
                <a:gd name="T24" fmla="*/ 0 w 152"/>
                <a:gd name="T25" fmla="*/ 0 h 91"/>
                <a:gd name="T26" fmla="*/ 152 w 152"/>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2" h="91">
                  <a:moveTo>
                    <a:pt x="0" y="67"/>
                  </a:moveTo>
                  <a:lnTo>
                    <a:pt x="63" y="37"/>
                  </a:lnTo>
                  <a:lnTo>
                    <a:pt x="124" y="0"/>
                  </a:lnTo>
                  <a:lnTo>
                    <a:pt x="134" y="1"/>
                  </a:lnTo>
                  <a:lnTo>
                    <a:pt x="152" y="3"/>
                  </a:lnTo>
                  <a:lnTo>
                    <a:pt x="93" y="50"/>
                  </a:lnTo>
                  <a:lnTo>
                    <a:pt x="18" y="91"/>
                  </a:lnTo>
                  <a:lnTo>
                    <a:pt x="0" y="67"/>
                  </a:lnTo>
                  <a:close/>
                </a:path>
              </a:pathLst>
            </a:custGeom>
            <a:solidFill>
              <a:schemeClr val="accent2"/>
            </a:solidFill>
            <a:ln w="9525">
              <a:solidFill>
                <a:schemeClr val="tx1"/>
              </a:solidFill>
              <a:prstDash val="solid"/>
              <a:round/>
              <a:headEnd/>
              <a:tailEnd/>
            </a:ln>
          </p:spPr>
          <p:txBody>
            <a:bodyPr/>
            <a:lstStyle/>
            <a:p>
              <a:endParaRPr lang="en-US" dirty="0"/>
            </a:p>
          </p:txBody>
        </p:sp>
      </p:grpSp>
      <p:sp>
        <p:nvSpPr>
          <p:cNvPr id="2062" name="Freeform 16"/>
          <p:cNvSpPr>
            <a:spLocks noChangeAspect="1"/>
          </p:cNvSpPr>
          <p:nvPr/>
        </p:nvSpPr>
        <p:spPr bwMode="auto">
          <a:xfrm>
            <a:off x="7646988" y="1490663"/>
            <a:ext cx="257175" cy="449262"/>
          </a:xfrm>
          <a:custGeom>
            <a:avLst/>
            <a:gdLst>
              <a:gd name="T0" fmla="*/ 34 w 162"/>
              <a:gd name="T1" fmla="*/ 0 h 289"/>
              <a:gd name="T2" fmla="*/ 0 w 162"/>
              <a:gd name="T3" fmla="*/ 51 h 289"/>
              <a:gd name="T4" fmla="*/ 37 w 162"/>
              <a:gd name="T5" fmla="*/ 118 h 289"/>
              <a:gd name="T6" fmla="*/ 15 w 162"/>
              <a:gd name="T7" fmla="*/ 136 h 289"/>
              <a:gd name="T8" fmla="*/ 24 w 162"/>
              <a:gd name="T9" fmla="*/ 289 h 289"/>
              <a:gd name="T10" fmla="*/ 115 w 162"/>
              <a:gd name="T11" fmla="*/ 267 h 289"/>
              <a:gd name="T12" fmla="*/ 138 w 162"/>
              <a:gd name="T13" fmla="*/ 267 h 289"/>
              <a:gd name="T14" fmla="*/ 152 w 162"/>
              <a:gd name="T15" fmla="*/ 250 h 289"/>
              <a:gd name="T16" fmla="*/ 152 w 162"/>
              <a:gd name="T17" fmla="*/ 222 h 289"/>
              <a:gd name="T18" fmla="*/ 162 w 162"/>
              <a:gd name="T19" fmla="*/ 204 h 289"/>
              <a:gd name="T20" fmla="*/ 112 w 162"/>
              <a:gd name="T21" fmla="*/ 182 h 289"/>
              <a:gd name="T22" fmla="*/ 46 w 162"/>
              <a:gd name="T23" fmla="*/ 14 h 289"/>
              <a:gd name="T24" fmla="*/ 34 w 162"/>
              <a:gd name="T25" fmla="*/ 0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2"/>
              <a:gd name="T40" fmla="*/ 0 h 289"/>
              <a:gd name="T41" fmla="*/ 162 w 162"/>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2" h="289">
                <a:moveTo>
                  <a:pt x="34" y="0"/>
                </a:moveTo>
                <a:lnTo>
                  <a:pt x="0" y="51"/>
                </a:lnTo>
                <a:lnTo>
                  <a:pt x="37" y="118"/>
                </a:lnTo>
                <a:lnTo>
                  <a:pt x="15" y="136"/>
                </a:lnTo>
                <a:lnTo>
                  <a:pt x="24" y="289"/>
                </a:lnTo>
                <a:lnTo>
                  <a:pt x="115" y="267"/>
                </a:lnTo>
                <a:lnTo>
                  <a:pt x="138" y="267"/>
                </a:lnTo>
                <a:lnTo>
                  <a:pt x="152" y="250"/>
                </a:lnTo>
                <a:lnTo>
                  <a:pt x="152" y="222"/>
                </a:lnTo>
                <a:lnTo>
                  <a:pt x="162" y="204"/>
                </a:lnTo>
                <a:lnTo>
                  <a:pt x="112" y="182"/>
                </a:lnTo>
                <a:lnTo>
                  <a:pt x="46" y="14"/>
                </a:lnTo>
                <a:lnTo>
                  <a:pt x="34" y="0"/>
                </a:lnTo>
                <a:close/>
              </a:path>
            </a:pathLst>
          </a:custGeom>
          <a:solidFill>
            <a:schemeClr val="accent2"/>
          </a:solidFill>
          <a:ln w="9525">
            <a:solidFill>
              <a:srgbClr val="000000"/>
            </a:solidFill>
            <a:prstDash val="solid"/>
            <a:round/>
            <a:headEnd/>
            <a:tailEnd/>
          </a:ln>
        </p:spPr>
        <p:txBody>
          <a:bodyPr/>
          <a:lstStyle/>
          <a:p>
            <a:endParaRPr lang="en-US" dirty="0"/>
          </a:p>
        </p:txBody>
      </p:sp>
      <p:sp>
        <p:nvSpPr>
          <p:cNvPr id="2063" name="Freeform 17"/>
          <p:cNvSpPr>
            <a:spLocks noChangeAspect="1"/>
          </p:cNvSpPr>
          <p:nvPr/>
        </p:nvSpPr>
        <p:spPr bwMode="auto">
          <a:xfrm>
            <a:off x="7777163" y="2041525"/>
            <a:ext cx="120650" cy="101600"/>
          </a:xfrm>
          <a:custGeom>
            <a:avLst/>
            <a:gdLst>
              <a:gd name="T0" fmla="*/ 0 w 77"/>
              <a:gd name="T1" fmla="*/ 10 h 64"/>
              <a:gd name="T2" fmla="*/ 32 w 77"/>
              <a:gd name="T3" fmla="*/ 0 h 64"/>
              <a:gd name="T4" fmla="*/ 77 w 77"/>
              <a:gd name="T5" fmla="*/ 33 h 64"/>
              <a:gd name="T6" fmla="*/ 68 w 77"/>
              <a:gd name="T7" fmla="*/ 42 h 64"/>
              <a:gd name="T8" fmla="*/ 46 w 77"/>
              <a:gd name="T9" fmla="*/ 42 h 64"/>
              <a:gd name="T10" fmla="*/ 35 w 77"/>
              <a:gd name="T11" fmla="*/ 64 h 64"/>
              <a:gd name="T12" fmla="*/ 0 w 77"/>
              <a:gd name="T13" fmla="*/ 10 h 64"/>
              <a:gd name="T14" fmla="*/ 0 60000 65536"/>
              <a:gd name="T15" fmla="*/ 0 60000 65536"/>
              <a:gd name="T16" fmla="*/ 0 60000 65536"/>
              <a:gd name="T17" fmla="*/ 0 60000 65536"/>
              <a:gd name="T18" fmla="*/ 0 60000 65536"/>
              <a:gd name="T19" fmla="*/ 0 60000 65536"/>
              <a:gd name="T20" fmla="*/ 0 60000 65536"/>
              <a:gd name="T21" fmla="*/ 0 w 77"/>
              <a:gd name="T22" fmla="*/ 0 h 64"/>
              <a:gd name="T23" fmla="*/ 77 w 77"/>
              <a:gd name="T24" fmla="*/ 64 h 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 h="64">
                <a:moveTo>
                  <a:pt x="0" y="10"/>
                </a:moveTo>
                <a:lnTo>
                  <a:pt x="32" y="0"/>
                </a:lnTo>
                <a:lnTo>
                  <a:pt x="77" y="33"/>
                </a:lnTo>
                <a:lnTo>
                  <a:pt x="68" y="42"/>
                </a:lnTo>
                <a:lnTo>
                  <a:pt x="46" y="42"/>
                </a:lnTo>
                <a:lnTo>
                  <a:pt x="35" y="64"/>
                </a:lnTo>
                <a:lnTo>
                  <a:pt x="0" y="10"/>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064" name="Text Box 18"/>
          <p:cNvSpPr txBox="1">
            <a:spLocks noChangeArrowheads="1"/>
          </p:cNvSpPr>
          <p:nvPr/>
        </p:nvSpPr>
        <p:spPr bwMode="auto">
          <a:xfrm>
            <a:off x="7696200" y="1293813"/>
            <a:ext cx="354013"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ME</a:t>
            </a:r>
          </a:p>
        </p:txBody>
      </p:sp>
      <p:sp>
        <p:nvSpPr>
          <p:cNvPr id="2065" name="Text Box 19"/>
          <p:cNvSpPr txBox="1">
            <a:spLocks noChangeArrowheads="1"/>
          </p:cNvSpPr>
          <p:nvPr/>
        </p:nvSpPr>
        <p:spPr bwMode="auto">
          <a:xfrm>
            <a:off x="7167563" y="1827213"/>
            <a:ext cx="341312" cy="244475"/>
          </a:xfrm>
          <a:prstGeom prst="rect">
            <a:avLst/>
          </a:prstGeom>
          <a:noFill/>
          <a:ln w="9525">
            <a:noFill/>
            <a:miter lim="800000"/>
            <a:headEnd/>
            <a:tailEnd/>
          </a:ln>
        </p:spPr>
        <p:txBody>
          <a:bodyPr wrap="none">
            <a:spAutoFit/>
          </a:bodyPr>
          <a:lstStyle/>
          <a:p>
            <a:r>
              <a:rPr lang="en-US" sz="1000" dirty="0">
                <a:solidFill>
                  <a:schemeClr val="bg1"/>
                </a:solidFill>
                <a:latin typeface="Tahoma" pitchFamily="34" charset="0"/>
              </a:rPr>
              <a:t>NY</a:t>
            </a:r>
          </a:p>
        </p:txBody>
      </p:sp>
      <p:sp>
        <p:nvSpPr>
          <p:cNvPr id="2066" name="Text Box 20"/>
          <p:cNvSpPr txBox="1">
            <a:spLocks noChangeArrowheads="1"/>
          </p:cNvSpPr>
          <p:nvPr/>
        </p:nvSpPr>
        <p:spPr bwMode="auto">
          <a:xfrm>
            <a:off x="7315200" y="1065213"/>
            <a:ext cx="354013" cy="244475"/>
          </a:xfrm>
          <a:prstGeom prst="rect">
            <a:avLst/>
          </a:prstGeom>
          <a:noFill/>
          <a:ln w="9525">
            <a:noFill/>
            <a:miter lim="800000"/>
            <a:headEnd/>
            <a:tailEnd/>
          </a:ln>
        </p:spPr>
        <p:txBody>
          <a:bodyPr wrap="none">
            <a:spAutoFit/>
          </a:bodyPr>
          <a:lstStyle/>
          <a:p>
            <a:r>
              <a:rPr lang="en-US" sz="1000" dirty="0">
                <a:latin typeface="Tahoma" pitchFamily="34" charset="0"/>
              </a:rPr>
              <a:t>NH</a:t>
            </a:r>
          </a:p>
        </p:txBody>
      </p:sp>
      <p:sp>
        <p:nvSpPr>
          <p:cNvPr id="2067" name="Text Box 21"/>
          <p:cNvSpPr txBox="1">
            <a:spLocks noChangeArrowheads="1"/>
          </p:cNvSpPr>
          <p:nvPr/>
        </p:nvSpPr>
        <p:spPr bwMode="auto">
          <a:xfrm>
            <a:off x="8310563" y="1658938"/>
            <a:ext cx="358775" cy="244475"/>
          </a:xfrm>
          <a:prstGeom prst="rect">
            <a:avLst/>
          </a:prstGeom>
          <a:noFill/>
          <a:ln w="9525">
            <a:noFill/>
            <a:miter lim="800000"/>
            <a:headEnd/>
            <a:tailEnd/>
          </a:ln>
        </p:spPr>
        <p:txBody>
          <a:bodyPr wrap="none">
            <a:spAutoFit/>
          </a:bodyPr>
          <a:lstStyle/>
          <a:p>
            <a:r>
              <a:rPr lang="en-US" sz="1000" dirty="0">
                <a:latin typeface="Tahoma" pitchFamily="34" charset="0"/>
              </a:rPr>
              <a:t>MA</a:t>
            </a:r>
          </a:p>
        </p:txBody>
      </p:sp>
      <p:sp>
        <p:nvSpPr>
          <p:cNvPr id="2068" name="Text Box 22"/>
          <p:cNvSpPr txBox="1">
            <a:spLocks noChangeArrowheads="1"/>
          </p:cNvSpPr>
          <p:nvPr/>
        </p:nvSpPr>
        <p:spPr bwMode="auto">
          <a:xfrm>
            <a:off x="7086600" y="1141413"/>
            <a:ext cx="334963" cy="244475"/>
          </a:xfrm>
          <a:prstGeom prst="rect">
            <a:avLst/>
          </a:prstGeom>
          <a:noFill/>
          <a:ln w="9525">
            <a:noFill/>
            <a:miter lim="800000"/>
            <a:headEnd/>
            <a:tailEnd/>
          </a:ln>
        </p:spPr>
        <p:txBody>
          <a:bodyPr wrap="none">
            <a:spAutoFit/>
          </a:bodyPr>
          <a:lstStyle/>
          <a:p>
            <a:r>
              <a:rPr lang="en-US" sz="1000" dirty="0">
                <a:latin typeface="Tahoma" pitchFamily="34" charset="0"/>
              </a:rPr>
              <a:t>VT</a:t>
            </a:r>
          </a:p>
        </p:txBody>
      </p:sp>
      <p:sp>
        <p:nvSpPr>
          <p:cNvPr id="2069" name="Text Box 23"/>
          <p:cNvSpPr txBox="1">
            <a:spLocks noChangeArrowheads="1"/>
          </p:cNvSpPr>
          <p:nvPr/>
        </p:nvSpPr>
        <p:spPr bwMode="auto">
          <a:xfrm>
            <a:off x="6969125" y="2268538"/>
            <a:ext cx="330200"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PA</a:t>
            </a:r>
          </a:p>
        </p:txBody>
      </p:sp>
      <p:sp>
        <p:nvSpPr>
          <p:cNvPr id="2070" name="Text Box 24"/>
          <p:cNvSpPr txBox="1">
            <a:spLocks noChangeArrowheads="1"/>
          </p:cNvSpPr>
          <p:nvPr/>
        </p:nvSpPr>
        <p:spPr bwMode="auto">
          <a:xfrm>
            <a:off x="7696200" y="2360613"/>
            <a:ext cx="320675" cy="244475"/>
          </a:xfrm>
          <a:prstGeom prst="rect">
            <a:avLst/>
          </a:prstGeom>
          <a:noFill/>
          <a:ln w="9525">
            <a:noFill/>
            <a:miter lim="800000"/>
            <a:headEnd/>
            <a:tailEnd/>
          </a:ln>
        </p:spPr>
        <p:txBody>
          <a:bodyPr wrap="none">
            <a:spAutoFit/>
          </a:bodyPr>
          <a:lstStyle/>
          <a:p>
            <a:r>
              <a:rPr lang="en-US" sz="1000" dirty="0">
                <a:latin typeface="Tahoma" pitchFamily="34" charset="0"/>
              </a:rPr>
              <a:t>NJ</a:t>
            </a:r>
          </a:p>
        </p:txBody>
      </p:sp>
      <p:sp>
        <p:nvSpPr>
          <p:cNvPr id="2071" name="Text Box 25"/>
          <p:cNvSpPr txBox="1">
            <a:spLocks noChangeArrowheads="1"/>
          </p:cNvSpPr>
          <p:nvPr/>
        </p:nvSpPr>
        <p:spPr bwMode="auto">
          <a:xfrm>
            <a:off x="8264525" y="2041525"/>
            <a:ext cx="346075" cy="244475"/>
          </a:xfrm>
          <a:prstGeom prst="rect">
            <a:avLst/>
          </a:prstGeom>
          <a:noFill/>
          <a:ln w="9525">
            <a:noFill/>
            <a:miter lim="800000"/>
            <a:headEnd/>
            <a:tailEnd/>
          </a:ln>
        </p:spPr>
        <p:txBody>
          <a:bodyPr>
            <a:spAutoFit/>
          </a:bodyPr>
          <a:lstStyle/>
          <a:p>
            <a:r>
              <a:rPr lang="en-US" sz="1000" dirty="0">
                <a:latin typeface="Tahoma" pitchFamily="34" charset="0"/>
              </a:rPr>
              <a:t>RI</a:t>
            </a:r>
          </a:p>
        </p:txBody>
      </p:sp>
      <p:sp>
        <p:nvSpPr>
          <p:cNvPr id="2072" name="Line 26"/>
          <p:cNvSpPr>
            <a:spLocks noChangeShapeType="1"/>
          </p:cNvSpPr>
          <p:nvPr/>
        </p:nvSpPr>
        <p:spPr bwMode="auto">
          <a:xfrm flipH="1" flipV="1">
            <a:off x="7467600" y="1295400"/>
            <a:ext cx="234950" cy="288925"/>
          </a:xfrm>
          <a:prstGeom prst="line">
            <a:avLst/>
          </a:prstGeom>
          <a:noFill/>
          <a:ln w="9525">
            <a:solidFill>
              <a:schemeClr val="tx1"/>
            </a:solidFill>
            <a:round/>
            <a:headEnd/>
            <a:tailEnd/>
          </a:ln>
        </p:spPr>
        <p:txBody>
          <a:bodyPr wrap="none" anchor="ctr"/>
          <a:lstStyle/>
          <a:p>
            <a:endParaRPr lang="en-US" dirty="0"/>
          </a:p>
        </p:txBody>
      </p:sp>
      <p:sp>
        <p:nvSpPr>
          <p:cNvPr id="2073" name="Line 27"/>
          <p:cNvSpPr>
            <a:spLocks noChangeShapeType="1"/>
          </p:cNvSpPr>
          <p:nvPr/>
        </p:nvSpPr>
        <p:spPr bwMode="auto">
          <a:xfrm>
            <a:off x="7696200" y="2133600"/>
            <a:ext cx="381000" cy="76200"/>
          </a:xfrm>
          <a:prstGeom prst="line">
            <a:avLst/>
          </a:prstGeom>
          <a:noFill/>
          <a:ln w="9525">
            <a:solidFill>
              <a:schemeClr val="tx1"/>
            </a:solidFill>
            <a:round/>
            <a:headEnd/>
            <a:tailEnd/>
          </a:ln>
        </p:spPr>
        <p:txBody>
          <a:bodyPr wrap="none" anchor="ctr"/>
          <a:lstStyle/>
          <a:p>
            <a:endParaRPr lang="en-US" dirty="0"/>
          </a:p>
        </p:txBody>
      </p:sp>
      <p:sp>
        <p:nvSpPr>
          <p:cNvPr id="2074" name="Line 28"/>
          <p:cNvSpPr>
            <a:spLocks noChangeShapeType="1"/>
          </p:cNvSpPr>
          <p:nvPr/>
        </p:nvSpPr>
        <p:spPr bwMode="auto">
          <a:xfrm flipV="1">
            <a:off x="7924800" y="1797050"/>
            <a:ext cx="536575" cy="184150"/>
          </a:xfrm>
          <a:prstGeom prst="line">
            <a:avLst/>
          </a:prstGeom>
          <a:noFill/>
          <a:ln w="9525">
            <a:solidFill>
              <a:schemeClr val="tx1"/>
            </a:solidFill>
            <a:round/>
            <a:headEnd/>
            <a:tailEnd/>
          </a:ln>
        </p:spPr>
        <p:txBody>
          <a:bodyPr wrap="none" anchor="ctr"/>
          <a:lstStyle/>
          <a:p>
            <a:endParaRPr lang="en-US" dirty="0"/>
          </a:p>
        </p:txBody>
      </p:sp>
      <p:sp>
        <p:nvSpPr>
          <p:cNvPr id="2075" name="Line 29"/>
          <p:cNvSpPr>
            <a:spLocks noChangeShapeType="1"/>
          </p:cNvSpPr>
          <p:nvPr/>
        </p:nvSpPr>
        <p:spPr bwMode="auto">
          <a:xfrm>
            <a:off x="7843838" y="2073275"/>
            <a:ext cx="538162" cy="136525"/>
          </a:xfrm>
          <a:prstGeom prst="line">
            <a:avLst/>
          </a:prstGeom>
          <a:noFill/>
          <a:ln w="9525">
            <a:solidFill>
              <a:schemeClr val="tx1"/>
            </a:solidFill>
            <a:round/>
            <a:headEnd/>
            <a:tailEnd/>
          </a:ln>
        </p:spPr>
        <p:txBody>
          <a:bodyPr wrap="none" anchor="ctr"/>
          <a:lstStyle/>
          <a:p>
            <a:endParaRPr lang="en-US" dirty="0"/>
          </a:p>
        </p:txBody>
      </p:sp>
      <p:grpSp>
        <p:nvGrpSpPr>
          <p:cNvPr id="3" name="Group 30"/>
          <p:cNvGrpSpPr>
            <a:grpSpLocks noChangeAspect="1"/>
          </p:cNvGrpSpPr>
          <p:nvPr/>
        </p:nvGrpSpPr>
        <p:grpSpPr bwMode="auto">
          <a:xfrm>
            <a:off x="1600200" y="4502150"/>
            <a:ext cx="622300" cy="479425"/>
            <a:chOff x="1735" y="3474"/>
            <a:chExt cx="860" cy="662"/>
          </a:xfrm>
        </p:grpSpPr>
        <p:grpSp>
          <p:nvGrpSpPr>
            <p:cNvPr id="4" name="Group 31" descr="Dotted grid"/>
            <p:cNvGrpSpPr>
              <a:grpSpLocks noChangeAspect="1"/>
            </p:cNvGrpSpPr>
            <p:nvPr/>
          </p:nvGrpSpPr>
          <p:grpSpPr bwMode="auto">
            <a:xfrm>
              <a:off x="1735" y="3474"/>
              <a:ext cx="860" cy="662"/>
              <a:chOff x="1735" y="3474"/>
              <a:chExt cx="860" cy="662"/>
            </a:xfrm>
          </p:grpSpPr>
          <p:sp>
            <p:nvSpPr>
              <p:cNvPr id="2178" name="Freeform 32"/>
              <p:cNvSpPr>
                <a:spLocks noChangeAspect="1"/>
              </p:cNvSpPr>
              <p:nvPr/>
            </p:nvSpPr>
            <p:spPr bwMode="auto">
              <a:xfrm>
                <a:off x="1735" y="3557"/>
                <a:ext cx="66" cy="96"/>
              </a:xfrm>
              <a:custGeom>
                <a:avLst/>
                <a:gdLst>
                  <a:gd name="T0" fmla="*/ 0 w 66"/>
                  <a:gd name="T1" fmla="*/ 96 h 96"/>
                  <a:gd name="T2" fmla="*/ 0 w 66"/>
                  <a:gd name="T3" fmla="*/ 68 h 96"/>
                  <a:gd name="T4" fmla="*/ 37 w 66"/>
                  <a:gd name="T5" fmla="*/ 0 h 96"/>
                  <a:gd name="T6" fmla="*/ 66 w 66"/>
                  <a:gd name="T7" fmla="*/ 20 h 96"/>
                  <a:gd name="T8" fmla="*/ 34 w 66"/>
                  <a:gd name="T9" fmla="*/ 96 h 96"/>
                  <a:gd name="T10" fmla="*/ 0 w 66"/>
                  <a:gd name="T11" fmla="*/ 96 h 96"/>
                  <a:gd name="T12" fmla="*/ 0 60000 65536"/>
                  <a:gd name="T13" fmla="*/ 0 60000 65536"/>
                  <a:gd name="T14" fmla="*/ 0 60000 65536"/>
                  <a:gd name="T15" fmla="*/ 0 60000 65536"/>
                  <a:gd name="T16" fmla="*/ 0 60000 65536"/>
                  <a:gd name="T17" fmla="*/ 0 60000 65536"/>
                  <a:gd name="T18" fmla="*/ 0 w 66"/>
                  <a:gd name="T19" fmla="*/ 0 h 96"/>
                  <a:gd name="T20" fmla="*/ 66 w 66"/>
                  <a:gd name="T21" fmla="*/ 96 h 96"/>
                </a:gdLst>
                <a:ahLst/>
                <a:cxnLst>
                  <a:cxn ang="T12">
                    <a:pos x="T0" y="T1"/>
                  </a:cxn>
                  <a:cxn ang="T13">
                    <a:pos x="T2" y="T3"/>
                  </a:cxn>
                  <a:cxn ang="T14">
                    <a:pos x="T4" y="T5"/>
                  </a:cxn>
                  <a:cxn ang="T15">
                    <a:pos x="T6" y="T7"/>
                  </a:cxn>
                  <a:cxn ang="T16">
                    <a:pos x="T8" y="T9"/>
                  </a:cxn>
                  <a:cxn ang="T17">
                    <a:pos x="T10" y="T11"/>
                  </a:cxn>
                </a:cxnLst>
                <a:rect l="T18" t="T19" r="T20" b="T21"/>
                <a:pathLst>
                  <a:path w="66" h="96">
                    <a:moveTo>
                      <a:pt x="0" y="96"/>
                    </a:moveTo>
                    <a:lnTo>
                      <a:pt x="0" y="68"/>
                    </a:lnTo>
                    <a:lnTo>
                      <a:pt x="37" y="0"/>
                    </a:lnTo>
                    <a:lnTo>
                      <a:pt x="66" y="20"/>
                    </a:lnTo>
                    <a:lnTo>
                      <a:pt x="34" y="96"/>
                    </a:lnTo>
                    <a:lnTo>
                      <a:pt x="0" y="96"/>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79" name="Freeform 33"/>
              <p:cNvSpPr>
                <a:spLocks noChangeAspect="1"/>
              </p:cNvSpPr>
              <p:nvPr/>
            </p:nvSpPr>
            <p:spPr bwMode="auto">
              <a:xfrm>
                <a:off x="1829" y="3474"/>
                <a:ext cx="124" cy="121"/>
              </a:xfrm>
              <a:custGeom>
                <a:avLst/>
                <a:gdLst>
                  <a:gd name="T0" fmla="*/ 27 w 124"/>
                  <a:gd name="T1" fmla="*/ 13 h 121"/>
                  <a:gd name="T2" fmla="*/ 0 w 124"/>
                  <a:gd name="T3" fmla="*/ 72 h 121"/>
                  <a:gd name="T4" fmla="*/ 48 w 124"/>
                  <a:gd name="T5" fmla="*/ 110 h 121"/>
                  <a:gd name="T6" fmla="*/ 103 w 124"/>
                  <a:gd name="T7" fmla="*/ 121 h 121"/>
                  <a:gd name="T8" fmla="*/ 124 w 124"/>
                  <a:gd name="T9" fmla="*/ 73 h 121"/>
                  <a:gd name="T10" fmla="*/ 110 w 124"/>
                  <a:gd name="T11" fmla="*/ 0 h 121"/>
                  <a:gd name="T12" fmla="*/ 27 w 124"/>
                  <a:gd name="T13" fmla="*/ 13 h 121"/>
                  <a:gd name="T14" fmla="*/ 0 60000 65536"/>
                  <a:gd name="T15" fmla="*/ 0 60000 65536"/>
                  <a:gd name="T16" fmla="*/ 0 60000 65536"/>
                  <a:gd name="T17" fmla="*/ 0 60000 65536"/>
                  <a:gd name="T18" fmla="*/ 0 60000 65536"/>
                  <a:gd name="T19" fmla="*/ 0 60000 65536"/>
                  <a:gd name="T20" fmla="*/ 0 60000 65536"/>
                  <a:gd name="T21" fmla="*/ 0 w 124"/>
                  <a:gd name="T22" fmla="*/ 0 h 121"/>
                  <a:gd name="T23" fmla="*/ 124 w 124"/>
                  <a:gd name="T24" fmla="*/ 121 h 1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4" h="121">
                    <a:moveTo>
                      <a:pt x="27" y="13"/>
                    </a:moveTo>
                    <a:lnTo>
                      <a:pt x="0" y="72"/>
                    </a:lnTo>
                    <a:lnTo>
                      <a:pt x="48" y="110"/>
                    </a:lnTo>
                    <a:lnTo>
                      <a:pt x="103" y="121"/>
                    </a:lnTo>
                    <a:lnTo>
                      <a:pt x="124" y="73"/>
                    </a:lnTo>
                    <a:lnTo>
                      <a:pt x="110" y="0"/>
                    </a:lnTo>
                    <a:lnTo>
                      <a:pt x="27" y="13"/>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80" name="Freeform 34"/>
              <p:cNvSpPr>
                <a:spLocks noChangeAspect="1"/>
              </p:cNvSpPr>
              <p:nvPr/>
            </p:nvSpPr>
            <p:spPr bwMode="auto">
              <a:xfrm>
                <a:off x="1945" y="3557"/>
                <a:ext cx="184" cy="136"/>
              </a:xfrm>
              <a:custGeom>
                <a:avLst/>
                <a:gdLst>
                  <a:gd name="T0" fmla="*/ 0 w 184"/>
                  <a:gd name="T1" fmla="*/ 48 h 136"/>
                  <a:gd name="T2" fmla="*/ 126 w 184"/>
                  <a:gd name="T3" fmla="*/ 0 h 136"/>
                  <a:gd name="T4" fmla="*/ 149 w 184"/>
                  <a:gd name="T5" fmla="*/ 59 h 136"/>
                  <a:gd name="T6" fmla="*/ 173 w 184"/>
                  <a:gd name="T7" fmla="*/ 72 h 136"/>
                  <a:gd name="T8" fmla="*/ 184 w 184"/>
                  <a:gd name="T9" fmla="*/ 120 h 136"/>
                  <a:gd name="T10" fmla="*/ 121 w 184"/>
                  <a:gd name="T11" fmla="*/ 127 h 136"/>
                  <a:gd name="T12" fmla="*/ 76 w 184"/>
                  <a:gd name="T13" fmla="*/ 136 h 136"/>
                  <a:gd name="T14" fmla="*/ 0 w 184"/>
                  <a:gd name="T15" fmla="*/ 48 h 136"/>
                  <a:gd name="T16" fmla="*/ 0 60000 65536"/>
                  <a:gd name="T17" fmla="*/ 0 60000 65536"/>
                  <a:gd name="T18" fmla="*/ 0 60000 65536"/>
                  <a:gd name="T19" fmla="*/ 0 60000 65536"/>
                  <a:gd name="T20" fmla="*/ 0 60000 65536"/>
                  <a:gd name="T21" fmla="*/ 0 60000 65536"/>
                  <a:gd name="T22" fmla="*/ 0 60000 65536"/>
                  <a:gd name="T23" fmla="*/ 0 60000 65536"/>
                  <a:gd name="T24" fmla="*/ 0 w 184"/>
                  <a:gd name="T25" fmla="*/ 0 h 136"/>
                  <a:gd name="T26" fmla="*/ 184 w 184"/>
                  <a:gd name="T27" fmla="*/ 136 h 1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4" h="136">
                    <a:moveTo>
                      <a:pt x="0" y="48"/>
                    </a:moveTo>
                    <a:lnTo>
                      <a:pt x="126" y="0"/>
                    </a:lnTo>
                    <a:lnTo>
                      <a:pt x="149" y="59"/>
                    </a:lnTo>
                    <a:lnTo>
                      <a:pt x="173" y="72"/>
                    </a:lnTo>
                    <a:lnTo>
                      <a:pt x="184" y="120"/>
                    </a:lnTo>
                    <a:lnTo>
                      <a:pt x="121" y="127"/>
                    </a:lnTo>
                    <a:lnTo>
                      <a:pt x="76" y="136"/>
                    </a:lnTo>
                    <a:lnTo>
                      <a:pt x="0" y="48"/>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81" name="Freeform 35"/>
              <p:cNvSpPr>
                <a:spLocks noChangeAspect="1"/>
              </p:cNvSpPr>
              <p:nvPr/>
            </p:nvSpPr>
            <p:spPr bwMode="auto">
              <a:xfrm>
                <a:off x="2135" y="3660"/>
                <a:ext cx="146" cy="72"/>
              </a:xfrm>
              <a:custGeom>
                <a:avLst/>
                <a:gdLst>
                  <a:gd name="T0" fmla="*/ 22 w 146"/>
                  <a:gd name="T1" fmla="*/ 3 h 72"/>
                  <a:gd name="T2" fmla="*/ 0 w 146"/>
                  <a:gd name="T3" fmla="*/ 67 h 72"/>
                  <a:gd name="T4" fmla="*/ 38 w 146"/>
                  <a:gd name="T5" fmla="*/ 72 h 72"/>
                  <a:gd name="T6" fmla="*/ 62 w 146"/>
                  <a:gd name="T7" fmla="*/ 57 h 72"/>
                  <a:gd name="T8" fmla="*/ 107 w 146"/>
                  <a:gd name="T9" fmla="*/ 58 h 72"/>
                  <a:gd name="T10" fmla="*/ 146 w 146"/>
                  <a:gd name="T11" fmla="*/ 30 h 72"/>
                  <a:gd name="T12" fmla="*/ 120 w 146"/>
                  <a:gd name="T13" fmla="*/ 20 h 72"/>
                  <a:gd name="T14" fmla="*/ 101 w 146"/>
                  <a:gd name="T15" fmla="*/ 0 h 72"/>
                  <a:gd name="T16" fmla="*/ 22 w 146"/>
                  <a:gd name="T17" fmla="*/ 3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6"/>
                  <a:gd name="T28" fmla="*/ 0 h 72"/>
                  <a:gd name="T29" fmla="*/ 146 w 146"/>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6" h="72">
                    <a:moveTo>
                      <a:pt x="22" y="3"/>
                    </a:moveTo>
                    <a:lnTo>
                      <a:pt x="0" y="67"/>
                    </a:lnTo>
                    <a:lnTo>
                      <a:pt x="38" y="72"/>
                    </a:lnTo>
                    <a:lnTo>
                      <a:pt x="62" y="57"/>
                    </a:lnTo>
                    <a:lnTo>
                      <a:pt x="107" y="58"/>
                    </a:lnTo>
                    <a:lnTo>
                      <a:pt x="146" y="30"/>
                    </a:lnTo>
                    <a:lnTo>
                      <a:pt x="120" y="20"/>
                    </a:lnTo>
                    <a:lnTo>
                      <a:pt x="101" y="0"/>
                    </a:lnTo>
                    <a:lnTo>
                      <a:pt x="22" y="3"/>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82" name="Freeform 36"/>
              <p:cNvSpPr>
                <a:spLocks noChangeAspect="1"/>
              </p:cNvSpPr>
              <p:nvPr/>
            </p:nvSpPr>
            <p:spPr bwMode="auto">
              <a:xfrm>
                <a:off x="2178" y="3762"/>
                <a:ext cx="60" cy="52"/>
              </a:xfrm>
              <a:custGeom>
                <a:avLst/>
                <a:gdLst>
                  <a:gd name="T0" fmla="*/ 52 w 60"/>
                  <a:gd name="T1" fmla="*/ 0 h 52"/>
                  <a:gd name="T2" fmla="*/ 0 w 60"/>
                  <a:gd name="T3" fmla="*/ 4 h 52"/>
                  <a:gd name="T4" fmla="*/ 9 w 60"/>
                  <a:gd name="T5" fmla="*/ 52 h 52"/>
                  <a:gd name="T6" fmla="*/ 60 w 60"/>
                  <a:gd name="T7" fmla="*/ 40 h 52"/>
                  <a:gd name="T8" fmla="*/ 52 w 60"/>
                  <a:gd name="T9" fmla="*/ 0 h 52"/>
                  <a:gd name="T10" fmla="*/ 0 60000 65536"/>
                  <a:gd name="T11" fmla="*/ 0 60000 65536"/>
                  <a:gd name="T12" fmla="*/ 0 60000 65536"/>
                  <a:gd name="T13" fmla="*/ 0 60000 65536"/>
                  <a:gd name="T14" fmla="*/ 0 60000 65536"/>
                  <a:gd name="T15" fmla="*/ 0 w 60"/>
                  <a:gd name="T16" fmla="*/ 0 h 52"/>
                  <a:gd name="T17" fmla="*/ 60 w 60"/>
                  <a:gd name="T18" fmla="*/ 52 h 52"/>
                </a:gdLst>
                <a:ahLst/>
                <a:cxnLst>
                  <a:cxn ang="T10">
                    <a:pos x="T0" y="T1"/>
                  </a:cxn>
                  <a:cxn ang="T11">
                    <a:pos x="T2" y="T3"/>
                  </a:cxn>
                  <a:cxn ang="T12">
                    <a:pos x="T4" y="T5"/>
                  </a:cxn>
                  <a:cxn ang="T13">
                    <a:pos x="T6" y="T7"/>
                  </a:cxn>
                  <a:cxn ang="T14">
                    <a:pos x="T8" y="T9"/>
                  </a:cxn>
                </a:cxnLst>
                <a:rect l="T15" t="T16" r="T17" b="T18"/>
                <a:pathLst>
                  <a:path w="60" h="52">
                    <a:moveTo>
                      <a:pt x="52" y="0"/>
                    </a:moveTo>
                    <a:lnTo>
                      <a:pt x="0" y="4"/>
                    </a:lnTo>
                    <a:lnTo>
                      <a:pt x="9" y="52"/>
                    </a:lnTo>
                    <a:lnTo>
                      <a:pt x="60" y="40"/>
                    </a:lnTo>
                    <a:lnTo>
                      <a:pt x="52" y="0"/>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83" name="Freeform 37"/>
              <p:cNvSpPr>
                <a:spLocks noChangeAspect="1"/>
              </p:cNvSpPr>
              <p:nvPr/>
            </p:nvSpPr>
            <p:spPr bwMode="auto">
              <a:xfrm>
                <a:off x="2243" y="3818"/>
                <a:ext cx="41" cy="51"/>
              </a:xfrm>
              <a:custGeom>
                <a:avLst/>
                <a:gdLst>
                  <a:gd name="T0" fmla="*/ 0 w 41"/>
                  <a:gd name="T1" fmla="*/ 20 h 51"/>
                  <a:gd name="T2" fmla="*/ 41 w 41"/>
                  <a:gd name="T3" fmla="*/ 0 h 51"/>
                  <a:gd name="T4" fmla="*/ 41 w 41"/>
                  <a:gd name="T5" fmla="*/ 45 h 51"/>
                  <a:gd name="T6" fmla="*/ 14 w 41"/>
                  <a:gd name="T7" fmla="*/ 51 h 51"/>
                  <a:gd name="T8" fmla="*/ 0 w 41"/>
                  <a:gd name="T9" fmla="*/ 20 h 51"/>
                  <a:gd name="T10" fmla="*/ 0 60000 65536"/>
                  <a:gd name="T11" fmla="*/ 0 60000 65536"/>
                  <a:gd name="T12" fmla="*/ 0 60000 65536"/>
                  <a:gd name="T13" fmla="*/ 0 60000 65536"/>
                  <a:gd name="T14" fmla="*/ 0 60000 65536"/>
                  <a:gd name="T15" fmla="*/ 0 w 41"/>
                  <a:gd name="T16" fmla="*/ 0 h 51"/>
                  <a:gd name="T17" fmla="*/ 41 w 41"/>
                  <a:gd name="T18" fmla="*/ 51 h 51"/>
                </a:gdLst>
                <a:ahLst/>
                <a:cxnLst>
                  <a:cxn ang="T10">
                    <a:pos x="T0" y="T1"/>
                  </a:cxn>
                  <a:cxn ang="T11">
                    <a:pos x="T2" y="T3"/>
                  </a:cxn>
                  <a:cxn ang="T12">
                    <a:pos x="T4" y="T5"/>
                  </a:cxn>
                  <a:cxn ang="T13">
                    <a:pos x="T6" y="T7"/>
                  </a:cxn>
                  <a:cxn ang="T14">
                    <a:pos x="T8" y="T9"/>
                  </a:cxn>
                </a:cxnLst>
                <a:rect l="T15" t="T16" r="T17" b="T18"/>
                <a:pathLst>
                  <a:path w="41" h="51">
                    <a:moveTo>
                      <a:pt x="0" y="20"/>
                    </a:moveTo>
                    <a:lnTo>
                      <a:pt x="41" y="0"/>
                    </a:lnTo>
                    <a:lnTo>
                      <a:pt x="41" y="45"/>
                    </a:lnTo>
                    <a:lnTo>
                      <a:pt x="14" y="51"/>
                    </a:lnTo>
                    <a:lnTo>
                      <a:pt x="0" y="20"/>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84" name="Freeform 38"/>
              <p:cNvSpPr>
                <a:spLocks noChangeAspect="1"/>
              </p:cNvSpPr>
              <p:nvPr/>
            </p:nvSpPr>
            <p:spPr bwMode="auto">
              <a:xfrm>
                <a:off x="2346" y="3842"/>
                <a:ext cx="249" cy="294"/>
              </a:xfrm>
              <a:custGeom>
                <a:avLst/>
                <a:gdLst>
                  <a:gd name="T0" fmla="*/ 42 w 249"/>
                  <a:gd name="T1" fmla="*/ 0 h 294"/>
                  <a:gd name="T2" fmla="*/ 0 w 249"/>
                  <a:gd name="T3" fmla="*/ 112 h 294"/>
                  <a:gd name="T4" fmla="*/ 30 w 249"/>
                  <a:gd name="T5" fmla="*/ 167 h 294"/>
                  <a:gd name="T6" fmla="*/ 30 w 249"/>
                  <a:gd name="T7" fmla="*/ 267 h 294"/>
                  <a:gd name="T8" fmla="*/ 90 w 249"/>
                  <a:gd name="T9" fmla="*/ 294 h 294"/>
                  <a:gd name="T10" fmla="*/ 117 w 249"/>
                  <a:gd name="T11" fmla="*/ 235 h 294"/>
                  <a:gd name="T12" fmla="*/ 193 w 249"/>
                  <a:gd name="T13" fmla="*/ 222 h 294"/>
                  <a:gd name="T14" fmla="*/ 249 w 249"/>
                  <a:gd name="T15" fmla="*/ 158 h 294"/>
                  <a:gd name="T16" fmla="*/ 190 w 249"/>
                  <a:gd name="T17" fmla="*/ 58 h 294"/>
                  <a:gd name="T18" fmla="*/ 42 w 249"/>
                  <a:gd name="T19" fmla="*/ 0 h 2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9"/>
                  <a:gd name="T31" fmla="*/ 0 h 294"/>
                  <a:gd name="T32" fmla="*/ 249 w 249"/>
                  <a:gd name="T33" fmla="*/ 294 h 2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9" h="294">
                    <a:moveTo>
                      <a:pt x="42" y="0"/>
                    </a:moveTo>
                    <a:lnTo>
                      <a:pt x="0" y="112"/>
                    </a:lnTo>
                    <a:lnTo>
                      <a:pt x="30" y="167"/>
                    </a:lnTo>
                    <a:lnTo>
                      <a:pt x="30" y="267"/>
                    </a:lnTo>
                    <a:lnTo>
                      <a:pt x="90" y="294"/>
                    </a:lnTo>
                    <a:lnTo>
                      <a:pt x="117" y="235"/>
                    </a:lnTo>
                    <a:lnTo>
                      <a:pt x="193" y="222"/>
                    </a:lnTo>
                    <a:lnTo>
                      <a:pt x="249" y="158"/>
                    </a:lnTo>
                    <a:lnTo>
                      <a:pt x="190" y="58"/>
                    </a:lnTo>
                    <a:lnTo>
                      <a:pt x="42" y="0"/>
                    </a:lnTo>
                    <a:close/>
                  </a:path>
                </a:pathLst>
              </a:custGeom>
              <a:solidFill>
                <a:schemeClr val="accent1"/>
              </a:solidFill>
              <a:ln w="9525">
                <a:solidFill>
                  <a:schemeClr val="tx1"/>
                </a:solidFill>
                <a:prstDash val="solid"/>
                <a:round/>
                <a:headEnd/>
                <a:tailEnd/>
              </a:ln>
            </p:spPr>
            <p:txBody>
              <a:bodyPr/>
              <a:lstStyle/>
              <a:p>
                <a:endParaRPr lang="en-US" dirty="0"/>
              </a:p>
            </p:txBody>
          </p:sp>
        </p:grpSp>
        <p:sp>
          <p:nvSpPr>
            <p:cNvPr id="2177" name="Freeform 39"/>
            <p:cNvSpPr>
              <a:spLocks noChangeAspect="1"/>
            </p:cNvSpPr>
            <p:nvPr/>
          </p:nvSpPr>
          <p:spPr bwMode="auto">
            <a:xfrm>
              <a:off x="2258" y="3705"/>
              <a:ext cx="138" cy="115"/>
            </a:xfrm>
            <a:custGeom>
              <a:avLst/>
              <a:gdLst>
                <a:gd name="T0" fmla="*/ 29 w 138"/>
                <a:gd name="T1" fmla="*/ 0 h 115"/>
                <a:gd name="T2" fmla="*/ 0 w 138"/>
                <a:gd name="T3" fmla="*/ 34 h 115"/>
                <a:gd name="T4" fmla="*/ 12 w 138"/>
                <a:gd name="T5" fmla="*/ 61 h 115"/>
                <a:gd name="T6" fmla="*/ 38 w 138"/>
                <a:gd name="T7" fmla="*/ 70 h 115"/>
                <a:gd name="T8" fmla="*/ 64 w 138"/>
                <a:gd name="T9" fmla="*/ 115 h 115"/>
                <a:gd name="T10" fmla="*/ 136 w 138"/>
                <a:gd name="T11" fmla="*/ 97 h 115"/>
                <a:gd name="T12" fmla="*/ 138 w 138"/>
                <a:gd name="T13" fmla="*/ 49 h 115"/>
                <a:gd name="T14" fmla="*/ 85 w 138"/>
                <a:gd name="T15" fmla="*/ 9 h 115"/>
                <a:gd name="T16" fmla="*/ 29 w 138"/>
                <a:gd name="T17" fmla="*/ 0 h 1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8"/>
                <a:gd name="T28" fmla="*/ 0 h 115"/>
                <a:gd name="T29" fmla="*/ 138 w 138"/>
                <a:gd name="T30" fmla="*/ 115 h 1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8" h="115">
                  <a:moveTo>
                    <a:pt x="29" y="0"/>
                  </a:moveTo>
                  <a:lnTo>
                    <a:pt x="0" y="34"/>
                  </a:lnTo>
                  <a:lnTo>
                    <a:pt x="12" y="61"/>
                  </a:lnTo>
                  <a:lnTo>
                    <a:pt x="38" y="70"/>
                  </a:lnTo>
                  <a:lnTo>
                    <a:pt x="64" y="115"/>
                  </a:lnTo>
                  <a:lnTo>
                    <a:pt x="136" y="97"/>
                  </a:lnTo>
                  <a:lnTo>
                    <a:pt x="138" y="49"/>
                  </a:lnTo>
                  <a:lnTo>
                    <a:pt x="85" y="9"/>
                  </a:lnTo>
                  <a:lnTo>
                    <a:pt x="29" y="0"/>
                  </a:lnTo>
                  <a:close/>
                </a:path>
              </a:pathLst>
            </a:custGeom>
            <a:solidFill>
              <a:schemeClr val="accent1"/>
            </a:solidFill>
            <a:ln w="9525">
              <a:solidFill>
                <a:schemeClr val="tx1"/>
              </a:solidFill>
              <a:prstDash val="solid"/>
              <a:round/>
              <a:headEnd/>
              <a:tailEnd/>
            </a:ln>
          </p:spPr>
          <p:txBody>
            <a:bodyPr/>
            <a:lstStyle/>
            <a:p>
              <a:endParaRPr lang="en-US" dirty="0"/>
            </a:p>
          </p:txBody>
        </p:sp>
      </p:grpSp>
      <p:sp>
        <p:nvSpPr>
          <p:cNvPr id="2077" name="Freeform 40"/>
          <p:cNvSpPr>
            <a:spLocks noChangeAspect="1"/>
          </p:cNvSpPr>
          <p:nvPr/>
        </p:nvSpPr>
        <p:spPr bwMode="auto">
          <a:xfrm>
            <a:off x="1085850" y="1295400"/>
            <a:ext cx="836613" cy="604838"/>
          </a:xfrm>
          <a:custGeom>
            <a:avLst/>
            <a:gdLst>
              <a:gd name="T0" fmla="*/ 134 w 530"/>
              <a:gd name="T1" fmla="*/ 0 h 389"/>
              <a:gd name="T2" fmla="*/ 243 w 530"/>
              <a:gd name="T3" fmla="*/ 30 h 389"/>
              <a:gd name="T4" fmla="*/ 326 w 530"/>
              <a:gd name="T5" fmla="*/ 49 h 389"/>
              <a:gd name="T6" fmla="*/ 366 w 530"/>
              <a:gd name="T7" fmla="*/ 58 h 389"/>
              <a:gd name="T8" fmla="*/ 408 w 530"/>
              <a:gd name="T9" fmla="*/ 64 h 389"/>
              <a:gd name="T10" fmla="*/ 463 w 530"/>
              <a:gd name="T11" fmla="*/ 74 h 389"/>
              <a:gd name="T12" fmla="*/ 530 w 530"/>
              <a:gd name="T13" fmla="*/ 86 h 389"/>
              <a:gd name="T14" fmla="*/ 487 w 530"/>
              <a:gd name="T15" fmla="*/ 389 h 389"/>
              <a:gd name="T16" fmla="*/ 281 w 530"/>
              <a:gd name="T17" fmla="*/ 345 h 389"/>
              <a:gd name="T18" fmla="*/ 253 w 530"/>
              <a:gd name="T19" fmla="*/ 365 h 389"/>
              <a:gd name="T20" fmla="*/ 216 w 530"/>
              <a:gd name="T21" fmla="*/ 335 h 389"/>
              <a:gd name="T22" fmla="*/ 183 w 530"/>
              <a:gd name="T23" fmla="*/ 365 h 389"/>
              <a:gd name="T24" fmla="*/ 153 w 530"/>
              <a:gd name="T25" fmla="*/ 339 h 389"/>
              <a:gd name="T26" fmla="*/ 68 w 530"/>
              <a:gd name="T27" fmla="*/ 335 h 389"/>
              <a:gd name="T28" fmla="*/ 80 w 530"/>
              <a:gd name="T29" fmla="*/ 286 h 389"/>
              <a:gd name="T30" fmla="*/ 19 w 530"/>
              <a:gd name="T31" fmla="*/ 281 h 389"/>
              <a:gd name="T32" fmla="*/ 13 w 530"/>
              <a:gd name="T33" fmla="*/ 253 h 389"/>
              <a:gd name="T34" fmla="*/ 25 w 530"/>
              <a:gd name="T35" fmla="*/ 223 h 389"/>
              <a:gd name="T36" fmla="*/ 10 w 530"/>
              <a:gd name="T37" fmla="*/ 196 h 389"/>
              <a:gd name="T38" fmla="*/ 11 w 530"/>
              <a:gd name="T39" fmla="*/ 120 h 389"/>
              <a:gd name="T40" fmla="*/ 0 w 530"/>
              <a:gd name="T41" fmla="*/ 62 h 389"/>
              <a:gd name="T42" fmla="*/ 7 w 530"/>
              <a:gd name="T43" fmla="*/ 40 h 389"/>
              <a:gd name="T44" fmla="*/ 34 w 530"/>
              <a:gd name="T45" fmla="*/ 49 h 389"/>
              <a:gd name="T46" fmla="*/ 62 w 530"/>
              <a:gd name="T47" fmla="*/ 83 h 389"/>
              <a:gd name="T48" fmla="*/ 114 w 530"/>
              <a:gd name="T49" fmla="*/ 91 h 389"/>
              <a:gd name="T50" fmla="*/ 128 w 530"/>
              <a:gd name="T51" fmla="*/ 119 h 389"/>
              <a:gd name="T52" fmla="*/ 102 w 530"/>
              <a:gd name="T53" fmla="*/ 119 h 389"/>
              <a:gd name="T54" fmla="*/ 99 w 530"/>
              <a:gd name="T55" fmla="*/ 143 h 389"/>
              <a:gd name="T56" fmla="*/ 114 w 530"/>
              <a:gd name="T57" fmla="*/ 146 h 389"/>
              <a:gd name="T58" fmla="*/ 120 w 530"/>
              <a:gd name="T59" fmla="*/ 170 h 389"/>
              <a:gd name="T60" fmla="*/ 89 w 530"/>
              <a:gd name="T61" fmla="*/ 187 h 389"/>
              <a:gd name="T62" fmla="*/ 89 w 530"/>
              <a:gd name="T63" fmla="*/ 204 h 389"/>
              <a:gd name="T64" fmla="*/ 125 w 530"/>
              <a:gd name="T65" fmla="*/ 204 h 389"/>
              <a:gd name="T66" fmla="*/ 134 w 530"/>
              <a:gd name="T67" fmla="*/ 162 h 389"/>
              <a:gd name="T68" fmla="*/ 161 w 530"/>
              <a:gd name="T69" fmla="*/ 137 h 389"/>
              <a:gd name="T70" fmla="*/ 128 w 530"/>
              <a:gd name="T71" fmla="*/ 71 h 389"/>
              <a:gd name="T72" fmla="*/ 149 w 530"/>
              <a:gd name="T73" fmla="*/ 50 h 389"/>
              <a:gd name="T74" fmla="*/ 134 w 530"/>
              <a:gd name="T75" fmla="*/ 0 h 3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30"/>
              <a:gd name="T115" fmla="*/ 0 h 389"/>
              <a:gd name="T116" fmla="*/ 530 w 530"/>
              <a:gd name="T117" fmla="*/ 389 h 38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30" h="389">
                <a:moveTo>
                  <a:pt x="134" y="0"/>
                </a:moveTo>
                <a:lnTo>
                  <a:pt x="243" y="30"/>
                </a:lnTo>
                <a:lnTo>
                  <a:pt x="326" y="49"/>
                </a:lnTo>
                <a:lnTo>
                  <a:pt x="366" y="58"/>
                </a:lnTo>
                <a:lnTo>
                  <a:pt x="408" y="64"/>
                </a:lnTo>
                <a:lnTo>
                  <a:pt x="463" y="74"/>
                </a:lnTo>
                <a:lnTo>
                  <a:pt x="530" y="86"/>
                </a:lnTo>
                <a:lnTo>
                  <a:pt x="487" y="389"/>
                </a:lnTo>
                <a:lnTo>
                  <a:pt x="281" y="345"/>
                </a:lnTo>
                <a:lnTo>
                  <a:pt x="253" y="365"/>
                </a:lnTo>
                <a:lnTo>
                  <a:pt x="216" y="335"/>
                </a:lnTo>
                <a:lnTo>
                  <a:pt x="183" y="365"/>
                </a:lnTo>
                <a:lnTo>
                  <a:pt x="153" y="339"/>
                </a:lnTo>
                <a:lnTo>
                  <a:pt x="68" y="335"/>
                </a:lnTo>
                <a:lnTo>
                  <a:pt x="80" y="286"/>
                </a:lnTo>
                <a:lnTo>
                  <a:pt x="19" y="281"/>
                </a:lnTo>
                <a:lnTo>
                  <a:pt x="13" y="253"/>
                </a:lnTo>
                <a:lnTo>
                  <a:pt x="25" y="223"/>
                </a:lnTo>
                <a:lnTo>
                  <a:pt x="10" y="196"/>
                </a:lnTo>
                <a:lnTo>
                  <a:pt x="11" y="120"/>
                </a:lnTo>
                <a:lnTo>
                  <a:pt x="0" y="62"/>
                </a:lnTo>
                <a:lnTo>
                  <a:pt x="7" y="40"/>
                </a:lnTo>
                <a:lnTo>
                  <a:pt x="34" y="49"/>
                </a:lnTo>
                <a:lnTo>
                  <a:pt x="62" y="83"/>
                </a:lnTo>
                <a:lnTo>
                  <a:pt x="114" y="91"/>
                </a:lnTo>
                <a:lnTo>
                  <a:pt x="128" y="119"/>
                </a:lnTo>
                <a:lnTo>
                  <a:pt x="102" y="119"/>
                </a:lnTo>
                <a:lnTo>
                  <a:pt x="99" y="143"/>
                </a:lnTo>
                <a:lnTo>
                  <a:pt x="114" y="146"/>
                </a:lnTo>
                <a:lnTo>
                  <a:pt x="120" y="170"/>
                </a:lnTo>
                <a:lnTo>
                  <a:pt x="89" y="187"/>
                </a:lnTo>
                <a:lnTo>
                  <a:pt x="89" y="204"/>
                </a:lnTo>
                <a:lnTo>
                  <a:pt x="125" y="204"/>
                </a:lnTo>
                <a:lnTo>
                  <a:pt x="134" y="162"/>
                </a:lnTo>
                <a:lnTo>
                  <a:pt x="161" y="137"/>
                </a:lnTo>
                <a:lnTo>
                  <a:pt x="128" y="71"/>
                </a:lnTo>
                <a:lnTo>
                  <a:pt x="149" y="50"/>
                </a:lnTo>
                <a:lnTo>
                  <a:pt x="134" y="0"/>
                </a:lnTo>
                <a:close/>
              </a:path>
            </a:pathLst>
          </a:custGeom>
          <a:solidFill>
            <a:schemeClr val="accent2"/>
          </a:solidFill>
          <a:ln w="9525">
            <a:solidFill>
              <a:schemeClr val="tx1"/>
            </a:solidFill>
            <a:prstDash val="solid"/>
            <a:round/>
            <a:headEnd/>
            <a:tailEnd/>
          </a:ln>
        </p:spPr>
        <p:txBody>
          <a:bodyPr/>
          <a:lstStyle/>
          <a:p>
            <a:endParaRPr lang="en-US" dirty="0"/>
          </a:p>
        </p:txBody>
      </p:sp>
      <p:sp>
        <p:nvSpPr>
          <p:cNvPr id="2078" name="Freeform 41"/>
          <p:cNvSpPr>
            <a:spLocks noChangeAspect="1"/>
          </p:cNvSpPr>
          <p:nvPr/>
        </p:nvSpPr>
        <p:spPr bwMode="auto">
          <a:xfrm>
            <a:off x="887413" y="1733550"/>
            <a:ext cx="1044575" cy="784225"/>
          </a:xfrm>
          <a:custGeom>
            <a:avLst/>
            <a:gdLst>
              <a:gd name="T0" fmla="*/ 145 w 662"/>
              <a:gd name="T1" fmla="*/ 0 h 505"/>
              <a:gd name="T2" fmla="*/ 126 w 662"/>
              <a:gd name="T3" fmla="*/ 11 h 505"/>
              <a:gd name="T4" fmla="*/ 114 w 662"/>
              <a:gd name="T5" fmla="*/ 55 h 505"/>
              <a:gd name="T6" fmla="*/ 102 w 662"/>
              <a:gd name="T7" fmla="*/ 93 h 505"/>
              <a:gd name="T8" fmla="*/ 93 w 662"/>
              <a:gd name="T9" fmla="*/ 123 h 505"/>
              <a:gd name="T10" fmla="*/ 81 w 662"/>
              <a:gd name="T11" fmla="*/ 155 h 505"/>
              <a:gd name="T12" fmla="*/ 67 w 662"/>
              <a:gd name="T13" fmla="*/ 188 h 505"/>
              <a:gd name="T14" fmla="*/ 50 w 662"/>
              <a:gd name="T15" fmla="*/ 224 h 505"/>
              <a:gd name="T16" fmla="*/ 26 w 662"/>
              <a:gd name="T17" fmla="*/ 266 h 505"/>
              <a:gd name="T18" fmla="*/ 0 w 662"/>
              <a:gd name="T19" fmla="*/ 306 h 505"/>
              <a:gd name="T20" fmla="*/ 0 w 662"/>
              <a:gd name="T21" fmla="*/ 394 h 505"/>
              <a:gd name="T22" fmla="*/ 371 w 662"/>
              <a:gd name="T23" fmla="*/ 470 h 505"/>
              <a:gd name="T24" fmla="*/ 543 w 662"/>
              <a:gd name="T25" fmla="*/ 505 h 505"/>
              <a:gd name="T26" fmla="*/ 579 w 662"/>
              <a:gd name="T27" fmla="*/ 330 h 505"/>
              <a:gd name="T28" fmla="*/ 601 w 662"/>
              <a:gd name="T29" fmla="*/ 315 h 505"/>
              <a:gd name="T30" fmla="*/ 580 w 662"/>
              <a:gd name="T31" fmla="*/ 276 h 505"/>
              <a:gd name="T32" fmla="*/ 591 w 662"/>
              <a:gd name="T33" fmla="*/ 236 h 505"/>
              <a:gd name="T34" fmla="*/ 662 w 662"/>
              <a:gd name="T35" fmla="*/ 169 h 505"/>
              <a:gd name="T36" fmla="*/ 613 w 662"/>
              <a:gd name="T37" fmla="*/ 108 h 505"/>
              <a:gd name="T38" fmla="*/ 407 w 662"/>
              <a:gd name="T39" fmla="*/ 64 h 505"/>
              <a:gd name="T40" fmla="*/ 379 w 662"/>
              <a:gd name="T41" fmla="*/ 82 h 505"/>
              <a:gd name="T42" fmla="*/ 342 w 662"/>
              <a:gd name="T43" fmla="*/ 52 h 505"/>
              <a:gd name="T44" fmla="*/ 309 w 662"/>
              <a:gd name="T45" fmla="*/ 84 h 505"/>
              <a:gd name="T46" fmla="*/ 278 w 662"/>
              <a:gd name="T47" fmla="*/ 52 h 505"/>
              <a:gd name="T48" fmla="*/ 196 w 662"/>
              <a:gd name="T49" fmla="*/ 54 h 505"/>
              <a:gd name="T50" fmla="*/ 206 w 662"/>
              <a:gd name="T51" fmla="*/ 5 h 505"/>
              <a:gd name="T52" fmla="*/ 145 w 662"/>
              <a:gd name="T53" fmla="*/ 0 h 5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62"/>
              <a:gd name="T82" fmla="*/ 0 h 505"/>
              <a:gd name="T83" fmla="*/ 662 w 662"/>
              <a:gd name="T84" fmla="*/ 505 h 5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62" h="505">
                <a:moveTo>
                  <a:pt x="145" y="0"/>
                </a:moveTo>
                <a:lnTo>
                  <a:pt x="126" y="11"/>
                </a:lnTo>
                <a:lnTo>
                  <a:pt x="114" y="55"/>
                </a:lnTo>
                <a:lnTo>
                  <a:pt x="102" y="93"/>
                </a:lnTo>
                <a:lnTo>
                  <a:pt x="93" y="123"/>
                </a:lnTo>
                <a:lnTo>
                  <a:pt x="81" y="155"/>
                </a:lnTo>
                <a:lnTo>
                  <a:pt x="67" y="188"/>
                </a:lnTo>
                <a:lnTo>
                  <a:pt x="50" y="224"/>
                </a:lnTo>
                <a:lnTo>
                  <a:pt x="26" y="266"/>
                </a:lnTo>
                <a:lnTo>
                  <a:pt x="0" y="306"/>
                </a:lnTo>
                <a:lnTo>
                  <a:pt x="0" y="394"/>
                </a:lnTo>
                <a:lnTo>
                  <a:pt x="371" y="470"/>
                </a:lnTo>
                <a:lnTo>
                  <a:pt x="543" y="505"/>
                </a:lnTo>
                <a:lnTo>
                  <a:pt x="579" y="330"/>
                </a:lnTo>
                <a:lnTo>
                  <a:pt x="601" y="315"/>
                </a:lnTo>
                <a:lnTo>
                  <a:pt x="580" y="276"/>
                </a:lnTo>
                <a:lnTo>
                  <a:pt x="591" y="236"/>
                </a:lnTo>
                <a:lnTo>
                  <a:pt x="662" y="169"/>
                </a:lnTo>
                <a:lnTo>
                  <a:pt x="613" y="108"/>
                </a:lnTo>
                <a:lnTo>
                  <a:pt x="407" y="64"/>
                </a:lnTo>
                <a:lnTo>
                  <a:pt x="379" y="82"/>
                </a:lnTo>
                <a:lnTo>
                  <a:pt x="342" y="52"/>
                </a:lnTo>
                <a:lnTo>
                  <a:pt x="309" y="84"/>
                </a:lnTo>
                <a:lnTo>
                  <a:pt x="278" y="52"/>
                </a:lnTo>
                <a:lnTo>
                  <a:pt x="196" y="54"/>
                </a:lnTo>
                <a:lnTo>
                  <a:pt x="206" y="5"/>
                </a:lnTo>
                <a:lnTo>
                  <a:pt x="145" y="0"/>
                </a:lnTo>
                <a:close/>
              </a:path>
            </a:pathLst>
          </a:custGeom>
          <a:solidFill>
            <a:schemeClr val="accent1"/>
          </a:solidFill>
          <a:ln w="9525" cap="flat" cmpd="sng">
            <a:solidFill>
              <a:schemeClr val="tx1"/>
            </a:solidFill>
            <a:prstDash val="solid"/>
            <a:round/>
            <a:headEnd/>
            <a:tailEnd/>
          </a:ln>
        </p:spPr>
        <p:txBody>
          <a:bodyPr wrap="none" anchor="ctr"/>
          <a:lstStyle/>
          <a:p>
            <a:endParaRPr lang="en-US" dirty="0"/>
          </a:p>
        </p:txBody>
      </p:sp>
      <p:sp>
        <p:nvSpPr>
          <p:cNvPr id="2079" name="Freeform 42"/>
          <p:cNvSpPr>
            <a:spLocks noChangeAspect="1"/>
          </p:cNvSpPr>
          <p:nvPr/>
        </p:nvSpPr>
        <p:spPr bwMode="auto">
          <a:xfrm>
            <a:off x="803275" y="2341563"/>
            <a:ext cx="1100138" cy="1674812"/>
          </a:xfrm>
          <a:custGeom>
            <a:avLst/>
            <a:gdLst>
              <a:gd name="T0" fmla="*/ 53 w 697"/>
              <a:gd name="T1" fmla="*/ 0 h 1077"/>
              <a:gd name="T2" fmla="*/ 374 w 697"/>
              <a:gd name="T3" fmla="*/ 64 h 1077"/>
              <a:gd name="T4" fmla="*/ 304 w 697"/>
              <a:gd name="T5" fmla="*/ 381 h 1077"/>
              <a:gd name="T6" fmla="*/ 664 w 697"/>
              <a:gd name="T7" fmla="*/ 864 h 1077"/>
              <a:gd name="T8" fmla="*/ 697 w 697"/>
              <a:gd name="T9" fmla="*/ 925 h 1077"/>
              <a:gd name="T10" fmla="*/ 663 w 697"/>
              <a:gd name="T11" fmla="*/ 955 h 1077"/>
              <a:gd name="T12" fmla="*/ 641 w 697"/>
              <a:gd name="T13" fmla="*/ 1009 h 1077"/>
              <a:gd name="T14" fmla="*/ 620 w 697"/>
              <a:gd name="T15" fmla="*/ 1040 h 1077"/>
              <a:gd name="T16" fmla="*/ 642 w 697"/>
              <a:gd name="T17" fmla="*/ 1068 h 1077"/>
              <a:gd name="T18" fmla="*/ 605 w 697"/>
              <a:gd name="T19" fmla="*/ 1077 h 1077"/>
              <a:gd name="T20" fmla="*/ 393 w 697"/>
              <a:gd name="T21" fmla="*/ 1070 h 1077"/>
              <a:gd name="T22" fmla="*/ 380 w 697"/>
              <a:gd name="T23" fmla="*/ 1007 h 1077"/>
              <a:gd name="T24" fmla="*/ 343 w 697"/>
              <a:gd name="T25" fmla="*/ 961 h 1077"/>
              <a:gd name="T26" fmla="*/ 316 w 697"/>
              <a:gd name="T27" fmla="*/ 944 h 1077"/>
              <a:gd name="T28" fmla="*/ 308 w 697"/>
              <a:gd name="T29" fmla="*/ 912 h 1077"/>
              <a:gd name="T30" fmla="*/ 286 w 697"/>
              <a:gd name="T31" fmla="*/ 894 h 1077"/>
              <a:gd name="T32" fmla="*/ 263 w 697"/>
              <a:gd name="T33" fmla="*/ 871 h 1077"/>
              <a:gd name="T34" fmla="*/ 256 w 697"/>
              <a:gd name="T35" fmla="*/ 846 h 1077"/>
              <a:gd name="T36" fmla="*/ 235 w 697"/>
              <a:gd name="T37" fmla="*/ 830 h 1077"/>
              <a:gd name="T38" fmla="*/ 202 w 697"/>
              <a:gd name="T39" fmla="*/ 839 h 1077"/>
              <a:gd name="T40" fmla="*/ 165 w 697"/>
              <a:gd name="T41" fmla="*/ 825 h 1077"/>
              <a:gd name="T42" fmla="*/ 165 w 697"/>
              <a:gd name="T43" fmla="*/ 812 h 1077"/>
              <a:gd name="T44" fmla="*/ 164 w 697"/>
              <a:gd name="T45" fmla="*/ 782 h 1077"/>
              <a:gd name="T46" fmla="*/ 149 w 697"/>
              <a:gd name="T47" fmla="*/ 749 h 1077"/>
              <a:gd name="T48" fmla="*/ 147 w 697"/>
              <a:gd name="T49" fmla="*/ 722 h 1077"/>
              <a:gd name="T50" fmla="*/ 131 w 697"/>
              <a:gd name="T51" fmla="*/ 699 h 1077"/>
              <a:gd name="T52" fmla="*/ 135 w 697"/>
              <a:gd name="T53" fmla="*/ 676 h 1077"/>
              <a:gd name="T54" fmla="*/ 89 w 697"/>
              <a:gd name="T55" fmla="*/ 621 h 1077"/>
              <a:gd name="T56" fmla="*/ 89 w 697"/>
              <a:gd name="T57" fmla="*/ 590 h 1077"/>
              <a:gd name="T58" fmla="*/ 113 w 697"/>
              <a:gd name="T59" fmla="*/ 578 h 1077"/>
              <a:gd name="T60" fmla="*/ 113 w 697"/>
              <a:gd name="T61" fmla="*/ 559 h 1077"/>
              <a:gd name="T62" fmla="*/ 89 w 697"/>
              <a:gd name="T63" fmla="*/ 553 h 1077"/>
              <a:gd name="T64" fmla="*/ 79 w 697"/>
              <a:gd name="T65" fmla="*/ 523 h 1077"/>
              <a:gd name="T66" fmla="*/ 67 w 697"/>
              <a:gd name="T67" fmla="*/ 471 h 1077"/>
              <a:gd name="T68" fmla="*/ 101 w 697"/>
              <a:gd name="T69" fmla="*/ 499 h 1077"/>
              <a:gd name="T70" fmla="*/ 88 w 697"/>
              <a:gd name="T71" fmla="*/ 462 h 1077"/>
              <a:gd name="T72" fmla="*/ 113 w 697"/>
              <a:gd name="T73" fmla="*/ 462 h 1077"/>
              <a:gd name="T74" fmla="*/ 113 w 697"/>
              <a:gd name="T75" fmla="*/ 435 h 1077"/>
              <a:gd name="T76" fmla="*/ 88 w 697"/>
              <a:gd name="T77" fmla="*/ 417 h 1077"/>
              <a:gd name="T78" fmla="*/ 76 w 697"/>
              <a:gd name="T79" fmla="*/ 442 h 1077"/>
              <a:gd name="T80" fmla="*/ 53 w 697"/>
              <a:gd name="T81" fmla="*/ 433 h 1077"/>
              <a:gd name="T82" fmla="*/ 9 w 697"/>
              <a:gd name="T83" fmla="*/ 313 h 1077"/>
              <a:gd name="T84" fmla="*/ 21 w 697"/>
              <a:gd name="T85" fmla="*/ 226 h 1077"/>
              <a:gd name="T86" fmla="*/ 0 w 697"/>
              <a:gd name="T87" fmla="*/ 177 h 1077"/>
              <a:gd name="T88" fmla="*/ 10 w 697"/>
              <a:gd name="T89" fmla="*/ 140 h 1077"/>
              <a:gd name="T90" fmla="*/ 32 w 697"/>
              <a:gd name="T91" fmla="*/ 132 h 1077"/>
              <a:gd name="T92" fmla="*/ 53 w 697"/>
              <a:gd name="T93" fmla="*/ 73 h 1077"/>
              <a:gd name="T94" fmla="*/ 53 w 697"/>
              <a:gd name="T95" fmla="*/ 0 h 107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97"/>
              <a:gd name="T145" fmla="*/ 0 h 1077"/>
              <a:gd name="T146" fmla="*/ 697 w 697"/>
              <a:gd name="T147" fmla="*/ 1077 h 107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97" h="1077">
                <a:moveTo>
                  <a:pt x="53" y="0"/>
                </a:moveTo>
                <a:lnTo>
                  <a:pt x="374" y="64"/>
                </a:lnTo>
                <a:lnTo>
                  <a:pt x="304" y="381"/>
                </a:lnTo>
                <a:lnTo>
                  <a:pt x="664" y="864"/>
                </a:lnTo>
                <a:lnTo>
                  <a:pt x="697" y="925"/>
                </a:lnTo>
                <a:lnTo>
                  <a:pt x="663" y="955"/>
                </a:lnTo>
                <a:lnTo>
                  <a:pt x="641" y="1009"/>
                </a:lnTo>
                <a:lnTo>
                  <a:pt x="620" y="1040"/>
                </a:lnTo>
                <a:lnTo>
                  <a:pt x="642" y="1068"/>
                </a:lnTo>
                <a:lnTo>
                  <a:pt x="605" y="1077"/>
                </a:lnTo>
                <a:lnTo>
                  <a:pt x="393" y="1070"/>
                </a:lnTo>
                <a:lnTo>
                  <a:pt x="380" y="1007"/>
                </a:lnTo>
                <a:lnTo>
                  <a:pt x="343" y="961"/>
                </a:lnTo>
                <a:lnTo>
                  <a:pt x="316" y="944"/>
                </a:lnTo>
                <a:lnTo>
                  <a:pt x="308" y="912"/>
                </a:lnTo>
                <a:lnTo>
                  <a:pt x="286" y="894"/>
                </a:lnTo>
                <a:lnTo>
                  <a:pt x="263" y="871"/>
                </a:lnTo>
                <a:lnTo>
                  <a:pt x="256" y="846"/>
                </a:lnTo>
                <a:lnTo>
                  <a:pt x="235" y="830"/>
                </a:lnTo>
                <a:lnTo>
                  <a:pt x="202" y="839"/>
                </a:lnTo>
                <a:lnTo>
                  <a:pt x="165" y="825"/>
                </a:lnTo>
                <a:lnTo>
                  <a:pt x="165" y="812"/>
                </a:lnTo>
                <a:lnTo>
                  <a:pt x="164" y="782"/>
                </a:lnTo>
                <a:lnTo>
                  <a:pt x="149" y="749"/>
                </a:lnTo>
                <a:lnTo>
                  <a:pt x="147" y="722"/>
                </a:lnTo>
                <a:lnTo>
                  <a:pt x="131" y="699"/>
                </a:lnTo>
                <a:lnTo>
                  <a:pt x="135" y="676"/>
                </a:lnTo>
                <a:lnTo>
                  <a:pt x="89" y="621"/>
                </a:lnTo>
                <a:lnTo>
                  <a:pt x="89" y="590"/>
                </a:lnTo>
                <a:lnTo>
                  <a:pt x="113" y="578"/>
                </a:lnTo>
                <a:lnTo>
                  <a:pt x="113" y="559"/>
                </a:lnTo>
                <a:lnTo>
                  <a:pt x="89" y="553"/>
                </a:lnTo>
                <a:lnTo>
                  <a:pt x="79" y="523"/>
                </a:lnTo>
                <a:lnTo>
                  <a:pt x="67" y="471"/>
                </a:lnTo>
                <a:lnTo>
                  <a:pt x="101" y="499"/>
                </a:lnTo>
                <a:lnTo>
                  <a:pt x="88" y="462"/>
                </a:lnTo>
                <a:lnTo>
                  <a:pt x="113" y="462"/>
                </a:lnTo>
                <a:lnTo>
                  <a:pt x="113" y="435"/>
                </a:lnTo>
                <a:lnTo>
                  <a:pt x="88" y="417"/>
                </a:lnTo>
                <a:lnTo>
                  <a:pt x="76" y="442"/>
                </a:lnTo>
                <a:lnTo>
                  <a:pt x="53" y="433"/>
                </a:lnTo>
                <a:lnTo>
                  <a:pt x="9" y="313"/>
                </a:lnTo>
                <a:lnTo>
                  <a:pt x="21" y="226"/>
                </a:lnTo>
                <a:lnTo>
                  <a:pt x="0" y="177"/>
                </a:lnTo>
                <a:lnTo>
                  <a:pt x="10" y="140"/>
                </a:lnTo>
                <a:lnTo>
                  <a:pt x="32" y="132"/>
                </a:lnTo>
                <a:lnTo>
                  <a:pt x="53" y="73"/>
                </a:lnTo>
                <a:lnTo>
                  <a:pt x="53" y="0"/>
                </a:lnTo>
                <a:close/>
              </a:path>
            </a:pathLst>
          </a:custGeom>
          <a:solidFill>
            <a:schemeClr val="accent2"/>
          </a:solidFill>
          <a:ln w="9525" cap="flat" cmpd="sng">
            <a:solidFill>
              <a:schemeClr val="tx1"/>
            </a:solidFill>
            <a:prstDash val="solid"/>
            <a:round/>
            <a:headEnd type="none" w="med" len="med"/>
            <a:tailEnd type="none" w="med" len="med"/>
          </a:ln>
        </p:spPr>
        <p:txBody>
          <a:bodyPr/>
          <a:lstStyle/>
          <a:p>
            <a:endParaRPr lang="en-US" dirty="0"/>
          </a:p>
        </p:txBody>
      </p:sp>
      <p:sp>
        <p:nvSpPr>
          <p:cNvPr id="2080" name="Freeform 43"/>
          <p:cNvSpPr>
            <a:spLocks noChangeAspect="1"/>
          </p:cNvSpPr>
          <p:nvPr/>
        </p:nvSpPr>
        <p:spPr bwMode="auto">
          <a:xfrm>
            <a:off x="1284288" y="2444750"/>
            <a:ext cx="830262" cy="1239838"/>
          </a:xfrm>
          <a:custGeom>
            <a:avLst/>
            <a:gdLst>
              <a:gd name="T0" fmla="*/ 67 w 527"/>
              <a:gd name="T1" fmla="*/ 0 h 797"/>
              <a:gd name="T2" fmla="*/ 0 w 527"/>
              <a:gd name="T3" fmla="*/ 316 h 797"/>
              <a:gd name="T4" fmla="*/ 359 w 527"/>
              <a:gd name="T5" fmla="*/ 797 h 797"/>
              <a:gd name="T6" fmla="*/ 381 w 527"/>
              <a:gd name="T7" fmla="*/ 776 h 797"/>
              <a:gd name="T8" fmla="*/ 380 w 527"/>
              <a:gd name="T9" fmla="*/ 681 h 797"/>
              <a:gd name="T10" fmla="*/ 425 w 527"/>
              <a:gd name="T11" fmla="*/ 688 h 797"/>
              <a:gd name="T12" fmla="*/ 471 w 527"/>
              <a:gd name="T13" fmla="*/ 396 h 797"/>
              <a:gd name="T14" fmla="*/ 502 w 527"/>
              <a:gd name="T15" fmla="*/ 198 h 797"/>
              <a:gd name="T16" fmla="*/ 511 w 527"/>
              <a:gd name="T17" fmla="*/ 138 h 797"/>
              <a:gd name="T18" fmla="*/ 527 w 527"/>
              <a:gd name="T19" fmla="*/ 85 h 797"/>
              <a:gd name="T20" fmla="*/ 290 w 527"/>
              <a:gd name="T21" fmla="*/ 47 h 797"/>
              <a:gd name="T22" fmla="*/ 67 w 527"/>
              <a:gd name="T23" fmla="*/ 0 h 7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27"/>
              <a:gd name="T37" fmla="*/ 0 h 797"/>
              <a:gd name="T38" fmla="*/ 527 w 527"/>
              <a:gd name="T39" fmla="*/ 797 h 7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27" h="797">
                <a:moveTo>
                  <a:pt x="67" y="0"/>
                </a:moveTo>
                <a:lnTo>
                  <a:pt x="0" y="316"/>
                </a:lnTo>
                <a:lnTo>
                  <a:pt x="359" y="797"/>
                </a:lnTo>
                <a:lnTo>
                  <a:pt x="381" y="776"/>
                </a:lnTo>
                <a:lnTo>
                  <a:pt x="380" y="681"/>
                </a:lnTo>
                <a:lnTo>
                  <a:pt x="425" y="688"/>
                </a:lnTo>
                <a:lnTo>
                  <a:pt x="471" y="396"/>
                </a:lnTo>
                <a:lnTo>
                  <a:pt x="502" y="198"/>
                </a:lnTo>
                <a:lnTo>
                  <a:pt x="511" y="138"/>
                </a:lnTo>
                <a:lnTo>
                  <a:pt x="527" y="85"/>
                </a:lnTo>
                <a:lnTo>
                  <a:pt x="290" y="47"/>
                </a:lnTo>
                <a:lnTo>
                  <a:pt x="67" y="0"/>
                </a:lnTo>
                <a:close/>
              </a:path>
            </a:pathLst>
          </a:custGeom>
          <a:solidFill>
            <a:schemeClr val="accent2"/>
          </a:solidFill>
          <a:ln w="9525">
            <a:solidFill>
              <a:schemeClr val="tx1"/>
            </a:solidFill>
            <a:prstDash val="solid"/>
            <a:round/>
            <a:headEnd/>
            <a:tailEnd/>
          </a:ln>
        </p:spPr>
        <p:txBody>
          <a:bodyPr/>
          <a:lstStyle/>
          <a:p>
            <a:endParaRPr lang="en-US" dirty="0"/>
          </a:p>
        </p:txBody>
      </p:sp>
      <p:sp>
        <p:nvSpPr>
          <p:cNvPr id="2081" name="Freeform 44"/>
          <p:cNvSpPr>
            <a:spLocks noChangeAspect="1"/>
          </p:cNvSpPr>
          <p:nvPr/>
        </p:nvSpPr>
        <p:spPr bwMode="auto">
          <a:xfrm>
            <a:off x="1741488" y="1427163"/>
            <a:ext cx="750887" cy="1198562"/>
          </a:xfrm>
          <a:custGeom>
            <a:avLst/>
            <a:gdLst>
              <a:gd name="T0" fmla="*/ 115 w 476"/>
              <a:gd name="T1" fmla="*/ 0 h 770"/>
              <a:gd name="T2" fmla="*/ 72 w 476"/>
              <a:gd name="T3" fmla="*/ 301 h 770"/>
              <a:gd name="T4" fmla="*/ 117 w 476"/>
              <a:gd name="T5" fmla="*/ 365 h 770"/>
              <a:gd name="T6" fmla="*/ 47 w 476"/>
              <a:gd name="T7" fmla="*/ 432 h 770"/>
              <a:gd name="T8" fmla="*/ 38 w 476"/>
              <a:gd name="T9" fmla="*/ 478 h 770"/>
              <a:gd name="T10" fmla="*/ 57 w 476"/>
              <a:gd name="T11" fmla="*/ 511 h 770"/>
              <a:gd name="T12" fmla="*/ 38 w 476"/>
              <a:gd name="T13" fmla="*/ 527 h 770"/>
              <a:gd name="T14" fmla="*/ 0 w 476"/>
              <a:gd name="T15" fmla="*/ 701 h 770"/>
              <a:gd name="T16" fmla="*/ 227 w 476"/>
              <a:gd name="T17" fmla="*/ 742 h 770"/>
              <a:gd name="T18" fmla="*/ 442 w 476"/>
              <a:gd name="T19" fmla="*/ 770 h 770"/>
              <a:gd name="T20" fmla="*/ 464 w 476"/>
              <a:gd name="T21" fmla="*/ 611 h 770"/>
              <a:gd name="T22" fmla="*/ 476 w 476"/>
              <a:gd name="T23" fmla="*/ 523 h 770"/>
              <a:gd name="T24" fmla="*/ 455 w 476"/>
              <a:gd name="T25" fmla="*/ 491 h 770"/>
              <a:gd name="T26" fmla="*/ 406 w 476"/>
              <a:gd name="T27" fmla="*/ 500 h 770"/>
              <a:gd name="T28" fmla="*/ 342 w 476"/>
              <a:gd name="T29" fmla="*/ 508 h 770"/>
              <a:gd name="T30" fmla="*/ 330 w 476"/>
              <a:gd name="T31" fmla="*/ 436 h 770"/>
              <a:gd name="T32" fmla="*/ 252 w 476"/>
              <a:gd name="T33" fmla="*/ 378 h 770"/>
              <a:gd name="T34" fmla="*/ 263 w 476"/>
              <a:gd name="T35" fmla="*/ 341 h 770"/>
              <a:gd name="T36" fmla="*/ 270 w 476"/>
              <a:gd name="T37" fmla="*/ 275 h 770"/>
              <a:gd name="T38" fmla="*/ 170 w 476"/>
              <a:gd name="T39" fmla="*/ 134 h 770"/>
              <a:gd name="T40" fmla="*/ 184 w 476"/>
              <a:gd name="T41" fmla="*/ 9 h 770"/>
              <a:gd name="T42" fmla="*/ 115 w 476"/>
              <a:gd name="T43" fmla="*/ 0 h 77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6"/>
              <a:gd name="T67" fmla="*/ 0 h 770"/>
              <a:gd name="T68" fmla="*/ 476 w 476"/>
              <a:gd name="T69" fmla="*/ 770 h 77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6" h="770">
                <a:moveTo>
                  <a:pt x="115" y="0"/>
                </a:moveTo>
                <a:lnTo>
                  <a:pt x="72" y="301"/>
                </a:lnTo>
                <a:lnTo>
                  <a:pt x="117" y="365"/>
                </a:lnTo>
                <a:lnTo>
                  <a:pt x="47" y="432"/>
                </a:lnTo>
                <a:lnTo>
                  <a:pt x="38" y="478"/>
                </a:lnTo>
                <a:lnTo>
                  <a:pt x="57" y="511"/>
                </a:lnTo>
                <a:lnTo>
                  <a:pt x="38" y="527"/>
                </a:lnTo>
                <a:lnTo>
                  <a:pt x="0" y="701"/>
                </a:lnTo>
                <a:lnTo>
                  <a:pt x="227" y="742"/>
                </a:lnTo>
                <a:lnTo>
                  <a:pt x="442" y="770"/>
                </a:lnTo>
                <a:lnTo>
                  <a:pt x="464" y="611"/>
                </a:lnTo>
                <a:lnTo>
                  <a:pt x="476" y="523"/>
                </a:lnTo>
                <a:lnTo>
                  <a:pt x="455" y="491"/>
                </a:lnTo>
                <a:lnTo>
                  <a:pt x="406" y="500"/>
                </a:lnTo>
                <a:lnTo>
                  <a:pt x="342" y="508"/>
                </a:lnTo>
                <a:lnTo>
                  <a:pt x="330" y="436"/>
                </a:lnTo>
                <a:lnTo>
                  <a:pt x="252" y="378"/>
                </a:lnTo>
                <a:lnTo>
                  <a:pt x="263" y="341"/>
                </a:lnTo>
                <a:lnTo>
                  <a:pt x="270" y="275"/>
                </a:lnTo>
                <a:lnTo>
                  <a:pt x="170" y="134"/>
                </a:lnTo>
                <a:lnTo>
                  <a:pt x="184" y="9"/>
                </a:lnTo>
                <a:lnTo>
                  <a:pt x="115" y="0"/>
                </a:lnTo>
                <a:close/>
              </a:path>
            </a:pathLst>
          </a:custGeom>
          <a:solidFill>
            <a:schemeClr val="bg2"/>
          </a:solidFill>
          <a:ln w="9525">
            <a:solidFill>
              <a:schemeClr val="tx1"/>
            </a:solidFill>
            <a:prstDash val="solid"/>
            <a:round/>
            <a:headEnd/>
            <a:tailEnd/>
          </a:ln>
        </p:spPr>
        <p:txBody>
          <a:bodyPr/>
          <a:lstStyle/>
          <a:p>
            <a:endParaRPr lang="en-US" dirty="0"/>
          </a:p>
        </p:txBody>
      </p:sp>
      <p:sp>
        <p:nvSpPr>
          <p:cNvPr id="2082" name="Freeform 45"/>
          <p:cNvSpPr>
            <a:spLocks noChangeAspect="1"/>
          </p:cNvSpPr>
          <p:nvPr/>
        </p:nvSpPr>
        <p:spPr bwMode="auto">
          <a:xfrm>
            <a:off x="1973263" y="2579688"/>
            <a:ext cx="695325" cy="885825"/>
          </a:xfrm>
          <a:custGeom>
            <a:avLst/>
            <a:gdLst>
              <a:gd name="T0" fmla="*/ 82 w 441"/>
              <a:gd name="T1" fmla="*/ 0 h 569"/>
              <a:gd name="T2" fmla="*/ 298 w 441"/>
              <a:gd name="T3" fmla="*/ 30 h 569"/>
              <a:gd name="T4" fmla="*/ 283 w 441"/>
              <a:gd name="T5" fmla="*/ 139 h 569"/>
              <a:gd name="T6" fmla="*/ 441 w 441"/>
              <a:gd name="T7" fmla="*/ 154 h 569"/>
              <a:gd name="T8" fmla="*/ 398 w 441"/>
              <a:gd name="T9" fmla="*/ 569 h 569"/>
              <a:gd name="T10" fmla="*/ 0 w 441"/>
              <a:gd name="T11" fmla="*/ 526 h 569"/>
              <a:gd name="T12" fmla="*/ 40 w 441"/>
              <a:gd name="T13" fmla="*/ 261 h 569"/>
              <a:gd name="T14" fmla="*/ 82 w 441"/>
              <a:gd name="T15" fmla="*/ 0 h 569"/>
              <a:gd name="T16" fmla="*/ 0 60000 65536"/>
              <a:gd name="T17" fmla="*/ 0 60000 65536"/>
              <a:gd name="T18" fmla="*/ 0 60000 65536"/>
              <a:gd name="T19" fmla="*/ 0 60000 65536"/>
              <a:gd name="T20" fmla="*/ 0 60000 65536"/>
              <a:gd name="T21" fmla="*/ 0 60000 65536"/>
              <a:gd name="T22" fmla="*/ 0 60000 65536"/>
              <a:gd name="T23" fmla="*/ 0 60000 65536"/>
              <a:gd name="T24" fmla="*/ 0 w 441"/>
              <a:gd name="T25" fmla="*/ 0 h 569"/>
              <a:gd name="T26" fmla="*/ 441 w 441"/>
              <a:gd name="T27" fmla="*/ 569 h 5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1" h="569">
                <a:moveTo>
                  <a:pt x="82" y="0"/>
                </a:moveTo>
                <a:lnTo>
                  <a:pt x="298" y="30"/>
                </a:lnTo>
                <a:lnTo>
                  <a:pt x="283" y="139"/>
                </a:lnTo>
                <a:lnTo>
                  <a:pt x="441" y="154"/>
                </a:lnTo>
                <a:lnTo>
                  <a:pt x="398" y="569"/>
                </a:lnTo>
                <a:lnTo>
                  <a:pt x="0" y="526"/>
                </a:lnTo>
                <a:lnTo>
                  <a:pt x="40" y="261"/>
                </a:lnTo>
                <a:lnTo>
                  <a:pt x="82" y="0"/>
                </a:lnTo>
                <a:close/>
              </a:path>
            </a:pathLst>
          </a:custGeom>
          <a:solidFill>
            <a:schemeClr val="bg2"/>
          </a:solidFill>
          <a:ln w="9525">
            <a:solidFill>
              <a:srgbClr val="000000"/>
            </a:solidFill>
            <a:prstDash val="solid"/>
            <a:round/>
            <a:headEnd/>
            <a:tailEnd/>
          </a:ln>
        </p:spPr>
        <p:txBody>
          <a:bodyPr/>
          <a:lstStyle/>
          <a:p>
            <a:endParaRPr lang="en-US" dirty="0"/>
          </a:p>
        </p:txBody>
      </p:sp>
      <p:sp>
        <p:nvSpPr>
          <p:cNvPr id="2083" name="Freeform 46"/>
          <p:cNvSpPr>
            <a:spLocks noChangeAspect="1"/>
          </p:cNvSpPr>
          <p:nvPr/>
        </p:nvSpPr>
        <p:spPr bwMode="auto">
          <a:xfrm>
            <a:off x="2005013" y="1438275"/>
            <a:ext cx="1306512" cy="803275"/>
          </a:xfrm>
          <a:custGeom>
            <a:avLst/>
            <a:gdLst>
              <a:gd name="T0" fmla="*/ 14 w 828"/>
              <a:gd name="T1" fmla="*/ 0 h 516"/>
              <a:gd name="T2" fmla="*/ 176 w 828"/>
              <a:gd name="T3" fmla="*/ 21 h 516"/>
              <a:gd name="T4" fmla="*/ 275 w 828"/>
              <a:gd name="T5" fmla="*/ 34 h 516"/>
              <a:gd name="T6" fmla="*/ 404 w 828"/>
              <a:gd name="T7" fmla="*/ 48 h 516"/>
              <a:gd name="T8" fmla="*/ 524 w 828"/>
              <a:gd name="T9" fmla="*/ 60 h 516"/>
              <a:gd name="T10" fmla="*/ 731 w 828"/>
              <a:gd name="T11" fmla="*/ 75 h 516"/>
              <a:gd name="T12" fmla="*/ 828 w 828"/>
              <a:gd name="T13" fmla="*/ 82 h 516"/>
              <a:gd name="T14" fmla="*/ 825 w 828"/>
              <a:gd name="T15" fmla="*/ 502 h 516"/>
              <a:gd name="T16" fmla="*/ 318 w 828"/>
              <a:gd name="T17" fmla="*/ 459 h 516"/>
              <a:gd name="T18" fmla="*/ 307 w 828"/>
              <a:gd name="T19" fmla="*/ 516 h 516"/>
              <a:gd name="T20" fmla="*/ 288 w 828"/>
              <a:gd name="T21" fmla="*/ 489 h 516"/>
              <a:gd name="T22" fmla="*/ 242 w 828"/>
              <a:gd name="T23" fmla="*/ 493 h 516"/>
              <a:gd name="T24" fmla="*/ 175 w 828"/>
              <a:gd name="T25" fmla="*/ 504 h 516"/>
              <a:gd name="T26" fmla="*/ 163 w 828"/>
              <a:gd name="T27" fmla="*/ 431 h 516"/>
              <a:gd name="T28" fmla="*/ 84 w 828"/>
              <a:gd name="T29" fmla="*/ 373 h 516"/>
              <a:gd name="T30" fmla="*/ 96 w 828"/>
              <a:gd name="T31" fmla="*/ 317 h 516"/>
              <a:gd name="T32" fmla="*/ 103 w 828"/>
              <a:gd name="T33" fmla="*/ 273 h 516"/>
              <a:gd name="T34" fmla="*/ 0 w 828"/>
              <a:gd name="T35" fmla="*/ 128 h 516"/>
              <a:gd name="T36" fmla="*/ 14 w 828"/>
              <a:gd name="T37" fmla="*/ 0 h 5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28"/>
              <a:gd name="T58" fmla="*/ 0 h 516"/>
              <a:gd name="T59" fmla="*/ 828 w 828"/>
              <a:gd name="T60" fmla="*/ 516 h 5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28" h="516">
                <a:moveTo>
                  <a:pt x="14" y="0"/>
                </a:moveTo>
                <a:lnTo>
                  <a:pt x="176" y="21"/>
                </a:lnTo>
                <a:lnTo>
                  <a:pt x="275" y="34"/>
                </a:lnTo>
                <a:lnTo>
                  <a:pt x="404" y="48"/>
                </a:lnTo>
                <a:lnTo>
                  <a:pt x="524" y="60"/>
                </a:lnTo>
                <a:lnTo>
                  <a:pt x="731" y="75"/>
                </a:lnTo>
                <a:lnTo>
                  <a:pt x="828" y="82"/>
                </a:lnTo>
                <a:lnTo>
                  <a:pt x="825" y="502"/>
                </a:lnTo>
                <a:lnTo>
                  <a:pt x="318" y="459"/>
                </a:lnTo>
                <a:lnTo>
                  <a:pt x="307" y="516"/>
                </a:lnTo>
                <a:lnTo>
                  <a:pt x="288" y="489"/>
                </a:lnTo>
                <a:lnTo>
                  <a:pt x="242" y="493"/>
                </a:lnTo>
                <a:lnTo>
                  <a:pt x="175" y="504"/>
                </a:lnTo>
                <a:lnTo>
                  <a:pt x="163" y="431"/>
                </a:lnTo>
                <a:lnTo>
                  <a:pt x="84" y="373"/>
                </a:lnTo>
                <a:lnTo>
                  <a:pt x="96" y="317"/>
                </a:lnTo>
                <a:lnTo>
                  <a:pt x="103" y="273"/>
                </a:lnTo>
                <a:lnTo>
                  <a:pt x="0" y="128"/>
                </a:lnTo>
                <a:lnTo>
                  <a:pt x="14" y="0"/>
                </a:lnTo>
                <a:close/>
              </a:path>
            </a:pathLst>
          </a:custGeom>
          <a:solidFill>
            <a:schemeClr val="bg2"/>
          </a:solidFill>
          <a:ln w="9525" cap="flat" cmpd="sng">
            <a:solidFill>
              <a:srgbClr val="000000"/>
            </a:solidFill>
            <a:prstDash val="solid"/>
            <a:round/>
            <a:headEnd/>
            <a:tailEnd/>
          </a:ln>
        </p:spPr>
        <p:txBody>
          <a:bodyPr wrap="none" anchor="ctr"/>
          <a:lstStyle/>
          <a:p>
            <a:endParaRPr lang="en-US" dirty="0"/>
          </a:p>
        </p:txBody>
      </p:sp>
      <p:sp>
        <p:nvSpPr>
          <p:cNvPr id="2084" name="Freeform 47"/>
          <p:cNvSpPr>
            <a:spLocks noChangeAspect="1"/>
          </p:cNvSpPr>
          <p:nvPr/>
        </p:nvSpPr>
        <p:spPr bwMode="auto">
          <a:xfrm>
            <a:off x="2411413" y="2146300"/>
            <a:ext cx="895350" cy="720725"/>
          </a:xfrm>
          <a:custGeom>
            <a:avLst/>
            <a:gdLst>
              <a:gd name="T0" fmla="*/ 55 w 567"/>
              <a:gd name="T1" fmla="*/ 0 h 463"/>
              <a:gd name="T2" fmla="*/ 35 w 567"/>
              <a:gd name="T3" fmla="*/ 172 h 463"/>
              <a:gd name="T4" fmla="*/ 0 w 567"/>
              <a:gd name="T5" fmla="*/ 420 h 463"/>
              <a:gd name="T6" fmla="*/ 164 w 567"/>
              <a:gd name="T7" fmla="*/ 433 h 463"/>
              <a:gd name="T8" fmla="*/ 547 w 567"/>
              <a:gd name="T9" fmla="*/ 463 h 463"/>
              <a:gd name="T10" fmla="*/ 567 w 567"/>
              <a:gd name="T11" fmla="*/ 47 h 463"/>
              <a:gd name="T12" fmla="*/ 55 w 567"/>
              <a:gd name="T13" fmla="*/ 0 h 463"/>
              <a:gd name="T14" fmla="*/ 0 60000 65536"/>
              <a:gd name="T15" fmla="*/ 0 60000 65536"/>
              <a:gd name="T16" fmla="*/ 0 60000 65536"/>
              <a:gd name="T17" fmla="*/ 0 60000 65536"/>
              <a:gd name="T18" fmla="*/ 0 60000 65536"/>
              <a:gd name="T19" fmla="*/ 0 60000 65536"/>
              <a:gd name="T20" fmla="*/ 0 60000 65536"/>
              <a:gd name="T21" fmla="*/ 0 w 567"/>
              <a:gd name="T22" fmla="*/ 0 h 463"/>
              <a:gd name="T23" fmla="*/ 567 w 567"/>
              <a:gd name="T24" fmla="*/ 463 h 4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7" h="463">
                <a:moveTo>
                  <a:pt x="55" y="0"/>
                </a:moveTo>
                <a:lnTo>
                  <a:pt x="35" y="172"/>
                </a:lnTo>
                <a:lnTo>
                  <a:pt x="0" y="420"/>
                </a:lnTo>
                <a:lnTo>
                  <a:pt x="164" y="433"/>
                </a:lnTo>
                <a:lnTo>
                  <a:pt x="547" y="463"/>
                </a:lnTo>
                <a:lnTo>
                  <a:pt x="567" y="47"/>
                </a:lnTo>
                <a:lnTo>
                  <a:pt x="55" y="0"/>
                </a:lnTo>
                <a:close/>
              </a:path>
            </a:pathLst>
          </a:custGeom>
          <a:solidFill>
            <a:schemeClr val="accent2"/>
          </a:solidFill>
          <a:ln w="9525" cap="flat" cmpd="sng">
            <a:solidFill>
              <a:srgbClr val="000000"/>
            </a:solidFill>
            <a:prstDash val="solid"/>
            <a:round/>
            <a:headEnd type="none" w="med" len="med"/>
            <a:tailEnd type="none" w="med" len="med"/>
          </a:ln>
        </p:spPr>
        <p:txBody>
          <a:bodyPr/>
          <a:lstStyle/>
          <a:p>
            <a:endParaRPr lang="en-US" dirty="0"/>
          </a:p>
        </p:txBody>
      </p:sp>
      <p:sp>
        <p:nvSpPr>
          <p:cNvPr id="2085" name="Freeform 48"/>
          <p:cNvSpPr>
            <a:spLocks noChangeAspect="1"/>
          </p:cNvSpPr>
          <p:nvPr/>
        </p:nvSpPr>
        <p:spPr bwMode="auto">
          <a:xfrm>
            <a:off x="2593975" y="2819400"/>
            <a:ext cx="930275" cy="682625"/>
          </a:xfrm>
          <a:custGeom>
            <a:avLst/>
            <a:gdLst>
              <a:gd name="T0" fmla="*/ 49 w 590"/>
              <a:gd name="T1" fmla="*/ 0 h 439"/>
              <a:gd name="T2" fmla="*/ 19 w 590"/>
              <a:gd name="T3" fmla="*/ 263 h 439"/>
              <a:gd name="T4" fmla="*/ 0 w 590"/>
              <a:gd name="T5" fmla="*/ 415 h 439"/>
              <a:gd name="T6" fmla="*/ 295 w 590"/>
              <a:gd name="T7" fmla="*/ 430 h 439"/>
              <a:gd name="T8" fmla="*/ 577 w 590"/>
              <a:gd name="T9" fmla="*/ 439 h 439"/>
              <a:gd name="T10" fmla="*/ 586 w 590"/>
              <a:gd name="T11" fmla="*/ 234 h 439"/>
              <a:gd name="T12" fmla="*/ 590 w 590"/>
              <a:gd name="T13" fmla="*/ 32 h 439"/>
              <a:gd name="T14" fmla="*/ 429 w 590"/>
              <a:gd name="T15" fmla="*/ 29 h 439"/>
              <a:gd name="T16" fmla="*/ 49 w 590"/>
              <a:gd name="T17" fmla="*/ 0 h 4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0"/>
              <a:gd name="T28" fmla="*/ 0 h 439"/>
              <a:gd name="T29" fmla="*/ 590 w 590"/>
              <a:gd name="T30" fmla="*/ 439 h 4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0" h="439">
                <a:moveTo>
                  <a:pt x="49" y="0"/>
                </a:moveTo>
                <a:lnTo>
                  <a:pt x="19" y="263"/>
                </a:lnTo>
                <a:lnTo>
                  <a:pt x="0" y="415"/>
                </a:lnTo>
                <a:lnTo>
                  <a:pt x="295" y="430"/>
                </a:lnTo>
                <a:lnTo>
                  <a:pt x="577" y="439"/>
                </a:lnTo>
                <a:lnTo>
                  <a:pt x="586" y="234"/>
                </a:lnTo>
                <a:lnTo>
                  <a:pt x="590" y="32"/>
                </a:lnTo>
                <a:lnTo>
                  <a:pt x="429" y="29"/>
                </a:lnTo>
                <a:lnTo>
                  <a:pt x="49" y="0"/>
                </a:lnTo>
                <a:close/>
              </a:path>
            </a:pathLst>
          </a:custGeom>
          <a:solidFill>
            <a:schemeClr val="accent2"/>
          </a:solidFill>
          <a:ln w="9525">
            <a:solidFill>
              <a:schemeClr val="tx1"/>
            </a:solidFill>
            <a:prstDash val="solid"/>
            <a:round/>
            <a:headEnd/>
            <a:tailEnd/>
          </a:ln>
        </p:spPr>
        <p:txBody>
          <a:bodyPr/>
          <a:lstStyle/>
          <a:p>
            <a:endParaRPr lang="en-US" dirty="0"/>
          </a:p>
        </p:txBody>
      </p:sp>
      <p:sp>
        <p:nvSpPr>
          <p:cNvPr id="2086" name="Freeform 49"/>
          <p:cNvSpPr>
            <a:spLocks noChangeAspect="1"/>
          </p:cNvSpPr>
          <p:nvPr/>
        </p:nvSpPr>
        <p:spPr bwMode="auto">
          <a:xfrm>
            <a:off x="1755775" y="3392488"/>
            <a:ext cx="846138" cy="927100"/>
          </a:xfrm>
          <a:custGeom>
            <a:avLst/>
            <a:gdLst>
              <a:gd name="T0" fmla="*/ 136 w 536"/>
              <a:gd name="T1" fmla="*/ 0 h 595"/>
              <a:gd name="T2" fmla="*/ 126 w 536"/>
              <a:gd name="T3" fmla="*/ 78 h 595"/>
              <a:gd name="T4" fmla="*/ 79 w 536"/>
              <a:gd name="T5" fmla="*/ 69 h 595"/>
              <a:gd name="T6" fmla="*/ 82 w 536"/>
              <a:gd name="T7" fmla="*/ 169 h 595"/>
              <a:gd name="T8" fmla="*/ 60 w 536"/>
              <a:gd name="T9" fmla="*/ 188 h 595"/>
              <a:gd name="T10" fmla="*/ 93 w 536"/>
              <a:gd name="T11" fmla="*/ 249 h 595"/>
              <a:gd name="T12" fmla="*/ 60 w 536"/>
              <a:gd name="T13" fmla="*/ 276 h 595"/>
              <a:gd name="T14" fmla="*/ 42 w 536"/>
              <a:gd name="T15" fmla="*/ 321 h 595"/>
              <a:gd name="T16" fmla="*/ 17 w 536"/>
              <a:gd name="T17" fmla="*/ 364 h 595"/>
              <a:gd name="T18" fmla="*/ 35 w 536"/>
              <a:gd name="T19" fmla="*/ 389 h 595"/>
              <a:gd name="T20" fmla="*/ 3 w 536"/>
              <a:gd name="T21" fmla="*/ 400 h 595"/>
              <a:gd name="T22" fmla="*/ 0 w 536"/>
              <a:gd name="T23" fmla="*/ 440 h 595"/>
              <a:gd name="T24" fmla="*/ 301 w 536"/>
              <a:gd name="T25" fmla="*/ 592 h 595"/>
              <a:gd name="T26" fmla="*/ 471 w 536"/>
              <a:gd name="T27" fmla="*/ 595 h 595"/>
              <a:gd name="T28" fmla="*/ 536 w 536"/>
              <a:gd name="T29" fmla="*/ 46 h 595"/>
              <a:gd name="T30" fmla="*/ 136 w 536"/>
              <a:gd name="T31" fmla="*/ 0 h 5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36"/>
              <a:gd name="T49" fmla="*/ 0 h 595"/>
              <a:gd name="T50" fmla="*/ 536 w 536"/>
              <a:gd name="T51" fmla="*/ 595 h 5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36" h="595">
                <a:moveTo>
                  <a:pt x="136" y="0"/>
                </a:moveTo>
                <a:lnTo>
                  <a:pt x="126" y="78"/>
                </a:lnTo>
                <a:lnTo>
                  <a:pt x="79" y="69"/>
                </a:lnTo>
                <a:lnTo>
                  <a:pt x="82" y="169"/>
                </a:lnTo>
                <a:lnTo>
                  <a:pt x="60" y="188"/>
                </a:lnTo>
                <a:lnTo>
                  <a:pt x="93" y="249"/>
                </a:lnTo>
                <a:lnTo>
                  <a:pt x="60" y="276"/>
                </a:lnTo>
                <a:lnTo>
                  <a:pt x="42" y="321"/>
                </a:lnTo>
                <a:lnTo>
                  <a:pt x="17" y="364"/>
                </a:lnTo>
                <a:lnTo>
                  <a:pt x="35" y="389"/>
                </a:lnTo>
                <a:lnTo>
                  <a:pt x="3" y="400"/>
                </a:lnTo>
                <a:lnTo>
                  <a:pt x="0" y="440"/>
                </a:lnTo>
                <a:lnTo>
                  <a:pt x="301" y="592"/>
                </a:lnTo>
                <a:lnTo>
                  <a:pt x="471" y="595"/>
                </a:lnTo>
                <a:lnTo>
                  <a:pt x="536" y="46"/>
                </a:lnTo>
                <a:lnTo>
                  <a:pt x="136" y="0"/>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087" name="Freeform 50"/>
          <p:cNvSpPr>
            <a:spLocks noChangeAspect="1"/>
          </p:cNvSpPr>
          <p:nvPr/>
        </p:nvSpPr>
        <p:spPr bwMode="auto">
          <a:xfrm>
            <a:off x="2492375" y="3459163"/>
            <a:ext cx="896938" cy="876300"/>
          </a:xfrm>
          <a:custGeom>
            <a:avLst/>
            <a:gdLst>
              <a:gd name="T0" fmla="*/ 69 w 568"/>
              <a:gd name="T1" fmla="*/ 0 h 563"/>
              <a:gd name="T2" fmla="*/ 568 w 568"/>
              <a:gd name="T3" fmla="*/ 22 h 563"/>
              <a:gd name="T4" fmla="*/ 544 w 568"/>
              <a:gd name="T5" fmla="*/ 520 h 563"/>
              <a:gd name="T6" fmla="*/ 382 w 568"/>
              <a:gd name="T7" fmla="*/ 511 h 563"/>
              <a:gd name="T8" fmla="*/ 230 w 568"/>
              <a:gd name="T9" fmla="*/ 507 h 563"/>
              <a:gd name="T10" fmla="*/ 230 w 568"/>
              <a:gd name="T11" fmla="*/ 526 h 563"/>
              <a:gd name="T12" fmla="*/ 103 w 568"/>
              <a:gd name="T13" fmla="*/ 526 h 563"/>
              <a:gd name="T14" fmla="*/ 95 w 568"/>
              <a:gd name="T15" fmla="*/ 563 h 563"/>
              <a:gd name="T16" fmla="*/ 0 w 568"/>
              <a:gd name="T17" fmla="*/ 551 h 563"/>
              <a:gd name="T18" fmla="*/ 54 w 568"/>
              <a:gd name="T19" fmla="*/ 130 h 563"/>
              <a:gd name="T20" fmla="*/ 69 w 568"/>
              <a:gd name="T21" fmla="*/ 0 h 5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8"/>
              <a:gd name="T34" fmla="*/ 0 h 563"/>
              <a:gd name="T35" fmla="*/ 568 w 568"/>
              <a:gd name="T36" fmla="*/ 563 h 5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8" h="563">
                <a:moveTo>
                  <a:pt x="69" y="0"/>
                </a:moveTo>
                <a:lnTo>
                  <a:pt x="568" y="22"/>
                </a:lnTo>
                <a:lnTo>
                  <a:pt x="544" y="520"/>
                </a:lnTo>
                <a:lnTo>
                  <a:pt x="382" y="511"/>
                </a:lnTo>
                <a:lnTo>
                  <a:pt x="230" y="507"/>
                </a:lnTo>
                <a:lnTo>
                  <a:pt x="230" y="526"/>
                </a:lnTo>
                <a:lnTo>
                  <a:pt x="103" y="526"/>
                </a:lnTo>
                <a:lnTo>
                  <a:pt x="95" y="563"/>
                </a:lnTo>
                <a:lnTo>
                  <a:pt x="0" y="551"/>
                </a:lnTo>
                <a:lnTo>
                  <a:pt x="54" y="130"/>
                </a:lnTo>
                <a:lnTo>
                  <a:pt x="69" y="0"/>
                </a:lnTo>
                <a:close/>
              </a:path>
            </a:pathLst>
          </a:custGeom>
          <a:solidFill>
            <a:schemeClr val="bg2"/>
          </a:solidFill>
          <a:ln w="9525">
            <a:solidFill>
              <a:srgbClr val="000000"/>
            </a:solidFill>
            <a:prstDash val="solid"/>
            <a:round/>
            <a:headEnd/>
            <a:tailEnd/>
          </a:ln>
        </p:spPr>
        <p:txBody>
          <a:bodyPr/>
          <a:lstStyle/>
          <a:p>
            <a:endParaRPr lang="en-US" dirty="0"/>
          </a:p>
        </p:txBody>
      </p:sp>
      <p:sp>
        <p:nvSpPr>
          <p:cNvPr id="2088" name="Text Box 51"/>
          <p:cNvSpPr txBox="1">
            <a:spLocks noChangeArrowheads="1"/>
          </p:cNvSpPr>
          <p:nvPr/>
        </p:nvSpPr>
        <p:spPr bwMode="auto">
          <a:xfrm>
            <a:off x="2052638" y="3754438"/>
            <a:ext cx="331787"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AZ</a:t>
            </a:r>
          </a:p>
        </p:txBody>
      </p:sp>
      <p:sp>
        <p:nvSpPr>
          <p:cNvPr id="2089" name="Text Box 52"/>
          <p:cNvSpPr txBox="1">
            <a:spLocks noChangeArrowheads="1"/>
          </p:cNvSpPr>
          <p:nvPr/>
        </p:nvSpPr>
        <p:spPr bwMode="auto">
          <a:xfrm>
            <a:off x="1366838" y="1468438"/>
            <a:ext cx="374650" cy="244475"/>
          </a:xfrm>
          <a:prstGeom prst="rect">
            <a:avLst/>
          </a:prstGeom>
          <a:noFill/>
          <a:ln w="9525">
            <a:noFill/>
            <a:miter lim="800000"/>
            <a:headEnd/>
            <a:tailEnd/>
          </a:ln>
        </p:spPr>
        <p:txBody>
          <a:bodyPr wrap="none">
            <a:spAutoFit/>
          </a:bodyPr>
          <a:lstStyle/>
          <a:p>
            <a:r>
              <a:rPr lang="en-US" sz="1000" dirty="0">
                <a:solidFill>
                  <a:schemeClr val="bg1"/>
                </a:solidFill>
                <a:latin typeface="Tahoma" pitchFamily="34" charset="0"/>
              </a:rPr>
              <a:t>WA</a:t>
            </a:r>
          </a:p>
        </p:txBody>
      </p:sp>
      <p:sp>
        <p:nvSpPr>
          <p:cNvPr id="2090" name="Text Box 53"/>
          <p:cNvSpPr txBox="1">
            <a:spLocks noChangeArrowheads="1"/>
          </p:cNvSpPr>
          <p:nvPr/>
        </p:nvSpPr>
        <p:spPr bwMode="auto">
          <a:xfrm>
            <a:off x="2662238" y="2382838"/>
            <a:ext cx="371475" cy="244475"/>
          </a:xfrm>
          <a:prstGeom prst="rect">
            <a:avLst/>
          </a:prstGeom>
          <a:noFill/>
          <a:ln w="9525">
            <a:noFill/>
            <a:miter lim="800000"/>
            <a:headEnd/>
            <a:tailEnd/>
          </a:ln>
        </p:spPr>
        <p:txBody>
          <a:bodyPr wrap="none">
            <a:spAutoFit/>
          </a:bodyPr>
          <a:lstStyle/>
          <a:p>
            <a:r>
              <a:rPr lang="en-US" sz="1000" dirty="0">
                <a:solidFill>
                  <a:schemeClr val="bg1"/>
                </a:solidFill>
                <a:latin typeface="Tahoma" pitchFamily="34" charset="0"/>
              </a:rPr>
              <a:t>WY</a:t>
            </a:r>
          </a:p>
        </p:txBody>
      </p:sp>
      <p:sp>
        <p:nvSpPr>
          <p:cNvPr id="2091" name="Text Box 54"/>
          <p:cNvSpPr txBox="1">
            <a:spLocks noChangeArrowheads="1"/>
          </p:cNvSpPr>
          <p:nvPr/>
        </p:nvSpPr>
        <p:spPr bwMode="auto">
          <a:xfrm>
            <a:off x="1900238" y="2155825"/>
            <a:ext cx="461962" cy="244475"/>
          </a:xfrm>
          <a:prstGeom prst="rect">
            <a:avLst/>
          </a:prstGeom>
          <a:noFill/>
          <a:ln w="9525">
            <a:noFill/>
            <a:miter lim="800000"/>
            <a:headEnd/>
            <a:tailEnd/>
          </a:ln>
        </p:spPr>
        <p:txBody>
          <a:bodyPr>
            <a:spAutoFit/>
          </a:bodyPr>
          <a:lstStyle/>
          <a:p>
            <a:r>
              <a:rPr lang="en-US" sz="1000" dirty="0">
                <a:solidFill>
                  <a:srgbClr val="000000"/>
                </a:solidFill>
                <a:latin typeface="Tahoma" pitchFamily="34" charset="0"/>
              </a:rPr>
              <a:t>ID</a:t>
            </a:r>
          </a:p>
        </p:txBody>
      </p:sp>
      <p:sp>
        <p:nvSpPr>
          <p:cNvPr id="2092" name="Text Box 55"/>
          <p:cNvSpPr txBox="1">
            <a:spLocks noChangeArrowheads="1"/>
          </p:cNvSpPr>
          <p:nvPr/>
        </p:nvSpPr>
        <p:spPr bwMode="auto">
          <a:xfrm>
            <a:off x="2163763" y="2976563"/>
            <a:ext cx="341312"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UT</a:t>
            </a:r>
          </a:p>
        </p:txBody>
      </p:sp>
      <p:sp>
        <p:nvSpPr>
          <p:cNvPr id="2093" name="Text Box 56"/>
          <p:cNvSpPr txBox="1">
            <a:spLocks noChangeArrowheads="1"/>
          </p:cNvSpPr>
          <p:nvPr/>
        </p:nvSpPr>
        <p:spPr bwMode="auto">
          <a:xfrm>
            <a:off x="2890838" y="3068638"/>
            <a:ext cx="350837" cy="244475"/>
          </a:xfrm>
          <a:prstGeom prst="rect">
            <a:avLst/>
          </a:prstGeom>
          <a:noFill/>
          <a:ln w="9525">
            <a:noFill/>
            <a:miter lim="800000"/>
            <a:headEnd/>
            <a:tailEnd/>
          </a:ln>
        </p:spPr>
        <p:txBody>
          <a:bodyPr wrap="none">
            <a:spAutoFit/>
          </a:bodyPr>
          <a:lstStyle/>
          <a:p>
            <a:r>
              <a:rPr lang="en-US" sz="1000" dirty="0">
                <a:solidFill>
                  <a:schemeClr val="bg1"/>
                </a:solidFill>
                <a:latin typeface="Tahoma" pitchFamily="34" charset="0"/>
              </a:rPr>
              <a:t>CO</a:t>
            </a:r>
          </a:p>
        </p:txBody>
      </p:sp>
      <p:sp>
        <p:nvSpPr>
          <p:cNvPr id="2094" name="Text Box 57"/>
          <p:cNvSpPr txBox="1">
            <a:spLocks noChangeArrowheads="1"/>
          </p:cNvSpPr>
          <p:nvPr/>
        </p:nvSpPr>
        <p:spPr bwMode="auto">
          <a:xfrm>
            <a:off x="1214438" y="2001838"/>
            <a:ext cx="354012"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OR</a:t>
            </a:r>
          </a:p>
        </p:txBody>
      </p:sp>
      <p:sp>
        <p:nvSpPr>
          <p:cNvPr id="2095" name="Text Box 58"/>
          <p:cNvSpPr txBox="1">
            <a:spLocks noChangeArrowheads="1"/>
          </p:cNvSpPr>
          <p:nvPr/>
        </p:nvSpPr>
        <p:spPr bwMode="auto">
          <a:xfrm>
            <a:off x="1519238" y="2825750"/>
            <a:ext cx="461962" cy="244475"/>
          </a:xfrm>
          <a:prstGeom prst="rect">
            <a:avLst/>
          </a:prstGeom>
          <a:noFill/>
          <a:ln w="9525">
            <a:noFill/>
            <a:miter lim="800000"/>
            <a:headEnd/>
            <a:tailEnd/>
          </a:ln>
        </p:spPr>
        <p:txBody>
          <a:bodyPr>
            <a:spAutoFit/>
          </a:bodyPr>
          <a:lstStyle/>
          <a:p>
            <a:r>
              <a:rPr lang="en-US" sz="1000" dirty="0">
                <a:solidFill>
                  <a:schemeClr val="bg1"/>
                </a:solidFill>
                <a:latin typeface="Tahoma" pitchFamily="34" charset="0"/>
              </a:rPr>
              <a:t>NV</a:t>
            </a:r>
          </a:p>
        </p:txBody>
      </p:sp>
      <p:sp>
        <p:nvSpPr>
          <p:cNvPr id="2096" name="Text Box 59"/>
          <p:cNvSpPr txBox="1">
            <a:spLocks noChangeArrowheads="1"/>
          </p:cNvSpPr>
          <p:nvPr/>
        </p:nvSpPr>
        <p:spPr bwMode="auto">
          <a:xfrm>
            <a:off x="1062038" y="3146425"/>
            <a:ext cx="385762" cy="244475"/>
          </a:xfrm>
          <a:prstGeom prst="rect">
            <a:avLst/>
          </a:prstGeom>
          <a:noFill/>
          <a:ln w="9525">
            <a:noFill/>
            <a:miter lim="800000"/>
            <a:headEnd/>
            <a:tailEnd/>
          </a:ln>
        </p:spPr>
        <p:txBody>
          <a:bodyPr>
            <a:spAutoFit/>
          </a:bodyPr>
          <a:lstStyle/>
          <a:p>
            <a:r>
              <a:rPr lang="en-US" sz="1000" dirty="0">
                <a:solidFill>
                  <a:schemeClr val="bg1"/>
                </a:solidFill>
                <a:latin typeface="Tahoma" pitchFamily="34" charset="0"/>
              </a:rPr>
              <a:t>CA</a:t>
            </a:r>
          </a:p>
        </p:txBody>
      </p:sp>
      <p:sp>
        <p:nvSpPr>
          <p:cNvPr id="2097" name="Text Box 60"/>
          <p:cNvSpPr txBox="1">
            <a:spLocks noChangeArrowheads="1"/>
          </p:cNvSpPr>
          <p:nvPr/>
        </p:nvSpPr>
        <p:spPr bwMode="auto">
          <a:xfrm>
            <a:off x="2509838" y="1697038"/>
            <a:ext cx="357187"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MT</a:t>
            </a:r>
          </a:p>
        </p:txBody>
      </p:sp>
      <p:sp>
        <p:nvSpPr>
          <p:cNvPr id="2098" name="Text Box 61"/>
          <p:cNvSpPr txBox="1">
            <a:spLocks noChangeArrowheads="1"/>
          </p:cNvSpPr>
          <p:nvPr/>
        </p:nvSpPr>
        <p:spPr bwMode="auto">
          <a:xfrm>
            <a:off x="2205038" y="4897438"/>
            <a:ext cx="317500" cy="244475"/>
          </a:xfrm>
          <a:prstGeom prst="rect">
            <a:avLst/>
          </a:prstGeom>
          <a:noFill/>
          <a:ln w="9525">
            <a:noFill/>
            <a:miter lim="800000"/>
            <a:headEnd/>
            <a:tailEnd/>
          </a:ln>
        </p:spPr>
        <p:txBody>
          <a:bodyPr wrap="none">
            <a:spAutoFit/>
          </a:bodyPr>
          <a:lstStyle/>
          <a:p>
            <a:r>
              <a:rPr lang="en-US" sz="1000" dirty="0">
                <a:latin typeface="Tahoma" pitchFamily="34" charset="0"/>
              </a:rPr>
              <a:t>HI</a:t>
            </a:r>
          </a:p>
        </p:txBody>
      </p:sp>
      <p:sp>
        <p:nvSpPr>
          <p:cNvPr id="2099" name="Freeform 62"/>
          <p:cNvSpPr>
            <a:spLocks noChangeAspect="1"/>
          </p:cNvSpPr>
          <p:nvPr/>
        </p:nvSpPr>
        <p:spPr bwMode="auto">
          <a:xfrm>
            <a:off x="0" y="3968750"/>
            <a:ext cx="1617663" cy="1577975"/>
          </a:xfrm>
          <a:custGeom>
            <a:avLst/>
            <a:gdLst>
              <a:gd name="T0" fmla="*/ 251 w 1572"/>
              <a:gd name="T1" fmla="*/ 228 h 1533"/>
              <a:gd name="T2" fmla="*/ 567 w 1572"/>
              <a:gd name="T3" fmla="*/ 0 h 1533"/>
              <a:gd name="T4" fmla="*/ 717 w 1572"/>
              <a:gd name="T5" fmla="*/ 40 h 1533"/>
              <a:gd name="T6" fmla="*/ 790 w 1572"/>
              <a:gd name="T7" fmla="*/ 113 h 1533"/>
              <a:gd name="T8" fmla="*/ 1087 w 1572"/>
              <a:gd name="T9" fmla="*/ 142 h 1533"/>
              <a:gd name="T10" fmla="*/ 1096 w 1572"/>
              <a:gd name="T11" fmla="*/ 900 h 1533"/>
              <a:gd name="T12" fmla="*/ 1193 w 1572"/>
              <a:gd name="T13" fmla="*/ 922 h 1533"/>
              <a:gd name="T14" fmla="*/ 1238 w 1572"/>
              <a:gd name="T15" fmla="*/ 1013 h 1533"/>
              <a:gd name="T16" fmla="*/ 1306 w 1572"/>
              <a:gd name="T17" fmla="*/ 982 h 1533"/>
              <a:gd name="T18" fmla="*/ 1449 w 1572"/>
              <a:gd name="T19" fmla="*/ 1188 h 1533"/>
              <a:gd name="T20" fmla="*/ 1572 w 1572"/>
              <a:gd name="T21" fmla="*/ 1283 h 1533"/>
              <a:gd name="T22" fmla="*/ 1567 w 1572"/>
              <a:gd name="T23" fmla="*/ 1365 h 1533"/>
              <a:gd name="T24" fmla="*/ 1412 w 1572"/>
              <a:gd name="T25" fmla="*/ 1375 h 1533"/>
              <a:gd name="T26" fmla="*/ 1344 w 1572"/>
              <a:gd name="T27" fmla="*/ 1124 h 1533"/>
              <a:gd name="T28" fmla="*/ 855 w 1572"/>
              <a:gd name="T29" fmla="*/ 876 h 1533"/>
              <a:gd name="T30" fmla="*/ 868 w 1572"/>
              <a:gd name="T31" fmla="*/ 954 h 1533"/>
              <a:gd name="T32" fmla="*/ 758 w 1572"/>
              <a:gd name="T33" fmla="*/ 1055 h 1533"/>
              <a:gd name="T34" fmla="*/ 740 w 1572"/>
              <a:gd name="T35" fmla="*/ 1018 h 1533"/>
              <a:gd name="T36" fmla="*/ 709 w 1572"/>
              <a:gd name="T37" fmla="*/ 1018 h 1533"/>
              <a:gd name="T38" fmla="*/ 621 w 1572"/>
              <a:gd name="T39" fmla="*/ 1228 h 1533"/>
              <a:gd name="T40" fmla="*/ 348 w 1572"/>
              <a:gd name="T41" fmla="*/ 1435 h 1533"/>
              <a:gd name="T42" fmla="*/ 78 w 1572"/>
              <a:gd name="T43" fmla="*/ 1533 h 1533"/>
              <a:gd name="T44" fmla="*/ 0 w 1572"/>
              <a:gd name="T45" fmla="*/ 1520 h 1533"/>
              <a:gd name="T46" fmla="*/ 310 w 1572"/>
              <a:gd name="T47" fmla="*/ 1343 h 1533"/>
              <a:gd name="T48" fmla="*/ 348 w 1572"/>
              <a:gd name="T49" fmla="*/ 1343 h 1533"/>
              <a:gd name="T50" fmla="*/ 461 w 1572"/>
              <a:gd name="T51" fmla="*/ 1206 h 1533"/>
              <a:gd name="T52" fmla="*/ 512 w 1572"/>
              <a:gd name="T53" fmla="*/ 1201 h 1533"/>
              <a:gd name="T54" fmla="*/ 589 w 1572"/>
              <a:gd name="T55" fmla="*/ 1097 h 1533"/>
              <a:gd name="T56" fmla="*/ 562 w 1572"/>
              <a:gd name="T57" fmla="*/ 1051 h 1533"/>
              <a:gd name="T58" fmla="*/ 397 w 1572"/>
              <a:gd name="T59" fmla="*/ 1073 h 1533"/>
              <a:gd name="T60" fmla="*/ 284 w 1572"/>
              <a:gd name="T61" fmla="*/ 812 h 1533"/>
              <a:gd name="T62" fmla="*/ 348 w 1572"/>
              <a:gd name="T63" fmla="*/ 694 h 1533"/>
              <a:gd name="T64" fmla="*/ 452 w 1572"/>
              <a:gd name="T65" fmla="*/ 653 h 1533"/>
              <a:gd name="T66" fmla="*/ 415 w 1572"/>
              <a:gd name="T67" fmla="*/ 548 h 1533"/>
              <a:gd name="T68" fmla="*/ 306 w 1572"/>
              <a:gd name="T69" fmla="*/ 598 h 1533"/>
              <a:gd name="T70" fmla="*/ 224 w 1572"/>
              <a:gd name="T71" fmla="*/ 447 h 1533"/>
              <a:gd name="T72" fmla="*/ 315 w 1572"/>
              <a:gd name="T73" fmla="*/ 411 h 1533"/>
              <a:gd name="T74" fmla="*/ 397 w 1572"/>
              <a:gd name="T75" fmla="*/ 452 h 1533"/>
              <a:gd name="T76" fmla="*/ 434 w 1572"/>
              <a:gd name="T77" fmla="*/ 429 h 1533"/>
              <a:gd name="T78" fmla="*/ 366 w 1572"/>
              <a:gd name="T79" fmla="*/ 301 h 1533"/>
              <a:gd name="T80" fmla="*/ 246 w 1572"/>
              <a:gd name="T81" fmla="*/ 292 h 1533"/>
              <a:gd name="T82" fmla="*/ 251 w 1572"/>
              <a:gd name="T83" fmla="*/ 228 h 15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72"/>
              <a:gd name="T127" fmla="*/ 0 h 1533"/>
              <a:gd name="T128" fmla="*/ 1572 w 1572"/>
              <a:gd name="T129" fmla="*/ 1533 h 153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72" h="1533">
                <a:moveTo>
                  <a:pt x="251" y="228"/>
                </a:moveTo>
                <a:lnTo>
                  <a:pt x="567" y="0"/>
                </a:lnTo>
                <a:lnTo>
                  <a:pt x="717" y="40"/>
                </a:lnTo>
                <a:lnTo>
                  <a:pt x="790" y="113"/>
                </a:lnTo>
                <a:lnTo>
                  <a:pt x="1087" y="142"/>
                </a:lnTo>
                <a:lnTo>
                  <a:pt x="1096" y="900"/>
                </a:lnTo>
                <a:lnTo>
                  <a:pt x="1193" y="922"/>
                </a:lnTo>
                <a:lnTo>
                  <a:pt x="1238" y="1013"/>
                </a:lnTo>
                <a:lnTo>
                  <a:pt x="1306" y="982"/>
                </a:lnTo>
                <a:lnTo>
                  <a:pt x="1449" y="1188"/>
                </a:lnTo>
                <a:lnTo>
                  <a:pt x="1572" y="1283"/>
                </a:lnTo>
                <a:lnTo>
                  <a:pt x="1567" y="1365"/>
                </a:lnTo>
                <a:lnTo>
                  <a:pt x="1412" y="1375"/>
                </a:lnTo>
                <a:lnTo>
                  <a:pt x="1344" y="1124"/>
                </a:lnTo>
                <a:lnTo>
                  <a:pt x="855" y="876"/>
                </a:lnTo>
                <a:lnTo>
                  <a:pt x="868" y="954"/>
                </a:lnTo>
                <a:lnTo>
                  <a:pt x="758" y="1055"/>
                </a:lnTo>
                <a:lnTo>
                  <a:pt x="740" y="1018"/>
                </a:lnTo>
                <a:lnTo>
                  <a:pt x="709" y="1018"/>
                </a:lnTo>
                <a:lnTo>
                  <a:pt x="621" y="1228"/>
                </a:lnTo>
                <a:lnTo>
                  <a:pt x="348" y="1435"/>
                </a:lnTo>
                <a:lnTo>
                  <a:pt x="78" y="1533"/>
                </a:lnTo>
                <a:lnTo>
                  <a:pt x="0" y="1520"/>
                </a:lnTo>
                <a:lnTo>
                  <a:pt x="310" y="1343"/>
                </a:lnTo>
                <a:lnTo>
                  <a:pt x="348" y="1343"/>
                </a:lnTo>
                <a:lnTo>
                  <a:pt x="461" y="1206"/>
                </a:lnTo>
                <a:lnTo>
                  <a:pt x="512" y="1201"/>
                </a:lnTo>
                <a:lnTo>
                  <a:pt x="589" y="1097"/>
                </a:lnTo>
                <a:lnTo>
                  <a:pt x="562" y="1051"/>
                </a:lnTo>
                <a:lnTo>
                  <a:pt x="397" y="1073"/>
                </a:lnTo>
                <a:lnTo>
                  <a:pt x="284" y="812"/>
                </a:lnTo>
                <a:lnTo>
                  <a:pt x="348" y="694"/>
                </a:lnTo>
                <a:lnTo>
                  <a:pt x="452" y="653"/>
                </a:lnTo>
                <a:lnTo>
                  <a:pt x="415" y="548"/>
                </a:lnTo>
                <a:lnTo>
                  <a:pt x="306" y="598"/>
                </a:lnTo>
                <a:lnTo>
                  <a:pt x="224" y="447"/>
                </a:lnTo>
                <a:lnTo>
                  <a:pt x="315" y="411"/>
                </a:lnTo>
                <a:lnTo>
                  <a:pt x="397" y="452"/>
                </a:lnTo>
                <a:lnTo>
                  <a:pt x="434" y="429"/>
                </a:lnTo>
                <a:lnTo>
                  <a:pt x="366" y="301"/>
                </a:lnTo>
                <a:lnTo>
                  <a:pt x="246" y="292"/>
                </a:lnTo>
                <a:lnTo>
                  <a:pt x="251" y="228"/>
                </a:lnTo>
                <a:close/>
              </a:path>
            </a:pathLst>
          </a:custGeom>
          <a:solidFill>
            <a:schemeClr val="accent1"/>
          </a:solidFill>
          <a:ln w="9525" cap="flat" cmpd="sng">
            <a:solidFill>
              <a:schemeClr val="tx1"/>
            </a:solidFill>
            <a:prstDash val="solid"/>
            <a:round/>
            <a:headEnd/>
            <a:tailEnd/>
          </a:ln>
        </p:spPr>
        <p:txBody>
          <a:bodyPr wrap="none" anchor="ctr"/>
          <a:lstStyle/>
          <a:p>
            <a:endParaRPr lang="en-US" dirty="0"/>
          </a:p>
        </p:txBody>
      </p:sp>
      <p:sp>
        <p:nvSpPr>
          <p:cNvPr id="2100" name="Text Box 63"/>
          <p:cNvSpPr txBox="1">
            <a:spLocks noChangeArrowheads="1"/>
          </p:cNvSpPr>
          <p:nvPr/>
        </p:nvSpPr>
        <p:spPr bwMode="auto">
          <a:xfrm>
            <a:off x="604838" y="4541838"/>
            <a:ext cx="334962"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AK</a:t>
            </a:r>
          </a:p>
        </p:txBody>
      </p:sp>
      <p:sp>
        <p:nvSpPr>
          <p:cNvPr id="2101" name="Text Box 64"/>
          <p:cNvSpPr txBox="1">
            <a:spLocks noChangeArrowheads="1"/>
          </p:cNvSpPr>
          <p:nvPr/>
        </p:nvSpPr>
        <p:spPr bwMode="auto">
          <a:xfrm>
            <a:off x="2819400" y="3754438"/>
            <a:ext cx="366713"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NM</a:t>
            </a:r>
          </a:p>
        </p:txBody>
      </p:sp>
      <p:sp>
        <p:nvSpPr>
          <p:cNvPr id="2102" name="Freeform 65"/>
          <p:cNvSpPr>
            <a:spLocks noChangeAspect="1"/>
          </p:cNvSpPr>
          <p:nvPr/>
        </p:nvSpPr>
        <p:spPr bwMode="auto">
          <a:xfrm>
            <a:off x="3694113" y="1357313"/>
            <a:ext cx="877887" cy="504825"/>
          </a:xfrm>
          <a:custGeom>
            <a:avLst/>
            <a:gdLst>
              <a:gd name="T0" fmla="*/ 2 w 555"/>
              <a:gd name="T1" fmla="*/ 0 h 325"/>
              <a:gd name="T2" fmla="*/ 465 w 555"/>
              <a:gd name="T3" fmla="*/ 10 h 325"/>
              <a:gd name="T4" fmla="*/ 500 w 555"/>
              <a:gd name="T5" fmla="*/ 106 h 325"/>
              <a:gd name="T6" fmla="*/ 532 w 555"/>
              <a:gd name="T7" fmla="*/ 179 h 325"/>
              <a:gd name="T8" fmla="*/ 555 w 555"/>
              <a:gd name="T9" fmla="*/ 298 h 325"/>
              <a:gd name="T10" fmla="*/ 541 w 555"/>
              <a:gd name="T11" fmla="*/ 325 h 325"/>
              <a:gd name="T12" fmla="*/ 370 w 555"/>
              <a:gd name="T13" fmla="*/ 320 h 325"/>
              <a:gd name="T14" fmla="*/ 0 w 555"/>
              <a:gd name="T15" fmla="*/ 314 h 325"/>
              <a:gd name="T16" fmla="*/ 2 w 555"/>
              <a:gd name="T17" fmla="*/ 0 h 3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55"/>
              <a:gd name="T28" fmla="*/ 0 h 325"/>
              <a:gd name="T29" fmla="*/ 555 w 555"/>
              <a:gd name="T30" fmla="*/ 325 h 3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55" h="325">
                <a:moveTo>
                  <a:pt x="2" y="0"/>
                </a:moveTo>
                <a:lnTo>
                  <a:pt x="465" y="10"/>
                </a:lnTo>
                <a:lnTo>
                  <a:pt x="500" y="106"/>
                </a:lnTo>
                <a:lnTo>
                  <a:pt x="532" y="179"/>
                </a:lnTo>
                <a:lnTo>
                  <a:pt x="555" y="298"/>
                </a:lnTo>
                <a:lnTo>
                  <a:pt x="541" y="325"/>
                </a:lnTo>
                <a:lnTo>
                  <a:pt x="370" y="320"/>
                </a:lnTo>
                <a:lnTo>
                  <a:pt x="0" y="314"/>
                </a:lnTo>
                <a:lnTo>
                  <a:pt x="2" y="0"/>
                </a:lnTo>
                <a:close/>
              </a:path>
            </a:pathLst>
          </a:custGeom>
          <a:solidFill>
            <a:schemeClr val="accent1"/>
          </a:solidFill>
          <a:ln w="9525">
            <a:solidFill>
              <a:srgbClr val="000000"/>
            </a:solidFill>
            <a:prstDash val="solid"/>
            <a:round/>
            <a:headEnd/>
            <a:tailEnd/>
          </a:ln>
        </p:spPr>
        <p:txBody>
          <a:bodyPr/>
          <a:lstStyle/>
          <a:p>
            <a:endParaRPr lang="en-US" dirty="0"/>
          </a:p>
        </p:txBody>
      </p:sp>
      <p:sp>
        <p:nvSpPr>
          <p:cNvPr id="2103" name="Freeform 66"/>
          <p:cNvSpPr>
            <a:spLocks noChangeAspect="1"/>
          </p:cNvSpPr>
          <p:nvPr/>
        </p:nvSpPr>
        <p:spPr bwMode="auto">
          <a:xfrm>
            <a:off x="3670300" y="1843088"/>
            <a:ext cx="920750" cy="592137"/>
          </a:xfrm>
          <a:custGeom>
            <a:avLst/>
            <a:gdLst>
              <a:gd name="T0" fmla="*/ 11 w 583"/>
              <a:gd name="T1" fmla="*/ 0 h 380"/>
              <a:gd name="T2" fmla="*/ 9 w 583"/>
              <a:gd name="T3" fmla="*/ 147 h 380"/>
              <a:gd name="T4" fmla="*/ 0 w 583"/>
              <a:gd name="T5" fmla="*/ 320 h 380"/>
              <a:gd name="T6" fmla="*/ 424 w 583"/>
              <a:gd name="T7" fmla="*/ 326 h 380"/>
              <a:gd name="T8" fmla="*/ 468 w 583"/>
              <a:gd name="T9" fmla="*/ 350 h 380"/>
              <a:gd name="T10" fmla="*/ 500 w 583"/>
              <a:gd name="T11" fmla="*/ 317 h 380"/>
              <a:gd name="T12" fmla="*/ 583 w 583"/>
              <a:gd name="T13" fmla="*/ 380 h 380"/>
              <a:gd name="T14" fmla="*/ 571 w 583"/>
              <a:gd name="T15" fmla="*/ 314 h 380"/>
              <a:gd name="T16" fmla="*/ 579 w 583"/>
              <a:gd name="T17" fmla="*/ 264 h 380"/>
              <a:gd name="T18" fmla="*/ 583 w 583"/>
              <a:gd name="T19" fmla="*/ 91 h 380"/>
              <a:gd name="T20" fmla="*/ 546 w 583"/>
              <a:gd name="T21" fmla="*/ 54 h 380"/>
              <a:gd name="T22" fmla="*/ 561 w 583"/>
              <a:gd name="T23" fmla="*/ 6 h 380"/>
              <a:gd name="T24" fmla="*/ 284 w 583"/>
              <a:gd name="T25" fmla="*/ 4 h 380"/>
              <a:gd name="T26" fmla="*/ 11 w 583"/>
              <a:gd name="T27" fmla="*/ 0 h 3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83"/>
              <a:gd name="T43" fmla="*/ 0 h 380"/>
              <a:gd name="T44" fmla="*/ 583 w 583"/>
              <a:gd name="T45" fmla="*/ 380 h 38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83" h="380">
                <a:moveTo>
                  <a:pt x="11" y="0"/>
                </a:moveTo>
                <a:lnTo>
                  <a:pt x="9" y="147"/>
                </a:lnTo>
                <a:lnTo>
                  <a:pt x="0" y="320"/>
                </a:lnTo>
                <a:lnTo>
                  <a:pt x="424" y="326"/>
                </a:lnTo>
                <a:lnTo>
                  <a:pt x="468" y="350"/>
                </a:lnTo>
                <a:lnTo>
                  <a:pt x="500" y="317"/>
                </a:lnTo>
                <a:lnTo>
                  <a:pt x="583" y="380"/>
                </a:lnTo>
                <a:lnTo>
                  <a:pt x="571" y="314"/>
                </a:lnTo>
                <a:lnTo>
                  <a:pt x="579" y="264"/>
                </a:lnTo>
                <a:lnTo>
                  <a:pt x="583" y="91"/>
                </a:lnTo>
                <a:lnTo>
                  <a:pt x="546" y="54"/>
                </a:lnTo>
                <a:lnTo>
                  <a:pt x="561" y="6"/>
                </a:lnTo>
                <a:lnTo>
                  <a:pt x="284" y="4"/>
                </a:lnTo>
                <a:lnTo>
                  <a:pt x="11" y="0"/>
                </a:lnTo>
                <a:close/>
              </a:path>
            </a:pathLst>
          </a:custGeom>
          <a:solidFill>
            <a:schemeClr val="accent1"/>
          </a:solidFill>
          <a:ln w="9525">
            <a:solidFill>
              <a:srgbClr val="000000"/>
            </a:solidFill>
            <a:prstDash val="solid"/>
            <a:round/>
            <a:headEnd/>
            <a:tailEnd/>
          </a:ln>
        </p:spPr>
        <p:txBody>
          <a:bodyPr/>
          <a:lstStyle/>
          <a:p>
            <a:endParaRPr lang="en-US" dirty="0"/>
          </a:p>
        </p:txBody>
      </p:sp>
      <p:sp>
        <p:nvSpPr>
          <p:cNvPr id="2104" name="Freeform 67"/>
          <p:cNvSpPr>
            <a:spLocks noChangeAspect="1"/>
          </p:cNvSpPr>
          <p:nvPr/>
        </p:nvSpPr>
        <p:spPr bwMode="auto">
          <a:xfrm>
            <a:off x="3657600" y="2335213"/>
            <a:ext cx="1095375" cy="487362"/>
          </a:xfrm>
          <a:custGeom>
            <a:avLst/>
            <a:gdLst>
              <a:gd name="T0" fmla="*/ 8 w 695"/>
              <a:gd name="T1" fmla="*/ 0 h 313"/>
              <a:gd name="T2" fmla="*/ 0 w 695"/>
              <a:gd name="T3" fmla="*/ 207 h 313"/>
              <a:gd name="T4" fmla="*/ 157 w 695"/>
              <a:gd name="T5" fmla="*/ 211 h 313"/>
              <a:gd name="T6" fmla="*/ 155 w 695"/>
              <a:gd name="T7" fmla="*/ 313 h 313"/>
              <a:gd name="T8" fmla="*/ 367 w 695"/>
              <a:gd name="T9" fmla="*/ 310 h 313"/>
              <a:gd name="T10" fmla="*/ 556 w 695"/>
              <a:gd name="T11" fmla="*/ 307 h 313"/>
              <a:gd name="T12" fmla="*/ 695 w 695"/>
              <a:gd name="T13" fmla="*/ 310 h 313"/>
              <a:gd name="T14" fmla="*/ 652 w 695"/>
              <a:gd name="T15" fmla="*/ 222 h 313"/>
              <a:gd name="T16" fmla="*/ 622 w 695"/>
              <a:gd name="T17" fmla="*/ 140 h 313"/>
              <a:gd name="T18" fmla="*/ 589 w 695"/>
              <a:gd name="T19" fmla="*/ 55 h 313"/>
              <a:gd name="T20" fmla="*/ 510 w 695"/>
              <a:gd name="T21" fmla="*/ 1 h 313"/>
              <a:gd name="T22" fmla="*/ 474 w 695"/>
              <a:gd name="T23" fmla="*/ 33 h 313"/>
              <a:gd name="T24" fmla="*/ 431 w 695"/>
              <a:gd name="T25" fmla="*/ 10 h 313"/>
              <a:gd name="T26" fmla="*/ 242 w 695"/>
              <a:gd name="T27" fmla="*/ 4 h 313"/>
              <a:gd name="T28" fmla="*/ 8 w 695"/>
              <a:gd name="T29" fmla="*/ 0 h 3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95"/>
              <a:gd name="T46" fmla="*/ 0 h 313"/>
              <a:gd name="T47" fmla="*/ 695 w 695"/>
              <a:gd name="T48" fmla="*/ 313 h 3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95" h="313">
                <a:moveTo>
                  <a:pt x="8" y="0"/>
                </a:moveTo>
                <a:lnTo>
                  <a:pt x="0" y="207"/>
                </a:lnTo>
                <a:lnTo>
                  <a:pt x="157" y="211"/>
                </a:lnTo>
                <a:lnTo>
                  <a:pt x="155" y="313"/>
                </a:lnTo>
                <a:lnTo>
                  <a:pt x="367" y="310"/>
                </a:lnTo>
                <a:lnTo>
                  <a:pt x="556" y="307"/>
                </a:lnTo>
                <a:lnTo>
                  <a:pt x="695" y="310"/>
                </a:lnTo>
                <a:lnTo>
                  <a:pt x="652" y="222"/>
                </a:lnTo>
                <a:lnTo>
                  <a:pt x="622" y="140"/>
                </a:lnTo>
                <a:lnTo>
                  <a:pt x="589" y="55"/>
                </a:lnTo>
                <a:lnTo>
                  <a:pt x="510" y="1"/>
                </a:lnTo>
                <a:lnTo>
                  <a:pt x="474" y="33"/>
                </a:lnTo>
                <a:lnTo>
                  <a:pt x="431" y="10"/>
                </a:lnTo>
                <a:lnTo>
                  <a:pt x="242" y="4"/>
                </a:lnTo>
                <a:lnTo>
                  <a:pt x="8" y="0"/>
                </a:lnTo>
                <a:close/>
              </a:path>
            </a:pathLst>
          </a:custGeom>
          <a:solidFill>
            <a:schemeClr val="accent1"/>
          </a:solidFill>
          <a:ln w="9525">
            <a:solidFill>
              <a:srgbClr val="000000"/>
            </a:solidFill>
            <a:prstDash val="solid"/>
            <a:round/>
            <a:headEnd/>
            <a:tailEnd/>
          </a:ln>
        </p:spPr>
        <p:txBody>
          <a:bodyPr/>
          <a:lstStyle/>
          <a:p>
            <a:endParaRPr lang="en-US" dirty="0"/>
          </a:p>
        </p:txBody>
      </p:sp>
      <p:sp>
        <p:nvSpPr>
          <p:cNvPr id="2105" name="Freeform 68"/>
          <p:cNvSpPr>
            <a:spLocks noChangeAspect="1"/>
          </p:cNvSpPr>
          <p:nvPr/>
        </p:nvSpPr>
        <p:spPr bwMode="auto">
          <a:xfrm>
            <a:off x="3889375" y="2809875"/>
            <a:ext cx="965200" cy="485775"/>
          </a:xfrm>
          <a:custGeom>
            <a:avLst/>
            <a:gdLst>
              <a:gd name="T0" fmla="*/ 6 w 611"/>
              <a:gd name="T1" fmla="*/ 3 h 312"/>
              <a:gd name="T2" fmla="*/ 4 w 611"/>
              <a:gd name="T3" fmla="*/ 182 h 312"/>
              <a:gd name="T4" fmla="*/ 0 w 611"/>
              <a:gd name="T5" fmla="*/ 309 h 312"/>
              <a:gd name="T6" fmla="*/ 611 w 611"/>
              <a:gd name="T7" fmla="*/ 312 h 312"/>
              <a:gd name="T8" fmla="*/ 599 w 611"/>
              <a:gd name="T9" fmla="*/ 149 h 312"/>
              <a:gd name="T10" fmla="*/ 599 w 611"/>
              <a:gd name="T11" fmla="*/ 88 h 312"/>
              <a:gd name="T12" fmla="*/ 550 w 611"/>
              <a:gd name="T13" fmla="*/ 51 h 312"/>
              <a:gd name="T14" fmla="*/ 565 w 611"/>
              <a:gd name="T15" fmla="*/ 18 h 312"/>
              <a:gd name="T16" fmla="*/ 544 w 611"/>
              <a:gd name="T17" fmla="*/ 0 h 312"/>
              <a:gd name="T18" fmla="*/ 267 w 611"/>
              <a:gd name="T19" fmla="*/ 3 h 312"/>
              <a:gd name="T20" fmla="*/ 6 w 611"/>
              <a:gd name="T21" fmla="*/ 3 h 3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11"/>
              <a:gd name="T34" fmla="*/ 0 h 312"/>
              <a:gd name="T35" fmla="*/ 611 w 611"/>
              <a:gd name="T36" fmla="*/ 312 h 3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11" h="312">
                <a:moveTo>
                  <a:pt x="6" y="3"/>
                </a:moveTo>
                <a:lnTo>
                  <a:pt x="4" y="182"/>
                </a:lnTo>
                <a:lnTo>
                  <a:pt x="0" y="309"/>
                </a:lnTo>
                <a:lnTo>
                  <a:pt x="611" y="312"/>
                </a:lnTo>
                <a:lnTo>
                  <a:pt x="599" y="149"/>
                </a:lnTo>
                <a:lnTo>
                  <a:pt x="599" y="88"/>
                </a:lnTo>
                <a:lnTo>
                  <a:pt x="550" y="51"/>
                </a:lnTo>
                <a:lnTo>
                  <a:pt x="565" y="18"/>
                </a:lnTo>
                <a:lnTo>
                  <a:pt x="544" y="0"/>
                </a:lnTo>
                <a:lnTo>
                  <a:pt x="267" y="3"/>
                </a:lnTo>
                <a:lnTo>
                  <a:pt x="6" y="3"/>
                </a:lnTo>
                <a:close/>
              </a:path>
            </a:pathLst>
          </a:custGeom>
          <a:solidFill>
            <a:schemeClr val="accent1"/>
          </a:solidFill>
          <a:ln w="9525">
            <a:solidFill>
              <a:srgbClr val="000000"/>
            </a:solidFill>
            <a:prstDash val="solid"/>
            <a:round/>
            <a:headEnd/>
            <a:tailEnd/>
          </a:ln>
        </p:spPr>
        <p:txBody>
          <a:bodyPr/>
          <a:lstStyle/>
          <a:p>
            <a:endParaRPr lang="en-US" dirty="0"/>
          </a:p>
        </p:txBody>
      </p:sp>
      <p:sp>
        <p:nvSpPr>
          <p:cNvPr id="2106" name="Freeform 69"/>
          <p:cNvSpPr>
            <a:spLocks noChangeAspect="1"/>
          </p:cNvSpPr>
          <p:nvPr/>
        </p:nvSpPr>
        <p:spPr bwMode="auto">
          <a:xfrm>
            <a:off x="4427538" y="1295400"/>
            <a:ext cx="858837" cy="955675"/>
          </a:xfrm>
          <a:custGeom>
            <a:avLst/>
            <a:gdLst>
              <a:gd name="T0" fmla="*/ 0 w 545"/>
              <a:gd name="T1" fmla="*/ 48 h 614"/>
              <a:gd name="T2" fmla="*/ 143 w 545"/>
              <a:gd name="T3" fmla="*/ 48 h 614"/>
              <a:gd name="T4" fmla="*/ 141 w 545"/>
              <a:gd name="T5" fmla="*/ 0 h 614"/>
              <a:gd name="T6" fmla="*/ 173 w 545"/>
              <a:gd name="T7" fmla="*/ 14 h 614"/>
              <a:gd name="T8" fmla="*/ 179 w 545"/>
              <a:gd name="T9" fmla="*/ 51 h 614"/>
              <a:gd name="T10" fmla="*/ 247 w 545"/>
              <a:gd name="T11" fmla="*/ 91 h 614"/>
              <a:gd name="T12" fmla="*/ 268 w 545"/>
              <a:gd name="T13" fmla="*/ 73 h 614"/>
              <a:gd name="T14" fmla="*/ 308 w 545"/>
              <a:gd name="T15" fmla="*/ 73 h 614"/>
              <a:gd name="T16" fmla="*/ 340 w 545"/>
              <a:gd name="T17" fmla="*/ 109 h 614"/>
              <a:gd name="T18" fmla="*/ 361 w 545"/>
              <a:gd name="T19" fmla="*/ 96 h 614"/>
              <a:gd name="T20" fmla="*/ 420 w 545"/>
              <a:gd name="T21" fmla="*/ 111 h 614"/>
              <a:gd name="T22" fmla="*/ 441 w 545"/>
              <a:gd name="T23" fmla="*/ 84 h 614"/>
              <a:gd name="T24" fmla="*/ 478 w 545"/>
              <a:gd name="T25" fmla="*/ 105 h 614"/>
              <a:gd name="T26" fmla="*/ 545 w 545"/>
              <a:gd name="T27" fmla="*/ 102 h 614"/>
              <a:gd name="T28" fmla="*/ 437 w 545"/>
              <a:gd name="T29" fmla="*/ 178 h 614"/>
              <a:gd name="T30" fmla="*/ 383 w 545"/>
              <a:gd name="T31" fmla="*/ 245 h 614"/>
              <a:gd name="T32" fmla="*/ 393 w 545"/>
              <a:gd name="T33" fmla="*/ 342 h 614"/>
              <a:gd name="T34" fmla="*/ 356 w 545"/>
              <a:gd name="T35" fmla="*/ 382 h 614"/>
              <a:gd name="T36" fmla="*/ 371 w 545"/>
              <a:gd name="T37" fmla="*/ 410 h 614"/>
              <a:gd name="T38" fmla="*/ 371 w 545"/>
              <a:gd name="T39" fmla="*/ 482 h 614"/>
              <a:gd name="T40" fmla="*/ 408 w 545"/>
              <a:gd name="T41" fmla="*/ 482 h 614"/>
              <a:gd name="T42" fmla="*/ 463 w 545"/>
              <a:gd name="T43" fmla="*/ 534 h 614"/>
              <a:gd name="T44" fmla="*/ 486 w 545"/>
              <a:gd name="T45" fmla="*/ 596 h 614"/>
              <a:gd name="T46" fmla="*/ 100 w 545"/>
              <a:gd name="T47" fmla="*/ 614 h 614"/>
              <a:gd name="T48" fmla="*/ 101 w 545"/>
              <a:gd name="T49" fmla="*/ 444 h 614"/>
              <a:gd name="T50" fmla="*/ 67 w 545"/>
              <a:gd name="T51" fmla="*/ 407 h 614"/>
              <a:gd name="T52" fmla="*/ 79 w 545"/>
              <a:gd name="T53" fmla="*/ 362 h 614"/>
              <a:gd name="T54" fmla="*/ 91 w 545"/>
              <a:gd name="T55" fmla="*/ 337 h 614"/>
              <a:gd name="T56" fmla="*/ 67 w 545"/>
              <a:gd name="T57" fmla="*/ 219 h 614"/>
              <a:gd name="T58" fmla="*/ 34 w 545"/>
              <a:gd name="T59" fmla="*/ 142 h 614"/>
              <a:gd name="T60" fmla="*/ 0 w 545"/>
              <a:gd name="T61" fmla="*/ 48 h 61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45"/>
              <a:gd name="T94" fmla="*/ 0 h 614"/>
              <a:gd name="T95" fmla="*/ 545 w 545"/>
              <a:gd name="T96" fmla="*/ 614 h 61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45" h="614">
                <a:moveTo>
                  <a:pt x="0" y="48"/>
                </a:moveTo>
                <a:lnTo>
                  <a:pt x="143" y="48"/>
                </a:lnTo>
                <a:lnTo>
                  <a:pt x="141" y="0"/>
                </a:lnTo>
                <a:lnTo>
                  <a:pt x="173" y="14"/>
                </a:lnTo>
                <a:lnTo>
                  <a:pt x="179" y="51"/>
                </a:lnTo>
                <a:lnTo>
                  <a:pt x="247" y="91"/>
                </a:lnTo>
                <a:lnTo>
                  <a:pt x="268" y="73"/>
                </a:lnTo>
                <a:lnTo>
                  <a:pt x="308" y="73"/>
                </a:lnTo>
                <a:lnTo>
                  <a:pt x="340" y="109"/>
                </a:lnTo>
                <a:lnTo>
                  <a:pt x="361" y="96"/>
                </a:lnTo>
                <a:lnTo>
                  <a:pt x="420" y="111"/>
                </a:lnTo>
                <a:lnTo>
                  <a:pt x="441" y="84"/>
                </a:lnTo>
                <a:lnTo>
                  <a:pt x="478" y="105"/>
                </a:lnTo>
                <a:lnTo>
                  <a:pt x="545" y="102"/>
                </a:lnTo>
                <a:lnTo>
                  <a:pt x="437" y="178"/>
                </a:lnTo>
                <a:lnTo>
                  <a:pt x="383" y="245"/>
                </a:lnTo>
                <a:lnTo>
                  <a:pt x="393" y="342"/>
                </a:lnTo>
                <a:lnTo>
                  <a:pt x="356" y="382"/>
                </a:lnTo>
                <a:lnTo>
                  <a:pt x="371" y="410"/>
                </a:lnTo>
                <a:lnTo>
                  <a:pt x="371" y="482"/>
                </a:lnTo>
                <a:lnTo>
                  <a:pt x="408" y="482"/>
                </a:lnTo>
                <a:lnTo>
                  <a:pt x="463" y="534"/>
                </a:lnTo>
                <a:lnTo>
                  <a:pt x="486" y="596"/>
                </a:lnTo>
                <a:lnTo>
                  <a:pt x="100" y="614"/>
                </a:lnTo>
                <a:lnTo>
                  <a:pt x="101" y="444"/>
                </a:lnTo>
                <a:lnTo>
                  <a:pt x="67" y="407"/>
                </a:lnTo>
                <a:lnTo>
                  <a:pt x="79" y="362"/>
                </a:lnTo>
                <a:lnTo>
                  <a:pt x="91" y="337"/>
                </a:lnTo>
                <a:lnTo>
                  <a:pt x="67" y="219"/>
                </a:lnTo>
                <a:lnTo>
                  <a:pt x="34" y="142"/>
                </a:lnTo>
                <a:lnTo>
                  <a:pt x="0" y="48"/>
                </a:lnTo>
                <a:close/>
              </a:path>
            </a:pathLst>
          </a:custGeom>
          <a:solidFill>
            <a:schemeClr val="accent2"/>
          </a:solidFill>
          <a:ln w="9525">
            <a:solidFill>
              <a:schemeClr val="tx1"/>
            </a:solidFill>
            <a:prstDash val="solid"/>
            <a:round/>
            <a:headEnd/>
            <a:tailEnd/>
          </a:ln>
        </p:spPr>
        <p:txBody>
          <a:bodyPr/>
          <a:lstStyle/>
          <a:p>
            <a:endParaRPr lang="en-US" dirty="0"/>
          </a:p>
        </p:txBody>
      </p:sp>
      <p:sp>
        <p:nvSpPr>
          <p:cNvPr id="2107" name="Freeform 70"/>
          <p:cNvSpPr>
            <a:spLocks noChangeAspect="1"/>
          </p:cNvSpPr>
          <p:nvPr/>
        </p:nvSpPr>
        <p:spPr bwMode="auto">
          <a:xfrm>
            <a:off x="4984750" y="1625600"/>
            <a:ext cx="654050" cy="754063"/>
          </a:xfrm>
          <a:custGeom>
            <a:avLst/>
            <a:gdLst>
              <a:gd name="T0" fmla="*/ 30 w 415"/>
              <a:gd name="T1" fmla="*/ 33 h 484"/>
              <a:gd name="T2" fmla="*/ 61 w 415"/>
              <a:gd name="T3" fmla="*/ 28 h 484"/>
              <a:gd name="T4" fmla="*/ 90 w 415"/>
              <a:gd name="T5" fmla="*/ 28 h 484"/>
              <a:gd name="T6" fmla="*/ 107 w 415"/>
              <a:gd name="T7" fmla="*/ 0 h 484"/>
              <a:gd name="T8" fmla="*/ 121 w 415"/>
              <a:gd name="T9" fmla="*/ 36 h 484"/>
              <a:gd name="T10" fmla="*/ 166 w 415"/>
              <a:gd name="T11" fmla="*/ 36 h 484"/>
              <a:gd name="T12" fmla="*/ 189 w 415"/>
              <a:gd name="T13" fmla="*/ 68 h 484"/>
              <a:gd name="T14" fmla="*/ 236 w 415"/>
              <a:gd name="T15" fmla="*/ 59 h 484"/>
              <a:gd name="T16" fmla="*/ 267 w 415"/>
              <a:gd name="T17" fmla="*/ 80 h 484"/>
              <a:gd name="T18" fmla="*/ 325 w 415"/>
              <a:gd name="T19" fmla="*/ 95 h 484"/>
              <a:gd name="T20" fmla="*/ 336 w 415"/>
              <a:gd name="T21" fmla="*/ 121 h 484"/>
              <a:gd name="T22" fmla="*/ 365 w 415"/>
              <a:gd name="T23" fmla="*/ 122 h 484"/>
              <a:gd name="T24" fmla="*/ 356 w 415"/>
              <a:gd name="T25" fmla="*/ 147 h 484"/>
              <a:gd name="T26" fmla="*/ 367 w 415"/>
              <a:gd name="T27" fmla="*/ 176 h 484"/>
              <a:gd name="T28" fmla="*/ 347 w 415"/>
              <a:gd name="T29" fmla="*/ 211 h 484"/>
              <a:gd name="T30" fmla="*/ 361 w 415"/>
              <a:gd name="T31" fmla="*/ 219 h 484"/>
              <a:gd name="T32" fmla="*/ 394 w 415"/>
              <a:gd name="T33" fmla="*/ 180 h 484"/>
              <a:gd name="T34" fmla="*/ 392 w 415"/>
              <a:gd name="T35" fmla="*/ 167 h 484"/>
              <a:gd name="T36" fmla="*/ 406 w 415"/>
              <a:gd name="T37" fmla="*/ 161 h 484"/>
              <a:gd name="T38" fmla="*/ 415 w 415"/>
              <a:gd name="T39" fmla="*/ 180 h 484"/>
              <a:gd name="T40" fmla="*/ 389 w 415"/>
              <a:gd name="T41" fmla="*/ 207 h 484"/>
              <a:gd name="T42" fmla="*/ 379 w 415"/>
              <a:gd name="T43" fmla="*/ 268 h 484"/>
              <a:gd name="T44" fmla="*/ 379 w 415"/>
              <a:gd name="T45" fmla="*/ 371 h 484"/>
              <a:gd name="T46" fmla="*/ 394 w 415"/>
              <a:gd name="T47" fmla="*/ 389 h 484"/>
              <a:gd name="T48" fmla="*/ 388 w 415"/>
              <a:gd name="T49" fmla="*/ 453 h 484"/>
              <a:gd name="T50" fmla="*/ 191 w 415"/>
              <a:gd name="T51" fmla="*/ 484 h 484"/>
              <a:gd name="T52" fmla="*/ 142 w 415"/>
              <a:gd name="T53" fmla="*/ 454 h 484"/>
              <a:gd name="T54" fmla="*/ 152 w 415"/>
              <a:gd name="T55" fmla="*/ 416 h 484"/>
              <a:gd name="T56" fmla="*/ 128 w 415"/>
              <a:gd name="T57" fmla="*/ 374 h 484"/>
              <a:gd name="T58" fmla="*/ 107 w 415"/>
              <a:gd name="T59" fmla="*/ 322 h 484"/>
              <a:gd name="T60" fmla="*/ 52 w 415"/>
              <a:gd name="T61" fmla="*/ 270 h 484"/>
              <a:gd name="T62" fmla="*/ 18 w 415"/>
              <a:gd name="T63" fmla="*/ 270 h 484"/>
              <a:gd name="T64" fmla="*/ 18 w 415"/>
              <a:gd name="T65" fmla="*/ 198 h 484"/>
              <a:gd name="T66" fmla="*/ 0 w 415"/>
              <a:gd name="T67" fmla="*/ 171 h 484"/>
              <a:gd name="T68" fmla="*/ 39 w 415"/>
              <a:gd name="T69" fmla="*/ 130 h 484"/>
              <a:gd name="T70" fmla="*/ 30 w 415"/>
              <a:gd name="T71" fmla="*/ 33 h 4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15"/>
              <a:gd name="T109" fmla="*/ 0 h 484"/>
              <a:gd name="T110" fmla="*/ 415 w 415"/>
              <a:gd name="T111" fmla="*/ 484 h 48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15" h="484">
                <a:moveTo>
                  <a:pt x="30" y="33"/>
                </a:moveTo>
                <a:lnTo>
                  <a:pt x="61" y="28"/>
                </a:lnTo>
                <a:lnTo>
                  <a:pt x="90" y="28"/>
                </a:lnTo>
                <a:lnTo>
                  <a:pt x="107" y="0"/>
                </a:lnTo>
                <a:lnTo>
                  <a:pt x="121" y="36"/>
                </a:lnTo>
                <a:lnTo>
                  <a:pt x="166" y="36"/>
                </a:lnTo>
                <a:lnTo>
                  <a:pt x="189" y="68"/>
                </a:lnTo>
                <a:lnTo>
                  <a:pt x="236" y="59"/>
                </a:lnTo>
                <a:lnTo>
                  <a:pt x="267" y="80"/>
                </a:lnTo>
                <a:lnTo>
                  <a:pt x="325" y="95"/>
                </a:lnTo>
                <a:lnTo>
                  <a:pt x="336" y="121"/>
                </a:lnTo>
                <a:lnTo>
                  <a:pt x="365" y="122"/>
                </a:lnTo>
                <a:lnTo>
                  <a:pt x="356" y="147"/>
                </a:lnTo>
                <a:lnTo>
                  <a:pt x="367" y="176"/>
                </a:lnTo>
                <a:lnTo>
                  <a:pt x="347" y="211"/>
                </a:lnTo>
                <a:lnTo>
                  <a:pt x="361" y="219"/>
                </a:lnTo>
                <a:lnTo>
                  <a:pt x="394" y="180"/>
                </a:lnTo>
                <a:lnTo>
                  <a:pt x="392" y="167"/>
                </a:lnTo>
                <a:lnTo>
                  <a:pt x="406" y="161"/>
                </a:lnTo>
                <a:lnTo>
                  <a:pt x="415" y="180"/>
                </a:lnTo>
                <a:lnTo>
                  <a:pt x="389" y="207"/>
                </a:lnTo>
                <a:lnTo>
                  <a:pt x="379" y="268"/>
                </a:lnTo>
                <a:lnTo>
                  <a:pt x="379" y="371"/>
                </a:lnTo>
                <a:lnTo>
                  <a:pt x="394" y="389"/>
                </a:lnTo>
                <a:lnTo>
                  <a:pt x="388" y="453"/>
                </a:lnTo>
                <a:lnTo>
                  <a:pt x="191" y="484"/>
                </a:lnTo>
                <a:lnTo>
                  <a:pt x="142" y="454"/>
                </a:lnTo>
                <a:lnTo>
                  <a:pt x="152" y="416"/>
                </a:lnTo>
                <a:lnTo>
                  <a:pt x="128" y="374"/>
                </a:lnTo>
                <a:lnTo>
                  <a:pt x="107" y="322"/>
                </a:lnTo>
                <a:lnTo>
                  <a:pt x="52" y="270"/>
                </a:lnTo>
                <a:lnTo>
                  <a:pt x="18" y="270"/>
                </a:lnTo>
                <a:lnTo>
                  <a:pt x="18" y="198"/>
                </a:lnTo>
                <a:lnTo>
                  <a:pt x="0" y="171"/>
                </a:lnTo>
                <a:lnTo>
                  <a:pt x="39" y="130"/>
                </a:lnTo>
                <a:lnTo>
                  <a:pt x="30" y="33"/>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08" name="Freeform 71"/>
          <p:cNvSpPr>
            <a:spLocks noChangeAspect="1"/>
          </p:cNvSpPr>
          <p:nvPr/>
        </p:nvSpPr>
        <p:spPr bwMode="auto">
          <a:xfrm>
            <a:off x="4572000" y="2222500"/>
            <a:ext cx="757238" cy="487363"/>
          </a:xfrm>
          <a:custGeom>
            <a:avLst/>
            <a:gdLst>
              <a:gd name="T0" fmla="*/ 7 w 481"/>
              <a:gd name="T1" fmla="*/ 16 h 313"/>
              <a:gd name="T2" fmla="*/ 0 w 481"/>
              <a:gd name="T3" fmla="*/ 71 h 313"/>
              <a:gd name="T4" fmla="*/ 10 w 481"/>
              <a:gd name="T5" fmla="*/ 129 h 313"/>
              <a:gd name="T6" fmla="*/ 55 w 481"/>
              <a:gd name="T7" fmla="*/ 249 h 313"/>
              <a:gd name="T8" fmla="*/ 80 w 481"/>
              <a:gd name="T9" fmla="*/ 313 h 313"/>
              <a:gd name="T10" fmla="*/ 363 w 481"/>
              <a:gd name="T11" fmla="*/ 298 h 313"/>
              <a:gd name="T12" fmla="*/ 410 w 481"/>
              <a:gd name="T13" fmla="*/ 313 h 313"/>
              <a:gd name="T14" fmla="*/ 438 w 481"/>
              <a:gd name="T15" fmla="*/ 252 h 313"/>
              <a:gd name="T16" fmla="*/ 428 w 481"/>
              <a:gd name="T17" fmla="*/ 208 h 313"/>
              <a:gd name="T18" fmla="*/ 475 w 481"/>
              <a:gd name="T19" fmla="*/ 200 h 313"/>
              <a:gd name="T20" fmla="*/ 481 w 481"/>
              <a:gd name="T21" fmla="*/ 131 h 313"/>
              <a:gd name="T22" fmla="*/ 453 w 481"/>
              <a:gd name="T23" fmla="*/ 101 h 313"/>
              <a:gd name="T24" fmla="*/ 404 w 481"/>
              <a:gd name="T25" fmla="*/ 71 h 313"/>
              <a:gd name="T26" fmla="*/ 414 w 481"/>
              <a:gd name="T27" fmla="*/ 30 h 313"/>
              <a:gd name="T28" fmla="*/ 393 w 481"/>
              <a:gd name="T29" fmla="*/ 0 h 313"/>
              <a:gd name="T30" fmla="*/ 287 w 481"/>
              <a:gd name="T31" fmla="*/ 4 h 313"/>
              <a:gd name="T32" fmla="*/ 180 w 481"/>
              <a:gd name="T33" fmla="*/ 9 h 313"/>
              <a:gd name="T34" fmla="*/ 7 w 481"/>
              <a:gd name="T35" fmla="*/ 16 h 3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1"/>
              <a:gd name="T55" fmla="*/ 0 h 313"/>
              <a:gd name="T56" fmla="*/ 481 w 481"/>
              <a:gd name="T57" fmla="*/ 313 h 3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1" h="313">
                <a:moveTo>
                  <a:pt x="7" y="16"/>
                </a:moveTo>
                <a:lnTo>
                  <a:pt x="0" y="71"/>
                </a:lnTo>
                <a:lnTo>
                  <a:pt x="10" y="129"/>
                </a:lnTo>
                <a:lnTo>
                  <a:pt x="55" y="249"/>
                </a:lnTo>
                <a:lnTo>
                  <a:pt x="80" y="313"/>
                </a:lnTo>
                <a:lnTo>
                  <a:pt x="363" y="298"/>
                </a:lnTo>
                <a:lnTo>
                  <a:pt x="410" y="313"/>
                </a:lnTo>
                <a:lnTo>
                  <a:pt x="438" y="252"/>
                </a:lnTo>
                <a:lnTo>
                  <a:pt x="428" y="208"/>
                </a:lnTo>
                <a:lnTo>
                  <a:pt x="475" y="200"/>
                </a:lnTo>
                <a:lnTo>
                  <a:pt x="481" y="131"/>
                </a:lnTo>
                <a:lnTo>
                  <a:pt x="453" y="101"/>
                </a:lnTo>
                <a:lnTo>
                  <a:pt x="404" y="71"/>
                </a:lnTo>
                <a:lnTo>
                  <a:pt x="414" y="30"/>
                </a:lnTo>
                <a:lnTo>
                  <a:pt x="393" y="0"/>
                </a:lnTo>
                <a:lnTo>
                  <a:pt x="287" y="4"/>
                </a:lnTo>
                <a:lnTo>
                  <a:pt x="180" y="9"/>
                </a:lnTo>
                <a:lnTo>
                  <a:pt x="7" y="16"/>
                </a:lnTo>
                <a:close/>
              </a:path>
            </a:pathLst>
          </a:custGeom>
          <a:solidFill>
            <a:schemeClr val="accent1"/>
          </a:solidFill>
          <a:ln w="9525">
            <a:solidFill>
              <a:srgbClr val="000000"/>
            </a:solidFill>
            <a:prstDash val="solid"/>
            <a:round/>
            <a:headEnd/>
            <a:tailEnd/>
          </a:ln>
        </p:spPr>
        <p:txBody>
          <a:bodyPr/>
          <a:lstStyle/>
          <a:p>
            <a:endParaRPr lang="en-US" dirty="0"/>
          </a:p>
        </p:txBody>
      </p:sp>
      <p:grpSp>
        <p:nvGrpSpPr>
          <p:cNvPr id="5" name="Group 72"/>
          <p:cNvGrpSpPr>
            <a:grpSpLocks/>
          </p:cNvGrpSpPr>
          <p:nvPr/>
        </p:nvGrpSpPr>
        <p:grpSpPr bwMode="auto">
          <a:xfrm>
            <a:off x="5241925" y="1517650"/>
            <a:ext cx="989013" cy="884238"/>
            <a:chOff x="3254" y="860"/>
            <a:chExt cx="623" cy="557"/>
          </a:xfrm>
        </p:grpSpPr>
        <p:sp>
          <p:nvSpPr>
            <p:cNvPr id="2174" name="Freeform 73"/>
            <p:cNvSpPr>
              <a:spLocks noChangeAspect="1"/>
            </p:cNvSpPr>
            <p:nvPr/>
          </p:nvSpPr>
          <p:spPr bwMode="auto">
            <a:xfrm>
              <a:off x="3254" y="860"/>
              <a:ext cx="442" cy="190"/>
            </a:xfrm>
            <a:custGeom>
              <a:avLst/>
              <a:gdLst>
                <a:gd name="T0" fmla="*/ 0 w 445"/>
                <a:gd name="T1" fmla="*/ 106 h 193"/>
                <a:gd name="T2" fmla="*/ 99 w 445"/>
                <a:gd name="T3" fmla="*/ 0 h 193"/>
                <a:gd name="T4" fmla="*/ 82 w 445"/>
                <a:gd name="T5" fmla="*/ 44 h 193"/>
                <a:gd name="T6" fmla="*/ 95 w 445"/>
                <a:gd name="T7" fmla="*/ 57 h 193"/>
                <a:gd name="T8" fmla="*/ 126 w 445"/>
                <a:gd name="T9" fmla="*/ 39 h 193"/>
                <a:gd name="T10" fmla="*/ 195 w 445"/>
                <a:gd name="T11" fmla="*/ 66 h 193"/>
                <a:gd name="T12" fmla="*/ 225 w 445"/>
                <a:gd name="T13" fmla="*/ 44 h 193"/>
                <a:gd name="T14" fmla="*/ 317 w 445"/>
                <a:gd name="T15" fmla="*/ 32 h 193"/>
                <a:gd name="T16" fmla="*/ 335 w 445"/>
                <a:gd name="T17" fmla="*/ 58 h 193"/>
                <a:gd name="T18" fmla="*/ 371 w 445"/>
                <a:gd name="T19" fmla="*/ 53 h 193"/>
                <a:gd name="T20" fmla="*/ 441 w 445"/>
                <a:gd name="T21" fmla="*/ 81 h 193"/>
                <a:gd name="T22" fmla="*/ 445 w 445"/>
                <a:gd name="T23" fmla="*/ 102 h 193"/>
                <a:gd name="T24" fmla="*/ 369 w 445"/>
                <a:gd name="T25" fmla="*/ 120 h 193"/>
                <a:gd name="T26" fmla="*/ 347 w 445"/>
                <a:gd name="T27" fmla="*/ 106 h 193"/>
                <a:gd name="T28" fmla="*/ 308 w 445"/>
                <a:gd name="T29" fmla="*/ 111 h 193"/>
                <a:gd name="T30" fmla="*/ 263 w 445"/>
                <a:gd name="T31" fmla="*/ 137 h 193"/>
                <a:gd name="T32" fmla="*/ 243 w 445"/>
                <a:gd name="T33" fmla="*/ 139 h 193"/>
                <a:gd name="T34" fmla="*/ 226 w 445"/>
                <a:gd name="T35" fmla="*/ 120 h 193"/>
                <a:gd name="T36" fmla="*/ 201 w 445"/>
                <a:gd name="T37" fmla="*/ 191 h 193"/>
                <a:gd name="T38" fmla="*/ 173 w 445"/>
                <a:gd name="T39" fmla="*/ 193 h 193"/>
                <a:gd name="T40" fmla="*/ 161 w 445"/>
                <a:gd name="T41" fmla="*/ 164 h 193"/>
                <a:gd name="T42" fmla="*/ 101 w 445"/>
                <a:gd name="T43" fmla="*/ 151 h 193"/>
                <a:gd name="T44" fmla="*/ 73 w 445"/>
                <a:gd name="T45" fmla="*/ 130 h 193"/>
                <a:gd name="T46" fmla="*/ 23 w 445"/>
                <a:gd name="T47" fmla="*/ 137 h 193"/>
                <a:gd name="T48" fmla="*/ 0 w 445"/>
                <a:gd name="T49" fmla="*/ 106 h 1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45"/>
                <a:gd name="T76" fmla="*/ 0 h 193"/>
                <a:gd name="T77" fmla="*/ 445 w 445"/>
                <a:gd name="T78" fmla="*/ 193 h 19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45" h="193">
                  <a:moveTo>
                    <a:pt x="0" y="106"/>
                  </a:moveTo>
                  <a:lnTo>
                    <a:pt x="99" y="0"/>
                  </a:lnTo>
                  <a:lnTo>
                    <a:pt x="82" y="44"/>
                  </a:lnTo>
                  <a:lnTo>
                    <a:pt x="95" y="57"/>
                  </a:lnTo>
                  <a:lnTo>
                    <a:pt x="126" y="39"/>
                  </a:lnTo>
                  <a:lnTo>
                    <a:pt x="195" y="66"/>
                  </a:lnTo>
                  <a:lnTo>
                    <a:pt x="225" y="44"/>
                  </a:lnTo>
                  <a:lnTo>
                    <a:pt x="317" y="32"/>
                  </a:lnTo>
                  <a:lnTo>
                    <a:pt x="335" y="58"/>
                  </a:lnTo>
                  <a:lnTo>
                    <a:pt x="371" y="53"/>
                  </a:lnTo>
                  <a:lnTo>
                    <a:pt x="441" y="81"/>
                  </a:lnTo>
                  <a:lnTo>
                    <a:pt x="445" y="102"/>
                  </a:lnTo>
                  <a:lnTo>
                    <a:pt x="369" y="120"/>
                  </a:lnTo>
                  <a:lnTo>
                    <a:pt x="347" y="106"/>
                  </a:lnTo>
                  <a:lnTo>
                    <a:pt x="308" y="111"/>
                  </a:lnTo>
                  <a:lnTo>
                    <a:pt x="263" y="137"/>
                  </a:lnTo>
                  <a:lnTo>
                    <a:pt x="243" y="139"/>
                  </a:lnTo>
                  <a:lnTo>
                    <a:pt x="226" y="120"/>
                  </a:lnTo>
                  <a:lnTo>
                    <a:pt x="201" y="191"/>
                  </a:lnTo>
                  <a:lnTo>
                    <a:pt x="173" y="193"/>
                  </a:lnTo>
                  <a:lnTo>
                    <a:pt x="161" y="164"/>
                  </a:lnTo>
                  <a:lnTo>
                    <a:pt x="101" y="151"/>
                  </a:lnTo>
                  <a:lnTo>
                    <a:pt x="73" y="130"/>
                  </a:lnTo>
                  <a:lnTo>
                    <a:pt x="23" y="137"/>
                  </a:lnTo>
                  <a:lnTo>
                    <a:pt x="0" y="106"/>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75" name="Freeform 74"/>
            <p:cNvSpPr>
              <a:spLocks noChangeAspect="1"/>
            </p:cNvSpPr>
            <p:nvPr/>
          </p:nvSpPr>
          <p:spPr bwMode="auto">
            <a:xfrm>
              <a:off x="3560" y="994"/>
              <a:ext cx="317" cy="423"/>
            </a:xfrm>
            <a:custGeom>
              <a:avLst/>
              <a:gdLst>
                <a:gd name="T0" fmla="*/ 81 w 319"/>
                <a:gd name="T1" fmla="*/ 18 h 432"/>
                <a:gd name="T2" fmla="*/ 93 w 319"/>
                <a:gd name="T3" fmla="*/ 45 h 432"/>
                <a:gd name="T4" fmla="*/ 70 w 319"/>
                <a:gd name="T5" fmla="*/ 61 h 432"/>
                <a:gd name="T6" fmla="*/ 69 w 319"/>
                <a:gd name="T7" fmla="*/ 130 h 432"/>
                <a:gd name="T8" fmla="*/ 57 w 319"/>
                <a:gd name="T9" fmla="*/ 85 h 432"/>
                <a:gd name="T10" fmla="*/ 11 w 319"/>
                <a:gd name="T11" fmla="*/ 128 h 432"/>
                <a:gd name="T12" fmla="*/ 0 w 319"/>
                <a:gd name="T13" fmla="*/ 252 h 432"/>
                <a:gd name="T14" fmla="*/ 30 w 319"/>
                <a:gd name="T15" fmla="*/ 313 h 432"/>
                <a:gd name="T16" fmla="*/ 33 w 319"/>
                <a:gd name="T17" fmla="*/ 344 h 432"/>
                <a:gd name="T18" fmla="*/ 34 w 319"/>
                <a:gd name="T19" fmla="*/ 369 h 432"/>
                <a:gd name="T20" fmla="*/ 33 w 319"/>
                <a:gd name="T21" fmla="*/ 392 h 432"/>
                <a:gd name="T22" fmla="*/ 27 w 319"/>
                <a:gd name="T23" fmla="*/ 432 h 432"/>
                <a:gd name="T24" fmla="*/ 152 w 319"/>
                <a:gd name="T25" fmla="*/ 425 h 432"/>
                <a:gd name="T26" fmla="*/ 318 w 319"/>
                <a:gd name="T27" fmla="*/ 410 h 432"/>
                <a:gd name="T28" fmla="*/ 288 w 319"/>
                <a:gd name="T29" fmla="*/ 401 h 432"/>
                <a:gd name="T30" fmla="*/ 271 w 319"/>
                <a:gd name="T31" fmla="*/ 378 h 432"/>
                <a:gd name="T32" fmla="*/ 297 w 319"/>
                <a:gd name="T33" fmla="*/ 359 h 432"/>
                <a:gd name="T34" fmla="*/ 297 w 319"/>
                <a:gd name="T35" fmla="*/ 335 h 432"/>
                <a:gd name="T36" fmla="*/ 285 w 319"/>
                <a:gd name="T37" fmla="*/ 314 h 432"/>
                <a:gd name="T38" fmla="*/ 297 w 319"/>
                <a:gd name="T39" fmla="*/ 299 h 432"/>
                <a:gd name="T40" fmla="*/ 319 w 319"/>
                <a:gd name="T41" fmla="*/ 301 h 432"/>
                <a:gd name="T42" fmla="*/ 315 w 319"/>
                <a:gd name="T43" fmla="*/ 241 h 432"/>
                <a:gd name="T44" fmla="*/ 309 w 319"/>
                <a:gd name="T45" fmla="*/ 206 h 432"/>
                <a:gd name="T46" fmla="*/ 295 w 319"/>
                <a:gd name="T47" fmla="*/ 183 h 432"/>
                <a:gd name="T48" fmla="*/ 282 w 319"/>
                <a:gd name="T49" fmla="*/ 170 h 432"/>
                <a:gd name="T50" fmla="*/ 261 w 319"/>
                <a:gd name="T51" fmla="*/ 165 h 432"/>
                <a:gd name="T52" fmla="*/ 242 w 319"/>
                <a:gd name="T53" fmla="*/ 165 h 432"/>
                <a:gd name="T54" fmla="*/ 221 w 319"/>
                <a:gd name="T55" fmla="*/ 194 h 432"/>
                <a:gd name="T56" fmla="*/ 207 w 319"/>
                <a:gd name="T57" fmla="*/ 203 h 432"/>
                <a:gd name="T58" fmla="*/ 198 w 319"/>
                <a:gd name="T59" fmla="*/ 206 h 432"/>
                <a:gd name="T60" fmla="*/ 188 w 319"/>
                <a:gd name="T61" fmla="*/ 201 h 432"/>
                <a:gd name="T62" fmla="*/ 185 w 319"/>
                <a:gd name="T63" fmla="*/ 188 h 432"/>
                <a:gd name="T64" fmla="*/ 188 w 319"/>
                <a:gd name="T65" fmla="*/ 179 h 432"/>
                <a:gd name="T66" fmla="*/ 197 w 319"/>
                <a:gd name="T67" fmla="*/ 170 h 432"/>
                <a:gd name="T68" fmla="*/ 206 w 319"/>
                <a:gd name="T69" fmla="*/ 165 h 432"/>
                <a:gd name="T70" fmla="*/ 215 w 319"/>
                <a:gd name="T71" fmla="*/ 164 h 432"/>
                <a:gd name="T72" fmla="*/ 215 w 319"/>
                <a:gd name="T73" fmla="*/ 147 h 432"/>
                <a:gd name="T74" fmla="*/ 239 w 319"/>
                <a:gd name="T75" fmla="*/ 130 h 432"/>
                <a:gd name="T76" fmla="*/ 215 w 319"/>
                <a:gd name="T77" fmla="*/ 73 h 432"/>
                <a:gd name="T78" fmla="*/ 215 w 319"/>
                <a:gd name="T79" fmla="*/ 46 h 432"/>
                <a:gd name="T80" fmla="*/ 175 w 319"/>
                <a:gd name="T81" fmla="*/ 36 h 432"/>
                <a:gd name="T82" fmla="*/ 116 w 319"/>
                <a:gd name="T83" fmla="*/ 0 h 432"/>
                <a:gd name="T84" fmla="*/ 81 w 319"/>
                <a:gd name="T85" fmla="*/ 18 h 43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19"/>
                <a:gd name="T130" fmla="*/ 0 h 432"/>
                <a:gd name="T131" fmla="*/ 319 w 319"/>
                <a:gd name="T132" fmla="*/ 432 h 43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19" h="432">
                  <a:moveTo>
                    <a:pt x="81" y="18"/>
                  </a:moveTo>
                  <a:lnTo>
                    <a:pt x="93" y="45"/>
                  </a:lnTo>
                  <a:lnTo>
                    <a:pt x="70" y="61"/>
                  </a:lnTo>
                  <a:lnTo>
                    <a:pt x="69" y="130"/>
                  </a:lnTo>
                  <a:lnTo>
                    <a:pt x="57" y="85"/>
                  </a:lnTo>
                  <a:lnTo>
                    <a:pt x="11" y="128"/>
                  </a:lnTo>
                  <a:lnTo>
                    <a:pt x="0" y="252"/>
                  </a:lnTo>
                  <a:lnTo>
                    <a:pt x="30" y="313"/>
                  </a:lnTo>
                  <a:lnTo>
                    <a:pt x="33" y="344"/>
                  </a:lnTo>
                  <a:lnTo>
                    <a:pt x="34" y="369"/>
                  </a:lnTo>
                  <a:lnTo>
                    <a:pt x="33" y="392"/>
                  </a:lnTo>
                  <a:lnTo>
                    <a:pt x="27" y="432"/>
                  </a:lnTo>
                  <a:lnTo>
                    <a:pt x="152" y="425"/>
                  </a:lnTo>
                  <a:lnTo>
                    <a:pt x="318" y="410"/>
                  </a:lnTo>
                  <a:lnTo>
                    <a:pt x="288" y="401"/>
                  </a:lnTo>
                  <a:lnTo>
                    <a:pt x="271" y="378"/>
                  </a:lnTo>
                  <a:lnTo>
                    <a:pt x="297" y="359"/>
                  </a:lnTo>
                  <a:lnTo>
                    <a:pt x="297" y="335"/>
                  </a:lnTo>
                  <a:lnTo>
                    <a:pt x="285" y="314"/>
                  </a:lnTo>
                  <a:lnTo>
                    <a:pt x="297" y="299"/>
                  </a:lnTo>
                  <a:lnTo>
                    <a:pt x="319" y="301"/>
                  </a:lnTo>
                  <a:lnTo>
                    <a:pt x="315" y="241"/>
                  </a:lnTo>
                  <a:lnTo>
                    <a:pt x="309" y="206"/>
                  </a:lnTo>
                  <a:lnTo>
                    <a:pt x="295" y="183"/>
                  </a:lnTo>
                  <a:lnTo>
                    <a:pt x="282" y="170"/>
                  </a:lnTo>
                  <a:lnTo>
                    <a:pt x="261" y="165"/>
                  </a:lnTo>
                  <a:lnTo>
                    <a:pt x="242" y="165"/>
                  </a:lnTo>
                  <a:lnTo>
                    <a:pt x="221" y="194"/>
                  </a:lnTo>
                  <a:lnTo>
                    <a:pt x="207" y="203"/>
                  </a:lnTo>
                  <a:lnTo>
                    <a:pt x="198" y="206"/>
                  </a:lnTo>
                  <a:lnTo>
                    <a:pt x="188" y="201"/>
                  </a:lnTo>
                  <a:lnTo>
                    <a:pt x="185" y="188"/>
                  </a:lnTo>
                  <a:lnTo>
                    <a:pt x="188" y="179"/>
                  </a:lnTo>
                  <a:lnTo>
                    <a:pt x="197" y="170"/>
                  </a:lnTo>
                  <a:lnTo>
                    <a:pt x="206" y="165"/>
                  </a:lnTo>
                  <a:lnTo>
                    <a:pt x="215" y="164"/>
                  </a:lnTo>
                  <a:lnTo>
                    <a:pt x="215" y="147"/>
                  </a:lnTo>
                  <a:lnTo>
                    <a:pt x="239" y="130"/>
                  </a:lnTo>
                  <a:lnTo>
                    <a:pt x="215" y="73"/>
                  </a:lnTo>
                  <a:lnTo>
                    <a:pt x="215" y="46"/>
                  </a:lnTo>
                  <a:lnTo>
                    <a:pt x="175" y="36"/>
                  </a:lnTo>
                  <a:lnTo>
                    <a:pt x="116" y="0"/>
                  </a:lnTo>
                  <a:lnTo>
                    <a:pt x="81" y="18"/>
                  </a:lnTo>
                  <a:close/>
                </a:path>
              </a:pathLst>
            </a:custGeom>
            <a:solidFill>
              <a:schemeClr val="accent1"/>
            </a:solidFill>
            <a:ln w="9525">
              <a:solidFill>
                <a:schemeClr val="tx1"/>
              </a:solidFill>
              <a:prstDash val="solid"/>
              <a:round/>
              <a:headEnd/>
              <a:tailEnd/>
            </a:ln>
          </p:spPr>
          <p:txBody>
            <a:bodyPr/>
            <a:lstStyle/>
            <a:p>
              <a:endParaRPr lang="en-US" dirty="0"/>
            </a:p>
          </p:txBody>
        </p:sp>
      </p:grpSp>
      <p:sp>
        <p:nvSpPr>
          <p:cNvPr id="2110" name="Freeform 75"/>
          <p:cNvSpPr>
            <a:spLocks noChangeAspect="1"/>
          </p:cNvSpPr>
          <p:nvPr/>
        </p:nvSpPr>
        <p:spPr bwMode="auto">
          <a:xfrm>
            <a:off x="4695825" y="2686050"/>
            <a:ext cx="865188" cy="701675"/>
          </a:xfrm>
          <a:custGeom>
            <a:avLst/>
            <a:gdLst>
              <a:gd name="T0" fmla="*/ 0 w 548"/>
              <a:gd name="T1" fmla="*/ 15 h 451"/>
              <a:gd name="T2" fmla="*/ 240 w 548"/>
              <a:gd name="T3" fmla="*/ 0 h 451"/>
              <a:gd name="T4" fmla="*/ 290 w 548"/>
              <a:gd name="T5" fmla="*/ 0 h 451"/>
              <a:gd name="T6" fmla="*/ 329 w 548"/>
              <a:gd name="T7" fmla="*/ 13 h 451"/>
              <a:gd name="T8" fmla="*/ 308 w 548"/>
              <a:gd name="T9" fmla="*/ 52 h 451"/>
              <a:gd name="T10" fmla="*/ 378 w 548"/>
              <a:gd name="T11" fmla="*/ 116 h 451"/>
              <a:gd name="T12" fmla="*/ 401 w 548"/>
              <a:gd name="T13" fmla="*/ 170 h 451"/>
              <a:gd name="T14" fmla="*/ 442 w 548"/>
              <a:gd name="T15" fmla="*/ 156 h 451"/>
              <a:gd name="T16" fmla="*/ 441 w 548"/>
              <a:gd name="T17" fmla="*/ 232 h 451"/>
              <a:gd name="T18" fmla="*/ 483 w 548"/>
              <a:gd name="T19" fmla="*/ 255 h 451"/>
              <a:gd name="T20" fmla="*/ 502 w 548"/>
              <a:gd name="T21" fmla="*/ 322 h 451"/>
              <a:gd name="T22" fmla="*/ 532 w 548"/>
              <a:gd name="T23" fmla="*/ 328 h 451"/>
              <a:gd name="T24" fmla="*/ 548 w 548"/>
              <a:gd name="T25" fmla="*/ 356 h 451"/>
              <a:gd name="T26" fmla="*/ 511 w 548"/>
              <a:gd name="T27" fmla="*/ 395 h 451"/>
              <a:gd name="T28" fmla="*/ 499 w 548"/>
              <a:gd name="T29" fmla="*/ 439 h 451"/>
              <a:gd name="T30" fmla="*/ 447 w 548"/>
              <a:gd name="T31" fmla="*/ 451 h 451"/>
              <a:gd name="T32" fmla="*/ 460 w 548"/>
              <a:gd name="T33" fmla="*/ 402 h 451"/>
              <a:gd name="T34" fmla="*/ 255 w 548"/>
              <a:gd name="T35" fmla="*/ 420 h 451"/>
              <a:gd name="T36" fmla="*/ 107 w 548"/>
              <a:gd name="T37" fmla="*/ 438 h 451"/>
              <a:gd name="T38" fmla="*/ 98 w 548"/>
              <a:gd name="T39" fmla="*/ 390 h 451"/>
              <a:gd name="T40" fmla="*/ 88 w 548"/>
              <a:gd name="T41" fmla="*/ 246 h 451"/>
              <a:gd name="T42" fmla="*/ 86 w 548"/>
              <a:gd name="T43" fmla="*/ 167 h 451"/>
              <a:gd name="T44" fmla="*/ 37 w 548"/>
              <a:gd name="T45" fmla="*/ 131 h 451"/>
              <a:gd name="T46" fmla="*/ 55 w 548"/>
              <a:gd name="T47" fmla="*/ 98 h 451"/>
              <a:gd name="T48" fmla="*/ 31 w 548"/>
              <a:gd name="T49" fmla="*/ 80 h 451"/>
              <a:gd name="T50" fmla="*/ 0 w 548"/>
              <a:gd name="T51" fmla="*/ 15 h 45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8"/>
              <a:gd name="T79" fmla="*/ 0 h 451"/>
              <a:gd name="T80" fmla="*/ 548 w 548"/>
              <a:gd name="T81" fmla="*/ 451 h 45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8" h="451">
                <a:moveTo>
                  <a:pt x="0" y="15"/>
                </a:moveTo>
                <a:lnTo>
                  <a:pt x="240" y="0"/>
                </a:lnTo>
                <a:lnTo>
                  <a:pt x="290" y="0"/>
                </a:lnTo>
                <a:lnTo>
                  <a:pt x="329" y="13"/>
                </a:lnTo>
                <a:lnTo>
                  <a:pt x="308" y="52"/>
                </a:lnTo>
                <a:lnTo>
                  <a:pt x="378" y="116"/>
                </a:lnTo>
                <a:lnTo>
                  <a:pt x="401" y="170"/>
                </a:lnTo>
                <a:lnTo>
                  <a:pt x="442" y="156"/>
                </a:lnTo>
                <a:lnTo>
                  <a:pt x="441" y="232"/>
                </a:lnTo>
                <a:lnTo>
                  <a:pt x="483" y="255"/>
                </a:lnTo>
                <a:lnTo>
                  <a:pt x="502" y="322"/>
                </a:lnTo>
                <a:lnTo>
                  <a:pt x="532" y="328"/>
                </a:lnTo>
                <a:lnTo>
                  <a:pt x="548" y="356"/>
                </a:lnTo>
                <a:lnTo>
                  <a:pt x="511" y="395"/>
                </a:lnTo>
                <a:lnTo>
                  <a:pt x="499" y="439"/>
                </a:lnTo>
                <a:lnTo>
                  <a:pt x="447" y="451"/>
                </a:lnTo>
                <a:lnTo>
                  <a:pt x="460" y="402"/>
                </a:lnTo>
                <a:lnTo>
                  <a:pt x="255" y="420"/>
                </a:lnTo>
                <a:lnTo>
                  <a:pt x="107" y="438"/>
                </a:lnTo>
                <a:lnTo>
                  <a:pt x="98" y="390"/>
                </a:lnTo>
                <a:lnTo>
                  <a:pt x="88" y="246"/>
                </a:lnTo>
                <a:lnTo>
                  <a:pt x="86" y="167"/>
                </a:lnTo>
                <a:lnTo>
                  <a:pt x="37" y="131"/>
                </a:lnTo>
                <a:lnTo>
                  <a:pt x="55" y="98"/>
                </a:lnTo>
                <a:lnTo>
                  <a:pt x="31" y="80"/>
                </a:lnTo>
                <a:lnTo>
                  <a:pt x="0" y="15"/>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11" name="Freeform 76"/>
          <p:cNvSpPr>
            <a:spLocks noChangeAspect="1"/>
          </p:cNvSpPr>
          <p:nvPr/>
        </p:nvSpPr>
        <p:spPr bwMode="auto">
          <a:xfrm>
            <a:off x="5643563" y="2387600"/>
            <a:ext cx="423862" cy="687388"/>
          </a:xfrm>
          <a:custGeom>
            <a:avLst/>
            <a:gdLst>
              <a:gd name="T0" fmla="*/ 0 w 268"/>
              <a:gd name="T1" fmla="*/ 31 h 441"/>
              <a:gd name="T2" fmla="*/ 31 w 268"/>
              <a:gd name="T3" fmla="*/ 48 h 441"/>
              <a:gd name="T4" fmla="*/ 61 w 268"/>
              <a:gd name="T5" fmla="*/ 45 h 441"/>
              <a:gd name="T6" fmla="*/ 71 w 268"/>
              <a:gd name="T7" fmla="*/ 36 h 441"/>
              <a:gd name="T8" fmla="*/ 79 w 268"/>
              <a:gd name="T9" fmla="*/ 9 h 441"/>
              <a:gd name="T10" fmla="*/ 208 w 268"/>
              <a:gd name="T11" fmla="*/ 0 h 441"/>
              <a:gd name="T12" fmla="*/ 268 w 268"/>
              <a:gd name="T13" fmla="*/ 312 h 441"/>
              <a:gd name="T14" fmla="*/ 263 w 268"/>
              <a:gd name="T15" fmla="*/ 309 h 441"/>
              <a:gd name="T16" fmla="*/ 219 w 268"/>
              <a:gd name="T17" fmla="*/ 326 h 441"/>
              <a:gd name="T18" fmla="*/ 187 w 268"/>
              <a:gd name="T19" fmla="*/ 410 h 441"/>
              <a:gd name="T20" fmla="*/ 141 w 268"/>
              <a:gd name="T21" fmla="*/ 398 h 441"/>
              <a:gd name="T22" fmla="*/ 87 w 268"/>
              <a:gd name="T23" fmla="*/ 429 h 441"/>
              <a:gd name="T24" fmla="*/ 17 w 268"/>
              <a:gd name="T25" fmla="*/ 441 h 441"/>
              <a:gd name="T26" fmla="*/ 49 w 268"/>
              <a:gd name="T27" fmla="*/ 359 h 441"/>
              <a:gd name="T28" fmla="*/ 35 w 268"/>
              <a:gd name="T29" fmla="*/ 313 h 441"/>
              <a:gd name="T30" fmla="*/ 0 w 268"/>
              <a:gd name="T31" fmla="*/ 31 h 4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68"/>
              <a:gd name="T49" fmla="*/ 0 h 441"/>
              <a:gd name="T50" fmla="*/ 268 w 268"/>
              <a:gd name="T51" fmla="*/ 441 h 4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68" h="441">
                <a:moveTo>
                  <a:pt x="0" y="31"/>
                </a:moveTo>
                <a:lnTo>
                  <a:pt x="31" y="48"/>
                </a:lnTo>
                <a:lnTo>
                  <a:pt x="61" y="45"/>
                </a:lnTo>
                <a:lnTo>
                  <a:pt x="71" y="36"/>
                </a:lnTo>
                <a:lnTo>
                  <a:pt x="79" y="9"/>
                </a:lnTo>
                <a:lnTo>
                  <a:pt x="208" y="0"/>
                </a:lnTo>
                <a:lnTo>
                  <a:pt x="268" y="312"/>
                </a:lnTo>
                <a:lnTo>
                  <a:pt x="263" y="309"/>
                </a:lnTo>
                <a:lnTo>
                  <a:pt x="219" y="326"/>
                </a:lnTo>
                <a:lnTo>
                  <a:pt x="187" y="410"/>
                </a:lnTo>
                <a:lnTo>
                  <a:pt x="141" y="398"/>
                </a:lnTo>
                <a:lnTo>
                  <a:pt x="87" y="429"/>
                </a:lnTo>
                <a:lnTo>
                  <a:pt x="17" y="441"/>
                </a:lnTo>
                <a:lnTo>
                  <a:pt x="49" y="359"/>
                </a:lnTo>
                <a:lnTo>
                  <a:pt x="35" y="313"/>
                </a:lnTo>
                <a:lnTo>
                  <a:pt x="0" y="31"/>
                </a:lnTo>
                <a:close/>
              </a:path>
            </a:pathLst>
          </a:custGeom>
          <a:solidFill>
            <a:schemeClr val="accent1"/>
          </a:solidFill>
          <a:ln w="9525" cap="flat" cmpd="sng">
            <a:solidFill>
              <a:schemeClr val="tx1"/>
            </a:solidFill>
            <a:prstDash val="solid"/>
            <a:round/>
            <a:headEnd type="none" w="med" len="med"/>
            <a:tailEnd type="none" w="med" len="med"/>
          </a:ln>
        </p:spPr>
        <p:txBody>
          <a:bodyPr/>
          <a:lstStyle/>
          <a:p>
            <a:endParaRPr lang="en-US" dirty="0"/>
          </a:p>
        </p:txBody>
      </p:sp>
      <p:sp>
        <p:nvSpPr>
          <p:cNvPr id="2112" name="Freeform 77"/>
          <p:cNvSpPr>
            <a:spLocks noChangeAspect="1"/>
          </p:cNvSpPr>
          <p:nvPr/>
        </p:nvSpPr>
        <p:spPr bwMode="auto">
          <a:xfrm>
            <a:off x="5972175" y="2249488"/>
            <a:ext cx="546100" cy="619125"/>
          </a:xfrm>
          <a:custGeom>
            <a:avLst/>
            <a:gdLst>
              <a:gd name="T0" fmla="*/ 0 w 345"/>
              <a:gd name="T1" fmla="*/ 89 h 398"/>
              <a:gd name="T2" fmla="*/ 155 w 345"/>
              <a:gd name="T3" fmla="*/ 74 h 398"/>
              <a:gd name="T4" fmla="*/ 188 w 345"/>
              <a:gd name="T5" fmla="*/ 80 h 398"/>
              <a:gd name="T6" fmla="*/ 261 w 345"/>
              <a:gd name="T7" fmla="*/ 46 h 398"/>
              <a:gd name="T8" fmla="*/ 277 w 345"/>
              <a:gd name="T9" fmla="*/ 15 h 398"/>
              <a:gd name="T10" fmla="*/ 321 w 345"/>
              <a:gd name="T11" fmla="*/ 0 h 398"/>
              <a:gd name="T12" fmla="*/ 345 w 345"/>
              <a:gd name="T13" fmla="*/ 150 h 398"/>
              <a:gd name="T14" fmla="*/ 327 w 345"/>
              <a:gd name="T15" fmla="*/ 167 h 398"/>
              <a:gd name="T16" fmla="*/ 331 w 345"/>
              <a:gd name="T17" fmla="*/ 271 h 398"/>
              <a:gd name="T18" fmla="*/ 297 w 345"/>
              <a:gd name="T19" fmla="*/ 280 h 398"/>
              <a:gd name="T20" fmla="*/ 277 w 345"/>
              <a:gd name="T21" fmla="*/ 338 h 398"/>
              <a:gd name="T22" fmla="*/ 251 w 345"/>
              <a:gd name="T23" fmla="*/ 331 h 398"/>
              <a:gd name="T24" fmla="*/ 242 w 345"/>
              <a:gd name="T25" fmla="*/ 398 h 398"/>
              <a:gd name="T26" fmla="*/ 203 w 345"/>
              <a:gd name="T27" fmla="*/ 369 h 398"/>
              <a:gd name="T28" fmla="*/ 127 w 345"/>
              <a:gd name="T29" fmla="*/ 387 h 398"/>
              <a:gd name="T30" fmla="*/ 94 w 345"/>
              <a:gd name="T31" fmla="*/ 362 h 398"/>
              <a:gd name="T32" fmla="*/ 51 w 345"/>
              <a:gd name="T33" fmla="*/ 360 h 398"/>
              <a:gd name="T34" fmla="*/ 29 w 345"/>
              <a:gd name="T35" fmla="*/ 249 h 398"/>
              <a:gd name="T36" fmla="*/ 0 w 345"/>
              <a:gd name="T37" fmla="*/ 89 h 39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5"/>
              <a:gd name="T58" fmla="*/ 0 h 398"/>
              <a:gd name="T59" fmla="*/ 345 w 345"/>
              <a:gd name="T60" fmla="*/ 398 h 39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5" h="398">
                <a:moveTo>
                  <a:pt x="0" y="89"/>
                </a:moveTo>
                <a:lnTo>
                  <a:pt x="155" y="74"/>
                </a:lnTo>
                <a:lnTo>
                  <a:pt x="188" y="80"/>
                </a:lnTo>
                <a:lnTo>
                  <a:pt x="261" y="46"/>
                </a:lnTo>
                <a:lnTo>
                  <a:pt x="277" y="15"/>
                </a:lnTo>
                <a:lnTo>
                  <a:pt x="321" y="0"/>
                </a:lnTo>
                <a:lnTo>
                  <a:pt x="345" y="150"/>
                </a:lnTo>
                <a:lnTo>
                  <a:pt x="327" y="167"/>
                </a:lnTo>
                <a:lnTo>
                  <a:pt x="331" y="271"/>
                </a:lnTo>
                <a:lnTo>
                  <a:pt x="297" y="280"/>
                </a:lnTo>
                <a:lnTo>
                  <a:pt x="277" y="338"/>
                </a:lnTo>
                <a:lnTo>
                  <a:pt x="251" y="331"/>
                </a:lnTo>
                <a:lnTo>
                  <a:pt x="242" y="398"/>
                </a:lnTo>
                <a:lnTo>
                  <a:pt x="203" y="369"/>
                </a:lnTo>
                <a:lnTo>
                  <a:pt x="127" y="387"/>
                </a:lnTo>
                <a:lnTo>
                  <a:pt x="94" y="362"/>
                </a:lnTo>
                <a:lnTo>
                  <a:pt x="51" y="360"/>
                </a:lnTo>
                <a:lnTo>
                  <a:pt x="29" y="249"/>
                </a:lnTo>
                <a:lnTo>
                  <a:pt x="0" y="89"/>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13" name="Text Box 78"/>
          <p:cNvSpPr txBox="1">
            <a:spLocks noChangeArrowheads="1"/>
          </p:cNvSpPr>
          <p:nvPr/>
        </p:nvSpPr>
        <p:spPr bwMode="auto">
          <a:xfrm>
            <a:off x="4606925" y="1700213"/>
            <a:ext cx="366713" cy="244475"/>
          </a:xfrm>
          <a:prstGeom prst="rect">
            <a:avLst/>
          </a:prstGeom>
          <a:noFill/>
          <a:ln w="9525">
            <a:noFill/>
            <a:miter lim="800000"/>
            <a:headEnd/>
            <a:tailEnd/>
          </a:ln>
        </p:spPr>
        <p:txBody>
          <a:bodyPr wrap="none">
            <a:spAutoFit/>
          </a:bodyPr>
          <a:lstStyle/>
          <a:p>
            <a:r>
              <a:rPr lang="en-US" sz="1000" dirty="0">
                <a:solidFill>
                  <a:schemeClr val="bg1"/>
                </a:solidFill>
                <a:latin typeface="Tahoma" pitchFamily="34" charset="0"/>
              </a:rPr>
              <a:t>MN</a:t>
            </a:r>
          </a:p>
        </p:txBody>
      </p:sp>
      <p:sp>
        <p:nvSpPr>
          <p:cNvPr id="2114" name="Text Box 79"/>
          <p:cNvSpPr txBox="1">
            <a:spLocks noChangeArrowheads="1"/>
          </p:cNvSpPr>
          <p:nvPr/>
        </p:nvSpPr>
        <p:spPr bwMode="auto">
          <a:xfrm>
            <a:off x="3886200" y="1487488"/>
            <a:ext cx="354013"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ND</a:t>
            </a:r>
          </a:p>
        </p:txBody>
      </p:sp>
      <p:sp>
        <p:nvSpPr>
          <p:cNvPr id="2115" name="Text Box 80"/>
          <p:cNvSpPr txBox="1">
            <a:spLocks noChangeArrowheads="1"/>
          </p:cNvSpPr>
          <p:nvPr/>
        </p:nvSpPr>
        <p:spPr bwMode="auto">
          <a:xfrm>
            <a:off x="4800600" y="2325688"/>
            <a:ext cx="307975"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IA</a:t>
            </a:r>
          </a:p>
        </p:txBody>
      </p:sp>
      <p:sp>
        <p:nvSpPr>
          <p:cNvPr id="2116" name="Text Box 81"/>
          <p:cNvSpPr txBox="1">
            <a:spLocks noChangeArrowheads="1"/>
          </p:cNvSpPr>
          <p:nvPr/>
        </p:nvSpPr>
        <p:spPr bwMode="auto">
          <a:xfrm>
            <a:off x="5181600" y="1944688"/>
            <a:ext cx="346075"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WI</a:t>
            </a:r>
          </a:p>
        </p:txBody>
      </p:sp>
      <p:sp>
        <p:nvSpPr>
          <p:cNvPr id="2117" name="Text Box 82"/>
          <p:cNvSpPr txBox="1">
            <a:spLocks noChangeArrowheads="1"/>
          </p:cNvSpPr>
          <p:nvPr/>
        </p:nvSpPr>
        <p:spPr bwMode="auto">
          <a:xfrm>
            <a:off x="5791200" y="2020888"/>
            <a:ext cx="330200"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MI</a:t>
            </a:r>
          </a:p>
        </p:txBody>
      </p:sp>
      <p:sp>
        <p:nvSpPr>
          <p:cNvPr id="2118" name="Text Box 83"/>
          <p:cNvSpPr txBox="1">
            <a:spLocks noChangeArrowheads="1"/>
          </p:cNvSpPr>
          <p:nvPr/>
        </p:nvSpPr>
        <p:spPr bwMode="auto">
          <a:xfrm>
            <a:off x="4038600" y="2478088"/>
            <a:ext cx="339725"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NE</a:t>
            </a:r>
          </a:p>
        </p:txBody>
      </p:sp>
      <p:sp>
        <p:nvSpPr>
          <p:cNvPr id="2119" name="Text Box 84"/>
          <p:cNvSpPr txBox="1">
            <a:spLocks noChangeArrowheads="1"/>
          </p:cNvSpPr>
          <p:nvPr/>
        </p:nvSpPr>
        <p:spPr bwMode="auto">
          <a:xfrm>
            <a:off x="3962400" y="1944688"/>
            <a:ext cx="341313"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SD</a:t>
            </a:r>
          </a:p>
        </p:txBody>
      </p:sp>
      <p:sp>
        <p:nvSpPr>
          <p:cNvPr id="2120" name="Text Box 85"/>
          <p:cNvSpPr txBox="1">
            <a:spLocks noChangeArrowheads="1"/>
          </p:cNvSpPr>
          <p:nvPr/>
        </p:nvSpPr>
        <p:spPr bwMode="auto">
          <a:xfrm>
            <a:off x="4953000" y="2935288"/>
            <a:ext cx="373063"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MO</a:t>
            </a:r>
          </a:p>
        </p:txBody>
      </p:sp>
      <p:sp>
        <p:nvSpPr>
          <p:cNvPr id="2121" name="Text Box 86"/>
          <p:cNvSpPr txBox="1">
            <a:spLocks noChangeArrowheads="1"/>
          </p:cNvSpPr>
          <p:nvPr/>
        </p:nvSpPr>
        <p:spPr bwMode="auto">
          <a:xfrm>
            <a:off x="4191000" y="2935288"/>
            <a:ext cx="330200"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KS</a:t>
            </a:r>
          </a:p>
        </p:txBody>
      </p:sp>
      <p:sp>
        <p:nvSpPr>
          <p:cNvPr id="2122" name="Text Box 87"/>
          <p:cNvSpPr txBox="1">
            <a:spLocks noChangeArrowheads="1"/>
          </p:cNvSpPr>
          <p:nvPr/>
        </p:nvSpPr>
        <p:spPr bwMode="auto">
          <a:xfrm>
            <a:off x="6096000" y="2478088"/>
            <a:ext cx="360363"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OH</a:t>
            </a:r>
          </a:p>
        </p:txBody>
      </p:sp>
      <p:sp>
        <p:nvSpPr>
          <p:cNvPr id="2123" name="Text Box 88"/>
          <p:cNvSpPr txBox="1">
            <a:spLocks noChangeArrowheads="1"/>
          </p:cNvSpPr>
          <p:nvPr/>
        </p:nvSpPr>
        <p:spPr bwMode="auto">
          <a:xfrm>
            <a:off x="5713413" y="2554288"/>
            <a:ext cx="315912"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IN</a:t>
            </a:r>
          </a:p>
        </p:txBody>
      </p:sp>
      <p:grpSp>
        <p:nvGrpSpPr>
          <p:cNvPr id="6" name="Group 89"/>
          <p:cNvGrpSpPr>
            <a:grpSpLocks/>
          </p:cNvGrpSpPr>
          <p:nvPr/>
        </p:nvGrpSpPr>
        <p:grpSpPr bwMode="auto">
          <a:xfrm>
            <a:off x="5186363" y="2311400"/>
            <a:ext cx="546100" cy="914400"/>
            <a:chOff x="3215" y="1247"/>
            <a:chExt cx="344" cy="560"/>
          </a:xfrm>
        </p:grpSpPr>
        <p:sp>
          <p:nvSpPr>
            <p:cNvPr id="2172" name="Freeform 90"/>
            <p:cNvSpPr>
              <a:spLocks noChangeAspect="1"/>
            </p:cNvSpPr>
            <p:nvPr/>
          </p:nvSpPr>
          <p:spPr bwMode="auto">
            <a:xfrm>
              <a:off x="3215" y="1247"/>
              <a:ext cx="344" cy="560"/>
            </a:xfrm>
            <a:custGeom>
              <a:avLst/>
              <a:gdLst>
                <a:gd name="T0" fmla="*/ 64 w 346"/>
                <a:gd name="T1" fmla="*/ 33 h 571"/>
                <a:gd name="T2" fmla="*/ 262 w 346"/>
                <a:gd name="T3" fmla="*/ 0 h 571"/>
                <a:gd name="T4" fmla="*/ 294 w 346"/>
                <a:gd name="T5" fmla="*/ 70 h 571"/>
                <a:gd name="T6" fmla="*/ 334 w 346"/>
                <a:gd name="T7" fmla="*/ 362 h 571"/>
                <a:gd name="T8" fmla="*/ 346 w 346"/>
                <a:gd name="T9" fmla="*/ 401 h 571"/>
                <a:gd name="T10" fmla="*/ 314 w 346"/>
                <a:gd name="T11" fmla="*/ 478 h 571"/>
                <a:gd name="T12" fmla="*/ 314 w 346"/>
                <a:gd name="T13" fmla="*/ 532 h 571"/>
                <a:gd name="T14" fmla="*/ 279 w 346"/>
                <a:gd name="T15" fmla="*/ 526 h 571"/>
                <a:gd name="T16" fmla="*/ 280 w 346"/>
                <a:gd name="T17" fmla="*/ 571 h 571"/>
                <a:gd name="T18" fmla="*/ 243 w 346"/>
                <a:gd name="T19" fmla="*/ 553 h 571"/>
                <a:gd name="T20" fmla="*/ 223 w 346"/>
                <a:gd name="T21" fmla="*/ 559 h 571"/>
                <a:gd name="T22" fmla="*/ 195 w 346"/>
                <a:gd name="T23" fmla="*/ 554 h 571"/>
                <a:gd name="T24" fmla="*/ 174 w 346"/>
                <a:gd name="T25" fmla="*/ 486 h 571"/>
                <a:gd name="T26" fmla="*/ 134 w 346"/>
                <a:gd name="T27" fmla="*/ 465 h 571"/>
                <a:gd name="T28" fmla="*/ 134 w 346"/>
                <a:gd name="T29" fmla="*/ 392 h 571"/>
                <a:gd name="T30" fmla="*/ 94 w 346"/>
                <a:gd name="T31" fmla="*/ 401 h 571"/>
                <a:gd name="T32" fmla="*/ 71 w 346"/>
                <a:gd name="T33" fmla="*/ 347 h 571"/>
                <a:gd name="T34" fmla="*/ 0 w 346"/>
                <a:gd name="T35" fmla="*/ 285 h 571"/>
                <a:gd name="T36" fmla="*/ 52 w 346"/>
                <a:gd name="T37" fmla="*/ 186 h 571"/>
                <a:gd name="T38" fmla="*/ 37 w 346"/>
                <a:gd name="T39" fmla="*/ 140 h 571"/>
                <a:gd name="T40" fmla="*/ 89 w 346"/>
                <a:gd name="T41" fmla="*/ 131 h 571"/>
                <a:gd name="T42" fmla="*/ 94 w 346"/>
                <a:gd name="T43" fmla="*/ 67 h 571"/>
                <a:gd name="T44" fmla="*/ 64 w 346"/>
                <a:gd name="T45" fmla="*/ 33 h 5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46"/>
                <a:gd name="T70" fmla="*/ 0 h 571"/>
                <a:gd name="T71" fmla="*/ 346 w 346"/>
                <a:gd name="T72" fmla="*/ 571 h 5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46" h="571">
                  <a:moveTo>
                    <a:pt x="64" y="33"/>
                  </a:moveTo>
                  <a:lnTo>
                    <a:pt x="262" y="0"/>
                  </a:lnTo>
                  <a:lnTo>
                    <a:pt x="294" y="70"/>
                  </a:lnTo>
                  <a:lnTo>
                    <a:pt x="334" y="362"/>
                  </a:lnTo>
                  <a:lnTo>
                    <a:pt x="346" y="401"/>
                  </a:lnTo>
                  <a:lnTo>
                    <a:pt x="314" y="478"/>
                  </a:lnTo>
                  <a:lnTo>
                    <a:pt x="314" y="532"/>
                  </a:lnTo>
                  <a:lnTo>
                    <a:pt x="279" y="526"/>
                  </a:lnTo>
                  <a:lnTo>
                    <a:pt x="280" y="571"/>
                  </a:lnTo>
                  <a:lnTo>
                    <a:pt x="243" y="553"/>
                  </a:lnTo>
                  <a:lnTo>
                    <a:pt x="223" y="559"/>
                  </a:lnTo>
                  <a:lnTo>
                    <a:pt x="195" y="554"/>
                  </a:lnTo>
                  <a:lnTo>
                    <a:pt x="174" y="486"/>
                  </a:lnTo>
                  <a:lnTo>
                    <a:pt x="134" y="465"/>
                  </a:lnTo>
                  <a:lnTo>
                    <a:pt x="134" y="392"/>
                  </a:lnTo>
                  <a:lnTo>
                    <a:pt x="94" y="401"/>
                  </a:lnTo>
                  <a:lnTo>
                    <a:pt x="71" y="347"/>
                  </a:lnTo>
                  <a:lnTo>
                    <a:pt x="0" y="285"/>
                  </a:lnTo>
                  <a:lnTo>
                    <a:pt x="52" y="186"/>
                  </a:lnTo>
                  <a:lnTo>
                    <a:pt x="37" y="140"/>
                  </a:lnTo>
                  <a:lnTo>
                    <a:pt x="89" y="131"/>
                  </a:lnTo>
                  <a:lnTo>
                    <a:pt x="94" y="67"/>
                  </a:lnTo>
                  <a:lnTo>
                    <a:pt x="64" y="33"/>
                  </a:lnTo>
                  <a:close/>
                </a:path>
              </a:pathLst>
            </a:custGeom>
            <a:solidFill>
              <a:schemeClr val="accent2"/>
            </a:solidFill>
            <a:ln w="9525">
              <a:solidFill>
                <a:schemeClr val="tx1"/>
              </a:solidFill>
              <a:prstDash val="solid"/>
              <a:round/>
              <a:headEnd/>
              <a:tailEnd/>
            </a:ln>
          </p:spPr>
          <p:txBody>
            <a:bodyPr/>
            <a:lstStyle/>
            <a:p>
              <a:endParaRPr lang="en-US" dirty="0"/>
            </a:p>
          </p:txBody>
        </p:sp>
        <p:sp>
          <p:nvSpPr>
            <p:cNvPr id="2173" name="Text Box 91"/>
            <p:cNvSpPr txBox="1">
              <a:spLocks noChangeArrowheads="1"/>
            </p:cNvSpPr>
            <p:nvPr/>
          </p:nvSpPr>
          <p:spPr bwMode="auto">
            <a:xfrm>
              <a:off x="3312" y="1440"/>
              <a:ext cx="186" cy="149"/>
            </a:xfrm>
            <a:prstGeom prst="rect">
              <a:avLst/>
            </a:prstGeom>
            <a:solidFill>
              <a:schemeClr val="accent2"/>
            </a:solidFill>
            <a:ln w="9525">
              <a:noFill/>
              <a:miter lim="800000"/>
              <a:headEnd/>
              <a:tailEnd/>
            </a:ln>
          </p:spPr>
          <p:txBody>
            <a:bodyPr wrap="none">
              <a:spAutoFit/>
            </a:bodyPr>
            <a:lstStyle/>
            <a:p>
              <a:pPr algn="ctr"/>
              <a:r>
                <a:rPr lang="en-US" sz="1000" dirty="0">
                  <a:solidFill>
                    <a:schemeClr val="bg1"/>
                  </a:solidFill>
                  <a:latin typeface="Tahoma" pitchFamily="34" charset="0"/>
                </a:rPr>
                <a:t>IL</a:t>
              </a:r>
            </a:p>
          </p:txBody>
        </p:sp>
      </p:grpSp>
      <p:sp>
        <p:nvSpPr>
          <p:cNvPr id="2125" name="Freeform 92"/>
          <p:cNvSpPr>
            <a:spLocks noChangeAspect="1"/>
          </p:cNvSpPr>
          <p:nvPr/>
        </p:nvSpPr>
        <p:spPr bwMode="auto">
          <a:xfrm>
            <a:off x="7104063" y="2828925"/>
            <a:ext cx="155575" cy="190500"/>
          </a:xfrm>
          <a:custGeom>
            <a:avLst/>
            <a:gdLst>
              <a:gd name="T0" fmla="*/ 0 w 98"/>
              <a:gd name="T1" fmla="*/ 8 h 122"/>
              <a:gd name="T2" fmla="*/ 21 w 98"/>
              <a:gd name="T3" fmla="*/ 0 h 122"/>
              <a:gd name="T4" fmla="*/ 66 w 98"/>
              <a:gd name="T5" fmla="*/ 27 h 122"/>
              <a:gd name="T6" fmla="*/ 66 w 98"/>
              <a:gd name="T7" fmla="*/ 54 h 122"/>
              <a:gd name="T8" fmla="*/ 97 w 98"/>
              <a:gd name="T9" fmla="*/ 73 h 122"/>
              <a:gd name="T10" fmla="*/ 98 w 98"/>
              <a:gd name="T11" fmla="*/ 109 h 122"/>
              <a:gd name="T12" fmla="*/ 48 w 98"/>
              <a:gd name="T13" fmla="*/ 122 h 122"/>
              <a:gd name="T14" fmla="*/ 0 w 98"/>
              <a:gd name="T15" fmla="*/ 8 h 122"/>
              <a:gd name="T16" fmla="*/ 0 60000 65536"/>
              <a:gd name="T17" fmla="*/ 0 60000 65536"/>
              <a:gd name="T18" fmla="*/ 0 60000 65536"/>
              <a:gd name="T19" fmla="*/ 0 60000 65536"/>
              <a:gd name="T20" fmla="*/ 0 60000 65536"/>
              <a:gd name="T21" fmla="*/ 0 60000 65536"/>
              <a:gd name="T22" fmla="*/ 0 60000 65536"/>
              <a:gd name="T23" fmla="*/ 0 60000 65536"/>
              <a:gd name="T24" fmla="*/ 0 w 98"/>
              <a:gd name="T25" fmla="*/ 0 h 122"/>
              <a:gd name="T26" fmla="*/ 98 w 98"/>
              <a:gd name="T27" fmla="*/ 122 h 1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8" h="122">
                <a:moveTo>
                  <a:pt x="0" y="8"/>
                </a:moveTo>
                <a:lnTo>
                  <a:pt x="21" y="0"/>
                </a:lnTo>
                <a:lnTo>
                  <a:pt x="66" y="27"/>
                </a:lnTo>
                <a:lnTo>
                  <a:pt x="66" y="54"/>
                </a:lnTo>
                <a:lnTo>
                  <a:pt x="97" y="73"/>
                </a:lnTo>
                <a:lnTo>
                  <a:pt x="98" y="109"/>
                </a:lnTo>
                <a:lnTo>
                  <a:pt x="48" y="122"/>
                </a:lnTo>
                <a:lnTo>
                  <a:pt x="0" y="8"/>
                </a:lnTo>
                <a:close/>
              </a:path>
            </a:pathLst>
          </a:custGeom>
          <a:solidFill>
            <a:schemeClr val="accent2"/>
          </a:solidFill>
          <a:ln w="9525" cap="flat" cmpd="sng">
            <a:solidFill>
              <a:schemeClr val="tx1"/>
            </a:solidFill>
            <a:prstDash val="solid"/>
            <a:round/>
            <a:headEnd/>
            <a:tailEnd/>
          </a:ln>
        </p:spPr>
        <p:txBody>
          <a:bodyPr wrap="none" anchor="ctr"/>
          <a:lstStyle/>
          <a:p>
            <a:endParaRPr lang="en-US" dirty="0"/>
          </a:p>
        </p:txBody>
      </p:sp>
      <p:sp>
        <p:nvSpPr>
          <p:cNvPr id="2126" name="Freeform 93"/>
          <p:cNvSpPr>
            <a:spLocks noChangeAspect="1"/>
          </p:cNvSpPr>
          <p:nvPr/>
        </p:nvSpPr>
        <p:spPr bwMode="auto">
          <a:xfrm>
            <a:off x="6626225" y="2841625"/>
            <a:ext cx="635000" cy="257175"/>
          </a:xfrm>
          <a:custGeom>
            <a:avLst/>
            <a:gdLst>
              <a:gd name="T0" fmla="*/ 0 w 403"/>
              <a:gd name="T1" fmla="*/ 56 h 165"/>
              <a:gd name="T2" fmla="*/ 300 w 403"/>
              <a:gd name="T3" fmla="*/ 0 h 165"/>
              <a:gd name="T4" fmla="*/ 349 w 403"/>
              <a:gd name="T5" fmla="*/ 113 h 165"/>
              <a:gd name="T6" fmla="*/ 401 w 403"/>
              <a:gd name="T7" fmla="*/ 101 h 165"/>
              <a:gd name="T8" fmla="*/ 403 w 403"/>
              <a:gd name="T9" fmla="*/ 158 h 165"/>
              <a:gd name="T10" fmla="*/ 361 w 403"/>
              <a:gd name="T11" fmla="*/ 165 h 165"/>
              <a:gd name="T12" fmla="*/ 324 w 403"/>
              <a:gd name="T13" fmla="*/ 128 h 165"/>
              <a:gd name="T14" fmla="*/ 300 w 403"/>
              <a:gd name="T15" fmla="*/ 83 h 165"/>
              <a:gd name="T16" fmla="*/ 296 w 403"/>
              <a:gd name="T17" fmla="*/ 21 h 165"/>
              <a:gd name="T18" fmla="*/ 278 w 403"/>
              <a:gd name="T19" fmla="*/ 52 h 165"/>
              <a:gd name="T20" fmla="*/ 299 w 403"/>
              <a:gd name="T21" fmla="*/ 146 h 165"/>
              <a:gd name="T22" fmla="*/ 211 w 403"/>
              <a:gd name="T23" fmla="*/ 159 h 165"/>
              <a:gd name="T24" fmla="*/ 208 w 403"/>
              <a:gd name="T25" fmla="*/ 91 h 165"/>
              <a:gd name="T26" fmla="*/ 154 w 403"/>
              <a:gd name="T27" fmla="*/ 61 h 165"/>
              <a:gd name="T28" fmla="*/ 108 w 403"/>
              <a:gd name="T29" fmla="*/ 53 h 165"/>
              <a:gd name="T30" fmla="*/ 12 w 403"/>
              <a:gd name="T31" fmla="*/ 101 h 165"/>
              <a:gd name="T32" fmla="*/ 0 w 403"/>
              <a:gd name="T33" fmla="*/ 56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3"/>
              <a:gd name="T52" fmla="*/ 0 h 165"/>
              <a:gd name="T53" fmla="*/ 403 w 403"/>
              <a:gd name="T54" fmla="*/ 165 h 1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3" h="165">
                <a:moveTo>
                  <a:pt x="0" y="56"/>
                </a:moveTo>
                <a:lnTo>
                  <a:pt x="300" y="0"/>
                </a:lnTo>
                <a:lnTo>
                  <a:pt x="349" y="113"/>
                </a:lnTo>
                <a:lnTo>
                  <a:pt x="401" y="101"/>
                </a:lnTo>
                <a:lnTo>
                  <a:pt x="403" y="158"/>
                </a:lnTo>
                <a:lnTo>
                  <a:pt x="361" y="165"/>
                </a:lnTo>
                <a:lnTo>
                  <a:pt x="324" y="128"/>
                </a:lnTo>
                <a:lnTo>
                  <a:pt x="300" y="83"/>
                </a:lnTo>
                <a:lnTo>
                  <a:pt x="296" y="21"/>
                </a:lnTo>
                <a:lnTo>
                  <a:pt x="278" y="52"/>
                </a:lnTo>
                <a:lnTo>
                  <a:pt x="299" y="146"/>
                </a:lnTo>
                <a:lnTo>
                  <a:pt x="211" y="159"/>
                </a:lnTo>
                <a:lnTo>
                  <a:pt x="208" y="91"/>
                </a:lnTo>
                <a:lnTo>
                  <a:pt x="154" y="61"/>
                </a:lnTo>
                <a:lnTo>
                  <a:pt x="108" y="53"/>
                </a:lnTo>
                <a:lnTo>
                  <a:pt x="12" y="101"/>
                </a:lnTo>
                <a:lnTo>
                  <a:pt x="0" y="56"/>
                </a:lnTo>
                <a:close/>
              </a:path>
            </a:pathLst>
          </a:custGeom>
          <a:solidFill>
            <a:schemeClr val="accent2"/>
          </a:solidFill>
          <a:ln w="9525">
            <a:solidFill>
              <a:schemeClr val="tx1"/>
            </a:solidFill>
            <a:prstDash val="solid"/>
            <a:round/>
            <a:headEnd/>
            <a:tailEnd/>
          </a:ln>
        </p:spPr>
        <p:txBody>
          <a:bodyPr/>
          <a:lstStyle/>
          <a:p>
            <a:endParaRPr lang="en-US" dirty="0"/>
          </a:p>
        </p:txBody>
      </p:sp>
      <p:sp>
        <p:nvSpPr>
          <p:cNvPr id="2127" name="Freeform 94"/>
          <p:cNvSpPr>
            <a:spLocks noChangeAspect="1"/>
          </p:cNvSpPr>
          <p:nvPr/>
        </p:nvSpPr>
        <p:spPr bwMode="auto">
          <a:xfrm>
            <a:off x="3727450" y="3624263"/>
            <a:ext cx="1125538" cy="533400"/>
          </a:xfrm>
          <a:custGeom>
            <a:avLst/>
            <a:gdLst>
              <a:gd name="T0" fmla="*/ 4 w 713"/>
              <a:gd name="T1" fmla="*/ 0 h 343"/>
              <a:gd name="T2" fmla="*/ 0 w 713"/>
              <a:gd name="T3" fmla="*/ 61 h 343"/>
              <a:gd name="T4" fmla="*/ 253 w 713"/>
              <a:gd name="T5" fmla="*/ 70 h 343"/>
              <a:gd name="T6" fmla="*/ 255 w 713"/>
              <a:gd name="T7" fmla="*/ 266 h 343"/>
              <a:gd name="T8" fmla="*/ 385 w 713"/>
              <a:gd name="T9" fmla="*/ 319 h 343"/>
              <a:gd name="T10" fmla="*/ 420 w 713"/>
              <a:gd name="T11" fmla="*/ 300 h 343"/>
              <a:gd name="T12" fmla="*/ 502 w 713"/>
              <a:gd name="T13" fmla="*/ 343 h 343"/>
              <a:gd name="T14" fmla="*/ 556 w 713"/>
              <a:gd name="T15" fmla="*/ 342 h 343"/>
              <a:gd name="T16" fmla="*/ 654 w 713"/>
              <a:gd name="T17" fmla="*/ 300 h 343"/>
              <a:gd name="T18" fmla="*/ 713 w 713"/>
              <a:gd name="T19" fmla="*/ 340 h 343"/>
              <a:gd name="T20" fmla="*/ 713 w 713"/>
              <a:gd name="T21" fmla="*/ 128 h 343"/>
              <a:gd name="T22" fmla="*/ 695 w 713"/>
              <a:gd name="T23" fmla="*/ 5 h 343"/>
              <a:gd name="T24" fmla="*/ 4 w 713"/>
              <a:gd name="T25" fmla="*/ 0 h 3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3"/>
              <a:gd name="T40" fmla="*/ 0 h 343"/>
              <a:gd name="T41" fmla="*/ 713 w 713"/>
              <a:gd name="T42" fmla="*/ 343 h 3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3" h="343">
                <a:moveTo>
                  <a:pt x="4" y="0"/>
                </a:moveTo>
                <a:lnTo>
                  <a:pt x="0" y="61"/>
                </a:lnTo>
                <a:lnTo>
                  <a:pt x="253" y="70"/>
                </a:lnTo>
                <a:lnTo>
                  <a:pt x="255" y="266"/>
                </a:lnTo>
                <a:lnTo>
                  <a:pt x="385" y="319"/>
                </a:lnTo>
                <a:lnTo>
                  <a:pt x="420" y="300"/>
                </a:lnTo>
                <a:lnTo>
                  <a:pt x="502" y="343"/>
                </a:lnTo>
                <a:lnTo>
                  <a:pt x="556" y="342"/>
                </a:lnTo>
                <a:lnTo>
                  <a:pt x="654" y="300"/>
                </a:lnTo>
                <a:lnTo>
                  <a:pt x="713" y="340"/>
                </a:lnTo>
                <a:lnTo>
                  <a:pt x="713" y="128"/>
                </a:lnTo>
                <a:lnTo>
                  <a:pt x="695" y="5"/>
                </a:lnTo>
                <a:lnTo>
                  <a:pt x="4" y="0"/>
                </a:lnTo>
                <a:close/>
              </a:path>
            </a:pathLst>
          </a:custGeom>
          <a:solidFill>
            <a:schemeClr val="accent1"/>
          </a:solidFill>
          <a:ln w="9525">
            <a:solidFill>
              <a:srgbClr val="000000"/>
            </a:solidFill>
            <a:prstDash val="solid"/>
            <a:round/>
            <a:headEnd/>
            <a:tailEnd/>
          </a:ln>
        </p:spPr>
        <p:txBody>
          <a:bodyPr/>
          <a:lstStyle/>
          <a:p>
            <a:endParaRPr lang="en-US" dirty="0"/>
          </a:p>
        </p:txBody>
      </p:sp>
      <p:sp>
        <p:nvSpPr>
          <p:cNvPr id="2128" name="Freeform 95"/>
          <p:cNvSpPr>
            <a:spLocks noChangeAspect="1"/>
          </p:cNvSpPr>
          <p:nvPr/>
        </p:nvSpPr>
        <p:spPr bwMode="auto">
          <a:xfrm>
            <a:off x="4830763" y="3651250"/>
            <a:ext cx="633412" cy="582613"/>
          </a:xfrm>
          <a:custGeom>
            <a:avLst/>
            <a:gdLst>
              <a:gd name="T0" fmla="*/ 0 w 401"/>
              <a:gd name="T1" fmla="*/ 34 h 374"/>
              <a:gd name="T2" fmla="*/ 158 w 401"/>
              <a:gd name="T3" fmla="*/ 15 h 374"/>
              <a:gd name="T4" fmla="*/ 353 w 401"/>
              <a:gd name="T5" fmla="*/ 0 h 374"/>
              <a:gd name="T6" fmla="*/ 343 w 401"/>
              <a:gd name="T7" fmla="*/ 49 h 374"/>
              <a:gd name="T8" fmla="*/ 386 w 401"/>
              <a:gd name="T9" fmla="*/ 38 h 374"/>
              <a:gd name="T10" fmla="*/ 401 w 401"/>
              <a:gd name="T11" fmla="*/ 71 h 374"/>
              <a:gd name="T12" fmla="*/ 356 w 401"/>
              <a:gd name="T13" fmla="*/ 101 h 374"/>
              <a:gd name="T14" fmla="*/ 367 w 401"/>
              <a:gd name="T15" fmla="*/ 153 h 374"/>
              <a:gd name="T16" fmla="*/ 321 w 401"/>
              <a:gd name="T17" fmla="*/ 240 h 374"/>
              <a:gd name="T18" fmla="*/ 286 w 401"/>
              <a:gd name="T19" fmla="*/ 293 h 374"/>
              <a:gd name="T20" fmla="*/ 306 w 401"/>
              <a:gd name="T21" fmla="*/ 362 h 374"/>
              <a:gd name="T22" fmla="*/ 58 w 401"/>
              <a:gd name="T23" fmla="*/ 374 h 374"/>
              <a:gd name="T24" fmla="*/ 57 w 401"/>
              <a:gd name="T25" fmla="*/ 332 h 374"/>
              <a:gd name="T26" fmla="*/ 8 w 401"/>
              <a:gd name="T27" fmla="*/ 323 h 374"/>
              <a:gd name="T28" fmla="*/ 8 w 401"/>
              <a:gd name="T29" fmla="*/ 101 h 374"/>
              <a:gd name="T30" fmla="*/ 0 w 401"/>
              <a:gd name="T31" fmla="*/ 34 h 3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1"/>
              <a:gd name="T49" fmla="*/ 0 h 374"/>
              <a:gd name="T50" fmla="*/ 401 w 401"/>
              <a:gd name="T51" fmla="*/ 374 h 3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1" h="374">
                <a:moveTo>
                  <a:pt x="0" y="34"/>
                </a:moveTo>
                <a:lnTo>
                  <a:pt x="158" y="15"/>
                </a:lnTo>
                <a:lnTo>
                  <a:pt x="353" y="0"/>
                </a:lnTo>
                <a:lnTo>
                  <a:pt x="343" y="49"/>
                </a:lnTo>
                <a:lnTo>
                  <a:pt x="386" y="38"/>
                </a:lnTo>
                <a:lnTo>
                  <a:pt x="401" y="71"/>
                </a:lnTo>
                <a:lnTo>
                  <a:pt x="356" y="101"/>
                </a:lnTo>
                <a:lnTo>
                  <a:pt x="367" y="153"/>
                </a:lnTo>
                <a:lnTo>
                  <a:pt x="321" y="240"/>
                </a:lnTo>
                <a:lnTo>
                  <a:pt x="286" y="293"/>
                </a:lnTo>
                <a:lnTo>
                  <a:pt x="306" y="362"/>
                </a:lnTo>
                <a:lnTo>
                  <a:pt x="58" y="374"/>
                </a:lnTo>
                <a:lnTo>
                  <a:pt x="57" y="332"/>
                </a:lnTo>
                <a:lnTo>
                  <a:pt x="8" y="323"/>
                </a:lnTo>
                <a:lnTo>
                  <a:pt x="8" y="101"/>
                </a:lnTo>
                <a:lnTo>
                  <a:pt x="0" y="34"/>
                </a:lnTo>
                <a:close/>
              </a:path>
            </a:pathLst>
          </a:custGeom>
          <a:solidFill>
            <a:schemeClr val="bg2"/>
          </a:solidFill>
          <a:ln w="9525">
            <a:solidFill>
              <a:schemeClr val="tx1"/>
            </a:solidFill>
            <a:prstDash val="solid"/>
            <a:round/>
            <a:headEnd/>
            <a:tailEnd/>
          </a:ln>
        </p:spPr>
        <p:txBody>
          <a:bodyPr/>
          <a:lstStyle/>
          <a:p>
            <a:endParaRPr lang="en-US" dirty="0"/>
          </a:p>
        </p:txBody>
      </p:sp>
      <p:sp>
        <p:nvSpPr>
          <p:cNvPr id="2129" name="Freeform 96"/>
          <p:cNvSpPr>
            <a:spLocks noChangeAspect="1"/>
          </p:cNvSpPr>
          <p:nvPr/>
        </p:nvSpPr>
        <p:spPr bwMode="auto">
          <a:xfrm>
            <a:off x="4922838" y="4211638"/>
            <a:ext cx="771525" cy="609600"/>
          </a:xfrm>
          <a:custGeom>
            <a:avLst/>
            <a:gdLst>
              <a:gd name="T0" fmla="*/ 0 w 489"/>
              <a:gd name="T1" fmla="*/ 9 h 392"/>
              <a:gd name="T2" fmla="*/ 245 w 489"/>
              <a:gd name="T3" fmla="*/ 0 h 392"/>
              <a:gd name="T4" fmla="*/ 288 w 489"/>
              <a:gd name="T5" fmla="*/ 81 h 392"/>
              <a:gd name="T6" fmla="*/ 251 w 489"/>
              <a:gd name="T7" fmla="*/ 176 h 392"/>
              <a:gd name="T8" fmla="*/ 239 w 489"/>
              <a:gd name="T9" fmla="*/ 219 h 392"/>
              <a:gd name="T10" fmla="*/ 403 w 489"/>
              <a:gd name="T11" fmla="*/ 201 h 392"/>
              <a:gd name="T12" fmla="*/ 413 w 489"/>
              <a:gd name="T13" fmla="*/ 264 h 392"/>
              <a:gd name="T14" fmla="*/ 364 w 489"/>
              <a:gd name="T15" fmla="*/ 258 h 392"/>
              <a:gd name="T16" fmla="*/ 342 w 489"/>
              <a:gd name="T17" fmla="*/ 285 h 392"/>
              <a:gd name="T18" fmla="*/ 367 w 489"/>
              <a:gd name="T19" fmla="*/ 303 h 392"/>
              <a:gd name="T20" fmla="*/ 412 w 489"/>
              <a:gd name="T21" fmla="*/ 282 h 392"/>
              <a:gd name="T22" fmla="*/ 413 w 489"/>
              <a:gd name="T23" fmla="*/ 312 h 392"/>
              <a:gd name="T24" fmla="*/ 440 w 489"/>
              <a:gd name="T25" fmla="*/ 286 h 392"/>
              <a:gd name="T26" fmla="*/ 458 w 489"/>
              <a:gd name="T27" fmla="*/ 286 h 392"/>
              <a:gd name="T28" fmla="*/ 437 w 489"/>
              <a:gd name="T29" fmla="*/ 339 h 392"/>
              <a:gd name="T30" fmla="*/ 477 w 489"/>
              <a:gd name="T31" fmla="*/ 347 h 392"/>
              <a:gd name="T32" fmla="*/ 489 w 489"/>
              <a:gd name="T33" fmla="*/ 376 h 392"/>
              <a:gd name="T34" fmla="*/ 471 w 489"/>
              <a:gd name="T35" fmla="*/ 385 h 392"/>
              <a:gd name="T36" fmla="*/ 446 w 489"/>
              <a:gd name="T37" fmla="*/ 367 h 392"/>
              <a:gd name="T38" fmla="*/ 398 w 489"/>
              <a:gd name="T39" fmla="*/ 353 h 392"/>
              <a:gd name="T40" fmla="*/ 409 w 489"/>
              <a:gd name="T41" fmla="*/ 388 h 392"/>
              <a:gd name="T42" fmla="*/ 385 w 489"/>
              <a:gd name="T43" fmla="*/ 392 h 392"/>
              <a:gd name="T44" fmla="*/ 365 w 489"/>
              <a:gd name="T45" fmla="*/ 361 h 392"/>
              <a:gd name="T46" fmla="*/ 354 w 489"/>
              <a:gd name="T47" fmla="*/ 380 h 392"/>
              <a:gd name="T48" fmla="*/ 282 w 489"/>
              <a:gd name="T49" fmla="*/ 380 h 392"/>
              <a:gd name="T50" fmla="*/ 282 w 489"/>
              <a:gd name="T51" fmla="*/ 361 h 392"/>
              <a:gd name="T52" fmla="*/ 255 w 489"/>
              <a:gd name="T53" fmla="*/ 339 h 392"/>
              <a:gd name="T54" fmla="*/ 201 w 489"/>
              <a:gd name="T55" fmla="*/ 336 h 392"/>
              <a:gd name="T56" fmla="*/ 246 w 489"/>
              <a:gd name="T57" fmla="*/ 361 h 392"/>
              <a:gd name="T58" fmla="*/ 184 w 489"/>
              <a:gd name="T59" fmla="*/ 374 h 392"/>
              <a:gd name="T60" fmla="*/ 85 w 489"/>
              <a:gd name="T61" fmla="*/ 356 h 392"/>
              <a:gd name="T62" fmla="*/ 48 w 489"/>
              <a:gd name="T63" fmla="*/ 361 h 392"/>
              <a:gd name="T64" fmla="*/ 61 w 489"/>
              <a:gd name="T65" fmla="*/ 230 h 392"/>
              <a:gd name="T66" fmla="*/ 2 w 489"/>
              <a:gd name="T67" fmla="*/ 125 h 392"/>
              <a:gd name="T68" fmla="*/ 0 w 489"/>
              <a:gd name="T69" fmla="*/ 9 h 3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9"/>
              <a:gd name="T106" fmla="*/ 0 h 392"/>
              <a:gd name="T107" fmla="*/ 489 w 489"/>
              <a:gd name="T108" fmla="*/ 392 h 3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9" h="392">
                <a:moveTo>
                  <a:pt x="0" y="9"/>
                </a:moveTo>
                <a:lnTo>
                  <a:pt x="245" y="0"/>
                </a:lnTo>
                <a:lnTo>
                  <a:pt x="288" y="81"/>
                </a:lnTo>
                <a:lnTo>
                  <a:pt x="251" y="176"/>
                </a:lnTo>
                <a:lnTo>
                  <a:pt x="239" y="219"/>
                </a:lnTo>
                <a:lnTo>
                  <a:pt x="403" y="201"/>
                </a:lnTo>
                <a:lnTo>
                  <a:pt x="413" y="264"/>
                </a:lnTo>
                <a:lnTo>
                  <a:pt x="364" y="258"/>
                </a:lnTo>
                <a:lnTo>
                  <a:pt x="342" y="285"/>
                </a:lnTo>
                <a:lnTo>
                  <a:pt x="367" y="303"/>
                </a:lnTo>
                <a:lnTo>
                  <a:pt x="412" y="282"/>
                </a:lnTo>
                <a:lnTo>
                  <a:pt x="413" y="312"/>
                </a:lnTo>
                <a:lnTo>
                  <a:pt x="440" y="286"/>
                </a:lnTo>
                <a:lnTo>
                  <a:pt x="458" y="286"/>
                </a:lnTo>
                <a:lnTo>
                  <a:pt x="437" y="339"/>
                </a:lnTo>
                <a:lnTo>
                  <a:pt x="477" y="347"/>
                </a:lnTo>
                <a:lnTo>
                  <a:pt x="489" y="376"/>
                </a:lnTo>
                <a:lnTo>
                  <a:pt x="471" y="385"/>
                </a:lnTo>
                <a:lnTo>
                  <a:pt x="446" y="367"/>
                </a:lnTo>
                <a:lnTo>
                  <a:pt x="398" y="353"/>
                </a:lnTo>
                <a:lnTo>
                  <a:pt x="409" y="388"/>
                </a:lnTo>
                <a:lnTo>
                  <a:pt x="385" y="392"/>
                </a:lnTo>
                <a:lnTo>
                  <a:pt x="365" y="361"/>
                </a:lnTo>
                <a:lnTo>
                  <a:pt x="354" y="380"/>
                </a:lnTo>
                <a:lnTo>
                  <a:pt x="282" y="380"/>
                </a:lnTo>
                <a:lnTo>
                  <a:pt x="282" y="361"/>
                </a:lnTo>
                <a:lnTo>
                  <a:pt x="255" y="339"/>
                </a:lnTo>
                <a:lnTo>
                  <a:pt x="201" y="336"/>
                </a:lnTo>
                <a:lnTo>
                  <a:pt x="246" y="361"/>
                </a:lnTo>
                <a:lnTo>
                  <a:pt x="184" y="374"/>
                </a:lnTo>
                <a:lnTo>
                  <a:pt x="85" y="356"/>
                </a:lnTo>
                <a:lnTo>
                  <a:pt x="48" y="361"/>
                </a:lnTo>
                <a:lnTo>
                  <a:pt x="61" y="230"/>
                </a:lnTo>
                <a:lnTo>
                  <a:pt x="2" y="125"/>
                </a:lnTo>
                <a:lnTo>
                  <a:pt x="0" y="9"/>
                </a:lnTo>
                <a:close/>
              </a:path>
            </a:pathLst>
          </a:custGeom>
          <a:solidFill>
            <a:schemeClr val="bg2"/>
          </a:solidFill>
          <a:ln w="9525" cap="flat" cmpd="sng">
            <a:solidFill>
              <a:schemeClr val="tx1"/>
            </a:solidFill>
            <a:prstDash val="solid"/>
            <a:round/>
            <a:headEnd/>
            <a:tailEnd/>
          </a:ln>
        </p:spPr>
        <p:txBody>
          <a:bodyPr wrap="none" anchor="ctr"/>
          <a:lstStyle/>
          <a:p>
            <a:endParaRPr lang="en-US" dirty="0"/>
          </a:p>
        </p:txBody>
      </p:sp>
      <p:sp>
        <p:nvSpPr>
          <p:cNvPr id="2130" name="Freeform 97"/>
          <p:cNvSpPr>
            <a:spLocks noChangeAspect="1"/>
          </p:cNvSpPr>
          <p:nvPr/>
        </p:nvSpPr>
        <p:spPr bwMode="auto">
          <a:xfrm>
            <a:off x="5454650" y="3149600"/>
            <a:ext cx="958850" cy="525463"/>
          </a:xfrm>
          <a:custGeom>
            <a:avLst/>
            <a:gdLst>
              <a:gd name="T0" fmla="*/ 0 w 607"/>
              <a:gd name="T1" fmla="*/ 337 h 337"/>
              <a:gd name="T2" fmla="*/ 148 w 607"/>
              <a:gd name="T3" fmla="*/ 316 h 337"/>
              <a:gd name="T4" fmla="*/ 148 w 607"/>
              <a:gd name="T5" fmla="*/ 301 h 337"/>
              <a:gd name="T6" fmla="*/ 504 w 607"/>
              <a:gd name="T7" fmla="*/ 252 h 337"/>
              <a:gd name="T8" fmla="*/ 510 w 607"/>
              <a:gd name="T9" fmla="*/ 226 h 337"/>
              <a:gd name="T10" fmla="*/ 562 w 607"/>
              <a:gd name="T11" fmla="*/ 207 h 337"/>
              <a:gd name="T12" fmla="*/ 568 w 607"/>
              <a:gd name="T13" fmla="*/ 180 h 337"/>
              <a:gd name="T14" fmla="*/ 590 w 607"/>
              <a:gd name="T15" fmla="*/ 171 h 337"/>
              <a:gd name="T16" fmla="*/ 607 w 607"/>
              <a:gd name="T17" fmla="*/ 131 h 337"/>
              <a:gd name="T18" fmla="*/ 558 w 607"/>
              <a:gd name="T19" fmla="*/ 91 h 337"/>
              <a:gd name="T20" fmla="*/ 549 w 607"/>
              <a:gd name="T21" fmla="*/ 37 h 337"/>
              <a:gd name="T22" fmla="*/ 510 w 607"/>
              <a:gd name="T23" fmla="*/ 10 h 337"/>
              <a:gd name="T24" fmla="*/ 431 w 607"/>
              <a:gd name="T25" fmla="*/ 25 h 337"/>
              <a:gd name="T26" fmla="*/ 394 w 607"/>
              <a:gd name="T27" fmla="*/ 1 h 337"/>
              <a:gd name="T28" fmla="*/ 358 w 607"/>
              <a:gd name="T29" fmla="*/ 0 h 337"/>
              <a:gd name="T30" fmla="*/ 365 w 607"/>
              <a:gd name="T31" fmla="*/ 37 h 337"/>
              <a:gd name="T32" fmla="*/ 316 w 607"/>
              <a:gd name="T33" fmla="*/ 56 h 337"/>
              <a:gd name="T34" fmla="*/ 283 w 607"/>
              <a:gd name="T35" fmla="*/ 140 h 337"/>
              <a:gd name="T36" fmla="*/ 239 w 607"/>
              <a:gd name="T37" fmla="*/ 126 h 337"/>
              <a:gd name="T38" fmla="*/ 185 w 607"/>
              <a:gd name="T39" fmla="*/ 158 h 337"/>
              <a:gd name="T40" fmla="*/ 116 w 607"/>
              <a:gd name="T41" fmla="*/ 170 h 337"/>
              <a:gd name="T42" fmla="*/ 116 w 607"/>
              <a:gd name="T43" fmla="*/ 217 h 337"/>
              <a:gd name="T44" fmla="*/ 82 w 607"/>
              <a:gd name="T45" fmla="*/ 216 h 337"/>
              <a:gd name="T46" fmla="*/ 84 w 607"/>
              <a:gd name="T47" fmla="*/ 258 h 337"/>
              <a:gd name="T48" fmla="*/ 48 w 607"/>
              <a:gd name="T49" fmla="*/ 241 h 337"/>
              <a:gd name="T50" fmla="*/ 27 w 607"/>
              <a:gd name="T51" fmla="*/ 249 h 337"/>
              <a:gd name="T52" fmla="*/ 45 w 607"/>
              <a:gd name="T53" fmla="*/ 277 h 337"/>
              <a:gd name="T54" fmla="*/ 8 w 607"/>
              <a:gd name="T55" fmla="*/ 314 h 337"/>
              <a:gd name="T56" fmla="*/ 0 w 607"/>
              <a:gd name="T57" fmla="*/ 337 h 3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07"/>
              <a:gd name="T88" fmla="*/ 0 h 337"/>
              <a:gd name="T89" fmla="*/ 607 w 607"/>
              <a:gd name="T90" fmla="*/ 337 h 33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07" h="337">
                <a:moveTo>
                  <a:pt x="0" y="337"/>
                </a:moveTo>
                <a:lnTo>
                  <a:pt x="148" y="316"/>
                </a:lnTo>
                <a:lnTo>
                  <a:pt x="148" y="301"/>
                </a:lnTo>
                <a:lnTo>
                  <a:pt x="504" y="252"/>
                </a:lnTo>
                <a:lnTo>
                  <a:pt x="510" y="226"/>
                </a:lnTo>
                <a:lnTo>
                  <a:pt x="562" y="207"/>
                </a:lnTo>
                <a:lnTo>
                  <a:pt x="568" y="180"/>
                </a:lnTo>
                <a:lnTo>
                  <a:pt x="590" y="171"/>
                </a:lnTo>
                <a:lnTo>
                  <a:pt x="607" y="131"/>
                </a:lnTo>
                <a:lnTo>
                  <a:pt x="558" y="91"/>
                </a:lnTo>
                <a:lnTo>
                  <a:pt x="549" y="37"/>
                </a:lnTo>
                <a:lnTo>
                  <a:pt x="510" y="10"/>
                </a:lnTo>
                <a:lnTo>
                  <a:pt x="431" y="25"/>
                </a:lnTo>
                <a:lnTo>
                  <a:pt x="394" y="1"/>
                </a:lnTo>
                <a:lnTo>
                  <a:pt x="358" y="0"/>
                </a:lnTo>
                <a:lnTo>
                  <a:pt x="365" y="37"/>
                </a:lnTo>
                <a:lnTo>
                  <a:pt x="316" y="56"/>
                </a:lnTo>
                <a:lnTo>
                  <a:pt x="283" y="140"/>
                </a:lnTo>
                <a:lnTo>
                  <a:pt x="239" y="126"/>
                </a:lnTo>
                <a:lnTo>
                  <a:pt x="185" y="158"/>
                </a:lnTo>
                <a:lnTo>
                  <a:pt x="116" y="170"/>
                </a:lnTo>
                <a:lnTo>
                  <a:pt x="116" y="217"/>
                </a:lnTo>
                <a:lnTo>
                  <a:pt x="82" y="216"/>
                </a:lnTo>
                <a:lnTo>
                  <a:pt x="84" y="258"/>
                </a:lnTo>
                <a:lnTo>
                  <a:pt x="48" y="241"/>
                </a:lnTo>
                <a:lnTo>
                  <a:pt x="27" y="249"/>
                </a:lnTo>
                <a:lnTo>
                  <a:pt x="45" y="277"/>
                </a:lnTo>
                <a:lnTo>
                  <a:pt x="8" y="314"/>
                </a:lnTo>
                <a:lnTo>
                  <a:pt x="0" y="337"/>
                </a:lnTo>
                <a:close/>
              </a:path>
            </a:pathLst>
          </a:custGeom>
          <a:solidFill>
            <a:schemeClr val="bg2"/>
          </a:solidFill>
          <a:ln w="9525">
            <a:solidFill>
              <a:schemeClr val="tx1"/>
            </a:solidFill>
            <a:prstDash val="solid"/>
            <a:round/>
            <a:headEnd/>
            <a:tailEnd/>
          </a:ln>
        </p:spPr>
        <p:txBody>
          <a:bodyPr/>
          <a:lstStyle/>
          <a:p>
            <a:endParaRPr lang="en-US" dirty="0"/>
          </a:p>
        </p:txBody>
      </p:sp>
      <p:sp>
        <p:nvSpPr>
          <p:cNvPr id="2131" name="Freeform 98"/>
          <p:cNvSpPr>
            <a:spLocks noChangeAspect="1"/>
          </p:cNvSpPr>
          <p:nvPr/>
        </p:nvSpPr>
        <p:spPr bwMode="auto">
          <a:xfrm>
            <a:off x="5392738" y="3487738"/>
            <a:ext cx="1101725" cy="396875"/>
          </a:xfrm>
          <a:custGeom>
            <a:avLst/>
            <a:gdLst>
              <a:gd name="T0" fmla="*/ 42 w 699"/>
              <a:gd name="T1" fmla="*/ 117 h 255"/>
              <a:gd name="T2" fmla="*/ 42 w 699"/>
              <a:gd name="T3" fmla="*/ 121 h 255"/>
              <a:gd name="T4" fmla="*/ 30 w 699"/>
              <a:gd name="T5" fmla="*/ 145 h 255"/>
              <a:gd name="T6" fmla="*/ 43 w 699"/>
              <a:gd name="T7" fmla="*/ 178 h 255"/>
              <a:gd name="T8" fmla="*/ 0 w 699"/>
              <a:gd name="T9" fmla="*/ 206 h 255"/>
              <a:gd name="T10" fmla="*/ 9 w 699"/>
              <a:gd name="T11" fmla="*/ 255 h 255"/>
              <a:gd name="T12" fmla="*/ 192 w 699"/>
              <a:gd name="T13" fmla="*/ 240 h 255"/>
              <a:gd name="T14" fmla="*/ 410 w 699"/>
              <a:gd name="T15" fmla="*/ 215 h 255"/>
              <a:gd name="T16" fmla="*/ 519 w 699"/>
              <a:gd name="T17" fmla="*/ 196 h 255"/>
              <a:gd name="T18" fmla="*/ 541 w 699"/>
              <a:gd name="T19" fmla="*/ 130 h 255"/>
              <a:gd name="T20" fmla="*/ 580 w 699"/>
              <a:gd name="T21" fmla="*/ 127 h 255"/>
              <a:gd name="T22" fmla="*/ 699 w 699"/>
              <a:gd name="T23" fmla="*/ 0 h 255"/>
              <a:gd name="T24" fmla="*/ 544 w 699"/>
              <a:gd name="T25" fmla="*/ 32 h 255"/>
              <a:gd name="T26" fmla="*/ 183 w 699"/>
              <a:gd name="T27" fmla="*/ 84 h 255"/>
              <a:gd name="T28" fmla="*/ 186 w 699"/>
              <a:gd name="T29" fmla="*/ 99 h 255"/>
              <a:gd name="T30" fmla="*/ 42 w 699"/>
              <a:gd name="T31" fmla="*/ 117 h 2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99"/>
              <a:gd name="T49" fmla="*/ 0 h 255"/>
              <a:gd name="T50" fmla="*/ 699 w 699"/>
              <a:gd name="T51" fmla="*/ 255 h 25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99" h="255">
                <a:moveTo>
                  <a:pt x="42" y="117"/>
                </a:moveTo>
                <a:lnTo>
                  <a:pt x="42" y="121"/>
                </a:lnTo>
                <a:lnTo>
                  <a:pt x="30" y="145"/>
                </a:lnTo>
                <a:lnTo>
                  <a:pt x="43" y="178"/>
                </a:lnTo>
                <a:lnTo>
                  <a:pt x="0" y="206"/>
                </a:lnTo>
                <a:lnTo>
                  <a:pt x="9" y="255"/>
                </a:lnTo>
                <a:lnTo>
                  <a:pt x="192" y="240"/>
                </a:lnTo>
                <a:lnTo>
                  <a:pt x="410" y="215"/>
                </a:lnTo>
                <a:lnTo>
                  <a:pt x="519" y="196"/>
                </a:lnTo>
                <a:lnTo>
                  <a:pt x="541" y="130"/>
                </a:lnTo>
                <a:lnTo>
                  <a:pt x="580" y="127"/>
                </a:lnTo>
                <a:lnTo>
                  <a:pt x="699" y="0"/>
                </a:lnTo>
                <a:lnTo>
                  <a:pt x="544" y="32"/>
                </a:lnTo>
                <a:lnTo>
                  <a:pt x="183" y="84"/>
                </a:lnTo>
                <a:lnTo>
                  <a:pt x="186" y="99"/>
                </a:lnTo>
                <a:lnTo>
                  <a:pt x="42" y="117"/>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32" name="Freeform 99"/>
          <p:cNvSpPr>
            <a:spLocks noChangeAspect="1"/>
          </p:cNvSpPr>
          <p:nvPr/>
        </p:nvSpPr>
        <p:spPr bwMode="auto">
          <a:xfrm>
            <a:off x="5283200" y="3854450"/>
            <a:ext cx="452438" cy="776288"/>
          </a:xfrm>
          <a:custGeom>
            <a:avLst/>
            <a:gdLst>
              <a:gd name="T0" fmla="*/ 81 w 287"/>
              <a:gd name="T1" fmla="*/ 16 h 499"/>
              <a:gd name="T2" fmla="*/ 38 w 287"/>
              <a:gd name="T3" fmla="*/ 101 h 499"/>
              <a:gd name="T4" fmla="*/ 0 w 287"/>
              <a:gd name="T5" fmla="*/ 156 h 499"/>
              <a:gd name="T6" fmla="*/ 12 w 287"/>
              <a:gd name="T7" fmla="*/ 222 h 499"/>
              <a:gd name="T8" fmla="*/ 57 w 287"/>
              <a:gd name="T9" fmla="*/ 311 h 499"/>
              <a:gd name="T10" fmla="*/ 23 w 287"/>
              <a:gd name="T11" fmla="*/ 402 h 499"/>
              <a:gd name="T12" fmla="*/ 8 w 287"/>
              <a:gd name="T13" fmla="*/ 450 h 499"/>
              <a:gd name="T14" fmla="*/ 175 w 287"/>
              <a:gd name="T15" fmla="*/ 430 h 499"/>
              <a:gd name="T16" fmla="*/ 182 w 287"/>
              <a:gd name="T17" fmla="*/ 492 h 499"/>
              <a:gd name="T18" fmla="*/ 216 w 287"/>
              <a:gd name="T19" fmla="*/ 499 h 499"/>
              <a:gd name="T20" fmla="*/ 225 w 287"/>
              <a:gd name="T21" fmla="*/ 468 h 499"/>
              <a:gd name="T22" fmla="*/ 287 w 287"/>
              <a:gd name="T23" fmla="*/ 459 h 499"/>
              <a:gd name="T24" fmla="*/ 273 w 287"/>
              <a:gd name="T25" fmla="*/ 357 h 499"/>
              <a:gd name="T26" fmla="*/ 270 w 287"/>
              <a:gd name="T27" fmla="*/ 0 h 499"/>
              <a:gd name="T28" fmla="*/ 81 w 287"/>
              <a:gd name="T29" fmla="*/ 16 h 4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7"/>
              <a:gd name="T46" fmla="*/ 0 h 499"/>
              <a:gd name="T47" fmla="*/ 287 w 287"/>
              <a:gd name="T48" fmla="*/ 499 h 4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7" h="499">
                <a:moveTo>
                  <a:pt x="81" y="16"/>
                </a:moveTo>
                <a:lnTo>
                  <a:pt x="38" y="101"/>
                </a:lnTo>
                <a:lnTo>
                  <a:pt x="0" y="156"/>
                </a:lnTo>
                <a:lnTo>
                  <a:pt x="12" y="222"/>
                </a:lnTo>
                <a:lnTo>
                  <a:pt x="57" y="311"/>
                </a:lnTo>
                <a:lnTo>
                  <a:pt x="23" y="402"/>
                </a:lnTo>
                <a:lnTo>
                  <a:pt x="8" y="450"/>
                </a:lnTo>
                <a:lnTo>
                  <a:pt x="175" y="430"/>
                </a:lnTo>
                <a:lnTo>
                  <a:pt x="182" y="492"/>
                </a:lnTo>
                <a:lnTo>
                  <a:pt x="216" y="499"/>
                </a:lnTo>
                <a:lnTo>
                  <a:pt x="225" y="468"/>
                </a:lnTo>
                <a:lnTo>
                  <a:pt x="287" y="459"/>
                </a:lnTo>
                <a:lnTo>
                  <a:pt x="273" y="357"/>
                </a:lnTo>
                <a:lnTo>
                  <a:pt x="270" y="0"/>
                </a:lnTo>
                <a:lnTo>
                  <a:pt x="81" y="16"/>
                </a:lnTo>
                <a:close/>
              </a:path>
            </a:pathLst>
          </a:custGeom>
          <a:solidFill>
            <a:schemeClr val="bg2"/>
          </a:solidFill>
          <a:ln w="9525">
            <a:solidFill>
              <a:schemeClr val="tx1"/>
            </a:solidFill>
            <a:prstDash val="solid"/>
            <a:round/>
            <a:headEnd/>
            <a:tailEnd/>
          </a:ln>
        </p:spPr>
        <p:txBody>
          <a:bodyPr/>
          <a:lstStyle/>
          <a:p>
            <a:endParaRPr lang="en-US" dirty="0"/>
          </a:p>
        </p:txBody>
      </p:sp>
      <p:sp>
        <p:nvSpPr>
          <p:cNvPr id="2133" name="Freeform 100"/>
          <p:cNvSpPr>
            <a:spLocks noChangeAspect="1"/>
          </p:cNvSpPr>
          <p:nvPr/>
        </p:nvSpPr>
        <p:spPr bwMode="auto">
          <a:xfrm>
            <a:off x="5707063" y="3816350"/>
            <a:ext cx="509587" cy="785813"/>
          </a:xfrm>
          <a:custGeom>
            <a:avLst/>
            <a:gdLst>
              <a:gd name="T0" fmla="*/ 0 w 323"/>
              <a:gd name="T1" fmla="*/ 25 h 504"/>
              <a:gd name="T2" fmla="*/ 210 w 323"/>
              <a:gd name="T3" fmla="*/ 0 h 504"/>
              <a:gd name="T4" fmla="*/ 277 w 323"/>
              <a:gd name="T5" fmla="*/ 232 h 504"/>
              <a:gd name="T6" fmla="*/ 323 w 323"/>
              <a:gd name="T7" fmla="*/ 270 h 504"/>
              <a:gd name="T8" fmla="*/ 286 w 323"/>
              <a:gd name="T9" fmla="*/ 338 h 504"/>
              <a:gd name="T10" fmla="*/ 322 w 323"/>
              <a:gd name="T11" fmla="*/ 404 h 504"/>
              <a:gd name="T12" fmla="*/ 107 w 323"/>
              <a:gd name="T13" fmla="*/ 428 h 504"/>
              <a:gd name="T14" fmla="*/ 116 w 323"/>
              <a:gd name="T15" fmla="*/ 484 h 504"/>
              <a:gd name="T16" fmla="*/ 85 w 323"/>
              <a:gd name="T17" fmla="*/ 504 h 504"/>
              <a:gd name="T18" fmla="*/ 59 w 323"/>
              <a:gd name="T19" fmla="*/ 432 h 504"/>
              <a:gd name="T20" fmla="*/ 44 w 323"/>
              <a:gd name="T21" fmla="*/ 490 h 504"/>
              <a:gd name="T22" fmla="*/ 18 w 323"/>
              <a:gd name="T23" fmla="*/ 484 h 504"/>
              <a:gd name="T24" fmla="*/ 9 w 323"/>
              <a:gd name="T25" fmla="*/ 426 h 504"/>
              <a:gd name="T26" fmla="*/ 1 w 323"/>
              <a:gd name="T27" fmla="*/ 375 h 504"/>
              <a:gd name="T28" fmla="*/ 0 w 323"/>
              <a:gd name="T29" fmla="*/ 25 h 50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3"/>
              <a:gd name="T46" fmla="*/ 0 h 504"/>
              <a:gd name="T47" fmla="*/ 323 w 323"/>
              <a:gd name="T48" fmla="*/ 504 h 50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3" h="504">
                <a:moveTo>
                  <a:pt x="0" y="25"/>
                </a:moveTo>
                <a:lnTo>
                  <a:pt x="210" y="0"/>
                </a:lnTo>
                <a:lnTo>
                  <a:pt x="277" y="232"/>
                </a:lnTo>
                <a:lnTo>
                  <a:pt x="323" y="270"/>
                </a:lnTo>
                <a:lnTo>
                  <a:pt x="286" y="338"/>
                </a:lnTo>
                <a:lnTo>
                  <a:pt x="322" y="404"/>
                </a:lnTo>
                <a:lnTo>
                  <a:pt x="107" y="428"/>
                </a:lnTo>
                <a:lnTo>
                  <a:pt x="116" y="484"/>
                </a:lnTo>
                <a:lnTo>
                  <a:pt x="85" y="504"/>
                </a:lnTo>
                <a:lnTo>
                  <a:pt x="59" y="432"/>
                </a:lnTo>
                <a:lnTo>
                  <a:pt x="44" y="490"/>
                </a:lnTo>
                <a:lnTo>
                  <a:pt x="18" y="484"/>
                </a:lnTo>
                <a:lnTo>
                  <a:pt x="9" y="426"/>
                </a:lnTo>
                <a:lnTo>
                  <a:pt x="1" y="375"/>
                </a:lnTo>
                <a:lnTo>
                  <a:pt x="0" y="25"/>
                </a:lnTo>
                <a:close/>
              </a:path>
            </a:pathLst>
          </a:custGeom>
          <a:solidFill>
            <a:schemeClr val="bg2"/>
          </a:solidFill>
          <a:ln w="9525" cap="flat" cmpd="sng">
            <a:solidFill>
              <a:schemeClr val="tx1"/>
            </a:solidFill>
            <a:prstDash val="solid"/>
            <a:round/>
            <a:headEnd/>
            <a:tailEnd/>
          </a:ln>
        </p:spPr>
        <p:txBody>
          <a:bodyPr wrap="none" anchor="ctr"/>
          <a:lstStyle/>
          <a:p>
            <a:endParaRPr lang="en-US" dirty="0"/>
          </a:p>
        </p:txBody>
      </p:sp>
      <p:sp>
        <p:nvSpPr>
          <p:cNvPr id="2134" name="Freeform 101"/>
          <p:cNvSpPr>
            <a:spLocks noChangeAspect="1"/>
          </p:cNvSpPr>
          <p:nvPr/>
        </p:nvSpPr>
        <p:spPr bwMode="auto">
          <a:xfrm>
            <a:off x="6037263" y="3778250"/>
            <a:ext cx="706437" cy="722313"/>
          </a:xfrm>
          <a:custGeom>
            <a:avLst/>
            <a:gdLst>
              <a:gd name="T0" fmla="*/ 0 w 447"/>
              <a:gd name="T1" fmla="*/ 28 h 463"/>
              <a:gd name="T2" fmla="*/ 4 w 447"/>
              <a:gd name="T3" fmla="*/ 28 h 463"/>
              <a:gd name="T4" fmla="*/ 109 w 447"/>
              <a:gd name="T5" fmla="*/ 9 h 463"/>
              <a:gd name="T6" fmla="*/ 201 w 447"/>
              <a:gd name="T7" fmla="*/ 0 h 463"/>
              <a:gd name="T8" fmla="*/ 188 w 447"/>
              <a:gd name="T9" fmla="*/ 23 h 463"/>
              <a:gd name="T10" fmla="*/ 216 w 447"/>
              <a:gd name="T11" fmla="*/ 23 h 463"/>
              <a:gd name="T12" fmla="*/ 375 w 447"/>
              <a:gd name="T13" fmla="*/ 167 h 463"/>
              <a:gd name="T14" fmla="*/ 438 w 447"/>
              <a:gd name="T15" fmla="*/ 259 h 463"/>
              <a:gd name="T16" fmla="*/ 447 w 447"/>
              <a:gd name="T17" fmla="*/ 322 h 463"/>
              <a:gd name="T18" fmla="*/ 426 w 447"/>
              <a:gd name="T19" fmla="*/ 336 h 463"/>
              <a:gd name="T20" fmla="*/ 438 w 447"/>
              <a:gd name="T21" fmla="*/ 399 h 463"/>
              <a:gd name="T22" fmla="*/ 393 w 447"/>
              <a:gd name="T23" fmla="*/ 402 h 463"/>
              <a:gd name="T24" fmla="*/ 393 w 447"/>
              <a:gd name="T25" fmla="*/ 456 h 463"/>
              <a:gd name="T26" fmla="*/ 358 w 447"/>
              <a:gd name="T27" fmla="*/ 429 h 463"/>
              <a:gd name="T28" fmla="*/ 128 w 447"/>
              <a:gd name="T29" fmla="*/ 463 h 463"/>
              <a:gd name="T30" fmla="*/ 76 w 447"/>
              <a:gd name="T31" fmla="*/ 363 h 463"/>
              <a:gd name="T32" fmla="*/ 113 w 447"/>
              <a:gd name="T33" fmla="*/ 295 h 463"/>
              <a:gd name="T34" fmla="*/ 64 w 447"/>
              <a:gd name="T35" fmla="*/ 260 h 463"/>
              <a:gd name="T36" fmla="*/ 0 w 447"/>
              <a:gd name="T37" fmla="*/ 28 h 4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47"/>
              <a:gd name="T58" fmla="*/ 0 h 463"/>
              <a:gd name="T59" fmla="*/ 447 w 447"/>
              <a:gd name="T60" fmla="*/ 463 h 4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47" h="463">
                <a:moveTo>
                  <a:pt x="0" y="28"/>
                </a:moveTo>
                <a:lnTo>
                  <a:pt x="4" y="28"/>
                </a:lnTo>
                <a:lnTo>
                  <a:pt x="109" y="9"/>
                </a:lnTo>
                <a:lnTo>
                  <a:pt x="201" y="0"/>
                </a:lnTo>
                <a:lnTo>
                  <a:pt x="188" y="23"/>
                </a:lnTo>
                <a:lnTo>
                  <a:pt x="216" y="23"/>
                </a:lnTo>
                <a:lnTo>
                  <a:pt x="375" y="167"/>
                </a:lnTo>
                <a:lnTo>
                  <a:pt x="438" y="259"/>
                </a:lnTo>
                <a:lnTo>
                  <a:pt x="447" y="322"/>
                </a:lnTo>
                <a:lnTo>
                  <a:pt x="426" y="336"/>
                </a:lnTo>
                <a:lnTo>
                  <a:pt x="438" y="399"/>
                </a:lnTo>
                <a:lnTo>
                  <a:pt x="393" y="402"/>
                </a:lnTo>
                <a:lnTo>
                  <a:pt x="393" y="456"/>
                </a:lnTo>
                <a:lnTo>
                  <a:pt x="358" y="429"/>
                </a:lnTo>
                <a:lnTo>
                  <a:pt x="128" y="463"/>
                </a:lnTo>
                <a:lnTo>
                  <a:pt x="76" y="363"/>
                </a:lnTo>
                <a:lnTo>
                  <a:pt x="113" y="295"/>
                </a:lnTo>
                <a:lnTo>
                  <a:pt x="64" y="260"/>
                </a:lnTo>
                <a:lnTo>
                  <a:pt x="0" y="28"/>
                </a:lnTo>
                <a:close/>
              </a:path>
            </a:pathLst>
          </a:custGeom>
          <a:solidFill>
            <a:schemeClr val="accent1"/>
          </a:solidFill>
          <a:ln w="9525" cap="flat" cmpd="sng">
            <a:solidFill>
              <a:schemeClr val="tx1"/>
            </a:solidFill>
            <a:prstDash val="solid"/>
            <a:round/>
            <a:headEnd/>
            <a:tailEnd/>
          </a:ln>
        </p:spPr>
        <p:txBody>
          <a:bodyPr wrap="none" anchor="ctr"/>
          <a:lstStyle/>
          <a:p>
            <a:endParaRPr lang="en-US" dirty="0"/>
          </a:p>
        </p:txBody>
      </p:sp>
      <p:sp>
        <p:nvSpPr>
          <p:cNvPr id="2135" name="Freeform 102"/>
          <p:cNvSpPr>
            <a:spLocks noChangeAspect="1"/>
          </p:cNvSpPr>
          <p:nvPr/>
        </p:nvSpPr>
        <p:spPr bwMode="auto">
          <a:xfrm>
            <a:off x="6335713" y="3679825"/>
            <a:ext cx="644525" cy="503238"/>
          </a:xfrm>
          <a:custGeom>
            <a:avLst/>
            <a:gdLst>
              <a:gd name="T0" fmla="*/ 15 w 408"/>
              <a:gd name="T1" fmla="*/ 58 h 323"/>
              <a:gd name="T2" fmla="*/ 47 w 408"/>
              <a:gd name="T3" fmla="*/ 27 h 323"/>
              <a:gd name="T4" fmla="*/ 170 w 408"/>
              <a:gd name="T5" fmla="*/ 0 h 323"/>
              <a:gd name="T6" fmla="*/ 207 w 408"/>
              <a:gd name="T7" fmla="*/ 18 h 323"/>
              <a:gd name="T8" fmla="*/ 286 w 408"/>
              <a:gd name="T9" fmla="*/ 5 h 323"/>
              <a:gd name="T10" fmla="*/ 350 w 408"/>
              <a:gd name="T11" fmla="*/ 51 h 323"/>
              <a:gd name="T12" fmla="*/ 408 w 408"/>
              <a:gd name="T13" fmla="*/ 86 h 323"/>
              <a:gd name="T14" fmla="*/ 375 w 408"/>
              <a:gd name="T15" fmla="*/ 183 h 323"/>
              <a:gd name="T16" fmla="*/ 326 w 408"/>
              <a:gd name="T17" fmla="*/ 233 h 323"/>
              <a:gd name="T18" fmla="*/ 272 w 408"/>
              <a:gd name="T19" fmla="*/ 247 h 323"/>
              <a:gd name="T20" fmla="*/ 283 w 408"/>
              <a:gd name="T21" fmla="*/ 286 h 323"/>
              <a:gd name="T22" fmla="*/ 250 w 408"/>
              <a:gd name="T23" fmla="*/ 323 h 323"/>
              <a:gd name="T24" fmla="*/ 187 w 408"/>
              <a:gd name="T25" fmla="*/ 233 h 323"/>
              <a:gd name="T26" fmla="*/ 26 w 408"/>
              <a:gd name="T27" fmla="*/ 86 h 323"/>
              <a:gd name="T28" fmla="*/ 0 w 408"/>
              <a:gd name="T29" fmla="*/ 86 h 323"/>
              <a:gd name="T30" fmla="*/ 15 w 408"/>
              <a:gd name="T31" fmla="*/ 58 h 3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8"/>
              <a:gd name="T49" fmla="*/ 0 h 323"/>
              <a:gd name="T50" fmla="*/ 408 w 408"/>
              <a:gd name="T51" fmla="*/ 323 h 3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8" h="323">
                <a:moveTo>
                  <a:pt x="15" y="58"/>
                </a:moveTo>
                <a:lnTo>
                  <a:pt x="47" y="27"/>
                </a:lnTo>
                <a:lnTo>
                  <a:pt x="170" y="0"/>
                </a:lnTo>
                <a:lnTo>
                  <a:pt x="207" y="18"/>
                </a:lnTo>
                <a:lnTo>
                  <a:pt x="286" y="5"/>
                </a:lnTo>
                <a:lnTo>
                  <a:pt x="350" y="51"/>
                </a:lnTo>
                <a:lnTo>
                  <a:pt x="408" y="86"/>
                </a:lnTo>
                <a:lnTo>
                  <a:pt x="375" y="183"/>
                </a:lnTo>
                <a:lnTo>
                  <a:pt x="326" y="233"/>
                </a:lnTo>
                <a:lnTo>
                  <a:pt x="272" y="247"/>
                </a:lnTo>
                <a:lnTo>
                  <a:pt x="283" y="286"/>
                </a:lnTo>
                <a:lnTo>
                  <a:pt x="250" y="323"/>
                </a:lnTo>
                <a:lnTo>
                  <a:pt x="187" y="233"/>
                </a:lnTo>
                <a:lnTo>
                  <a:pt x="26" y="86"/>
                </a:lnTo>
                <a:lnTo>
                  <a:pt x="0" y="86"/>
                </a:lnTo>
                <a:lnTo>
                  <a:pt x="15" y="58"/>
                </a:lnTo>
                <a:close/>
              </a:path>
            </a:pathLst>
          </a:custGeom>
          <a:solidFill>
            <a:schemeClr val="bg2"/>
          </a:solidFill>
          <a:ln w="9525" cap="flat" cmpd="sng">
            <a:solidFill>
              <a:schemeClr val="tx1"/>
            </a:solidFill>
            <a:prstDash val="solid"/>
            <a:round/>
            <a:headEnd type="none" w="med" len="med"/>
            <a:tailEnd type="none" w="med" len="med"/>
          </a:ln>
        </p:spPr>
        <p:txBody>
          <a:bodyPr/>
          <a:lstStyle/>
          <a:p>
            <a:endParaRPr lang="en-US" dirty="0"/>
          </a:p>
        </p:txBody>
      </p:sp>
      <p:sp>
        <p:nvSpPr>
          <p:cNvPr id="2136" name="Freeform 103"/>
          <p:cNvSpPr>
            <a:spLocks noChangeAspect="1"/>
          </p:cNvSpPr>
          <p:nvPr/>
        </p:nvSpPr>
        <p:spPr bwMode="auto">
          <a:xfrm>
            <a:off x="5876925" y="4398963"/>
            <a:ext cx="1206500" cy="808037"/>
          </a:xfrm>
          <a:custGeom>
            <a:avLst/>
            <a:gdLst>
              <a:gd name="T0" fmla="*/ 0 w 765"/>
              <a:gd name="T1" fmla="*/ 51 h 519"/>
              <a:gd name="T2" fmla="*/ 210 w 765"/>
              <a:gd name="T3" fmla="*/ 30 h 519"/>
              <a:gd name="T4" fmla="*/ 233 w 765"/>
              <a:gd name="T5" fmla="*/ 64 h 519"/>
              <a:gd name="T6" fmla="*/ 458 w 765"/>
              <a:gd name="T7" fmla="*/ 30 h 519"/>
              <a:gd name="T8" fmla="*/ 496 w 765"/>
              <a:gd name="T9" fmla="*/ 58 h 519"/>
              <a:gd name="T10" fmla="*/ 496 w 765"/>
              <a:gd name="T11" fmla="*/ 4 h 519"/>
              <a:gd name="T12" fmla="*/ 493 w 765"/>
              <a:gd name="T13" fmla="*/ 0 h 519"/>
              <a:gd name="T14" fmla="*/ 538 w 765"/>
              <a:gd name="T15" fmla="*/ 3 h 519"/>
              <a:gd name="T16" fmla="*/ 586 w 765"/>
              <a:gd name="T17" fmla="*/ 83 h 519"/>
              <a:gd name="T18" fmla="*/ 662 w 765"/>
              <a:gd name="T19" fmla="*/ 192 h 519"/>
              <a:gd name="T20" fmla="*/ 699 w 765"/>
              <a:gd name="T21" fmla="*/ 286 h 519"/>
              <a:gd name="T22" fmla="*/ 756 w 765"/>
              <a:gd name="T23" fmla="*/ 352 h 519"/>
              <a:gd name="T24" fmla="*/ 765 w 765"/>
              <a:gd name="T25" fmla="*/ 447 h 519"/>
              <a:gd name="T26" fmla="*/ 747 w 765"/>
              <a:gd name="T27" fmla="*/ 504 h 519"/>
              <a:gd name="T28" fmla="*/ 666 w 765"/>
              <a:gd name="T29" fmla="*/ 519 h 519"/>
              <a:gd name="T30" fmla="*/ 653 w 765"/>
              <a:gd name="T31" fmla="*/ 495 h 519"/>
              <a:gd name="T32" fmla="*/ 596 w 765"/>
              <a:gd name="T33" fmla="*/ 460 h 519"/>
              <a:gd name="T34" fmla="*/ 578 w 765"/>
              <a:gd name="T35" fmla="*/ 425 h 519"/>
              <a:gd name="T36" fmla="*/ 563 w 765"/>
              <a:gd name="T37" fmla="*/ 411 h 519"/>
              <a:gd name="T38" fmla="*/ 554 w 765"/>
              <a:gd name="T39" fmla="*/ 378 h 519"/>
              <a:gd name="T40" fmla="*/ 541 w 765"/>
              <a:gd name="T41" fmla="*/ 387 h 519"/>
              <a:gd name="T42" fmla="*/ 496 w 765"/>
              <a:gd name="T43" fmla="*/ 344 h 519"/>
              <a:gd name="T44" fmla="*/ 507 w 765"/>
              <a:gd name="T45" fmla="*/ 304 h 519"/>
              <a:gd name="T46" fmla="*/ 496 w 765"/>
              <a:gd name="T47" fmla="*/ 282 h 519"/>
              <a:gd name="T48" fmla="*/ 483 w 765"/>
              <a:gd name="T49" fmla="*/ 289 h 519"/>
              <a:gd name="T50" fmla="*/ 484 w 765"/>
              <a:gd name="T51" fmla="*/ 313 h 519"/>
              <a:gd name="T52" fmla="*/ 470 w 765"/>
              <a:gd name="T53" fmla="*/ 282 h 519"/>
              <a:gd name="T54" fmla="*/ 471 w 765"/>
              <a:gd name="T55" fmla="*/ 209 h 519"/>
              <a:gd name="T56" fmla="*/ 443 w 765"/>
              <a:gd name="T57" fmla="*/ 165 h 519"/>
              <a:gd name="T58" fmla="*/ 371 w 765"/>
              <a:gd name="T59" fmla="*/ 130 h 519"/>
              <a:gd name="T60" fmla="*/ 335 w 765"/>
              <a:gd name="T61" fmla="*/ 89 h 519"/>
              <a:gd name="T62" fmla="*/ 295 w 765"/>
              <a:gd name="T63" fmla="*/ 85 h 519"/>
              <a:gd name="T64" fmla="*/ 279 w 765"/>
              <a:gd name="T65" fmla="*/ 110 h 519"/>
              <a:gd name="T66" fmla="*/ 219 w 765"/>
              <a:gd name="T67" fmla="*/ 128 h 519"/>
              <a:gd name="T68" fmla="*/ 185 w 765"/>
              <a:gd name="T69" fmla="*/ 110 h 519"/>
              <a:gd name="T70" fmla="*/ 167 w 765"/>
              <a:gd name="T71" fmla="*/ 83 h 519"/>
              <a:gd name="T72" fmla="*/ 55 w 765"/>
              <a:gd name="T73" fmla="*/ 107 h 519"/>
              <a:gd name="T74" fmla="*/ 31 w 765"/>
              <a:gd name="T75" fmla="*/ 88 h 519"/>
              <a:gd name="T76" fmla="*/ 6 w 765"/>
              <a:gd name="T77" fmla="*/ 109 h 519"/>
              <a:gd name="T78" fmla="*/ 0 w 765"/>
              <a:gd name="T79" fmla="*/ 51 h 51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65"/>
              <a:gd name="T121" fmla="*/ 0 h 519"/>
              <a:gd name="T122" fmla="*/ 765 w 765"/>
              <a:gd name="T123" fmla="*/ 519 h 51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65" h="519">
                <a:moveTo>
                  <a:pt x="0" y="51"/>
                </a:moveTo>
                <a:lnTo>
                  <a:pt x="210" y="30"/>
                </a:lnTo>
                <a:lnTo>
                  <a:pt x="233" y="64"/>
                </a:lnTo>
                <a:lnTo>
                  <a:pt x="458" y="30"/>
                </a:lnTo>
                <a:lnTo>
                  <a:pt x="496" y="58"/>
                </a:lnTo>
                <a:lnTo>
                  <a:pt x="496" y="4"/>
                </a:lnTo>
                <a:lnTo>
                  <a:pt x="493" y="0"/>
                </a:lnTo>
                <a:lnTo>
                  <a:pt x="538" y="3"/>
                </a:lnTo>
                <a:lnTo>
                  <a:pt x="586" y="83"/>
                </a:lnTo>
                <a:lnTo>
                  <a:pt x="662" y="192"/>
                </a:lnTo>
                <a:lnTo>
                  <a:pt x="699" y="286"/>
                </a:lnTo>
                <a:lnTo>
                  <a:pt x="756" y="352"/>
                </a:lnTo>
                <a:lnTo>
                  <a:pt x="765" y="447"/>
                </a:lnTo>
                <a:lnTo>
                  <a:pt x="747" y="504"/>
                </a:lnTo>
                <a:lnTo>
                  <a:pt x="666" y="519"/>
                </a:lnTo>
                <a:lnTo>
                  <a:pt x="653" y="495"/>
                </a:lnTo>
                <a:lnTo>
                  <a:pt x="596" y="460"/>
                </a:lnTo>
                <a:lnTo>
                  <a:pt x="578" y="425"/>
                </a:lnTo>
                <a:lnTo>
                  <a:pt x="563" y="411"/>
                </a:lnTo>
                <a:lnTo>
                  <a:pt x="554" y="378"/>
                </a:lnTo>
                <a:lnTo>
                  <a:pt x="541" y="387"/>
                </a:lnTo>
                <a:lnTo>
                  <a:pt x="496" y="344"/>
                </a:lnTo>
                <a:lnTo>
                  <a:pt x="507" y="304"/>
                </a:lnTo>
                <a:lnTo>
                  <a:pt x="496" y="282"/>
                </a:lnTo>
                <a:lnTo>
                  <a:pt x="483" y="289"/>
                </a:lnTo>
                <a:lnTo>
                  <a:pt x="484" y="313"/>
                </a:lnTo>
                <a:lnTo>
                  <a:pt x="470" y="282"/>
                </a:lnTo>
                <a:lnTo>
                  <a:pt x="471" y="209"/>
                </a:lnTo>
                <a:lnTo>
                  <a:pt x="443" y="165"/>
                </a:lnTo>
                <a:lnTo>
                  <a:pt x="371" y="130"/>
                </a:lnTo>
                <a:lnTo>
                  <a:pt x="335" y="89"/>
                </a:lnTo>
                <a:lnTo>
                  <a:pt x="295" y="85"/>
                </a:lnTo>
                <a:lnTo>
                  <a:pt x="279" y="110"/>
                </a:lnTo>
                <a:lnTo>
                  <a:pt x="219" y="128"/>
                </a:lnTo>
                <a:lnTo>
                  <a:pt x="185" y="110"/>
                </a:lnTo>
                <a:lnTo>
                  <a:pt x="167" y="83"/>
                </a:lnTo>
                <a:lnTo>
                  <a:pt x="55" y="107"/>
                </a:lnTo>
                <a:lnTo>
                  <a:pt x="31" y="88"/>
                </a:lnTo>
                <a:lnTo>
                  <a:pt x="6" y="109"/>
                </a:lnTo>
                <a:lnTo>
                  <a:pt x="0" y="51"/>
                </a:lnTo>
                <a:close/>
              </a:path>
            </a:pathLst>
          </a:custGeom>
          <a:solidFill>
            <a:schemeClr val="accent1"/>
          </a:solidFill>
          <a:ln w="9525" cap="flat" cmpd="sng">
            <a:solidFill>
              <a:schemeClr val="tx1"/>
            </a:solidFill>
            <a:prstDash val="solid"/>
            <a:round/>
            <a:headEnd type="none" w="med" len="med"/>
            <a:tailEnd type="none" w="med" len="med"/>
          </a:ln>
        </p:spPr>
        <p:txBody>
          <a:bodyPr/>
          <a:lstStyle/>
          <a:p>
            <a:endParaRPr lang="en-US" dirty="0"/>
          </a:p>
        </p:txBody>
      </p:sp>
      <p:sp>
        <p:nvSpPr>
          <p:cNvPr id="2137" name="Freeform 104"/>
          <p:cNvSpPr>
            <a:spLocks noChangeAspect="1"/>
          </p:cNvSpPr>
          <p:nvPr/>
        </p:nvSpPr>
        <p:spPr bwMode="auto">
          <a:xfrm>
            <a:off x="6207125" y="3333750"/>
            <a:ext cx="1112838" cy="481013"/>
          </a:xfrm>
          <a:custGeom>
            <a:avLst/>
            <a:gdLst>
              <a:gd name="T0" fmla="*/ 24 w 704"/>
              <a:gd name="T1" fmla="*/ 228 h 308"/>
              <a:gd name="T2" fmla="*/ 0 w 704"/>
              <a:gd name="T3" fmla="*/ 294 h 308"/>
              <a:gd name="T4" fmla="*/ 91 w 704"/>
              <a:gd name="T5" fmla="*/ 285 h 308"/>
              <a:gd name="T6" fmla="*/ 127 w 704"/>
              <a:gd name="T7" fmla="*/ 255 h 308"/>
              <a:gd name="T8" fmla="*/ 251 w 704"/>
              <a:gd name="T9" fmla="*/ 222 h 308"/>
              <a:gd name="T10" fmla="*/ 285 w 704"/>
              <a:gd name="T11" fmla="*/ 240 h 308"/>
              <a:gd name="T12" fmla="*/ 367 w 704"/>
              <a:gd name="T13" fmla="*/ 228 h 308"/>
              <a:gd name="T14" fmla="*/ 367 w 704"/>
              <a:gd name="T15" fmla="*/ 233 h 308"/>
              <a:gd name="T16" fmla="*/ 489 w 704"/>
              <a:gd name="T17" fmla="*/ 308 h 308"/>
              <a:gd name="T18" fmla="*/ 561 w 704"/>
              <a:gd name="T19" fmla="*/ 286 h 308"/>
              <a:gd name="T20" fmla="*/ 601 w 704"/>
              <a:gd name="T21" fmla="*/ 201 h 308"/>
              <a:gd name="T22" fmla="*/ 671 w 704"/>
              <a:gd name="T23" fmla="*/ 177 h 308"/>
              <a:gd name="T24" fmla="*/ 704 w 704"/>
              <a:gd name="T25" fmla="*/ 115 h 308"/>
              <a:gd name="T26" fmla="*/ 702 w 704"/>
              <a:gd name="T27" fmla="*/ 39 h 308"/>
              <a:gd name="T28" fmla="*/ 693 w 704"/>
              <a:gd name="T29" fmla="*/ 101 h 308"/>
              <a:gd name="T30" fmla="*/ 655 w 704"/>
              <a:gd name="T31" fmla="*/ 155 h 308"/>
              <a:gd name="T32" fmla="*/ 640 w 704"/>
              <a:gd name="T33" fmla="*/ 151 h 308"/>
              <a:gd name="T34" fmla="*/ 587 w 704"/>
              <a:gd name="T35" fmla="*/ 165 h 308"/>
              <a:gd name="T36" fmla="*/ 587 w 704"/>
              <a:gd name="T37" fmla="*/ 148 h 308"/>
              <a:gd name="T38" fmla="*/ 640 w 704"/>
              <a:gd name="T39" fmla="*/ 130 h 308"/>
              <a:gd name="T40" fmla="*/ 592 w 704"/>
              <a:gd name="T41" fmla="*/ 124 h 308"/>
              <a:gd name="T42" fmla="*/ 646 w 704"/>
              <a:gd name="T43" fmla="*/ 107 h 308"/>
              <a:gd name="T44" fmla="*/ 666 w 704"/>
              <a:gd name="T45" fmla="*/ 116 h 308"/>
              <a:gd name="T46" fmla="*/ 677 w 704"/>
              <a:gd name="T47" fmla="*/ 57 h 308"/>
              <a:gd name="T48" fmla="*/ 663 w 704"/>
              <a:gd name="T49" fmla="*/ 43 h 308"/>
              <a:gd name="T50" fmla="*/ 599 w 704"/>
              <a:gd name="T51" fmla="*/ 67 h 308"/>
              <a:gd name="T52" fmla="*/ 601 w 704"/>
              <a:gd name="T53" fmla="*/ 31 h 308"/>
              <a:gd name="T54" fmla="*/ 628 w 704"/>
              <a:gd name="T55" fmla="*/ 40 h 308"/>
              <a:gd name="T56" fmla="*/ 663 w 704"/>
              <a:gd name="T57" fmla="*/ 13 h 308"/>
              <a:gd name="T58" fmla="*/ 644 w 704"/>
              <a:gd name="T59" fmla="*/ 0 h 308"/>
              <a:gd name="T60" fmla="*/ 434 w 704"/>
              <a:gd name="T61" fmla="*/ 48 h 308"/>
              <a:gd name="T62" fmla="*/ 176 w 704"/>
              <a:gd name="T63" fmla="*/ 100 h 308"/>
              <a:gd name="T64" fmla="*/ 58 w 704"/>
              <a:gd name="T65" fmla="*/ 227 h 308"/>
              <a:gd name="T66" fmla="*/ 24 w 704"/>
              <a:gd name="T67" fmla="*/ 228 h 3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04"/>
              <a:gd name="T103" fmla="*/ 0 h 308"/>
              <a:gd name="T104" fmla="*/ 704 w 704"/>
              <a:gd name="T105" fmla="*/ 308 h 3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04" h="308">
                <a:moveTo>
                  <a:pt x="24" y="228"/>
                </a:moveTo>
                <a:lnTo>
                  <a:pt x="0" y="294"/>
                </a:lnTo>
                <a:lnTo>
                  <a:pt x="91" y="285"/>
                </a:lnTo>
                <a:lnTo>
                  <a:pt x="127" y="255"/>
                </a:lnTo>
                <a:lnTo>
                  <a:pt x="251" y="222"/>
                </a:lnTo>
                <a:lnTo>
                  <a:pt x="285" y="240"/>
                </a:lnTo>
                <a:lnTo>
                  <a:pt x="367" y="228"/>
                </a:lnTo>
                <a:lnTo>
                  <a:pt x="367" y="233"/>
                </a:lnTo>
                <a:lnTo>
                  <a:pt x="489" y="308"/>
                </a:lnTo>
                <a:lnTo>
                  <a:pt x="561" y="286"/>
                </a:lnTo>
                <a:lnTo>
                  <a:pt x="601" y="201"/>
                </a:lnTo>
                <a:lnTo>
                  <a:pt x="671" y="177"/>
                </a:lnTo>
                <a:lnTo>
                  <a:pt x="704" y="115"/>
                </a:lnTo>
                <a:lnTo>
                  <a:pt x="702" y="39"/>
                </a:lnTo>
                <a:lnTo>
                  <a:pt x="693" y="101"/>
                </a:lnTo>
                <a:lnTo>
                  <a:pt x="655" y="155"/>
                </a:lnTo>
                <a:lnTo>
                  <a:pt x="640" y="151"/>
                </a:lnTo>
                <a:lnTo>
                  <a:pt x="587" y="165"/>
                </a:lnTo>
                <a:lnTo>
                  <a:pt x="587" y="148"/>
                </a:lnTo>
                <a:lnTo>
                  <a:pt x="640" y="130"/>
                </a:lnTo>
                <a:lnTo>
                  <a:pt x="592" y="124"/>
                </a:lnTo>
                <a:lnTo>
                  <a:pt x="646" y="107"/>
                </a:lnTo>
                <a:lnTo>
                  <a:pt x="666" y="116"/>
                </a:lnTo>
                <a:lnTo>
                  <a:pt x="677" y="57"/>
                </a:lnTo>
                <a:lnTo>
                  <a:pt x="663" y="43"/>
                </a:lnTo>
                <a:lnTo>
                  <a:pt x="599" y="67"/>
                </a:lnTo>
                <a:lnTo>
                  <a:pt x="601" y="31"/>
                </a:lnTo>
                <a:lnTo>
                  <a:pt x="628" y="40"/>
                </a:lnTo>
                <a:lnTo>
                  <a:pt x="663" y="13"/>
                </a:lnTo>
                <a:lnTo>
                  <a:pt x="644" y="0"/>
                </a:lnTo>
                <a:lnTo>
                  <a:pt x="434" y="48"/>
                </a:lnTo>
                <a:lnTo>
                  <a:pt x="176" y="100"/>
                </a:lnTo>
                <a:lnTo>
                  <a:pt x="58" y="227"/>
                </a:lnTo>
                <a:lnTo>
                  <a:pt x="24" y="228"/>
                </a:lnTo>
                <a:close/>
              </a:path>
            </a:pathLst>
          </a:custGeom>
          <a:solidFill>
            <a:schemeClr val="accent1"/>
          </a:solidFill>
          <a:ln w="9525">
            <a:solidFill>
              <a:schemeClr val="tx1"/>
            </a:solidFill>
            <a:prstDash val="solid"/>
            <a:round/>
            <a:headEnd/>
            <a:tailEnd/>
          </a:ln>
        </p:spPr>
        <p:txBody>
          <a:bodyPr/>
          <a:lstStyle/>
          <a:p>
            <a:endParaRPr lang="en-US" dirty="0"/>
          </a:p>
        </p:txBody>
      </p:sp>
      <p:sp>
        <p:nvSpPr>
          <p:cNvPr id="2138" name="Freeform 105"/>
          <p:cNvSpPr>
            <a:spLocks noChangeAspect="1"/>
          </p:cNvSpPr>
          <p:nvPr/>
        </p:nvSpPr>
        <p:spPr bwMode="auto">
          <a:xfrm>
            <a:off x="6321425" y="2819400"/>
            <a:ext cx="550863" cy="568325"/>
          </a:xfrm>
          <a:custGeom>
            <a:avLst/>
            <a:gdLst>
              <a:gd name="T0" fmla="*/ 35 w 349"/>
              <a:gd name="T1" fmla="*/ 191 h 365"/>
              <a:gd name="T2" fmla="*/ 9 w 349"/>
              <a:gd name="T3" fmla="*/ 184 h 365"/>
              <a:gd name="T4" fmla="*/ 0 w 349"/>
              <a:gd name="T5" fmla="*/ 242 h 365"/>
              <a:gd name="T6" fmla="*/ 9 w 349"/>
              <a:gd name="T7" fmla="*/ 303 h 365"/>
              <a:gd name="T8" fmla="*/ 59 w 349"/>
              <a:gd name="T9" fmla="*/ 344 h 365"/>
              <a:gd name="T10" fmla="*/ 71 w 349"/>
              <a:gd name="T11" fmla="*/ 365 h 365"/>
              <a:gd name="T12" fmla="*/ 135 w 349"/>
              <a:gd name="T13" fmla="*/ 344 h 365"/>
              <a:gd name="T14" fmla="*/ 211 w 349"/>
              <a:gd name="T15" fmla="*/ 295 h 365"/>
              <a:gd name="T16" fmla="*/ 234 w 349"/>
              <a:gd name="T17" fmla="*/ 188 h 365"/>
              <a:gd name="T18" fmla="*/ 283 w 349"/>
              <a:gd name="T19" fmla="*/ 160 h 365"/>
              <a:gd name="T20" fmla="*/ 310 w 349"/>
              <a:gd name="T21" fmla="*/ 94 h 365"/>
              <a:gd name="T22" fmla="*/ 349 w 349"/>
              <a:gd name="T23" fmla="*/ 76 h 365"/>
              <a:gd name="T24" fmla="*/ 298 w 349"/>
              <a:gd name="T25" fmla="*/ 67 h 365"/>
              <a:gd name="T26" fmla="*/ 210 w 349"/>
              <a:gd name="T27" fmla="*/ 115 h 365"/>
              <a:gd name="T28" fmla="*/ 196 w 349"/>
              <a:gd name="T29" fmla="*/ 69 h 365"/>
              <a:gd name="T30" fmla="*/ 120 w 349"/>
              <a:gd name="T31" fmla="*/ 73 h 365"/>
              <a:gd name="T32" fmla="*/ 103 w 349"/>
              <a:gd name="T33" fmla="*/ 0 h 365"/>
              <a:gd name="T34" fmla="*/ 83 w 349"/>
              <a:gd name="T35" fmla="*/ 20 h 365"/>
              <a:gd name="T36" fmla="*/ 89 w 349"/>
              <a:gd name="T37" fmla="*/ 124 h 365"/>
              <a:gd name="T38" fmla="*/ 55 w 349"/>
              <a:gd name="T39" fmla="*/ 133 h 365"/>
              <a:gd name="T40" fmla="*/ 35 w 349"/>
              <a:gd name="T41" fmla="*/ 191 h 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9"/>
              <a:gd name="T64" fmla="*/ 0 h 365"/>
              <a:gd name="T65" fmla="*/ 349 w 349"/>
              <a:gd name="T66" fmla="*/ 365 h 36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9" h="365">
                <a:moveTo>
                  <a:pt x="35" y="191"/>
                </a:moveTo>
                <a:lnTo>
                  <a:pt x="9" y="184"/>
                </a:lnTo>
                <a:lnTo>
                  <a:pt x="0" y="242"/>
                </a:lnTo>
                <a:lnTo>
                  <a:pt x="9" y="303"/>
                </a:lnTo>
                <a:lnTo>
                  <a:pt x="59" y="344"/>
                </a:lnTo>
                <a:lnTo>
                  <a:pt x="71" y="365"/>
                </a:lnTo>
                <a:lnTo>
                  <a:pt x="135" y="344"/>
                </a:lnTo>
                <a:lnTo>
                  <a:pt x="211" y="295"/>
                </a:lnTo>
                <a:lnTo>
                  <a:pt x="234" y="188"/>
                </a:lnTo>
                <a:lnTo>
                  <a:pt x="283" y="160"/>
                </a:lnTo>
                <a:lnTo>
                  <a:pt x="310" y="94"/>
                </a:lnTo>
                <a:lnTo>
                  <a:pt x="349" y="76"/>
                </a:lnTo>
                <a:lnTo>
                  <a:pt x="298" y="67"/>
                </a:lnTo>
                <a:lnTo>
                  <a:pt x="210" y="115"/>
                </a:lnTo>
                <a:lnTo>
                  <a:pt x="196" y="69"/>
                </a:lnTo>
                <a:lnTo>
                  <a:pt x="120" y="73"/>
                </a:lnTo>
                <a:lnTo>
                  <a:pt x="103" y="0"/>
                </a:lnTo>
                <a:lnTo>
                  <a:pt x="83" y="20"/>
                </a:lnTo>
                <a:lnTo>
                  <a:pt x="89" y="124"/>
                </a:lnTo>
                <a:lnTo>
                  <a:pt x="55" y="133"/>
                </a:lnTo>
                <a:lnTo>
                  <a:pt x="35" y="191"/>
                </a:lnTo>
                <a:close/>
              </a:path>
            </a:pathLst>
          </a:custGeom>
          <a:solidFill>
            <a:schemeClr val="bg2"/>
          </a:solidFill>
          <a:ln w="9525" cap="flat" cmpd="sng">
            <a:solidFill>
              <a:schemeClr val="tx1"/>
            </a:solidFill>
            <a:prstDash val="solid"/>
            <a:round/>
            <a:headEnd/>
            <a:tailEnd/>
          </a:ln>
        </p:spPr>
        <p:txBody>
          <a:bodyPr wrap="none" anchor="ctr"/>
          <a:lstStyle/>
          <a:p>
            <a:endParaRPr lang="en-US" dirty="0"/>
          </a:p>
        </p:txBody>
      </p:sp>
      <p:grpSp>
        <p:nvGrpSpPr>
          <p:cNvPr id="7" name="Group 106"/>
          <p:cNvGrpSpPr>
            <a:grpSpLocks/>
          </p:cNvGrpSpPr>
          <p:nvPr/>
        </p:nvGrpSpPr>
        <p:grpSpPr bwMode="auto">
          <a:xfrm>
            <a:off x="6251575" y="2938463"/>
            <a:ext cx="1009650" cy="596900"/>
            <a:chOff x="3911" y="1540"/>
            <a:chExt cx="636" cy="376"/>
          </a:xfrm>
        </p:grpSpPr>
        <p:sp>
          <p:nvSpPr>
            <p:cNvPr id="2170" name="Freeform 107"/>
            <p:cNvSpPr>
              <a:spLocks noChangeAspect="1"/>
            </p:cNvSpPr>
            <p:nvPr/>
          </p:nvSpPr>
          <p:spPr bwMode="auto">
            <a:xfrm>
              <a:off x="3911" y="1540"/>
              <a:ext cx="613" cy="376"/>
            </a:xfrm>
            <a:custGeom>
              <a:avLst/>
              <a:gdLst>
                <a:gd name="T0" fmla="*/ 102 w 616"/>
                <a:gd name="T1" fmla="*/ 268 h 383"/>
                <a:gd name="T2" fmla="*/ 84 w 616"/>
                <a:gd name="T3" fmla="*/ 307 h 383"/>
                <a:gd name="T4" fmla="*/ 59 w 616"/>
                <a:gd name="T5" fmla="*/ 318 h 383"/>
                <a:gd name="T6" fmla="*/ 57 w 616"/>
                <a:gd name="T7" fmla="*/ 343 h 383"/>
                <a:gd name="T8" fmla="*/ 3 w 616"/>
                <a:gd name="T9" fmla="*/ 362 h 383"/>
                <a:gd name="T10" fmla="*/ 0 w 616"/>
                <a:gd name="T11" fmla="*/ 383 h 383"/>
                <a:gd name="T12" fmla="*/ 147 w 616"/>
                <a:gd name="T13" fmla="*/ 358 h 383"/>
                <a:gd name="T14" fmla="*/ 412 w 616"/>
                <a:gd name="T15" fmla="*/ 303 h 383"/>
                <a:gd name="T16" fmla="*/ 616 w 616"/>
                <a:gd name="T17" fmla="*/ 254 h 383"/>
                <a:gd name="T18" fmla="*/ 616 w 616"/>
                <a:gd name="T19" fmla="*/ 215 h 383"/>
                <a:gd name="T20" fmla="*/ 594 w 616"/>
                <a:gd name="T21" fmla="*/ 203 h 383"/>
                <a:gd name="T22" fmla="*/ 576 w 616"/>
                <a:gd name="T23" fmla="*/ 222 h 383"/>
                <a:gd name="T24" fmla="*/ 565 w 616"/>
                <a:gd name="T25" fmla="*/ 170 h 383"/>
                <a:gd name="T26" fmla="*/ 576 w 616"/>
                <a:gd name="T27" fmla="*/ 124 h 383"/>
                <a:gd name="T28" fmla="*/ 500 w 616"/>
                <a:gd name="T29" fmla="*/ 90 h 383"/>
                <a:gd name="T30" fmla="*/ 448 w 616"/>
                <a:gd name="T31" fmla="*/ 99 h 383"/>
                <a:gd name="T32" fmla="*/ 446 w 616"/>
                <a:gd name="T33" fmla="*/ 27 h 383"/>
                <a:gd name="T34" fmla="*/ 393 w 616"/>
                <a:gd name="T35" fmla="*/ 0 h 383"/>
                <a:gd name="T36" fmla="*/ 352 w 616"/>
                <a:gd name="T37" fmla="*/ 17 h 383"/>
                <a:gd name="T38" fmla="*/ 325 w 616"/>
                <a:gd name="T39" fmla="*/ 84 h 383"/>
                <a:gd name="T40" fmla="*/ 278 w 616"/>
                <a:gd name="T41" fmla="*/ 111 h 383"/>
                <a:gd name="T42" fmla="*/ 258 w 616"/>
                <a:gd name="T43" fmla="*/ 216 h 383"/>
                <a:gd name="T44" fmla="*/ 181 w 616"/>
                <a:gd name="T45" fmla="*/ 268 h 383"/>
                <a:gd name="T46" fmla="*/ 118 w 616"/>
                <a:gd name="T47" fmla="*/ 289 h 383"/>
                <a:gd name="T48" fmla="*/ 102 w 616"/>
                <a:gd name="T49" fmla="*/ 268 h 3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6"/>
                <a:gd name="T76" fmla="*/ 0 h 383"/>
                <a:gd name="T77" fmla="*/ 616 w 616"/>
                <a:gd name="T78" fmla="*/ 383 h 38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6" h="383">
                  <a:moveTo>
                    <a:pt x="102" y="268"/>
                  </a:moveTo>
                  <a:lnTo>
                    <a:pt x="84" y="307"/>
                  </a:lnTo>
                  <a:lnTo>
                    <a:pt x="59" y="318"/>
                  </a:lnTo>
                  <a:lnTo>
                    <a:pt x="57" y="343"/>
                  </a:lnTo>
                  <a:lnTo>
                    <a:pt x="3" y="362"/>
                  </a:lnTo>
                  <a:lnTo>
                    <a:pt x="0" y="383"/>
                  </a:lnTo>
                  <a:lnTo>
                    <a:pt x="147" y="358"/>
                  </a:lnTo>
                  <a:lnTo>
                    <a:pt x="412" y="303"/>
                  </a:lnTo>
                  <a:lnTo>
                    <a:pt x="616" y="254"/>
                  </a:lnTo>
                  <a:lnTo>
                    <a:pt x="616" y="215"/>
                  </a:lnTo>
                  <a:lnTo>
                    <a:pt x="594" y="203"/>
                  </a:lnTo>
                  <a:lnTo>
                    <a:pt x="576" y="222"/>
                  </a:lnTo>
                  <a:lnTo>
                    <a:pt x="565" y="170"/>
                  </a:lnTo>
                  <a:lnTo>
                    <a:pt x="576" y="124"/>
                  </a:lnTo>
                  <a:lnTo>
                    <a:pt x="500" y="90"/>
                  </a:lnTo>
                  <a:lnTo>
                    <a:pt x="448" y="99"/>
                  </a:lnTo>
                  <a:lnTo>
                    <a:pt x="446" y="27"/>
                  </a:lnTo>
                  <a:lnTo>
                    <a:pt x="393" y="0"/>
                  </a:lnTo>
                  <a:lnTo>
                    <a:pt x="352" y="17"/>
                  </a:lnTo>
                  <a:lnTo>
                    <a:pt x="325" y="84"/>
                  </a:lnTo>
                  <a:lnTo>
                    <a:pt x="278" y="111"/>
                  </a:lnTo>
                  <a:lnTo>
                    <a:pt x="258" y="216"/>
                  </a:lnTo>
                  <a:lnTo>
                    <a:pt x="181" y="268"/>
                  </a:lnTo>
                  <a:lnTo>
                    <a:pt x="118" y="289"/>
                  </a:lnTo>
                  <a:lnTo>
                    <a:pt x="102" y="268"/>
                  </a:lnTo>
                  <a:close/>
                </a:path>
              </a:pathLst>
            </a:custGeom>
            <a:solidFill>
              <a:schemeClr val="accent2"/>
            </a:solidFill>
            <a:ln w="9525" cap="flat" cmpd="sng">
              <a:solidFill>
                <a:srgbClr val="000000"/>
              </a:solidFill>
              <a:prstDash val="solid"/>
              <a:round/>
              <a:headEnd type="none" w="med" len="med"/>
              <a:tailEnd type="none" w="med" len="med"/>
            </a:ln>
          </p:spPr>
          <p:txBody>
            <a:bodyPr wrap="none" anchor="ctr"/>
            <a:lstStyle/>
            <a:p>
              <a:endParaRPr lang="en-US" dirty="0"/>
            </a:p>
          </p:txBody>
        </p:sp>
        <p:sp>
          <p:nvSpPr>
            <p:cNvPr id="2171" name="Freeform 108"/>
            <p:cNvSpPr>
              <a:spLocks noChangeAspect="1"/>
            </p:cNvSpPr>
            <p:nvPr/>
          </p:nvSpPr>
          <p:spPr bwMode="auto">
            <a:xfrm>
              <a:off x="4506" y="1634"/>
              <a:ext cx="41" cy="69"/>
            </a:xfrm>
            <a:custGeom>
              <a:avLst/>
              <a:gdLst>
                <a:gd name="T0" fmla="*/ 0 w 42"/>
                <a:gd name="T1" fmla="*/ 6 h 71"/>
                <a:gd name="T2" fmla="*/ 42 w 42"/>
                <a:gd name="T3" fmla="*/ 0 h 71"/>
                <a:gd name="T4" fmla="*/ 18 w 42"/>
                <a:gd name="T5" fmla="*/ 71 h 71"/>
                <a:gd name="T6" fmla="*/ 2 w 42"/>
                <a:gd name="T7" fmla="*/ 70 h 71"/>
                <a:gd name="T8" fmla="*/ 0 w 42"/>
                <a:gd name="T9" fmla="*/ 6 h 71"/>
                <a:gd name="T10" fmla="*/ 0 60000 65536"/>
                <a:gd name="T11" fmla="*/ 0 60000 65536"/>
                <a:gd name="T12" fmla="*/ 0 60000 65536"/>
                <a:gd name="T13" fmla="*/ 0 60000 65536"/>
                <a:gd name="T14" fmla="*/ 0 60000 65536"/>
                <a:gd name="T15" fmla="*/ 0 w 42"/>
                <a:gd name="T16" fmla="*/ 0 h 71"/>
                <a:gd name="T17" fmla="*/ 42 w 42"/>
                <a:gd name="T18" fmla="*/ 71 h 71"/>
              </a:gdLst>
              <a:ahLst/>
              <a:cxnLst>
                <a:cxn ang="T10">
                  <a:pos x="T0" y="T1"/>
                </a:cxn>
                <a:cxn ang="T11">
                  <a:pos x="T2" y="T3"/>
                </a:cxn>
                <a:cxn ang="T12">
                  <a:pos x="T4" y="T5"/>
                </a:cxn>
                <a:cxn ang="T13">
                  <a:pos x="T6" y="T7"/>
                </a:cxn>
                <a:cxn ang="T14">
                  <a:pos x="T8" y="T9"/>
                </a:cxn>
              </a:cxnLst>
              <a:rect l="T15" t="T16" r="T17" b="T18"/>
              <a:pathLst>
                <a:path w="42" h="71">
                  <a:moveTo>
                    <a:pt x="0" y="6"/>
                  </a:moveTo>
                  <a:lnTo>
                    <a:pt x="42" y="0"/>
                  </a:lnTo>
                  <a:lnTo>
                    <a:pt x="18" y="71"/>
                  </a:lnTo>
                  <a:lnTo>
                    <a:pt x="2" y="70"/>
                  </a:lnTo>
                  <a:lnTo>
                    <a:pt x="0" y="6"/>
                  </a:lnTo>
                  <a:close/>
                </a:path>
              </a:pathLst>
            </a:custGeom>
            <a:solidFill>
              <a:schemeClr val="accent2"/>
            </a:solidFill>
            <a:ln w="9525" cap="flat" cmpd="sng">
              <a:solidFill>
                <a:srgbClr val="000000"/>
              </a:solidFill>
              <a:prstDash val="solid"/>
              <a:round/>
              <a:headEnd type="none" w="med" len="med"/>
              <a:tailEnd type="none" w="med" len="med"/>
            </a:ln>
          </p:spPr>
          <p:txBody>
            <a:bodyPr wrap="none" anchor="ctr"/>
            <a:lstStyle/>
            <a:p>
              <a:endParaRPr lang="en-US" dirty="0"/>
            </a:p>
          </p:txBody>
        </p:sp>
      </p:grpSp>
      <p:sp>
        <p:nvSpPr>
          <p:cNvPr id="2140" name="Text Box 109"/>
          <p:cNvSpPr txBox="1">
            <a:spLocks noChangeArrowheads="1"/>
          </p:cNvSpPr>
          <p:nvPr/>
        </p:nvSpPr>
        <p:spPr bwMode="auto">
          <a:xfrm>
            <a:off x="4919663" y="3810000"/>
            <a:ext cx="339725"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AR</a:t>
            </a:r>
          </a:p>
        </p:txBody>
      </p:sp>
      <p:sp>
        <p:nvSpPr>
          <p:cNvPr id="2141" name="Text Box 110"/>
          <p:cNvSpPr txBox="1">
            <a:spLocks noChangeArrowheads="1"/>
          </p:cNvSpPr>
          <p:nvPr/>
        </p:nvSpPr>
        <p:spPr bwMode="auto">
          <a:xfrm>
            <a:off x="5311775" y="4114800"/>
            <a:ext cx="354013"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MS</a:t>
            </a:r>
          </a:p>
        </p:txBody>
      </p:sp>
      <p:sp>
        <p:nvSpPr>
          <p:cNvPr id="2142" name="Text Box 111"/>
          <p:cNvSpPr txBox="1">
            <a:spLocks noChangeArrowheads="1"/>
          </p:cNvSpPr>
          <p:nvPr/>
        </p:nvSpPr>
        <p:spPr bwMode="auto">
          <a:xfrm>
            <a:off x="4995863" y="4421188"/>
            <a:ext cx="385762" cy="244475"/>
          </a:xfrm>
          <a:prstGeom prst="rect">
            <a:avLst/>
          </a:prstGeom>
          <a:noFill/>
          <a:ln w="9525">
            <a:noFill/>
            <a:miter lim="800000"/>
            <a:headEnd/>
            <a:tailEnd/>
          </a:ln>
        </p:spPr>
        <p:txBody>
          <a:bodyPr>
            <a:spAutoFit/>
          </a:bodyPr>
          <a:lstStyle/>
          <a:p>
            <a:r>
              <a:rPr lang="en-US" sz="1000" dirty="0">
                <a:solidFill>
                  <a:srgbClr val="000000"/>
                </a:solidFill>
                <a:latin typeface="Tahoma" pitchFamily="34" charset="0"/>
              </a:rPr>
              <a:t>LA</a:t>
            </a:r>
          </a:p>
        </p:txBody>
      </p:sp>
      <p:sp>
        <p:nvSpPr>
          <p:cNvPr id="2143" name="Text Box 112"/>
          <p:cNvSpPr txBox="1">
            <a:spLocks noChangeArrowheads="1"/>
          </p:cNvSpPr>
          <p:nvPr/>
        </p:nvSpPr>
        <p:spPr bwMode="auto">
          <a:xfrm>
            <a:off x="5868988" y="3276600"/>
            <a:ext cx="331787"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KY</a:t>
            </a:r>
          </a:p>
        </p:txBody>
      </p:sp>
      <p:sp>
        <p:nvSpPr>
          <p:cNvPr id="2144" name="Text Box 113"/>
          <p:cNvSpPr txBox="1">
            <a:spLocks noChangeArrowheads="1"/>
          </p:cNvSpPr>
          <p:nvPr/>
        </p:nvSpPr>
        <p:spPr bwMode="auto">
          <a:xfrm>
            <a:off x="5757863" y="3581400"/>
            <a:ext cx="342900"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TN</a:t>
            </a:r>
          </a:p>
        </p:txBody>
      </p:sp>
      <p:sp>
        <p:nvSpPr>
          <p:cNvPr id="2145" name="Text Box 114"/>
          <p:cNvSpPr txBox="1">
            <a:spLocks noChangeArrowheads="1"/>
          </p:cNvSpPr>
          <p:nvPr/>
        </p:nvSpPr>
        <p:spPr bwMode="auto">
          <a:xfrm>
            <a:off x="6672263" y="3429000"/>
            <a:ext cx="344487"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NC</a:t>
            </a:r>
          </a:p>
        </p:txBody>
      </p:sp>
      <p:sp>
        <p:nvSpPr>
          <p:cNvPr id="2146" name="Text Box 115"/>
          <p:cNvSpPr txBox="1">
            <a:spLocks noChangeArrowheads="1"/>
          </p:cNvSpPr>
          <p:nvPr/>
        </p:nvSpPr>
        <p:spPr bwMode="auto">
          <a:xfrm>
            <a:off x="6672263" y="3125788"/>
            <a:ext cx="385762" cy="244475"/>
          </a:xfrm>
          <a:prstGeom prst="rect">
            <a:avLst/>
          </a:prstGeom>
          <a:noFill/>
          <a:ln w="9525">
            <a:noFill/>
            <a:miter lim="800000"/>
            <a:headEnd/>
            <a:tailEnd/>
          </a:ln>
        </p:spPr>
        <p:txBody>
          <a:bodyPr>
            <a:spAutoFit/>
          </a:bodyPr>
          <a:lstStyle/>
          <a:p>
            <a:r>
              <a:rPr lang="en-US" sz="1000" dirty="0">
                <a:solidFill>
                  <a:schemeClr val="bg1"/>
                </a:solidFill>
                <a:latin typeface="Tahoma" pitchFamily="34" charset="0"/>
              </a:rPr>
              <a:t>VA</a:t>
            </a:r>
          </a:p>
        </p:txBody>
      </p:sp>
      <p:sp>
        <p:nvSpPr>
          <p:cNvPr id="2147" name="Text Box 116"/>
          <p:cNvSpPr txBox="1">
            <a:spLocks noChangeArrowheads="1"/>
          </p:cNvSpPr>
          <p:nvPr/>
        </p:nvSpPr>
        <p:spPr bwMode="auto">
          <a:xfrm>
            <a:off x="6372225" y="2955925"/>
            <a:ext cx="374650"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WV</a:t>
            </a:r>
          </a:p>
        </p:txBody>
      </p:sp>
      <p:sp>
        <p:nvSpPr>
          <p:cNvPr id="2148" name="Text Box 117"/>
          <p:cNvSpPr txBox="1">
            <a:spLocks noChangeArrowheads="1"/>
          </p:cNvSpPr>
          <p:nvPr/>
        </p:nvSpPr>
        <p:spPr bwMode="auto">
          <a:xfrm>
            <a:off x="7469188" y="2955925"/>
            <a:ext cx="341312" cy="244475"/>
          </a:xfrm>
          <a:prstGeom prst="rect">
            <a:avLst/>
          </a:prstGeom>
          <a:noFill/>
          <a:ln w="9525">
            <a:noFill/>
            <a:miter lim="800000"/>
            <a:headEnd/>
            <a:tailEnd/>
          </a:ln>
        </p:spPr>
        <p:txBody>
          <a:bodyPr wrap="none">
            <a:spAutoFit/>
          </a:bodyPr>
          <a:lstStyle/>
          <a:p>
            <a:r>
              <a:rPr lang="en-US" sz="1000" dirty="0">
                <a:latin typeface="Tahoma" pitchFamily="34" charset="0"/>
              </a:rPr>
              <a:t>DE</a:t>
            </a:r>
          </a:p>
        </p:txBody>
      </p:sp>
      <p:sp>
        <p:nvSpPr>
          <p:cNvPr id="2149" name="Text Box 118"/>
          <p:cNvSpPr txBox="1">
            <a:spLocks noChangeArrowheads="1"/>
          </p:cNvSpPr>
          <p:nvPr/>
        </p:nvSpPr>
        <p:spPr bwMode="auto">
          <a:xfrm>
            <a:off x="7545388" y="3184525"/>
            <a:ext cx="368300" cy="244475"/>
          </a:xfrm>
          <a:prstGeom prst="rect">
            <a:avLst/>
          </a:prstGeom>
          <a:noFill/>
          <a:ln w="9525">
            <a:noFill/>
            <a:miter lim="800000"/>
            <a:headEnd/>
            <a:tailEnd/>
          </a:ln>
        </p:spPr>
        <p:txBody>
          <a:bodyPr wrap="none">
            <a:spAutoFit/>
          </a:bodyPr>
          <a:lstStyle/>
          <a:p>
            <a:r>
              <a:rPr lang="en-US" sz="1000" dirty="0">
                <a:latin typeface="Tahoma" pitchFamily="34" charset="0"/>
              </a:rPr>
              <a:t>MD</a:t>
            </a:r>
          </a:p>
        </p:txBody>
      </p:sp>
      <p:sp>
        <p:nvSpPr>
          <p:cNvPr id="2150" name="Line 119"/>
          <p:cNvSpPr>
            <a:spLocks noChangeShapeType="1"/>
          </p:cNvSpPr>
          <p:nvPr/>
        </p:nvSpPr>
        <p:spPr bwMode="auto">
          <a:xfrm>
            <a:off x="6977063" y="2973388"/>
            <a:ext cx="609600" cy="304800"/>
          </a:xfrm>
          <a:prstGeom prst="line">
            <a:avLst/>
          </a:prstGeom>
          <a:noFill/>
          <a:ln w="9525">
            <a:solidFill>
              <a:schemeClr val="tx1"/>
            </a:solidFill>
            <a:round/>
            <a:headEnd/>
            <a:tailEnd/>
          </a:ln>
        </p:spPr>
        <p:txBody>
          <a:bodyPr wrap="none" anchor="ctr"/>
          <a:lstStyle/>
          <a:p>
            <a:endParaRPr lang="en-US" dirty="0"/>
          </a:p>
        </p:txBody>
      </p:sp>
      <p:sp>
        <p:nvSpPr>
          <p:cNvPr id="2151" name="Line 120"/>
          <p:cNvSpPr>
            <a:spLocks noChangeShapeType="1"/>
          </p:cNvSpPr>
          <p:nvPr/>
        </p:nvSpPr>
        <p:spPr bwMode="auto">
          <a:xfrm>
            <a:off x="7205663" y="2973388"/>
            <a:ext cx="304800" cy="76200"/>
          </a:xfrm>
          <a:prstGeom prst="line">
            <a:avLst/>
          </a:prstGeom>
          <a:noFill/>
          <a:ln w="9525">
            <a:solidFill>
              <a:schemeClr val="tx1"/>
            </a:solidFill>
            <a:round/>
            <a:headEnd/>
            <a:tailEnd/>
          </a:ln>
        </p:spPr>
        <p:txBody>
          <a:bodyPr wrap="none" anchor="ctr"/>
          <a:lstStyle/>
          <a:p>
            <a:endParaRPr lang="en-US" dirty="0"/>
          </a:p>
        </p:txBody>
      </p:sp>
      <p:sp>
        <p:nvSpPr>
          <p:cNvPr id="2152" name="Line 121"/>
          <p:cNvSpPr>
            <a:spLocks noChangeShapeType="1"/>
          </p:cNvSpPr>
          <p:nvPr/>
        </p:nvSpPr>
        <p:spPr bwMode="auto">
          <a:xfrm>
            <a:off x="7058025" y="3033713"/>
            <a:ext cx="533400" cy="533400"/>
          </a:xfrm>
          <a:prstGeom prst="line">
            <a:avLst/>
          </a:prstGeom>
          <a:noFill/>
          <a:ln w="9525">
            <a:solidFill>
              <a:schemeClr val="tx1"/>
            </a:solidFill>
            <a:round/>
            <a:headEnd/>
            <a:tailEnd/>
          </a:ln>
        </p:spPr>
        <p:txBody>
          <a:bodyPr wrap="none" anchor="ctr"/>
          <a:lstStyle/>
          <a:p>
            <a:endParaRPr lang="en-US" dirty="0"/>
          </a:p>
        </p:txBody>
      </p:sp>
      <p:sp>
        <p:nvSpPr>
          <p:cNvPr id="2153" name="Text Box 122"/>
          <p:cNvSpPr txBox="1">
            <a:spLocks noChangeArrowheads="1"/>
          </p:cNvSpPr>
          <p:nvPr/>
        </p:nvSpPr>
        <p:spPr bwMode="auto">
          <a:xfrm>
            <a:off x="7599363" y="3505200"/>
            <a:ext cx="346075" cy="244475"/>
          </a:xfrm>
          <a:prstGeom prst="rect">
            <a:avLst/>
          </a:prstGeom>
          <a:noFill/>
          <a:ln w="9525">
            <a:noFill/>
            <a:miter lim="800000"/>
            <a:headEnd/>
            <a:tailEnd/>
          </a:ln>
        </p:spPr>
        <p:txBody>
          <a:bodyPr wrap="none">
            <a:spAutoFit/>
          </a:bodyPr>
          <a:lstStyle/>
          <a:p>
            <a:r>
              <a:rPr lang="en-US" sz="1000" dirty="0">
                <a:latin typeface="Tahoma" pitchFamily="34" charset="0"/>
              </a:rPr>
              <a:t>DC</a:t>
            </a:r>
          </a:p>
        </p:txBody>
      </p:sp>
      <p:sp>
        <p:nvSpPr>
          <p:cNvPr id="2154" name="Text Box 123"/>
          <p:cNvSpPr txBox="1">
            <a:spLocks noChangeArrowheads="1"/>
          </p:cNvSpPr>
          <p:nvPr/>
        </p:nvSpPr>
        <p:spPr bwMode="auto">
          <a:xfrm>
            <a:off x="6524625" y="3733800"/>
            <a:ext cx="331788"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SC</a:t>
            </a:r>
          </a:p>
        </p:txBody>
      </p:sp>
      <p:sp>
        <p:nvSpPr>
          <p:cNvPr id="2155" name="Text Box 124"/>
          <p:cNvSpPr txBox="1">
            <a:spLocks noChangeArrowheads="1"/>
          </p:cNvSpPr>
          <p:nvPr/>
        </p:nvSpPr>
        <p:spPr bwMode="auto">
          <a:xfrm>
            <a:off x="4314825" y="3733800"/>
            <a:ext cx="349250"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OK</a:t>
            </a:r>
          </a:p>
        </p:txBody>
      </p:sp>
      <p:sp>
        <p:nvSpPr>
          <p:cNvPr id="2156" name="Text Box 125"/>
          <p:cNvSpPr txBox="1">
            <a:spLocks noChangeArrowheads="1"/>
          </p:cNvSpPr>
          <p:nvPr/>
        </p:nvSpPr>
        <p:spPr bwMode="auto">
          <a:xfrm>
            <a:off x="6240463" y="4038600"/>
            <a:ext cx="344487"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GA</a:t>
            </a:r>
          </a:p>
        </p:txBody>
      </p:sp>
      <p:sp>
        <p:nvSpPr>
          <p:cNvPr id="2157" name="Freeform 126"/>
          <p:cNvSpPr>
            <a:spLocks noChangeAspect="1"/>
          </p:cNvSpPr>
          <p:nvPr/>
        </p:nvSpPr>
        <p:spPr bwMode="auto">
          <a:xfrm>
            <a:off x="3200400" y="3719513"/>
            <a:ext cx="1817688" cy="1660525"/>
          </a:xfrm>
          <a:custGeom>
            <a:avLst/>
            <a:gdLst>
              <a:gd name="T0" fmla="*/ 334 w 1152"/>
              <a:gd name="T1" fmla="*/ 0 h 1067"/>
              <a:gd name="T2" fmla="*/ 589 w 1152"/>
              <a:gd name="T3" fmla="*/ 9 h 1067"/>
              <a:gd name="T4" fmla="*/ 589 w 1152"/>
              <a:gd name="T5" fmla="*/ 203 h 1067"/>
              <a:gd name="T6" fmla="*/ 719 w 1152"/>
              <a:gd name="T7" fmla="*/ 257 h 1067"/>
              <a:gd name="T8" fmla="*/ 754 w 1152"/>
              <a:gd name="T9" fmla="*/ 239 h 1067"/>
              <a:gd name="T10" fmla="*/ 839 w 1152"/>
              <a:gd name="T11" fmla="*/ 281 h 1067"/>
              <a:gd name="T12" fmla="*/ 890 w 1152"/>
              <a:gd name="T13" fmla="*/ 278 h 1067"/>
              <a:gd name="T14" fmla="*/ 988 w 1152"/>
              <a:gd name="T15" fmla="*/ 236 h 1067"/>
              <a:gd name="T16" fmla="*/ 1045 w 1152"/>
              <a:gd name="T17" fmla="*/ 276 h 1067"/>
              <a:gd name="T18" fmla="*/ 1094 w 1152"/>
              <a:gd name="T19" fmla="*/ 287 h 1067"/>
              <a:gd name="T20" fmla="*/ 1094 w 1152"/>
              <a:gd name="T21" fmla="*/ 444 h 1067"/>
              <a:gd name="T22" fmla="*/ 1152 w 1152"/>
              <a:gd name="T23" fmla="*/ 543 h 1067"/>
              <a:gd name="T24" fmla="*/ 1139 w 1152"/>
              <a:gd name="T25" fmla="*/ 677 h 1067"/>
              <a:gd name="T26" fmla="*/ 1076 w 1152"/>
              <a:gd name="T27" fmla="*/ 731 h 1067"/>
              <a:gd name="T28" fmla="*/ 1063 w 1152"/>
              <a:gd name="T29" fmla="*/ 681 h 1067"/>
              <a:gd name="T30" fmla="*/ 1045 w 1152"/>
              <a:gd name="T31" fmla="*/ 704 h 1067"/>
              <a:gd name="T32" fmla="*/ 1058 w 1152"/>
              <a:gd name="T33" fmla="*/ 735 h 1067"/>
              <a:gd name="T34" fmla="*/ 947 w 1152"/>
              <a:gd name="T35" fmla="*/ 815 h 1067"/>
              <a:gd name="T36" fmla="*/ 920 w 1152"/>
              <a:gd name="T37" fmla="*/ 820 h 1067"/>
              <a:gd name="T38" fmla="*/ 862 w 1152"/>
              <a:gd name="T39" fmla="*/ 860 h 1067"/>
              <a:gd name="T40" fmla="*/ 862 w 1152"/>
              <a:gd name="T41" fmla="*/ 883 h 1067"/>
              <a:gd name="T42" fmla="*/ 844 w 1152"/>
              <a:gd name="T43" fmla="*/ 887 h 1067"/>
              <a:gd name="T44" fmla="*/ 857 w 1152"/>
              <a:gd name="T45" fmla="*/ 914 h 1067"/>
              <a:gd name="T46" fmla="*/ 826 w 1152"/>
              <a:gd name="T47" fmla="*/ 954 h 1067"/>
              <a:gd name="T48" fmla="*/ 844 w 1152"/>
              <a:gd name="T49" fmla="*/ 1012 h 1067"/>
              <a:gd name="T50" fmla="*/ 862 w 1152"/>
              <a:gd name="T51" fmla="*/ 1032 h 1067"/>
              <a:gd name="T52" fmla="*/ 857 w 1152"/>
              <a:gd name="T53" fmla="*/ 1067 h 1067"/>
              <a:gd name="T54" fmla="*/ 812 w 1152"/>
              <a:gd name="T55" fmla="*/ 1067 h 1067"/>
              <a:gd name="T56" fmla="*/ 772 w 1152"/>
              <a:gd name="T57" fmla="*/ 1049 h 1067"/>
              <a:gd name="T58" fmla="*/ 745 w 1152"/>
              <a:gd name="T59" fmla="*/ 1054 h 1067"/>
              <a:gd name="T60" fmla="*/ 656 w 1152"/>
              <a:gd name="T61" fmla="*/ 1023 h 1067"/>
              <a:gd name="T62" fmla="*/ 616 w 1152"/>
              <a:gd name="T63" fmla="*/ 900 h 1067"/>
              <a:gd name="T64" fmla="*/ 553 w 1152"/>
              <a:gd name="T65" fmla="*/ 842 h 1067"/>
              <a:gd name="T66" fmla="*/ 498 w 1152"/>
              <a:gd name="T67" fmla="*/ 735 h 1067"/>
              <a:gd name="T68" fmla="*/ 473 w 1152"/>
              <a:gd name="T69" fmla="*/ 725 h 1067"/>
              <a:gd name="T70" fmla="*/ 443 w 1152"/>
              <a:gd name="T71" fmla="*/ 698 h 1067"/>
              <a:gd name="T72" fmla="*/ 414 w 1152"/>
              <a:gd name="T73" fmla="*/ 698 h 1067"/>
              <a:gd name="T74" fmla="*/ 371 w 1152"/>
              <a:gd name="T75" fmla="*/ 689 h 1067"/>
              <a:gd name="T76" fmla="*/ 338 w 1152"/>
              <a:gd name="T77" fmla="*/ 698 h 1067"/>
              <a:gd name="T78" fmla="*/ 316 w 1152"/>
              <a:gd name="T79" fmla="*/ 751 h 1067"/>
              <a:gd name="T80" fmla="*/ 282 w 1152"/>
              <a:gd name="T81" fmla="*/ 760 h 1067"/>
              <a:gd name="T82" fmla="*/ 209 w 1152"/>
              <a:gd name="T83" fmla="*/ 719 h 1067"/>
              <a:gd name="T84" fmla="*/ 166 w 1152"/>
              <a:gd name="T85" fmla="*/ 668 h 1067"/>
              <a:gd name="T86" fmla="*/ 158 w 1152"/>
              <a:gd name="T87" fmla="*/ 607 h 1067"/>
              <a:gd name="T88" fmla="*/ 127 w 1152"/>
              <a:gd name="T89" fmla="*/ 565 h 1067"/>
              <a:gd name="T90" fmla="*/ 54 w 1152"/>
              <a:gd name="T91" fmla="*/ 507 h 1067"/>
              <a:gd name="T92" fmla="*/ 0 w 1152"/>
              <a:gd name="T93" fmla="*/ 446 h 1067"/>
              <a:gd name="T94" fmla="*/ 0 w 1152"/>
              <a:gd name="T95" fmla="*/ 421 h 1067"/>
              <a:gd name="T96" fmla="*/ 174 w 1152"/>
              <a:gd name="T97" fmla="*/ 422 h 1067"/>
              <a:gd name="T98" fmla="*/ 316 w 1152"/>
              <a:gd name="T99" fmla="*/ 434 h 1067"/>
              <a:gd name="T100" fmla="*/ 334 w 1152"/>
              <a:gd name="T101" fmla="*/ 0 h 106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52"/>
              <a:gd name="T154" fmla="*/ 0 h 1067"/>
              <a:gd name="T155" fmla="*/ 1152 w 1152"/>
              <a:gd name="T156" fmla="*/ 1067 h 106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52" h="1067">
                <a:moveTo>
                  <a:pt x="334" y="0"/>
                </a:moveTo>
                <a:lnTo>
                  <a:pt x="589" y="9"/>
                </a:lnTo>
                <a:lnTo>
                  <a:pt x="589" y="203"/>
                </a:lnTo>
                <a:lnTo>
                  <a:pt x="719" y="257"/>
                </a:lnTo>
                <a:lnTo>
                  <a:pt x="754" y="239"/>
                </a:lnTo>
                <a:lnTo>
                  <a:pt x="839" y="281"/>
                </a:lnTo>
                <a:lnTo>
                  <a:pt x="890" y="278"/>
                </a:lnTo>
                <a:lnTo>
                  <a:pt x="988" y="236"/>
                </a:lnTo>
                <a:lnTo>
                  <a:pt x="1045" y="276"/>
                </a:lnTo>
                <a:lnTo>
                  <a:pt x="1094" y="287"/>
                </a:lnTo>
                <a:lnTo>
                  <a:pt x="1094" y="444"/>
                </a:lnTo>
                <a:lnTo>
                  <a:pt x="1152" y="543"/>
                </a:lnTo>
                <a:lnTo>
                  <a:pt x="1139" y="677"/>
                </a:lnTo>
                <a:lnTo>
                  <a:pt x="1076" y="731"/>
                </a:lnTo>
                <a:lnTo>
                  <a:pt x="1063" y="681"/>
                </a:lnTo>
                <a:lnTo>
                  <a:pt x="1045" y="704"/>
                </a:lnTo>
                <a:lnTo>
                  <a:pt x="1058" y="735"/>
                </a:lnTo>
                <a:lnTo>
                  <a:pt x="947" y="815"/>
                </a:lnTo>
                <a:lnTo>
                  <a:pt x="920" y="820"/>
                </a:lnTo>
                <a:lnTo>
                  <a:pt x="862" y="860"/>
                </a:lnTo>
                <a:lnTo>
                  <a:pt x="862" y="883"/>
                </a:lnTo>
                <a:lnTo>
                  <a:pt x="844" y="887"/>
                </a:lnTo>
                <a:lnTo>
                  <a:pt x="857" y="914"/>
                </a:lnTo>
                <a:lnTo>
                  <a:pt x="826" y="954"/>
                </a:lnTo>
                <a:lnTo>
                  <a:pt x="844" y="1012"/>
                </a:lnTo>
                <a:lnTo>
                  <a:pt x="862" y="1032"/>
                </a:lnTo>
                <a:lnTo>
                  <a:pt x="857" y="1067"/>
                </a:lnTo>
                <a:lnTo>
                  <a:pt x="812" y="1067"/>
                </a:lnTo>
                <a:lnTo>
                  <a:pt x="772" y="1049"/>
                </a:lnTo>
                <a:lnTo>
                  <a:pt x="745" y="1054"/>
                </a:lnTo>
                <a:lnTo>
                  <a:pt x="656" y="1023"/>
                </a:lnTo>
                <a:lnTo>
                  <a:pt x="616" y="900"/>
                </a:lnTo>
                <a:lnTo>
                  <a:pt x="553" y="842"/>
                </a:lnTo>
                <a:lnTo>
                  <a:pt x="498" y="735"/>
                </a:lnTo>
                <a:lnTo>
                  <a:pt x="473" y="725"/>
                </a:lnTo>
                <a:lnTo>
                  <a:pt x="443" y="698"/>
                </a:lnTo>
                <a:lnTo>
                  <a:pt x="414" y="698"/>
                </a:lnTo>
                <a:lnTo>
                  <a:pt x="371" y="689"/>
                </a:lnTo>
                <a:lnTo>
                  <a:pt x="338" y="698"/>
                </a:lnTo>
                <a:lnTo>
                  <a:pt x="316" y="751"/>
                </a:lnTo>
                <a:lnTo>
                  <a:pt x="282" y="760"/>
                </a:lnTo>
                <a:lnTo>
                  <a:pt x="209" y="719"/>
                </a:lnTo>
                <a:lnTo>
                  <a:pt x="166" y="668"/>
                </a:lnTo>
                <a:lnTo>
                  <a:pt x="158" y="607"/>
                </a:lnTo>
                <a:lnTo>
                  <a:pt x="127" y="565"/>
                </a:lnTo>
                <a:lnTo>
                  <a:pt x="54" y="507"/>
                </a:lnTo>
                <a:lnTo>
                  <a:pt x="0" y="446"/>
                </a:lnTo>
                <a:lnTo>
                  <a:pt x="0" y="421"/>
                </a:lnTo>
                <a:lnTo>
                  <a:pt x="174" y="422"/>
                </a:lnTo>
                <a:lnTo>
                  <a:pt x="316" y="434"/>
                </a:lnTo>
                <a:lnTo>
                  <a:pt x="334" y="0"/>
                </a:lnTo>
                <a:close/>
              </a:path>
            </a:pathLst>
          </a:custGeom>
          <a:solidFill>
            <a:schemeClr val="accent1"/>
          </a:solidFill>
          <a:ln w="9525">
            <a:solidFill>
              <a:srgbClr val="000000"/>
            </a:solidFill>
            <a:prstDash val="solid"/>
            <a:round/>
            <a:headEnd/>
            <a:tailEnd/>
          </a:ln>
        </p:spPr>
        <p:txBody>
          <a:bodyPr/>
          <a:lstStyle/>
          <a:p>
            <a:endParaRPr lang="en-US" dirty="0"/>
          </a:p>
        </p:txBody>
      </p:sp>
      <p:sp>
        <p:nvSpPr>
          <p:cNvPr id="2158" name="Text Box 127"/>
          <p:cNvSpPr txBox="1">
            <a:spLocks noChangeArrowheads="1"/>
          </p:cNvSpPr>
          <p:nvPr/>
        </p:nvSpPr>
        <p:spPr bwMode="auto">
          <a:xfrm>
            <a:off x="4086225" y="4327525"/>
            <a:ext cx="331788"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TX</a:t>
            </a:r>
          </a:p>
        </p:txBody>
      </p:sp>
      <p:sp>
        <p:nvSpPr>
          <p:cNvPr id="2159" name="Text Box 128"/>
          <p:cNvSpPr txBox="1">
            <a:spLocks noChangeArrowheads="1"/>
          </p:cNvSpPr>
          <p:nvPr/>
        </p:nvSpPr>
        <p:spPr bwMode="auto">
          <a:xfrm>
            <a:off x="6677025" y="4724400"/>
            <a:ext cx="314325"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FL</a:t>
            </a:r>
          </a:p>
        </p:txBody>
      </p:sp>
      <p:sp>
        <p:nvSpPr>
          <p:cNvPr id="2160" name="Text Box 129"/>
          <p:cNvSpPr txBox="1">
            <a:spLocks noChangeArrowheads="1"/>
          </p:cNvSpPr>
          <p:nvPr/>
        </p:nvSpPr>
        <p:spPr bwMode="auto">
          <a:xfrm>
            <a:off x="5757863" y="4038600"/>
            <a:ext cx="323850" cy="244475"/>
          </a:xfrm>
          <a:prstGeom prst="rect">
            <a:avLst/>
          </a:prstGeom>
          <a:noFill/>
          <a:ln w="9525">
            <a:noFill/>
            <a:miter lim="800000"/>
            <a:headEnd/>
            <a:tailEnd/>
          </a:ln>
        </p:spPr>
        <p:txBody>
          <a:bodyPr wrap="none">
            <a:spAutoFit/>
          </a:bodyPr>
          <a:lstStyle/>
          <a:p>
            <a:r>
              <a:rPr lang="en-US" sz="1000" dirty="0">
                <a:solidFill>
                  <a:srgbClr val="000000"/>
                </a:solidFill>
                <a:latin typeface="Tahoma" pitchFamily="34" charset="0"/>
              </a:rPr>
              <a:t>AL</a:t>
            </a:r>
          </a:p>
        </p:txBody>
      </p:sp>
      <p:sp>
        <p:nvSpPr>
          <p:cNvPr id="2161" name="Text Box 130"/>
          <p:cNvSpPr txBox="1">
            <a:spLocks noChangeArrowheads="1"/>
          </p:cNvSpPr>
          <p:nvPr/>
        </p:nvSpPr>
        <p:spPr bwMode="auto">
          <a:xfrm>
            <a:off x="5867400" y="5715000"/>
            <a:ext cx="3810000" cy="274638"/>
          </a:xfrm>
          <a:prstGeom prst="rect">
            <a:avLst/>
          </a:prstGeom>
          <a:noFill/>
          <a:ln w="9525">
            <a:noFill/>
            <a:miter lim="800000"/>
            <a:headEnd/>
            <a:tailEnd/>
          </a:ln>
        </p:spPr>
        <p:txBody>
          <a:bodyPr>
            <a:spAutoFit/>
          </a:bodyPr>
          <a:lstStyle/>
          <a:p>
            <a:r>
              <a:rPr lang="en-US" sz="1200" b="1" dirty="0">
                <a:latin typeface="Tahoma" pitchFamily="34" charset="0"/>
              </a:rPr>
              <a:t>51 - 66% (24 states)</a:t>
            </a:r>
          </a:p>
        </p:txBody>
      </p:sp>
      <p:sp>
        <p:nvSpPr>
          <p:cNvPr id="2162" name="Rectangle 131"/>
          <p:cNvSpPr>
            <a:spLocks noChangeArrowheads="1"/>
          </p:cNvSpPr>
          <p:nvPr/>
        </p:nvSpPr>
        <p:spPr bwMode="auto">
          <a:xfrm>
            <a:off x="5638800" y="5791200"/>
            <a:ext cx="152400" cy="152400"/>
          </a:xfrm>
          <a:prstGeom prst="rect">
            <a:avLst/>
          </a:prstGeom>
          <a:solidFill>
            <a:schemeClr val="accent1"/>
          </a:solidFill>
          <a:ln w="9525">
            <a:solidFill>
              <a:schemeClr val="tx1"/>
            </a:solidFill>
            <a:miter lim="800000"/>
            <a:headEnd/>
            <a:tailEnd/>
          </a:ln>
        </p:spPr>
        <p:txBody>
          <a:bodyPr wrap="none" anchor="ctr"/>
          <a:lstStyle/>
          <a:p>
            <a:endParaRPr lang="en-US" dirty="0"/>
          </a:p>
        </p:txBody>
      </p:sp>
      <p:sp>
        <p:nvSpPr>
          <p:cNvPr id="2163" name="Rectangle 132"/>
          <p:cNvSpPr>
            <a:spLocks noChangeArrowheads="1"/>
          </p:cNvSpPr>
          <p:nvPr/>
        </p:nvSpPr>
        <p:spPr bwMode="auto">
          <a:xfrm>
            <a:off x="5638800" y="6172200"/>
            <a:ext cx="152400" cy="152400"/>
          </a:xfrm>
          <a:prstGeom prst="rect">
            <a:avLst/>
          </a:prstGeom>
          <a:solidFill>
            <a:schemeClr val="accent2"/>
          </a:solidFill>
          <a:ln w="9525">
            <a:solidFill>
              <a:schemeClr val="tx1"/>
            </a:solidFill>
            <a:miter lim="800000"/>
            <a:headEnd/>
            <a:tailEnd/>
          </a:ln>
        </p:spPr>
        <p:txBody>
          <a:bodyPr wrap="none" anchor="ctr"/>
          <a:lstStyle/>
          <a:p>
            <a:endParaRPr lang="en-US" dirty="0"/>
          </a:p>
        </p:txBody>
      </p:sp>
      <p:sp>
        <p:nvSpPr>
          <p:cNvPr id="2164" name="Text Box 133"/>
          <p:cNvSpPr txBox="1">
            <a:spLocks noChangeArrowheads="1"/>
          </p:cNvSpPr>
          <p:nvPr/>
        </p:nvSpPr>
        <p:spPr bwMode="auto">
          <a:xfrm>
            <a:off x="5851525" y="5364163"/>
            <a:ext cx="3216275" cy="274637"/>
          </a:xfrm>
          <a:prstGeom prst="rect">
            <a:avLst/>
          </a:prstGeom>
          <a:noFill/>
          <a:ln w="9525">
            <a:noFill/>
            <a:miter lim="800000"/>
            <a:headEnd/>
            <a:tailEnd/>
          </a:ln>
        </p:spPr>
        <p:txBody>
          <a:bodyPr>
            <a:spAutoFit/>
          </a:bodyPr>
          <a:lstStyle/>
          <a:p>
            <a:r>
              <a:rPr lang="en-US" sz="1200" b="1" dirty="0">
                <a:latin typeface="Tahoma" pitchFamily="34" charset="0"/>
              </a:rPr>
              <a:t>67 - 76% (12 states including DC)</a:t>
            </a:r>
          </a:p>
        </p:txBody>
      </p:sp>
      <p:sp>
        <p:nvSpPr>
          <p:cNvPr id="2165" name="Rectangle 134"/>
          <p:cNvSpPr>
            <a:spLocks noChangeArrowheads="1"/>
          </p:cNvSpPr>
          <p:nvPr/>
        </p:nvSpPr>
        <p:spPr bwMode="auto">
          <a:xfrm>
            <a:off x="5638800" y="5410200"/>
            <a:ext cx="152400" cy="152400"/>
          </a:xfrm>
          <a:prstGeom prst="rect">
            <a:avLst/>
          </a:prstGeom>
          <a:solidFill>
            <a:schemeClr val="bg2"/>
          </a:solidFill>
          <a:ln w="9525">
            <a:solidFill>
              <a:schemeClr val="tx1"/>
            </a:solidFill>
            <a:miter lim="800000"/>
            <a:headEnd/>
            <a:tailEnd/>
          </a:ln>
        </p:spPr>
        <p:txBody>
          <a:bodyPr wrap="none" anchor="ctr"/>
          <a:lstStyle/>
          <a:p>
            <a:endParaRPr lang="en-US" dirty="0"/>
          </a:p>
        </p:txBody>
      </p:sp>
      <p:sp>
        <p:nvSpPr>
          <p:cNvPr id="2166" name="Text Box 135"/>
          <p:cNvSpPr txBox="1">
            <a:spLocks noChangeArrowheads="1"/>
          </p:cNvSpPr>
          <p:nvPr/>
        </p:nvSpPr>
        <p:spPr bwMode="auto">
          <a:xfrm>
            <a:off x="5851525" y="6126163"/>
            <a:ext cx="3216275" cy="274637"/>
          </a:xfrm>
          <a:prstGeom prst="rect">
            <a:avLst/>
          </a:prstGeom>
          <a:noFill/>
          <a:ln w="9525">
            <a:noFill/>
            <a:miter lim="800000"/>
            <a:headEnd/>
            <a:tailEnd/>
          </a:ln>
        </p:spPr>
        <p:txBody>
          <a:bodyPr>
            <a:spAutoFit/>
          </a:bodyPr>
          <a:lstStyle/>
          <a:p>
            <a:r>
              <a:rPr lang="en-US" sz="1200" b="1" dirty="0">
                <a:latin typeface="Tahoma" pitchFamily="34" charset="0"/>
              </a:rPr>
              <a:t>50% (15 states)</a:t>
            </a:r>
          </a:p>
        </p:txBody>
      </p:sp>
      <p:sp>
        <p:nvSpPr>
          <p:cNvPr id="2167" name="Text Box 136"/>
          <p:cNvSpPr txBox="1">
            <a:spLocks noChangeArrowheads="1"/>
          </p:cNvSpPr>
          <p:nvPr/>
        </p:nvSpPr>
        <p:spPr bwMode="auto">
          <a:xfrm>
            <a:off x="985838" y="5594350"/>
            <a:ext cx="3128962" cy="304800"/>
          </a:xfrm>
          <a:prstGeom prst="rect">
            <a:avLst/>
          </a:prstGeom>
          <a:noFill/>
          <a:ln w="9525" algn="ctr">
            <a:noFill/>
            <a:miter lim="800000"/>
            <a:headEnd/>
            <a:tailEnd/>
          </a:ln>
        </p:spPr>
        <p:txBody>
          <a:bodyPr anchorCtr="1">
            <a:spAutoFit/>
          </a:bodyPr>
          <a:lstStyle/>
          <a:p>
            <a:pPr algn="r">
              <a:spcBef>
                <a:spcPct val="20000"/>
              </a:spcBef>
            </a:pPr>
            <a:r>
              <a:rPr lang="en-US" sz="1400" b="1" dirty="0">
                <a:latin typeface="Tahoma" pitchFamily="34" charset="0"/>
              </a:rPr>
              <a:t>US Average = 57.1%</a:t>
            </a:r>
          </a:p>
        </p:txBody>
      </p:sp>
      <p:sp>
        <p:nvSpPr>
          <p:cNvPr id="2168" name="Text Box 137"/>
          <p:cNvSpPr txBox="1">
            <a:spLocks noChangeArrowheads="1"/>
          </p:cNvSpPr>
          <p:nvPr/>
        </p:nvSpPr>
        <p:spPr bwMode="auto">
          <a:xfrm>
            <a:off x="3276600" y="6488668"/>
            <a:ext cx="5410200" cy="369332"/>
          </a:xfrm>
          <a:prstGeom prst="rect">
            <a:avLst/>
          </a:prstGeom>
          <a:noFill/>
          <a:ln w="9525">
            <a:noFill/>
            <a:miter lim="800000"/>
            <a:headEnd/>
            <a:tailEnd/>
          </a:ln>
        </p:spPr>
        <p:txBody>
          <a:bodyPr wrap="square">
            <a:spAutoFit/>
          </a:bodyPr>
          <a:lstStyle/>
          <a:p>
            <a:r>
              <a:rPr lang="en-US" sz="800" dirty="0">
                <a:latin typeface="Tahoma" pitchFamily="34" charset="0"/>
                <a:cs typeface="Arial" charset="0"/>
              </a:rPr>
              <a:t>SOURCE:  </a:t>
            </a:r>
            <a:r>
              <a:rPr lang="en-US" sz="800" dirty="0">
                <a:latin typeface="Tahoma" pitchFamily="34" charset="0"/>
              </a:rPr>
              <a:t>FY2010: Federal Register, February 2, 2010 (Vol. 75, No. 21), pp 5325-5328, at </a:t>
            </a:r>
            <a:r>
              <a:rPr lang="en-US" sz="800" dirty="0">
                <a:latin typeface="Tahoma" pitchFamily="34" charset="0"/>
                <a:hlinkClick r:id="rId3"/>
              </a:rPr>
              <a:t>http://frwebgate6.access.gpo.gov/cgi-bin/PDFgate.cgi?WAISdocID=985592272797+0+2+0&amp;WAISaction=retrieve</a:t>
            </a:r>
            <a:r>
              <a:rPr lang="en-US" sz="1000" dirty="0">
                <a:latin typeface="Tahoma" pitchFamily="34" charset="0"/>
                <a:hlinkClick r:id="rId3"/>
              </a:rPr>
              <a:t>.</a:t>
            </a:r>
            <a:endParaRPr lang="en-US" sz="1000" dirty="0">
              <a:latin typeface="Tahoma" pitchFamily="34" charset="0"/>
            </a:endParaRPr>
          </a:p>
        </p:txBody>
      </p:sp>
      <p:pic>
        <p:nvPicPr>
          <p:cNvPr id="2169" name="Picture 29" descr="kfflogo-color1"/>
          <p:cNvPicPr>
            <a:picLocks noChangeAspect="1" noChangeArrowheads="1"/>
          </p:cNvPicPr>
          <p:nvPr/>
        </p:nvPicPr>
        <p:blipFill>
          <a:blip r:embed="rId4" cstate="print"/>
          <a:srcRect/>
          <a:stretch>
            <a:fillRect/>
          </a:stretch>
        </p:blipFill>
        <p:spPr bwMode="auto">
          <a:xfrm>
            <a:off x="8615363" y="6337300"/>
            <a:ext cx="457200" cy="458788"/>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C3766E90-8E81-4A67-A765-382DB82B2262}" type="slidenum">
              <a:rPr lang="en-US" smtClean="0"/>
              <a:pPr/>
              <a:t>5</a:t>
            </a:fld>
            <a:endParaRPr lang="en-US" dirty="0"/>
          </a:p>
        </p:txBody>
      </p:sp>
    </p:spTree>
    <p:extLst>
      <p:ext uri="{BB962C8B-B14F-4D97-AF65-F5344CB8AC3E}">
        <p14:creationId xmlns:p14="http://schemas.microsoft.com/office/powerpoint/2010/main" val="2774085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Who Does Medicaid Serve?</a:t>
            </a:r>
            <a:endParaRPr lang="en-US" b="1" dirty="0"/>
          </a:p>
        </p:txBody>
      </p:sp>
      <p:sp>
        <p:nvSpPr>
          <p:cNvPr id="3" name="Content Placeholder 2"/>
          <p:cNvSpPr>
            <a:spLocks noGrp="1"/>
          </p:cNvSpPr>
          <p:nvPr>
            <p:ph idx="1"/>
          </p:nvPr>
        </p:nvSpPr>
        <p:spPr>
          <a:xfrm>
            <a:off x="457200" y="1905000"/>
            <a:ext cx="8229600" cy="4343400"/>
          </a:xfrm>
        </p:spPr>
        <p:txBody>
          <a:bodyPr>
            <a:normAutofit fontScale="92500" lnSpcReduction="10000"/>
          </a:bodyPr>
          <a:lstStyle/>
          <a:p>
            <a:r>
              <a:rPr lang="en-US" dirty="0" smtClean="0"/>
              <a:t>1 in 3 children in US is covered by Medicaid.  ½ of the births in the US.  Children make up 49%  of the total Medicaid population.</a:t>
            </a:r>
          </a:p>
          <a:p>
            <a:r>
              <a:rPr lang="en-US" dirty="0" smtClean="0"/>
              <a:t>The elderly and people with disabilities make up ¼ of beneficiaries but 65% of spending.</a:t>
            </a:r>
          </a:p>
          <a:p>
            <a:r>
              <a:rPr lang="en-US" dirty="0" smtClean="0"/>
              <a:t>Medicaid beneficiaries are more likely to have  some form of chronic condition compared to general population.</a:t>
            </a:r>
          </a:p>
          <a:p>
            <a:r>
              <a:rPr lang="en-US" dirty="0" smtClean="0"/>
              <a:t>Medicaid-Medicare beneficiaries (Duals) comprise 15% of Medicaid population and 39% of expenditures.</a:t>
            </a:r>
          </a:p>
          <a:p>
            <a:endParaRPr lang="en-US" dirty="0"/>
          </a:p>
        </p:txBody>
      </p:sp>
    </p:spTree>
    <p:extLst>
      <p:ext uri="{BB962C8B-B14F-4D97-AF65-F5344CB8AC3E}">
        <p14:creationId xmlns:p14="http://schemas.microsoft.com/office/powerpoint/2010/main" val="2330502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772400" cy="809222"/>
          </a:xfrm>
        </p:spPr>
        <p:txBody>
          <a:bodyPr>
            <a:normAutofit/>
          </a:bodyPr>
          <a:lstStyle/>
          <a:p>
            <a:pPr algn="ctr"/>
            <a:r>
              <a:rPr lang="en-US" b="1" dirty="0" smtClean="0"/>
              <a:t>Who is Eligible for Medicaid?</a:t>
            </a:r>
            <a:endParaRPr lang="en-US" b="1" dirty="0"/>
          </a:p>
        </p:txBody>
      </p:sp>
      <p:sp>
        <p:nvSpPr>
          <p:cNvPr id="3" name="Content Placeholder 2"/>
          <p:cNvSpPr>
            <a:spLocks noGrp="1"/>
          </p:cNvSpPr>
          <p:nvPr>
            <p:ph idx="1"/>
          </p:nvPr>
        </p:nvSpPr>
        <p:spPr>
          <a:xfrm>
            <a:off x="533400" y="1828800"/>
            <a:ext cx="8229600" cy="4419600"/>
          </a:xfrm>
        </p:spPr>
        <p:txBody>
          <a:bodyPr>
            <a:normAutofit/>
          </a:bodyPr>
          <a:lstStyle/>
          <a:p>
            <a:r>
              <a:rPr lang="en-US" sz="2400" dirty="0" smtClean="0"/>
              <a:t>Eligibility is EXTRAORDINARILY complex!</a:t>
            </a:r>
          </a:p>
          <a:p>
            <a:r>
              <a:rPr lang="en-US" sz="2400" dirty="0"/>
              <a:t>Currently, Virginia Medicaid does </a:t>
            </a:r>
            <a:r>
              <a:rPr lang="en-US" sz="2400" b="1" dirty="0"/>
              <a:t>not</a:t>
            </a:r>
            <a:r>
              <a:rPr lang="en-US" sz="2400" dirty="0"/>
              <a:t> provide medical assistance for all people with limited incomes and resources.</a:t>
            </a:r>
          </a:p>
          <a:p>
            <a:r>
              <a:rPr lang="en-US" sz="2400" dirty="0" smtClean="0"/>
              <a:t>Currently, to qualify for Medicaid, individuals must:</a:t>
            </a:r>
          </a:p>
          <a:p>
            <a:pPr lvl="1"/>
            <a:r>
              <a:rPr lang="en-US" sz="2400" dirty="0" smtClean="0"/>
              <a:t>Meet financial eligibility requirements; </a:t>
            </a:r>
            <a:r>
              <a:rPr lang="en-US" sz="2400" i="1" dirty="0" smtClean="0"/>
              <a:t>AND</a:t>
            </a:r>
          </a:p>
          <a:p>
            <a:pPr lvl="1"/>
            <a:r>
              <a:rPr lang="en-US" sz="2400" dirty="0" smtClean="0"/>
              <a:t>Fall into a “covered group” such as:</a:t>
            </a:r>
          </a:p>
          <a:p>
            <a:pPr lvl="2"/>
            <a:r>
              <a:rPr lang="en-US" dirty="0" smtClean="0"/>
              <a:t>Aged, blind, and disabled;</a:t>
            </a:r>
          </a:p>
          <a:p>
            <a:pPr lvl="2"/>
            <a:r>
              <a:rPr lang="en-US" dirty="0" smtClean="0"/>
              <a:t>Pregnant;</a:t>
            </a:r>
          </a:p>
          <a:p>
            <a:pPr lvl="2"/>
            <a:r>
              <a:rPr lang="en-US" dirty="0" smtClean="0"/>
              <a:t>Child; or</a:t>
            </a:r>
          </a:p>
          <a:p>
            <a:pPr lvl="2"/>
            <a:r>
              <a:rPr lang="en-US" dirty="0" smtClean="0"/>
              <a:t>Caretaker parents of children.</a:t>
            </a:r>
          </a:p>
        </p:txBody>
      </p:sp>
    </p:spTree>
    <p:extLst>
      <p:ext uri="{BB962C8B-B14F-4D97-AF65-F5344CB8AC3E}">
        <p14:creationId xmlns:p14="http://schemas.microsoft.com/office/powerpoint/2010/main" val="514636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prstGeom prst="rect">
            <a:avLst/>
          </a:prstGeom>
        </p:spPr>
        <p:txBody>
          <a:bodyPr/>
          <a:lstStyle/>
          <a:p>
            <a:fld id="{D9B50D86-C0A9-45EC-B3DA-1B2C55F97588}" type="slidenum">
              <a:rPr lang="en-US" smtClean="0"/>
              <a:pPr/>
              <a:t>8</a:t>
            </a:fld>
            <a:endParaRPr lang="en-US" dirty="0"/>
          </a:p>
        </p:txBody>
      </p:sp>
      <p:sp>
        <p:nvSpPr>
          <p:cNvPr id="2" name="Title 1"/>
          <p:cNvSpPr>
            <a:spLocks noGrp="1"/>
          </p:cNvSpPr>
          <p:nvPr>
            <p:ph type="title" idx="4294967295"/>
          </p:nvPr>
        </p:nvSpPr>
        <p:spPr>
          <a:xfrm>
            <a:off x="457200" y="457200"/>
            <a:ext cx="8229600" cy="838200"/>
          </a:xfrm>
          <a:solidFill>
            <a:srgbClr val="000099"/>
          </a:solidFill>
          <a:ln>
            <a:solidFill>
              <a:schemeClr val="accent5">
                <a:lumMod val="75000"/>
              </a:schemeClr>
            </a:solidFill>
          </a:ln>
        </p:spPr>
        <p:txBody>
          <a:bodyPr>
            <a:noAutofit/>
          </a:bodyPr>
          <a:lstStyle/>
          <a:p>
            <a:r>
              <a:rPr lang="en-US" sz="3600" b="1" dirty="0" smtClean="0">
                <a:solidFill>
                  <a:srgbClr val="92D050"/>
                </a:solidFill>
                <a:latin typeface="Arial" panose="020B0604020202020204" pitchFamily="34" charset="0"/>
                <a:cs typeface="Arial" panose="020B0604020202020204" pitchFamily="34" charset="0"/>
              </a:rPr>
              <a:t>Current vs. Optional Eligibility  </a:t>
            </a:r>
            <a:endParaRPr lang="en-US" sz="3600" b="1" dirty="0">
              <a:solidFill>
                <a:srgbClr val="92D050"/>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60199409"/>
              </p:ext>
            </p:extLst>
          </p:nvPr>
        </p:nvGraphicFramePr>
        <p:xfrm>
          <a:off x="609600" y="1524000"/>
          <a:ext cx="80772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7200" y="5016380"/>
            <a:ext cx="8305800" cy="1200329"/>
          </a:xfrm>
          <a:prstGeom prst="rect">
            <a:avLst/>
          </a:prstGeom>
          <a:noFill/>
          <a:ln>
            <a:solidFill>
              <a:schemeClr val="accent1">
                <a:lumMod val="75000"/>
              </a:schemeClr>
            </a:solidFill>
          </a:ln>
        </p:spPr>
        <p:txBody>
          <a:bodyPr wrap="square" rtlCol="0">
            <a:spAutoFit/>
          </a:bodyPr>
          <a:lstStyle/>
          <a:p>
            <a:r>
              <a:rPr lang="en-US" dirty="0" smtClean="0"/>
              <a:t>Because the Supreme Court ruled that Medicaid expansion under the Affordable Care Act (ACA) is optional,  Virginia has the opportunity to receive federal funding to cover over 400,000 eligible individuals with incomes under 133% FPL. States that expand coverage, must expand coverage to 133% FPL.</a:t>
            </a:r>
            <a:endParaRPr lang="en-US" dirty="0"/>
          </a:p>
        </p:txBody>
      </p:sp>
    </p:spTree>
    <p:extLst>
      <p:ext uri="{BB962C8B-B14F-4D97-AF65-F5344CB8AC3E}">
        <p14:creationId xmlns:p14="http://schemas.microsoft.com/office/powerpoint/2010/main" val="1188375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3"/>
          <p:cNvGraphicFramePr>
            <a:graphicFrameLocks noChangeAspect="1"/>
          </p:cNvGraphicFramePr>
          <p:nvPr>
            <p:extLst>
              <p:ext uri="{D42A27DB-BD31-4B8C-83A1-F6EECF244321}">
                <p14:modId xmlns:p14="http://schemas.microsoft.com/office/powerpoint/2010/main" val="2700918655"/>
              </p:ext>
            </p:extLst>
          </p:nvPr>
        </p:nvGraphicFramePr>
        <p:xfrm>
          <a:off x="797052" y="1371600"/>
          <a:ext cx="7620000" cy="4495801"/>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idx="4294967295"/>
          </p:nvPr>
        </p:nvSpPr>
        <p:spPr>
          <a:xfrm>
            <a:off x="685800" y="381000"/>
            <a:ext cx="7924800" cy="944562"/>
          </a:xfrm>
          <a:solidFill>
            <a:srgbClr val="000099"/>
          </a:solidFill>
        </p:spPr>
        <p:txBody>
          <a:bodyPr>
            <a:normAutofit/>
          </a:bodyPr>
          <a:lstStyle/>
          <a:p>
            <a:pPr algn="ctr"/>
            <a:r>
              <a:rPr lang="en-US" sz="4400" b="1" dirty="0" smtClean="0">
                <a:solidFill>
                  <a:srgbClr val="92D050"/>
                </a:solidFill>
              </a:rPr>
              <a:t>Medicaid</a:t>
            </a:r>
            <a:r>
              <a:rPr lang="en-US" sz="4400" b="1" dirty="0" smtClean="0"/>
              <a:t> </a:t>
            </a:r>
            <a:r>
              <a:rPr lang="en-US" sz="4400" b="1" dirty="0" smtClean="0">
                <a:solidFill>
                  <a:srgbClr val="92D050"/>
                </a:solidFill>
              </a:rPr>
              <a:t>Enrollment</a:t>
            </a:r>
            <a:endParaRPr lang="en-US" sz="4400" b="1" dirty="0">
              <a:solidFill>
                <a:srgbClr val="92D050"/>
              </a:solidFill>
            </a:endParaRPr>
          </a:p>
        </p:txBody>
      </p:sp>
      <p:sp>
        <p:nvSpPr>
          <p:cNvPr id="6" name="Rectangle 5"/>
          <p:cNvSpPr/>
          <p:nvPr/>
        </p:nvSpPr>
        <p:spPr>
          <a:xfrm>
            <a:off x="685800" y="1295400"/>
            <a:ext cx="7924800" cy="4648201"/>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7" name="TextBox 6"/>
          <p:cNvSpPr txBox="1"/>
          <p:nvPr/>
        </p:nvSpPr>
        <p:spPr>
          <a:xfrm>
            <a:off x="2895600" y="1828800"/>
            <a:ext cx="1905000" cy="584775"/>
          </a:xfrm>
          <a:prstGeom prst="rect">
            <a:avLst/>
          </a:prstGeom>
          <a:noFill/>
        </p:spPr>
        <p:txBody>
          <a:bodyPr wrap="square" rtlCol="0">
            <a:spAutoFit/>
          </a:bodyPr>
          <a:lstStyle/>
          <a:p>
            <a:pPr algn="ctr"/>
            <a:r>
              <a:rPr lang="en-US" sz="1600" dirty="0" smtClean="0"/>
              <a:t>National Medicaid Enrollment</a:t>
            </a:r>
            <a:endParaRPr lang="en-US" sz="1600" dirty="0"/>
          </a:p>
        </p:txBody>
      </p:sp>
      <p:sp>
        <p:nvSpPr>
          <p:cNvPr id="8" name="TextBox 7"/>
          <p:cNvSpPr txBox="1"/>
          <p:nvPr/>
        </p:nvSpPr>
        <p:spPr>
          <a:xfrm>
            <a:off x="954993" y="3214300"/>
            <a:ext cx="1524000" cy="276999"/>
          </a:xfrm>
          <a:prstGeom prst="rect">
            <a:avLst/>
          </a:prstGeom>
          <a:noFill/>
        </p:spPr>
        <p:txBody>
          <a:bodyPr wrap="square" rtlCol="0">
            <a:spAutoFit/>
          </a:bodyPr>
          <a:lstStyle/>
          <a:p>
            <a:pPr algn="ctr"/>
            <a:r>
              <a:rPr lang="en-US" sz="1200" dirty="0" smtClean="0"/>
              <a:t>22.9M</a:t>
            </a:r>
            <a:endParaRPr lang="en-US" sz="1200" dirty="0"/>
          </a:p>
        </p:txBody>
      </p:sp>
      <p:sp>
        <p:nvSpPr>
          <p:cNvPr id="9" name="TextBox 8"/>
          <p:cNvSpPr txBox="1"/>
          <p:nvPr/>
        </p:nvSpPr>
        <p:spPr>
          <a:xfrm>
            <a:off x="7765279" y="1444581"/>
            <a:ext cx="1066800" cy="276999"/>
          </a:xfrm>
          <a:prstGeom prst="rect">
            <a:avLst/>
          </a:prstGeom>
          <a:noFill/>
        </p:spPr>
        <p:txBody>
          <a:bodyPr wrap="square" rtlCol="0">
            <a:spAutoFit/>
          </a:bodyPr>
          <a:lstStyle/>
          <a:p>
            <a:pPr algn="ctr"/>
            <a:r>
              <a:rPr lang="en-US" sz="1200" dirty="0" smtClean="0"/>
              <a:t>56.7M</a:t>
            </a:r>
            <a:endParaRPr lang="en-US" sz="1200" dirty="0"/>
          </a:p>
        </p:txBody>
      </p:sp>
      <p:sp>
        <p:nvSpPr>
          <p:cNvPr id="10" name="TextBox 9"/>
          <p:cNvSpPr txBox="1"/>
          <p:nvPr/>
        </p:nvSpPr>
        <p:spPr>
          <a:xfrm>
            <a:off x="685800" y="5946449"/>
            <a:ext cx="7924800" cy="707886"/>
          </a:xfrm>
          <a:prstGeom prst="rect">
            <a:avLst/>
          </a:prstGeom>
          <a:noFill/>
        </p:spPr>
        <p:txBody>
          <a:bodyPr wrap="square" rtlCol="0">
            <a:spAutoFit/>
          </a:bodyPr>
          <a:lstStyle/>
          <a:p>
            <a:r>
              <a:rPr lang="en-US" sz="800" dirty="0" smtClean="0"/>
              <a:t>Note:  For the purposes of this presentation, the term “Medicaid” is used to represent both Virginia’s Title XIX Medicaid and Title XXI CHIP programs.</a:t>
            </a:r>
          </a:p>
          <a:p>
            <a:r>
              <a:rPr lang="en-US" sz="800" dirty="0" smtClean="0"/>
              <a:t>Source:  National Medicaid Enrollment - 2010 Actuarial Report On The Financial Outlook For Medicaid .  Office of the Actuary, Centers for Medicare &amp; Medicaid Services, and the U.S. Department of Health &amp; Human Services  </a:t>
            </a:r>
          </a:p>
          <a:p>
            <a:r>
              <a:rPr lang="en-US" sz="800" dirty="0" smtClean="0"/>
              <a:t>Virginia Medicaid Enrollment – Virginia Department of Medical Assistance Services, Average monthly enrollment in the Virginia Medicaid and CHIP programs, as of the 1</a:t>
            </a:r>
            <a:r>
              <a:rPr lang="en-US" sz="800" baseline="30000" dirty="0" smtClean="0"/>
              <a:t>st</a:t>
            </a:r>
            <a:r>
              <a:rPr lang="en-US" sz="800" dirty="0" smtClean="0"/>
              <a:t> of each month.</a:t>
            </a:r>
          </a:p>
        </p:txBody>
      </p:sp>
      <p:cxnSp>
        <p:nvCxnSpPr>
          <p:cNvPr id="11" name="Straight Arrow Connector 10"/>
          <p:cNvCxnSpPr/>
          <p:nvPr/>
        </p:nvCxnSpPr>
        <p:spPr>
          <a:xfrm flipH="1" flipV="1">
            <a:off x="5943600" y="3124200"/>
            <a:ext cx="53340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371600" y="4419600"/>
            <a:ext cx="990600"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291,000</a:t>
            </a:r>
            <a:endParaRPr lang="en-US" sz="1400" b="1" dirty="0"/>
          </a:p>
        </p:txBody>
      </p:sp>
      <p:sp>
        <p:nvSpPr>
          <p:cNvPr id="13" name="TextBox 11"/>
          <p:cNvSpPr txBox="1"/>
          <p:nvPr/>
        </p:nvSpPr>
        <p:spPr>
          <a:xfrm>
            <a:off x="7772400" y="2133600"/>
            <a:ext cx="838200"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946,000</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Theme 9.16.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MAS PPT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 Theme 9.16.14</Template>
  <TotalTime>3547</TotalTime>
  <Words>2110</Words>
  <Application>Microsoft Office PowerPoint</Application>
  <PresentationFormat>On-screen Show (4:3)</PresentationFormat>
  <Paragraphs>425</Paragraphs>
  <Slides>21</Slides>
  <Notes>9</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Blank Theme 9.16.14</vt:lpstr>
      <vt:lpstr>DMAS PPT Template</vt:lpstr>
      <vt:lpstr>PowerPoint Presentation</vt:lpstr>
      <vt:lpstr>Before we get started…   A VERY brief history lesson</vt:lpstr>
      <vt:lpstr>Medicaid and the Social Security Act</vt:lpstr>
      <vt:lpstr>Children’s Health Insurance Program (CHIP)</vt:lpstr>
      <vt:lpstr>PowerPoint Presentation</vt:lpstr>
      <vt:lpstr>Who Does Medicaid Serve?</vt:lpstr>
      <vt:lpstr>Who is Eligible for Medicaid?</vt:lpstr>
      <vt:lpstr>Current vs. Optional Eligibility  </vt:lpstr>
      <vt:lpstr>Medicaid Enrollment</vt:lpstr>
      <vt:lpstr>PowerPoint Presentation</vt:lpstr>
      <vt:lpstr>Summary of Virginia Medicaid Eligibility Levels</vt:lpstr>
      <vt:lpstr>FY 2014 Enrollment</vt:lpstr>
      <vt:lpstr>FY 2014 Expenditures</vt:lpstr>
      <vt:lpstr>FY 2014 Average Cost per Person</vt:lpstr>
      <vt:lpstr>What Services Does Medicaid Cover?  </vt:lpstr>
      <vt:lpstr>Medicaid Cost Sharing</vt:lpstr>
      <vt:lpstr>Rules for Medicaid Premium and Cost-Sharing Standards, 2013</vt:lpstr>
      <vt:lpstr>Current DMAS Fee-For-Service Cost Sharing</vt:lpstr>
      <vt:lpstr>PowerPoint Presentation</vt:lpstr>
      <vt:lpstr>Medicaid Service Delivery Structure  Managed Care  </vt:lpstr>
      <vt:lpstr>Does It Work? Yes</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MIRC 4/7</dc:title>
  <dc:creator>ecz92738</dc:creator>
  <cp:lastModifiedBy>Becky</cp:lastModifiedBy>
  <cp:revision>295</cp:revision>
  <cp:lastPrinted>2014-09-09T19:12:57Z</cp:lastPrinted>
  <dcterms:created xsi:type="dcterms:W3CDTF">2014-04-03T15:07:48Z</dcterms:created>
  <dcterms:modified xsi:type="dcterms:W3CDTF">2014-10-16T18:30:22Z</dcterms:modified>
</cp:coreProperties>
</file>