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7.xml" ContentType="application/vnd.openxmlformats-officedocument.presentationml.notesSlide+xml"/>
  <Override PartName="/ppt/charts/chart8.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4" r:id="rId1"/>
    <p:sldMasterId id="2147483769" r:id="rId2"/>
  </p:sldMasterIdLst>
  <p:notesMasterIdLst>
    <p:notesMasterId r:id="rId24"/>
  </p:notesMasterIdLst>
  <p:sldIdLst>
    <p:sldId id="734" r:id="rId3"/>
    <p:sldId id="621" r:id="rId4"/>
    <p:sldId id="622" r:id="rId5"/>
    <p:sldId id="623" r:id="rId6"/>
    <p:sldId id="624" r:id="rId7"/>
    <p:sldId id="733" r:id="rId8"/>
    <p:sldId id="627" r:id="rId9"/>
    <p:sldId id="655" r:id="rId10"/>
    <p:sldId id="567" r:id="rId11"/>
    <p:sldId id="590" r:id="rId12"/>
    <p:sldId id="614" r:id="rId13"/>
    <p:sldId id="615" r:id="rId14"/>
    <p:sldId id="616" r:id="rId15"/>
    <p:sldId id="617" r:id="rId16"/>
    <p:sldId id="575" r:id="rId17"/>
    <p:sldId id="663" r:id="rId18"/>
    <p:sldId id="659" r:id="rId19"/>
    <p:sldId id="660" r:id="rId20"/>
    <p:sldId id="669" r:id="rId21"/>
    <p:sldId id="670" r:id="rId22"/>
    <p:sldId id="6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ynthia Cors" initials="C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96" autoAdjust="0"/>
    <p:restoredTop sz="91456" autoAdjust="0"/>
  </p:normalViewPr>
  <p:slideViewPr>
    <p:cSldViewPr>
      <p:cViewPr>
        <p:scale>
          <a:sx n="103" d="100"/>
          <a:sy n="103" d="100"/>
        </p:scale>
        <p:origin x="-10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Currently Medicaid Eligible</c:v>
                </c:pt>
              </c:strCache>
            </c:strRef>
          </c:tx>
          <c:invertIfNegative val="0"/>
          <c:cat>
            <c:strRef>
              <c:f>Sheet1!$A$2:$A$7</c:f>
              <c:strCache>
                <c:ptCount val="6"/>
                <c:pt idx="0">
                  <c:v>Pregnant Women</c:v>
                </c:pt>
                <c:pt idx="1">
                  <c:v>Children 0-5</c:v>
                </c:pt>
                <c:pt idx="2">
                  <c:v>Children 6-18</c:v>
                </c:pt>
                <c:pt idx="3">
                  <c:v>Elderly % Disabled</c:v>
                </c:pt>
                <c:pt idx="4">
                  <c:v>Parents</c:v>
                </c:pt>
                <c:pt idx="5">
                  <c:v>Childless Adults</c:v>
                </c:pt>
              </c:strCache>
            </c:strRef>
          </c:cat>
          <c:val>
            <c:numRef>
              <c:f>Sheet1!$B$2:$B$7</c:f>
              <c:numCache>
                <c:formatCode>General</c:formatCode>
                <c:ptCount val="6"/>
                <c:pt idx="0">
                  <c:v>1.33</c:v>
                </c:pt>
                <c:pt idx="1">
                  <c:v>1.33</c:v>
                </c:pt>
                <c:pt idx="2">
                  <c:v>1.33</c:v>
                </c:pt>
                <c:pt idx="3">
                  <c:v>0.8</c:v>
                </c:pt>
                <c:pt idx="4">
                  <c:v>0.30000000000000032</c:v>
                </c:pt>
                <c:pt idx="5">
                  <c:v>0</c:v>
                </c:pt>
              </c:numCache>
            </c:numRef>
          </c:val>
        </c:ser>
        <c:ser>
          <c:idx val="1"/>
          <c:order val="1"/>
          <c:tx>
            <c:strRef>
              <c:f>Sheet1!$C$1</c:f>
              <c:strCache>
                <c:ptCount val="1"/>
                <c:pt idx="0">
                  <c:v>Optional 400,000+ Virginians</c:v>
                </c:pt>
              </c:strCache>
            </c:strRef>
          </c:tx>
          <c:invertIfNegative val="0"/>
          <c:cat>
            <c:strRef>
              <c:f>Sheet1!$A$2:$A$7</c:f>
              <c:strCache>
                <c:ptCount val="6"/>
                <c:pt idx="0">
                  <c:v>Pregnant Women</c:v>
                </c:pt>
                <c:pt idx="1">
                  <c:v>Children 0-5</c:v>
                </c:pt>
                <c:pt idx="2">
                  <c:v>Children 6-18</c:v>
                </c:pt>
                <c:pt idx="3">
                  <c:v>Elderly % Disabled</c:v>
                </c:pt>
                <c:pt idx="4">
                  <c:v>Parents</c:v>
                </c:pt>
                <c:pt idx="5">
                  <c:v>Childless Adults</c:v>
                </c:pt>
              </c:strCache>
            </c:strRef>
          </c:cat>
          <c:val>
            <c:numRef>
              <c:f>Sheet1!$C$2:$C$7</c:f>
              <c:numCache>
                <c:formatCode>General</c:formatCode>
                <c:ptCount val="6"/>
                <c:pt idx="3">
                  <c:v>0.53</c:v>
                </c:pt>
                <c:pt idx="4">
                  <c:v>1.03</c:v>
                </c:pt>
                <c:pt idx="5">
                  <c:v>1.33</c:v>
                </c:pt>
              </c:numCache>
            </c:numRef>
          </c:val>
        </c:ser>
        <c:dLbls>
          <c:showLegendKey val="0"/>
          <c:showVal val="0"/>
          <c:showCatName val="0"/>
          <c:showSerName val="0"/>
          <c:showPercent val="0"/>
          <c:showBubbleSize val="0"/>
        </c:dLbls>
        <c:gapWidth val="150"/>
        <c:overlap val="100"/>
        <c:axId val="43151360"/>
        <c:axId val="43152896"/>
      </c:barChart>
      <c:catAx>
        <c:axId val="43151360"/>
        <c:scaling>
          <c:orientation val="minMax"/>
        </c:scaling>
        <c:delete val="0"/>
        <c:axPos val="b"/>
        <c:majorTickMark val="out"/>
        <c:minorTickMark val="none"/>
        <c:tickLblPos val="nextTo"/>
        <c:crossAx val="43152896"/>
        <c:crosses val="autoZero"/>
        <c:auto val="1"/>
        <c:lblAlgn val="ctr"/>
        <c:lblOffset val="100"/>
        <c:noMultiLvlLbl val="0"/>
      </c:catAx>
      <c:valAx>
        <c:axId val="43152896"/>
        <c:scaling>
          <c:orientation val="minMax"/>
          <c:max val="1.33"/>
          <c:min val="0"/>
        </c:scaling>
        <c:delete val="0"/>
        <c:axPos val="l"/>
        <c:majorGridlines/>
        <c:title>
          <c:tx>
            <c:rich>
              <a:bodyPr rot="-5400000" vert="horz"/>
              <a:lstStyle/>
              <a:p>
                <a:pPr>
                  <a:defRPr/>
                </a:pPr>
                <a:r>
                  <a:rPr lang="en-US" dirty="0"/>
                  <a:t>FPL %</a:t>
                </a:r>
              </a:p>
            </c:rich>
          </c:tx>
          <c:layout/>
          <c:overlay val="0"/>
        </c:title>
        <c:numFmt formatCode="0%" sourceLinked="0"/>
        <c:majorTickMark val="out"/>
        <c:minorTickMark val="none"/>
        <c:tickLblPos val="nextTo"/>
        <c:crossAx val="43151360"/>
        <c:crosses val="autoZero"/>
        <c:crossBetween val="between"/>
      </c:valAx>
    </c:plotArea>
    <c:legend>
      <c:legendPos val="r"/>
      <c:layout>
        <c:manualLayout>
          <c:xMode val="edge"/>
          <c:yMode val="edge"/>
          <c:x val="0.76903617590254048"/>
          <c:y val="0.3648038549283748"/>
          <c:w val="0.22152986183330858"/>
          <c:h val="0.20599803328502603"/>
        </c:manualLayout>
      </c:layout>
      <c:overlay val="0"/>
      <c:txPr>
        <a:bodyPr/>
        <a:lstStyle/>
        <a:p>
          <a:pPr>
            <a:defRPr sz="1050"/>
          </a:pPr>
          <a:endParaRPr lang="en-US"/>
        </a:p>
      </c:tx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307086614173429E-2"/>
          <c:y val="1.8854012114582621E-2"/>
          <c:w val="0.91228000346110583"/>
          <c:h val="0.8648645332151873"/>
        </c:manualLayout>
      </c:layout>
      <c:lineChart>
        <c:grouping val="standard"/>
        <c:varyColors val="0"/>
        <c:ser>
          <c:idx val="1"/>
          <c:order val="0"/>
          <c:tx>
            <c:strRef>
              <c:f>Sheet1!$B$1</c:f>
              <c:strCache>
                <c:ptCount val="1"/>
                <c:pt idx="0">
                  <c:v>Title XIX &amp; XXI</c:v>
                </c:pt>
              </c:strCache>
            </c:strRef>
          </c:tx>
          <c:spPr>
            <a:ln>
              <a:solidFill>
                <a:schemeClr val="tx1"/>
              </a:solidFill>
            </a:ln>
          </c:spPr>
          <c:marker>
            <c:spPr>
              <a:solidFill>
                <a:schemeClr val="tx1"/>
              </a:solidFill>
              <a:ln>
                <a:solidFill>
                  <a:schemeClr val="tx1"/>
                </a:solidFill>
              </a:ln>
            </c:spPr>
          </c:marke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Sheet1!$B$2:$B$24</c:f>
              <c:numCache>
                <c:formatCode>_(* #,##0_);_(* \(#,##0\);_(* "-"??_);_(@_)</c:formatCode>
                <c:ptCount val="23"/>
                <c:pt idx="0">
                  <c:v>290937</c:v>
                </c:pt>
                <c:pt idx="1">
                  <c:v>341398</c:v>
                </c:pt>
                <c:pt idx="2">
                  <c:v>407023</c:v>
                </c:pt>
                <c:pt idx="3">
                  <c:v>461869</c:v>
                </c:pt>
                <c:pt idx="4">
                  <c:v>506047</c:v>
                </c:pt>
                <c:pt idx="5">
                  <c:v>531869</c:v>
                </c:pt>
                <c:pt idx="6">
                  <c:v>535508</c:v>
                </c:pt>
                <c:pt idx="7">
                  <c:v>530571</c:v>
                </c:pt>
                <c:pt idx="8">
                  <c:v>505814</c:v>
                </c:pt>
                <c:pt idx="9">
                  <c:v>492581</c:v>
                </c:pt>
                <c:pt idx="10">
                  <c:v>506120</c:v>
                </c:pt>
                <c:pt idx="11">
                  <c:v>506372.5</c:v>
                </c:pt>
                <c:pt idx="12">
                  <c:v>528222.5</c:v>
                </c:pt>
                <c:pt idx="13">
                  <c:v>566262.91666666744</c:v>
                </c:pt>
                <c:pt idx="14">
                  <c:v>622599.58333333349</c:v>
                </c:pt>
                <c:pt idx="15">
                  <c:v>684158.58333333349</c:v>
                </c:pt>
                <c:pt idx="16">
                  <c:v>729048.83333333442</c:v>
                </c:pt>
                <c:pt idx="17">
                  <c:v>730493.83333333442</c:v>
                </c:pt>
                <c:pt idx="18">
                  <c:v>746939.25</c:v>
                </c:pt>
                <c:pt idx="19">
                  <c:v>789951.83333333442</c:v>
                </c:pt>
                <c:pt idx="20">
                  <c:v>863671.91666666744</c:v>
                </c:pt>
                <c:pt idx="21">
                  <c:v>909027.5</c:v>
                </c:pt>
                <c:pt idx="22">
                  <c:v>946357.41666666744</c:v>
                </c:pt>
              </c:numCache>
            </c:numRef>
          </c:val>
          <c:smooth val="0"/>
        </c:ser>
        <c:dLbls>
          <c:showLegendKey val="0"/>
          <c:showVal val="0"/>
          <c:showCatName val="0"/>
          <c:showSerName val="0"/>
          <c:showPercent val="0"/>
          <c:showBubbleSize val="0"/>
        </c:dLbls>
        <c:marker val="1"/>
        <c:smooth val="0"/>
        <c:axId val="54169600"/>
        <c:axId val="54171520"/>
      </c:lineChart>
      <c:lineChart>
        <c:grouping val="standard"/>
        <c:varyColors val="0"/>
        <c:ser>
          <c:idx val="0"/>
          <c:order val="1"/>
          <c:tx>
            <c:strRef>
              <c:f>Sheet1!$C$1</c:f>
              <c:strCache>
                <c:ptCount val="1"/>
                <c:pt idx="0">
                  <c:v>National</c:v>
                </c:pt>
              </c:strCache>
            </c:strRef>
          </c:tx>
          <c:spPr>
            <a:ln>
              <a:solidFill>
                <a:prstClr val="white">
                  <a:lumMod val="50000"/>
                  <a:alpha val="54000"/>
                </a:prstClr>
              </a:solidFill>
            </a:ln>
          </c:spPr>
          <c:marker>
            <c:symbol val="diamond"/>
            <c:size val="9"/>
            <c:spPr>
              <a:solidFill>
                <a:prstClr val="white">
                  <a:lumMod val="50000"/>
                  <a:alpha val="64000"/>
                </a:prstClr>
              </a:solidFill>
              <a:ln>
                <a:noFill/>
              </a:ln>
            </c:spPr>
          </c:marke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Sheet1!$C$2:$C$24</c:f>
              <c:numCache>
                <c:formatCode>#,##0</c:formatCode>
                <c:ptCount val="23"/>
                <c:pt idx="0">
                  <c:v>22900000</c:v>
                </c:pt>
                <c:pt idx="1">
                  <c:v>25000000</c:v>
                </c:pt>
                <c:pt idx="2">
                  <c:v>27100000</c:v>
                </c:pt>
                <c:pt idx="3">
                  <c:v>29200000</c:v>
                </c:pt>
                <c:pt idx="4">
                  <c:v>31300000</c:v>
                </c:pt>
                <c:pt idx="5">
                  <c:v>33400000</c:v>
                </c:pt>
                <c:pt idx="6">
                  <c:v>33200000</c:v>
                </c:pt>
                <c:pt idx="7">
                  <c:v>33000000</c:v>
                </c:pt>
                <c:pt idx="8">
                  <c:v>32500000</c:v>
                </c:pt>
                <c:pt idx="9">
                  <c:v>32100000</c:v>
                </c:pt>
                <c:pt idx="10">
                  <c:v>34600000</c:v>
                </c:pt>
                <c:pt idx="11">
                  <c:v>36900000</c:v>
                </c:pt>
                <c:pt idx="12">
                  <c:v>40500000</c:v>
                </c:pt>
                <c:pt idx="13">
                  <c:v>43500000</c:v>
                </c:pt>
                <c:pt idx="14">
                  <c:v>45200000</c:v>
                </c:pt>
                <c:pt idx="15">
                  <c:v>46300000</c:v>
                </c:pt>
                <c:pt idx="16">
                  <c:v>46700000</c:v>
                </c:pt>
                <c:pt idx="17">
                  <c:v>46400000</c:v>
                </c:pt>
                <c:pt idx="18">
                  <c:v>47700000</c:v>
                </c:pt>
                <c:pt idx="19">
                  <c:v>50900000</c:v>
                </c:pt>
                <c:pt idx="20">
                  <c:v>53700000</c:v>
                </c:pt>
                <c:pt idx="21">
                  <c:v>55700000</c:v>
                </c:pt>
                <c:pt idx="22">
                  <c:v>56700000</c:v>
                </c:pt>
              </c:numCache>
            </c:numRef>
          </c:val>
          <c:smooth val="0"/>
        </c:ser>
        <c:dLbls>
          <c:showLegendKey val="0"/>
          <c:showVal val="0"/>
          <c:showCatName val="0"/>
          <c:showSerName val="0"/>
          <c:showPercent val="0"/>
          <c:showBubbleSize val="0"/>
        </c:dLbls>
        <c:marker val="1"/>
        <c:smooth val="0"/>
        <c:axId val="54178944"/>
        <c:axId val="54173056"/>
      </c:lineChart>
      <c:catAx>
        <c:axId val="54169600"/>
        <c:scaling>
          <c:orientation val="minMax"/>
        </c:scaling>
        <c:delete val="0"/>
        <c:axPos val="b"/>
        <c:numFmt formatCode="General" sourceLinked="1"/>
        <c:majorTickMark val="out"/>
        <c:minorTickMark val="none"/>
        <c:tickLblPos val="nextTo"/>
        <c:spPr>
          <a:ln w="3393">
            <a:solidFill>
              <a:schemeClr val="tx1"/>
            </a:solidFill>
            <a:prstDash val="solid"/>
          </a:ln>
        </c:spPr>
        <c:txPr>
          <a:bodyPr rot="0" vert="horz"/>
          <a:lstStyle/>
          <a:p>
            <a:pPr>
              <a:defRPr/>
            </a:pPr>
            <a:endParaRPr lang="en-US"/>
          </a:p>
        </c:txPr>
        <c:crossAx val="54171520"/>
        <c:crosses val="autoZero"/>
        <c:auto val="1"/>
        <c:lblAlgn val="ctr"/>
        <c:lblOffset val="100"/>
        <c:tickLblSkip val="5"/>
        <c:tickMarkSkip val="1"/>
        <c:noMultiLvlLbl val="0"/>
      </c:catAx>
      <c:valAx>
        <c:axId val="54171520"/>
        <c:scaling>
          <c:orientation val="minMax"/>
          <c:max val="1100000"/>
          <c:min val="0"/>
        </c:scaling>
        <c:delete val="0"/>
        <c:axPos val="l"/>
        <c:numFmt formatCode="#,##0" sourceLinked="0"/>
        <c:majorTickMark val="none"/>
        <c:minorTickMark val="none"/>
        <c:tickLblPos val="none"/>
        <c:spPr>
          <a:ln w="3393">
            <a:noFill/>
            <a:prstDash val="solid"/>
          </a:ln>
        </c:spPr>
        <c:txPr>
          <a:bodyPr rot="0" vert="horz"/>
          <a:lstStyle/>
          <a:p>
            <a:pPr>
              <a:defRPr/>
            </a:pPr>
            <a:endParaRPr lang="en-US"/>
          </a:p>
        </c:txPr>
        <c:crossAx val="54169600"/>
        <c:crosses val="autoZero"/>
        <c:crossBetween val="between"/>
      </c:valAx>
      <c:valAx>
        <c:axId val="54173056"/>
        <c:scaling>
          <c:orientation val="minMax"/>
          <c:max val="60000000"/>
        </c:scaling>
        <c:delete val="0"/>
        <c:axPos val="r"/>
        <c:numFmt formatCode="#,##0" sourceLinked="1"/>
        <c:majorTickMark val="none"/>
        <c:minorTickMark val="none"/>
        <c:tickLblPos val="none"/>
        <c:spPr>
          <a:solidFill>
            <a:schemeClr val="bg1"/>
          </a:solidFill>
          <a:ln>
            <a:noFill/>
          </a:ln>
        </c:spPr>
        <c:crossAx val="54178944"/>
        <c:crosses val="max"/>
        <c:crossBetween val="between"/>
      </c:valAx>
      <c:catAx>
        <c:axId val="54178944"/>
        <c:scaling>
          <c:orientation val="minMax"/>
        </c:scaling>
        <c:delete val="1"/>
        <c:axPos val="b"/>
        <c:numFmt formatCode="General" sourceLinked="1"/>
        <c:majorTickMark val="out"/>
        <c:minorTickMark val="none"/>
        <c:tickLblPos val="none"/>
        <c:crossAx val="54173056"/>
        <c:crosses val="autoZero"/>
        <c:auto val="1"/>
        <c:lblAlgn val="ctr"/>
        <c:lblOffset val="100"/>
        <c:noMultiLvlLbl val="0"/>
      </c:catAx>
      <c:spPr>
        <a:noFill/>
        <a:ln w="25400">
          <a:noFill/>
        </a:ln>
      </c:spPr>
    </c:plotArea>
    <c:plotVisOnly val="1"/>
    <c:dispBlanksAs val="gap"/>
    <c:showDLblsOverMax val="0"/>
  </c:chart>
  <c:spPr>
    <a:noFill/>
    <a:ln>
      <a:noFill/>
    </a:ln>
  </c:spPr>
  <c:txPr>
    <a:bodyPr/>
    <a:lstStyle/>
    <a:p>
      <a:pPr>
        <a:defRPr sz="1200" b="0" i="0" u="none" strike="noStrike" baseline="0">
          <a:solidFill>
            <a:schemeClr val="tx1"/>
          </a:solidFill>
          <a:latin typeface="Arial"/>
          <a:ea typeface="Arial"/>
          <a:cs typeface="Aria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8492782152230983"/>
          <c:y val="1.5721374671916023E-2"/>
          <c:w val="0.66672250527507615"/>
          <c:h val="0.78074331528871399"/>
        </c:manualLayout>
      </c:layout>
      <c:barChart>
        <c:barDir val="bar"/>
        <c:grouping val="stacked"/>
        <c:varyColors val="0"/>
        <c:ser>
          <c:idx val="0"/>
          <c:order val="0"/>
          <c:tx>
            <c:strRef>
              <c:f>Sheet1!$B$1</c:f>
              <c:strCache>
                <c:ptCount val="1"/>
                <c:pt idx="0">
                  <c:v>Medicaid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Sheet1!$A$2:$A$10</c:f>
              <c:strCache>
                <c:ptCount val="9"/>
                <c:pt idx="0">
                  <c:v>Family Planning Waiver</c:v>
                </c:pt>
                <c:pt idx="1">
                  <c:v>Parents</c:v>
                </c:pt>
                <c:pt idx="2">
                  <c:v>Pregnant Women</c:v>
                </c:pt>
                <c:pt idx="3">
                  <c:v>Children</c:v>
                </c:pt>
                <c:pt idx="6">
                  <c:v>Long-Term Care: 
Institution or Waiver</c:v>
                </c:pt>
                <c:pt idx="8">
                  <c:v>ABDs Not Qualifying
for Long Term Care</c:v>
                </c:pt>
              </c:strCache>
            </c:strRef>
          </c:cat>
          <c:val>
            <c:numRef>
              <c:f>Sheet1!$B$2:$B$10</c:f>
              <c:numCache>
                <c:formatCode>_(* #,##0_);_(* \(#,##0\);_(* "-"??_);_(@_)</c:formatCode>
                <c:ptCount val="9"/>
                <c:pt idx="1">
                  <c:v>24</c:v>
                </c:pt>
                <c:pt idx="2">
                  <c:v>133</c:v>
                </c:pt>
                <c:pt idx="3">
                  <c:v>133</c:v>
                </c:pt>
                <c:pt idx="6" formatCode="General">
                  <c:v>222</c:v>
                </c:pt>
                <c:pt idx="8" formatCode="General">
                  <c:v>80</c:v>
                </c:pt>
              </c:numCache>
            </c:numRef>
          </c:val>
        </c:ser>
        <c:ser>
          <c:idx val="1"/>
          <c:order val="1"/>
          <c:tx>
            <c:strRef>
              <c:f>Sheet1!$C$1</c:f>
              <c:strCache>
                <c:ptCount val="1"/>
                <c:pt idx="0">
                  <c:v>Medicaid - Limited Benefit</c:v>
                </c:pt>
              </c:strCache>
            </c:strRef>
          </c:tx>
          <c:spPr>
            <a:solidFill>
              <a:srgbClr val="4F81BD">
                <a:lumMod val="60000"/>
                <a:lumOff val="4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Sheet1!$A$2:$A$10</c:f>
              <c:strCache>
                <c:ptCount val="9"/>
                <c:pt idx="0">
                  <c:v>Family Planning Waiver</c:v>
                </c:pt>
                <c:pt idx="1">
                  <c:v>Parents</c:v>
                </c:pt>
                <c:pt idx="2">
                  <c:v>Pregnant Women</c:v>
                </c:pt>
                <c:pt idx="3">
                  <c:v>Children</c:v>
                </c:pt>
                <c:pt idx="6">
                  <c:v>Long-Term Care: 
Institution or Waiver</c:v>
                </c:pt>
                <c:pt idx="8">
                  <c:v>ABDs Not Qualifying
for Long Term Care</c:v>
                </c:pt>
              </c:strCache>
            </c:strRef>
          </c:cat>
          <c:val>
            <c:numRef>
              <c:f>Sheet1!$C$2:$C$10</c:f>
              <c:numCache>
                <c:formatCode>General</c:formatCode>
                <c:ptCount val="9"/>
                <c:pt idx="0">
                  <c:v>200</c:v>
                </c:pt>
                <c:pt idx="8">
                  <c:v>55</c:v>
                </c:pt>
              </c:numCache>
            </c:numRef>
          </c:val>
        </c:ser>
        <c:ser>
          <c:idx val="2"/>
          <c:order val="2"/>
          <c:tx>
            <c:strRef>
              <c:f>Sheet1!$D$1</c:f>
              <c:strCache>
                <c:ptCount val="1"/>
                <c:pt idx="0">
                  <c:v>MCHIP</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Sheet1!$A$2:$A$10</c:f>
              <c:strCache>
                <c:ptCount val="9"/>
                <c:pt idx="0">
                  <c:v>Family Planning Waiver</c:v>
                </c:pt>
                <c:pt idx="1">
                  <c:v>Parents</c:v>
                </c:pt>
                <c:pt idx="2">
                  <c:v>Pregnant Women</c:v>
                </c:pt>
                <c:pt idx="3">
                  <c:v>Children</c:v>
                </c:pt>
                <c:pt idx="6">
                  <c:v>Long-Term Care: 
Institution or Waiver</c:v>
                </c:pt>
                <c:pt idx="8">
                  <c:v>ABDs Not Qualifying
for Long Term Care</c:v>
                </c:pt>
              </c:strCache>
            </c:strRef>
          </c:cat>
          <c:val>
            <c:numRef>
              <c:f>Sheet1!$D$2:$D$10</c:f>
              <c:numCache>
                <c:formatCode>General</c:formatCode>
                <c:ptCount val="9"/>
                <c:pt idx="3" formatCode="_(* #,##0_);_(* \(#,##0\);_(* &quot;-&quot;??_);_(@_)">
                  <c:v>0</c:v>
                </c:pt>
              </c:numCache>
            </c:numRef>
          </c:val>
        </c:ser>
        <c:ser>
          <c:idx val="3"/>
          <c:order val="3"/>
          <c:tx>
            <c:strRef>
              <c:f>Sheet1!$E$1</c:f>
              <c:strCache>
                <c:ptCount val="1"/>
                <c:pt idx="0">
                  <c:v>FAMIS</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Sheet1!$A$2:$A$10</c:f>
              <c:strCache>
                <c:ptCount val="9"/>
                <c:pt idx="0">
                  <c:v>Family Planning Waiver</c:v>
                </c:pt>
                <c:pt idx="1">
                  <c:v>Parents</c:v>
                </c:pt>
                <c:pt idx="2">
                  <c:v>Pregnant Women</c:v>
                </c:pt>
                <c:pt idx="3">
                  <c:v>Children</c:v>
                </c:pt>
                <c:pt idx="6">
                  <c:v>Long-Term Care: 
Institution or Waiver</c:v>
                </c:pt>
                <c:pt idx="8">
                  <c:v>ABDs Not Qualifying
for Long Term Care</c:v>
                </c:pt>
              </c:strCache>
            </c:strRef>
          </c:cat>
          <c:val>
            <c:numRef>
              <c:f>Sheet1!$E$2:$E$10</c:f>
              <c:numCache>
                <c:formatCode>General</c:formatCode>
                <c:ptCount val="9"/>
                <c:pt idx="2" formatCode="_(* #,##0_);_(* \(#,##0\);_(* &quot;-&quot;??_);_(@_)">
                  <c:v>67</c:v>
                </c:pt>
                <c:pt idx="3" formatCode="_(* #,##0_);_(* \(#,##0\);_(* &quot;-&quot;??_);_(@_)">
                  <c:v>67</c:v>
                </c:pt>
              </c:numCache>
            </c:numRef>
          </c:val>
        </c:ser>
        <c:dLbls>
          <c:showLegendKey val="0"/>
          <c:showVal val="0"/>
          <c:showCatName val="0"/>
          <c:showSerName val="0"/>
          <c:showPercent val="0"/>
          <c:showBubbleSize val="0"/>
        </c:dLbls>
        <c:gapWidth val="150"/>
        <c:overlap val="100"/>
        <c:axId val="56343936"/>
        <c:axId val="56104064"/>
      </c:barChart>
      <c:catAx>
        <c:axId val="56343936"/>
        <c:scaling>
          <c:orientation val="minMax"/>
        </c:scaling>
        <c:delete val="0"/>
        <c:axPos val="l"/>
        <c:majorTickMark val="none"/>
        <c:minorTickMark val="none"/>
        <c:tickLblPos val="nextTo"/>
        <c:txPr>
          <a:bodyPr/>
          <a:lstStyle/>
          <a:p>
            <a:pPr>
              <a:defRPr sz="1400"/>
            </a:pPr>
            <a:endParaRPr lang="en-US"/>
          </a:p>
        </c:txPr>
        <c:crossAx val="56104064"/>
        <c:crosses val="autoZero"/>
        <c:auto val="1"/>
        <c:lblAlgn val="ctr"/>
        <c:lblOffset val="100"/>
        <c:noMultiLvlLbl val="0"/>
      </c:catAx>
      <c:valAx>
        <c:axId val="56104064"/>
        <c:scaling>
          <c:orientation val="minMax"/>
          <c:max val="250"/>
          <c:min val="0"/>
        </c:scaling>
        <c:delete val="0"/>
        <c:axPos val="b"/>
        <c:majorGridlines/>
        <c:title>
          <c:tx>
            <c:rich>
              <a:bodyPr/>
              <a:lstStyle/>
              <a:p>
                <a:pPr>
                  <a:defRPr sz="1000" b="0"/>
                </a:pPr>
                <a:r>
                  <a:rPr lang="en-US" sz="1000" b="0" dirty="0" smtClean="0"/>
                  <a:t>Percent of </a:t>
                </a:r>
              </a:p>
              <a:p>
                <a:pPr>
                  <a:defRPr sz="1000" b="0"/>
                </a:pPr>
                <a:r>
                  <a:rPr lang="en-US" sz="1000" b="0" dirty="0" smtClean="0"/>
                  <a:t>the Federal </a:t>
                </a:r>
              </a:p>
              <a:p>
                <a:pPr>
                  <a:defRPr sz="1000" b="0"/>
                </a:pPr>
                <a:r>
                  <a:rPr lang="en-US" sz="1000" b="0" dirty="0" smtClean="0"/>
                  <a:t>Poverty</a:t>
                </a:r>
                <a:r>
                  <a:rPr lang="en-US" sz="1000" b="0" baseline="0" dirty="0" smtClean="0"/>
                  <a:t> Limit</a:t>
                </a:r>
                <a:endParaRPr lang="en-US" sz="1000" b="0" dirty="0"/>
              </a:p>
            </c:rich>
          </c:tx>
          <c:layout>
            <c:manualLayout>
              <c:xMode val="edge"/>
              <c:yMode val="edge"/>
              <c:x val="0.89713959366190332"/>
              <c:y val="0.79510170603674535"/>
            </c:manualLayout>
          </c:layout>
          <c:overlay val="0"/>
        </c:title>
        <c:numFmt formatCode="#,##0&quot;%&quot;" sourceLinked="0"/>
        <c:majorTickMark val="out"/>
        <c:minorTickMark val="none"/>
        <c:tickLblPos val="nextTo"/>
        <c:txPr>
          <a:bodyPr/>
          <a:lstStyle/>
          <a:p>
            <a:pPr>
              <a:defRPr sz="1200"/>
            </a:pPr>
            <a:endParaRPr lang="en-US"/>
          </a:p>
        </c:txPr>
        <c:crossAx val="56343936"/>
        <c:crosses val="autoZero"/>
        <c:crossBetween val="between"/>
        <c:majorUnit val="100"/>
      </c:valAx>
    </c:plotArea>
    <c:legend>
      <c:legendPos val="b"/>
      <c:legendEntry>
        <c:idx val="2"/>
        <c:delete val="1"/>
      </c:legendEntry>
      <c:layout>
        <c:manualLayout>
          <c:xMode val="edge"/>
          <c:yMode val="edge"/>
          <c:x val="9.3206231165548752E-3"/>
          <c:y val="0.91990834153543311"/>
          <c:w val="0.93960128145746502"/>
          <c:h val="7.2279158464566881E-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42143627691691"/>
          <c:y val="0.23311351706036745"/>
          <c:w val="0.84493558411002567"/>
          <c:h val="0.39893919510061243"/>
        </c:manualLayout>
      </c:layout>
      <c:barChart>
        <c:barDir val="col"/>
        <c:grouping val="clustered"/>
        <c:varyColors val="0"/>
        <c:ser>
          <c:idx val="0"/>
          <c:order val="0"/>
          <c:tx>
            <c:strRef>
              <c:f>Sheet1!$B$1</c:f>
              <c:strCache>
                <c:ptCount val="1"/>
                <c:pt idx="0">
                  <c:v>FY 2014</c:v>
                </c:pt>
              </c:strCache>
            </c:strRef>
          </c:tx>
          <c:spPr>
            <a:scene3d>
              <a:camera prst="orthographicFront"/>
              <a:lightRig rig="threePt" dir="t"/>
            </a:scene3d>
            <a:sp3d>
              <a:bevelT/>
            </a:sp3d>
          </c:spPr>
          <c:invertIfNegative val="0"/>
          <c:dLbls>
            <c:numFmt formatCode="#,##0" sourceLinked="0"/>
            <c:txPr>
              <a:bodyPr/>
              <a:lstStyle/>
              <a:p>
                <a:pPr>
                  <a:defRPr sz="1050"/>
                </a:pPr>
                <a:endParaRPr lang="en-US"/>
              </a:p>
            </c:txPr>
            <c:showLegendKey val="0"/>
            <c:showVal val="1"/>
            <c:showCatName val="0"/>
            <c:showSerName val="0"/>
            <c:showPercent val="0"/>
            <c:showBubbleSize val="0"/>
            <c:showLeaderLines val="0"/>
          </c:dLbls>
          <c:cat>
            <c:strRef>
              <c:f>Sheet1!$A$2:$A$8</c:f>
              <c:strCache>
                <c:ptCount val="7"/>
                <c:pt idx="0">
                  <c:v>ABDs without
   Long-Term Care</c:v>
                </c:pt>
                <c:pt idx="1">
                  <c:v>ABDs with Long-Term Care</c:v>
                </c:pt>
                <c:pt idx="2">
                  <c:v>Limited Benefit</c:v>
                </c:pt>
                <c:pt idx="3">
                  <c:v>Children</c:v>
                </c:pt>
                <c:pt idx="4">
                  <c:v>Pregnant Women</c:v>
                </c:pt>
                <c:pt idx="5">
                  <c:v>Parents</c:v>
                </c:pt>
                <c:pt idx="6">
                  <c:v>Family Planning Waiver</c:v>
                </c:pt>
              </c:strCache>
            </c:strRef>
          </c:cat>
          <c:val>
            <c:numRef>
              <c:f>Sheet1!$B$2:$B$8</c:f>
              <c:numCache>
                <c:formatCode>General</c:formatCode>
                <c:ptCount val="7"/>
                <c:pt idx="0">
                  <c:v>147200</c:v>
                </c:pt>
                <c:pt idx="1">
                  <c:v>59307</c:v>
                </c:pt>
                <c:pt idx="2">
                  <c:v>59676</c:v>
                </c:pt>
                <c:pt idx="3">
                  <c:v>583712</c:v>
                </c:pt>
                <c:pt idx="4">
                  <c:v>16644</c:v>
                </c:pt>
                <c:pt idx="5">
                  <c:v>92635</c:v>
                </c:pt>
                <c:pt idx="6">
                  <c:v>45265</c:v>
                </c:pt>
              </c:numCache>
            </c:numRef>
          </c:val>
        </c:ser>
        <c:dLbls>
          <c:showLegendKey val="0"/>
          <c:showVal val="0"/>
          <c:showCatName val="0"/>
          <c:showSerName val="0"/>
          <c:showPercent val="0"/>
          <c:showBubbleSize val="0"/>
        </c:dLbls>
        <c:gapWidth val="100"/>
        <c:axId val="56175232"/>
        <c:axId val="56173696"/>
      </c:barChart>
      <c:valAx>
        <c:axId val="56173696"/>
        <c:scaling>
          <c:orientation val="minMax"/>
          <c:max val="800000"/>
        </c:scaling>
        <c:delete val="0"/>
        <c:axPos val="l"/>
        <c:numFmt formatCode="#,##0" sourceLinked="0"/>
        <c:majorTickMark val="out"/>
        <c:minorTickMark val="none"/>
        <c:tickLblPos val="nextTo"/>
        <c:txPr>
          <a:bodyPr/>
          <a:lstStyle/>
          <a:p>
            <a:pPr>
              <a:defRPr sz="1200" baseline="0"/>
            </a:pPr>
            <a:endParaRPr lang="en-US"/>
          </a:p>
        </c:txPr>
        <c:crossAx val="56175232"/>
        <c:crosses val="autoZero"/>
        <c:crossBetween val="between"/>
      </c:valAx>
      <c:catAx>
        <c:axId val="56175232"/>
        <c:scaling>
          <c:orientation val="minMax"/>
        </c:scaling>
        <c:delete val="0"/>
        <c:axPos val="b"/>
        <c:majorTickMark val="out"/>
        <c:minorTickMark val="none"/>
        <c:tickLblPos val="nextTo"/>
        <c:txPr>
          <a:bodyPr/>
          <a:lstStyle/>
          <a:p>
            <a:pPr>
              <a:defRPr sz="1100"/>
            </a:pPr>
            <a:endParaRPr lang="en-US"/>
          </a:p>
        </c:txPr>
        <c:crossAx val="5617369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61213181685624"/>
          <c:y val="0.12135764279465067"/>
          <c:w val="0.6694336765596608"/>
          <c:h val="0.72521981627296583"/>
        </c:manualLayout>
      </c:layout>
      <c:pieChart>
        <c:varyColors val="1"/>
        <c:ser>
          <c:idx val="0"/>
          <c:order val="0"/>
          <c:tx>
            <c:strRef>
              <c:f>Sheet1!$F$1</c:f>
              <c:strCache>
                <c:ptCount val="1"/>
                <c:pt idx="0">
                  <c:v>FY 2014</c:v>
                </c:pt>
              </c:strCache>
            </c:strRef>
          </c:tx>
          <c:spPr>
            <a:ln>
              <a:solidFill>
                <a:schemeClr val="accent1"/>
              </a:solidFill>
            </a:ln>
          </c:spPr>
          <c:dPt>
            <c:idx val="0"/>
            <c:bubble3D val="0"/>
            <c:spPr>
              <a:solidFill>
                <a:schemeClr val="accent1"/>
              </a:solidFill>
              <a:ln>
                <a:solidFill>
                  <a:schemeClr val="accent1"/>
                </a:solidFill>
              </a:ln>
            </c:spPr>
          </c:dPt>
          <c:dPt>
            <c:idx val="1"/>
            <c:bubble3D val="0"/>
            <c:spPr>
              <a:solidFill>
                <a:srgbClr val="FFFFCC"/>
              </a:solidFill>
              <a:ln>
                <a:solidFill>
                  <a:schemeClr val="accent1"/>
                </a:solidFill>
              </a:ln>
            </c:spPr>
          </c:dPt>
          <c:dLbls>
            <c:dLbl>
              <c:idx val="0"/>
              <c:layout>
                <c:manualLayout>
                  <c:x val="0.23941790609507144"/>
                  <c:y val="0.21031746031746032"/>
                </c:manualLayout>
              </c:layout>
              <c:tx>
                <c:rich>
                  <a:bodyPr/>
                  <a:lstStyle/>
                  <a:p>
                    <a:r>
                      <a:rPr lang="en-US" sz="1200" dirty="0"/>
                      <a:t>Aged, Blind &amp; Disabled
27%</a:t>
                    </a:r>
                  </a:p>
                </c:rich>
              </c:tx>
              <c:showLegendKey val="0"/>
              <c:showVal val="0"/>
              <c:showCatName val="1"/>
              <c:showSerName val="0"/>
              <c:showPercent val="1"/>
              <c:showBubbleSize val="0"/>
            </c:dLbl>
            <c:dLbl>
              <c:idx val="1"/>
              <c:layout>
                <c:manualLayout>
                  <c:x val="-0.17722280548264802"/>
                  <c:y val="-0.30396825396825394"/>
                </c:manualLayout>
              </c:layout>
              <c:spPr/>
              <c:txPr>
                <a:bodyPr/>
                <a:lstStyle/>
                <a:p>
                  <a:pPr>
                    <a:defRPr sz="1200"/>
                  </a:pPr>
                  <a:endParaRPr lang="en-US"/>
                </a:p>
              </c:txPr>
              <c:showLegendKey val="0"/>
              <c:showVal val="0"/>
              <c:showCatName val="1"/>
              <c:showSerName val="0"/>
              <c:showPercent val="1"/>
              <c:showBubbleSize val="0"/>
            </c:dLbl>
            <c:txPr>
              <a:bodyPr/>
              <a:lstStyle/>
              <a:p>
                <a:pPr>
                  <a:defRPr sz="1400"/>
                </a:pPr>
                <a:endParaRPr lang="en-US"/>
              </a:p>
            </c:txPr>
            <c:showLegendKey val="0"/>
            <c:showVal val="0"/>
            <c:showCatName val="1"/>
            <c:showSerName val="0"/>
            <c:showPercent val="1"/>
            <c:showBubbleSize val="0"/>
            <c:showLeaderLines val="0"/>
          </c:dLbls>
          <c:cat>
            <c:strRef>
              <c:f>Sheet1!$E$2:$E$3</c:f>
              <c:strCache>
                <c:ptCount val="2"/>
                <c:pt idx="0">
                  <c:v>Aged, Blind &amp; Disabled</c:v>
                </c:pt>
                <c:pt idx="1">
                  <c:v>Low-Income Families &amp; Children</c:v>
                </c:pt>
              </c:strCache>
            </c:strRef>
          </c:cat>
          <c:val>
            <c:numRef>
              <c:f>Sheet1!$F$2:$F$3</c:f>
              <c:numCache>
                <c:formatCode>_(* #,##0_);_(* \(#,##0\);_(* "-"??_);_(@_)</c:formatCode>
                <c:ptCount val="2"/>
                <c:pt idx="0">
                  <c:v>266183</c:v>
                </c:pt>
                <c:pt idx="1">
                  <c:v>738256</c:v>
                </c:pt>
              </c:numCache>
            </c:numRef>
          </c:val>
        </c:ser>
        <c:dLbls>
          <c:showLegendKey val="0"/>
          <c:showVal val="0"/>
          <c:showCatName val="0"/>
          <c:showSerName val="0"/>
          <c:showPercent val="0"/>
          <c:showBubbleSize val="0"/>
          <c:showLeaderLines val="0"/>
        </c:dLbls>
        <c:firstSliceAng val="264"/>
      </c:pieChart>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84039807177969"/>
          <c:y val="0.23774314668999708"/>
          <c:w val="0.84493558411002567"/>
          <c:h val="0.39893919510061243"/>
        </c:manualLayout>
      </c:layout>
      <c:barChart>
        <c:barDir val="col"/>
        <c:grouping val="clustered"/>
        <c:varyColors val="0"/>
        <c:ser>
          <c:idx val="0"/>
          <c:order val="0"/>
          <c:tx>
            <c:strRef>
              <c:f>Sheet1!$B$1</c:f>
              <c:strCache>
                <c:ptCount val="1"/>
                <c:pt idx="0">
                  <c:v>FY 2014</c:v>
                </c:pt>
              </c:strCache>
            </c:strRef>
          </c:tx>
          <c:spPr>
            <a:solidFill>
              <a:schemeClr val="accent3"/>
            </a:solidFill>
            <a:scene3d>
              <a:camera prst="orthographicFront"/>
              <a:lightRig rig="threePt" dir="t"/>
            </a:scene3d>
            <a:sp3d>
              <a:bevelT/>
            </a:sp3d>
          </c:spPr>
          <c:invertIfNegative val="0"/>
          <c:dLbls>
            <c:dLbl>
              <c:idx val="0"/>
              <c:layout/>
              <c:tx>
                <c:rich>
                  <a:bodyPr/>
                  <a:lstStyle/>
                  <a:p>
                    <a:r>
                      <a:rPr lang="en-US" dirty="0"/>
                      <a:t> </a:t>
                    </a:r>
                    <a:r>
                      <a:rPr lang="en-US" dirty="0" smtClean="0"/>
                      <a:t>$2.6B </a:t>
                    </a:r>
                    <a:endParaRPr lang="en-US" dirty="0"/>
                  </a:p>
                </c:rich>
              </c:tx>
              <c:showLegendKey val="0"/>
              <c:showVal val="1"/>
              <c:showCatName val="0"/>
              <c:showSerName val="0"/>
              <c:showPercent val="0"/>
              <c:showBubbleSize val="0"/>
            </c:dLbl>
            <c:dLbl>
              <c:idx val="1"/>
              <c:layout/>
              <c:tx>
                <c:rich>
                  <a:bodyPr/>
                  <a:lstStyle/>
                  <a:p>
                    <a:r>
                      <a:rPr lang="en-US" dirty="0"/>
                      <a:t> </a:t>
                    </a:r>
                    <a:r>
                      <a:rPr lang="en-US" dirty="0" smtClean="0"/>
                      <a:t>$2.4B </a:t>
                    </a:r>
                    <a:endParaRPr lang="en-US" dirty="0"/>
                  </a:p>
                </c:rich>
              </c:tx>
              <c:showLegendKey val="0"/>
              <c:showVal val="1"/>
              <c:showCatName val="0"/>
              <c:showSerName val="0"/>
              <c:showPercent val="0"/>
              <c:showBubbleSize val="0"/>
            </c:dLbl>
            <c:dLbl>
              <c:idx val="2"/>
              <c:layout/>
              <c:tx>
                <c:rich>
                  <a:bodyPr/>
                  <a:lstStyle/>
                  <a:p>
                    <a:r>
                      <a:rPr lang="en-US" dirty="0"/>
                      <a:t> </a:t>
                    </a:r>
                    <a:r>
                      <a:rPr lang="en-US" dirty="0" smtClean="0"/>
                      <a:t>$100M </a:t>
                    </a:r>
                    <a:endParaRPr lang="en-US" dirty="0"/>
                  </a:p>
                </c:rich>
              </c:tx>
              <c:showLegendKey val="0"/>
              <c:showVal val="1"/>
              <c:showCatName val="0"/>
              <c:showSerName val="0"/>
              <c:showPercent val="0"/>
              <c:showBubbleSize val="0"/>
            </c:dLbl>
            <c:dLbl>
              <c:idx val="3"/>
              <c:layout/>
              <c:tx>
                <c:rich>
                  <a:bodyPr/>
                  <a:lstStyle/>
                  <a:p>
                    <a:r>
                      <a:rPr lang="en-US" dirty="0" smtClean="0"/>
                      <a:t>$2.0B</a:t>
                    </a:r>
                    <a:endParaRPr lang="en-US" dirty="0"/>
                  </a:p>
                </c:rich>
              </c:tx>
              <c:showLegendKey val="0"/>
              <c:showVal val="1"/>
              <c:showCatName val="0"/>
              <c:showSerName val="0"/>
              <c:showPercent val="0"/>
              <c:showBubbleSize val="0"/>
            </c:dLbl>
            <c:dLbl>
              <c:idx val="4"/>
              <c:layout/>
              <c:tx>
                <c:rich>
                  <a:bodyPr/>
                  <a:lstStyle/>
                  <a:p>
                    <a:r>
                      <a:rPr lang="en-US" dirty="0"/>
                      <a:t> </a:t>
                    </a:r>
                    <a:r>
                      <a:rPr lang="en-US" dirty="0" smtClean="0"/>
                      <a:t>$100M</a:t>
                    </a:r>
                    <a:endParaRPr lang="en-US" dirty="0"/>
                  </a:p>
                </c:rich>
              </c:tx>
              <c:showLegendKey val="0"/>
              <c:showVal val="1"/>
              <c:showCatName val="0"/>
              <c:showSerName val="0"/>
              <c:showPercent val="0"/>
              <c:showBubbleSize val="0"/>
            </c:dLbl>
            <c:dLbl>
              <c:idx val="5"/>
              <c:layout/>
              <c:tx>
                <c:rich>
                  <a:bodyPr/>
                  <a:lstStyle/>
                  <a:p>
                    <a:r>
                      <a:rPr lang="en-US" dirty="0"/>
                      <a:t> </a:t>
                    </a:r>
                    <a:r>
                      <a:rPr lang="en-US" dirty="0" smtClean="0"/>
                      <a:t>$700M </a:t>
                    </a:r>
                    <a:endParaRPr lang="en-US" dirty="0"/>
                  </a:p>
                </c:rich>
              </c:tx>
              <c:showLegendKey val="0"/>
              <c:showVal val="1"/>
              <c:showCatName val="0"/>
              <c:showSerName val="0"/>
              <c:showPercent val="0"/>
              <c:showBubbleSize val="0"/>
            </c:dLbl>
            <c:dLbl>
              <c:idx val="6"/>
              <c:layout/>
              <c:tx>
                <c:rich>
                  <a:bodyPr/>
                  <a:lstStyle/>
                  <a:p>
                    <a:r>
                      <a:rPr lang="en-US" dirty="0"/>
                      <a:t> </a:t>
                    </a:r>
                    <a:r>
                      <a:rPr lang="en-US" dirty="0" smtClean="0"/>
                      <a:t>$7M </a:t>
                    </a:r>
                    <a:endParaRPr lang="en-US" dirty="0"/>
                  </a:p>
                </c:rich>
              </c:tx>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Sheet1!$A$2:$A$8</c:f>
              <c:strCache>
                <c:ptCount val="7"/>
                <c:pt idx="0">
                  <c:v>ABDs without
   Long-Term Care</c:v>
                </c:pt>
                <c:pt idx="1">
                  <c:v>ABDs with Long-Term Care</c:v>
                </c:pt>
                <c:pt idx="2">
                  <c:v>Limited Benefit</c:v>
                </c:pt>
                <c:pt idx="3">
                  <c:v>Children</c:v>
                </c:pt>
                <c:pt idx="4">
                  <c:v>Pregnant Women</c:v>
                </c:pt>
                <c:pt idx="5">
                  <c:v>Parents</c:v>
                </c:pt>
                <c:pt idx="6">
                  <c:v>Family Planning Waiver</c:v>
                </c:pt>
              </c:strCache>
            </c:strRef>
          </c:cat>
          <c:val>
            <c:numRef>
              <c:f>Sheet1!$B$2:$B$8</c:f>
              <c:numCache>
                <c:formatCode>_("$"* #,##0_);_("$"* \(#,##0\);_("$"* "-"??_);_(@_)</c:formatCode>
                <c:ptCount val="7"/>
                <c:pt idx="0">
                  <c:v>2600000000</c:v>
                </c:pt>
                <c:pt idx="1">
                  <c:v>2400000000</c:v>
                </c:pt>
                <c:pt idx="2">
                  <c:v>101000000</c:v>
                </c:pt>
                <c:pt idx="3">
                  <c:v>1951000000</c:v>
                </c:pt>
                <c:pt idx="4">
                  <c:v>139000000</c:v>
                </c:pt>
                <c:pt idx="5">
                  <c:v>650000000</c:v>
                </c:pt>
                <c:pt idx="6">
                  <c:v>7000000</c:v>
                </c:pt>
              </c:numCache>
            </c:numRef>
          </c:val>
        </c:ser>
        <c:dLbls>
          <c:showLegendKey val="0"/>
          <c:showVal val="0"/>
          <c:showCatName val="0"/>
          <c:showSerName val="0"/>
          <c:showPercent val="0"/>
          <c:showBubbleSize val="0"/>
        </c:dLbls>
        <c:gapWidth val="100"/>
        <c:axId val="56232192"/>
        <c:axId val="56230272"/>
      </c:barChart>
      <c:valAx>
        <c:axId val="56230272"/>
        <c:scaling>
          <c:orientation val="minMax"/>
        </c:scaling>
        <c:delete val="0"/>
        <c:axPos val="l"/>
        <c:numFmt formatCode="&quot;$&quot;#,##0" sourceLinked="0"/>
        <c:majorTickMark val="out"/>
        <c:minorTickMark val="none"/>
        <c:tickLblPos val="nextTo"/>
        <c:txPr>
          <a:bodyPr/>
          <a:lstStyle/>
          <a:p>
            <a:pPr>
              <a:defRPr sz="1600"/>
            </a:pPr>
            <a:endParaRPr lang="en-US"/>
          </a:p>
        </c:txPr>
        <c:crossAx val="56232192"/>
        <c:crosses val="autoZero"/>
        <c:crossBetween val="between"/>
        <c:majorUnit val="1000000000"/>
        <c:dispUnits>
          <c:builtInUnit val="millions"/>
          <c:dispUnitsLbl>
            <c:layout/>
            <c:txPr>
              <a:bodyPr/>
              <a:lstStyle/>
              <a:p>
                <a:pPr>
                  <a:defRPr sz="1400" b="0"/>
                </a:pPr>
                <a:endParaRPr lang="en-US"/>
              </a:p>
            </c:txPr>
          </c:dispUnitsLbl>
        </c:dispUnits>
      </c:valAx>
      <c:catAx>
        <c:axId val="56232192"/>
        <c:scaling>
          <c:orientation val="minMax"/>
        </c:scaling>
        <c:delete val="0"/>
        <c:axPos val="b"/>
        <c:majorTickMark val="out"/>
        <c:minorTickMark val="none"/>
        <c:tickLblPos val="nextTo"/>
        <c:txPr>
          <a:bodyPr/>
          <a:lstStyle/>
          <a:p>
            <a:pPr>
              <a:defRPr sz="1100"/>
            </a:pPr>
            <a:endParaRPr lang="en-US"/>
          </a:p>
        </c:txPr>
        <c:crossAx val="56230272"/>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61213181685624"/>
          <c:y val="0.12135764279465067"/>
          <c:w val="0.6694336765596608"/>
          <c:h val="0.72521981627296583"/>
        </c:manualLayout>
      </c:layout>
      <c:pieChart>
        <c:varyColors val="1"/>
        <c:ser>
          <c:idx val="0"/>
          <c:order val="0"/>
          <c:tx>
            <c:strRef>
              <c:f>Sheet1!$F$1</c:f>
              <c:strCache>
                <c:ptCount val="1"/>
                <c:pt idx="0">
                  <c:v>FY 2014</c:v>
                </c:pt>
              </c:strCache>
            </c:strRef>
          </c:tx>
          <c:spPr>
            <a:ln>
              <a:solidFill>
                <a:schemeClr val="accent1"/>
              </a:solidFill>
            </a:ln>
          </c:spPr>
          <c:dPt>
            <c:idx val="0"/>
            <c:bubble3D val="0"/>
            <c:spPr>
              <a:solidFill>
                <a:schemeClr val="accent1"/>
              </a:solidFill>
              <a:ln>
                <a:solidFill>
                  <a:schemeClr val="accent1"/>
                </a:solidFill>
              </a:ln>
            </c:spPr>
          </c:dPt>
          <c:dPt>
            <c:idx val="1"/>
            <c:bubble3D val="0"/>
            <c:spPr>
              <a:solidFill>
                <a:srgbClr val="FFFFCC"/>
              </a:solidFill>
              <a:ln>
                <a:solidFill>
                  <a:schemeClr val="accent1"/>
                </a:solidFill>
              </a:ln>
            </c:spPr>
          </c:dPt>
          <c:dLbls>
            <c:dLbl>
              <c:idx val="0"/>
              <c:layout/>
              <c:tx>
                <c:rich>
                  <a:bodyPr/>
                  <a:lstStyle/>
                  <a:p>
                    <a:r>
                      <a:rPr lang="en-US" sz="1100" dirty="0"/>
                      <a:t>Aged, Blind &amp; Disabled
65%</a:t>
                    </a:r>
                  </a:p>
                </c:rich>
              </c:tx>
              <c:showLegendKey val="0"/>
              <c:showVal val="0"/>
              <c:showCatName val="1"/>
              <c:showSerName val="0"/>
              <c:showPercent val="1"/>
              <c:showBubbleSize val="0"/>
            </c:dLbl>
            <c:dLbl>
              <c:idx val="1"/>
              <c:layout>
                <c:manualLayout>
                  <c:x val="0.15507111029725937"/>
                  <c:y val="-0.17065011104381184"/>
                </c:manualLayout>
              </c:layout>
              <c:tx>
                <c:rich>
                  <a:bodyPr/>
                  <a:lstStyle/>
                  <a:p>
                    <a:r>
                      <a:rPr lang="en-US" sz="1100" dirty="0" smtClean="0"/>
                      <a:t> Low-Income </a:t>
                    </a:r>
                    <a:r>
                      <a:rPr lang="en-US" sz="1100" dirty="0"/>
                      <a:t>Families &amp; Children
35%</a:t>
                    </a:r>
                  </a:p>
                </c:rich>
              </c:tx>
              <c:showLegendKey val="0"/>
              <c:showVal val="0"/>
              <c:showCatName val="1"/>
              <c:showSerName val="0"/>
              <c:showPercent val="1"/>
              <c:showBubbleSize val="0"/>
            </c:dLbl>
            <c:txPr>
              <a:bodyPr/>
              <a:lstStyle/>
              <a:p>
                <a:pPr>
                  <a:defRPr sz="1200"/>
                </a:pPr>
                <a:endParaRPr lang="en-US"/>
              </a:p>
            </c:txPr>
            <c:showLegendKey val="0"/>
            <c:showVal val="0"/>
            <c:showCatName val="1"/>
            <c:showSerName val="0"/>
            <c:showPercent val="1"/>
            <c:showBubbleSize val="0"/>
            <c:showLeaderLines val="0"/>
          </c:dLbls>
          <c:cat>
            <c:strRef>
              <c:f>Sheet1!$E$2:$E$3</c:f>
              <c:strCache>
                <c:ptCount val="2"/>
                <c:pt idx="0">
                  <c:v>Aged, Blind &amp; Disabled</c:v>
                </c:pt>
                <c:pt idx="1">
                  <c:v>Low-Income Families &amp; Children</c:v>
                </c:pt>
              </c:strCache>
            </c:strRef>
          </c:cat>
          <c:val>
            <c:numRef>
              <c:f>Sheet1!$F$2:$F$3</c:f>
              <c:numCache>
                <c:formatCode>_(* #,##0_);_(* \(#,##0\);_(* "-"??_);_(@_)</c:formatCode>
                <c:ptCount val="2"/>
                <c:pt idx="0">
                  <c:v>5101000000</c:v>
                </c:pt>
                <c:pt idx="1">
                  <c:v>2747000000</c:v>
                </c:pt>
              </c:numCache>
            </c:numRef>
          </c:val>
        </c:ser>
        <c:dLbls>
          <c:showLegendKey val="0"/>
          <c:showVal val="0"/>
          <c:showCatName val="0"/>
          <c:showSerName val="0"/>
          <c:showPercent val="0"/>
          <c:showBubbleSize val="0"/>
          <c:showLeaderLines val="0"/>
        </c:dLbls>
        <c:firstSliceAng val="264"/>
      </c:pieChart>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84039807177969"/>
          <c:y val="0.23774314668999708"/>
          <c:w val="0.84493558411002567"/>
          <c:h val="0.39893919510061243"/>
        </c:manualLayout>
      </c:layout>
      <c:barChart>
        <c:barDir val="col"/>
        <c:grouping val="clustered"/>
        <c:varyColors val="0"/>
        <c:ser>
          <c:idx val="2"/>
          <c:order val="0"/>
          <c:tx>
            <c:strRef>
              <c:f>Sheet1!$D$1</c:f>
              <c:strCache>
                <c:ptCount val="1"/>
                <c:pt idx="0">
                  <c:v>Avg Cost/Person</c:v>
                </c:pt>
              </c:strCache>
            </c:strRef>
          </c:tx>
          <c:spPr>
            <a:solidFill>
              <a:schemeClr val="accent2">
                <a:lumMod val="75000"/>
                <a:alpha val="91000"/>
              </a:schemeClr>
            </a:solidFill>
            <a:scene3d>
              <a:camera prst="orthographicFront"/>
              <a:lightRig rig="threePt" dir="t"/>
            </a:scene3d>
            <a:sp3d>
              <a:bevelT/>
            </a:sp3d>
          </c:spPr>
          <c:invertIfNegative val="0"/>
          <c:dLbls>
            <c:txPr>
              <a:bodyPr/>
              <a:lstStyle/>
              <a:p>
                <a:pPr>
                  <a:defRPr sz="1100"/>
                </a:pPr>
                <a:endParaRPr lang="en-US"/>
              </a:p>
            </c:txPr>
            <c:showLegendKey val="0"/>
            <c:showVal val="1"/>
            <c:showCatName val="0"/>
            <c:showSerName val="0"/>
            <c:showPercent val="0"/>
            <c:showBubbleSize val="0"/>
            <c:showLeaderLines val="0"/>
          </c:dLbls>
          <c:cat>
            <c:strRef>
              <c:f>Sheet1!$A$2:$A$8</c:f>
              <c:strCache>
                <c:ptCount val="7"/>
                <c:pt idx="0">
                  <c:v>ABDs without
   Long-Term Care</c:v>
                </c:pt>
                <c:pt idx="1">
                  <c:v>ABDs with Long-Term Care</c:v>
                </c:pt>
                <c:pt idx="2">
                  <c:v>Limited Benefit</c:v>
                </c:pt>
                <c:pt idx="3">
                  <c:v>Children</c:v>
                </c:pt>
                <c:pt idx="4">
                  <c:v>Pregnant Women</c:v>
                </c:pt>
                <c:pt idx="5">
                  <c:v>Parents</c:v>
                </c:pt>
                <c:pt idx="6">
                  <c:v>Family Planning Waiver</c:v>
                </c:pt>
              </c:strCache>
            </c:strRef>
          </c:cat>
          <c:val>
            <c:numRef>
              <c:f>Sheet1!$D$2:$D$8</c:f>
              <c:numCache>
                <c:formatCode>_("$"* #,##0_);_("$"* \(#,##0\);_("$"* "-"??_);_(@_)</c:formatCode>
                <c:ptCount val="7"/>
                <c:pt idx="0">
                  <c:v>17663.043478260868</c:v>
                </c:pt>
                <c:pt idx="1">
                  <c:v>40467.398452122012</c:v>
                </c:pt>
                <c:pt idx="2">
                  <c:v>1692.4726858368524</c:v>
                </c:pt>
                <c:pt idx="3">
                  <c:v>3342.4017323611642</c:v>
                </c:pt>
                <c:pt idx="4">
                  <c:v>8351.3578466714735</c:v>
                </c:pt>
                <c:pt idx="5">
                  <c:v>7016.7863118691639</c:v>
                </c:pt>
                <c:pt idx="6">
                  <c:v>154.64486910416437</c:v>
                </c:pt>
              </c:numCache>
            </c:numRef>
          </c:val>
        </c:ser>
        <c:dLbls>
          <c:showLegendKey val="0"/>
          <c:showVal val="0"/>
          <c:showCatName val="0"/>
          <c:showSerName val="0"/>
          <c:showPercent val="0"/>
          <c:showBubbleSize val="0"/>
        </c:dLbls>
        <c:gapWidth val="100"/>
        <c:axId val="89515520"/>
        <c:axId val="89513984"/>
      </c:barChart>
      <c:valAx>
        <c:axId val="89513984"/>
        <c:scaling>
          <c:orientation val="minMax"/>
          <c:max val="50000"/>
          <c:min val="0"/>
        </c:scaling>
        <c:delete val="0"/>
        <c:axPos val="l"/>
        <c:numFmt formatCode="&quot;$&quot;#,##0" sourceLinked="0"/>
        <c:majorTickMark val="out"/>
        <c:minorTickMark val="none"/>
        <c:tickLblPos val="nextTo"/>
        <c:txPr>
          <a:bodyPr/>
          <a:lstStyle/>
          <a:p>
            <a:pPr>
              <a:defRPr sz="1600"/>
            </a:pPr>
            <a:endParaRPr lang="en-US"/>
          </a:p>
        </c:txPr>
        <c:crossAx val="89515520"/>
        <c:crosses val="autoZero"/>
        <c:crossBetween val="between"/>
        <c:majorUnit val="25000"/>
      </c:valAx>
      <c:catAx>
        <c:axId val="89515520"/>
        <c:scaling>
          <c:orientation val="minMax"/>
        </c:scaling>
        <c:delete val="0"/>
        <c:axPos val="b"/>
        <c:majorTickMark val="out"/>
        <c:minorTickMark val="none"/>
        <c:tickLblPos val="nextTo"/>
        <c:txPr>
          <a:bodyPr/>
          <a:lstStyle/>
          <a:p>
            <a:pPr>
              <a:defRPr sz="1100"/>
            </a:pPr>
            <a:endParaRPr lang="en-US"/>
          </a:p>
        </c:txPr>
        <c:crossAx val="89513984"/>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0.4717</cdr:x>
      <cdr:y>0.15909</cdr:y>
    </cdr:from>
    <cdr:to>
      <cdr:x>0.78302</cdr:x>
      <cdr:y>0.31818</cdr:y>
    </cdr:to>
    <cdr:sp macro="" textlink="">
      <cdr:nvSpPr>
        <cdr:cNvPr id="2" name="TextBox 1"/>
        <cdr:cNvSpPr txBox="1"/>
      </cdr:nvSpPr>
      <cdr:spPr>
        <a:xfrm xmlns:a="http://schemas.openxmlformats.org/drawingml/2006/main">
          <a:off x="3810000" y="533400"/>
          <a:ext cx="2514600"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0.6</cdr:x>
      <cdr:y>0.48422</cdr:y>
    </cdr:from>
    <cdr:to>
      <cdr:x>0.84083</cdr:x>
      <cdr:y>0.61236</cdr:y>
    </cdr:to>
    <cdr:sp macro="" textlink="">
      <cdr:nvSpPr>
        <cdr:cNvPr id="2" name="TextBox 11"/>
        <cdr:cNvSpPr txBox="1"/>
      </cdr:nvSpPr>
      <cdr:spPr>
        <a:xfrm xmlns:a="http://schemas.openxmlformats.org/drawingml/2006/main">
          <a:off x="4343401" y="2209782"/>
          <a:ext cx="1743368"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ctr"/>
          <a:r>
            <a:rPr lang="en-US" sz="1600" b="1" dirty="0" smtClean="0"/>
            <a:t>Virginia Medicaid Enrollment</a:t>
          </a:r>
          <a:endParaRPr lang="en-US" sz="1600" b="1" dirty="0"/>
        </a:p>
      </cdr:txBody>
    </cdr:sp>
  </cdr:relSizeAnchor>
  <cdr:relSizeAnchor xmlns:cdr="http://schemas.openxmlformats.org/drawingml/2006/chartDrawing">
    <cdr:from>
      <cdr:x>0.42105</cdr:x>
      <cdr:y>0.21707</cdr:y>
    </cdr:from>
    <cdr:to>
      <cdr:x>0.51579</cdr:x>
      <cdr:y>0.28386</cdr:y>
    </cdr:to>
    <cdr:cxnSp macro="">
      <cdr:nvCxnSpPr>
        <cdr:cNvPr id="3" name="Straight Arrow Connector 2"/>
        <cdr:cNvCxnSpPr/>
      </cdr:nvCxnSpPr>
      <cdr:spPr>
        <a:xfrm xmlns:a="http://schemas.openxmlformats.org/drawingml/2006/main">
          <a:off x="3048000" y="990600"/>
          <a:ext cx="685800" cy="304800"/>
        </a:xfrm>
        <a:prstGeom xmlns:a="http://schemas.openxmlformats.org/drawingml/2006/main" prst="straightConnector1">
          <a:avLst/>
        </a:prstGeom>
        <a:noFill xmlns:a="http://schemas.openxmlformats.org/drawingml/2006/main"/>
        <a:ln xmlns:a="http://schemas.openxmlformats.org/drawingml/2006/main" w="15875" cap="flat" cmpd="sng" algn="ctr">
          <a:solidFill>
            <a:sysClr val="window" lastClr="FFFFFF">
              <a:lumMod val="50000"/>
            </a:sysClr>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10FD6F-DECD-40F4-A597-F1CC1FB3703E}" type="datetimeFigureOut">
              <a:rPr lang="en-US" smtClean="0"/>
              <a:pPr/>
              <a:t>10/16/2014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AB5BA8-645C-430B-A73C-942BBAA54A76}" type="slidenum">
              <a:rPr lang="en-US" smtClean="0"/>
              <a:pPr/>
              <a:t>‹#›</a:t>
            </a:fld>
            <a:endParaRPr lang="en-US" dirty="0"/>
          </a:p>
        </p:txBody>
      </p:sp>
    </p:spTree>
    <p:extLst>
      <p:ext uri="{BB962C8B-B14F-4D97-AF65-F5344CB8AC3E}">
        <p14:creationId xmlns:p14="http://schemas.microsoft.com/office/powerpoint/2010/main" val="1234409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Defense and SS are both around 20% of the federal budget</a:t>
            </a:r>
          </a:p>
          <a:p>
            <a:endParaRPr lang="en-US" dirty="0" smtClean="0"/>
          </a:p>
          <a:p>
            <a:r>
              <a:rPr lang="en-US" dirty="0" smtClean="0"/>
              <a:t>Medicare Parts:</a:t>
            </a:r>
          </a:p>
          <a:p>
            <a:r>
              <a:rPr lang="en-US" dirty="0" smtClean="0"/>
              <a:t>A:  Hospital Insurance</a:t>
            </a:r>
          </a:p>
          <a:p>
            <a:r>
              <a:rPr lang="en-US" dirty="0" smtClean="0"/>
              <a:t>B:  Physician Insurance</a:t>
            </a:r>
          </a:p>
          <a:p>
            <a:r>
              <a:rPr lang="en-US" dirty="0" smtClean="0"/>
              <a:t>C:  Medicare Advantage</a:t>
            </a:r>
          </a:p>
          <a:p>
            <a:r>
              <a:rPr lang="en-US" dirty="0" smtClean="0"/>
              <a:t>D:  Prescription</a:t>
            </a:r>
            <a:r>
              <a:rPr lang="en-US" baseline="0" dirty="0" smtClean="0"/>
              <a:t> Drug Coverage</a:t>
            </a:r>
            <a:endParaRPr lang="en-US" dirty="0"/>
          </a:p>
        </p:txBody>
      </p:sp>
      <p:sp>
        <p:nvSpPr>
          <p:cNvPr id="4" name="Slide Number Placeholder 3"/>
          <p:cNvSpPr>
            <a:spLocks noGrp="1"/>
          </p:cNvSpPr>
          <p:nvPr>
            <p:ph type="sldNum" sz="quarter" idx="10"/>
          </p:nvPr>
        </p:nvSpPr>
        <p:spPr/>
        <p:txBody>
          <a:bodyPr/>
          <a:lstStyle/>
          <a:p>
            <a:pPr>
              <a:defRPr/>
            </a:pPr>
            <a:fld id="{B95F87E5-5285-4336-A78B-FED586FAF3D9}" type="slidenum">
              <a:rPr lang="en-US" smtClean="0"/>
              <a:pPr>
                <a:defRPr/>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95F87E5-5285-4336-A78B-FED586FAF3D9}" type="slidenum">
              <a:rPr lang="en-US" smtClean="0"/>
              <a:pPr>
                <a:defRPr/>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the programs work together, there are some important differences between Medicaid and SCHIP.  </a:t>
            </a:r>
          </a:p>
          <a:p>
            <a:endParaRPr lang="en-US" dirty="0" smtClean="0"/>
          </a:p>
          <a:p>
            <a:r>
              <a:rPr lang="en-US" dirty="0" smtClean="0"/>
              <a:t>Medicaid is an entitlement program, meaning that states must enroll and provide services to everyone who meets eligibility criteria.  In turn, states are guaranteed federal matching payments with no pre-set limits to pay for services.  In contrast, under SCHIP programs, federal financing is capped both nationally and by state so states receive federal matching payments only up to their capped amount.  There is no individual entitlement under SCHIP, so states are able to control enrollment by using enrollment caps.  To encourage states to participation in SCHIP, the federal government assumed a larger share of the programs financing compared to Medicaid.  Compared to Medicaid, states can impose higher cost sharing or premiums and provide fewer benefits under separate SCHIP programs.</a:t>
            </a:r>
          </a:p>
          <a:p>
            <a:endParaRPr lang="en-US" dirty="0"/>
          </a:p>
        </p:txBody>
      </p:sp>
      <p:sp>
        <p:nvSpPr>
          <p:cNvPr id="4" name="Slide Number Placeholder 3"/>
          <p:cNvSpPr>
            <a:spLocks noGrp="1"/>
          </p:cNvSpPr>
          <p:nvPr>
            <p:ph type="sldNum" sz="quarter" idx="10"/>
          </p:nvPr>
        </p:nvSpPr>
        <p:spPr/>
        <p:txBody>
          <a:bodyPr/>
          <a:lstStyle/>
          <a:p>
            <a:pPr>
              <a:defRPr/>
            </a:pPr>
            <a:fld id="{B95F87E5-5285-4336-A78B-FED586FAF3D9}"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2EC63013-88C2-422C-8C23-D755FDE7D9BA}" type="slidenum">
              <a:rPr lang="en-US"/>
              <a:pPr/>
              <a:t>5</a:t>
            </a:fld>
            <a:endParaRPr lang="en-US" dirty="0"/>
          </a:p>
        </p:txBody>
      </p:sp>
      <p:sp>
        <p:nvSpPr>
          <p:cNvPr id="4099" name="Rectangle 2"/>
          <p:cNvSpPr>
            <a:spLocks noGrp="1" noRot="1" noChangeAspect="1" noChangeArrowheads="1" noTextEdit="1"/>
          </p:cNvSpPr>
          <p:nvPr>
            <p:ph type="sldImg"/>
          </p:nvPr>
        </p:nvSpPr>
        <p:spPr>
          <a:xfrm>
            <a:off x="1146175" y="687388"/>
            <a:ext cx="4567238" cy="3427412"/>
          </a:xfrm>
          <a:ln/>
        </p:spPr>
      </p:sp>
      <p:sp>
        <p:nvSpPr>
          <p:cNvPr id="4100" name="Rectangle 3"/>
          <p:cNvSpPr>
            <a:spLocks noGrp="1" noChangeArrowheads="1"/>
          </p:cNvSpPr>
          <p:nvPr>
            <p:ph type="body" idx="1"/>
          </p:nvPr>
        </p:nvSpPr>
        <p:spPr>
          <a:xfrm>
            <a:off x="914401" y="4343400"/>
            <a:ext cx="5029200" cy="4113212"/>
          </a:xfrm>
          <a:noFill/>
          <a:ln/>
        </p:spPr>
        <p:txBody>
          <a:bodyPr lIns="92122" tIns="46060" rIns="92122" bIns="46060"/>
          <a:lstStyle/>
          <a:p>
            <a:pPr eaLnBrk="1" hangingPunct="1"/>
            <a:r>
              <a:rPr lang="en-US" sz="1000" dirty="0"/>
              <a:t>50:  CA, CO, CT, DE, MD, MA, MN, NV, NH, NJ, NY, VA, WY, IL, WA (15 states)</a:t>
            </a:r>
          </a:p>
          <a:p>
            <a:pPr eaLnBrk="1" hangingPunct="1"/>
            <a:r>
              <a:rPr lang="en-US" sz="1000" dirty="0"/>
              <a:t>AK, RI, PA, HI, FL, WI, TX, VT, NE, KS, MI, OH, OR, SD, IA, ND, MO, IN, TN, ME, GA, NC, AZ, OK </a:t>
            </a:r>
          </a:p>
          <a:p>
            <a:pPr eaLnBrk="1" hangingPunct="1"/>
            <a:r>
              <a:rPr lang="en-US" sz="1000" dirty="0"/>
              <a:t>68+:  Al, MT, ID, DC, SC, KY UT NM, LA, AR, WV, MS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eaLnBrk="1" fontAlgn="ctr" latinLnBrk="0" hangingPunct="1"/>
            <a:endParaRPr lang="en-US" sz="1200" b="0" i="0" u="none" strike="noStrike" kern="1200" dirty="0" smtClean="0">
              <a:solidFill>
                <a:schemeClr val="tx1"/>
              </a:solidFill>
              <a:latin typeface="+mn-lt"/>
              <a:ea typeface="+mn-ea"/>
              <a:cs typeface="+mn-cs"/>
            </a:endParaRPr>
          </a:p>
          <a:p>
            <a:pPr rtl="0" eaLnBrk="1" fontAlgn="b" latinLnBrk="0" hangingPunct="1"/>
            <a:r>
              <a:rPr lang="en-US" sz="1200" b="1" i="0" u="none" strike="noStrike" kern="1200" dirty="0" smtClean="0">
                <a:solidFill>
                  <a:schemeClr val="tx1"/>
                </a:solidFill>
                <a:latin typeface="+mn-lt"/>
                <a:ea typeface="+mn-ea"/>
                <a:cs typeface="+mn-cs"/>
              </a:rPr>
              <a:t>Cost Burden</a:t>
            </a:r>
            <a:endParaRPr lang="en-US" sz="1200" b="0" i="0" u="none" strike="noStrike" kern="1200" dirty="0" smtClean="0">
              <a:solidFill>
                <a:schemeClr val="tx1"/>
              </a:solidFill>
              <a:latin typeface="+mn-lt"/>
              <a:ea typeface="+mn-ea"/>
              <a:cs typeface="+mn-cs"/>
            </a:endParaRPr>
          </a:p>
          <a:p>
            <a:pPr rtl="0" eaLnBrk="1" fontAlgn="ctr" latinLnBrk="0" hangingPunct="1"/>
            <a:r>
              <a:rPr lang="en-US" sz="1200" b="0" i="0" u="none" strike="noStrike" kern="1200" dirty="0" smtClean="0">
                <a:solidFill>
                  <a:schemeClr val="tx1"/>
                </a:solidFill>
                <a:latin typeface="+mn-lt"/>
                <a:ea typeface="+mn-ea"/>
                <a:cs typeface="+mn-cs"/>
              </a:rPr>
              <a:t> </a:t>
            </a:r>
          </a:p>
          <a:p>
            <a:pPr rtl="0" eaLnBrk="1" fontAlgn="ctr" latinLnBrk="0" hangingPunct="1"/>
            <a:r>
              <a:rPr lang="en-US" sz="1200" b="1" i="0" u="none" strike="noStrike" kern="1200" dirty="0" smtClean="0">
                <a:solidFill>
                  <a:schemeClr val="tx1"/>
                </a:solidFill>
                <a:latin typeface="+mn-lt"/>
                <a:ea typeface="+mn-ea"/>
                <a:cs typeface="+mn-cs"/>
              </a:rPr>
              <a:t>Year</a:t>
            </a:r>
            <a:endParaRPr lang="en-US" sz="1200" b="0" i="0" u="none" strike="noStrike" kern="1200" dirty="0" smtClean="0">
              <a:solidFill>
                <a:schemeClr val="tx1"/>
              </a:solidFill>
              <a:latin typeface="+mn-lt"/>
              <a:ea typeface="+mn-ea"/>
              <a:cs typeface="+mn-cs"/>
            </a:endParaRPr>
          </a:p>
          <a:p>
            <a:pPr rtl="0" eaLnBrk="1" fontAlgn="ctr" latinLnBrk="0" hangingPunct="1"/>
            <a:r>
              <a:rPr lang="en-US" sz="1200" b="0" i="0" u="none" strike="noStrike" kern="1200" dirty="0" smtClean="0">
                <a:solidFill>
                  <a:schemeClr val="tx1"/>
                </a:solidFill>
                <a:latin typeface="+mn-lt"/>
                <a:ea typeface="+mn-ea"/>
                <a:cs typeface="+mn-cs"/>
              </a:rPr>
              <a:t>Virginia</a:t>
            </a:r>
          </a:p>
          <a:p>
            <a:pPr rtl="0" eaLnBrk="1" fontAlgn="ctr" latinLnBrk="0" hangingPunct="1"/>
            <a:r>
              <a:rPr lang="en-US" sz="1200" b="0" i="0" u="none" strike="noStrike" kern="1200" dirty="0" smtClean="0">
                <a:solidFill>
                  <a:schemeClr val="tx1"/>
                </a:solidFill>
                <a:latin typeface="+mn-lt"/>
                <a:ea typeface="+mn-ea"/>
                <a:cs typeface="+mn-cs"/>
              </a:rPr>
              <a:t>Federal</a:t>
            </a:r>
          </a:p>
          <a:p>
            <a:pPr rtl="0" eaLnBrk="1" fontAlgn="ctr" latinLnBrk="0" hangingPunct="1"/>
            <a:r>
              <a:rPr lang="en-US" sz="1200" b="1" i="0" u="none" strike="noStrike" kern="1200" dirty="0" smtClean="0">
                <a:solidFill>
                  <a:schemeClr val="tx1"/>
                </a:solidFill>
                <a:latin typeface="+mn-lt"/>
                <a:ea typeface="+mn-ea"/>
                <a:cs typeface="+mn-cs"/>
              </a:rPr>
              <a:t>2014 - 2016</a:t>
            </a:r>
            <a:endParaRPr lang="en-US" sz="1200" b="0" i="0" u="none" strike="noStrike" kern="1200" dirty="0" smtClean="0">
              <a:solidFill>
                <a:schemeClr val="tx1"/>
              </a:solidFill>
              <a:latin typeface="+mn-lt"/>
              <a:ea typeface="+mn-ea"/>
              <a:cs typeface="+mn-cs"/>
            </a:endParaRPr>
          </a:p>
          <a:p>
            <a:pPr rtl="0" eaLnBrk="1" fontAlgn="ctr" latinLnBrk="0" hangingPunct="1"/>
            <a:r>
              <a:rPr lang="en-US" sz="1200" b="0" i="0" u="none" strike="noStrike" kern="1200" dirty="0" smtClean="0">
                <a:solidFill>
                  <a:schemeClr val="tx1"/>
                </a:solidFill>
                <a:latin typeface="+mn-lt"/>
                <a:ea typeface="+mn-ea"/>
                <a:cs typeface="+mn-cs"/>
              </a:rPr>
              <a:t>0%</a:t>
            </a:r>
          </a:p>
          <a:p>
            <a:pPr rtl="0" eaLnBrk="1" fontAlgn="ctr" latinLnBrk="0" hangingPunct="1"/>
            <a:r>
              <a:rPr lang="en-US" sz="1200" b="0" i="0" u="none" strike="noStrike" kern="1200" dirty="0" smtClean="0">
                <a:solidFill>
                  <a:schemeClr val="tx1"/>
                </a:solidFill>
                <a:latin typeface="+mn-lt"/>
                <a:ea typeface="+mn-ea"/>
                <a:cs typeface="+mn-cs"/>
              </a:rPr>
              <a:t>100%</a:t>
            </a:r>
          </a:p>
          <a:p>
            <a:pPr rtl="0" eaLnBrk="1" fontAlgn="ctr" latinLnBrk="0" hangingPunct="1"/>
            <a:r>
              <a:rPr lang="en-US" sz="1200" b="1" i="0" u="none" strike="noStrike" kern="1200" dirty="0" smtClean="0">
                <a:solidFill>
                  <a:schemeClr val="tx1"/>
                </a:solidFill>
                <a:latin typeface="+mn-lt"/>
                <a:ea typeface="+mn-ea"/>
                <a:cs typeface="+mn-cs"/>
              </a:rPr>
              <a:t>2017</a:t>
            </a:r>
            <a:endParaRPr lang="en-US" sz="1200" b="0" i="0" u="none" strike="noStrike" kern="1200" dirty="0" smtClean="0">
              <a:solidFill>
                <a:schemeClr val="tx1"/>
              </a:solidFill>
              <a:latin typeface="+mn-lt"/>
              <a:ea typeface="+mn-ea"/>
              <a:cs typeface="+mn-cs"/>
            </a:endParaRPr>
          </a:p>
          <a:p>
            <a:pPr rtl="0" eaLnBrk="1" fontAlgn="ctr" latinLnBrk="0" hangingPunct="1"/>
            <a:r>
              <a:rPr lang="en-US" sz="1200" b="0" i="0" u="none" strike="noStrike" kern="1200" dirty="0" smtClean="0">
                <a:solidFill>
                  <a:schemeClr val="tx1"/>
                </a:solidFill>
                <a:latin typeface="+mn-lt"/>
                <a:ea typeface="+mn-ea"/>
                <a:cs typeface="+mn-cs"/>
              </a:rPr>
              <a:t>5%</a:t>
            </a:r>
          </a:p>
          <a:p>
            <a:pPr rtl="0" eaLnBrk="1" fontAlgn="ctr" latinLnBrk="0" hangingPunct="1"/>
            <a:r>
              <a:rPr lang="en-US" sz="1200" b="0" i="0" u="none" strike="noStrike" kern="1200" dirty="0" smtClean="0">
                <a:solidFill>
                  <a:schemeClr val="tx1"/>
                </a:solidFill>
                <a:latin typeface="+mn-lt"/>
                <a:ea typeface="+mn-ea"/>
                <a:cs typeface="+mn-cs"/>
              </a:rPr>
              <a:t>95%</a:t>
            </a:r>
          </a:p>
          <a:p>
            <a:pPr rtl="0" eaLnBrk="1" fontAlgn="ctr" latinLnBrk="0" hangingPunct="1"/>
            <a:r>
              <a:rPr lang="en-US" sz="1200" b="1" i="0" u="none" strike="noStrike" kern="1200" dirty="0" smtClean="0">
                <a:solidFill>
                  <a:schemeClr val="tx1"/>
                </a:solidFill>
                <a:latin typeface="+mn-lt"/>
                <a:ea typeface="+mn-ea"/>
                <a:cs typeface="+mn-cs"/>
              </a:rPr>
              <a:t>2018</a:t>
            </a:r>
            <a:endParaRPr lang="en-US" sz="1200" b="0" i="0" u="none" strike="noStrike" kern="1200" dirty="0" smtClean="0">
              <a:solidFill>
                <a:schemeClr val="tx1"/>
              </a:solidFill>
              <a:latin typeface="+mn-lt"/>
              <a:ea typeface="+mn-ea"/>
              <a:cs typeface="+mn-cs"/>
            </a:endParaRPr>
          </a:p>
          <a:p>
            <a:pPr rtl="0" eaLnBrk="1" fontAlgn="ctr" latinLnBrk="0" hangingPunct="1"/>
            <a:r>
              <a:rPr lang="en-US" sz="1200" b="0" i="0" u="none" strike="noStrike" kern="1200" dirty="0" smtClean="0">
                <a:solidFill>
                  <a:schemeClr val="tx1"/>
                </a:solidFill>
                <a:latin typeface="+mn-lt"/>
                <a:ea typeface="+mn-ea"/>
                <a:cs typeface="+mn-cs"/>
              </a:rPr>
              <a:t>6%</a:t>
            </a:r>
          </a:p>
          <a:p>
            <a:pPr rtl="0" eaLnBrk="1" fontAlgn="ctr" latinLnBrk="0" hangingPunct="1"/>
            <a:r>
              <a:rPr lang="en-US" sz="1200" b="0" i="0" u="none" strike="noStrike" kern="1200" dirty="0" smtClean="0">
                <a:solidFill>
                  <a:schemeClr val="tx1"/>
                </a:solidFill>
                <a:latin typeface="+mn-lt"/>
                <a:ea typeface="+mn-ea"/>
                <a:cs typeface="+mn-cs"/>
              </a:rPr>
              <a:t>94%</a:t>
            </a:r>
          </a:p>
          <a:p>
            <a:pPr rtl="0" eaLnBrk="1" fontAlgn="ctr" latinLnBrk="0" hangingPunct="1"/>
            <a:r>
              <a:rPr lang="en-US" sz="1200" b="1" i="0" u="none" strike="noStrike" kern="1200" dirty="0" smtClean="0">
                <a:solidFill>
                  <a:schemeClr val="tx1"/>
                </a:solidFill>
                <a:latin typeface="+mn-lt"/>
                <a:ea typeface="+mn-ea"/>
                <a:cs typeface="+mn-cs"/>
              </a:rPr>
              <a:t>2019</a:t>
            </a:r>
            <a:endParaRPr lang="en-US" sz="1200" b="0" i="0" u="none" strike="noStrike" kern="1200" dirty="0" smtClean="0">
              <a:solidFill>
                <a:schemeClr val="tx1"/>
              </a:solidFill>
              <a:latin typeface="+mn-lt"/>
              <a:ea typeface="+mn-ea"/>
              <a:cs typeface="+mn-cs"/>
            </a:endParaRPr>
          </a:p>
          <a:p>
            <a:pPr rtl="0" eaLnBrk="1" fontAlgn="ctr" latinLnBrk="0" hangingPunct="1"/>
            <a:r>
              <a:rPr lang="en-US" sz="1200" b="0" i="0" u="none" strike="noStrike" kern="1200" dirty="0" smtClean="0">
                <a:solidFill>
                  <a:schemeClr val="tx1"/>
                </a:solidFill>
                <a:latin typeface="+mn-lt"/>
                <a:ea typeface="+mn-ea"/>
                <a:cs typeface="+mn-cs"/>
              </a:rPr>
              <a:t>7%</a:t>
            </a:r>
          </a:p>
          <a:p>
            <a:pPr rtl="0" eaLnBrk="1" fontAlgn="ctr" latinLnBrk="0" hangingPunct="1"/>
            <a:r>
              <a:rPr lang="en-US" sz="1200" b="0" i="0" u="none" strike="noStrike" kern="1200" dirty="0" smtClean="0">
                <a:solidFill>
                  <a:schemeClr val="tx1"/>
                </a:solidFill>
                <a:latin typeface="+mn-lt"/>
                <a:ea typeface="+mn-ea"/>
                <a:cs typeface="+mn-cs"/>
              </a:rPr>
              <a:t>93%</a:t>
            </a:r>
          </a:p>
          <a:p>
            <a:pPr rtl="0" eaLnBrk="1" fontAlgn="ctr" latinLnBrk="0" hangingPunct="1"/>
            <a:r>
              <a:rPr lang="en-US" sz="1200" b="1" i="0" u="none" strike="noStrike" kern="1200" dirty="0" smtClean="0">
                <a:solidFill>
                  <a:schemeClr val="tx1"/>
                </a:solidFill>
                <a:latin typeface="+mn-lt"/>
                <a:ea typeface="+mn-ea"/>
                <a:cs typeface="+mn-cs"/>
              </a:rPr>
              <a:t>2020 - Future</a:t>
            </a:r>
            <a:endParaRPr lang="en-US" sz="1200" b="0" i="0" u="none" strike="noStrike" kern="1200" dirty="0" smtClean="0">
              <a:solidFill>
                <a:schemeClr val="tx1"/>
              </a:solidFill>
              <a:latin typeface="+mn-lt"/>
              <a:ea typeface="+mn-ea"/>
              <a:cs typeface="+mn-cs"/>
            </a:endParaRPr>
          </a:p>
          <a:p>
            <a:pPr rtl="0" eaLnBrk="1" fontAlgn="ctr" latinLnBrk="0" hangingPunct="1"/>
            <a:r>
              <a:rPr lang="en-US" sz="1200" b="0" i="0" u="none" strike="noStrike" kern="1200" dirty="0" smtClean="0">
                <a:solidFill>
                  <a:schemeClr val="tx1"/>
                </a:solidFill>
                <a:latin typeface="+mn-lt"/>
                <a:ea typeface="+mn-ea"/>
                <a:cs typeface="+mn-cs"/>
              </a:rPr>
              <a:t>Up to 10%</a:t>
            </a:r>
          </a:p>
          <a:p>
            <a:pPr rtl="0" eaLnBrk="1" fontAlgn="ctr" latinLnBrk="0" hangingPunct="1"/>
            <a:r>
              <a:rPr lang="en-US" sz="1200" b="0" i="0" u="none" strike="noStrike" kern="1200" dirty="0" smtClean="0">
                <a:solidFill>
                  <a:schemeClr val="tx1"/>
                </a:solidFill>
                <a:latin typeface="+mn-lt"/>
                <a:ea typeface="+mn-ea"/>
                <a:cs typeface="+mn-cs"/>
              </a:rPr>
              <a:t>At least 90%</a:t>
            </a:r>
          </a:p>
          <a:p>
            <a:endParaRPr lang="en-US" dirty="0"/>
          </a:p>
        </p:txBody>
      </p:sp>
      <p:sp>
        <p:nvSpPr>
          <p:cNvPr id="4" name="Slide Number Placeholder 3"/>
          <p:cNvSpPr>
            <a:spLocks noGrp="1"/>
          </p:cNvSpPr>
          <p:nvPr>
            <p:ph type="sldNum" sz="quarter" idx="10"/>
          </p:nvPr>
        </p:nvSpPr>
        <p:spPr/>
        <p:txBody>
          <a:bodyPr/>
          <a:lstStyle/>
          <a:p>
            <a:fld id="{72EA68A9-D470-4579-B095-F5C88BAE22F1}" type="slidenum">
              <a:rPr lang="en-US" smtClean="0"/>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100% SSI = approx 74%</a:t>
            </a:r>
            <a:r>
              <a:rPr lang="en-US" baseline="0" dirty="0" smtClean="0"/>
              <a:t> FPL</a:t>
            </a:r>
          </a:p>
          <a:p>
            <a:r>
              <a:rPr lang="en-US" baseline="0" dirty="0" smtClean="0"/>
              <a:t>LTC Eligibility 300% = approx 222% FPL</a:t>
            </a:r>
          </a:p>
          <a:p>
            <a:endParaRPr lang="en-US" dirty="0"/>
          </a:p>
        </p:txBody>
      </p:sp>
      <p:sp>
        <p:nvSpPr>
          <p:cNvPr id="4" name="Slide Number Placeholder 3"/>
          <p:cNvSpPr>
            <a:spLocks noGrp="1"/>
          </p:cNvSpPr>
          <p:nvPr>
            <p:ph type="sldNum" sz="quarter" idx="10"/>
          </p:nvPr>
        </p:nvSpPr>
        <p:spPr/>
        <p:txBody>
          <a:bodyPr/>
          <a:lstStyle/>
          <a:p>
            <a:fld id="{0E9597DC-7FEE-482F-A0C0-CECAAB8C276F}"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9597DC-7FEE-482F-A0C0-CECAAB8C276F}" type="slidenum">
              <a:rPr lang="en-US" smtClean="0"/>
              <a:pPr/>
              <a:t>14</a:t>
            </a:fld>
            <a:endParaRPr lang="en-US" dirty="0"/>
          </a:p>
        </p:txBody>
      </p:sp>
    </p:spTree>
    <p:extLst>
      <p:ext uri="{BB962C8B-B14F-4D97-AF65-F5344CB8AC3E}">
        <p14:creationId xmlns:p14="http://schemas.microsoft.com/office/powerpoint/2010/main" val="2805237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D9F5EA-EAA9-4D89-BFC6-F72D1DC69554}" type="slidenum">
              <a:rPr lang="en-US"/>
              <a:pPr/>
              <a:t>19</a:t>
            </a:fld>
            <a:endParaRPr lang="en-US" dirty="0"/>
          </a:p>
        </p:txBody>
      </p:sp>
      <p:sp>
        <p:nvSpPr>
          <p:cNvPr id="22530" name="Rectangle 2"/>
          <p:cNvSpPr>
            <a:spLocks noGrp="1" noRot="1" noChangeAspect="1" noChangeArrowheads="1" noTextEdit="1"/>
          </p:cNvSpPr>
          <p:nvPr>
            <p:ph type="sldImg"/>
          </p:nvPr>
        </p:nvSpPr>
        <p:spPr>
          <a:xfrm>
            <a:off x="1147763" y="687388"/>
            <a:ext cx="4565650" cy="3425825"/>
          </a:xfrm>
          <a:ln/>
        </p:spPr>
      </p:sp>
      <p:sp>
        <p:nvSpPr>
          <p:cNvPr id="22531" name="Rectangle 3"/>
          <p:cNvSpPr>
            <a:spLocks noGrp="1" noChangeArrowheads="1"/>
          </p:cNvSpPr>
          <p:nvPr>
            <p:ph type="body" idx="1"/>
          </p:nvPr>
        </p:nvSpPr>
        <p:spPr>
          <a:xfrm>
            <a:off x="915296" y="4343704"/>
            <a:ext cx="5027413" cy="4112382"/>
          </a:xfrm>
        </p:spPr>
        <p:txBody>
          <a:bodyPr lIns="93860" tIns="46931" rIns="93860" bIns="46931"/>
          <a:lstStyle/>
          <a:p>
            <a:pPr defTabSz="914135">
              <a:defRPr/>
            </a:pPr>
            <a:r>
              <a:rPr lang="en-US" dirty="0" smtClean="0">
                <a:latin typeface="Tahoma" pitchFamily="34" charset="0"/>
              </a:rPr>
              <a:t>Yet the majority of those in managed care are healthier populations (i.e., moms &amp; kids). Still room to move more ABD beneficiaries into better systems of care management. </a:t>
            </a:r>
          </a:p>
          <a:p>
            <a:pPr defTabSz="914135">
              <a:defRPr/>
            </a:pPr>
            <a:endParaRPr lang="en-US" dirty="0" smtClean="0">
              <a:latin typeface="Tahoma" pitchFamily="34" charset="0"/>
            </a:endParaRPr>
          </a:p>
          <a:p>
            <a:pPr defTabSz="914135">
              <a:defRPr/>
            </a:pPr>
            <a:r>
              <a:rPr lang="en-US" dirty="0" smtClean="0">
                <a:latin typeface="Tahoma" pitchFamily="34" charset="0"/>
              </a:rPr>
              <a:t>Note: Managed care includes individuals enrolled in managed care organizations (MCOs) and primary care case management (PCCM) arrangements. </a:t>
            </a:r>
            <a:r>
              <a:rPr lang="en-US" dirty="0"/>
              <a:t>	</a:t>
            </a:r>
          </a:p>
          <a:p>
            <a:endParaRPr lang="en-US" sz="9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FFS- typically the most complex</a:t>
            </a:r>
            <a:r>
              <a:rPr lang="en-US" baseline="0" dirty="0" smtClean="0"/>
              <a:t> and costly beneficiaries</a:t>
            </a:r>
          </a:p>
          <a:p>
            <a:endParaRPr lang="en-US" dirty="0"/>
          </a:p>
        </p:txBody>
      </p:sp>
      <p:sp>
        <p:nvSpPr>
          <p:cNvPr id="4" name="Slide Number Placeholder 3"/>
          <p:cNvSpPr>
            <a:spLocks noGrp="1"/>
          </p:cNvSpPr>
          <p:nvPr>
            <p:ph type="sldNum" sz="quarter" idx="10"/>
          </p:nvPr>
        </p:nvSpPr>
        <p:spPr/>
        <p:txBody>
          <a:bodyPr/>
          <a:lstStyle/>
          <a:p>
            <a:pPr>
              <a:defRPr/>
            </a:pPr>
            <a:fld id="{B95F87E5-5285-4336-A78B-FED586FAF3D9}" type="slidenum">
              <a:rPr lang="en-US" smtClean="0"/>
              <a:pPr>
                <a:defRPr/>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93738" y="307975"/>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r>
              <a:rPr lang="en-US" dirty="0" smtClean="0"/>
              <a:t>Click icon to add chart</a:t>
            </a:r>
            <a:endParaRPr lang="en-US" dirty="0"/>
          </a:p>
        </p:txBody>
      </p:sp>
      <p:sp>
        <p:nvSpPr>
          <p:cNvPr id="4" name="Date Placeholder 3"/>
          <p:cNvSpPr>
            <a:spLocks noGrp="1"/>
          </p:cNvSpPr>
          <p:nvPr>
            <p:ph type="dt" sz="half" idx="10"/>
          </p:nvPr>
        </p:nvSpPr>
        <p:spPr>
          <a:xfrm>
            <a:off x="1173163" y="6265863"/>
            <a:ext cx="1905000" cy="457200"/>
          </a:xfrm>
        </p:spPr>
        <p:txBody>
          <a:bodyPr/>
          <a:lstStyle>
            <a:lvl1pPr>
              <a:defRPr/>
            </a:lvl1pPr>
          </a:lstStyle>
          <a:p>
            <a:endParaRPr lang="en-US" dirty="0"/>
          </a:p>
        </p:txBody>
      </p:sp>
      <p:sp>
        <p:nvSpPr>
          <p:cNvPr id="5" name="Footer Placeholder 4"/>
          <p:cNvSpPr>
            <a:spLocks noGrp="1"/>
          </p:cNvSpPr>
          <p:nvPr>
            <p:ph type="ftr" sz="quarter" idx="11"/>
          </p:nvPr>
        </p:nvSpPr>
        <p:spPr>
          <a:xfrm>
            <a:off x="3581400" y="6248400"/>
            <a:ext cx="2895600" cy="4572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7239000" y="6400800"/>
            <a:ext cx="1905000" cy="457200"/>
          </a:xfrm>
        </p:spPr>
        <p:txBody>
          <a:bodyPr/>
          <a:lstStyle>
            <a:lvl1pPr>
              <a:defRPr/>
            </a:lvl1pPr>
          </a:lstStyle>
          <a:p>
            <a:fld id="{C3766E90-8E81-4A67-A765-382DB82B2262}" type="slidenum">
              <a:rPr lang="en-US"/>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15925" y="358775"/>
            <a:ext cx="8450263" cy="5624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32929746"/>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7342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7342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Tree>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Tree>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Tree>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93738" y="307975"/>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r>
              <a:rPr lang="en-US" dirty="0" smtClean="0"/>
              <a:t>Click icon to add chart</a:t>
            </a:r>
            <a:endParaRPr lang="en-US" dirty="0"/>
          </a:p>
        </p:txBody>
      </p:sp>
      <p:sp>
        <p:nvSpPr>
          <p:cNvPr id="4" name="Date Placeholder 3"/>
          <p:cNvSpPr>
            <a:spLocks noGrp="1"/>
          </p:cNvSpPr>
          <p:nvPr>
            <p:ph type="dt" sz="half" idx="10"/>
          </p:nvPr>
        </p:nvSpPr>
        <p:spPr>
          <a:xfrm>
            <a:off x="1173163" y="6265863"/>
            <a:ext cx="1905000" cy="457200"/>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3581400" y="6248400"/>
            <a:ext cx="2895600" cy="457200"/>
          </a:xfrm>
          <a:prstGeom prst="rect">
            <a:avLst/>
          </a:prstGeom>
        </p:spPr>
        <p:txBody>
          <a:bodyPr/>
          <a:lstStyle>
            <a:lvl1pPr>
              <a:defRPr/>
            </a:lvl1pPr>
          </a:lstStyle>
          <a:p>
            <a:endParaRPr lang="en-US" dirty="0"/>
          </a:p>
        </p:txBody>
      </p:sp>
      <p:sp>
        <p:nvSpPr>
          <p:cNvPr id="6" name="Slide Number Placeholder 5"/>
          <p:cNvSpPr>
            <a:spLocks noGrp="1"/>
          </p:cNvSpPr>
          <p:nvPr>
            <p:ph type="sldNum" sz="quarter" idx="12"/>
          </p:nvPr>
        </p:nvSpPr>
        <p:spPr>
          <a:xfrm>
            <a:off x="7239000" y="6400800"/>
            <a:ext cx="1905000" cy="457200"/>
          </a:xfrm>
          <a:prstGeom prst="rect">
            <a:avLst/>
          </a:prstGeom>
        </p:spPr>
        <p:txBody>
          <a:bodyPr/>
          <a:lstStyle>
            <a:lvl1pPr>
              <a:defRPr/>
            </a:lvl1pPr>
          </a:lstStyle>
          <a:p>
            <a:fld id="{C3766E90-8E81-4A67-A765-382DB82B2262}" type="slidenum">
              <a:rPr lang="en-US"/>
              <a:pPr/>
              <a:t>‹#›</a:t>
            </a:fld>
            <a:endParaRPr lang="en-US" dirty="0"/>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73427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15925" y="358775"/>
            <a:ext cx="8450263" cy="5624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3292974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B50D86-C0A9-45EC-B3DA-1B2C55F9758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image" Target="../media/image3.jpe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2.png"/><Relationship Id="rId2" Type="http://schemas.openxmlformats.org/officeDocument/2006/relationships/slideLayout" Target="../slideLayouts/slideLayout17.xml"/><Relationship Id="rId16" Type="http://schemas.openxmlformats.org/officeDocument/2006/relationships/image" Target="../media/image1.jpeg"/><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heme" Target="../theme/theme2.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50D86-C0A9-45EC-B3DA-1B2C55F9758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692"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0" y="6400800"/>
            <a:ext cx="9144000" cy="457200"/>
          </a:xfrm>
          <a:prstGeom prst="rect">
            <a:avLst/>
          </a:prstGeom>
          <a:solidFill>
            <a:srgbClr val="66AE20"/>
          </a:solidFill>
          <a:ln w="9525">
            <a:noFill/>
            <a:miter lim="800000"/>
            <a:headEnd/>
            <a:tailEnd/>
          </a:ln>
          <a:effectLst/>
        </p:spPr>
        <p:txBody>
          <a:bodyPr wrap="none" anchor="ctr"/>
          <a:lstStyle/>
          <a:p>
            <a:r>
              <a:rPr lang="en-US" dirty="0" smtClean="0"/>
              <a:t>       http://www.dmas.virginia.gov/</a:t>
            </a:r>
            <a:endParaRPr lang="en-US" dirty="0"/>
          </a:p>
        </p:txBody>
      </p:sp>
      <p:pic>
        <p:nvPicPr>
          <p:cNvPr id="1032" name="Picture 8" descr="thinBanner"/>
          <p:cNvPicPr>
            <a:picLocks noChangeAspect="1" noChangeArrowheads="1"/>
          </p:cNvPicPr>
          <p:nvPr/>
        </p:nvPicPr>
        <p:blipFill>
          <a:blip r:embed="rId16" cstate="print"/>
          <a:srcRect/>
          <a:stretch>
            <a:fillRect/>
          </a:stretch>
        </p:blipFill>
        <p:spPr bwMode="auto">
          <a:xfrm>
            <a:off x="0" y="1066800"/>
            <a:ext cx="9144000" cy="731838"/>
          </a:xfrm>
          <a:prstGeom prst="rect">
            <a:avLst/>
          </a:prstGeom>
          <a:noFill/>
        </p:spPr>
      </p:pic>
      <p:sp>
        <p:nvSpPr>
          <p:cNvPr id="1026" name="Rectangle 2"/>
          <p:cNvSpPr>
            <a:spLocks noGrp="1" noChangeArrowheads="1"/>
          </p:cNvSpPr>
          <p:nvPr>
            <p:ph type="title"/>
          </p:nvPr>
        </p:nvSpPr>
        <p:spPr bwMode="auto">
          <a:xfrm>
            <a:off x="457200" y="990600"/>
            <a:ext cx="82296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en-US" dirty="0" smtClean="0"/>
          </a:p>
        </p:txBody>
      </p:sp>
      <p:sp>
        <p:nvSpPr>
          <p:cNvPr id="1027" name="Rectangle 3"/>
          <p:cNvSpPr>
            <a:spLocks noGrp="1" noChangeArrowheads="1"/>
          </p:cNvSpPr>
          <p:nvPr>
            <p:ph type="body" idx="1"/>
          </p:nvPr>
        </p:nvSpPr>
        <p:spPr bwMode="auto">
          <a:xfrm>
            <a:off x="457200" y="18288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1" name="Rectangle 7"/>
          <p:cNvSpPr>
            <a:spLocks noChangeArrowheads="1"/>
          </p:cNvSpPr>
          <p:nvPr/>
        </p:nvSpPr>
        <p:spPr bwMode="auto">
          <a:xfrm>
            <a:off x="0" y="0"/>
            <a:ext cx="9144000" cy="152400"/>
          </a:xfrm>
          <a:prstGeom prst="rect">
            <a:avLst/>
          </a:prstGeom>
          <a:solidFill>
            <a:srgbClr val="66AE20"/>
          </a:solidFill>
          <a:ln w="9525">
            <a:noFill/>
            <a:miter lim="800000"/>
            <a:headEnd/>
            <a:tailEnd/>
          </a:ln>
          <a:effectLst/>
        </p:spPr>
        <p:txBody>
          <a:bodyPr wrap="none" anchor="ctr"/>
          <a:lstStyle/>
          <a:p>
            <a:endParaRPr lang="en-US" dirty="0"/>
          </a:p>
        </p:txBody>
      </p:sp>
      <p:pic>
        <p:nvPicPr>
          <p:cNvPr id="1035" name="Picture 11" descr="stateSeal"/>
          <p:cNvPicPr>
            <a:picLocks noChangeAspect="1" noChangeArrowheads="1"/>
          </p:cNvPicPr>
          <p:nvPr/>
        </p:nvPicPr>
        <p:blipFill>
          <a:blip r:embed="rId17" cstate="print"/>
          <a:srcRect/>
          <a:stretch>
            <a:fillRect/>
          </a:stretch>
        </p:blipFill>
        <p:spPr bwMode="auto">
          <a:xfrm>
            <a:off x="8153400" y="381000"/>
            <a:ext cx="454025" cy="457200"/>
          </a:xfrm>
          <a:prstGeom prst="rect">
            <a:avLst/>
          </a:prstGeom>
          <a:noFill/>
        </p:spPr>
      </p:pic>
      <p:sp>
        <p:nvSpPr>
          <p:cNvPr id="1038" name="Rectangle 14"/>
          <p:cNvSpPr>
            <a:spLocks noChangeArrowheads="1"/>
          </p:cNvSpPr>
          <p:nvPr/>
        </p:nvSpPr>
        <p:spPr bwMode="auto">
          <a:xfrm>
            <a:off x="8382000" y="6537325"/>
            <a:ext cx="204788" cy="176213"/>
          </a:xfrm>
          <a:prstGeom prst="rect">
            <a:avLst/>
          </a:prstGeom>
          <a:noFill/>
          <a:ln w="9525">
            <a:noFill/>
            <a:miter lim="800000"/>
            <a:headEnd/>
            <a:tailEnd/>
          </a:ln>
          <a:effectLst/>
        </p:spPr>
        <p:txBody>
          <a:bodyPr wrap="none" anchor="ctr"/>
          <a:lstStyle/>
          <a:p>
            <a:pPr algn="ctr"/>
            <a:fld id="{71B0E4C6-FB2D-4D18-AF01-C283A5981E3C}" type="slidenum">
              <a:rPr lang="en-US" sz="1000">
                <a:solidFill>
                  <a:schemeClr val="bg1"/>
                </a:solidFill>
              </a:rPr>
              <a:pPr algn="ctr"/>
              <a:t>‹#›</a:t>
            </a:fld>
            <a:endParaRPr lang="en-US" sz="1000" dirty="0">
              <a:solidFill>
                <a:schemeClr val="bg1"/>
              </a:solidFill>
            </a:endParaRPr>
          </a:p>
        </p:txBody>
      </p:sp>
      <p:pic>
        <p:nvPicPr>
          <p:cNvPr id="12" name="Picture 24" descr="VITA logo"/>
          <p:cNvPicPr>
            <a:picLocks noChangeAspect="1" noChangeArrowheads="1"/>
          </p:cNvPicPr>
          <p:nvPr/>
        </p:nvPicPr>
        <p:blipFill>
          <a:blip r:embed="rId18" cstate="print"/>
          <a:srcRect/>
          <a:stretch>
            <a:fillRect/>
          </a:stretch>
        </p:blipFill>
        <p:spPr bwMode="auto">
          <a:xfrm>
            <a:off x="381000" y="228600"/>
            <a:ext cx="1295400" cy="711200"/>
          </a:xfrm>
          <a:prstGeom prst="rect">
            <a:avLst/>
          </a:prstGeom>
          <a:noFill/>
          <a:ln w="9525">
            <a:noFill/>
            <a:miter lim="800000"/>
            <a:headEnd/>
            <a:tailEnd/>
          </a:ln>
        </p:spPr>
      </p:pic>
      <p:sp>
        <p:nvSpPr>
          <p:cNvPr id="13" name="TextBox 14"/>
          <p:cNvSpPr txBox="1">
            <a:spLocks noChangeArrowheads="1"/>
          </p:cNvSpPr>
          <p:nvPr/>
        </p:nvSpPr>
        <p:spPr bwMode="auto">
          <a:xfrm>
            <a:off x="2133600" y="381000"/>
            <a:ext cx="5562600" cy="400110"/>
          </a:xfrm>
          <a:prstGeom prst="rect">
            <a:avLst/>
          </a:prstGeom>
          <a:noFill/>
          <a:ln w="9525">
            <a:noFill/>
            <a:miter lim="800000"/>
            <a:headEnd/>
            <a:tailEnd/>
          </a:ln>
        </p:spPr>
        <p:txBody>
          <a:bodyPr wrap="square">
            <a:spAutoFit/>
          </a:bodyPr>
          <a:lstStyle/>
          <a:p>
            <a:r>
              <a:rPr lang="en-US" sz="2000" b="1" i="1" dirty="0">
                <a:solidFill>
                  <a:schemeClr val="accent2"/>
                </a:solidFill>
              </a:rPr>
              <a:t>Department of Medical Assistance </a:t>
            </a:r>
            <a:r>
              <a:rPr lang="en-US" sz="2000" b="1" i="1" dirty="0" smtClean="0">
                <a:solidFill>
                  <a:schemeClr val="accent2"/>
                </a:solidFill>
              </a:rPr>
              <a:t>Services</a:t>
            </a:r>
            <a:endParaRPr lang="en-US" sz="2000" b="1" i="1" dirty="0">
              <a:solidFill>
                <a:schemeClr val="accent2"/>
              </a:solidFill>
            </a:endParaRPr>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Lst>
  <p:hf hdr="0" ftr="0" dt="0"/>
  <p:txStyles>
    <p:titleStyle>
      <a:lvl1pPr algn="l" rtl="0" eaLnBrk="1" fontAlgn="base" hangingPunct="1">
        <a:spcBef>
          <a:spcPct val="0"/>
        </a:spcBef>
        <a:spcAft>
          <a:spcPct val="0"/>
        </a:spcAft>
        <a:defRPr sz="3600" b="1">
          <a:solidFill>
            <a:schemeClr val="folHlink"/>
          </a:solidFill>
          <a:latin typeface="+mj-lt"/>
          <a:ea typeface="+mj-ea"/>
          <a:cs typeface="+mj-cs"/>
        </a:defRPr>
      </a:lvl1pPr>
      <a:lvl2pPr algn="l" rtl="0" eaLnBrk="1" fontAlgn="base" hangingPunct="1">
        <a:spcBef>
          <a:spcPct val="0"/>
        </a:spcBef>
        <a:spcAft>
          <a:spcPct val="0"/>
        </a:spcAft>
        <a:defRPr sz="3600" b="1">
          <a:solidFill>
            <a:schemeClr val="folHlink"/>
          </a:solidFill>
          <a:latin typeface="Century Gothic" pitchFamily="34" charset="0"/>
        </a:defRPr>
      </a:lvl2pPr>
      <a:lvl3pPr algn="l" rtl="0" eaLnBrk="1" fontAlgn="base" hangingPunct="1">
        <a:spcBef>
          <a:spcPct val="0"/>
        </a:spcBef>
        <a:spcAft>
          <a:spcPct val="0"/>
        </a:spcAft>
        <a:defRPr sz="3600" b="1">
          <a:solidFill>
            <a:schemeClr val="folHlink"/>
          </a:solidFill>
          <a:latin typeface="Century Gothic" pitchFamily="34" charset="0"/>
        </a:defRPr>
      </a:lvl3pPr>
      <a:lvl4pPr algn="l" rtl="0" eaLnBrk="1" fontAlgn="base" hangingPunct="1">
        <a:spcBef>
          <a:spcPct val="0"/>
        </a:spcBef>
        <a:spcAft>
          <a:spcPct val="0"/>
        </a:spcAft>
        <a:defRPr sz="3600" b="1">
          <a:solidFill>
            <a:schemeClr val="folHlink"/>
          </a:solidFill>
          <a:latin typeface="Century Gothic" pitchFamily="34" charset="0"/>
        </a:defRPr>
      </a:lvl4pPr>
      <a:lvl5pPr algn="l" rtl="0" eaLnBrk="1" fontAlgn="base" hangingPunct="1">
        <a:spcBef>
          <a:spcPct val="0"/>
        </a:spcBef>
        <a:spcAft>
          <a:spcPct val="0"/>
        </a:spcAft>
        <a:defRPr sz="3600" b="1">
          <a:solidFill>
            <a:schemeClr val="folHlink"/>
          </a:solidFill>
          <a:latin typeface="Century Gothic" pitchFamily="34" charset="0"/>
        </a:defRPr>
      </a:lvl5pPr>
      <a:lvl6pPr marL="457200" algn="l" rtl="0" eaLnBrk="1" fontAlgn="base" hangingPunct="1">
        <a:spcBef>
          <a:spcPct val="0"/>
        </a:spcBef>
        <a:spcAft>
          <a:spcPct val="0"/>
        </a:spcAft>
        <a:defRPr sz="3600" b="1">
          <a:solidFill>
            <a:schemeClr val="folHlink"/>
          </a:solidFill>
          <a:latin typeface="Century Gothic" pitchFamily="34" charset="0"/>
        </a:defRPr>
      </a:lvl6pPr>
      <a:lvl7pPr marL="914400" algn="l" rtl="0" eaLnBrk="1" fontAlgn="base" hangingPunct="1">
        <a:spcBef>
          <a:spcPct val="0"/>
        </a:spcBef>
        <a:spcAft>
          <a:spcPct val="0"/>
        </a:spcAft>
        <a:defRPr sz="3600" b="1">
          <a:solidFill>
            <a:schemeClr val="folHlink"/>
          </a:solidFill>
          <a:latin typeface="Century Gothic" pitchFamily="34" charset="0"/>
        </a:defRPr>
      </a:lvl7pPr>
      <a:lvl8pPr marL="1371600" algn="l" rtl="0" eaLnBrk="1" fontAlgn="base" hangingPunct="1">
        <a:spcBef>
          <a:spcPct val="0"/>
        </a:spcBef>
        <a:spcAft>
          <a:spcPct val="0"/>
        </a:spcAft>
        <a:defRPr sz="3600" b="1">
          <a:solidFill>
            <a:schemeClr val="folHlink"/>
          </a:solidFill>
          <a:latin typeface="Century Gothic" pitchFamily="34" charset="0"/>
        </a:defRPr>
      </a:lvl8pPr>
      <a:lvl9pPr marL="1828800" algn="l" rtl="0" eaLnBrk="1" fontAlgn="base" hangingPunct="1">
        <a:spcBef>
          <a:spcPct val="0"/>
        </a:spcBef>
        <a:spcAft>
          <a:spcPct val="0"/>
        </a:spcAft>
        <a:defRPr sz="3600" b="1">
          <a:solidFill>
            <a:schemeClr val="folHlink"/>
          </a:solidFill>
          <a:latin typeface="Century Gothic" pitchFamily="34" charset="0"/>
        </a:defRPr>
      </a:lvl9pPr>
    </p:titleStyle>
    <p:bodyStyle>
      <a:lvl1pPr marL="342900" indent="-342900" algn="l" rtl="0" eaLnBrk="1" fontAlgn="base" hangingPunct="1">
        <a:spcBef>
          <a:spcPct val="20000"/>
        </a:spcBef>
        <a:spcAft>
          <a:spcPct val="0"/>
        </a:spcAft>
        <a:buChar char="•"/>
        <a:defRPr sz="2800">
          <a:solidFill>
            <a:schemeClr val="accent2"/>
          </a:solidFill>
          <a:latin typeface="+mn-lt"/>
          <a:ea typeface="+mn-ea"/>
          <a:cs typeface="+mn-cs"/>
        </a:defRPr>
      </a:lvl1pPr>
      <a:lvl2pPr marL="742950" indent="-285750" algn="l" rtl="0" eaLnBrk="1" fontAlgn="base" hangingPunct="1">
        <a:spcBef>
          <a:spcPct val="20000"/>
        </a:spcBef>
        <a:spcAft>
          <a:spcPct val="0"/>
        </a:spcAft>
        <a:buChar char="–"/>
        <a:defRPr sz="2400">
          <a:solidFill>
            <a:schemeClr val="accent2"/>
          </a:solidFill>
          <a:latin typeface="+mn-lt"/>
        </a:defRPr>
      </a:lvl2pPr>
      <a:lvl3pPr marL="1143000" indent="-228600" algn="l" rtl="0" eaLnBrk="1" fontAlgn="base" hangingPunct="1">
        <a:spcBef>
          <a:spcPct val="20000"/>
        </a:spcBef>
        <a:spcAft>
          <a:spcPct val="0"/>
        </a:spcAft>
        <a:buChar char="•"/>
        <a:defRPr sz="2000">
          <a:solidFill>
            <a:schemeClr val="accent2"/>
          </a:solidFill>
          <a:latin typeface="+mn-lt"/>
        </a:defRPr>
      </a:lvl3pPr>
      <a:lvl4pPr marL="1600200" indent="-228600" algn="l" rtl="0" eaLnBrk="1" fontAlgn="base" hangingPunct="1">
        <a:spcBef>
          <a:spcPct val="20000"/>
        </a:spcBef>
        <a:spcAft>
          <a:spcPct val="0"/>
        </a:spcAft>
        <a:buChar char="–"/>
        <a:defRPr>
          <a:solidFill>
            <a:schemeClr val="accent2"/>
          </a:solidFill>
          <a:latin typeface="+mn-lt"/>
        </a:defRPr>
      </a:lvl4pPr>
      <a:lvl5pPr marL="2057400" indent="-228600" algn="l" rtl="0" eaLnBrk="1" fontAlgn="base" hangingPunct="1">
        <a:spcBef>
          <a:spcPct val="20000"/>
        </a:spcBef>
        <a:spcAft>
          <a:spcPct val="0"/>
        </a:spcAft>
        <a:buChar char="»"/>
        <a:defRPr>
          <a:solidFill>
            <a:schemeClr val="accent2"/>
          </a:solidFill>
          <a:latin typeface="+mn-lt"/>
        </a:defRPr>
      </a:lvl5pPr>
      <a:lvl6pPr marL="2514600" indent="-228600" algn="l" rtl="0" eaLnBrk="1" fontAlgn="base" hangingPunct="1">
        <a:spcBef>
          <a:spcPct val="20000"/>
        </a:spcBef>
        <a:spcAft>
          <a:spcPct val="0"/>
        </a:spcAft>
        <a:buChar char="»"/>
        <a:defRPr>
          <a:solidFill>
            <a:schemeClr val="accent2"/>
          </a:solidFill>
          <a:latin typeface="+mn-lt"/>
        </a:defRPr>
      </a:lvl6pPr>
      <a:lvl7pPr marL="2971800" indent="-228600" algn="l" rtl="0" eaLnBrk="1" fontAlgn="base" hangingPunct="1">
        <a:spcBef>
          <a:spcPct val="20000"/>
        </a:spcBef>
        <a:spcAft>
          <a:spcPct val="0"/>
        </a:spcAft>
        <a:buChar char="»"/>
        <a:defRPr>
          <a:solidFill>
            <a:schemeClr val="accent2"/>
          </a:solidFill>
          <a:latin typeface="+mn-lt"/>
        </a:defRPr>
      </a:lvl7pPr>
      <a:lvl8pPr marL="3429000" indent="-228600" algn="l" rtl="0" eaLnBrk="1" fontAlgn="base" hangingPunct="1">
        <a:spcBef>
          <a:spcPct val="20000"/>
        </a:spcBef>
        <a:spcAft>
          <a:spcPct val="0"/>
        </a:spcAft>
        <a:buChar char="»"/>
        <a:defRPr>
          <a:solidFill>
            <a:schemeClr val="accent2"/>
          </a:solidFill>
          <a:latin typeface="+mn-lt"/>
        </a:defRPr>
      </a:lvl8pPr>
      <a:lvl9pPr marL="3886200" indent="-228600" algn="l" rtl="0" eaLnBrk="1" fontAlgn="base" hangingPunct="1">
        <a:spcBef>
          <a:spcPct val="20000"/>
        </a:spcBef>
        <a:spcAft>
          <a:spcPct val="0"/>
        </a:spcAft>
        <a:buChar char="»"/>
        <a:defRPr>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frwebgate6.access.gpo.gov/cgi-bin/PDFgate.cgi?WAISdocID=985592272797+0+2+0&amp;WAISaction=retriev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0"/>
          <p:cNvSpPr>
            <a:spLocks noChangeArrowheads="1"/>
          </p:cNvSpPr>
          <p:nvPr/>
        </p:nvSpPr>
        <p:spPr bwMode="auto">
          <a:xfrm>
            <a:off x="0" y="0"/>
            <a:ext cx="9144000" cy="1066800"/>
          </a:xfrm>
          <a:prstGeom prst="rect">
            <a:avLst/>
          </a:prstGeom>
          <a:solidFill>
            <a:schemeClr val="bg1"/>
          </a:solidFill>
          <a:ln w="9525">
            <a:solidFill>
              <a:schemeClr val="tx1"/>
            </a:solidFill>
            <a:miter lim="800000"/>
            <a:headEnd/>
            <a:tailEnd/>
          </a:ln>
        </p:spPr>
        <p:txBody>
          <a:bodyPr wrap="none" anchor="ctr"/>
          <a:lstStyle/>
          <a:p>
            <a:endParaRPr lang="en-US" dirty="0"/>
          </a:p>
        </p:txBody>
      </p:sp>
      <p:sp>
        <p:nvSpPr>
          <p:cNvPr id="4" name="Rectangle 17"/>
          <p:cNvSpPr>
            <a:spLocks noChangeArrowheads="1"/>
          </p:cNvSpPr>
          <p:nvPr/>
        </p:nvSpPr>
        <p:spPr bwMode="auto">
          <a:xfrm>
            <a:off x="0" y="6248400"/>
            <a:ext cx="9144000" cy="609600"/>
          </a:xfrm>
          <a:prstGeom prst="rect">
            <a:avLst/>
          </a:prstGeom>
          <a:solidFill>
            <a:srgbClr val="66AE20"/>
          </a:solidFill>
          <a:ln w="9525">
            <a:noFill/>
            <a:miter lim="800000"/>
            <a:headEnd/>
            <a:tailEnd/>
          </a:ln>
        </p:spPr>
        <p:txBody>
          <a:bodyPr wrap="none" anchor="ctr"/>
          <a:lstStyle/>
          <a:p>
            <a:pPr>
              <a:spcBef>
                <a:spcPct val="50000"/>
              </a:spcBef>
            </a:pPr>
            <a:r>
              <a:rPr lang="en-US" dirty="0" smtClean="0">
                <a:latin typeface="Arial" pitchFamily="34" charset="0"/>
                <a:cs typeface="Arial" pitchFamily="34" charset="0"/>
              </a:rPr>
              <a:t>    http://www.dmas.virginia.gov</a:t>
            </a:r>
            <a:endParaRPr lang="en-US" dirty="0">
              <a:latin typeface="Arial" pitchFamily="34" charset="0"/>
              <a:cs typeface="Arial" pitchFamily="34" charset="0"/>
            </a:endParaRPr>
          </a:p>
        </p:txBody>
      </p:sp>
      <p:pic>
        <p:nvPicPr>
          <p:cNvPr id="5" name="Picture 6" descr="bigStateBackground"/>
          <p:cNvPicPr>
            <a:picLocks noChangeAspect="1" noChangeArrowheads="1"/>
          </p:cNvPicPr>
          <p:nvPr/>
        </p:nvPicPr>
        <p:blipFill>
          <a:blip r:embed="rId2" cstate="print"/>
          <a:srcRect/>
          <a:stretch>
            <a:fillRect/>
          </a:stretch>
        </p:blipFill>
        <p:spPr bwMode="auto">
          <a:xfrm>
            <a:off x="0" y="1770700"/>
            <a:ext cx="9144000" cy="4495800"/>
          </a:xfrm>
          <a:prstGeom prst="rect">
            <a:avLst/>
          </a:prstGeom>
          <a:noFill/>
          <a:ln w="9525">
            <a:noFill/>
            <a:miter lim="800000"/>
            <a:headEnd/>
            <a:tailEnd/>
          </a:ln>
        </p:spPr>
      </p:pic>
      <p:sp>
        <p:nvSpPr>
          <p:cNvPr id="6" name="Rectangle 3"/>
          <p:cNvSpPr txBox="1">
            <a:spLocks noChangeArrowheads="1"/>
          </p:cNvSpPr>
          <p:nvPr/>
        </p:nvSpPr>
        <p:spPr>
          <a:xfrm>
            <a:off x="2585814" y="3810000"/>
            <a:ext cx="5791200" cy="1600200"/>
          </a:xfrm>
          <a:prstGeom prst="rect">
            <a:avLst/>
          </a:prstGeom>
        </p:spPr>
        <p:txBody>
          <a:bodyPr>
            <a:noAutofit/>
          </a:bodyPr>
          <a:lstStyle>
            <a:lvl1pPr marL="342900" indent="-342900" algn="l" rtl="0" eaLnBrk="1" fontAlgn="base" hangingPunct="1">
              <a:spcBef>
                <a:spcPct val="20000"/>
              </a:spcBef>
              <a:spcAft>
                <a:spcPct val="0"/>
              </a:spcAft>
              <a:buChar char="•"/>
              <a:defRPr sz="2800">
                <a:solidFill>
                  <a:schemeClr val="accent2"/>
                </a:solidFill>
                <a:latin typeface="+mn-lt"/>
                <a:ea typeface="+mn-ea"/>
                <a:cs typeface="+mn-cs"/>
              </a:defRPr>
            </a:lvl1pPr>
            <a:lvl2pPr marL="742950" indent="-285750" algn="l" rtl="0" eaLnBrk="1" fontAlgn="base" hangingPunct="1">
              <a:spcBef>
                <a:spcPct val="20000"/>
              </a:spcBef>
              <a:spcAft>
                <a:spcPct val="0"/>
              </a:spcAft>
              <a:buChar char="–"/>
              <a:defRPr sz="2400">
                <a:solidFill>
                  <a:schemeClr val="accent2"/>
                </a:solidFill>
                <a:latin typeface="+mn-lt"/>
              </a:defRPr>
            </a:lvl2pPr>
            <a:lvl3pPr marL="1143000" indent="-228600" algn="l" rtl="0" eaLnBrk="1" fontAlgn="base" hangingPunct="1">
              <a:spcBef>
                <a:spcPct val="20000"/>
              </a:spcBef>
              <a:spcAft>
                <a:spcPct val="0"/>
              </a:spcAft>
              <a:buChar char="•"/>
              <a:defRPr sz="2000">
                <a:solidFill>
                  <a:schemeClr val="accent2"/>
                </a:solidFill>
                <a:latin typeface="+mn-lt"/>
              </a:defRPr>
            </a:lvl3pPr>
            <a:lvl4pPr marL="1600200" indent="-228600" algn="l" rtl="0" eaLnBrk="1" fontAlgn="base" hangingPunct="1">
              <a:spcBef>
                <a:spcPct val="20000"/>
              </a:spcBef>
              <a:spcAft>
                <a:spcPct val="0"/>
              </a:spcAft>
              <a:buChar char="–"/>
              <a:defRPr>
                <a:solidFill>
                  <a:schemeClr val="accent2"/>
                </a:solidFill>
                <a:latin typeface="+mn-lt"/>
              </a:defRPr>
            </a:lvl4pPr>
            <a:lvl5pPr marL="2057400" indent="-228600" algn="l" rtl="0" eaLnBrk="1" fontAlgn="base" hangingPunct="1">
              <a:spcBef>
                <a:spcPct val="20000"/>
              </a:spcBef>
              <a:spcAft>
                <a:spcPct val="0"/>
              </a:spcAft>
              <a:buChar char="»"/>
              <a:defRPr>
                <a:solidFill>
                  <a:schemeClr val="accent2"/>
                </a:solidFill>
                <a:latin typeface="+mn-lt"/>
              </a:defRPr>
            </a:lvl5pPr>
            <a:lvl6pPr marL="2514600" indent="-228600" algn="l" rtl="0" eaLnBrk="1" fontAlgn="base" hangingPunct="1">
              <a:spcBef>
                <a:spcPct val="20000"/>
              </a:spcBef>
              <a:spcAft>
                <a:spcPct val="0"/>
              </a:spcAft>
              <a:buChar char="»"/>
              <a:defRPr>
                <a:solidFill>
                  <a:schemeClr val="accent2"/>
                </a:solidFill>
                <a:latin typeface="+mn-lt"/>
              </a:defRPr>
            </a:lvl6pPr>
            <a:lvl7pPr marL="2971800" indent="-228600" algn="l" rtl="0" eaLnBrk="1" fontAlgn="base" hangingPunct="1">
              <a:spcBef>
                <a:spcPct val="20000"/>
              </a:spcBef>
              <a:spcAft>
                <a:spcPct val="0"/>
              </a:spcAft>
              <a:buChar char="»"/>
              <a:defRPr>
                <a:solidFill>
                  <a:schemeClr val="accent2"/>
                </a:solidFill>
                <a:latin typeface="+mn-lt"/>
              </a:defRPr>
            </a:lvl7pPr>
            <a:lvl8pPr marL="3429000" indent="-228600" algn="l" rtl="0" eaLnBrk="1" fontAlgn="base" hangingPunct="1">
              <a:spcBef>
                <a:spcPct val="20000"/>
              </a:spcBef>
              <a:spcAft>
                <a:spcPct val="0"/>
              </a:spcAft>
              <a:buChar char="»"/>
              <a:defRPr>
                <a:solidFill>
                  <a:schemeClr val="accent2"/>
                </a:solidFill>
                <a:latin typeface="+mn-lt"/>
              </a:defRPr>
            </a:lvl8pPr>
            <a:lvl9pPr marL="3886200" indent="-228600" algn="l" rtl="0" eaLnBrk="1" fontAlgn="base" hangingPunct="1">
              <a:spcBef>
                <a:spcPct val="20000"/>
              </a:spcBef>
              <a:spcAft>
                <a:spcPct val="0"/>
              </a:spcAft>
              <a:buChar char="»"/>
              <a:defRPr>
                <a:solidFill>
                  <a:schemeClr val="accent2"/>
                </a:solidFill>
                <a:latin typeface="+mn-lt"/>
              </a:defRPr>
            </a:lvl9pPr>
          </a:lstStyle>
          <a:p>
            <a:pPr marL="0" indent="0" algn="r" eaLnBrk="0" hangingPunct="0">
              <a:buNone/>
            </a:pPr>
            <a:r>
              <a:rPr lang="en-US" sz="3600" b="1" i="1" kern="0" dirty="0" smtClean="0">
                <a:solidFill>
                  <a:schemeClr val="bg1"/>
                </a:solidFill>
                <a:latin typeface="Arial" panose="020B0604020202020204" pitchFamily="34" charset="0"/>
                <a:cs typeface="Arial" panose="020B0604020202020204" pitchFamily="34" charset="0"/>
              </a:rPr>
              <a:t>Cindi B. Jones, Director</a:t>
            </a:r>
            <a:endParaRPr lang="en-US" sz="3600" b="1" i="1" kern="0" dirty="0" smtClean="0">
              <a:solidFill>
                <a:schemeClr val="bg1"/>
              </a:solidFill>
            </a:endParaRPr>
          </a:p>
          <a:p>
            <a:pPr marL="0" indent="0" algn="r" eaLnBrk="0" hangingPunct="0">
              <a:buNone/>
            </a:pPr>
            <a:r>
              <a:rPr lang="en-US" sz="3600" b="1" i="1" kern="0" dirty="0" smtClean="0">
                <a:solidFill>
                  <a:schemeClr val="bg1"/>
                </a:solidFill>
                <a:latin typeface="Arial" panose="020B0604020202020204" pitchFamily="34" charset="0"/>
                <a:cs typeface="Arial" panose="020B0604020202020204" pitchFamily="34" charset="0"/>
              </a:rPr>
              <a:t>September 18, 2014</a:t>
            </a:r>
            <a:endParaRPr lang="en-US" sz="3600" kern="0" dirty="0" smtClean="0">
              <a:solidFill>
                <a:schemeClr val="bg1"/>
              </a:solidFill>
              <a:latin typeface="Arial" panose="020B0604020202020204" pitchFamily="34" charset="0"/>
              <a:ea typeface="ＭＳ Ｐゴシック" charset="0"/>
              <a:cs typeface="Arial" panose="020B0604020202020204" pitchFamily="34" charset="0"/>
              <a:sym typeface="Helvetica" charset="0"/>
            </a:endParaRPr>
          </a:p>
        </p:txBody>
      </p:sp>
      <p:sp>
        <p:nvSpPr>
          <p:cNvPr id="7" name="Rectangle 4"/>
          <p:cNvSpPr>
            <a:spLocks noChangeArrowheads="1"/>
          </p:cNvSpPr>
          <p:nvPr/>
        </p:nvSpPr>
        <p:spPr bwMode="auto">
          <a:xfrm>
            <a:off x="0" y="0"/>
            <a:ext cx="9144000" cy="152400"/>
          </a:xfrm>
          <a:prstGeom prst="rect">
            <a:avLst/>
          </a:prstGeom>
          <a:solidFill>
            <a:srgbClr val="66AE20"/>
          </a:solidFill>
          <a:ln w="9525">
            <a:noFill/>
            <a:miter lim="800000"/>
            <a:headEnd/>
            <a:tailEnd/>
          </a:ln>
        </p:spPr>
        <p:txBody>
          <a:bodyPr wrap="none" anchor="ctr"/>
          <a:lstStyle/>
          <a:p>
            <a:endParaRPr lang="en-US" dirty="0"/>
          </a:p>
        </p:txBody>
      </p:sp>
      <p:sp>
        <p:nvSpPr>
          <p:cNvPr id="8" name="Line 8"/>
          <p:cNvSpPr>
            <a:spLocks noChangeShapeType="1"/>
          </p:cNvSpPr>
          <p:nvPr/>
        </p:nvSpPr>
        <p:spPr bwMode="auto">
          <a:xfrm>
            <a:off x="4267200" y="5562600"/>
            <a:ext cx="3962400" cy="0"/>
          </a:xfrm>
          <a:prstGeom prst="line">
            <a:avLst/>
          </a:prstGeom>
          <a:noFill/>
          <a:ln w="9525">
            <a:solidFill>
              <a:srgbClr val="FF3300"/>
            </a:solidFill>
            <a:round/>
            <a:headEnd/>
            <a:tailEnd/>
          </a:ln>
        </p:spPr>
        <p:txBody>
          <a:bodyPr wrap="none" anchor="ctr"/>
          <a:lstStyle/>
          <a:p>
            <a:endParaRPr lang="en-US" dirty="0"/>
          </a:p>
        </p:txBody>
      </p:sp>
      <p:sp>
        <p:nvSpPr>
          <p:cNvPr id="9" name="Text Box 18"/>
          <p:cNvSpPr txBox="1">
            <a:spLocks noChangeArrowheads="1"/>
          </p:cNvSpPr>
          <p:nvPr/>
        </p:nvSpPr>
        <p:spPr bwMode="auto">
          <a:xfrm>
            <a:off x="457200" y="6445250"/>
            <a:ext cx="2209800" cy="338138"/>
          </a:xfrm>
          <a:prstGeom prst="rect">
            <a:avLst/>
          </a:prstGeom>
          <a:noFill/>
          <a:ln w="9525">
            <a:noFill/>
            <a:miter lim="800000"/>
            <a:headEnd/>
            <a:tailEnd/>
          </a:ln>
        </p:spPr>
        <p:txBody>
          <a:bodyPr>
            <a:spAutoFit/>
          </a:bodyPr>
          <a:lstStyle/>
          <a:p>
            <a:pPr>
              <a:spcBef>
                <a:spcPct val="50000"/>
              </a:spcBef>
            </a:pPr>
            <a:endParaRPr lang="en-US" sz="1600" dirty="0">
              <a:solidFill>
                <a:schemeClr val="bg1"/>
              </a:solidFill>
              <a:latin typeface="Times" pitchFamily="18" charset="0"/>
            </a:endParaRPr>
          </a:p>
        </p:txBody>
      </p:sp>
      <p:pic>
        <p:nvPicPr>
          <p:cNvPr id="10" name="Picture 25"/>
          <p:cNvPicPr>
            <a:picLocks noChangeAspect="1" noChangeArrowheads="1"/>
          </p:cNvPicPr>
          <p:nvPr/>
        </p:nvPicPr>
        <p:blipFill>
          <a:blip r:embed="rId3" cstate="print">
            <a:clrChange>
              <a:clrFrom>
                <a:srgbClr val="FFF7CE"/>
              </a:clrFrom>
              <a:clrTo>
                <a:srgbClr val="FFF7CE">
                  <a:alpha val="0"/>
                </a:srgbClr>
              </a:clrTo>
            </a:clrChange>
            <a:lum contrast="6000"/>
          </a:blip>
          <a:srcRect/>
          <a:stretch>
            <a:fillRect/>
          </a:stretch>
        </p:blipFill>
        <p:spPr bwMode="auto">
          <a:xfrm>
            <a:off x="8001000" y="152400"/>
            <a:ext cx="761999" cy="766331"/>
          </a:xfrm>
          <a:prstGeom prst="rect">
            <a:avLst/>
          </a:prstGeom>
          <a:noFill/>
          <a:ln w="9525">
            <a:noFill/>
            <a:miter lim="800000"/>
            <a:headEnd/>
            <a:tailEnd/>
          </a:ln>
        </p:spPr>
      </p:pic>
      <p:sp>
        <p:nvSpPr>
          <p:cNvPr id="11" name="Title 15"/>
          <p:cNvSpPr txBox="1">
            <a:spLocks/>
          </p:cNvSpPr>
          <p:nvPr/>
        </p:nvSpPr>
        <p:spPr>
          <a:xfrm>
            <a:off x="604614" y="1770700"/>
            <a:ext cx="7772400" cy="2362200"/>
          </a:xfrm>
          <a:prstGeom prst="rect">
            <a:avLst/>
          </a:prstGeom>
        </p:spPr>
        <p:txBody>
          <a:bodyPr>
            <a:normAutofit lnSpcReduction="10000"/>
          </a:bodyPr>
          <a:lstStyle>
            <a:lvl1pPr algn="l" rtl="0" eaLnBrk="1" fontAlgn="base" hangingPunct="1">
              <a:spcBef>
                <a:spcPct val="0"/>
              </a:spcBef>
              <a:spcAft>
                <a:spcPct val="0"/>
              </a:spcAft>
              <a:defRPr sz="3600" b="1">
                <a:solidFill>
                  <a:schemeClr val="folHlink"/>
                </a:solidFill>
                <a:latin typeface="+mj-lt"/>
                <a:ea typeface="+mj-ea"/>
                <a:cs typeface="+mj-cs"/>
              </a:defRPr>
            </a:lvl1pPr>
            <a:lvl2pPr algn="l" rtl="0" eaLnBrk="1" fontAlgn="base" hangingPunct="1">
              <a:spcBef>
                <a:spcPct val="0"/>
              </a:spcBef>
              <a:spcAft>
                <a:spcPct val="0"/>
              </a:spcAft>
              <a:defRPr sz="3600" b="1">
                <a:solidFill>
                  <a:schemeClr val="folHlink"/>
                </a:solidFill>
                <a:latin typeface="Century Gothic" pitchFamily="34" charset="0"/>
              </a:defRPr>
            </a:lvl2pPr>
            <a:lvl3pPr algn="l" rtl="0" eaLnBrk="1" fontAlgn="base" hangingPunct="1">
              <a:spcBef>
                <a:spcPct val="0"/>
              </a:spcBef>
              <a:spcAft>
                <a:spcPct val="0"/>
              </a:spcAft>
              <a:defRPr sz="3600" b="1">
                <a:solidFill>
                  <a:schemeClr val="folHlink"/>
                </a:solidFill>
                <a:latin typeface="Century Gothic" pitchFamily="34" charset="0"/>
              </a:defRPr>
            </a:lvl3pPr>
            <a:lvl4pPr algn="l" rtl="0" eaLnBrk="1" fontAlgn="base" hangingPunct="1">
              <a:spcBef>
                <a:spcPct val="0"/>
              </a:spcBef>
              <a:spcAft>
                <a:spcPct val="0"/>
              </a:spcAft>
              <a:defRPr sz="3600" b="1">
                <a:solidFill>
                  <a:schemeClr val="folHlink"/>
                </a:solidFill>
                <a:latin typeface="Century Gothic" pitchFamily="34" charset="0"/>
              </a:defRPr>
            </a:lvl4pPr>
            <a:lvl5pPr algn="l" rtl="0" eaLnBrk="1" fontAlgn="base" hangingPunct="1">
              <a:spcBef>
                <a:spcPct val="0"/>
              </a:spcBef>
              <a:spcAft>
                <a:spcPct val="0"/>
              </a:spcAft>
              <a:defRPr sz="3600" b="1">
                <a:solidFill>
                  <a:schemeClr val="folHlink"/>
                </a:solidFill>
                <a:latin typeface="Century Gothic" pitchFamily="34" charset="0"/>
              </a:defRPr>
            </a:lvl5pPr>
            <a:lvl6pPr marL="457200" algn="l" rtl="0" eaLnBrk="1" fontAlgn="base" hangingPunct="1">
              <a:spcBef>
                <a:spcPct val="0"/>
              </a:spcBef>
              <a:spcAft>
                <a:spcPct val="0"/>
              </a:spcAft>
              <a:defRPr sz="3600" b="1">
                <a:solidFill>
                  <a:schemeClr val="folHlink"/>
                </a:solidFill>
                <a:latin typeface="Century Gothic" pitchFamily="34" charset="0"/>
              </a:defRPr>
            </a:lvl6pPr>
            <a:lvl7pPr marL="914400" algn="l" rtl="0" eaLnBrk="1" fontAlgn="base" hangingPunct="1">
              <a:spcBef>
                <a:spcPct val="0"/>
              </a:spcBef>
              <a:spcAft>
                <a:spcPct val="0"/>
              </a:spcAft>
              <a:defRPr sz="3600" b="1">
                <a:solidFill>
                  <a:schemeClr val="folHlink"/>
                </a:solidFill>
                <a:latin typeface="Century Gothic" pitchFamily="34" charset="0"/>
              </a:defRPr>
            </a:lvl7pPr>
            <a:lvl8pPr marL="1371600" algn="l" rtl="0" eaLnBrk="1" fontAlgn="base" hangingPunct="1">
              <a:spcBef>
                <a:spcPct val="0"/>
              </a:spcBef>
              <a:spcAft>
                <a:spcPct val="0"/>
              </a:spcAft>
              <a:defRPr sz="3600" b="1">
                <a:solidFill>
                  <a:schemeClr val="folHlink"/>
                </a:solidFill>
                <a:latin typeface="Century Gothic" pitchFamily="34" charset="0"/>
              </a:defRPr>
            </a:lvl8pPr>
            <a:lvl9pPr marL="1828800" algn="l" rtl="0" eaLnBrk="1" fontAlgn="base" hangingPunct="1">
              <a:spcBef>
                <a:spcPct val="0"/>
              </a:spcBef>
              <a:spcAft>
                <a:spcPct val="0"/>
              </a:spcAft>
              <a:defRPr sz="3600" b="1">
                <a:solidFill>
                  <a:schemeClr val="folHlink"/>
                </a:solidFill>
                <a:latin typeface="Century Gothic" pitchFamily="34" charset="0"/>
              </a:defRPr>
            </a:lvl9pPr>
          </a:lstStyle>
          <a:p>
            <a:r>
              <a:rPr lang="en-US" sz="5400" kern="0" dirty="0" smtClean="0">
                <a:solidFill>
                  <a:schemeClr val="bg1"/>
                </a:solidFill>
                <a:latin typeface="Arial" panose="020B0604020202020204" pitchFamily="34" charset="0"/>
                <a:cs typeface="Arial" panose="020B0604020202020204" pitchFamily="34" charset="0"/>
              </a:rPr>
              <a:t>Medicaid 101 and Reforms </a:t>
            </a:r>
            <a:r>
              <a:rPr lang="en-US" sz="4800" kern="0" dirty="0" smtClean="0">
                <a:solidFill>
                  <a:schemeClr val="bg1"/>
                </a:solidFill>
              </a:rPr>
              <a:t/>
            </a:r>
            <a:br>
              <a:rPr lang="en-US" sz="4800" kern="0" dirty="0" smtClean="0">
                <a:solidFill>
                  <a:schemeClr val="bg1"/>
                </a:solidFill>
              </a:rPr>
            </a:br>
            <a:endParaRPr lang="en-US" sz="4800" kern="0" dirty="0">
              <a:solidFill>
                <a:schemeClr val="bg1"/>
              </a:solidFill>
            </a:endParaRPr>
          </a:p>
        </p:txBody>
      </p:sp>
      <p:pic>
        <p:nvPicPr>
          <p:cNvPr id="12" name="Picture 24" descr="VITA logo"/>
          <p:cNvPicPr>
            <a:picLocks noChangeAspect="1" noChangeArrowheads="1"/>
          </p:cNvPicPr>
          <p:nvPr/>
        </p:nvPicPr>
        <p:blipFill>
          <a:blip r:embed="rId4" cstate="print"/>
          <a:stretch>
            <a:fillRect/>
          </a:stretch>
        </p:blipFill>
        <p:spPr bwMode="auto">
          <a:xfrm>
            <a:off x="381000" y="228600"/>
            <a:ext cx="1371600" cy="609600"/>
          </a:xfrm>
          <a:prstGeom prst="rect">
            <a:avLst/>
          </a:prstGeom>
          <a:noFill/>
        </p:spPr>
      </p:pic>
      <p:sp>
        <p:nvSpPr>
          <p:cNvPr id="13" name="TextBox 12"/>
          <p:cNvSpPr txBox="1"/>
          <p:nvPr/>
        </p:nvSpPr>
        <p:spPr>
          <a:xfrm>
            <a:off x="1905000" y="235803"/>
            <a:ext cx="5715000" cy="830997"/>
          </a:xfrm>
          <a:prstGeom prst="rect">
            <a:avLst/>
          </a:prstGeom>
          <a:noFill/>
        </p:spPr>
        <p:txBody>
          <a:bodyPr wrap="square" rtlCol="0">
            <a:spAutoFit/>
          </a:bodyPr>
          <a:lstStyle/>
          <a:p>
            <a:pPr algn="ctr"/>
            <a:r>
              <a:rPr lang="en-US" sz="2400" b="1" i="1" dirty="0" smtClean="0">
                <a:solidFill>
                  <a:schemeClr val="accent2"/>
                </a:solidFill>
                <a:latin typeface="Arial" panose="020B0604020202020204" pitchFamily="34" charset="0"/>
                <a:cs typeface="Arial" panose="020B0604020202020204" pitchFamily="34" charset="0"/>
              </a:rPr>
              <a:t>Department of Medical Assistance Services</a:t>
            </a:r>
            <a:endParaRPr lang="en-US" sz="2400" b="1" i="1" dirty="0">
              <a:solidFill>
                <a:schemeClr val="accent2"/>
              </a:solidFill>
              <a:latin typeface="Arial" panose="020B0604020202020204" pitchFamily="34" charset="0"/>
              <a:cs typeface="Arial" panose="020B0604020202020204" pitchFamily="34" charset="0"/>
            </a:endParaRPr>
          </a:p>
        </p:txBody>
      </p:sp>
      <p:sp>
        <p:nvSpPr>
          <p:cNvPr id="14" name="Rectangle 17"/>
          <p:cNvSpPr>
            <a:spLocks noChangeArrowheads="1"/>
          </p:cNvSpPr>
          <p:nvPr/>
        </p:nvSpPr>
        <p:spPr bwMode="auto">
          <a:xfrm>
            <a:off x="0" y="6477000"/>
            <a:ext cx="4267200" cy="381000"/>
          </a:xfrm>
          <a:prstGeom prst="rect">
            <a:avLst/>
          </a:prstGeom>
          <a:noFill/>
          <a:ln w="9525">
            <a:noFill/>
            <a:miter lim="800000"/>
            <a:headEnd/>
            <a:tailEnd/>
          </a:ln>
          <a:effectLst/>
        </p:spPr>
        <p:txBody>
          <a:bodyPr wrap="none" anchor="ctr"/>
          <a:lstStyle/>
          <a:p>
            <a:endParaRPr lang="en-US" dirty="0"/>
          </a:p>
        </p:txBody>
      </p:sp>
    </p:spTree>
    <p:extLst>
      <p:ext uri="{BB962C8B-B14F-4D97-AF65-F5344CB8AC3E}">
        <p14:creationId xmlns:p14="http://schemas.microsoft.com/office/powerpoint/2010/main" val="2299727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1824" name="Group 64"/>
          <p:cNvGraphicFramePr>
            <a:graphicFrameLocks noGrp="1"/>
          </p:cNvGraphicFramePr>
          <p:nvPr>
            <p:extLst>
              <p:ext uri="{D42A27DB-BD31-4B8C-83A1-F6EECF244321}">
                <p14:modId xmlns:p14="http://schemas.microsoft.com/office/powerpoint/2010/main" val="2725863252"/>
              </p:ext>
            </p:extLst>
          </p:nvPr>
        </p:nvGraphicFramePr>
        <p:xfrm>
          <a:off x="836307" y="1905000"/>
          <a:ext cx="7342496" cy="4148161"/>
        </p:xfrm>
        <a:graphic>
          <a:graphicData uri="http://schemas.openxmlformats.org/drawingml/2006/table">
            <a:tbl>
              <a:tblPr/>
              <a:tblGrid>
                <a:gridCol w="1468157"/>
                <a:gridCol w="1468157"/>
                <a:gridCol w="1469868"/>
                <a:gridCol w="1468157"/>
                <a:gridCol w="1468157"/>
              </a:tblGrid>
              <a:tr h="487924">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Family Size</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Annual Family Income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807262">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a typeface="ＭＳ Ｐゴシック" pitchFamily="-65" charset="-128"/>
                      </a:endParaRP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00FF"/>
                        </a:solidFill>
                        <a:effectLst/>
                        <a:latin typeface="Arial" charset="0"/>
                        <a:ea typeface="ＭＳ Ｐゴシック" pitchFamily="-65"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0000FF"/>
                          </a:solidFill>
                          <a:effectLst/>
                          <a:latin typeface="Arial" charset="0"/>
                          <a:ea typeface="ＭＳ Ｐゴシック" pitchFamily="-65" charset="-128"/>
                        </a:rPr>
                        <a:t>100% FPL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00FF"/>
                        </a:solidFill>
                        <a:effectLst/>
                        <a:latin typeface="Arial" charset="0"/>
                        <a:ea typeface="ＭＳ Ｐゴシック" pitchFamily="-65"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0000FF"/>
                          </a:solidFill>
                          <a:effectLst/>
                          <a:latin typeface="Arial" charset="0"/>
                          <a:ea typeface="ＭＳ Ｐゴシック" pitchFamily="-65" charset="-128"/>
                        </a:rPr>
                        <a:t>133% FPL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00FF"/>
                        </a:solidFill>
                        <a:effectLst/>
                        <a:latin typeface="Arial" charset="0"/>
                        <a:ea typeface="ＭＳ Ｐゴシック" pitchFamily="-65"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0000FF"/>
                          </a:solidFill>
                          <a:effectLst/>
                          <a:latin typeface="Arial" charset="0"/>
                          <a:ea typeface="ＭＳ Ｐゴシック" pitchFamily="-65" charset="-128"/>
                        </a:rPr>
                        <a:t>185% FPL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00FF"/>
                        </a:solidFill>
                        <a:effectLst/>
                        <a:latin typeface="Arial" charset="0"/>
                        <a:ea typeface="ＭＳ Ｐゴシック" pitchFamily="-65"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0000FF"/>
                          </a:solidFill>
                          <a:effectLst/>
                          <a:latin typeface="Arial" charset="0"/>
                          <a:ea typeface="ＭＳ Ｐゴシック" pitchFamily="-65" charset="-128"/>
                        </a:rPr>
                        <a:t>200% FPL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05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$11,670</a:t>
                      </a:r>
                      <a:endParaRPr kumimoji="0" lang="en-US" sz="1800" b="1" i="0" u="none" strike="noStrike" cap="none" normalizeH="0" baseline="0" dirty="0" smtClean="0">
                        <a:ln>
                          <a:noFill/>
                        </a:ln>
                        <a:solidFill>
                          <a:schemeClr val="tx1"/>
                        </a:solidFill>
                        <a:effectLst/>
                        <a:latin typeface="Times New Roman" pitchFamily="18"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$15,521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$21,589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$23,340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05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$15,730</a:t>
                      </a:r>
                      <a:endParaRPr kumimoji="0" lang="en-US" sz="1800" b="1" i="0" u="none" strike="noStrike" cap="none" normalizeH="0" baseline="0" dirty="0" smtClean="0">
                        <a:ln>
                          <a:noFill/>
                        </a:ln>
                        <a:solidFill>
                          <a:schemeClr val="tx1"/>
                        </a:solidFill>
                        <a:effectLst/>
                        <a:latin typeface="Times New Roman" pitchFamily="18"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$20,920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$29,100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$31,460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05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$19,790</a:t>
                      </a:r>
                      <a:endParaRPr kumimoji="0" lang="en-US" sz="1800" b="1" i="0" u="none" strike="noStrike" cap="none" normalizeH="0" baseline="0" dirty="0" smtClean="0">
                        <a:ln>
                          <a:noFill/>
                        </a:ln>
                        <a:solidFill>
                          <a:schemeClr val="tx1"/>
                        </a:solidFill>
                        <a:effectLst/>
                        <a:latin typeface="Times New Roman" pitchFamily="18"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$26,320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$36,611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$39,580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05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$23,850</a:t>
                      </a:r>
                      <a:endParaRPr kumimoji="0" lang="en-US" sz="1800" b="1" i="0" u="none" strike="noStrike" cap="none" normalizeH="0" baseline="0" dirty="0" smtClean="0">
                        <a:ln>
                          <a:noFill/>
                        </a:ln>
                        <a:solidFill>
                          <a:schemeClr val="tx1"/>
                        </a:solidFill>
                        <a:effectLst/>
                        <a:latin typeface="Times New Roman" pitchFamily="18"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$31,720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$44,122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$47,700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05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$27,910</a:t>
                      </a:r>
                      <a:endParaRPr kumimoji="0" lang="en-US" sz="1800" b="1" i="0" u="none" strike="noStrike" cap="none" normalizeH="0" baseline="0" dirty="0" smtClean="0">
                        <a:ln>
                          <a:noFill/>
                        </a:ln>
                        <a:solidFill>
                          <a:schemeClr val="tx1"/>
                        </a:solidFill>
                        <a:effectLst/>
                        <a:latin typeface="Times New Roman" pitchFamily="18"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cs typeface="Arial" charset="0"/>
                        </a:rPr>
                        <a:t>$37,120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$51,663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65" charset="-128"/>
                        </a:rPr>
                        <a:t>$55,820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97" name="Text Box 59"/>
          <p:cNvSpPr txBox="1">
            <a:spLocks noChangeArrowheads="1"/>
          </p:cNvSpPr>
          <p:nvPr/>
        </p:nvSpPr>
        <p:spPr bwMode="auto">
          <a:xfrm>
            <a:off x="859807" y="6082506"/>
            <a:ext cx="6648829" cy="274638"/>
          </a:xfrm>
          <a:prstGeom prst="rect">
            <a:avLst/>
          </a:prstGeom>
          <a:noFill/>
          <a:ln w="9525">
            <a:noFill/>
            <a:miter lim="800000"/>
            <a:headEnd/>
            <a:tailEnd/>
          </a:ln>
        </p:spPr>
        <p:txBody>
          <a:bodyPr wrap="square">
            <a:spAutoFit/>
          </a:bodyPr>
          <a:lstStyle/>
          <a:p>
            <a:pPr algn="l" eaLnBrk="0" hangingPunct="0">
              <a:spcBef>
                <a:spcPct val="50000"/>
              </a:spcBef>
            </a:pPr>
            <a:r>
              <a:rPr lang="en-US" sz="1200" b="0" dirty="0">
                <a:solidFill>
                  <a:schemeClr val="tx1"/>
                </a:solidFill>
                <a:latin typeface="Times New Roman" pitchFamily="18" charset="0"/>
              </a:rPr>
              <a:t>Source:  </a:t>
            </a:r>
            <a:r>
              <a:rPr lang="en-US" sz="1200" b="0" dirty="0" smtClean="0">
                <a:solidFill>
                  <a:schemeClr val="tx1"/>
                </a:solidFill>
                <a:latin typeface="Times New Roman" pitchFamily="18" charset="0"/>
              </a:rPr>
              <a:t>2014 Federal </a:t>
            </a:r>
            <a:r>
              <a:rPr lang="en-US" sz="1200" b="0" dirty="0">
                <a:solidFill>
                  <a:schemeClr val="tx1"/>
                </a:solidFill>
                <a:latin typeface="Times New Roman" pitchFamily="18" charset="0"/>
              </a:rPr>
              <a:t>Poverty Guidelines, U.S. Dept. of  Health and Human Services</a:t>
            </a:r>
          </a:p>
        </p:txBody>
      </p:sp>
      <p:sp>
        <p:nvSpPr>
          <p:cNvPr id="3" name="Rectangle 2"/>
          <p:cNvSpPr/>
          <p:nvPr/>
        </p:nvSpPr>
        <p:spPr>
          <a:xfrm>
            <a:off x="564022" y="1143000"/>
            <a:ext cx="8122778" cy="553998"/>
          </a:xfrm>
          <a:prstGeom prst="rect">
            <a:avLst/>
          </a:prstGeom>
        </p:spPr>
        <p:txBody>
          <a:bodyPr wrap="square">
            <a:spAutoFit/>
          </a:bodyPr>
          <a:lstStyle/>
          <a:p>
            <a:pPr algn="ctr"/>
            <a:r>
              <a:rPr lang="en-US" sz="3000" dirty="0">
                <a:solidFill>
                  <a:srgbClr val="92D050"/>
                </a:solidFill>
                <a:latin typeface="Arial" panose="020B0604020202020204" pitchFamily="34" charset="0"/>
                <a:cs typeface="Arial" panose="020B0604020202020204" pitchFamily="34" charset="0"/>
              </a:rPr>
              <a:t>2014 Federal Poverty Level (FPL) Guidelines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Arrow Connector 10"/>
          <p:cNvCxnSpPr/>
          <p:nvPr/>
        </p:nvCxnSpPr>
        <p:spPr>
          <a:xfrm>
            <a:off x="6019800" y="1447800"/>
            <a:ext cx="0" cy="3886200"/>
          </a:xfrm>
          <a:prstGeom prst="straightConnector1">
            <a:avLst/>
          </a:prstGeom>
          <a:ln>
            <a:solidFill>
              <a:schemeClr val="tx1">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657600" y="1447800"/>
            <a:ext cx="0" cy="3886200"/>
          </a:xfrm>
          <a:prstGeom prst="straightConnector1">
            <a:avLst/>
          </a:prstGeom>
          <a:ln>
            <a:solidFill>
              <a:schemeClr val="tx1">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876800" y="1447800"/>
            <a:ext cx="0" cy="3886200"/>
          </a:xfrm>
          <a:prstGeom prst="straightConnector1">
            <a:avLst/>
          </a:prstGeom>
          <a:ln>
            <a:solidFill>
              <a:schemeClr val="tx1">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04800" y="3352800"/>
            <a:ext cx="8305800" cy="1905000"/>
          </a:xfrm>
          <a:prstGeom prst="rect">
            <a:avLst/>
          </a:prstGeom>
          <a:solidFill>
            <a:srgbClr val="FFFF99">
              <a:alpha val="32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304800" y="1371600"/>
            <a:ext cx="8305800" cy="1752600"/>
          </a:xfrm>
          <a:prstGeom prst="rect">
            <a:avLst/>
          </a:prstGeom>
          <a:solidFill>
            <a:schemeClr val="accent1">
              <a:alpha val="2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9"/>
          <p:cNvSpPr>
            <a:spLocks noGrp="1"/>
          </p:cNvSpPr>
          <p:nvPr>
            <p:ph type="sldNum" sz="quarter" idx="12"/>
          </p:nvPr>
        </p:nvSpPr>
        <p:spPr/>
        <p:txBody>
          <a:bodyPr/>
          <a:lstStyle/>
          <a:p>
            <a:fld id="{C3766E90-8E81-4A67-A765-382DB82B2262}" type="slidenum">
              <a:rPr lang="en-US" smtClean="0"/>
              <a:pPr/>
              <a:t>11</a:t>
            </a:fld>
            <a:endParaRPr lang="en-US" dirty="0"/>
          </a:p>
        </p:txBody>
      </p:sp>
      <p:sp>
        <p:nvSpPr>
          <p:cNvPr id="2" name="Title 1"/>
          <p:cNvSpPr>
            <a:spLocks noGrp="1"/>
          </p:cNvSpPr>
          <p:nvPr>
            <p:ph type="title" idx="4294967295"/>
          </p:nvPr>
        </p:nvSpPr>
        <p:spPr>
          <a:xfrm>
            <a:off x="304800" y="152400"/>
            <a:ext cx="8305800" cy="1143000"/>
          </a:xfrm>
          <a:solidFill>
            <a:srgbClr val="000099"/>
          </a:solidFill>
        </p:spPr>
        <p:txBody>
          <a:bodyPr>
            <a:noAutofit/>
          </a:bodyPr>
          <a:lstStyle/>
          <a:p>
            <a:r>
              <a:rPr lang="en-US" sz="3200" b="1" dirty="0" smtClean="0">
                <a:solidFill>
                  <a:srgbClr val="92D050"/>
                </a:solidFill>
              </a:rPr>
              <a:t>Summary of Virginia Medicaid Eligibility Levels</a:t>
            </a:r>
            <a:endParaRPr lang="en-US" sz="3200" b="1" dirty="0">
              <a:solidFill>
                <a:srgbClr val="92D050"/>
              </a:solidFill>
            </a:endParaRPr>
          </a:p>
        </p:txBody>
      </p:sp>
      <p:graphicFrame>
        <p:nvGraphicFramePr>
          <p:cNvPr id="4" name="Chart Placeholder 3"/>
          <p:cNvGraphicFramePr>
            <a:graphicFrameLocks noGrp="1"/>
          </p:cNvGraphicFramePr>
          <p:nvPr>
            <p:ph type="chart" idx="4294967295"/>
            <p:extLst>
              <p:ext uri="{D42A27DB-BD31-4B8C-83A1-F6EECF244321}">
                <p14:modId xmlns:p14="http://schemas.microsoft.com/office/powerpoint/2010/main" val="2939485237"/>
              </p:ext>
            </p:extLst>
          </p:nvPr>
        </p:nvGraphicFramePr>
        <p:xfrm>
          <a:off x="914400" y="1371600"/>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81000" y="1447800"/>
            <a:ext cx="677108" cy="1477328"/>
          </a:xfrm>
          <a:prstGeom prst="rect">
            <a:avLst/>
          </a:prstGeom>
          <a:noFill/>
        </p:spPr>
        <p:txBody>
          <a:bodyPr vert="vert270" wrap="square" rtlCol="0">
            <a:spAutoFit/>
          </a:bodyPr>
          <a:lstStyle/>
          <a:p>
            <a:pPr algn="ctr"/>
            <a:r>
              <a:rPr lang="en-US" sz="1600" dirty="0" smtClean="0">
                <a:solidFill>
                  <a:schemeClr val="tx2">
                    <a:lumMod val="50000"/>
                  </a:schemeClr>
                </a:solidFill>
              </a:rPr>
              <a:t>Aged, Blind       &amp; Disabled</a:t>
            </a:r>
            <a:endParaRPr lang="en-US" sz="1600" dirty="0">
              <a:solidFill>
                <a:schemeClr val="tx2">
                  <a:lumMod val="50000"/>
                </a:schemeClr>
              </a:solidFill>
            </a:endParaRPr>
          </a:p>
        </p:txBody>
      </p:sp>
      <p:sp>
        <p:nvSpPr>
          <p:cNvPr id="8" name="TextBox 7"/>
          <p:cNvSpPr txBox="1"/>
          <p:nvPr/>
        </p:nvSpPr>
        <p:spPr>
          <a:xfrm>
            <a:off x="381000" y="3364768"/>
            <a:ext cx="677108" cy="1740632"/>
          </a:xfrm>
          <a:prstGeom prst="rect">
            <a:avLst/>
          </a:prstGeom>
          <a:noFill/>
        </p:spPr>
        <p:txBody>
          <a:bodyPr vert="vert270" wrap="square" rtlCol="0">
            <a:spAutoFit/>
          </a:bodyPr>
          <a:lstStyle/>
          <a:p>
            <a:pPr algn="ctr"/>
            <a:r>
              <a:rPr lang="en-US" sz="1600" dirty="0" smtClean="0">
                <a:solidFill>
                  <a:schemeClr val="tx2">
                    <a:lumMod val="50000"/>
                  </a:schemeClr>
                </a:solidFill>
              </a:rPr>
              <a:t>Low-Income Families &amp; Children</a:t>
            </a:r>
            <a:endParaRPr lang="en-US" sz="1600" dirty="0">
              <a:solidFill>
                <a:schemeClr val="tx2">
                  <a:lumMod val="50000"/>
                </a:schemeClr>
              </a:solidFill>
            </a:endParaRPr>
          </a:p>
        </p:txBody>
      </p:sp>
      <p:sp>
        <p:nvSpPr>
          <p:cNvPr id="9" name="TextBox 8"/>
          <p:cNvSpPr txBox="1"/>
          <p:nvPr/>
        </p:nvSpPr>
        <p:spPr>
          <a:xfrm>
            <a:off x="719554" y="6248400"/>
            <a:ext cx="7391400" cy="430887"/>
          </a:xfrm>
          <a:prstGeom prst="rect">
            <a:avLst/>
          </a:prstGeom>
          <a:noFill/>
        </p:spPr>
        <p:txBody>
          <a:bodyPr wrap="square" rtlCol="0">
            <a:spAutoFit/>
          </a:bodyPr>
          <a:lstStyle/>
          <a:p>
            <a:r>
              <a:rPr lang="en-US" sz="1100" dirty="0" smtClean="0"/>
              <a:t>Illustration purposes only.  Not all Medicaid groups represented in this chart.  Nothing shown here supersedes stated Medicaid eligibility policy.</a:t>
            </a:r>
            <a:endParaRPr lang="en-US" sz="1100" dirty="0"/>
          </a:p>
        </p:txBody>
      </p:sp>
      <p:sp>
        <p:nvSpPr>
          <p:cNvPr id="16" name="TextBox 15"/>
          <p:cNvSpPr txBox="1"/>
          <p:nvPr/>
        </p:nvSpPr>
        <p:spPr>
          <a:xfrm>
            <a:off x="4648200" y="5320225"/>
            <a:ext cx="533400" cy="276999"/>
          </a:xfrm>
          <a:prstGeom prst="rect">
            <a:avLst/>
          </a:prstGeom>
          <a:noFill/>
        </p:spPr>
        <p:txBody>
          <a:bodyPr wrap="square" rtlCol="0" anchor="ctr">
            <a:spAutoFit/>
          </a:bodyPr>
          <a:lstStyle/>
          <a:p>
            <a:r>
              <a:rPr lang="en-US" sz="1200" dirty="0" smtClean="0"/>
              <a:t>80%</a:t>
            </a:r>
            <a:endParaRPr lang="en-US" sz="1200" dirty="0"/>
          </a:p>
        </p:txBody>
      </p:sp>
      <p:sp>
        <p:nvSpPr>
          <p:cNvPr id="17" name="TextBox 16"/>
          <p:cNvSpPr txBox="1"/>
          <p:nvPr/>
        </p:nvSpPr>
        <p:spPr>
          <a:xfrm>
            <a:off x="5791200" y="5309800"/>
            <a:ext cx="685800" cy="276999"/>
          </a:xfrm>
          <a:prstGeom prst="rect">
            <a:avLst/>
          </a:prstGeom>
          <a:noFill/>
        </p:spPr>
        <p:txBody>
          <a:bodyPr wrap="square" rtlCol="0" anchor="ctr">
            <a:spAutoFit/>
          </a:bodyPr>
          <a:lstStyle/>
          <a:p>
            <a:r>
              <a:rPr lang="en-US" sz="1200" dirty="0" smtClean="0"/>
              <a:t>133%</a:t>
            </a:r>
          </a:p>
        </p:txBody>
      </p:sp>
      <p:sp>
        <p:nvSpPr>
          <p:cNvPr id="19" name="TextBox 18"/>
          <p:cNvSpPr txBox="1"/>
          <p:nvPr/>
        </p:nvSpPr>
        <p:spPr>
          <a:xfrm>
            <a:off x="3429000" y="5316750"/>
            <a:ext cx="533400" cy="276999"/>
          </a:xfrm>
          <a:prstGeom prst="rect">
            <a:avLst/>
          </a:prstGeom>
          <a:noFill/>
        </p:spPr>
        <p:txBody>
          <a:bodyPr wrap="square" rtlCol="0" anchor="ctr">
            <a:spAutoFit/>
          </a:bodyPr>
          <a:lstStyle/>
          <a:p>
            <a:r>
              <a:rPr lang="en-US" sz="1200" dirty="0" smtClean="0"/>
              <a:t>40%</a:t>
            </a:r>
            <a:endParaRPr lang="en-US" sz="1200" dirty="0"/>
          </a:p>
        </p:txBody>
      </p:sp>
    </p:spTree>
    <p:extLst>
      <p:ext uri="{BB962C8B-B14F-4D97-AF65-F5344CB8AC3E}">
        <p14:creationId xmlns:p14="http://schemas.microsoft.com/office/powerpoint/2010/main" val="1870419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09699" y="4038600"/>
            <a:ext cx="2971800" cy="2514600"/>
          </a:xfrm>
          <a:prstGeom prst="rect">
            <a:avLst/>
          </a:prstGeom>
          <a:solidFill>
            <a:schemeClr val="accent1">
              <a:alpha val="2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72000" y="4038600"/>
            <a:ext cx="3810000" cy="2514600"/>
          </a:xfrm>
          <a:prstGeom prst="rect">
            <a:avLst/>
          </a:prstGeom>
          <a:solidFill>
            <a:srgbClr val="FFFF99">
              <a:alpha val="32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2" name="Chart 1"/>
          <p:cNvGraphicFramePr/>
          <p:nvPr>
            <p:extLst>
              <p:ext uri="{D42A27DB-BD31-4B8C-83A1-F6EECF244321}">
                <p14:modId xmlns:p14="http://schemas.microsoft.com/office/powerpoint/2010/main" val="4035999743"/>
              </p:ext>
            </p:extLst>
          </p:nvPr>
        </p:nvGraphicFramePr>
        <p:xfrm>
          <a:off x="261154" y="3401866"/>
          <a:ext cx="8316892"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extLst>
              <p:ext uri="{D42A27DB-BD31-4B8C-83A1-F6EECF244321}">
                <p14:modId xmlns:p14="http://schemas.microsoft.com/office/powerpoint/2010/main" val="3277024517"/>
              </p:ext>
            </p:extLst>
          </p:nvPr>
        </p:nvGraphicFramePr>
        <p:xfrm>
          <a:off x="304800" y="838200"/>
          <a:ext cx="34290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rot="5400000">
            <a:off x="2680156" y="4988910"/>
            <a:ext cx="430887" cy="2743200"/>
          </a:xfrm>
          <a:prstGeom prst="rect">
            <a:avLst/>
          </a:prstGeom>
          <a:noFill/>
        </p:spPr>
        <p:txBody>
          <a:bodyPr vert="vert270" wrap="square" rtlCol="0">
            <a:spAutoFit/>
          </a:bodyPr>
          <a:lstStyle/>
          <a:p>
            <a:pPr algn="ctr"/>
            <a:r>
              <a:rPr lang="en-US" sz="1600" b="1" dirty="0" smtClean="0">
                <a:solidFill>
                  <a:schemeClr val="tx2">
                    <a:lumMod val="50000"/>
                  </a:schemeClr>
                </a:solidFill>
              </a:rPr>
              <a:t>Aged, Blind &amp; Disabled</a:t>
            </a:r>
            <a:endParaRPr lang="en-US" sz="1600" b="1" dirty="0">
              <a:solidFill>
                <a:schemeClr val="tx2">
                  <a:lumMod val="50000"/>
                </a:schemeClr>
              </a:solidFill>
            </a:endParaRPr>
          </a:p>
        </p:txBody>
      </p:sp>
      <p:sp>
        <p:nvSpPr>
          <p:cNvPr id="8" name="TextBox 7"/>
          <p:cNvSpPr txBox="1"/>
          <p:nvPr/>
        </p:nvSpPr>
        <p:spPr>
          <a:xfrm rot="5400000">
            <a:off x="6261556" y="4694614"/>
            <a:ext cx="430887" cy="3274962"/>
          </a:xfrm>
          <a:prstGeom prst="rect">
            <a:avLst/>
          </a:prstGeom>
          <a:noFill/>
        </p:spPr>
        <p:txBody>
          <a:bodyPr vert="vert270" wrap="square" rtlCol="0">
            <a:spAutoFit/>
          </a:bodyPr>
          <a:lstStyle/>
          <a:p>
            <a:pPr algn="ctr"/>
            <a:r>
              <a:rPr lang="en-US" sz="1600" b="1" dirty="0" smtClean="0">
                <a:solidFill>
                  <a:schemeClr val="tx2">
                    <a:lumMod val="50000"/>
                  </a:schemeClr>
                </a:solidFill>
              </a:rPr>
              <a:t>Low-Income Families &amp; Children</a:t>
            </a:r>
            <a:endParaRPr lang="en-US" sz="1600" b="1" dirty="0">
              <a:solidFill>
                <a:schemeClr val="tx2">
                  <a:lumMod val="50000"/>
                </a:schemeClr>
              </a:solidFill>
            </a:endParaRPr>
          </a:p>
        </p:txBody>
      </p:sp>
      <p:sp>
        <p:nvSpPr>
          <p:cNvPr id="11" name="Slide Number Placeholder 10"/>
          <p:cNvSpPr>
            <a:spLocks noGrp="1"/>
          </p:cNvSpPr>
          <p:nvPr>
            <p:ph type="sldNum" sz="quarter" idx="12"/>
          </p:nvPr>
        </p:nvSpPr>
        <p:spPr/>
        <p:txBody>
          <a:bodyPr/>
          <a:lstStyle/>
          <a:p>
            <a:fld id="{C3766E90-8E81-4A67-A765-382DB82B2262}" type="slidenum">
              <a:rPr lang="en-US" smtClean="0"/>
              <a:pPr/>
              <a:t>12</a:t>
            </a:fld>
            <a:endParaRPr lang="en-US" dirty="0"/>
          </a:p>
        </p:txBody>
      </p:sp>
      <p:sp>
        <p:nvSpPr>
          <p:cNvPr id="9" name="Title 1"/>
          <p:cNvSpPr>
            <a:spLocks noGrp="1"/>
          </p:cNvSpPr>
          <p:nvPr>
            <p:ph type="title" idx="4294967295"/>
          </p:nvPr>
        </p:nvSpPr>
        <p:spPr>
          <a:xfrm>
            <a:off x="762000" y="152400"/>
            <a:ext cx="7620000" cy="762000"/>
          </a:xfrm>
          <a:solidFill>
            <a:srgbClr val="000099"/>
          </a:solidFill>
        </p:spPr>
        <p:txBody>
          <a:bodyPr>
            <a:noAutofit/>
          </a:bodyPr>
          <a:lstStyle/>
          <a:p>
            <a:r>
              <a:rPr lang="en-US" sz="3600" b="1" dirty="0" smtClean="0">
                <a:solidFill>
                  <a:srgbClr val="92D050"/>
                </a:solidFill>
              </a:rPr>
              <a:t>FY 2014 Enrollment</a:t>
            </a:r>
            <a:endParaRPr lang="en-US" sz="3600" b="1" dirty="0">
              <a:solidFill>
                <a:srgbClr val="92D050"/>
              </a:solidFill>
            </a:endParaRPr>
          </a:p>
        </p:txBody>
      </p:sp>
      <p:sp>
        <p:nvSpPr>
          <p:cNvPr id="3" name="TextBox 2"/>
          <p:cNvSpPr txBox="1"/>
          <p:nvPr/>
        </p:nvSpPr>
        <p:spPr>
          <a:xfrm>
            <a:off x="4191000" y="1143000"/>
            <a:ext cx="4191000" cy="2585323"/>
          </a:xfrm>
          <a:prstGeom prst="rect">
            <a:avLst/>
          </a:prstGeom>
          <a:solidFill>
            <a:schemeClr val="bg1">
              <a:lumMod val="85000"/>
            </a:schemeClr>
          </a:solidFill>
          <a:effectLst>
            <a:outerShdw blurRad="76200" dir="13500000" sy="23000" kx="1200000" algn="br" rotWithShape="0">
              <a:prstClr val="black">
                <a:alpha val="20000"/>
              </a:prstClr>
            </a:outerShdw>
          </a:effectLst>
        </p:spPr>
        <p:txBody>
          <a:bodyPr wrap="square" rtlCol="0">
            <a:spAutoFit/>
          </a:bodyPr>
          <a:lstStyle/>
          <a:p>
            <a:pPr marL="285750" indent="-285750">
              <a:buFont typeface="Wingdings" panose="05000000000000000000" pitchFamily="2" charset="2"/>
              <a:buChar char="Ø"/>
            </a:pPr>
            <a:r>
              <a:rPr lang="en-US" dirty="0" smtClean="0"/>
              <a:t>Currently cover over 1 million people</a:t>
            </a:r>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r>
              <a:rPr lang="en-US" dirty="0" smtClean="0"/>
              <a:t>Of the ABDs in Long-Term Care, only 35% are in an institution, 65% receive care in the community</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smtClean="0"/>
              <a:t>70% of individuals receive their general acute medical care through one of the 6 Medicaid MCOs </a:t>
            </a:r>
            <a:endParaRPr lang="en-US" dirty="0"/>
          </a:p>
        </p:txBody>
      </p:sp>
    </p:spTree>
    <p:extLst>
      <p:ext uri="{BB962C8B-B14F-4D97-AF65-F5344CB8AC3E}">
        <p14:creationId xmlns:p14="http://schemas.microsoft.com/office/powerpoint/2010/main" val="3738150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1599" y="4032939"/>
            <a:ext cx="3009899" cy="2514600"/>
          </a:xfrm>
          <a:prstGeom prst="rect">
            <a:avLst/>
          </a:prstGeom>
          <a:solidFill>
            <a:schemeClr val="accent1">
              <a:alpha val="2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rot="5400000">
            <a:off x="2680156" y="4988910"/>
            <a:ext cx="430887" cy="2743200"/>
          </a:xfrm>
          <a:prstGeom prst="rect">
            <a:avLst/>
          </a:prstGeom>
          <a:noFill/>
        </p:spPr>
        <p:txBody>
          <a:bodyPr vert="vert270" wrap="square" rtlCol="0">
            <a:spAutoFit/>
          </a:bodyPr>
          <a:lstStyle/>
          <a:p>
            <a:pPr algn="ctr"/>
            <a:r>
              <a:rPr lang="en-US" sz="1600" b="1" dirty="0" smtClean="0">
                <a:solidFill>
                  <a:schemeClr val="tx2">
                    <a:lumMod val="50000"/>
                  </a:schemeClr>
                </a:solidFill>
              </a:rPr>
              <a:t>Aged, Blind &amp; Disabled</a:t>
            </a:r>
            <a:endParaRPr lang="en-US" sz="1600" b="1" dirty="0">
              <a:solidFill>
                <a:schemeClr val="tx2">
                  <a:lumMod val="50000"/>
                </a:schemeClr>
              </a:solidFill>
            </a:endParaRPr>
          </a:p>
        </p:txBody>
      </p:sp>
      <p:sp>
        <p:nvSpPr>
          <p:cNvPr id="4" name="Rectangle 3"/>
          <p:cNvSpPr/>
          <p:nvPr/>
        </p:nvSpPr>
        <p:spPr>
          <a:xfrm>
            <a:off x="4495800" y="4030064"/>
            <a:ext cx="3810000" cy="2514600"/>
          </a:xfrm>
          <a:prstGeom prst="rect">
            <a:avLst/>
          </a:prstGeom>
          <a:solidFill>
            <a:srgbClr val="FFFF99">
              <a:alpha val="32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2" name="Chart 1"/>
          <p:cNvGraphicFramePr/>
          <p:nvPr>
            <p:extLst>
              <p:ext uri="{D42A27DB-BD31-4B8C-83A1-F6EECF244321}">
                <p14:modId xmlns:p14="http://schemas.microsoft.com/office/powerpoint/2010/main" val="3235513504"/>
              </p:ext>
            </p:extLst>
          </p:nvPr>
        </p:nvGraphicFramePr>
        <p:xfrm>
          <a:off x="223053" y="3617310"/>
          <a:ext cx="8316892"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5400000">
            <a:off x="6261556" y="4694614"/>
            <a:ext cx="430887" cy="3274962"/>
          </a:xfrm>
          <a:prstGeom prst="rect">
            <a:avLst/>
          </a:prstGeom>
          <a:noFill/>
        </p:spPr>
        <p:txBody>
          <a:bodyPr vert="vert270" wrap="square" rtlCol="0">
            <a:spAutoFit/>
          </a:bodyPr>
          <a:lstStyle/>
          <a:p>
            <a:pPr algn="ctr"/>
            <a:r>
              <a:rPr lang="en-US" sz="1600" b="1" dirty="0" smtClean="0">
                <a:solidFill>
                  <a:schemeClr val="tx2">
                    <a:lumMod val="50000"/>
                  </a:schemeClr>
                </a:solidFill>
              </a:rPr>
              <a:t>Low-Income Families &amp; Children</a:t>
            </a:r>
            <a:endParaRPr lang="en-US" sz="1600" b="1" dirty="0">
              <a:solidFill>
                <a:schemeClr val="tx2">
                  <a:lumMod val="50000"/>
                </a:schemeClr>
              </a:solidFill>
            </a:endParaRPr>
          </a:p>
        </p:txBody>
      </p:sp>
      <p:sp>
        <p:nvSpPr>
          <p:cNvPr id="11" name="Slide Number Placeholder 10"/>
          <p:cNvSpPr>
            <a:spLocks noGrp="1"/>
          </p:cNvSpPr>
          <p:nvPr>
            <p:ph type="sldNum" sz="quarter" idx="12"/>
          </p:nvPr>
        </p:nvSpPr>
        <p:spPr/>
        <p:txBody>
          <a:bodyPr/>
          <a:lstStyle/>
          <a:p>
            <a:fld id="{C3766E90-8E81-4A67-A765-382DB82B2262}" type="slidenum">
              <a:rPr lang="en-US" smtClean="0"/>
              <a:pPr/>
              <a:t>13</a:t>
            </a:fld>
            <a:endParaRPr lang="en-US" dirty="0"/>
          </a:p>
        </p:txBody>
      </p:sp>
      <p:sp>
        <p:nvSpPr>
          <p:cNvPr id="7" name="Title 1"/>
          <p:cNvSpPr>
            <a:spLocks noGrp="1"/>
          </p:cNvSpPr>
          <p:nvPr>
            <p:ph type="title" idx="4294967295"/>
          </p:nvPr>
        </p:nvSpPr>
        <p:spPr>
          <a:xfrm>
            <a:off x="609599" y="152400"/>
            <a:ext cx="7696201" cy="838200"/>
          </a:xfrm>
          <a:solidFill>
            <a:srgbClr val="000099"/>
          </a:solidFill>
        </p:spPr>
        <p:txBody>
          <a:bodyPr>
            <a:noAutofit/>
          </a:bodyPr>
          <a:lstStyle/>
          <a:p>
            <a:r>
              <a:rPr lang="en-US" sz="3600" b="1" dirty="0" smtClean="0">
                <a:solidFill>
                  <a:srgbClr val="92D050"/>
                </a:solidFill>
              </a:rPr>
              <a:t>FY 2014 Expenditures</a:t>
            </a:r>
            <a:endParaRPr lang="en-US" sz="3600" b="1" dirty="0">
              <a:solidFill>
                <a:srgbClr val="92D050"/>
              </a:solidFill>
            </a:endParaRPr>
          </a:p>
        </p:txBody>
      </p:sp>
      <p:graphicFrame>
        <p:nvGraphicFramePr>
          <p:cNvPr id="8" name="Chart 7"/>
          <p:cNvGraphicFramePr/>
          <p:nvPr>
            <p:extLst>
              <p:ext uri="{D42A27DB-BD31-4B8C-83A1-F6EECF244321}">
                <p14:modId xmlns:p14="http://schemas.microsoft.com/office/powerpoint/2010/main" val="2573924753"/>
              </p:ext>
            </p:extLst>
          </p:nvPr>
        </p:nvGraphicFramePr>
        <p:xfrm>
          <a:off x="533400" y="914400"/>
          <a:ext cx="3276600"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114800" y="1453497"/>
            <a:ext cx="4191000" cy="2031325"/>
          </a:xfrm>
          <a:prstGeom prst="rect">
            <a:avLst/>
          </a:prstGeom>
          <a:solidFill>
            <a:schemeClr val="bg1">
              <a:lumMod val="85000"/>
            </a:schemeClr>
          </a:solidFill>
          <a:effectLst>
            <a:outerShdw blurRad="76200" dir="13500000" sy="23000" kx="1200000" algn="br" rotWithShape="0">
              <a:prstClr val="black">
                <a:alpha val="20000"/>
              </a:prstClr>
            </a:outerShdw>
          </a:effectLst>
        </p:spPr>
        <p:txBody>
          <a:bodyPr wrap="square" rtlCol="0">
            <a:spAutoFit/>
          </a:bodyPr>
          <a:lstStyle/>
          <a:p>
            <a:pPr marL="285750" indent="-285750">
              <a:buFont typeface="Wingdings" panose="05000000000000000000" pitchFamily="2" charset="2"/>
              <a:buChar char="Ø"/>
            </a:pPr>
            <a:r>
              <a:rPr lang="en-US" dirty="0" smtClean="0"/>
              <a:t>FY14 Medicaid &amp; CHIP expenditures were just under $8 billion</a:t>
            </a:r>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r>
              <a:rPr lang="en-US" dirty="0" smtClean="0"/>
              <a:t>The 60,000 ABDs receiving Long-Term Care services are responsible for almost 30% of expenditures</a:t>
            </a:r>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2522964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1599" y="4032939"/>
            <a:ext cx="3009899" cy="2514600"/>
          </a:xfrm>
          <a:prstGeom prst="rect">
            <a:avLst/>
          </a:prstGeom>
          <a:solidFill>
            <a:schemeClr val="accent1">
              <a:alpha val="2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rot="5400000">
            <a:off x="2680156" y="4988910"/>
            <a:ext cx="430887" cy="2743200"/>
          </a:xfrm>
          <a:prstGeom prst="rect">
            <a:avLst/>
          </a:prstGeom>
          <a:noFill/>
        </p:spPr>
        <p:txBody>
          <a:bodyPr vert="vert270" wrap="square" rtlCol="0">
            <a:spAutoFit/>
          </a:bodyPr>
          <a:lstStyle/>
          <a:p>
            <a:pPr algn="ctr"/>
            <a:r>
              <a:rPr lang="en-US" sz="1600" b="1" dirty="0" smtClean="0">
                <a:solidFill>
                  <a:schemeClr val="tx2">
                    <a:lumMod val="50000"/>
                  </a:schemeClr>
                </a:solidFill>
              </a:rPr>
              <a:t>Aged, Blind &amp; Disabled</a:t>
            </a:r>
            <a:endParaRPr lang="en-US" sz="1600" b="1" dirty="0">
              <a:solidFill>
                <a:schemeClr val="tx2">
                  <a:lumMod val="50000"/>
                </a:schemeClr>
              </a:solidFill>
            </a:endParaRPr>
          </a:p>
        </p:txBody>
      </p:sp>
      <p:sp>
        <p:nvSpPr>
          <p:cNvPr id="4" name="Rectangle 3"/>
          <p:cNvSpPr/>
          <p:nvPr/>
        </p:nvSpPr>
        <p:spPr>
          <a:xfrm>
            <a:off x="4495800" y="4030064"/>
            <a:ext cx="3810000" cy="2514600"/>
          </a:xfrm>
          <a:prstGeom prst="rect">
            <a:avLst/>
          </a:prstGeom>
          <a:solidFill>
            <a:srgbClr val="FFFF99">
              <a:alpha val="32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2" name="Chart 1"/>
          <p:cNvGraphicFramePr/>
          <p:nvPr>
            <p:extLst>
              <p:ext uri="{D42A27DB-BD31-4B8C-83A1-F6EECF244321}">
                <p14:modId xmlns:p14="http://schemas.microsoft.com/office/powerpoint/2010/main" val="2897542539"/>
              </p:ext>
            </p:extLst>
          </p:nvPr>
        </p:nvGraphicFramePr>
        <p:xfrm>
          <a:off x="223053" y="3617310"/>
          <a:ext cx="8316892"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rot="5400000">
            <a:off x="6261556" y="4694614"/>
            <a:ext cx="430887" cy="3274962"/>
          </a:xfrm>
          <a:prstGeom prst="rect">
            <a:avLst/>
          </a:prstGeom>
          <a:noFill/>
        </p:spPr>
        <p:txBody>
          <a:bodyPr vert="vert270" wrap="square" rtlCol="0">
            <a:spAutoFit/>
          </a:bodyPr>
          <a:lstStyle/>
          <a:p>
            <a:pPr algn="ctr"/>
            <a:r>
              <a:rPr lang="en-US" sz="1600" b="1" dirty="0" smtClean="0">
                <a:solidFill>
                  <a:schemeClr val="tx2">
                    <a:lumMod val="50000"/>
                  </a:schemeClr>
                </a:solidFill>
              </a:rPr>
              <a:t>Low-Income Families &amp; Children</a:t>
            </a:r>
            <a:endParaRPr lang="en-US" sz="1600" b="1" dirty="0">
              <a:solidFill>
                <a:schemeClr val="tx2">
                  <a:lumMod val="50000"/>
                </a:schemeClr>
              </a:solidFill>
            </a:endParaRPr>
          </a:p>
        </p:txBody>
      </p:sp>
      <p:sp>
        <p:nvSpPr>
          <p:cNvPr id="10" name="Slide Number Placeholder 9"/>
          <p:cNvSpPr>
            <a:spLocks noGrp="1"/>
          </p:cNvSpPr>
          <p:nvPr>
            <p:ph type="sldNum" sz="quarter" idx="12"/>
          </p:nvPr>
        </p:nvSpPr>
        <p:spPr/>
        <p:txBody>
          <a:bodyPr/>
          <a:lstStyle/>
          <a:p>
            <a:fld id="{C3766E90-8E81-4A67-A765-382DB82B2262}" type="slidenum">
              <a:rPr lang="en-US" smtClean="0"/>
              <a:pPr/>
              <a:t>14</a:t>
            </a:fld>
            <a:endParaRPr lang="en-US" dirty="0"/>
          </a:p>
        </p:txBody>
      </p:sp>
      <p:sp>
        <p:nvSpPr>
          <p:cNvPr id="7" name="Title 1"/>
          <p:cNvSpPr>
            <a:spLocks noGrp="1"/>
          </p:cNvSpPr>
          <p:nvPr>
            <p:ph type="title" idx="4294967295"/>
          </p:nvPr>
        </p:nvSpPr>
        <p:spPr>
          <a:xfrm>
            <a:off x="304798" y="152400"/>
            <a:ext cx="8153400" cy="990600"/>
          </a:xfrm>
          <a:solidFill>
            <a:srgbClr val="000099"/>
          </a:solidFill>
        </p:spPr>
        <p:txBody>
          <a:bodyPr>
            <a:noAutofit/>
          </a:bodyPr>
          <a:lstStyle/>
          <a:p>
            <a:r>
              <a:rPr lang="en-US" sz="3400" b="1" dirty="0" smtClean="0">
                <a:solidFill>
                  <a:srgbClr val="92D050"/>
                </a:solidFill>
              </a:rPr>
              <a:t>FY 2014 Average Cost per Person</a:t>
            </a:r>
            <a:endParaRPr lang="en-US" sz="3400" b="1" dirty="0">
              <a:solidFill>
                <a:srgbClr val="92D050"/>
              </a:solidFill>
            </a:endParaRPr>
          </a:p>
        </p:txBody>
      </p:sp>
      <p:sp>
        <p:nvSpPr>
          <p:cNvPr id="9" name="TextBox 8"/>
          <p:cNvSpPr txBox="1"/>
          <p:nvPr/>
        </p:nvSpPr>
        <p:spPr>
          <a:xfrm>
            <a:off x="4128331" y="1828800"/>
            <a:ext cx="4191000" cy="1477328"/>
          </a:xfrm>
          <a:prstGeom prst="rect">
            <a:avLst/>
          </a:prstGeom>
          <a:solidFill>
            <a:schemeClr val="bg1">
              <a:lumMod val="85000"/>
            </a:schemeClr>
          </a:solidFill>
          <a:effectLst>
            <a:outerShdw blurRad="76200" dir="13500000" sy="23000" kx="1200000" algn="br" rotWithShape="0">
              <a:prstClr val="black">
                <a:alpha val="20000"/>
              </a:prstClr>
            </a:outerShdw>
          </a:effectLst>
        </p:spPr>
        <p:txBody>
          <a:bodyPr wrap="square" rtlCol="0">
            <a:spAutoFit/>
          </a:bodyPr>
          <a:lstStyle/>
          <a:p>
            <a:pPr marL="285750" indent="-285750">
              <a:buFont typeface="Wingdings" panose="05000000000000000000" pitchFamily="2" charset="2"/>
              <a:buChar char="Ø"/>
            </a:pPr>
            <a:r>
              <a:rPr lang="en-US" dirty="0" smtClean="0"/>
              <a:t>Average cost per year for an ABD needing long-term care services is over twice that of an ABD not needing long-term care</a:t>
            </a:r>
          </a:p>
          <a:p>
            <a:pPr marL="285750" indent="-285750">
              <a:buFont typeface="Wingdings" panose="05000000000000000000" pitchFamily="2" charset="2"/>
              <a:buChar char="Ø"/>
            </a:pPr>
            <a:endParaRPr lang="en-US" dirty="0" smtClean="0"/>
          </a:p>
        </p:txBody>
      </p:sp>
    </p:spTree>
    <p:extLst>
      <p:ext uri="{BB962C8B-B14F-4D97-AF65-F5344CB8AC3E}">
        <p14:creationId xmlns:p14="http://schemas.microsoft.com/office/powerpoint/2010/main" val="863293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D9B50D86-C0A9-45EC-B3DA-1B2C55F97588}" type="slidenum">
              <a:rPr lang="en-US" smtClean="0"/>
              <a:pPr/>
              <a:t>15</a:t>
            </a:fld>
            <a:endParaRPr lang="en-US" dirty="0"/>
          </a:p>
        </p:txBody>
      </p:sp>
      <p:sp>
        <p:nvSpPr>
          <p:cNvPr id="6146" name="Rectangle 2"/>
          <p:cNvSpPr>
            <a:spLocks noGrp="1" noChangeArrowheads="1"/>
          </p:cNvSpPr>
          <p:nvPr>
            <p:ph type="title" idx="4294967295"/>
          </p:nvPr>
        </p:nvSpPr>
        <p:spPr>
          <a:xfrm>
            <a:off x="381001" y="274638"/>
            <a:ext cx="8458199" cy="858837"/>
          </a:xfrm>
          <a:solidFill>
            <a:srgbClr val="000099"/>
          </a:solidFill>
        </p:spPr>
        <p:txBody>
          <a:bodyPr>
            <a:noAutofit/>
          </a:bodyPr>
          <a:lstStyle/>
          <a:p>
            <a:pPr algn="ctr"/>
            <a:r>
              <a:rPr lang="en-US" sz="3600" b="1" dirty="0" smtClean="0">
                <a:solidFill>
                  <a:srgbClr val="92D050"/>
                </a:solidFill>
              </a:rPr>
              <a:t>What Services Does Medicaid Cover?  </a:t>
            </a:r>
          </a:p>
        </p:txBody>
      </p:sp>
      <p:sp>
        <p:nvSpPr>
          <p:cNvPr id="6147" name="Rectangle 3"/>
          <p:cNvSpPr>
            <a:spLocks noGrp="1" noChangeArrowheads="1"/>
          </p:cNvSpPr>
          <p:nvPr>
            <p:ph sz="half" idx="4294967295"/>
          </p:nvPr>
        </p:nvSpPr>
        <p:spPr>
          <a:xfrm>
            <a:off x="228600" y="1347788"/>
            <a:ext cx="3962400" cy="4900612"/>
          </a:xfrm>
        </p:spPr>
        <p:txBody>
          <a:bodyPr>
            <a:normAutofit fontScale="85000" lnSpcReduction="20000"/>
          </a:bodyPr>
          <a:lstStyle/>
          <a:p>
            <a:pPr algn="ctr">
              <a:buFont typeface="Monotype Sorts" pitchFamily="2" charset="2"/>
              <a:buNone/>
            </a:pPr>
            <a:r>
              <a:rPr lang="en-US" sz="3300" b="1" dirty="0" smtClean="0">
                <a:solidFill>
                  <a:srgbClr val="00B050"/>
                </a:solidFill>
              </a:rPr>
              <a:t>Mandatory</a:t>
            </a:r>
            <a:r>
              <a:rPr lang="en-US" sz="3600" dirty="0" smtClean="0">
                <a:solidFill>
                  <a:srgbClr val="00B050"/>
                </a:solidFill>
              </a:rPr>
              <a:t> </a:t>
            </a:r>
            <a:r>
              <a:rPr lang="en-US" sz="3600" dirty="0" smtClean="0"/>
              <a:t> </a:t>
            </a:r>
          </a:p>
          <a:p>
            <a:pPr lvl="1"/>
            <a:r>
              <a:rPr lang="en-US" sz="2600" dirty="0" smtClean="0">
                <a:solidFill>
                  <a:srgbClr val="000099"/>
                </a:solidFill>
              </a:rPr>
              <a:t>Inpatient Hospitalization</a:t>
            </a:r>
          </a:p>
          <a:p>
            <a:pPr lvl="1"/>
            <a:r>
              <a:rPr lang="en-US" sz="2600" dirty="0" smtClean="0">
                <a:solidFill>
                  <a:srgbClr val="000099"/>
                </a:solidFill>
              </a:rPr>
              <a:t>Outpatient Hospital Services</a:t>
            </a:r>
          </a:p>
          <a:p>
            <a:pPr lvl="1"/>
            <a:r>
              <a:rPr lang="en-US" sz="2600" dirty="0" smtClean="0">
                <a:solidFill>
                  <a:srgbClr val="000099"/>
                </a:solidFill>
              </a:rPr>
              <a:t>Physicians’ Services</a:t>
            </a:r>
          </a:p>
          <a:p>
            <a:pPr lvl="1"/>
            <a:r>
              <a:rPr lang="en-US" sz="2600" dirty="0" smtClean="0">
                <a:solidFill>
                  <a:srgbClr val="000099"/>
                </a:solidFill>
              </a:rPr>
              <a:t>Lab &amp; X-Ray Services</a:t>
            </a:r>
          </a:p>
          <a:p>
            <a:pPr lvl="1"/>
            <a:r>
              <a:rPr lang="en-US" sz="2600" dirty="0" smtClean="0">
                <a:solidFill>
                  <a:srgbClr val="000099"/>
                </a:solidFill>
              </a:rPr>
              <a:t>Home Health</a:t>
            </a:r>
          </a:p>
          <a:p>
            <a:pPr lvl="1"/>
            <a:r>
              <a:rPr lang="en-US" sz="2600" dirty="0" smtClean="0">
                <a:solidFill>
                  <a:srgbClr val="000099"/>
                </a:solidFill>
              </a:rPr>
              <a:t>Nursing Facility Services</a:t>
            </a:r>
          </a:p>
          <a:p>
            <a:pPr lvl="1"/>
            <a:r>
              <a:rPr lang="en-US" sz="2600" dirty="0" smtClean="0">
                <a:solidFill>
                  <a:srgbClr val="000099"/>
                </a:solidFill>
              </a:rPr>
              <a:t>Early and Periodic Screening, Diagnostic and Treatment (EPSDT) Services for Children  </a:t>
            </a:r>
          </a:p>
          <a:p>
            <a:pPr lvl="1"/>
            <a:r>
              <a:rPr lang="en-US" sz="2600" dirty="0" smtClean="0">
                <a:solidFill>
                  <a:srgbClr val="000099"/>
                </a:solidFill>
              </a:rPr>
              <a:t>Non-Emergency Transportation</a:t>
            </a:r>
          </a:p>
          <a:p>
            <a:pPr lvl="1">
              <a:buFont typeface="Wingdings" pitchFamily="2" charset="2"/>
              <a:buNone/>
            </a:pPr>
            <a:endParaRPr lang="en-US" sz="1800" dirty="0" smtClean="0"/>
          </a:p>
          <a:p>
            <a:endParaRPr lang="en-US" sz="2000" dirty="0" smtClean="0"/>
          </a:p>
        </p:txBody>
      </p:sp>
      <p:sp>
        <p:nvSpPr>
          <p:cNvPr id="6148" name="Rectangle 4"/>
          <p:cNvSpPr>
            <a:spLocks noGrp="1" noChangeArrowheads="1"/>
          </p:cNvSpPr>
          <p:nvPr>
            <p:ph sz="half" idx="4294967295"/>
          </p:nvPr>
        </p:nvSpPr>
        <p:spPr>
          <a:xfrm>
            <a:off x="4419600" y="1366838"/>
            <a:ext cx="4419600" cy="5116512"/>
          </a:xfrm>
        </p:spPr>
        <p:txBody>
          <a:bodyPr>
            <a:normAutofit fontScale="77500" lnSpcReduction="20000"/>
          </a:bodyPr>
          <a:lstStyle/>
          <a:p>
            <a:pPr algn="ctr">
              <a:lnSpc>
                <a:spcPct val="90000"/>
              </a:lnSpc>
              <a:buFont typeface="Monotype Sorts" pitchFamily="2" charset="2"/>
              <a:buNone/>
            </a:pPr>
            <a:r>
              <a:rPr lang="en-US" sz="3600" b="1" dirty="0" smtClean="0">
                <a:solidFill>
                  <a:srgbClr val="00B050"/>
                </a:solidFill>
              </a:rPr>
              <a:t>Optional</a:t>
            </a:r>
            <a:r>
              <a:rPr lang="en-US" sz="3600" dirty="0" smtClean="0">
                <a:solidFill>
                  <a:srgbClr val="00B050"/>
                </a:solidFill>
              </a:rPr>
              <a:t> </a:t>
            </a:r>
          </a:p>
          <a:p>
            <a:pPr lvl="1">
              <a:lnSpc>
                <a:spcPct val="90000"/>
              </a:lnSpc>
            </a:pPr>
            <a:r>
              <a:rPr lang="en-US" sz="2200" dirty="0" smtClean="0">
                <a:solidFill>
                  <a:srgbClr val="000099"/>
                </a:solidFill>
              </a:rPr>
              <a:t>Prescription Drugs</a:t>
            </a:r>
          </a:p>
          <a:p>
            <a:pPr lvl="1">
              <a:lnSpc>
                <a:spcPct val="90000"/>
              </a:lnSpc>
            </a:pPr>
            <a:r>
              <a:rPr lang="en-US" sz="2200" dirty="0" smtClean="0">
                <a:solidFill>
                  <a:srgbClr val="000099"/>
                </a:solidFill>
              </a:rPr>
              <a:t>Eyeglasses &amp; Hearing Aids (Children Only)</a:t>
            </a:r>
          </a:p>
          <a:p>
            <a:pPr lvl="1">
              <a:lnSpc>
                <a:spcPct val="90000"/>
              </a:lnSpc>
            </a:pPr>
            <a:r>
              <a:rPr lang="en-US" sz="2200" dirty="0" smtClean="0">
                <a:solidFill>
                  <a:srgbClr val="000099"/>
                </a:solidFill>
              </a:rPr>
              <a:t>Organ Transplants</a:t>
            </a:r>
          </a:p>
          <a:p>
            <a:pPr lvl="1">
              <a:lnSpc>
                <a:spcPct val="90000"/>
              </a:lnSpc>
            </a:pPr>
            <a:r>
              <a:rPr lang="en-US" sz="2200" dirty="0" smtClean="0">
                <a:solidFill>
                  <a:srgbClr val="000099"/>
                </a:solidFill>
              </a:rPr>
              <a:t>Psychologists’ Services &amp; other Behavioral Health Services</a:t>
            </a:r>
          </a:p>
          <a:p>
            <a:pPr lvl="1">
              <a:lnSpc>
                <a:spcPct val="90000"/>
              </a:lnSpc>
            </a:pPr>
            <a:r>
              <a:rPr lang="en-US" sz="2200" dirty="0" smtClean="0">
                <a:solidFill>
                  <a:srgbClr val="000099"/>
                </a:solidFill>
              </a:rPr>
              <a:t>Podiatrists’ Services</a:t>
            </a:r>
          </a:p>
          <a:p>
            <a:pPr lvl="1">
              <a:lnSpc>
                <a:spcPct val="90000"/>
              </a:lnSpc>
            </a:pPr>
            <a:r>
              <a:rPr lang="en-US" sz="2200" dirty="0" smtClean="0">
                <a:solidFill>
                  <a:srgbClr val="000099"/>
                </a:solidFill>
              </a:rPr>
              <a:t>Dental Services (Children Only)</a:t>
            </a:r>
          </a:p>
          <a:p>
            <a:pPr lvl="1">
              <a:lnSpc>
                <a:spcPct val="90000"/>
              </a:lnSpc>
            </a:pPr>
            <a:r>
              <a:rPr lang="en-US" sz="2200" dirty="0" smtClean="0">
                <a:solidFill>
                  <a:srgbClr val="000099"/>
                </a:solidFill>
              </a:rPr>
              <a:t>Physical, Occupational and Speech Therapies</a:t>
            </a:r>
          </a:p>
          <a:p>
            <a:pPr lvl="1">
              <a:lnSpc>
                <a:spcPct val="90000"/>
              </a:lnSpc>
            </a:pPr>
            <a:r>
              <a:rPr lang="en-US" sz="2200" dirty="0" smtClean="0">
                <a:solidFill>
                  <a:srgbClr val="000099"/>
                </a:solidFill>
              </a:rPr>
              <a:t>Rehabilitative Services</a:t>
            </a:r>
          </a:p>
          <a:p>
            <a:pPr lvl="1">
              <a:lnSpc>
                <a:spcPct val="90000"/>
              </a:lnSpc>
            </a:pPr>
            <a:r>
              <a:rPr lang="en-US" sz="2200" dirty="0" smtClean="0">
                <a:solidFill>
                  <a:srgbClr val="000099"/>
                </a:solidFill>
              </a:rPr>
              <a:t>Intermediate Care Facilities for Individuals with Intellectual Disabilities</a:t>
            </a:r>
          </a:p>
          <a:p>
            <a:pPr lvl="1">
              <a:lnSpc>
                <a:spcPct val="90000"/>
              </a:lnSpc>
            </a:pPr>
            <a:r>
              <a:rPr lang="en-US" sz="2200" dirty="0" smtClean="0">
                <a:solidFill>
                  <a:srgbClr val="000099"/>
                </a:solidFill>
              </a:rPr>
              <a:t>Case Management (only through select HCBS waivers)</a:t>
            </a:r>
          </a:p>
          <a:p>
            <a:pPr lvl="1">
              <a:lnSpc>
                <a:spcPct val="90000"/>
              </a:lnSpc>
            </a:pPr>
            <a:r>
              <a:rPr lang="en-US" sz="2200" dirty="0" smtClean="0">
                <a:solidFill>
                  <a:srgbClr val="000099"/>
                </a:solidFill>
              </a:rPr>
              <a:t>Emergency Hospital Services</a:t>
            </a:r>
          </a:p>
          <a:p>
            <a:pPr lvl="1">
              <a:lnSpc>
                <a:spcPct val="90000"/>
              </a:lnSpc>
            </a:pPr>
            <a:r>
              <a:rPr lang="en-US" sz="2200" dirty="0" smtClean="0">
                <a:solidFill>
                  <a:srgbClr val="000099"/>
                </a:solidFill>
              </a:rPr>
              <a:t>Hospice</a:t>
            </a:r>
          </a:p>
          <a:p>
            <a:pPr lvl="1">
              <a:lnSpc>
                <a:spcPct val="90000"/>
              </a:lnSpc>
            </a:pPr>
            <a:r>
              <a:rPr lang="en-US" sz="2200" dirty="0" smtClean="0">
                <a:solidFill>
                  <a:srgbClr val="000099"/>
                </a:solidFill>
              </a:rPr>
              <a:t>Prosthetic Devices</a:t>
            </a:r>
          </a:p>
          <a:p>
            <a:pPr lvl="1">
              <a:lnSpc>
                <a:spcPct val="90000"/>
              </a:lnSpc>
            </a:pPr>
            <a:r>
              <a:rPr lang="en-US" sz="2200" dirty="0" smtClean="0">
                <a:solidFill>
                  <a:srgbClr val="000099"/>
                </a:solidFill>
              </a:rPr>
              <a:t>Home and community based care, such as Personal Care (only through HCBS waivers)</a:t>
            </a:r>
          </a:p>
          <a:p>
            <a:pPr lvl="1">
              <a:lnSpc>
                <a:spcPct val="90000"/>
              </a:lnSpc>
            </a:pPr>
            <a:endParaRPr lang="en-US" sz="1200" dirty="0" smtClean="0"/>
          </a:p>
          <a:p>
            <a:pPr>
              <a:lnSpc>
                <a:spcPct val="90000"/>
              </a:lnSpc>
            </a:pPr>
            <a:endParaRPr lang="en-US" sz="1800" dirty="0" smtClean="0"/>
          </a:p>
          <a:p>
            <a:pPr>
              <a:lnSpc>
                <a:spcPct val="90000"/>
              </a:lnSpc>
            </a:pPr>
            <a:endParaRPr lang="en-US" sz="1800" dirty="0" smtClean="0"/>
          </a:p>
        </p:txBody>
      </p:sp>
      <p:sp>
        <p:nvSpPr>
          <p:cNvPr id="6149" name="Line 5"/>
          <p:cNvSpPr>
            <a:spLocks noChangeShapeType="1"/>
          </p:cNvSpPr>
          <p:nvPr/>
        </p:nvSpPr>
        <p:spPr bwMode="auto">
          <a:xfrm flipH="1">
            <a:off x="4471988" y="1601788"/>
            <a:ext cx="4762" cy="4484687"/>
          </a:xfrm>
          <a:prstGeom prst="line">
            <a:avLst/>
          </a:prstGeom>
          <a:noFill/>
          <a:ln w="28575">
            <a:solidFill>
              <a:schemeClr val="tx1"/>
            </a:solidFill>
            <a:round/>
            <a:headEnd/>
            <a:tailEnd/>
          </a:ln>
        </p:spPr>
        <p:txBody>
          <a:bodyPr wrap="none" anchor="ctr"/>
          <a:lstStyle/>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Medicaid Cost Sharing</a:t>
            </a:r>
            <a:endParaRPr lang="en-US" b="1" dirty="0"/>
          </a:p>
        </p:txBody>
      </p:sp>
      <p:sp>
        <p:nvSpPr>
          <p:cNvPr id="3" name="Content Placeholder 2"/>
          <p:cNvSpPr>
            <a:spLocks noGrp="1"/>
          </p:cNvSpPr>
          <p:nvPr>
            <p:ph sz="half" idx="1"/>
          </p:nvPr>
        </p:nvSpPr>
        <p:spPr/>
        <p:txBody>
          <a:bodyPr/>
          <a:lstStyle/>
          <a:p>
            <a:pPr marL="0" indent="0">
              <a:buNone/>
            </a:pPr>
            <a:r>
              <a:rPr lang="en-US" b="1" dirty="0" smtClean="0"/>
              <a:t>Populations Exempted</a:t>
            </a:r>
          </a:p>
          <a:p>
            <a:r>
              <a:rPr lang="en-US" dirty="0" smtClean="0"/>
              <a:t>Children &lt; 1 up to 133% FPL</a:t>
            </a:r>
          </a:p>
          <a:p>
            <a:r>
              <a:rPr lang="en-US" dirty="0" smtClean="0"/>
              <a:t>Under age 18 in foster care</a:t>
            </a:r>
          </a:p>
          <a:p>
            <a:r>
              <a:rPr lang="en-US" dirty="0" smtClean="0"/>
              <a:t>Pregnant women</a:t>
            </a:r>
          </a:p>
          <a:p>
            <a:r>
              <a:rPr lang="en-US" dirty="0" smtClean="0"/>
              <a:t>In Hospice</a:t>
            </a:r>
          </a:p>
          <a:p>
            <a:r>
              <a:rPr lang="en-US" dirty="0" smtClean="0"/>
              <a:t>In Breast and Cervical Cancer Program</a:t>
            </a:r>
            <a:endParaRPr lang="en-US" dirty="0"/>
          </a:p>
        </p:txBody>
      </p:sp>
      <p:sp>
        <p:nvSpPr>
          <p:cNvPr id="4" name="Content Placeholder 3"/>
          <p:cNvSpPr>
            <a:spLocks noGrp="1"/>
          </p:cNvSpPr>
          <p:nvPr>
            <p:ph sz="half" idx="2"/>
          </p:nvPr>
        </p:nvSpPr>
        <p:spPr/>
        <p:txBody>
          <a:bodyPr/>
          <a:lstStyle/>
          <a:p>
            <a:pPr marL="0" indent="0">
              <a:buNone/>
            </a:pPr>
            <a:r>
              <a:rPr lang="en-US" b="1" dirty="0" smtClean="0"/>
              <a:t>Services Exempted</a:t>
            </a:r>
          </a:p>
          <a:p>
            <a:r>
              <a:rPr lang="en-US" dirty="0" smtClean="0"/>
              <a:t>Emergency services</a:t>
            </a:r>
          </a:p>
          <a:p>
            <a:r>
              <a:rPr lang="en-US" dirty="0" smtClean="0"/>
              <a:t>Family planning</a:t>
            </a:r>
          </a:p>
          <a:p>
            <a:r>
              <a:rPr lang="en-US" dirty="0" smtClean="0"/>
              <a:t>Preventive</a:t>
            </a:r>
          </a:p>
          <a:p>
            <a:r>
              <a:rPr lang="en-US" dirty="0" smtClean="0"/>
              <a:t>Pregnancy related</a:t>
            </a:r>
          </a:p>
          <a:p>
            <a:r>
              <a:rPr lang="en-US" dirty="0" smtClean="0"/>
              <a:t>Provider-preventable services</a:t>
            </a:r>
          </a:p>
          <a:p>
            <a:pPr marL="0" indent="0">
              <a:buNone/>
            </a:pPr>
            <a:endParaRPr lang="en-US" dirty="0"/>
          </a:p>
        </p:txBody>
      </p:sp>
    </p:spTree>
    <p:extLst>
      <p:ext uri="{BB962C8B-B14F-4D97-AF65-F5344CB8AC3E}">
        <p14:creationId xmlns:p14="http://schemas.microsoft.com/office/powerpoint/2010/main" val="310234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a:lstStyle/>
          <a:p>
            <a:fld id="{D9B50D86-C0A9-45EC-B3DA-1B2C55F97588}" type="slidenum">
              <a:rPr lang="en-US" smtClean="0"/>
              <a:pPr/>
              <a:t>17</a:t>
            </a:fld>
            <a:endParaRPr lang="en-US" dirty="0"/>
          </a:p>
        </p:txBody>
      </p:sp>
      <p:sp>
        <p:nvSpPr>
          <p:cNvPr id="4" name="Title 3"/>
          <p:cNvSpPr>
            <a:spLocks noGrp="1"/>
          </p:cNvSpPr>
          <p:nvPr>
            <p:ph type="title" idx="4294967295"/>
          </p:nvPr>
        </p:nvSpPr>
        <p:spPr>
          <a:xfrm>
            <a:off x="381000" y="228600"/>
            <a:ext cx="8229600" cy="990600"/>
          </a:xfrm>
          <a:solidFill>
            <a:srgbClr val="000099"/>
          </a:solidFill>
        </p:spPr>
        <p:txBody>
          <a:bodyPr>
            <a:noAutofit/>
          </a:bodyPr>
          <a:lstStyle/>
          <a:p>
            <a:r>
              <a:rPr lang="en-US" sz="3000" b="1" dirty="0" smtClean="0">
                <a:solidFill>
                  <a:srgbClr val="92D050"/>
                </a:solidFill>
              </a:rPr>
              <a:t>Rules for Medicaid Premium and Cost-Sharing Standards, 2013</a:t>
            </a:r>
            <a:endParaRPr lang="en-US" sz="3000" b="1" dirty="0">
              <a:solidFill>
                <a:srgbClr val="92D050"/>
              </a:solidFill>
            </a:endParaRPr>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071899823"/>
              </p:ext>
            </p:extLst>
          </p:nvPr>
        </p:nvGraphicFramePr>
        <p:xfrm>
          <a:off x="381000" y="1371602"/>
          <a:ext cx="8229600" cy="4648197"/>
        </p:xfrm>
        <a:graphic>
          <a:graphicData uri="http://schemas.openxmlformats.org/drawingml/2006/table">
            <a:tbl>
              <a:tblPr firstRow="1" bandRow="1">
                <a:tableStyleId>{5C22544A-7EE6-4342-B048-85BDC9FD1C3A}</a:tableStyleId>
              </a:tblPr>
              <a:tblGrid>
                <a:gridCol w="2057400"/>
                <a:gridCol w="2057400"/>
                <a:gridCol w="2057400"/>
                <a:gridCol w="2057400"/>
              </a:tblGrid>
              <a:tr h="455187">
                <a:tc>
                  <a:txBody>
                    <a:bodyPr/>
                    <a:lstStyle/>
                    <a:p>
                      <a:endParaRPr lang="en-US" sz="1300" dirty="0"/>
                    </a:p>
                  </a:txBody>
                  <a:tcPr/>
                </a:tc>
                <a:tc>
                  <a:txBody>
                    <a:bodyPr/>
                    <a:lstStyle/>
                    <a:p>
                      <a:r>
                        <a:rPr lang="en-US" sz="1300" dirty="0" smtClean="0"/>
                        <a:t>&lt;/= 100% FPL</a:t>
                      </a:r>
                      <a:endParaRPr lang="en-US" sz="1300" dirty="0"/>
                    </a:p>
                  </a:txBody>
                  <a:tcPr/>
                </a:tc>
                <a:tc>
                  <a:txBody>
                    <a:bodyPr/>
                    <a:lstStyle/>
                    <a:p>
                      <a:r>
                        <a:rPr lang="en-US" sz="1300" dirty="0" smtClean="0"/>
                        <a:t>101% - 150% FPL</a:t>
                      </a:r>
                      <a:endParaRPr lang="en-US" sz="1300" dirty="0"/>
                    </a:p>
                  </a:txBody>
                  <a:tcPr/>
                </a:tc>
                <a:tc>
                  <a:txBody>
                    <a:bodyPr/>
                    <a:lstStyle/>
                    <a:p>
                      <a:r>
                        <a:rPr lang="en-US" sz="1300" dirty="0" smtClean="0"/>
                        <a:t>&gt;150% FPL</a:t>
                      </a:r>
                      <a:endParaRPr lang="en-US" sz="1300" dirty="0"/>
                    </a:p>
                  </a:txBody>
                  <a:tcPr/>
                </a:tc>
              </a:tr>
              <a:tr h="356937">
                <a:tc>
                  <a:txBody>
                    <a:bodyPr/>
                    <a:lstStyle/>
                    <a:p>
                      <a:r>
                        <a:rPr lang="en-US" sz="1300" dirty="0" smtClean="0"/>
                        <a:t>Premiums</a:t>
                      </a:r>
                      <a:endParaRPr lang="en-US" sz="1300" dirty="0"/>
                    </a:p>
                  </a:txBody>
                  <a:tcPr/>
                </a:tc>
                <a:tc>
                  <a:txBody>
                    <a:bodyPr/>
                    <a:lstStyle/>
                    <a:p>
                      <a:r>
                        <a:rPr lang="en-US" sz="1300" dirty="0" smtClean="0"/>
                        <a:t>Not allowed</a:t>
                      </a:r>
                      <a:endParaRPr lang="en-US" sz="1300" dirty="0"/>
                    </a:p>
                  </a:txBody>
                  <a:tcPr/>
                </a:tc>
                <a:tc>
                  <a:txBody>
                    <a:bodyPr/>
                    <a:lstStyle/>
                    <a:p>
                      <a:r>
                        <a:rPr lang="en-US" sz="1300" dirty="0" smtClean="0"/>
                        <a:t>Not allowed</a:t>
                      </a:r>
                      <a:endParaRPr lang="en-US" sz="1300" dirty="0"/>
                    </a:p>
                  </a:txBody>
                  <a:tcPr/>
                </a:tc>
                <a:tc>
                  <a:txBody>
                    <a:bodyPr/>
                    <a:lstStyle/>
                    <a:p>
                      <a:r>
                        <a:rPr lang="en-US" sz="1300" dirty="0" smtClean="0"/>
                        <a:t>Allowed</a:t>
                      </a:r>
                      <a:endParaRPr lang="en-US" sz="1300" dirty="0"/>
                    </a:p>
                  </a:txBody>
                  <a:tcPr/>
                </a:tc>
              </a:tr>
              <a:tr h="455187">
                <a:tc gridSpan="4">
                  <a:txBody>
                    <a:bodyPr/>
                    <a:lstStyle/>
                    <a:p>
                      <a:pPr algn="ctr"/>
                      <a:r>
                        <a:rPr lang="en-US" sz="1300" dirty="0" smtClean="0">
                          <a:solidFill>
                            <a:schemeClr val="bg1"/>
                          </a:solidFill>
                        </a:rPr>
                        <a:t>Cost Sharing (deductibles, copayments</a:t>
                      </a:r>
                      <a:r>
                        <a:rPr lang="en-US" sz="1300" baseline="0" dirty="0" smtClean="0">
                          <a:solidFill>
                            <a:schemeClr val="bg1"/>
                          </a:solidFill>
                        </a:rPr>
                        <a:t> or coinsurance</a:t>
                      </a:r>
                      <a:endParaRPr lang="en-US" sz="1300" dirty="0">
                        <a:solidFill>
                          <a:schemeClr val="bg1"/>
                        </a:solidFill>
                      </a:endParaRPr>
                    </a:p>
                  </a:txBody>
                  <a:tcPr>
                    <a:solidFill>
                      <a:schemeClr val="bg2">
                        <a:lumMod val="5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19761">
                <a:tc>
                  <a:txBody>
                    <a:bodyPr/>
                    <a:lstStyle/>
                    <a:p>
                      <a:r>
                        <a:rPr lang="en-US" sz="1300" dirty="0" smtClean="0"/>
                        <a:t>Most services</a:t>
                      </a:r>
                      <a:endParaRPr lang="en-US" sz="1300" dirty="0"/>
                    </a:p>
                  </a:txBody>
                  <a:tcPr/>
                </a:tc>
                <a:tc>
                  <a:txBody>
                    <a:bodyPr/>
                    <a:lstStyle/>
                    <a:p>
                      <a:r>
                        <a:rPr lang="en-US" sz="1300" dirty="0" smtClean="0"/>
                        <a:t>Nominal*</a:t>
                      </a:r>
                      <a:endParaRPr lang="en-US" sz="1300" dirty="0"/>
                    </a:p>
                  </a:txBody>
                  <a:tcPr/>
                </a:tc>
                <a:tc>
                  <a:txBody>
                    <a:bodyPr/>
                    <a:lstStyle/>
                    <a:p>
                      <a:r>
                        <a:rPr lang="en-US" sz="1300" dirty="0" smtClean="0"/>
                        <a:t>Up</a:t>
                      </a:r>
                      <a:r>
                        <a:rPr lang="en-US" sz="1300" baseline="0" dirty="0" smtClean="0"/>
                        <a:t> to 10% of cost or nominal</a:t>
                      </a:r>
                      <a:endParaRPr lang="en-US" sz="1300" dirty="0"/>
                    </a:p>
                  </a:txBody>
                  <a:tcPr/>
                </a:tc>
                <a:tc>
                  <a:txBody>
                    <a:bodyPr/>
                    <a:lstStyle/>
                    <a:p>
                      <a:r>
                        <a:rPr lang="en-US" sz="1300" dirty="0" smtClean="0"/>
                        <a:t>Up to 20% of cost or nominal</a:t>
                      </a:r>
                      <a:endParaRPr lang="en-US" sz="1300" dirty="0"/>
                    </a:p>
                  </a:txBody>
                  <a:tcPr/>
                </a:tc>
              </a:tr>
              <a:tr h="1153219">
                <a:tc>
                  <a:txBody>
                    <a:bodyPr/>
                    <a:lstStyle/>
                    <a:p>
                      <a:r>
                        <a:rPr lang="en-US" sz="1300" dirty="0" smtClean="0"/>
                        <a:t>Institutional</a:t>
                      </a:r>
                      <a:endParaRPr lang="en-US" sz="1300" dirty="0"/>
                    </a:p>
                  </a:txBody>
                  <a:tcPr/>
                </a:tc>
                <a:tc>
                  <a:txBody>
                    <a:bodyPr/>
                    <a:lstStyle/>
                    <a:p>
                      <a:r>
                        <a:rPr lang="en-US" sz="1300" dirty="0" smtClean="0"/>
                        <a:t>Per admission, 50% of agency cost for first</a:t>
                      </a:r>
                      <a:r>
                        <a:rPr lang="en-US" sz="1300" baseline="0" dirty="0" smtClean="0"/>
                        <a:t> day of care</a:t>
                      </a:r>
                      <a:endParaRPr lang="en-US" sz="13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t>Per admission, 50% of agency cost for first</a:t>
                      </a:r>
                      <a:r>
                        <a:rPr lang="en-US" sz="1300" baseline="0" dirty="0" smtClean="0"/>
                        <a:t> day of care or 10% of cost of total stay</a:t>
                      </a:r>
                      <a:endParaRPr lang="en-US" sz="1300" dirty="0" smtClean="0"/>
                    </a:p>
                    <a:p>
                      <a:endParaRPr lang="en-US" sz="13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t>Per admission, 50% of agency cost for first</a:t>
                      </a:r>
                      <a:r>
                        <a:rPr lang="en-US" sz="1300" baseline="0" dirty="0" smtClean="0"/>
                        <a:t> day of care or 20% of cost of total stay</a:t>
                      </a:r>
                      <a:endParaRPr lang="en-US" sz="1300" dirty="0" smtClean="0"/>
                    </a:p>
                    <a:p>
                      <a:endParaRPr lang="en-US" sz="1300" dirty="0"/>
                    </a:p>
                  </a:txBody>
                  <a:tcPr/>
                </a:tc>
              </a:tr>
              <a:tr h="552246">
                <a:tc>
                  <a:txBody>
                    <a:bodyPr/>
                    <a:lstStyle/>
                    <a:p>
                      <a:r>
                        <a:rPr lang="en-US" sz="1300" dirty="0" smtClean="0"/>
                        <a:t>Rx Drugs</a:t>
                      </a:r>
                      <a:endParaRPr lang="en-US" sz="1300" dirty="0"/>
                    </a:p>
                  </a:txBody>
                  <a:tcPr/>
                </a:tc>
                <a:tc>
                  <a:txBody>
                    <a:bodyPr/>
                    <a:lstStyle/>
                    <a:p>
                      <a:r>
                        <a:rPr lang="en-US" sz="1300" dirty="0" smtClean="0"/>
                        <a:t>Nominal</a:t>
                      </a:r>
                      <a:endParaRPr lang="en-US" sz="1300" dirty="0"/>
                    </a:p>
                  </a:txBody>
                  <a:tcPr/>
                </a:tc>
                <a:tc>
                  <a:txBody>
                    <a:bodyPr/>
                    <a:lstStyle/>
                    <a:p>
                      <a:r>
                        <a:rPr lang="en-US" sz="1300" dirty="0" smtClean="0"/>
                        <a:t>Nominal</a:t>
                      </a:r>
                      <a:endParaRPr lang="en-US" sz="1300" dirty="0"/>
                    </a:p>
                  </a:txBody>
                  <a:tcPr/>
                </a:tc>
                <a:tc>
                  <a:txBody>
                    <a:bodyPr/>
                    <a:lstStyle/>
                    <a:p>
                      <a:r>
                        <a:rPr lang="en-US" sz="1300" dirty="0" smtClean="0"/>
                        <a:t>Preferred nominal;</a:t>
                      </a:r>
                      <a:r>
                        <a:rPr lang="en-US" sz="1300" baseline="0" dirty="0" smtClean="0"/>
                        <a:t> non-preferred up to 20%</a:t>
                      </a:r>
                      <a:endParaRPr lang="en-US" sz="1300" dirty="0"/>
                    </a:p>
                  </a:txBody>
                  <a:tcPr/>
                </a:tc>
              </a:tr>
              <a:tr h="577830">
                <a:tc>
                  <a:txBody>
                    <a:bodyPr/>
                    <a:lstStyle/>
                    <a:p>
                      <a:r>
                        <a:rPr lang="en-US" sz="1300" dirty="0" smtClean="0"/>
                        <a:t>Non-emergency</a:t>
                      </a:r>
                      <a:r>
                        <a:rPr lang="en-US" sz="1300" baseline="0" dirty="0" smtClean="0"/>
                        <a:t> use of ED**</a:t>
                      </a:r>
                      <a:endParaRPr lang="en-US" sz="1300" dirty="0"/>
                    </a:p>
                  </a:txBody>
                  <a:tcPr/>
                </a:tc>
                <a:tc>
                  <a:txBody>
                    <a:bodyPr/>
                    <a:lstStyle/>
                    <a:p>
                      <a:r>
                        <a:rPr lang="en-US" sz="1300" dirty="0" smtClean="0"/>
                        <a:t>Nominal</a:t>
                      </a:r>
                      <a:endParaRPr lang="en-US" sz="1300" dirty="0"/>
                    </a:p>
                  </a:txBody>
                  <a:tcPr/>
                </a:tc>
                <a:tc>
                  <a:txBody>
                    <a:bodyPr/>
                    <a:lstStyle/>
                    <a:p>
                      <a:r>
                        <a:rPr lang="en-US" sz="1300" dirty="0" smtClean="0"/>
                        <a:t>Up to 2X nominal</a:t>
                      </a:r>
                      <a:r>
                        <a:rPr lang="en-US" sz="1300" baseline="0" dirty="0" smtClean="0"/>
                        <a:t> amount</a:t>
                      </a:r>
                      <a:endParaRPr lang="en-US" sz="1300" dirty="0"/>
                    </a:p>
                  </a:txBody>
                  <a:tcPr/>
                </a:tc>
                <a:tc>
                  <a:txBody>
                    <a:bodyPr/>
                    <a:lstStyle/>
                    <a:p>
                      <a:r>
                        <a:rPr lang="en-US" sz="1300" dirty="0" smtClean="0"/>
                        <a:t>No limit (5% family cap applies)</a:t>
                      </a:r>
                      <a:endParaRPr lang="en-US" sz="1300" dirty="0"/>
                    </a:p>
                  </a:txBody>
                  <a:tcPr/>
                </a:tc>
              </a:tr>
              <a:tr h="577830">
                <a:tc>
                  <a:txBody>
                    <a:bodyPr/>
                    <a:lstStyle/>
                    <a:p>
                      <a:r>
                        <a:rPr lang="en-US" sz="1300" dirty="0" smtClean="0"/>
                        <a:t>Preventive Services</a:t>
                      </a:r>
                      <a:endParaRPr lang="en-US" sz="1300" dirty="0"/>
                    </a:p>
                  </a:txBody>
                  <a:tcPr/>
                </a:tc>
                <a:tc>
                  <a:txBody>
                    <a:bodyPr/>
                    <a:lstStyle/>
                    <a:p>
                      <a:r>
                        <a:rPr lang="en-US" sz="1300" dirty="0" smtClean="0"/>
                        <a:t>Nominal</a:t>
                      </a:r>
                      <a:endParaRPr lang="en-US" sz="1300" dirty="0"/>
                    </a:p>
                  </a:txBody>
                  <a:tcPr/>
                </a:tc>
                <a:tc>
                  <a:txBody>
                    <a:bodyPr/>
                    <a:lstStyle/>
                    <a:p>
                      <a:r>
                        <a:rPr lang="en-US" sz="1300" dirty="0" smtClean="0"/>
                        <a:t>Up to 10% of cost or nominal</a:t>
                      </a:r>
                      <a:endParaRPr lang="en-US" sz="13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t>Up to 20% of cost or nominal</a:t>
                      </a:r>
                    </a:p>
                  </a:txBody>
                  <a:tcPr/>
                </a:tc>
              </a:tr>
            </a:tbl>
          </a:graphicData>
        </a:graphic>
      </p:graphicFrame>
      <p:sp>
        <p:nvSpPr>
          <p:cNvPr id="6" name="TextBox 5"/>
          <p:cNvSpPr txBox="1"/>
          <p:nvPr/>
        </p:nvSpPr>
        <p:spPr>
          <a:xfrm>
            <a:off x="381000" y="6019800"/>
            <a:ext cx="5867400" cy="461665"/>
          </a:xfrm>
          <a:prstGeom prst="rect">
            <a:avLst/>
          </a:prstGeom>
          <a:noFill/>
        </p:spPr>
        <p:txBody>
          <a:bodyPr wrap="square" rtlCol="0">
            <a:spAutoFit/>
          </a:bodyPr>
          <a:lstStyle/>
          <a:p>
            <a:r>
              <a:rPr lang="en-US" sz="1200" dirty="0" smtClean="0"/>
              <a:t>*Up to $2.65 </a:t>
            </a:r>
            <a:r>
              <a:rPr lang="en-US" sz="1200" dirty="0"/>
              <a:t>deductible; $3.90 Copay or 5% </a:t>
            </a:r>
            <a:r>
              <a:rPr lang="en-US" sz="1200" dirty="0" smtClean="0"/>
              <a:t>coinsurance.</a:t>
            </a:r>
          </a:p>
          <a:p>
            <a:r>
              <a:rPr lang="en-US" sz="1200" dirty="0" smtClean="0"/>
              <a:t>**Cost sharing only allowed if provided with a referral to an alternative provider.</a:t>
            </a:r>
            <a:endParaRPr lang="en-US" sz="1200" dirty="0"/>
          </a:p>
        </p:txBody>
      </p:sp>
    </p:spTree>
    <p:extLst>
      <p:ext uri="{BB962C8B-B14F-4D97-AF65-F5344CB8AC3E}">
        <p14:creationId xmlns:p14="http://schemas.microsoft.com/office/powerpoint/2010/main" val="3722662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990600"/>
            <a:ext cx="8320755" cy="792162"/>
          </a:xfrm>
        </p:spPr>
        <p:txBody>
          <a:bodyPr>
            <a:noAutofit/>
          </a:bodyPr>
          <a:lstStyle/>
          <a:p>
            <a:pPr algn="ctr"/>
            <a:r>
              <a:rPr lang="en-US" sz="3000" b="1" dirty="0" smtClean="0"/>
              <a:t>Current DMAS Fee-For-Service Cost Sharing</a:t>
            </a:r>
            <a:endParaRPr lang="en-US" sz="3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73749472"/>
              </p:ext>
            </p:extLst>
          </p:nvPr>
        </p:nvGraphicFramePr>
        <p:xfrm>
          <a:off x="472155" y="2057400"/>
          <a:ext cx="8229600" cy="37084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Service</a:t>
                      </a:r>
                      <a:endParaRPr lang="en-US" dirty="0"/>
                    </a:p>
                  </a:txBody>
                  <a:tcPr/>
                </a:tc>
                <a:tc>
                  <a:txBody>
                    <a:bodyPr/>
                    <a:lstStyle/>
                    <a:p>
                      <a:r>
                        <a:rPr lang="en-US" dirty="0" smtClean="0"/>
                        <a:t>Co-Pay Amount</a:t>
                      </a:r>
                      <a:endParaRPr lang="en-US" dirty="0"/>
                    </a:p>
                  </a:txBody>
                  <a:tcPr/>
                </a:tc>
              </a:tr>
              <a:tr h="370840">
                <a:tc>
                  <a:txBody>
                    <a:bodyPr/>
                    <a:lstStyle/>
                    <a:p>
                      <a:r>
                        <a:rPr lang="en-US" dirty="0" smtClean="0"/>
                        <a:t>Inpatient Hospital</a:t>
                      </a:r>
                      <a:endParaRPr lang="en-US" dirty="0"/>
                    </a:p>
                  </a:txBody>
                  <a:tcPr/>
                </a:tc>
                <a:tc>
                  <a:txBody>
                    <a:bodyPr/>
                    <a:lstStyle/>
                    <a:p>
                      <a:r>
                        <a:rPr lang="en-US" dirty="0" smtClean="0"/>
                        <a:t>$100 per admission</a:t>
                      </a:r>
                      <a:endParaRPr lang="en-US" dirty="0"/>
                    </a:p>
                  </a:txBody>
                  <a:tcPr/>
                </a:tc>
              </a:tr>
              <a:tr h="370840">
                <a:tc>
                  <a:txBody>
                    <a:bodyPr/>
                    <a:lstStyle/>
                    <a:p>
                      <a:r>
                        <a:rPr lang="en-US" dirty="0" smtClean="0"/>
                        <a:t>Outpatient Hospital</a:t>
                      </a:r>
                      <a:endParaRPr lang="en-US" dirty="0"/>
                    </a:p>
                  </a:txBody>
                  <a:tcPr/>
                </a:tc>
                <a:tc>
                  <a:txBody>
                    <a:bodyPr/>
                    <a:lstStyle/>
                    <a:p>
                      <a:r>
                        <a:rPr lang="en-US" dirty="0" smtClean="0"/>
                        <a:t>$3 per visit</a:t>
                      </a:r>
                      <a:endParaRPr lang="en-US" dirty="0"/>
                    </a:p>
                  </a:txBody>
                  <a:tcPr/>
                </a:tc>
              </a:tr>
              <a:tr h="370840">
                <a:tc>
                  <a:txBody>
                    <a:bodyPr/>
                    <a:lstStyle/>
                    <a:p>
                      <a:r>
                        <a:rPr lang="en-US" dirty="0" smtClean="0"/>
                        <a:t>Clinic Visit</a:t>
                      </a:r>
                      <a:endParaRPr lang="en-US" dirty="0"/>
                    </a:p>
                  </a:txBody>
                  <a:tcPr/>
                </a:tc>
                <a:tc>
                  <a:txBody>
                    <a:bodyPr/>
                    <a:lstStyle/>
                    <a:p>
                      <a:r>
                        <a:rPr lang="en-US" dirty="0" smtClean="0"/>
                        <a:t>$1 per visit</a:t>
                      </a:r>
                      <a:endParaRPr lang="en-US" dirty="0"/>
                    </a:p>
                  </a:txBody>
                  <a:tcPr/>
                </a:tc>
              </a:tr>
              <a:tr h="370840">
                <a:tc>
                  <a:txBody>
                    <a:bodyPr/>
                    <a:lstStyle/>
                    <a:p>
                      <a:r>
                        <a:rPr lang="en-US" dirty="0" smtClean="0"/>
                        <a:t>Physician</a:t>
                      </a:r>
                      <a:r>
                        <a:rPr lang="en-US" baseline="0" dirty="0" smtClean="0"/>
                        <a:t> Office Visit</a:t>
                      </a:r>
                      <a:endParaRPr lang="en-US" dirty="0"/>
                    </a:p>
                  </a:txBody>
                  <a:tcPr/>
                </a:tc>
                <a:tc>
                  <a:txBody>
                    <a:bodyPr/>
                    <a:lstStyle/>
                    <a:p>
                      <a:r>
                        <a:rPr lang="en-US" dirty="0" smtClean="0"/>
                        <a:t>$1 per visit</a:t>
                      </a:r>
                      <a:endParaRPr lang="en-US" dirty="0"/>
                    </a:p>
                  </a:txBody>
                  <a:tcPr/>
                </a:tc>
              </a:tr>
              <a:tr h="370840">
                <a:tc>
                  <a:txBody>
                    <a:bodyPr/>
                    <a:lstStyle/>
                    <a:p>
                      <a:r>
                        <a:rPr lang="en-US" dirty="0" smtClean="0"/>
                        <a:t>Other Physician Visit</a:t>
                      </a:r>
                      <a:endParaRPr lang="en-US" dirty="0"/>
                    </a:p>
                  </a:txBody>
                  <a:tcPr/>
                </a:tc>
                <a:tc>
                  <a:txBody>
                    <a:bodyPr/>
                    <a:lstStyle/>
                    <a:p>
                      <a:r>
                        <a:rPr lang="en-US" dirty="0" smtClean="0"/>
                        <a:t>$3 per visit</a:t>
                      </a:r>
                    </a:p>
                  </a:txBody>
                  <a:tcPr/>
                </a:tc>
              </a:tr>
              <a:tr h="370840">
                <a:tc>
                  <a:txBody>
                    <a:bodyPr/>
                    <a:lstStyle/>
                    <a:p>
                      <a:r>
                        <a:rPr lang="en-US" dirty="0" smtClean="0"/>
                        <a:t>Eye Exam</a:t>
                      </a:r>
                      <a:endParaRPr lang="en-US" dirty="0"/>
                    </a:p>
                  </a:txBody>
                  <a:tcPr/>
                </a:tc>
                <a:tc>
                  <a:txBody>
                    <a:bodyPr/>
                    <a:lstStyle/>
                    <a:p>
                      <a:r>
                        <a:rPr lang="en-US" dirty="0" smtClean="0"/>
                        <a:t>$1 per exam</a:t>
                      </a:r>
                    </a:p>
                  </a:txBody>
                  <a:tcPr/>
                </a:tc>
              </a:tr>
              <a:tr h="370840">
                <a:tc>
                  <a:txBody>
                    <a:bodyPr/>
                    <a:lstStyle/>
                    <a:p>
                      <a:r>
                        <a:rPr lang="en-US" dirty="0" smtClean="0"/>
                        <a:t>Rx</a:t>
                      </a:r>
                      <a:endParaRPr lang="en-US" dirty="0"/>
                    </a:p>
                  </a:txBody>
                  <a:tcPr/>
                </a:tc>
                <a:tc>
                  <a:txBody>
                    <a:bodyPr/>
                    <a:lstStyle/>
                    <a:p>
                      <a:r>
                        <a:rPr lang="en-US" dirty="0" smtClean="0"/>
                        <a:t>$1 generic/$3</a:t>
                      </a:r>
                      <a:r>
                        <a:rPr lang="en-US" baseline="0" dirty="0" smtClean="0"/>
                        <a:t> brand</a:t>
                      </a:r>
                      <a:endParaRPr lang="en-US" dirty="0"/>
                    </a:p>
                  </a:txBody>
                  <a:tcPr/>
                </a:tc>
              </a:tr>
              <a:tr h="370840">
                <a:tc>
                  <a:txBody>
                    <a:bodyPr/>
                    <a:lstStyle/>
                    <a:p>
                      <a:r>
                        <a:rPr lang="en-US" dirty="0" smtClean="0"/>
                        <a:t>Home Health</a:t>
                      </a:r>
                      <a:endParaRPr lang="en-US" dirty="0"/>
                    </a:p>
                  </a:txBody>
                  <a:tcPr/>
                </a:tc>
                <a:tc>
                  <a:txBody>
                    <a:bodyPr/>
                    <a:lstStyle/>
                    <a:p>
                      <a:r>
                        <a:rPr lang="en-US" dirty="0" smtClean="0"/>
                        <a:t>$3 per day</a:t>
                      </a:r>
                      <a:endParaRPr lang="en-US" dirty="0"/>
                    </a:p>
                  </a:txBody>
                  <a:tcPr/>
                </a:tc>
              </a:tr>
              <a:tr h="370840">
                <a:tc>
                  <a:txBody>
                    <a:bodyPr/>
                    <a:lstStyle/>
                    <a:p>
                      <a:r>
                        <a:rPr lang="en-US" dirty="0" smtClean="0"/>
                        <a:t>Rehabilitation Service</a:t>
                      </a:r>
                      <a:endParaRPr lang="en-US" dirty="0"/>
                    </a:p>
                  </a:txBody>
                  <a:tcPr/>
                </a:tc>
                <a:tc>
                  <a:txBody>
                    <a:bodyPr/>
                    <a:lstStyle/>
                    <a:p>
                      <a:r>
                        <a:rPr lang="en-US" dirty="0" smtClean="0"/>
                        <a:t>$3</a:t>
                      </a:r>
                      <a:r>
                        <a:rPr lang="en-US" baseline="0" dirty="0" smtClean="0"/>
                        <a:t> per day</a:t>
                      </a:r>
                      <a:endParaRPr lang="en-US" dirty="0"/>
                    </a:p>
                  </a:txBody>
                  <a:tcPr/>
                </a:tc>
              </a:tr>
            </a:tbl>
          </a:graphicData>
        </a:graphic>
      </p:graphicFrame>
      <p:sp>
        <p:nvSpPr>
          <p:cNvPr id="6" name="TextBox 5"/>
          <p:cNvSpPr txBox="1"/>
          <p:nvPr/>
        </p:nvSpPr>
        <p:spPr>
          <a:xfrm>
            <a:off x="472155" y="5943600"/>
            <a:ext cx="8001000" cy="461665"/>
          </a:xfrm>
          <a:prstGeom prst="rect">
            <a:avLst/>
          </a:prstGeom>
          <a:noFill/>
        </p:spPr>
        <p:txBody>
          <a:bodyPr wrap="square" rtlCol="0">
            <a:spAutoFit/>
          </a:bodyPr>
          <a:lstStyle/>
          <a:p>
            <a:r>
              <a:rPr lang="en-US" sz="1200" dirty="0" smtClean="0"/>
              <a:t>No copays for: emergency services, pregnancy-related services; family planning services; emergency room services.</a:t>
            </a:r>
            <a:endParaRPr lang="en-US" sz="1200" dirty="0"/>
          </a:p>
        </p:txBody>
      </p:sp>
    </p:spTree>
    <p:extLst>
      <p:ext uri="{BB962C8B-B14F-4D97-AF65-F5344CB8AC3E}">
        <p14:creationId xmlns:p14="http://schemas.microsoft.com/office/powerpoint/2010/main" val="18745506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5253038" y="2833688"/>
            <a:ext cx="295275" cy="244475"/>
          </a:xfrm>
          <a:prstGeom prst="rect">
            <a:avLst/>
          </a:prstGeom>
          <a:noFill/>
          <a:ln w="9525">
            <a:noFill/>
            <a:miter lim="800000"/>
            <a:headEnd/>
            <a:tailEnd/>
          </a:ln>
          <a:effectLst/>
        </p:spPr>
        <p:txBody>
          <a:bodyPr wrap="none">
            <a:spAutoFit/>
          </a:bodyPr>
          <a:lstStyle/>
          <a:p>
            <a:r>
              <a:rPr lang="en-US" sz="1000" dirty="0">
                <a:latin typeface="Tahoma" pitchFamily="34" charset="0"/>
              </a:rPr>
              <a:t>IL</a:t>
            </a:r>
          </a:p>
        </p:txBody>
      </p:sp>
      <p:sp>
        <p:nvSpPr>
          <p:cNvPr id="21508" name="Text Box 4"/>
          <p:cNvSpPr txBox="1">
            <a:spLocks noChangeArrowheads="1"/>
          </p:cNvSpPr>
          <p:nvPr/>
        </p:nvSpPr>
        <p:spPr bwMode="auto">
          <a:xfrm>
            <a:off x="8001000" y="2133600"/>
            <a:ext cx="498475" cy="244475"/>
          </a:xfrm>
          <a:prstGeom prst="rect">
            <a:avLst/>
          </a:prstGeom>
          <a:noFill/>
          <a:ln w="9525">
            <a:noFill/>
            <a:miter lim="800000"/>
            <a:headEnd/>
            <a:tailEnd/>
          </a:ln>
          <a:effectLst/>
        </p:spPr>
        <p:txBody>
          <a:bodyPr>
            <a:spAutoFit/>
          </a:bodyPr>
          <a:lstStyle/>
          <a:p>
            <a:r>
              <a:rPr lang="en-US" sz="1000" dirty="0">
                <a:latin typeface="Tahoma" pitchFamily="34" charset="0"/>
              </a:rPr>
              <a:t>CT</a:t>
            </a:r>
          </a:p>
        </p:txBody>
      </p:sp>
      <p:sp>
        <p:nvSpPr>
          <p:cNvPr id="21509" name="Line 5"/>
          <p:cNvSpPr>
            <a:spLocks noChangeShapeType="1"/>
          </p:cNvSpPr>
          <p:nvPr/>
        </p:nvSpPr>
        <p:spPr bwMode="auto">
          <a:xfrm flipH="1" flipV="1">
            <a:off x="7391400" y="1371600"/>
            <a:ext cx="152400" cy="304800"/>
          </a:xfrm>
          <a:prstGeom prst="line">
            <a:avLst/>
          </a:prstGeom>
          <a:noFill/>
          <a:ln w="9525">
            <a:solidFill>
              <a:schemeClr val="tx1"/>
            </a:solidFill>
            <a:round/>
            <a:headEnd/>
            <a:tailEnd/>
          </a:ln>
          <a:effectLst/>
        </p:spPr>
        <p:txBody>
          <a:bodyPr wrap="none" anchor="ctr"/>
          <a:lstStyle/>
          <a:p>
            <a:endParaRPr lang="en-US" dirty="0"/>
          </a:p>
        </p:txBody>
      </p:sp>
      <p:sp>
        <p:nvSpPr>
          <p:cNvPr id="21510" name="Line 6"/>
          <p:cNvSpPr>
            <a:spLocks noChangeShapeType="1"/>
          </p:cNvSpPr>
          <p:nvPr/>
        </p:nvSpPr>
        <p:spPr bwMode="auto">
          <a:xfrm>
            <a:off x="7386638" y="2301875"/>
            <a:ext cx="381000" cy="152400"/>
          </a:xfrm>
          <a:prstGeom prst="line">
            <a:avLst/>
          </a:prstGeom>
          <a:noFill/>
          <a:ln w="9525">
            <a:solidFill>
              <a:schemeClr val="tx1"/>
            </a:solidFill>
            <a:round/>
            <a:headEnd/>
            <a:tailEnd/>
          </a:ln>
          <a:effectLst/>
        </p:spPr>
        <p:txBody>
          <a:bodyPr wrap="none" anchor="ctr"/>
          <a:lstStyle/>
          <a:p>
            <a:endParaRPr lang="en-US" dirty="0"/>
          </a:p>
        </p:txBody>
      </p:sp>
      <p:sp>
        <p:nvSpPr>
          <p:cNvPr id="21511" name="Freeform 7"/>
          <p:cNvSpPr>
            <a:spLocks noChangeAspect="1"/>
          </p:cNvSpPr>
          <p:nvPr/>
        </p:nvSpPr>
        <p:spPr bwMode="auto">
          <a:xfrm>
            <a:off x="7696200" y="1143000"/>
            <a:ext cx="493713" cy="706438"/>
          </a:xfrm>
          <a:custGeom>
            <a:avLst/>
            <a:gdLst/>
            <a:ahLst/>
            <a:cxnLst>
              <a:cxn ang="0">
                <a:pos x="73" y="15"/>
              </a:cxn>
              <a:cxn ang="0">
                <a:pos x="27" y="103"/>
              </a:cxn>
              <a:cxn ang="0">
                <a:pos x="49" y="136"/>
              </a:cxn>
              <a:cxn ang="0">
                <a:pos x="27" y="176"/>
              </a:cxn>
              <a:cxn ang="0">
                <a:pos x="40" y="189"/>
              </a:cxn>
              <a:cxn ang="0">
                <a:pos x="31" y="216"/>
              </a:cxn>
              <a:cxn ang="0">
                <a:pos x="31" y="261"/>
              </a:cxn>
              <a:cxn ang="0">
                <a:pos x="0" y="277"/>
              </a:cxn>
              <a:cxn ang="0">
                <a:pos x="12" y="291"/>
              </a:cxn>
              <a:cxn ang="0">
                <a:pos x="78" y="457"/>
              </a:cxn>
              <a:cxn ang="0">
                <a:pos x="130" y="478"/>
              </a:cxn>
              <a:cxn ang="0">
                <a:pos x="127" y="444"/>
              </a:cxn>
              <a:cxn ang="0">
                <a:pos x="152" y="417"/>
              </a:cxn>
              <a:cxn ang="0">
                <a:pos x="143" y="389"/>
              </a:cxn>
              <a:cxn ang="0">
                <a:pos x="207" y="355"/>
              </a:cxn>
              <a:cxn ang="0">
                <a:pos x="210" y="308"/>
              </a:cxn>
              <a:cxn ang="0">
                <a:pos x="248" y="305"/>
              </a:cxn>
              <a:cxn ang="0">
                <a:pos x="277" y="270"/>
              </a:cxn>
              <a:cxn ang="0">
                <a:pos x="313" y="246"/>
              </a:cxn>
              <a:cxn ang="0">
                <a:pos x="313" y="216"/>
              </a:cxn>
              <a:cxn ang="0">
                <a:pos x="264" y="207"/>
              </a:cxn>
              <a:cxn ang="0">
                <a:pos x="255" y="174"/>
              </a:cxn>
              <a:cxn ang="0">
                <a:pos x="206" y="170"/>
              </a:cxn>
              <a:cxn ang="0">
                <a:pos x="166" y="28"/>
              </a:cxn>
              <a:cxn ang="0">
                <a:pos x="148" y="0"/>
              </a:cxn>
              <a:cxn ang="0">
                <a:pos x="98" y="12"/>
              </a:cxn>
              <a:cxn ang="0">
                <a:pos x="90" y="25"/>
              </a:cxn>
              <a:cxn ang="0">
                <a:pos x="73" y="15"/>
              </a:cxn>
            </a:cxnLst>
            <a:rect l="0" t="0" r="r" b="b"/>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rgbClr val="FF6600"/>
          </a:solidFill>
          <a:ln w="9525">
            <a:solidFill>
              <a:schemeClr val="tx1"/>
            </a:solidFill>
            <a:prstDash val="solid"/>
            <a:round/>
            <a:headEnd/>
            <a:tailEnd/>
          </a:ln>
        </p:spPr>
        <p:txBody>
          <a:bodyPr/>
          <a:lstStyle/>
          <a:p>
            <a:endParaRPr lang="en-US" dirty="0"/>
          </a:p>
        </p:txBody>
      </p:sp>
      <p:sp>
        <p:nvSpPr>
          <p:cNvPr id="21512" name="Freeform 8"/>
          <p:cNvSpPr>
            <a:spLocks noChangeAspect="1"/>
          </p:cNvSpPr>
          <p:nvPr/>
        </p:nvSpPr>
        <p:spPr bwMode="auto">
          <a:xfrm>
            <a:off x="6781800" y="2149475"/>
            <a:ext cx="746125" cy="482600"/>
          </a:xfrm>
          <a:custGeom>
            <a:avLst/>
            <a:gdLst/>
            <a:ahLst/>
            <a:cxnLst>
              <a:cxn ang="0">
                <a:pos x="43" y="45"/>
              </a:cxn>
              <a:cxn ang="0">
                <a:pos x="0" y="87"/>
              </a:cxn>
              <a:cxn ang="0">
                <a:pos x="24" y="237"/>
              </a:cxn>
              <a:cxn ang="0">
                <a:pos x="43" y="310"/>
              </a:cxn>
              <a:cxn ang="0">
                <a:pos x="124" y="304"/>
              </a:cxn>
              <a:cxn ang="0">
                <a:pos x="422" y="248"/>
              </a:cxn>
              <a:cxn ang="0">
                <a:pos x="443" y="239"/>
              </a:cxn>
              <a:cxn ang="0">
                <a:pos x="473" y="169"/>
              </a:cxn>
              <a:cxn ang="0">
                <a:pos x="428" y="130"/>
              </a:cxn>
              <a:cxn ang="0">
                <a:pos x="452" y="41"/>
              </a:cxn>
              <a:cxn ang="0">
                <a:pos x="418" y="32"/>
              </a:cxn>
              <a:cxn ang="0">
                <a:pos x="418" y="9"/>
              </a:cxn>
              <a:cxn ang="0">
                <a:pos x="403" y="0"/>
              </a:cxn>
              <a:cxn ang="0">
                <a:pos x="57" y="64"/>
              </a:cxn>
              <a:cxn ang="0">
                <a:pos x="43" y="45"/>
              </a:cxn>
            </a:cxnLst>
            <a:rect l="0" t="0" r="r" b="b"/>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rgbClr val="003366"/>
          </a:solidFill>
          <a:ln w="9525" cap="flat" cmpd="sng">
            <a:solidFill>
              <a:schemeClr val="tx1"/>
            </a:solidFill>
            <a:prstDash val="solid"/>
            <a:round/>
            <a:headEnd/>
            <a:tailEnd/>
          </a:ln>
          <a:effectLst/>
        </p:spPr>
        <p:txBody>
          <a:bodyPr wrap="none" anchor="ctr"/>
          <a:lstStyle/>
          <a:p>
            <a:endParaRPr lang="en-US" dirty="0"/>
          </a:p>
        </p:txBody>
      </p:sp>
      <p:sp>
        <p:nvSpPr>
          <p:cNvPr id="21513" name="Freeform 9"/>
          <p:cNvSpPr>
            <a:spLocks noChangeAspect="1"/>
          </p:cNvSpPr>
          <p:nvPr/>
        </p:nvSpPr>
        <p:spPr bwMode="auto">
          <a:xfrm>
            <a:off x="7456488" y="2205038"/>
            <a:ext cx="198437" cy="385762"/>
          </a:xfrm>
          <a:custGeom>
            <a:avLst/>
            <a:gdLst/>
            <a:ahLst/>
            <a:cxnLst>
              <a:cxn ang="0">
                <a:pos x="22" y="2"/>
              </a:cxn>
              <a:cxn ang="0">
                <a:pos x="52" y="0"/>
              </a:cxn>
              <a:cxn ang="0">
                <a:pos x="112" y="37"/>
              </a:cxn>
              <a:cxn ang="0">
                <a:pos x="103" y="67"/>
              </a:cxn>
              <a:cxn ang="0">
                <a:pos x="124" y="86"/>
              </a:cxn>
              <a:cxn ang="0">
                <a:pos x="125" y="203"/>
              </a:cxn>
              <a:cxn ang="0">
                <a:pos x="104" y="247"/>
              </a:cxn>
              <a:cxn ang="0">
                <a:pos x="81" y="231"/>
              </a:cxn>
              <a:cxn ang="0">
                <a:pos x="55" y="230"/>
              </a:cxn>
              <a:cxn ang="0">
                <a:pos x="12" y="206"/>
              </a:cxn>
              <a:cxn ang="0">
                <a:pos x="45" y="133"/>
              </a:cxn>
              <a:cxn ang="0">
                <a:pos x="0" y="94"/>
              </a:cxn>
              <a:cxn ang="0">
                <a:pos x="22" y="2"/>
              </a:cxn>
            </a:cxnLst>
            <a:rect l="0" t="0" r="r" b="b"/>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rgbClr val="FF6600"/>
          </a:solidFill>
          <a:ln w="9525" cap="flat" cmpd="sng">
            <a:solidFill>
              <a:schemeClr val="tx1"/>
            </a:solidFill>
            <a:prstDash val="solid"/>
            <a:round/>
            <a:headEnd/>
            <a:tailEnd/>
          </a:ln>
          <a:effectLst/>
        </p:spPr>
        <p:txBody>
          <a:bodyPr wrap="none" anchor="ctr"/>
          <a:lstStyle/>
          <a:p>
            <a:endParaRPr lang="en-US" dirty="0"/>
          </a:p>
        </p:txBody>
      </p:sp>
      <p:sp>
        <p:nvSpPr>
          <p:cNvPr id="21514" name="Freeform 10"/>
          <p:cNvSpPr>
            <a:spLocks noChangeAspect="1"/>
          </p:cNvSpPr>
          <p:nvPr/>
        </p:nvSpPr>
        <p:spPr bwMode="auto">
          <a:xfrm>
            <a:off x="7486650" y="1566863"/>
            <a:ext cx="220663" cy="401637"/>
          </a:xfrm>
          <a:custGeom>
            <a:avLst/>
            <a:gdLst/>
            <a:ahLst/>
            <a:cxnLst>
              <a:cxn ang="0">
                <a:pos x="0" y="27"/>
              </a:cxn>
              <a:cxn ang="0">
                <a:pos x="102" y="0"/>
              </a:cxn>
              <a:cxn ang="0">
                <a:pos x="139" y="70"/>
              </a:cxn>
              <a:cxn ang="0">
                <a:pos x="120" y="88"/>
              </a:cxn>
              <a:cxn ang="0">
                <a:pos x="127" y="243"/>
              </a:cxn>
              <a:cxn ang="0">
                <a:pos x="69" y="257"/>
              </a:cxn>
              <a:cxn ang="0">
                <a:pos x="41" y="193"/>
              </a:cxn>
              <a:cxn ang="0">
                <a:pos x="39" y="117"/>
              </a:cxn>
              <a:cxn ang="0">
                <a:pos x="14" y="94"/>
              </a:cxn>
              <a:cxn ang="0">
                <a:pos x="0" y="27"/>
              </a:cxn>
            </a:cxnLst>
            <a:rect l="0" t="0" r="r" b="b"/>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rgbClr val="003366"/>
          </a:solidFill>
          <a:ln w="9525">
            <a:solidFill>
              <a:schemeClr val="tx1"/>
            </a:solidFill>
            <a:prstDash val="solid"/>
            <a:round/>
            <a:headEnd/>
            <a:tailEnd/>
          </a:ln>
        </p:spPr>
        <p:txBody>
          <a:bodyPr/>
          <a:lstStyle/>
          <a:p>
            <a:endParaRPr lang="en-US" dirty="0"/>
          </a:p>
        </p:txBody>
      </p:sp>
      <p:sp>
        <p:nvSpPr>
          <p:cNvPr id="21515" name="Freeform 11"/>
          <p:cNvSpPr>
            <a:spLocks noChangeAspect="1"/>
          </p:cNvSpPr>
          <p:nvPr/>
        </p:nvSpPr>
        <p:spPr bwMode="auto">
          <a:xfrm>
            <a:off x="7593013" y="1878013"/>
            <a:ext cx="466725" cy="209550"/>
          </a:xfrm>
          <a:custGeom>
            <a:avLst/>
            <a:gdLst/>
            <a:ahLst/>
            <a:cxnLst>
              <a:cxn ang="0">
                <a:pos x="0" y="54"/>
              </a:cxn>
              <a:cxn ang="0">
                <a:pos x="151" y="16"/>
              </a:cxn>
              <a:cxn ang="0">
                <a:pos x="169" y="18"/>
              </a:cxn>
              <a:cxn ang="0">
                <a:pos x="187" y="0"/>
              </a:cxn>
              <a:cxn ang="0">
                <a:pos x="202" y="9"/>
              </a:cxn>
              <a:cxn ang="0">
                <a:pos x="184" y="48"/>
              </a:cxn>
              <a:cxn ang="0">
                <a:pos x="215" y="45"/>
              </a:cxn>
              <a:cxn ang="0">
                <a:pos x="233" y="74"/>
              </a:cxn>
              <a:cxn ang="0">
                <a:pos x="254" y="77"/>
              </a:cxn>
              <a:cxn ang="0">
                <a:pos x="269" y="73"/>
              </a:cxn>
              <a:cxn ang="0">
                <a:pos x="269" y="57"/>
              </a:cxn>
              <a:cxn ang="0">
                <a:pos x="243" y="36"/>
              </a:cxn>
              <a:cxn ang="0">
                <a:pos x="263" y="34"/>
              </a:cxn>
              <a:cxn ang="0">
                <a:pos x="296" y="79"/>
              </a:cxn>
              <a:cxn ang="0">
                <a:pos x="264" y="106"/>
              </a:cxn>
              <a:cxn ang="0">
                <a:pos x="229" y="92"/>
              </a:cxn>
              <a:cxn ang="0">
                <a:pos x="206" y="125"/>
              </a:cxn>
              <a:cxn ang="0">
                <a:pos x="161" y="92"/>
              </a:cxn>
              <a:cxn ang="0">
                <a:pos x="12" y="134"/>
              </a:cxn>
              <a:cxn ang="0">
                <a:pos x="0" y="54"/>
              </a:cxn>
            </a:cxnLst>
            <a:rect l="0" t="0" r="r" b="b"/>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rgbClr val="808080"/>
          </a:solidFill>
          <a:ln w="9525">
            <a:solidFill>
              <a:schemeClr val="tx1"/>
            </a:solidFill>
            <a:prstDash val="solid"/>
            <a:round/>
            <a:headEnd/>
            <a:tailEnd/>
          </a:ln>
        </p:spPr>
        <p:txBody>
          <a:bodyPr/>
          <a:lstStyle/>
          <a:p>
            <a:endParaRPr lang="en-US" dirty="0"/>
          </a:p>
        </p:txBody>
      </p:sp>
      <p:sp>
        <p:nvSpPr>
          <p:cNvPr id="21516" name="Freeform 12"/>
          <p:cNvSpPr>
            <a:spLocks noChangeAspect="1"/>
          </p:cNvSpPr>
          <p:nvPr/>
        </p:nvSpPr>
        <p:spPr bwMode="auto">
          <a:xfrm>
            <a:off x="7608888" y="2035175"/>
            <a:ext cx="242887" cy="184150"/>
          </a:xfrm>
          <a:custGeom>
            <a:avLst/>
            <a:gdLst/>
            <a:ahLst/>
            <a:cxnLst>
              <a:cxn ang="0">
                <a:pos x="0" y="30"/>
              </a:cxn>
              <a:cxn ang="0">
                <a:pos x="118" y="0"/>
              </a:cxn>
              <a:cxn ang="0">
                <a:pos x="153" y="54"/>
              </a:cxn>
              <a:cxn ang="0">
                <a:pos x="133" y="78"/>
              </a:cxn>
              <a:cxn ang="0">
                <a:pos x="95" y="69"/>
              </a:cxn>
              <a:cxn ang="0">
                <a:pos x="37" y="118"/>
              </a:cxn>
              <a:cxn ang="0">
                <a:pos x="6" y="93"/>
              </a:cxn>
              <a:cxn ang="0">
                <a:pos x="0" y="30"/>
              </a:cxn>
            </a:cxnLst>
            <a:rect l="0" t="0" r="r" b="b"/>
            <a:pathLst>
              <a:path w="153" h="118">
                <a:moveTo>
                  <a:pt x="0" y="30"/>
                </a:moveTo>
                <a:lnTo>
                  <a:pt x="118" y="0"/>
                </a:lnTo>
                <a:lnTo>
                  <a:pt x="153" y="54"/>
                </a:lnTo>
                <a:lnTo>
                  <a:pt x="133" y="78"/>
                </a:lnTo>
                <a:lnTo>
                  <a:pt x="95" y="69"/>
                </a:lnTo>
                <a:lnTo>
                  <a:pt x="37" y="118"/>
                </a:lnTo>
                <a:lnTo>
                  <a:pt x="6" y="93"/>
                </a:lnTo>
                <a:lnTo>
                  <a:pt x="0" y="30"/>
                </a:lnTo>
                <a:close/>
              </a:path>
            </a:pathLst>
          </a:custGeom>
          <a:solidFill>
            <a:srgbClr val="FF6600"/>
          </a:solidFill>
          <a:ln w="9525">
            <a:solidFill>
              <a:schemeClr val="tx1"/>
            </a:solidFill>
            <a:prstDash val="solid"/>
            <a:round/>
            <a:headEnd/>
            <a:tailEnd/>
          </a:ln>
        </p:spPr>
        <p:txBody>
          <a:bodyPr/>
          <a:lstStyle/>
          <a:p>
            <a:endParaRPr lang="en-US" dirty="0"/>
          </a:p>
        </p:txBody>
      </p:sp>
      <p:grpSp>
        <p:nvGrpSpPr>
          <p:cNvPr id="2" name="Group 13"/>
          <p:cNvGrpSpPr>
            <a:grpSpLocks/>
          </p:cNvGrpSpPr>
          <p:nvPr/>
        </p:nvGrpSpPr>
        <p:grpSpPr bwMode="auto">
          <a:xfrm>
            <a:off x="6843713" y="1604963"/>
            <a:ext cx="1044575" cy="698500"/>
            <a:chOff x="4071" y="893"/>
            <a:chExt cx="658" cy="440"/>
          </a:xfrm>
        </p:grpSpPr>
        <p:sp>
          <p:nvSpPr>
            <p:cNvPr id="21518" name="Freeform 14"/>
            <p:cNvSpPr>
              <a:spLocks noChangeAspect="1"/>
            </p:cNvSpPr>
            <p:nvPr/>
          </p:nvSpPr>
          <p:spPr bwMode="auto">
            <a:xfrm>
              <a:off x="4071" y="893"/>
              <a:ext cx="521" cy="417"/>
            </a:xfrm>
            <a:custGeom>
              <a:avLst/>
              <a:gdLst/>
              <a:ahLst/>
              <a:cxnLst>
                <a:cxn ang="0">
                  <a:pos x="41" y="286"/>
                </a:cxn>
                <a:cxn ang="0">
                  <a:pos x="90" y="261"/>
                </a:cxn>
                <a:cxn ang="0">
                  <a:pos x="157" y="255"/>
                </a:cxn>
                <a:cxn ang="0">
                  <a:pos x="173" y="233"/>
                </a:cxn>
                <a:cxn ang="0">
                  <a:pos x="197" y="230"/>
                </a:cxn>
                <a:cxn ang="0">
                  <a:pos x="211" y="206"/>
                </a:cxn>
                <a:cxn ang="0">
                  <a:pos x="233" y="197"/>
                </a:cxn>
                <a:cxn ang="0">
                  <a:pos x="223" y="152"/>
                </a:cxn>
                <a:cxn ang="0">
                  <a:pos x="209" y="140"/>
                </a:cxn>
                <a:cxn ang="0">
                  <a:pos x="237" y="104"/>
                </a:cxn>
                <a:cxn ang="0">
                  <a:pos x="255" y="104"/>
                </a:cxn>
                <a:cxn ang="0">
                  <a:pos x="316" y="28"/>
                </a:cxn>
                <a:cxn ang="0">
                  <a:pos x="410" y="0"/>
                </a:cxn>
                <a:cxn ang="0">
                  <a:pos x="421" y="72"/>
                </a:cxn>
                <a:cxn ang="0">
                  <a:pos x="425" y="69"/>
                </a:cxn>
                <a:cxn ang="0">
                  <a:pos x="448" y="94"/>
                </a:cxn>
                <a:cxn ang="0">
                  <a:pos x="449" y="167"/>
                </a:cxn>
                <a:cxn ang="0">
                  <a:pos x="477" y="227"/>
                </a:cxn>
                <a:cxn ang="0">
                  <a:pos x="488" y="304"/>
                </a:cxn>
                <a:cxn ang="0">
                  <a:pos x="491" y="371"/>
                </a:cxn>
                <a:cxn ang="0">
                  <a:pos x="524" y="394"/>
                </a:cxn>
                <a:cxn ang="0">
                  <a:pos x="500" y="426"/>
                </a:cxn>
                <a:cxn ang="0">
                  <a:pos x="439" y="388"/>
                </a:cxn>
                <a:cxn ang="0">
                  <a:pos x="407" y="391"/>
                </a:cxn>
                <a:cxn ang="0">
                  <a:pos x="376" y="382"/>
                </a:cxn>
                <a:cxn ang="0">
                  <a:pos x="378" y="359"/>
                </a:cxn>
                <a:cxn ang="0">
                  <a:pos x="358" y="352"/>
                </a:cxn>
                <a:cxn ang="0">
                  <a:pos x="15" y="417"/>
                </a:cxn>
                <a:cxn ang="0">
                  <a:pos x="0" y="398"/>
                </a:cxn>
                <a:cxn ang="0">
                  <a:pos x="53" y="322"/>
                </a:cxn>
                <a:cxn ang="0">
                  <a:pos x="41" y="286"/>
                </a:cxn>
              </a:cxnLst>
              <a:rect l="0" t="0" r="r" b="b"/>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solidFill>
              <a:srgbClr val="FF6600"/>
            </a:solidFill>
            <a:ln w="9525">
              <a:solidFill>
                <a:schemeClr val="tx1"/>
              </a:solidFill>
              <a:prstDash val="solid"/>
              <a:round/>
              <a:headEnd/>
              <a:tailEnd/>
            </a:ln>
          </p:spPr>
          <p:txBody>
            <a:bodyPr/>
            <a:lstStyle/>
            <a:p>
              <a:endParaRPr lang="en-US" dirty="0"/>
            </a:p>
          </p:txBody>
        </p:sp>
        <p:sp>
          <p:nvSpPr>
            <p:cNvPr id="21519" name="Freeform 15"/>
            <p:cNvSpPr>
              <a:spLocks noChangeAspect="1"/>
            </p:cNvSpPr>
            <p:nvPr/>
          </p:nvSpPr>
          <p:spPr bwMode="auto">
            <a:xfrm>
              <a:off x="4578" y="1244"/>
              <a:ext cx="151" cy="89"/>
            </a:xfrm>
            <a:custGeom>
              <a:avLst/>
              <a:gdLst/>
              <a:ahLst/>
              <a:cxnLst>
                <a:cxn ang="0">
                  <a:pos x="0" y="67"/>
                </a:cxn>
                <a:cxn ang="0">
                  <a:pos x="63" y="37"/>
                </a:cxn>
                <a:cxn ang="0">
                  <a:pos x="124" y="0"/>
                </a:cxn>
                <a:cxn ang="0">
                  <a:pos x="134" y="1"/>
                </a:cxn>
                <a:cxn ang="0">
                  <a:pos x="152" y="3"/>
                </a:cxn>
                <a:cxn ang="0">
                  <a:pos x="93" y="50"/>
                </a:cxn>
                <a:cxn ang="0">
                  <a:pos x="18" y="91"/>
                </a:cxn>
                <a:cxn ang="0">
                  <a:pos x="0" y="67"/>
                </a:cxn>
              </a:cxnLst>
              <a:rect l="0" t="0" r="r" b="b"/>
              <a:pathLst>
                <a:path w="152" h="91">
                  <a:moveTo>
                    <a:pt x="0" y="67"/>
                  </a:moveTo>
                  <a:lnTo>
                    <a:pt x="63" y="37"/>
                  </a:lnTo>
                  <a:lnTo>
                    <a:pt x="124" y="0"/>
                  </a:lnTo>
                  <a:lnTo>
                    <a:pt x="134" y="1"/>
                  </a:lnTo>
                  <a:lnTo>
                    <a:pt x="152" y="3"/>
                  </a:lnTo>
                  <a:lnTo>
                    <a:pt x="93" y="50"/>
                  </a:lnTo>
                  <a:lnTo>
                    <a:pt x="18" y="91"/>
                  </a:lnTo>
                  <a:lnTo>
                    <a:pt x="0" y="67"/>
                  </a:lnTo>
                  <a:close/>
                </a:path>
              </a:pathLst>
            </a:custGeom>
            <a:solidFill>
              <a:srgbClr val="FF6600"/>
            </a:solidFill>
            <a:ln w="9525">
              <a:solidFill>
                <a:schemeClr val="tx1"/>
              </a:solidFill>
              <a:prstDash val="solid"/>
              <a:round/>
              <a:headEnd/>
              <a:tailEnd/>
            </a:ln>
          </p:spPr>
          <p:txBody>
            <a:bodyPr/>
            <a:lstStyle/>
            <a:p>
              <a:endParaRPr lang="en-US" dirty="0"/>
            </a:p>
          </p:txBody>
        </p:sp>
      </p:grpSp>
      <p:sp>
        <p:nvSpPr>
          <p:cNvPr id="21520" name="Freeform 16"/>
          <p:cNvSpPr>
            <a:spLocks noChangeAspect="1"/>
          </p:cNvSpPr>
          <p:nvPr/>
        </p:nvSpPr>
        <p:spPr bwMode="auto">
          <a:xfrm>
            <a:off x="7645400" y="1498600"/>
            <a:ext cx="257175" cy="449263"/>
          </a:xfrm>
          <a:custGeom>
            <a:avLst/>
            <a:gdLst/>
            <a:ahLst/>
            <a:cxnLst>
              <a:cxn ang="0">
                <a:pos x="34" y="0"/>
              </a:cxn>
              <a:cxn ang="0">
                <a:pos x="0" y="51"/>
              </a:cxn>
              <a:cxn ang="0">
                <a:pos x="37" y="118"/>
              </a:cxn>
              <a:cxn ang="0">
                <a:pos x="15" y="136"/>
              </a:cxn>
              <a:cxn ang="0">
                <a:pos x="24" y="289"/>
              </a:cxn>
              <a:cxn ang="0">
                <a:pos x="115" y="267"/>
              </a:cxn>
              <a:cxn ang="0">
                <a:pos x="138" y="267"/>
              </a:cxn>
              <a:cxn ang="0">
                <a:pos x="152" y="250"/>
              </a:cxn>
              <a:cxn ang="0">
                <a:pos x="152" y="222"/>
              </a:cxn>
              <a:cxn ang="0">
                <a:pos x="162" y="204"/>
              </a:cxn>
              <a:cxn ang="0">
                <a:pos x="112" y="182"/>
              </a:cxn>
              <a:cxn ang="0">
                <a:pos x="46" y="14"/>
              </a:cxn>
              <a:cxn ang="0">
                <a:pos x="34" y="0"/>
              </a:cxn>
            </a:cxnLst>
            <a:rect l="0" t="0" r="r" b="b"/>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rgbClr val="FF6600"/>
          </a:solidFill>
          <a:ln w="9525">
            <a:solidFill>
              <a:srgbClr val="000000"/>
            </a:solidFill>
            <a:prstDash val="solid"/>
            <a:round/>
            <a:headEnd/>
            <a:tailEnd/>
          </a:ln>
        </p:spPr>
        <p:txBody>
          <a:bodyPr/>
          <a:lstStyle/>
          <a:p>
            <a:endParaRPr lang="en-US" dirty="0"/>
          </a:p>
        </p:txBody>
      </p:sp>
      <p:sp>
        <p:nvSpPr>
          <p:cNvPr id="21521" name="Freeform 17"/>
          <p:cNvSpPr>
            <a:spLocks noChangeAspect="1"/>
          </p:cNvSpPr>
          <p:nvPr/>
        </p:nvSpPr>
        <p:spPr bwMode="auto">
          <a:xfrm>
            <a:off x="7777163" y="2041525"/>
            <a:ext cx="120650" cy="101600"/>
          </a:xfrm>
          <a:custGeom>
            <a:avLst/>
            <a:gdLst/>
            <a:ahLst/>
            <a:cxnLst>
              <a:cxn ang="0">
                <a:pos x="0" y="10"/>
              </a:cxn>
              <a:cxn ang="0">
                <a:pos x="32" y="0"/>
              </a:cxn>
              <a:cxn ang="0">
                <a:pos x="77" y="33"/>
              </a:cxn>
              <a:cxn ang="0">
                <a:pos x="68" y="42"/>
              </a:cxn>
              <a:cxn ang="0">
                <a:pos x="46" y="42"/>
              </a:cxn>
              <a:cxn ang="0">
                <a:pos x="35" y="64"/>
              </a:cxn>
              <a:cxn ang="0">
                <a:pos x="0" y="10"/>
              </a:cxn>
            </a:cxnLst>
            <a:rect l="0" t="0" r="r" b="b"/>
            <a:pathLst>
              <a:path w="77" h="64">
                <a:moveTo>
                  <a:pt x="0" y="10"/>
                </a:moveTo>
                <a:lnTo>
                  <a:pt x="32" y="0"/>
                </a:lnTo>
                <a:lnTo>
                  <a:pt x="77" y="33"/>
                </a:lnTo>
                <a:lnTo>
                  <a:pt x="68" y="42"/>
                </a:lnTo>
                <a:lnTo>
                  <a:pt x="46" y="42"/>
                </a:lnTo>
                <a:lnTo>
                  <a:pt x="35" y="64"/>
                </a:lnTo>
                <a:lnTo>
                  <a:pt x="0" y="10"/>
                </a:lnTo>
                <a:close/>
              </a:path>
            </a:pathLst>
          </a:custGeom>
          <a:solidFill>
            <a:srgbClr val="FF6600"/>
          </a:solidFill>
          <a:ln w="9525">
            <a:solidFill>
              <a:schemeClr val="tx1"/>
            </a:solidFill>
            <a:prstDash val="solid"/>
            <a:round/>
            <a:headEnd/>
            <a:tailEnd/>
          </a:ln>
        </p:spPr>
        <p:txBody>
          <a:bodyPr/>
          <a:lstStyle/>
          <a:p>
            <a:endParaRPr lang="en-US" dirty="0"/>
          </a:p>
        </p:txBody>
      </p:sp>
      <p:sp>
        <p:nvSpPr>
          <p:cNvPr id="21522" name="Text Box 18"/>
          <p:cNvSpPr txBox="1">
            <a:spLocks noChangeArrowheads="1"/>
          </p:cNvSpPr>
          <p:nvPr/>
        </p:nvSpPr>
        <p:spPr bwMode="auto">
          <a:xfrm>
            <a:off x="7696200" y="1293813"/>
            <a:ext cx="354013"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ME</a:t>
            </a:r>
          </a:p>
        </p:txBody>
      </p:sp>
      <p:sp>
        <p:nvSpPr>
          <p:cNvPr id="21523" name="Text Box 19"/>
          <p:cNvSpPr txBox="1">
            <a:spLocks noChangeArrowheads="1"/>
          </p:cNvSpPr>
          <p:nvPr/>
        </p:nvSpPr>
        <p:spPr bwMode="auto">
          <a:xfrm>
            <a:off x="7167563" y="1827213"/>
            <a:ext cx="341312"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NY</a:t>
            </a:r>
          </a:p>
        </p:txBody>
      </p:sp>
      <p:sp>
        <p:nvSpPr>
          <p:cNvPr id="21524" name="Text Box 20"/>
          <p:cNvSpPr txBox="1">
            <a:spLocks noChangeArrowheads="1"/>
          </p:cNvSpPr>
          <p:nvPr/>
        </p:nvSpPr>
        <p:spPr bwMode="auto">
          <a:xfrm>
            <a:off x="7358063" y="1143000"/>
            <a:ext cx="354013" cy="244475"/>
          </a:xfrm>
          <a:prstGeom prst="rect">
            <a:avLst/>
          </a:prstGeom>
          <a:noFill/>
          <a:ln w="9525">
            <a:noFill/>
            <a:miter lim="800000"/>
            <a:headEnd/>
            <a:tailEnd/>
          </a:ln>
          <a:effectLst/>
        </p:spPr>
        <p:txBody>
          <a:bodyPr wrap="none">
            <a:spAutoFit/>
          </a:bodyPr>
          <a:lstStyle/>
          <a:p>
            <a:r>
              <a:rPr lang="en-US" sz="1000" dirty="0">
                <a:latin typeface="Tahoma" pitchFamily="34" charset="0"/>
              </a:rPr>
              <a:t>NH</a:t>
            </a:r>
          </a:p>
        </p:txBody>
      </p:sp>
      <p:sp>
        <p:nvSpPr>
          <p:cNvPr id="21525" name="Text Box 21"/>
          <p:cNvSpPr txBox="1">
            <a:spLocks noChangeArrowheads="1"/>
          </p:cNvSpPr>
          <p:nvPr/>
        </p:nvSpPr>
        <p:spPr bwMode="auto">
          <a:xfrm>
            <a:off x="8310563" y="1658938"/>
            <a:ext cx="358775" cy="244475"/>
          </a:xfrm>
          <a:prstGeom prst="rect">
            <a:avLst/>
          </a:prstGeom>
          <a:noFill/>
          <a:ln w="9525">
            <a:noFill/>
            <a:miter lim="800000"/>
            <a:headEnd/>
            <a:tailEnd/>
          </a:ln>
          <a:effectLst/>
        </p:spPr>
        <p:txBody>
          <a:bodyPr wrap="none">
            <a:spAutoFit/>
          </a:bodyPr>
          <a:lstStyle/>
          <a:p>
            <a:r>
              <a:rPr lang="en-US" sz="1000" dirty="0">
                <a:latin typeface="Tahoma" pitchFamily="34" charset="0"/>
              </a:rPr>
              <a:t>MA</a:t>
            </a:r>
          </a:p>
        </p:txBody>
      </p:sp>
      <p:sp>
        <p:nvSpPr>
          <p:cNvPr id="21526" name="Text Box 22"/>
          <p:cNvSpPr txBox="1">
            <a:spLocks noChangeArrowheads="1"/>
          </p:cNvSpPr>
          <p:nvPr/>
        </p:nvSpPr>
        <p:spPr bwMode="auto">
          <a:xfrm>
            <a:off x="7127452" y="1223785"/>
            <a:ext cx="334963" cy="244475"/>
          </a:xfrm>
          <a:prstGeom prst="rect">
            <a:avLst/>
          </a:prstGeom>
          <a:noFill/>
          <a:ln w="9525">
            <a:noFill/>
            <a:miter lim="800000"/>
            <a:headEnd/>
            <a:tailEnd/>
          </a:ln>
          <a:effectLst/>
        </p:spPr>
        <p:txBody>
          <a:bodyPr wrap="none">
            <a:spAutoFit/>
          </a:bodyPr>
          <a:lstStyle/>
          <a:p>
            <a:r>
              <a:rPr lang="en-US" sz="1000" dirty="0">
                <a:latin typeface="Tahoma" pitchFamily="34" charset="0"/>
              </a:rPr>
              <a:t>VT</a:t>
            </a:r>
          </a:p>
        </p:txBody>
      </p:sp>
      <p:sp>
        <p:nvSpPr>
          <p:cNvPr id="21527" name="Text Box 23"/>
          <p:cNvSpPr txBox="1">
            <a:spLocks noChangeArrowheads="1"/>
          </p:cNvSpPr>
          <p:nvPr/>
        </p:nvSpPr>
        <p:spPr bwMode="auto">
          <a:xfrm>
            <a:off x="6969125" y="2268538"/>
            <a:ext cx="330200"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PA</a:t>
            </a:r>
          </a:p>
        </p:txBody>
      </p:sp>
      <p:sp>
        <p:nvSpPr>
          <p:cNvPr id="21528" name="Text Box 24"/>
          <p:cNvSpPr txBox="1">
            <a:spLocks noChangeArrowheads="1"/>
          </p:cNvSpPr>
          <p:nvPr/>
        </p:nvSpPr>
        <p:spPr bwMode="auto">
          <a:xfrm>
            <a:off x="7696200" y="2360613"/>
            <a:ext cx="320675" cy="244475"/>
          </a:xfrm>
          <a:prstGeom prst="rect">
            <a:avLst/>
          </a:prstGeom>
          <a:noFill/>
          <a:ln w="9525">
            <a:noFill/>
            <a:miter lim="800000"/>
            <a:headEnd/>
            <a:tailEnd/>
          </a:ln>
          <a:effectLst/>
        </p:spPr>
        <p:txBody>
          <a:bodyPr wrap="none">
            <a:spAutoFit/>
          </a:bodyPr>
          <a:lstStyle/>
          <a:p>
            <a:r>
              <a:rPr lang="en-US" sz="1000" dirty="0">
                <a:latin typeface="Tahoma" pitchFamily="34" charset="0"/>
              </a:rPr>
              <a:t>NJ</a:t>
            </a:r>
          </a:p>
        </p:txBody>
      </p:sp>
      <p:sp>
        <p:nvSpPr>
          <p:cNvPr id="21529" name="Text Box 25"/>
          <p:cNvSpPr txBox="1">
            <a:spLocks noChangeArrowheads="1"/>
          </p:cNvSpPr>
          <p:nvPr/>
        </p:nvSpPr>
        <p:spPr bwMode="auto">
          <a:xfrm>
            <a:off x="8264525" y="2041525"/>
            <a:ext cx="346075" cy="244475"/>
          </a:xfrm>
          <a:prstGeom prst="rect">
            <a:avLst/>
          </a:prstGeom>
          <a:noFill/>
          <a:ln w="9525">
            <a:noFill/>
            <a:miter lim="800000"/>
            <a:headEnd/>
            <a:tailEnd/>
          </a:ln>
          <a:effectLst/>
        </p:spPr>
        <p:txBody>
          <a:bodyPr>
            <a:spAutoFit/>
          </a:bodyPr>
          <a:lstStyle/>
          <a:p>
            <a:r>
              <a:rPr lang="en-US" sz="1000" dirty="0">
                <a:latin typeface="Tahoma" pitchFamily="34" charset="0"/>
              </a:rPr>
              <a:t>RI</a:t>
            </a:r>
          </a:p>
        </p:txBody>
      </p:sp>
      <p:sp>
        <p:nvSpPr>
          <p:cNvPr id="21530" name="Line 26"/>
          <p:cNvSpPr>
            <a:spLocks noChangeShapeType="1"/>
          </p:cNvSpPr>
          <p:nvPr/>
        </p:nvSpPr>
        <p:spPr bwMode="auto">
          <a:xfrm flipH="1" flipV="1">
            <a:off x="7467600" y="1295400"/>
            <a:ext cx="234950" cy="288925"/>
          </a:xfrm>
          <a:prstGeom prst="line">
            <a:avLst/>
          </a:prstGeom>
          <a:noFill/>
          <a:ln w="9525">
            <a:solidFill>
              <a:schemeClr val="tx1"/>
            </a:solidFill>
            <a:round/>
            <a:headEnd/>
            <a:tailEnd/>
          </a:ln>
          <a:effectLst/>
        </p:spPr>
        <p:txBody>
          <a:bodyPr wrap="none" anchor="ctr"/>
          <a:lstStyle/>
          <a:p>
            <a:endParaRPr lang="en-US" dirty="0"/>
          </a:p>
        </p:txBody>
      </p:sp>
      <p:sp>
        <p:nvSpPr>
          <p:cNvPr id="21531" name="Line 27"/>
          <p:cNvSpPr>
            <a:spLocks noChangeShapeType="1"/>
          </p:cNvSpPr>
          <p:nvPr/>
        </p:nvSpPr>
        <p:spPr bwMode="auto">
          <a:xfrm>
            <a:off x="7696200" y="2133600"/>
            <a:ext cx="381000" cy="76200"/>
          </a:xfrm>
          <a:prstGeom prst="line">
            <a:avLst/>
          </a:prstGeom>
          <a:noFill/>
          <a:ln w="9525">
            <a:solidFill>
              <a:schemeClr val="tx1"/>
            </a:solidFill>
            <a:round/>
            <a:headEnd/>
            <a:tailEnd/>
          </a:ln>
          <a:effectLst/>
        </p:spPr>
        <p:txBody>
          <a:bodyPr wrap="none" anchor="ctr"/>
          <a:lstStyle/>
          <a:p>
            <a:endParaRPr lang="en-US" dirty="0"/>
          </a:p>
        </p:txBody>
      </p:sp>
      <p:sp>
        <p:nvSpPr>
          <p:cNvPr id="21532" name="Line 28"/>
          <p:cNvSpPr>
            <a:spLocks noChangeShapeType="1"/>
          </p:cNvSpPr>
          <p:nvPr/>
        </p:nvSpPr>
        <p:spPr bwMode="auto">
          <a:xfrm flipV="1">
            <a:off x="7924800" y="1797050"/>
            <a:ext cx="536575" cy="184150"/>
          </a:xfrm>
          <a:prstGeom prst="line">
            <a:avLst/>
          </a:prstGeom>
          <a:noFill/>
          <a:ln w="9525">
            <a:solidFill>
              <a:schemeClr val="tx1"/>
            </a:solidFill>
            <a:round/>
            <a:headEnd/>
            <a:tailEnd/>
          </a:ln>
          <a:effectLst/>
        </p:spPr>
        <p:txBody>
          <a:bodyPr wrap="none" anchor="ctr"/>
          <a:lstStyle/>
          <a:p>
            <a:endParaRPr lang="en-US" dirty="0"/>
          </a:p>
        </p:txBody>
      </p:sp>
      <p:sp>
        <p:nvSpPr>
          <p:cNvPr id="21533" name="Line 29"/>
          <p:cNvSpPr>
            <a:spLocks noChangeShapeType="1"/>
          </p:cNvSpPr>
          <p:nvPr/>
        </p:nvSpPr>
        <p:spPr bwMode="auto">
          <a:xfrm>
            <a:off x="7772400" y="2073275"/>
            <a:ext cx="538163" cy="136525"/>
          </a:xfrm>
          <a:prstGeom prst="line">
            <a:avLst/>
          </a:prstGeom>
          <a:noFill/>
          <a:ln w="9525">
            <a:solidFill>
              <a:schemeClr val="tx1"/>
            </a:solidFill>
            <a:round/>
            <a:headEnd/>
            <a:tailEnd/>
          </a:ln>
          <a:effectLst/>
        </p:spPr>
        <p:txBody>
          <a:bodyPr wrap="none" anchor="ctr"/>
          <a:lstStyle/>
          <a:p>
            <a:endParaRPr lang="en-US" dirty="0"/>
          </a:p>
        </p:txBody>
      </p:sp>
      <p:grpSp>
        <p:nvGrpSpPr>
          <p:cNvPr id="3" name="Group 30"/>
          <p:cNvGrpSpPr>
            <a:grpSpLocks noChangeAspect="1"/>
          </p:cNvGrpSpPr>
          <p:nvPr/>
        </p:nvGrpSpPr>
        <p:grpSpPr bwMode="auto">
          <a:xfrm>
            <a:off x="1600200" y="4502150"/>
            <a:ext cx="622300" cy="479425"/>
            <a:chOff x="1735" y="3474"/>
            <a:chExt cx="860" cy="662"/>
          </a:xfrm>
          <a:solidFill>
            <a:srgbClr val="003366"/>
          </a:solidFill>
        </p:grpSpPr>
        <p:grpSp>
          <p:nvGrpSpPr>
            <p:cNvPr id="4" name="Group 31" descr="Dotted grid"/>
            <p:cNvGrpSpPr>
              <a:grpSpLocks noChangeAspect="1"/>
            </p:cNvGrpSpPr>
            <p:nvPr/>
          </p:nvGrpSpPr>
          <p:grpSpPr bwMode="auto">
            <a:xfrm>
              <a:off x="1735" y="3474"/>
              <a:ext cx="860" cy="662"/>
              <a:chOff x="1735" y="3474"/>
              <a:chExt cx="860" cy="662"/>
            </a:xfrm>
            <a:grpFill/>
          </p:grpSpPr>
          <p:sp>
            <p:nvSpPr>
              <p:cNvPr id="21536" name="Freeform 32"/>
              <p:cNvSpPr>
                <a:spLocks noChangeAspect="1"/>
              </p:cNvSpPr>
              <p:nvPr/>
            </p:nvSpPr>
            <p:spPr bwMode="auto">
              <a:xfrm>
                <a:off x="1735" y="3557"/>
                <a:ext cx="66" cy="96"/>
              </a:xfrm>
              <a:custGeom>
                <a:avLst/>
                <a:gdLst/>
                <a:ahLst/>
                <a:cxnLst>
                  <a:cxn ang="0">
                    <a:pos x="0" y="96"/>
                  </a:cxn>
                  <a:cxn ang="0">
                    <a:pos x="0" y="68"/>
                  </a:cxn>
                  <a:cxn ang="0">
                    <a:pos x="37" y="0"/>
                  </a:cxn>
                  <a:cxn ang="0">
                    <a:pos x="66" y="20"/>
                  </a:cxn>
                  <a:cxn ang="0">
                    <a:pos x="34" y="96"/>
                  </a:cxn>
                  <a:cxn ang="0">
                    <a:pos x="0" y="96"/>
                  </a:cxn>
                </a:cxnLst>
                <a:rect l="0" t="0" r="r" b="b"/>
                <a:pathLst>
                  <a:path w="66" h="96">
                    <a:moveTo>
                      <a:pt x="0" y="96"/>
                    </a:moveTo>
                    <a:lnTo>
                      <a:pt x="0" y="68"/>
                    </a:lnTo>
                    <a:lnTo>
                      <a:pt x="37" y="0"/>
                    </a:lnTo>
                    <a:lnTo>
                      <a:pt x="66" y="20"/>
                    </a:lnTo>
                    <a:lnTo>
                      <a:pt x="34" y="96"/>
                    </a:lnTo>
                    <a:lnTo>
                      <a:pt x="0" y="96"/>
                    </a:lnTo>
                    <a:close/>
                  </a:path>
                </a:pathLst>
              </a:custGeom>
              <a:grpFill/>
              <a:ln w="9525">
                <a:solidFill>
                  <a:schemeClr val="tx1"/>
                </a:solidFill>
                <a:prstDash val="solid"/>
                <a:round/>
                <a:headEnd/>
                <a:tailEnd/>
              </a:ln>
            </p:spPr>
            <p:txBody>
              <a:bodyPr/>
              <a:lstStyle/>
              <a:p>
                <a:endParaRPr lang="en-US" dirty="0"/>
              </a:p>
            </p:txBody>
          </p:sp>
          <p:sp>
            <p:nvSpPr>
              <p:cNvPr id="21537" name="Freeform 33"/>
              <p:cNvSpPr>
                <a:spLocks noChangeAspect="1"/>
              </p:cNvSpPr>
              <p:nvPr/>
            </p:nvSpPr>
            <p:spPr bwMode="auto">
              <a:xfrm>
                <a:off x="1829" y="3474"/>
                <a:ext cx="124" cy="121"/>
              </a:xfrm>
              <a:custGeom>
                <a:avLst/>
                <a:gdLst/>
                <a:ahLst/>
                <a:cxnLst>
                  <a:cxn ang="0">
                    <a:pos x="27" y="13"/>
                  </a:cxn>
                  <a:cxn ang="0">
                    <a:pos x="0" y="72"/>
                  </a:cxn>
                  <a:cxn ang="0">
                    <a:pos x="48" y="110"/>
                  </a:cxn>
                  <a:cxn ang="0">
                    <a:pos x="103" y="121"/>
                  </a:cxn>
                  <a:cxn ang="0">
                    <a:pos x="124" y="73"/>
                  </a:cxn>
                  <a:cxn ang="0">
                    <a:pos x="110" y="0"/>
                  </a:cxn>
                  <a:cxn ang="0">
                    <a:pos x="27" y="13"/>
                  </a:cxn>
                </a:cxnLst>
                <a:rect l="0" t="0" r="r" b="b"/>
                <a:pathLst>
                  <a:path w="124" h="121">
                    <a:moveTo>
                      <a:pt x="27" y="13"/>
                    </a:moveTo>
                    <a:lnTo>
                      <a:pt x="0" y="72"/>
                    </a:lnTo>
                    <a:lnTo>
                      <a:pt x="48" y="110"/>
                    </a:lnTo>
                    <a:lnTo>
                      <a:pt x="103" y="121"/>
                    </a:lnTo>
                    <a:lnTo>
                      <a:pt x="124" y="73"/>
                    </a:lnTo>
                    <a:lnTo>
                      <a:pt x="110" y="0"/>
                    </a:lnTo>
                    <a:lnTo>
                      <a:pt x="27" y="13"/>
                    </a:lnTo>
                    <a:close/>
                  </a:path>
                </a:pathLst>
              </a:custGeom>
              <a:grpFill/>
              <a:ln w="9525">
                <a:solidFill>
                  <a:schemeClr val="tx1"/>
                </a:solidFill>
                <a:prstDash val="solid"/>
                <a:round/>
                <a:headEnd/>
                <a:tailEnd/>
              </a:ln>
            </p:spPr>
            <p:txBody>
              <a:bodyPr/>
              <a:lstStyle/>
              <a:p>
                <a:endParaRPr lang="en-US" dirty="0"/>
              </a:p>
            </p:txBody>
          </p:sp>
          <p:sp>
            <p:nvSpPr>
              <p:cNvPr id="21538" name="Freeform 34"/>
              <p:cNvSpPr>
                <a:spLocks noChangeAspect="1"/>
              </p:cNvSpPr>
              <p:nvPr/>
            </p:nvSpPr>
            <p:spPr bwMode="auto">
              <a:xfrm>
                <a:off x="1945" y="3557"/>
                <a:ext cx="184" cy="136"/>
              </a:xfrm>
              <a:custGeom>
                <a:avLst/>
                <a:gdLst/>
                <a:ahLst/>
                <a:cxnLst>
                  <a:cxn ang="0">
                    <a:pos x="0" y="48"/>
                  </a:cxn>
                  <a:cxn ang="0">
                    <a:pos x="126" y="0"/>
                  </a:cxn>
                  <a:cxn ang="0">
                    <a:pos x="149" y="59"/>
                  </a:cxn>
                  <a:cxn ang="0">
                    <a:pos x="173" y="72"/>
                  </a:cxn>
                  <a:cxn ang="0">
                    <a:pos x="184" y="120"/>
                  </a:cxn>
                  <a:cxn ang="0">
                    <a:pos x="121" y="127"/>
                  </a:cxn>
                  <a:cxn ang="0">
                    <a:pos x="76" y="136"/>
                  </a:cxn>
                  <a:cxn ang="0">
                    <a:pos x="0" y="48"/>
                  </a:cxn>
                </a:cxnLst>
                <a:rect l="0" t="0" r="r" b="b"/>
                <a:pathLst>
                  <a:path w="184" h="136">
                    <a:moveTo>
                      <a:pt x="0" y="48"/>
                    </a:moveTo>
                    <a:lnTo>
                      <a:pt x="126" y="0"/>
                    </a:lnTo>
                    <a:lnTo>
                      <a:pt x="149" y="59"/>
                    </a:lnTo>
                    <a:lnTo>
                      <a:pt x="173" y="72"/>
                    </a:lnTo>
                    <a:lnTo>
                      <a:pt x="184" y="120"/>
                    </a:lnTo>
                    <a:lnTo>
                      <a:pt x="121" y="127"/>
                    </a:lnTo>
                    <a:lnTo>
                      <a:pt x="76" y="136"/>
                    </a:lnTo>
                    <a:lnTo>
                      <a:pt x="0" y="48"/>
                    </a:lnTo>
                    <a:close/>
                  </a:path>
                </a:pathLst>
              </a:custGeom>
              <a:grpFill/>
              <a:ln w="9525">
                <a:solidFill>
                  <a:schemeClr val="tx1"/>
                </a:solidFill>
                <a:prstDash val="solid"/>
                <a:round/>
                <a:headEnd/>
                <a:tailEnd/>
              </a:ln>
            </p:spPr>
            <p:txBody>
              <a:bodyPr/>
              <a:lstStyle/>
              <a:p>
                <a:endParaRPr lang="en-US" dirty="0"/>
              </a:p>
            </p:txBody>
          </p:sp>
          <p:sp>
            <p:nvSpPr>
              <p:cNvPr id="21539" name="Freeform 35"/>
              <p:cNvSpPr>
                <a:spLocks noChangeAspect="1"/>
              </p:cNvSpPr>
              <p:nvPr/>
            </p:nvSpPr>
            <p:spPr bwMode="auto">
              <a:xfrm>
                <a:off x="2135" y="3660"/>
                <a:ext cx="146" cy="72"/>
              </a:xfrm>
              <a:custGeom>
                <a:avLst/>
                <a:gdLst/>
                <a:ahLst/>
                <a:cxnLst>
                  <a:cxn ang="0">
                    <a:pos x="22" y="3"/>
                  </a:cxn>
                  <a:cxn ang="0">
                    <a:pos x="0" y="67"/>
                  </a:cxn>
                  <a:cxn ang="0">
                    <a:pos x="38" y="72"/>
                  </a:cxn>
                  <a:cxn ang="0">
                    <a:pos x="62" y="57"/>
                  </a:cxn>
                  <a:cxn ang="0">
                    <a:pos x="107" y="58"/>
                  </a:cxn>
                  <a:cxn ang="0">
                    <a:pos x="146" y="30"/>
                  </a:cxn>
                  <a:cxn ang="0">
                    <a:pos x="120" y="20"/>
                  </a:cxn>
                  <a:cxn ang="0">
                    <a:pos x="101" y="0"/>
                  </a:cxn>
                  <a:cxn ang="0">
                    <a:pos x="22" y="3"/>
                  </a:cxn>
                </a:cxnLst>
                <a:rect l="0" t="0" r="r" b="b"/>
                <a:pathLst>
                  <a:path w="146" h="72">
                    <a:moveTo>
                      <a:pt x="22" y="3"/>
                    </a:moveTo>
                    <a:lnTo>
                      <a:pt x="0" y="67"/>
                    </a:lnTo>
                    <a:lnTo>
                      <a:pt x="38" y="72"/>
                    </a:lnTo>
                    <a:lnTo>
                      <a:pt x="62" y="57"/>
                    </a:lnTo>
                    <a:lnTo>
                      <a:pt x="107" y="58"/>
                    </a:lnTo>
                    <a:lnTo>
                      <a:pt x="146" y="30"/>
                    </a:lnTo>
                    <a:lnTo>
                      <a:pt x="120" y="20"/>
                    </a:lnTo>
                    <a:lnTo>
                      <a:pt x="101" y="0"/>
                    </a:lnTo>
                    <a:lnTo>
                      <a:pt x="22" y="3"/>
                    </a:lnTo>
                    <a:close/>
                  </a:path>
                </a:pathLst>
              </a:custGeom>
              <a:grpFill/>
              <a:ln w="9525">
                <a:solidFill>
                  <a:schemeClr val="tx1"/>
                </a:solidFill>
                <a:prstDash val="solid"/>
                <a:round/>
                <a:headEnd/>
                <a:tailEnd/>
              </a:ln>
            </p:spPr>
            <p:txBody>
              <a:bodyPr/>
              <a:lstStyle/>
              <a:p>
                <a:endParaRPr lang="en-US" dirty="0"/>
              </a:p>
            </p:txBody>
          </p:sp>
          <p:sp>
            <p:nvSpPr>
              <p:cNvPr id="21540" name="Freeform 36"/>
              <p:cNvSpPr>
                <a:spLocks noChangeAspect="1"/>
              </p:cNvSpPr>
              <p:nvPr/>
            </p:nvSpPr>
            <p:spPr bwMode="auto">
              <a:xfrm>
                <a:off x="2178" y="3762"/>
                <a:ext cx="60" cy="52"/>
              </a:xfrm>
              <a:custGeom>
                <a:avLst/>
                <a:gdLst/>
                <a:ahLst/>
                <a:cxnLst>
                  <a:cxn ang="0">
                    <a:pos x="52" y="0"/>
                  </a:cxn>
                  <a:cxn ang="0">
                    <a:pos x="0" y="4"/>
                  </a:cxn>
                  <a:cxn ang="0">
                    <a:pos x="9" y="52"/>
                  </a:cxn>
                  <a:cxn ang="0">
                    <a:pos x="60" y="40"/>
                  </a:cxn>
                  <a:cxn ang="0">
                    <a:pos x="52" y="0"/>
                  </a:cxn>
                </a:cxnLst>
                <a:rect l="0" t="0" r="r" b="b"/>
                <a:pathLst>
                  <a:path w="60" h="52">
                    <a:moveTo>
                      <a:pt x="52" y="0"/>
                    </a:moveTo>
                    <a:lnTo>
                      <a:pt x="0" y="4"/>
                    </a:lnTo>
                    <a:lnTo>
                      <a:pt x="9" y="52"/>
                    </a:lnTo>
                    <a:lnTo>
                      <a:pt x="60" y="40"/>
                    </a:lnTo>
                    <a:lnTo>
                      <a:pt x="52" y="0"/>
                    </a:lnTo>
                    <a:close/>
                  </a:path>
                </a:pathLst>
              </a:custGeom>
              <a:grpFill/>
              <a:ln w="9525">
                <a:solidFill>
                  <a:schemeClr val="tx1"/>
                </a:solidFill>
                <a:prstDash val="solid"/>
                <a:round/>
                <a:headEnd/>
                <a:tailEnd/>
              </a:ln>
            </p:spPr>
            <p:txBody>
              <a:bodyPr/>
              <a:lstStyle/>
              <a:p>
                <a:endParaRPr lang="en-US" dirty="0"/>
              </a:p>
            </p:txBody>
          </p:sp>
          <p:sp>
            <p:nvSpPr>
              <p:cNvPr id="21541" name="Freeform 37"/>
              <p:cNvSpPr>
                <a:spLocks noChangeAspect="1"/>
              </p:cNvSpPr>
              <p:nvPr/>
            </p:nvSpPr>
            <p:spPr bwMode="auto">
              <a:xfrm>
                <a:off x="2243" y="3818"/>
                <a:ext cx="41" cy="51"/>
              </a:xfrm>
              <a:custGeom>
                <a:avLst/>
                <a:gdLst/>
                <a:ahLst/>
                <a:cxnLst>
                  <a:cxn ang="0">
                    <a:pos x="0" y="20"/>
                  </a:cxn>
                  <a:cxn ang="0">
                    <a:pos x="41" y="0"/>
                  </a:cxn>
                  <a:cxn ang="0">
                    <a:pos x="41" y="45"/>
                  </a:cxn>
                  <a:cxn ang="0">
                    <a:pos x="14" y="51"/>
                  </a:cxn>
                  <a:cxn ang="0">
                    <a:pos x="0" y="20"/>
                  </a:cxn>
                </a:cxnLst>
                <a:rect l="0" t="0" r="r" b="b"/>
                <a:pathLst>
                  <a:path w="41" h="51">
                    <a:moveTo>
                      <a:pt x="0" y="20"/>
                    </a:moveTo>
                    <a:lnTo>
                      <a:pt x="41" y="0"/>
                    </a:lnTo>
                    <a:lnTo>
                      <a:pt x="41" y="45"/>
                    </a:lnTo>
                    <a:lnTo>
                      <a:pt x="14" y="51"/>
                    </a:lnTo>
                    <a:lnTo>
                      <a:pt x="0" y="20"/>
                    </a:lnTo>
                    <a:close/>
                  </a:path>
                </a:pathLst>
              </a:custGeom>
              <a:grpFill/>
              <a:ln w="9525">
                <a:solidFill>
                  <a:schemeClr val="tx1"/>
                </a:solidFill>
                <a:prstDash val="solid"/>
                <a:round/>
                <a:headEnd/>
                <a:tailEnd/>
              </a:ln>
            </p:spPr>
            <p:txBody>
              <a:bodyPr/>
              <a:lstStyle/>
              <a:p>
                <a:endParaRPr lang="en-US" dirty="0"/>
              </a:p>
            </p:txBody>
          </p:sp>
          <p:sp>
            <p:nvSpPr>
              <p:cNvPr id="21542" name="Freeform 38"/>
              <p:cNvSpPr>
                <a:spLocks noChangeAspect="1"/>
              </p:cNvSpPr>
              <p:nvPr/>
            </p:nvSpPr>
            <p:spPr bwMode="auto">
              <a:xfrm>
                <a:off x="2346" y="3842"/>
                <a:ext cx="249" cy="294"/>
              </a:xfrm>
              <a:custGeom>
                <a:avLst/>
                <a:gdLst/>
                <a:ahLst/>
                <a:cxnLst>
                  <a:cxn ang="0">
                    <a:pos x="42" y="0"/>
                  </a:cxn>
                  <a:cxn ang="0">
                    <a:pos x="0" y="112"/>
                  </a:cxn>
                  <a:cxn ang="0">
                    <a:pos x="30" y="167"/>
                  </a:cxn>
                  <a:cxn ang="0">
                    <a:pos x="30" y="267"/>
                  </a:cxn>
                  <a:cxn ang="0">
                    <a:pos x="90" y="294"/>
                  </a:cxn>
                  <a:cxn ang="0">
                    <a:pos x="117" y="235"/>
                  </a:cxn>
                  <a:cxn ang="0">
                    <a:pos x="193" y="222"/>
                  </a:cxn>
                  <a:cxn ang="0">
                    <a:pos x="249" y="158"/>
                  </a:cxn>
                  <a:cxn ang="0">
                    <a:pos x="190" y="58"/>
                  </a:cxn>
                  <a:cxn ang="0">
                    <a:pos x="42" y="0"/>
                  </a:cxn>
                </a:cxnLst>
                <a:rect l="0" t="0" r="r" b="b"/>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grpFill/>
              <a:ln w="9525">
                <a:solidFill>
                  <a:schemeClr val="tx1"/>
                </a:solidFill>
                <a:prstDash val="solid"/>
                <a:round/>
                <a:headEnd/>
                <a:tailEnd/>
              </a:ln>
            </p:spPr>
            <p:txBody>
              <a:bodyPr/>
              <a:lstStyle/>
              <a:p>
                <a:endParaRPr lang="en-US" dirty="0"/>
              </a:p>
            </p:txBody>
          </p:sp>
        </p:grpSp>
        <p:sp>
          <p:nvSpPr>
            <p:cNvPr id="21543" name="Freeform 39"/>
            <p:cNvSpPr>
              <a:spLocks noChangeAspect="1"/>
            </p:cNvSpPr>
            <p:nvPr/>
          </p:nvSpPr>
          <p:spPr bwMode="auto">
            <a:xfrm>
              <a:off x="2258" y="3705"/>
              <a:ext cx="138" cy="115"/>
            </a:xfrm>
            <a:custGeom>
              <a:avLst/>
              <a:gdLst/>
              <a:ahLst/>
              <a:cxnLst>
                <a:cxn ang="0">
                  <a:pos x="29" y="0"/>
                </a:cxn>
                <a:cxn ang="0">
                  <a:pos x="0" y="34"/>
                </a:cxn>
                <a:cxn ang="0">
                  <a:pos x="12" y="61"/>
                </a:cxn>
                <a:cxn ang="0">
                  <a:pos x="38" y="70"/>
                </a:cxn>
                <a:cxn ang="0">
                  <a:pos x="64" y="115"/>
                </a:cxn>
                <a:cxn ang="0">
                  <a:pos x="136" y="97"/>
                </a:cxn>
                <a:cxn ang="0">
                  <a:pos x="138" y="49"/>
                </a:cxn>
                <a:cxn ang="0">
                  <a:pos x="85" y="9"/>
                </a:cxn>
                <a:cxn ang="0">
                  <a:pos x="29" y="0"/>
                </a:cxn>
              </a:cxnLst>
              <a:rect l="0" t="0" r="r" b="b"/>
              <a:pathLst>
                <a:path w="138" h="115">
                  <a:moveTo>
                    <a:pt x="29" y="0"/>
                  </a:moveTo>
                  <a:lnTo>
                    <a:pt x="0" y="34"/>
                  </a:lnTo>
                  <a:lnTo>
                    <a:pt x="12" y="61"/>
                  </a:lnTo>
                  <a:lnTo>
                    <a:pt x="38" y="70"/>
                  </a:lnTo>
                  <a:lnTo>
                    <a:pt x="64" y="115"/>
                  </a:lnTo>
                  <a:lnTo>
                    <a:pt x="136" y="97"/>
                  </a:lnTo>
                  <a:lnTo>
                    <a:pt x="138" y="49"/>
                  </a:lnTo>
                  <a:lnTo>
                    <a:pt x="85" y="9"/>
                  </a:lnTo>
                  <a:lnTo>
                    <a:pt x="29" y="0"/>
                  </a:lnTo>
                  <a:close/>
                </a:path>
              </a:pathLst>
            </a:custGeom>
            <a:grpFill/>
            <a:ln w="9525">
              <a:solidFill>
                <a:schemeClr val="tx1"/>
              </a:solidFill>
              <a:prstDash val="solid"/>
              <a:round/>
              <a:headEnd/>
              <a:tailEnd/>
            </a:ln>
          </p:spPr>
          <p:txBody>
            <a:bodyPr/>
            <a:lstStyle/>
            <a:p>
              <a:endParaRPr lang="en-US" dirty="0"/>
            </a:p>
          </p:txBody>
        </p:sp>
      </p:grpSp>
      <p:sp>
        <p:nvSpPr>
          <p:cNvPr id="21544" name="Freeform 40"/>
          <p:cNvSpPr>
            <a:spLocks noChangeAspect="1"/>
          </p:cNvSpPr>
          <p:nvPr/>
        </p:nvSpPr>
        <p:spPr bwMode="auto">
          <a:xfrm>
            <a:off x="1085850" y="1295400"/>
            <a:ext cx="836613" cy="604838"/>
          </a:xfrm>
          <a:custGeom>
            <a:avLst/>
            <a:gdLst/>
            <a:ahLst/>
            <a:cxnLst>
              <a:cxn ang="0">
                <a:pos x="134" y="0"/>
              </a:cxn>
              <a:cxn ang="0">
                <a:pos x="243" y="30"/>
              </a:cxn>
              <a:cxn ang="0">
                <a:pos x="326" y="49"/>
              </a:cxn>
              <a:cxn ang="0">
                <a:pos x="366" y="58"/>
              </a:cxn>
              <a:cxn ang="0">
                <a:pos x="408" y="64"/>
              </a:cxn>
              <a:cxn ang="0">
                <a:pos x="463" y="74"/>
              </a:cxn>
              <a:cxn ang="0">
                <a:pos x="530" y="86"/>
              </a:cxn>
              <a:cxn ang="0">
                <a:pos x="487" y="389"/>
              </a:cxn>
              <a:cxn ang="0">
                <a:pos x="281" y="345"/>
              </a:cxn>
              <a:cxn ang="0">
                <a:pos x="253" y="365"/>
              </a:cxn>
              <a:cxn ang="0">
                <a:pos x="216" y="335"/>
              </a:cxn>
              <a:cxn ang="0">
                <a:pos x="183" y="365"/>
              </a:cxn>
              <a:cxn ang="0">
                <a:pos x="153" y="339"/>
              </a:cxn>
              <a:cxn ang="0">
                <a:pos x="68" y="335"/>
              </a:cxn>
              <a:cxn ang="0">
                <a:pos x="80" y="286"/>
              </a:cxn>
              <a:cxn ang="0">
                <a:pos x="19" y="281"/>
              </a:cxn>
              <a:cxn ang="0">
                <a:pos x="13" y="253"/>
              </a:cxn>
              <a:cxn ang="0">
                <a:pos x="25" y="223"/>
              </a:cxn>
              <a:cxn ang="0">
                <a:pos x="10" y="196"/>
              </a:cxn>
              <a:cxn ang="0">
                <a:pos x="11" y="120"/>
              </a:cxn>
              <a:cxn ang="0">
                <a:pos x="0" y="62"/>
              </a:cxn>
              <a:cxn ang="0">
                <a:pos x="7" y="40"/>
              </a:cxn>
              <a:cxn ang="0">
                <a:pos x="34" y="49"/>
              </a:cxn>
              <a:cxn ang="0">
                <a:pos x="62" y="83"/>
              </a:cxn>
              <a:cxn ang="0">
                <a:pos x="114" y="91"/>
              </a:cxn>
              <a:cxn ang="0">
                <a:pos x="128" y="119"/>
              </a:cxn>
              <a:cxn ang="0">
                <a:pos x="102" y="119"/>
              </a:cxn>
              <a:cxn ang="0">
                <a:pos x="99" y="143"/>
              </a:cxn>
              <a:cxn ang="0">
                <a:pos x="114" y="146"/>
              </a:cxn>
              <a:cxn ang="0">
                <a:pos x="120" y="170"/>
              </a:cxn>
              <a:cxn ang="0">
                <a:pos x="89" y="187"/>
              </a:cxn>
              <a:cxn ang="0">
                <a:pos x="89" y="204"/>
              </a:cxn>
              <a:cxn ang="0">
                <a:pos x="125" y="204"/>
              </a:cxn>
              <a:cxn ang="0">
                <a:pos x="134" y="162"/>
              </a:cxn>
              <a:cxn ang="0">
                <a:pos x="161" y="137"/>
              </a:cxn>
              <a:cxn ang="0">
                <a:pos x="128" y="71"/>
              </a:cxn>
              <a:cxn ang="0">
                <a:pos x="149" y="50"/>
              </a:cxn>
              <a:cxn ang="0">
                <a:pos x="134" y="0"/>
              </a:cxn>
            </a:cxnLst>
            <a:rect l="0" t="0" r="r" b="b"/>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rgbClr val="003366"/>
          </a:solidFill>
          <a:ln w="9525">
            <a:solidFill>
              <a:schemeClr val="tx1"/>
            </a:solidFill>
            <a:prstDash val="solid"/>
            <a:round/>
            <a:headEnd/>
            <a:tailEnd/>
          </a:ln>
        </p:spPr>
        <p:txBody>
          <a:bodyPr/>
          <a:lstStyle/>
          <a:p>
            <a:endParaRPr lang="en-US" dirty="0"/>
          </a:p>
        </p:txBody>
      </p:sp>
      <p:sp>
        <p:nvSpPr>
          <p:cNvPr id="21545" name="Freeform 41"/>
          <p:cNvSpPr>
            <a:spLocks noChangeAspect="1"/>
          </p:cNvSpPr>
          <p:nvPr/>
        </p:nvSpPr>
        <p:spPr bwMode="auto">
          <a:xfrm>
            <a:off x="887413" y="1733550"/>
            <a:ext cx="1044575" cy="784225"/>
          </a:xfrm>
          <a:custGeom>
            <a:avLst/>
            <a:gdLst/>
            <a:ahLst/>
            <a:cxnLst>
              <a:cxn ang="0">
                <a:pos x="145" y="0"/>
              </a:cxn>
              <a:cxn ang="0">
                <a:pos x="126" y="11"/>
              </a:cxn>
              <a:cxn ang="0">
                <a:pos x="114" y="55"/>
              </a:cxn>
              <a:cxn ang="0">
                <a:pos x="102" y="93"/>
              </a:cxn>
              <a:cxn ang="0">
                <a:pos x="93" y="123"/>
              </a:cxn>
              <a:cxn ang="0">
                <a:pos x="81" y="155"/>
              </a:cxn>
              <a:cxn ang="0">
                <a:pos x="67" y="188"/>
              </a:cxn>
              <a:cxn ang="0">
                <a:pos x="50" y="224"/>
              </a:cxn>
              <a:cxn ang="0">
                <a:pos x="26" y="266"/>
              </a:cxn>
              <a:cxn ang="0">
                <a:pos x="0" y="306"/>
              </a:cxn>
              <a:cxn ang="0">
                <a:pos x="0" y="394"/>
              </a:cxn>
              <a:cxn ang="0">
                <a:pos x="371" y="470"/>
              </a:cxn>
              <a:cxn ang="0">
                <a:pos x="543" y="505"/>
              </a:cxn>
              <a:cxn ang="0">
                <a:pos x="579" y="330"/>
              </a:cxn>
              <a:cxn ang="0">
                <a:pos x="601" y="315"/>
              </a:cxn>
              <a:cxn ang="0">
                <a:pos x="580" y="276"/>
              </a:cxn>
              <a:cxn ang="0">
                <a:pos x="591" y="236"/>
              </a:cxn>
              <a:cxn ang="0">
                <a:pos x="662" y="169"/>
              </a:cxn>
              <a:cxn ang="0">
                <a:pos x="613" y="108"/>
              </a:cxn>
              <a:cxn ang="0">
                <a:pos x="407" y="64"/>
              </a:cxn>
              <a:cxn ang="0">
                <a:pos x="379" y="82"/>
              </a:cxn>
              <a:cxn ang="0">
                <a:pos x="342" y="52"/>
              </a:cxn>
              <a:cxn ang="0">
                <a:pos x="309" y="84"/>
              </a:cxn>
              <a:cxn ang="0">
                <a:pos x="278" y="52"/>
              </a:cxn>
              <a:cxn ang="0">
                <a:pos x="196" y="54"/>
              </a:cxn>
              <a:cxn ang="0">
                <a:pos x="206" y="5"/>
              </a:cxn>
              <a:cxn ang="0">
                <a:pos x="145" y="0"/>
              </a:cxn>
            </a:cxnLst>
            <a:rect l="0" t="0" r="r" b="b"/>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rgbClr val="003366"/>
          </a:solidFill>
          <a:ln w="9525" cap="flat" cmpd="sng">
            <a:solidFill>
              <a:schemeClr val="tx1"/>
            </a:solidFill>
            <a:prstDash val="solid"/>
            <a:round/>
            <a:headEnd/>
            <a:tailEnd/>
          </a:ln>
          <a:effectLst/>
        </p:spPr>
        <p:txBody>
          <a:bodyPr wrap="none" anchor="ctr"/>
          <a:lstStyle/>
          <a:p>
            <a:endParaRPr lang="en-US" dirty="0"/>
          </a:p>
        </p:txBody>
      </p:sp>
      <p:sp>
        <p:nvSpPr>
          <p:cNvPr id="21546" name="Freeform 42"/>
          <p:cNvSpPr>
            <a:spLocks noChangeAspect="1"/>
          </p:cNvSpPr>
          <p:nvPr/>
        </p:nvSpPr>
        <p:spPr bwMode="auto">
          <a:xfrm>
            <a:off x="803275" y="2341563"/>
            <a:ext cx="1100138" cy="1674812"/>
          </a:xfrm>
          <a:custGeom>
            <a:avLst/>
            <a:gdLst/>
            <a:ahLst/>
            <a:cxnLst>
              <a:cxn ang="0">
                <a:pos x="53" y="0"/>
              </a:cxn>
              <a:cxn ang="0">
                <a:pos x="374" y="64"/>
              </a:cxn>
              <a:cxn ang="0">
                <a:pos x="304" y="381"/>
              </a:cxn>
              <a:cxn ang="0">
                <a:pos x="664" y="864"/>
              </a:cxn>
              <a:cxn ang="0">
                <a:pos x="697" y="925"/>
              </a:cxn>
              <a:cxn ang="0">
                <a:pos x="663" y="955"/>
              </a:cxn>
              <a:cxn ang="0">
                <a:pos x="641" y="1009"/>
              </a:cxn>
              <a:cxn ang="0">
                <a:pos x="620" y="1040"/>
              </a:cxn>
              <a:cxn ang="0">
                <a:pos x="642" y="1068"/>
              </a:cxn>
              <a:cxn ang="0">
                <a:pos x="605" y="1077"/>
              </a:cxn>
              <a:cxn ang="0">
                <a:pos x="393" y="1070"/>
              </a:cxn>
              <a:cxn ang="0">
                <a:pos x="380" y="1007"/>
              </a:cxn>
              <a:cxn ang="0">
                <a:pos x="343" y="961"/>
              </a:cxn>
              <a:cxn ang="0">
                <a:pos x="316" y="944"/>
              </a:cxn>
              <a:cxn ang="0">
                <a:pos x="308" y="912"/>
              </a:cxn>
              <a:cxn ang="0">
                <a:pos x="286" y="894"/>
              </a:cxn>
              <a:cxn ang="0">
                <a:pos x="263" y="871"/>
              </a:cxn>
              <a:cxn ang="0">
                <a:pos x="256" y="846"/>
              </a:cxn>
              <a:cxn ang="0">
                <a:pos x="235" y="830"/>
              </a:cxn>
              <a:cxn ang="0">
                <a:pos x="202" y="839"/>
              </a:cxn>
              <a:cxn ang="0">
                <a:pos x="165" y="825"/>
              </a:cxn>
              <a:cxn ang="0">
                <a:pos x="165" y="812"/>
              </a:cxn>
              <a:cxn ang="0">
                <a:pos x="164" y="782"/>
              </a:cxn>
              <a:cxn ang="0">
                <a:pos x="149" y="749"/>
              </a:cxn>
              <a:cxn ang="0">
                <a:pos x="147" y="722"/>
              </a:cxn>
              <a:cxn ang="0">
                <a:pos x="131" y="699"/>
              </a:cxn>
              <a:cxn ang="0">
                <a:pos x="135" y="676"/>
              </a:cxn>
              <a:cxn ang="0">
                <a:pos x="89" y="621"/>
              </a:cxn>
              <a:cxn ang="0">
                <a:pos x="89" y="590"/>
              </a:cxn>
              <a:cxn ang="0">
                <a:pos x="113" y="578"/>
              </a:cxn>
              <a:cxn ang="0">
                <a:pos x="113" y="559"/>
              </a:cxn>
              <a:cxn ang="0">
                <a:pos x="89" y="553"/>
              </a:cxn>
              <a:cxn ang="0">
                <a:pos x="79" y="523"/>
              </a:cxn>
              <a:cxn ang="0">
                <a:pos x="67" y="471"/>
              </a:cxn>
              <a:cxn ang="0">
                <a:pos x="101" y="499"/>
              </a:cxn>
              <a:cxn ang="0">
                <a:pos x="88" y="462"/>
              </a:cxn>
              <a:cxn ang="0">
                <a:pos x="113" y="462"/>
              </a:cxn>
              <a:cxn ang="0">
                <a:pos x="113" y="435"/>
              </a:cxn>
              <a:cxn ang="0">
                <a:pos x="88" y="417"/>
              </a:cxn>
              <a:cxn ang="0">
                <a:pos x="76" y="442"/>
              </a:cxn>
              <a:cxn ang="0">
                <a:pos x="53" y="433"/>
              </a:cxn>
              <a:cxn ang="0">
                <a:pos x="9" y="313"/>
              </a:cxn>
              <a:cxn ang="0">
                <a:pos x="21" y="226"/>
              </a:cxn>
              <a:cxn ang="0">
                <a:pos x="0" y="177"/>
              </a:cxn>
              <a:cxn ang="0">
                <a:pos x="10" y="140"/>
              </a:cxn>
              <a:cxn ang="0">
                <a:pos x="32" y="132"/>
              </a:cxn>
              <a:cxn ang="0">
                <a:pos x="53" y="73"/>
              </a:cxn>
              <a:cxn ang="0">
                <a:pos x="53" y="0"/>
              </a:cxn>
            </a:cxnLst>
            <a:rect l="0" t="0" r="r" b="b"/>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rgbClr val="808080"/>
          </a:solidFill>
          <a:ln w="9525" cap="flat" cmpd="sng">
            <a:solidFill>
              <a:schemeClr val="tx1"/>
            </a:solidFill>
            <a:prstDash val="solid"/>
            <a:round/>
            <a:headEnd type="none" w="med" len="med"/>
            <a:tailEnd type="none" w="med" len="med"/>
          </a:ln>
          <a:effectLst/>
        </p:spPr>
        <p:txBody>
          <a:bodyPr/>
          <a:lstStyle/>
          <a:p>
            <a:endParaRPr lang="en-US" dirty="0"/>
          </a:p>
        </p:txBody>
      </p:sp>
      <p:sp>
        <p:nvSpPr>
          <p:cNvPr id="21547" name="Freeform 43"/>
          <p:cNvSpPr>
            <a:spLocks noChangeAspect="1"/>
          </p:cNvSpPr>
          <p:nvPr/>
        </p:nvSpPr>
        <p:spPr bwMode="auto">
          <a:xfrm>
            <a:off x="1284288" y="2444750"/>
            <a:ext cx="830262" cy="1239838"/>
          </a:xfrm>
          <a:custGeom>
            <a:avLst/>
            <a:gdLst/>
            <a:ahLst/>
            <a:cxnLst>
              <a:cxn ang="0">
                <a:pos x="67" y="0"/>
              </a:cxn>
              <a:cxn ang="0">
                <a:pos x="0" y="316"/>
              </a:cxn>
              <a:cxn ang="0">
                <a:pos x="359" y="797"/>
              </a:cxn>
              <a:cxn ang="0">
                <a:pos x="381" y="776"/>
              </a:cxn>
              <a:cxn ang="0">
                <a:pos x="380" y="681"/>
              </a:cxn>
              <a:cxn ang="0">
                <a:pos x="425" y="688"/>
              </a:cxn>
              <a:cxn ang="0">
                <a:pos x="471" y="396"/>
              </a:cxn>
              <a:cxn ang="0">
                <a:pos x="502" y="198"/>
              </a:cxn>
              <a:cxn ang="0">
                <a:pos x="511" y="138"/>
              </a:cxn>
              <a:cxn ang="0">
                <a:pos x="527" y="85"/>
              </a:cxn>
              <a:cxn ang="0">
                <a:pos x="290" y="47"/>
              </a:cxn>
              <a:cxn ang="0">
                <a:pos x="67" y="0"/>
              </a:cxn>
            </a:cxnLst>
            <a:rect l="0" t="0" r="r" b="b"/>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rgbClr val="003366"/>
          </a:solidFill>
          <a:ln w="9525">
            <a:solidFill>
              <a:schemeClr val="tx1"/>
            </a:solidFill>
            <a:prstDash val="solid"/>
            <a:round/>
            <a:headEnd/>
            <a:tailEnd/>
          </a:ln>
        </p:spPr>
        <p:txBody>
          <a:bodyPr/>
          <a:lstStyle/>
          <a:p>
            <a:endParaRPr lang="en-US" dirty="0"/>
          </a:p>
        </p:txBody>
      </p:sp>
      <p:sp>
        <p:nvSpPr>
          <p:cNvPr id="21548" name="Freeform 44"/>
          <p:cNvSpPr>
            <a:spLocks noChangeAspect="1"/>
          </p:cNvSpPr>
          <p:nvPr/>
        </p:nvSpPr>
        <p:spPr bwMode="auto">
          <a:xfrm>
            <a:off x="1741488" y="1427163"/>
            <a:ext cx="750887" cy="1198562"/>
          </a:xfrm>
          <a:custGeom>
            <a:avLst/>
            <a:gdLst/>
            <a:ahLst/>
            <a:cxnLst>
              <a:cxn ang="0">
                <a:pos x="115" y="0"/>
              </a:cxn>
              <a:cxn ang="0">
                <a:pos x="72" y="301"/>
              </a:cxn>
              <a:cxn ang="0">
                <a:pos x="117" y="365"/>
              </a:cxn>
              <a:cxn ang="0">
                <a:pos x="47" y="432"/>
              </a:cxn>
              <a:cxn ang="0">
                <a:pos x="38" y="478"/>
              </a:cxn>
              <a:cxn ang="0">
                <a:pos x="57" y="511"/>
              </a:cxn>
              <a:cxn ang="0">
                <a:pos x="38" y="527"/>
              </a:cxn>
              <a:cxn ang="0">
                <a:pos x="0" y="701"/>
              </a:cxn>
              <a:cxn ang="0">
                <a:pos x="227" y="742"/>
              </a:cxn>
              <a:cxn ang="0">
                <a:pos x="442" y="770"/>
              </a:cxn>
              <a:cxn ang="0">
                <a:pos x="464" y="611"/>
              </a:cxn>
              <a:cxn ang="0">
                <a:pos x="476" y="523"/>
              </a:cxn>
              <a:cxn ang="0">
                <a:pos x="455" y="491"/>
              </a:cxn>
              <a:cxn ang="0">
                <a:pos x="406" y="500"/>
              </a:cxn>
              <a:cxn ang="0">
                <a:pos x="342" y="508"/>
              </a:cxn>
              <a:cxn ang="0">
                <a:pos x="330" y="436"/>
              </a:cxn>
              <a:cxn ang="0">
                <a:pos x="252" y="378"/>
              </a:cxn>
              <a:cxn ang="0">
                <a:pos x="263" y="341"/>
              </a:cxn>
              <a:cxn ang="0">
                <a:pos x="270" y="275"/>
              </a:cxn>
              <a:cxn ang="0">
                <a:pos x="170" y="134"/>
              </a:cxn>
              <a:cxn ang="0">
                <a:pos x="184" y="9"/>
              </a:cxn>
              <a:cxn ang="0">
                <a:pos x="115" y="0"/>
              </a:cxn>
            </a:cxnLst>
            <a:rect l="0" t="0" r="r" b="b"/>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rgbClr val="003366"/>
          </a:solidFill>
          <a:ln w="9525">
            <a:solidFill>
              <a:schemeClr val="tx1"/>
            </a:solidFill>
            <a:prstDash val="solid"/>
            <a:round/>
            <a:headEnd/>
            <a:tailEnd/>
          </a:ln>
        </p:spPr>
        <p:txBody>
          <a:bodyPr/>
          <a:lstStyle/>
          <a:p>
            <a:endParaRPr lang="en-US" dirty="0"/>
          </a:p>
        </p:txBody>
      </p:sp>
      <p:sp>
        <p:nvSpPr>
          <p:cNvPr id="21549" name="Freeform 45"/>
          <p:cNvSpPr>
            <a:spLocks noChangeAspect="1"/>
          </p:cNvSpPr>
          <p:nvPr/>
        </p:nvSpPr>
        <p:spPr bwMode="auto">
          <a:xfrm>
            <a:off x="1973263" y="2579688"/>
            <a:ext cx="695325" cy="885825"/>
          </a:xfrm>
          <a:custGeom>
            <a:avLst/>
            <a:gdLst/>
            <a:ahLst/>
            <a:cxnLst>
              <a:cxn ang="0">
                <a:pos x="82" y="0"/>
              </a:cxn>
              <a:cxn ang="0">
                <a:pos x="298" y="30"/>
              </a:cxn>
              <a:cxn ang="0">
                <a:pos x="283" y="139"/>
              </a:cxn>
              <a:cxn ang="0">
                <a:pos x="441" y="154"/>
              </a:cxn>
              <a:cxn ang="0">
                <a:pos x="398" y="569"/>
              </a:cxn>
              <a:cxn ang="0">
                <a:pos x="0" y="526"/>
              </a:cxn>
              <a:cxn ang="0">
                <a:pos x="40" y="261"/>
              </a:cxn>
              <a:cxn ang="0">
                <a:pos x="82" y="0"/>
              </a:cxn>
            </a:cxnLst>
            <a:rect l="0" t="0" r="r" b="b"/>
            <a:pathLst>
              <a:path w="441" h="569">
                <a:moveTo>
                  <a:pt x="82" y="0"/>
                </a:moveTo>
                <a:lnTo>
                  <a:pt x="298" y="30"/>
                </a:lnTo>
                <a:lnTo>
                  <a:pt x="283" y="139"/>
                </a:lnTo>
                <a:lnTo>
                  <a:pt x="441" y="154"/>
                </a:lnTo>
                <a:lnTo>
                  <a:pt x="398" y="569"/>
                </a:lnTo>
                <a:lnTo>
                  <a:pt x="0" y="526"/>
                </a:lnTo>
                <a:lnTo>
                  <a:pt x="40" y="261"/>
                </a:lnTo>
                <a:lnTo>
                  <a:pt x="82" y="0"/>
                </a:lnTo>
                <a:close/>
              </a:path>
            </a:pathLst>
          </a:custGeom>
          <a:solidFill>
            <a:srgbClr val="003366"/>
          </a:solidFill>
          <a:ln w="9525">
            <a:solidFill>
              <a:srgbClr val="000000"/>
            </a:solidFill>
            <a:prstDash val="solid"/>
            <a:round/>
            <a:headEnd/>
            <a:tailEnd/>
          </a:ln>
        </p:spPr>
        <p:txBody>
          <a:bodyPr/>
          <a:lstStyle/>
          <a:p>
            <a:endParaRPr lang="en-US" dirty="0"/>
          </a:p>
        </p:txBody>
      </p:sp>
      <p:sp>
        <p:nvSpPr>
          <p:cNvPr id="21550" name="Freeform 46"/>
          <p:cNvSpPr>
            <a:spLocks noChangeAspect="1"/>
          </p:cNvSpPr>
          <p:nvPr/>
        </p:nvSpPr>
        <p:spPr bwMode="auto">
          <a:xfrm>
            <a:off x="2005013" y="1438275"/>
            <a:ext cx="1306512" cy="803275"/>
          </a:xfrm>
          <a:custGeom>
            <a:avLst/>
            <a:gdLst/>
            <a:ahLst/>
            <a:cxnLst>
              <a:cxn ang="0">
                <a:pos x="14" y="0"/>
              </a:cxn>
              <a:cxn ang="0">
                <a:pos x="176" y="21"/>
              </a:cxn>
              <a:cxn ang="0">
                <a:pos x="275" y="34"/>
              </a:cxn>
              <a:cxn ang="0">
                <a:pos x="404" y="48"/>
              </a:cxn>
              <a:cxn ang="0">
                <a:pos x="524" y="60"/>
              </a:cxn>
              <a:cxn ang="0">
                <a:pos x="731" y="75"/>
              </a:cxn>
              <a:cxn ang="0">
                <a:pos x="828" y="82"/>
              </a:cxn>
              <a:cxn ang="0">
                <a:pos x="825" y="502"/>
              </a:cxn>
              <a:cxn ang="0">
                <a:pos x="318" y="459"/>
              </a:cxn>
              <a:cxn ang="0">
                <a:pos x="307" y="516"/>
              </a:cxn>
              <a:cxn ang="0">
                <a:pos x="288" y="489"/>
              </a:cxn>
              <a:cxn ang="0">
                <a:pos x="242" y="493"/>
              </a:cxn>
              <a:cxn ang="0">
                <a:pos x="175" y="504"/>
              </a:cxn>
              <a:cxn ang="0">
                <a:pos x="163" y="431"/>
              </a:cxn>
              <a:cxn ang="0">
                <a:pos x="84" y="373"/>
              </a:cxn>
              <a:cxn ang="0">
                <a:pos x="96" y="317"/>
              </a:cxn>
              <a:cxn ang="0">
                <a:pos x="103" y="273"/>
              </a:cxn>
              <a:cxn ang="0">
                <a:pos x="0" y="128"/>
              </a:cxn>
              <a:cxn ang="0">
                <a:pos x="14" y="0"/>
              </a:cxn>
            </a:cxnLst>
            <a:rect l="0" t="0" r="r" b="b"/>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rgbClr val="FF6600"/>
          </a:solidFill>
          <a:ln w="9525" cap="flat" cmpd="sng">
            <a:solidFill>
              <a:srgbClr val="000000"/>
            </a:solidFill>
            <a:prstDash val="solid"/>
            <a:round/>
            <a:headEnd/>
            <a:tailEnd/>
          </a:ln>
          <a:effectLst/>
        </p:spPr>
        <p:txBody>
          <a:bodyPr wrap="none" anchor="ctr"/>
          <a:lstStyle/>
          <a:p>
            <a:endParaRPr lang="en-US" dirty="0"/>
          </a:p>
        </p:txBody>
      </p:sp>
      <p:sp>
        <p:nvSpPr>
          <p:cNvPr id="21551" name="Freeform 47"/>
          <p:cNvSpPr>
            <a:spLocks noChangeAspect="1"/>
          </p:cNvSpPr>
          <p:nvPr/>
        </p:nvSpPr>
        <p:spPr bwMode="auto">
          <a:xfrm>
            <a:off x="2411413" y="2146300"/>
            <a:ext cx="895350" cy="720725"/>
          </a:xfrm>
          <a:custGeom>
            <a:avLst/>
            <a:gdLst/>
            <a:ahLst/>
            <a:cxnLst>
              <a:cxn ang="0">
                <a:pos x="55" y="0"/>
              </a:cxn>
              <a:cxn ang="0">
                <a:pos x="35" y="172"/>
              </a:cxn>
              <a:cxn ang="0">
                <a:pos x="0" y="420"/>
              </a:cxn>
              <a:cxn ang="0">
                <a:pos x="164" y="433"/>
              </a:cxn>
              <a:cxn ang="0">
                <a:pos x="547" y="463"/>
              </a:cxn>
              <a:cxn ang="0">
                <a:pos x="567" y="47"/>
              </a:cxn>
              <a:cxn ang="0">
                <a:pos x="55" y="0"/>
              </a:cxn>
            </a:cxnLst>
            <a:rect l="0" t="0" r="r" b="b"/>
            <a:pathLst>
              <a:path w="567" h="463">
                <a:moveTo>
                  <a:pt x="55" y="0"/>
                </a:moveTo>
                <a:lnTo>
                  <a:pt x="35" y="172"/>
                </a:lnTo>
                <a:lnTo>
                  <a:pt x="0" y="420"/>
                </a:lnTo>
                <a:lnTo>
                  <a:pt x="164" y="433"/>
                </a:lnTo>
                <a:lnTo>
                  <a:pt x="547" y="463"/>
                </a:lnTo>
                <a:lnTo>
                  <a:pt x="567" y="47"/>
                </a:lnTo>
                <a:lnTo>
                  <a:pt x="55" y="0"/>
                </a:lnTo>
                <a:close/>
              </a:path>
            </a:pathLst>
          </a:custGeom>
          <a:solidFill>
            <a:srgbClr val="808080"/>
          </a:solidFill>
          <a:ln w="9525" cap="flat" cmpd="sng">
            <a:solidFill>
              <a:srgbClr val="000000"/>
            </a:solidFill>
            <a:prstDash val="solid"/>
            <a:round/>
            <a:headEnd type="none" w="med" len="med"/>
            <a:tailEnd type="none" w="med" len="med"/>
          </a:ln>
          <a:effectLst/>
        </p:spPr>
        <p:txBody>
          <a:bodyPr/>
          <a:lstStyle/>
          <a:p>
            <a:endParaRPr lang="en-US" dirty="0"/>
          </a:p>
        </p:txBody>
      </p:sp>
      <p:sp>
        <p:nvSpPr>
          <p:cNvPr id="21552" name="Freeform 48"/>
          <p:cNvSpPr>
            <a:spLocks noChangeAspect="1"/>
          </p:cNvSpPr>
          <p:nvPr/>
        </p:nvSpPr>
        <p:spPr bwMode="auto">
          <a:xfrm>
            <a:off x="2593975" y="2819400"/>
            <a:ext cx="930275" cy="682625"/>
          </a:xfrm>
          <a:custGeom>
            <a:avLst/>
            <a:gdLst/>
            <a:ahLst/>
            <a:cxnLst>
              <a:cxn ang="0">
                <a:pos x="49" y="0"/>
              </a:cxn>
              <a:cxn ang="0">
                <a:pos x="19" y="263"/>
              </a:cxn>
              <a:cxn ang="0">
                <a:pos x="0" y="415"/>
              </a:cxn>
              <a:cxn ang="0">
                <a:pos x="295" y="430"/>
              </a:cxn>
              <a:cxn ang="0">
                <a:pos x="577" y="439"/>
              </a:cxn>
              <a:cxn ang="0">
                <a:pos x="586" y="234"/>
              </a:cxn>
              <a:cxn ang="0">
                <a:pos x="590" y="32"/>
              </a:cxn>
              <a:cxn ang="0">
                <a:pos x="429" y="29"/>
              </a:cxn>
              <a:cxn ang="0">
                <a:pos x="49" y="0"/>
              </a:cxn>
            </a:cxnLst>
            <a:rect l="0" t="0" r="r" b="b"/>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rgbClr val="003366"/>
          </a:solidFill>
          <a:ln w="9525">
            <a:solidFill>
              <a:schemeClr val="tx1"/>
            </a:solidFill>
            <a:prstDash val="solid"/>
            <a:round/>
            <a:headEnd/>
            <a:tailEnd/>
          </a:ln>
        </p:spPr>
        <p:txBody>
          <a:bodyPr/>
          <a:lstStyle/>
          <a:p>
            <a:endParaRPr lang="en-US" dirty="0"/>
          </a:p>
        </p:txBody>
      </p:sp>
      <p:sp>
        <p:nvSpPr>
          <p:cNvPr id="21553" name="Freeform 49"/>
          <p:cNvSpPr>
            <a:spLocks noChangeAspect="1"/>
          </p:cNvSpPr>
          <p:nvPr/>
        </p:nvSpPr>
        <p:spPr bwMode="auto">
          <a:xfrm>
            <a:off x="1755775" y="3392488"/>
            <a:ext cx="846138" cy="927100"/>
          </a:xfrm>
          <a:custGeom>
            <a:avLst/>
            <a:gdLst/>
            <a:ahLst/>
            <a:cxnLst>
              <a:cxn ang="0">
                <a:pos x="136" y="0"/>
              </a:cxn>
              <a:cxn ang="0">
                <a:pos x="126" y="78"/>
              </a:cxn>
              <a:cxn ang="0">
                <a:pos x="79" y="69"/>
              </a:cxn>
              <a:cxn ang="0">
                <a:pos x="82" y="169"/>
              </a:cxn>
              <a:cxn ang="0">
                <a:pos x="60" y="188"/>
              </a:cxn>
              <a:cxn ang="0">
                <a:pos x="93" y="249"/>
              </a:cxn>
              <a:cxn ang="0">
                <a:pos x="60" y="276"/>
              </a:cxn>
              <a:cxn ang="0">
                <a:pos x="42" y="321"/>
              </a:cxn>
              <a:cxn ang="0">
                <a:pos x="17" y="364"/>
              </a:cxn>
              <a:cxn ang="0">
                <a:pos x="35" y="389"/>
              </a:cxn>
              <a:cxn ang="0">
                <a:pos x="3" y="400"/>
              </a:cxn>
              <a:cxn ang="0">
                <a:pos x="0" y="440"/>
              </a:cxn>
              <a:cxn ang="0">
                <a:pos x="301" y="592"/>
              </a:cxn>
              <a:cxn ang="0">
                <a:pos x="471" y="595"/>
              </a:cxn>
              <a:cxn ang="0">
                <a:pos x="536" y="46"/>
              </a:cxn>
              <a:cxn ang="0">
                <a:pos x="136" y="0"/>
              </a:cxn>
            </a:cxnLst>
            <a:rect l="0" t="0" r="r" b="b"/>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rgbClr val="003366"/>
          </a:solidFill>
          <a:ln w="9525">
            <a:solidFill>
              <a:schemeClr val="tx1"/>
            </a:solidFill>
            <a:prstDash val="solid"/>
            <a:round/>
            <a:headEnd/>
            <a:tailEnd/>
          </a:ln>
        </p:spPr>
        <p:txBody>
          <a:bodyPr/>
          <a:lstStyle/>
          <a:p>
            <a:endParaRPr lang="en-US" dirty="0"/>
          </a:p>
        </p:txBody>
      </p:sp>
      <p:sp>
        <p:nvSpPr>
          <p:cNvPr id="21554" name="Freeform 50"/>
          <p:cNvSpPr>
            <a:spLocks noChangeAspect="1"/>
          </p:cNvSpPr>
          <p:nvPr/>
        </p:nvSpPr>
        <p:spPr bwMode="auto">
          <a:xfrm>
            <a:off x="2492375" y="3459163"/>
            <a:ext cx="896938" cy="876300"/>
          </a:xfrm>
          <a:custGeom>
            <a:avLst/>
            <a:gdLst/>
            <a:ahLst/>
            <a:cxnLst>
              <a:cxn ang="0">
                <a:pos x="69" y="0"/>
              </a:cxn>
              <a:cxn ang="0">
                <a:pos x="568" y="22"/>
              </a:cxn>
              <a:cxn ang="0">
                <a:pos x="544" y="520"/>
              </a:cxn>
              <a:cxn ang="0">
                <a:pos x="382" y="511"/>
              </a:cxn>
              <a:cxn ang="0">
                <a:pos x="230" y="507"/>
              </a:cxn>
              <a:cxn ang="0">
                <a:pos x="230" y="526"/>
              </a:cxn>
              <a:cxn ang="0">
                <a:pos x="103" y="526"/>
              </a:cxn>
              <a:cxn ang="0">
                <a:pos x="95" y="563"/>
              </a:cxn>
              <a:cxn ang="0">
                <a:pos x="0" y="551"/>
              </a:cxn>
              <a:cxn ang="0">
                <a:pos x="54" y="130"/>
              </a:cxn>
              <a:cxn ang="0">
                <a:pos x="69" y="0"/>
              </a:cxn>
            </a:cxnLst>
            <a:rect l="0" t="0" r="r" b="b"/>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rgbClr val="FF6600"/>
          </a:solidFill>
          <a:ln w="9525">
            <a:solidFill>
              <a:srgbClr val="000000"/>
            </a:solidFill>
            <a:prstDash val="solid"/>
            <a:round/>
            <a:headEnd/>
            <a:tailEnd/>
          </a:ln>
        </p:spPr>
        <p:txBody>
          <a:bodyPr/>
          <a:lstStyle/>
          <a:p>
            <a:endParaRPr lang="en-US" dirty="0"/>
          </a:p>
        </p:txBody>
      </p:sp>
      <p:sp>
        <p:nvSpPr>
          <p:cNvPr id="21555" name="Text Box 51"/>
          <p:cNvSpPr txBox="1">
            <a:spLocks noChangeArrowheads="1"/>
          </p:cNvSpPr>
          <p:nvPr/>
        </p:nvSpPr>
        <p:spPr bwMode="auto">
          <a:xfrm>
            <a:off x="2052638" y="3754438"/>
            <a:ext cx="331787"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AZ</a:t>
            </a:r>
          </a:p>
        </p:txBody>
      </p:sp>
      <p:sp>
        <p:nvSpPr>
          <p:cNvPr id="21556" name="Text Box 52"/>
          <p:cNvSpPr txBox="1">
            <a:spLocks noChangeArrowheads="1"/>
          </p:cNvSpPr>
          <p:nvPr/>
        </p:nvSpPr>
        <p:spPr bwMode="auto">
          <a:xfrm>
            <a:off x="1366838" y="1468438"/>
            <a:ext cx="374650"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WA</a:t>
            </a:r>
          </a:p>
        </p:txBody>
      </p:sp>
      <p:sp>
        <p:nvSpPr>
          <p:cNvPr id="21557" name="Text Box 53"/>
          <p:cNvSpPr txBox="1">
            <a:spLocks noChangeArrowheads="1"/>
          </p:cNvSpPr>
          <p:nvPr/>
        </p:nvSpPr>
        <p:spPr bwMode="auto">
          <a:xfrm>
            <a:off x="2662238" y="2382838"/>
            <a:ext cx="371475"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WY</a:t>
            </a:r>
          </a:p>
        </p:txBody>
      </p:sp>
      <p:sp>
        <p:nvSpPr>
          <p:cNvPr id="21558" name="Text Box 54"/>
          <p:cNvSpPr txBox="1">
            <a:spLocks noChangeArrowheads="1"/>
          </p:cNvSpPr>
          <p:nvPr/>
        </p:nvSpPr>
        <p:spPr bwMode="auto">
          <a:xfrm>
            <a:off x="1900238" y="2155825"/>
            <a:ext cx="461962" cy="244475"/>
          </a:xfrm>
          <a:prstGeom prst="rect">
            <a:avLst/>
          </a:prstGeom>
          <a:noFill/>
          <a:ln w="9525">
            <a:noFill/>
            <a:miter lim="800000"/>
            <a:headEnd/>
            <a:tailEnd/>
          </a:ln>
          <a:effectLst/>
        </p:spPr>
        <p:txBody>
          <a:bodyPr>
            <a:spAutoFit/>
          </a:bodyPr>
          <a:lstStyle/>
          <a:p>
            <a:r>
              <a:rPr lang="en-US" sz="1000" dirty="0">
                <a:solidFill>
                  <a:schemeClr val="bg1"/>
                </a:solidFill>
                <a:latin typeface="Tahoma" pitchFamily="34" charset="0"/>
              </a:rPr>
              <a:t>ID</a:t>
            </a:r>
          </a:p>
        </p:txBody>
      </p:sp>
      <p:sp>
        <p:nvSpPr>
          <p:cNvPr id="21559" name="Text Box 55"/>
          <p:cNvSpPr txBox="1">
            <a:spLocks noChangeArrowheads="1"/>
          </p:cNvSpPr>
          <p:nvPr/>
        </p:nvSpPr>
        <p:spPr bwMode="auto">
          <a:xfrm>
            <a:off x="2163763" y="2976563"/>
            <a:ext cx="341312"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UT</a:t>
            </a:r>
          </a:p>
        </p:txBody>
      </p:sp>
      <p:sp>
        <p:nvSpPr>
          <p:cNvPr id="21560" name="Text Box 56"/>
          <p:cNvSpPr txBox="1">
            <a:spLocks noChangeArrowheads="1"/>
          </p:cNvSpPr>
          <p:nvPr/>
        </p:nvSpPr>
        <p:spPr bwMode="auto">
          <a:xfrm>
            <a:off x="2890838" y="3068638"/>
            <a:ext cx="350837"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CO</a:t>
            </a:r>
          </a:p>
        </p:txBody>
      </p:sp>
      <p:sp>
        <p:nvSpPr>
          <p:cNvPr id="21561" name="Text Box 57"/>
          <p:cNvSpPr txBox="1">
            <a:spLocks noChangeArrowheads="1"/>
          </p:cNvSpPr>
          <p:nvPr/>
        </p:nvSpPr>
        <p:spPr bwMode="auto">
          <a:xfrm>
            <a:off x="1214438" y="2001838"/>
            <a:ext cx="354012"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OR</a:t>
            </a:r>
          </a:p>
        </p:txBody>
      </p:sp>
      <p:sp>
        <p:nvSpPr>
          <p:cNvPr id="21562" name="Text Box 58"/>
          <p:cNvSpPr txBox="1">
            <a:spLocks noChangeArrowheads="1"/>
          </p:cNvSpPr>
          <p:nvPr/>
        </p:nvSpPr>
        <p:spPr bwMode="auto">
          <a:xfrm>
            <a:off x="1519238" y="2825750"/>
            <a:ext cx="461962" cy="244475"/>
          </a:xfrm>
          <a:prstGeom prst="rect">
            <a:avLst/>
          </a:prstGeom>
          <a:noFill/>
          <a:ln w="9525">
            <a:noFill/>
            <a:miter lim="800000"/>
            <a:headEnd/>
            <a:tailEnd/>
          </a:ln>
          <a:effectLst/>
        </p:spPr>
        <p:txBody>
          <a:bodyPr>
            <a:spAutoFit/>
          </a:bodyPr>
          <a:lstStyle/>
          <a:p>
            <a:r>
              <a:rPr lang="en-US" sz="1000" dirty="0">
                <a:solidFill>
                  <a:schemeClr val="bg1"/>
                </a:solidFill>
                <a:latin typeface="Tahoma" pitchFamily="34" charset="0"/>
              </a:rPr>
              <a:t>NV</a:t>
            </a:r>
          </a:p>
        </p:txBody>
      </p:sp>
      <p:sp>
        <p:nvSpPr>
          <p:cNvPr id="21563" name="Text Box 59"/>
          <p:cNvSpPr txBox="1">
            <a:spLocks noChangeArrowheads="1"/>
          </p:cNvSpPr>
          <p:nvPr/>
        </p:nvSpPr>
        <p:spPr bwMode="auto">
          <a:xfrm>
            <a:off x="1062038" y="3146425"/>
            <a:ext cx="385762" cy="244475"/>
          </a:xfrm>
          <a:prstGeom prst="rect">
            <a:avLst/>
          </a:prstGeom>
          <a:noFill/>
          <a:ln w="9525">
            <a:noFill/>
            <a:miter lim="800000"/>
            <a:headEnd/>
            <a:tailEnd/>
          </a:ln>
          <a:effectLst/>
        </p:spPr>
        <p:txBody>
          <a:bodyPr>
            <a:spAutoFit/>
          </a:bodyPr>
          <a:lstStyle/>
          <a:p>
            <a:r>
              <a:rPr lang="en-US" sz="1000" dirty="0">
                <a:solidFill>
                  <a:srgbClr val="000000"/>
                </a:solidFill>
                <a:latin typeface="Tahoma" pitchFamily="34" charset="0"/>
              </a:rPr>
              <a:t>CA</a:t>
            </a:r>
          </a:p>
        </p:txBody>
      </p:sp>
      <p:sp>
        <p:nvSpPr>
          <p:cNvPr id="21564" name="Text Box 60"/>
          <p:cNvSpPr txBox="1">
            <a:spLocks noChangeArrowheads="1"/>
          </p:cNvSpPr>
          <p:nvPr/>
        </p:nvSpPr>
        <p:spPr bwMode="auto">
          <a:xfrm>
            <a:off x="2509838" y="1697038"/>
            <a:ext cx="357187"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MT</a:t>
            </a:r>
          </a:p>
        </p:txBody>
      </p:sp>
      <p:sp>
        <p:nvSpPr>
          <p:cNvPr id="21565" name="Text Box 61"/>
          <p:cNvSpPr txBox="1">
            <a:spLocks noChangeArrowheads="1"/>
          </p:cNvSpPr>
          <p:nvPr/>
        </p:nvSpPr>
        <p:spPr bwMode="auto">
          <a:xfrm>
            <a:off x="2205038" y="4897438"/>
            <a:ext cx="317500" cy="244475"/>
          </a:xfrm>
          <a:prstGeom prst="rect">
            <a:avLst/>
          </a:prstGeom>
          <a:noFill/>
          <a:ln w="9525">
            <a:noFill/>
            <a:miter lim="800000"/>
            <a:headEnd/>
            <a:tailEnd/>
          </a:ln>
          <a:effectLst/>
        </p:spPr>
        <p:txBody>
          <a:bodyPr wrap="none">
            <a:spAutoFit/>
          </a:bodyPr>
          <a:lstStyle/>
          <a:p>
            <a:r>
              <a:rPr lang="en-US" sz="1000" dirty="0">
                <a:latin typeface="Tahoma" pitchFamily="34" charset="0"/>
              </a:rPr>
              <a:t>HI</a:t>
            </a:r>
          </a:p>
        </p:txBody>
      </p:sp>
      <p:sp>
        <p:nvSpPr>
          <p:cNvPr id="21566" name="Freeform 62"/>
          <p:cNvSpPr>
            <a:spLocks noChangeAspect="1"/>
          </p:cNvSpPr>
          <p:nvPr/>
        </p:nvSpPr>
        <p:spPr bwMode="auto">
          <a:xfrm>
            <a:off x="134938" y="3968750"/>
            <a:ext cx="1617662" cy="1577975"/>
          </a:xfrm>
          <a:custGeom>
            <a:avLst/>
            <a:gdLst/>
            <a:ahLst/>
            <a:cxnLst>
              <a:cxn ang="0">
                <a:pos x="251" y="228"/>
              </a:cxn>
              <a:cxn ang="0">
                <a:pos x="567" y="0"/>
              </a:cxn>
              <a:cxn ang="0">
                <a:pos x="717" y="40"/>
              </a:cxn>
              <a:cxn ang="0">
                <a:pos x="790" y="113"/>
              </a:cxn>
              <a:cxn ang="0">
                <a:pos x="1087" y="142"/>
              </a:cxn>
              <a:cxn ang="0">
                <a:pos x="1096" y="900"/>
              </a:cxn>
              <a:cxn ang="0">
                <a:pos x="1193" y="922"/>
              </a:cxn>
              <a:cxn ang="0">
                <a:pos x="1238" y="1013"/>
              </a:cxn>
              <a:cxn ang="0">
                <a:pos x="1306" y="982"/>
              </a:cxn>
              <a:cxn ang="0">
                <a:pos x="1449" y="1188"/>
              </a:cxn>
              <a:cxn ang="0">
                <a:pos x="1572" y="1283"/>
              </a:cxn>
              <a:cxn ang="0">
                <a:pos x="1567" y="1365"/>
              </a:cxn>
              <a:cxn ang="0">
                <a:pos x="1412" y="1375"/>
              </a:cxn>
              <a:cxn ang="0">
                <a:pos x="1344" y="1124"/>
              </a:cxn>
              <a:cxn ang="0">
                <a:pos x="855" y="876"/>
              </a:cxn>
              <a:cxn ang="0">
                <a:pos x="868" y="954"/>
              </a:cxn>
              <a:cxn ang="0">
                <a:pos x="758" y="1055"/>
              </a:cxn>
              <a:cxn ang="0">
                <a:pos x="740" y="1018"/>
              </a:cxn>
              <a:cxn ang="0">
                <a:pos x="709" y="1018"/>
              </a:cxn>
              <a:cxn ang="0">
                <a:pos x="621" y="1228"/>
              </a:cxn>
              <a:cxn ang="0">
                <a:pos x="348" y="1435"/>
              </a:cxn>
              <a:cxn ang="0">
                <a:pos x="78" y="1533"/>
              </a:cxn>
              <a:cxn ang="0">
                <a:pos x="0" y="1520"/>
              </a:cxn>
              <a:cxn ang="0">
                <a:pos x="310" y="1343"/>
              </a:cxn>
              <a:cxn ang="0">
                <a:pos x="348" y="1343"/>
              </a:cxn>
              <a:cxn ang="0">
                <a:pos x="461" y="1206"/>
              </a:cxn>
              <a:cxn ang="0">
                <a:pos x="512" y="1201"/>
              </a:cxn>
              <a:cxn ang="0">
                <a:pos x="589" y="1097"/>
              </a:cxn>
              <a:cxn ang="0">
                <a:pos x="562" y="1051"/>
              </a:cxn>
              <a:cxn ang="0">
                <a:pos x="397" y="1073"/>
              </a:cxn>
              <a:cxn ang="0">
                <a:pos x="284" y="812"/>
              </a:cxn>
              <a:cxn ang="0">
                <a:pos x="348" y="694"/>
              </a:cxn>
              <a:cxn ang="0">
                <a:pos x="452" y="653"/>
              </a:cxn>
              <a:cxn ang="0">
                <a:pos x="415" y="548"/>
              </a:cxn>
              <a:cxn ang="0">
                <a:pos x="306" y="598"/>
              </a:cxn>
              <a:cxn ang="0">
                <a:pos x="224" y="447"/>
              </a:cxn>
              <a:cxn ang="0">
                <a:pos x="315" y="411"/>
              </a:cxn>
              <a:cxn ang="0">
                <a:pos x="397" y="452"/>
              </a:cxn>
              <a:cxn ang="0">
                <a:pos x="434" y="429"/>
              </a:cxn>
              <a:cxn ang="0">
                <a:pos x="366" y="301"/>
              </a:cxn>
              <a:cxn ang="0">
                <a:pos x="246" y="292"/>
              </a:cxn>
              <a:cxn ang="0">
                <a:pos x="251" y="228"/>
              </a:cxn>
            </a:cxnLst>
            <a:rect l="0" t="0" r="r" b="b"/>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rgbClr val="808080"/>
          </a:solidFill>
          <a:ln w="9525" cap="flat" cmpd="sng">
            <a:solidFill>
              <a:schemeClr val="tx1"/>
            </a:solidFill>
            <a:prstDash val="solid"/>
            <a:round/>
            <a:headEnd/>
            <a:tailEnd/>
          </a:ln>
          <a:effectLst/>
        </p:spPr>
        <p:txBody>
          <a:bodyPr wrap="none" anchor="ctr"/>
          <a:lstStyle/>
          <a:p>
            <a:endParaRPr lang="en-US" dirty="0"/>
          </a:p>
        </p:txBody>
      </p:sp>
      <p:sp>
        <p:nvSpPr>
          <p:cNvPr id="21567" name="Text Box 63"/>
          <p:cNvSpPr txBox="1">
            <a:spLocks noChangeArrowheads="1"/>
          </p:cNvSpPr>
          <p:nvPr/>
        </p:nvSpPr>
        <p:spPr bwMode="auto">
          <a:xfrm>
            <a:off x="704850" y="4478338"/>
            <a:ext cx="334963"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AK</a:t>
            </a:r>
          </a:p>
        </p:txBody>
      </p:sp>
      <p:sp>
        <p:nvSpPr>
          <p:cNvPr id="21568" name="Text Box 64"/>
          <p:cNvSpPr txBox="1">
            <a:spLocks noChangeArrowheads="1"/>
          </p:cNvSpPr>
          <p:nvPr/>
        </p:nvSpPr>
        <p:spPr bwMode="auto">
          <a:xfrm>
            <a:off x="2819400" y="3754438"/>
            <a:ext cx="366713"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NM</a:t>
            </a:r>
          </a:p>
        </p:txBody>
      </p:sp>
      <p:sp>
        <p:nvSpPr>
          <p:cNvPr id="21569" name="Freeform 65"/>
          <p:cNvSpPr>
            <a:spLocks noChangeAspect="1"/>
          </p:cNvSpPr>
          <p:nvPr/>
        </p:nvSpPr>
        <p:spPr bwMode="auto">
          <a:xfrm>
            <a:off x="3694113" y="1357313"/>
            <a:ext cx="877887" cy="504825"/>
          </a:xfrm>
          <a:custGeom>
            <a:avLst/>
            <a:gdLst/>
            <a:ahLst/>
            <a:cxnLst>
              <a:cxn ang="0">
                <a:pos x="2" y="0"/>
              </a:cxn>
              <a:cxn ang="0">
                <a:pos x="465" y="10"/>
              </a:cxn>
              <a:cxn ang="0">
                <a:pos x="500" y="106"/>
              </a:cxn>
              <a:cxn ang="0">
                <a:pos x="532" y="179"/>
              </a:cxn>
              <a:cxn ang="0">
                <a:pos x="555" y="298"/>
              </a:cxn>
              <a:cxn ang="0">
                <a:pos x="541" y="325"/>
              </a:cxn>
              <a:cxn ang="0">
                <a:pos x="370" y="320"/>
              </a:cxn>
              <a:cxn ang="0">
                <a:pos x="0" y="314"/>
              </a:cxn>
              <a:cxn ang="0">
                <a:pos x="2" y="0"/>
              </a:cxn>
            </a:cxnLst>
            <a:rect l="0" t="0" r="r" b="b"/>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rgbClr val="FF6600"/>
          </a:solidFill>
          <a:ln w="9525">
            <a:solidFill>
              <a:srgbClr val="000000"/>
            </a:solidFill>
            <a:prstDash val="solid"/>
            <a:round/>
            <a:headEnd/>
            <a:tailEnd/>
          </a:ln>
        </p:spPr>
        <p:txBody>
          <a:bodyPr/>
          <a:lstStyle/>
          <a:p>
            <a:endParaRPr lang="en-US" dirty="0"/>
          </a:p>
        </p:txBody>
      </p:sp>
      <p:sp>
        <p:nvSpPr>
          <p:cNvPr id="21570" name="Freeform 66"/>
          <p:cNvSpPr>
            <a:spLocks noChangeAspect="1"/>
          </p:cNvSpPr>
          <p:nvPr/>
        </p:nvSpPr>
        <p:spPr bwMode="auto">
          <a:xfrm>
            <a:off x="3670300" y="1843088"/>
            <a:ext cx="920750" cy="592137"/>
          </a:xfrm>
          <a:custGeom>
            <a:avLst/>
            <a:gdLst/>
            <a:ahLst/>
            <a:cxnLst>
              <a:cxn ang="0">
                <a:pos x="11" y="0"/>
              </a:cxn>
              <a:cxn ang="0">
                <a:pos x="9" y="147"/>
              </a:cxn>
              <a:cxn ang="0">
                <a:pos x="0" y="320"/>
              </a:cxn>
              <a:cxn ang="0">
                <a:pos x="424" y="326"/>
              </a:cxn>
              <a:cxn ang="0">
                <a:pos x="468" y="350"/>
              </a:cxn>
              <a:cxn ang="0">
                <a:pos x="500" y="317"/>
              </a:cxn>
              <a:cxn ang="0">
                <a:pos x="583" y="380"/>
              </a:cxn>
              <a:cxn ang="0">
                <a:pos x="571" y="314"/>
              </a:cxn>
              <a:cxn ang="0">
                <a:pos x="579" y="264"/>
              </a:cxn>
              <a:cxn ang="0">
                <a:pos x="583" y="91"/>
              </a:cxn>
              <a:cxn ang="0">
                <a:pos x="546" y="54"/>
              </a:cxn>
              <a:cxn ang="0">
                <a:pos x="561" y="6"/>
              </a:cxn>
              <a:cxn ang="0">
                <a:pos x="284" y="4"/>
              </a:cxn>
              <a:cxn ang="0">
                <a:pos x="11" y="0"/>
              </a:cxn>
            </a:cxnLst>
            <a:rect l="0" t="0" r="r" b="b"/>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rgbClr val="FF6600"/>
          </a:solidFill>
          <a:ln w="9525">
            <a:solidFill>
              <a:srgbClr val="000000"/>
            </a:solidFill>
            <a:prstDash val="solid"/>
            <a:round/>
            <a:headEnd/>
            <a:tailEnd/>
          </a:ln>
        </p:spPr>
        <p:txBody>
          <a:bodyPr/>
          <a:lstStyle/>
          <a:p>
            <a:endParaRPr lang="en-US" dirty="0"/>
          </a:p>
        </p:txBody>
      </p:sp>
      <p:sp>
        <p:nvSpPr>
          <p:cNvPr id="21571" name="Freeform 67"/>
          <p:cNvSpPr>
            <a:spLocks noChangeAspect="1"/>
          </p:cNvSpPr>
          <p:nvPr/>
        </p:nvSpPr>
        <p:spPr bwMode="auto">
          <a:xfrm>
            <a:off x="3657600" y="2335213"/>
            <a:ext cx="1095375" cy="487362"/>
          </a:xfrm>
          <a:custGeom>
            <a:avLst/>
            <a:gdLst/>
            <a:ahLst/>
            <a:cxnLst>
              <a:cxn ang="0">
                <a:pos x="8" y="0"/>
              </a:cxn>
              <a:cxn ang="0">
                <a:pos x="0" y="207"/>
              </a:cxn>
              <a:cxn ang="0">
                <a:pos x="157" y="211"/>
              </a:cxn>
              <a:cxn ang="0">
                <a:pos x="155" y="313"/>
              </a:cxn>
              <a:cxn ang="0">
                <a:pos x="367" y="310"/>
              </a:cxn>
              <a:cxn ang="0">
                <a:pos x="556" y="307"/>
              </a:cxn>
              <a:cxn ang="0">
                <a:pos x="695" y="310"/>
              </a:cxn>
              <a:cxn ang="0">
                <a:pos x="652" y="222"/>
              </a:cxn>
              <a:cxn ang="0">
                <a:pos x="622" y="140"/>
              </a:cxn>
              <a:cxn ang="0">
                <a:pos x="589" y="55"/>
              </a:cxn>
              <a:cxn ang="0">
                <a:pos x="510" y="1"/>
              </a:cxn>
              <a:cxn ang="0">
                <a:pos x="474" y="33"/>
              </a:cxn>
              <a:cxn ang="0">
                <a:pos x="431" y="10"/>
              </a:cxn>
              <a:cxn ang="0">
                <a:pos x="242" y="4"/>
              </a:cxn>
              <a:cxn ang="0">
                <a:pos x="8" y="0"/>
              </a:cxn>
            </a:cxnLst>
            <a:rect l="0" t="0" r="r" b="b"/>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rgbClr val="003366"/>
          </a:solidFill>
          <a:ln w="9525">
            <a:solidFill>
              <a:srgbClr val="000000"/>
            </a:solidFill>
            <a:prstDash val="solid"/>
            <a:round/>
            <a:headEnd/>
            <a:tailEnd/>
          </a:ln>
        </p:spPr>
        <p:txBody>
          <a:bodyPr/>
          <a:lstStyle/>
          <a:p>
            <a:endParaRPr lang="en-US" dirty="0"/>
          </a:p>
        </p:txBody>
      </p:sp>
      <p:sp>
        <p:nvSpPr>
          <p:cNvPr id="21572" name="Freeform 68"/>
          <p:cNvSpPr>
            <a:spLocks noChangeAspect="1"/>
          </p:cNvSpPr>
          <p:nvPr/>
        </p:nvSpPr>
        <p:spPr bwMode="auto">
          <a:xfrm>
            <a:off x="3889375" y="2809875"/>
            <a:ext cx="965200" cy="485775"/>
          </a:xfrm>
          <a:custGeom>
            <a:avLst/>
            <a:gdLst/>
            <a:ahLst/>
            <a:cxnLst>
              <a:cxn ang="0">
                <a:pos x="6" y="3"/>
              </a:cxn>
              <a:cxn ang="0">
                <a:pos x="4" y="182"/>
              </a:cxn>
              <a:cxn ang="0">
                <a:pos x="0" y="309"/>
              </a:cxn>
              <a:cxn ang="0">
                <a:pos x="611" y="312"/>
              </a:cxn>
              <a:cxn ang="0">
                <a:pos x="599" y="149"/>
              </a:cxn>
              <a:cxn ang="0">
                <a:pos x="599" y="88"/>
              </a:cxn>
              <a:cxn ang="0">
                <a:pos x="550" y="51"/>
              </a:cxn>
              <a:cxn ang="0">
                <a:pos x="565" y="18"/>
              </a:cxn>
              <a:cxn ang="0">
                <a:pos x="544" y="0"/>
              </a:cxn>
              <a:cxn ang="0">
                <a:pos x="267" y="3"/>
              </a:cxn>
              <a:cxn ang="0">
                <a:pos x="6" y="3"/>
              </a:cxn>
            </a:cxnLst>
            <a:rect l="0" t="0" r="r" b="b"/>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rgbClr val="003366"/>
          </a:solidFill>
          <a:ln w="9525">
            <a:solidFill>
              <a:srgbClr val="000000"/>
            </a:solidFill>
            <a:prstDash val="solid"/>
            <a:round/>
            <a:headEnd/>
            <a:tailEnd/>
          </a:ln>
        </p:spPr>
        <p:txBody>
          <a:bodyPr/>
          <a:lstStyle/>
          <a:p>
            <a:endParaRPr lang="en-US" dirty="0"/>
          </a:p>
        </p:txBody>
      </p:sp>
      <p:sp>
        <p:nvSpPr>
          <p:cNvPr id="21573" name="Freeform 69"/>
          <p:cNvSpPr>
            <a:spLocks noChangeAspect="1"/>
          </p:cNvSpPr>
          <p:nvPr/>
        </p:nvSpPr>
        <p:spPr bwMode="auto">
          <a:xfrm>
            <a:off x="4427538" y="1295400"/>
            <a:ext cx="858837" cy="955675"/>
          </a:xfrm>
          <a:custGeom>
            <a:avLst/>
            <a:gdLst/>
            <a:ahLst/>
            <a:cxnLst>
              <a:cxn ang="0">
                <a:pos x="0" y="48"/>
              </a:cxn>
              <a:cxn ang="0">
                <a:pos x="143" y="48"/>
              </a:cxn>
              <a:cxn ang="0">
                <a:pos x="141" y="0"/>
              </a:cxn>
              <a:cxn ang="0">
                <a:pos x="173" y="14"/>
              </a:cxn>
              <a:cxn ang="0">
                <a:pos x="179" y="51"/>
              </a:cxn>
              <a:cxn ang="0">
                <a:pos x="247" y="91"/>
              </a:cxn>
              <a:cxn ang="0">
                <a:pos x="268" y="73"/>
              </a:cxn>
              <a:cxn ang="0">
                <a:pos x="308" y="73"/>
              </a:cxn>
              <a:cxn ang="0">
                <a:pos x="340" y="109"/>
              </a:cxn>
              <a:cxn ang="0">
                <a:pos x="361" y="96"/>
              </a:cxn>
              <a:cxn ang="0">
                <a:pos x="420" y="111"/>
              </a:cxn>
              <a:cxn ang="0">
                <a:pos x="441" y="84"/>
              </a:cxn>
              <a:cxn ang="0">
                <a:pos x="478" y="105"/>
              </a:cxn>
              <a:cxn ang="0">
                <a:pos x="545" y="102"/>
              </a:cxn>
              <a:cxn ang="0">
                <a:pos x="437" y="178"/>
              </a:cxn>
              <a:cxn ang="0">
                <a:pos x="383" y="245"/>
              </a:cxn>
              <a:cxn ang="0">
                <a:pos x="393" y="342"/>
              </a:cxn>
              <a:cxn ang="0">
                <a:pos x="356" y="382"/>
              </a:cxn>
              <a:cxn ang="0">
                <a:pos x="371" y="410"/>
              </a:cxn>
              <a:cxn ang="0">
                <a:pos x="371" y="482"/>
              </a:cxn>
              <a:cxn ang="0">
                <a:pos x="408" y="482"/>
              </a:cxn>
              <a:cxn ang="0">
                <a:pos x="463" y="534"/>
              </a:cxn>
              <a:cxn ang="0">
                <a:pos x="486" y="596"/>
              </a:cxn>
              <a:cxn ang="0">
                <a:pos x="100" y="614"/>
              </a:cxn>
              <a:cxn ang="0">
                <a:pos x="101" y="444"/>
              </a:cxn>
              <a:cxn ang="0">
                <a:pos x="67" y="407"/>
              </a:cxn>
              <a:cxn ang="0">
                <a:pos x="79" y="362"/>
              </a:cxn>
              <a:cxn ang="0">
                <a:pos x="91" y="337"/>
              </a:cxn>
              <a:cxn ang="0">
                <a:pos x="67" y="219"/>
              </a:cxn>
              <a:cxn ang="0">
                <a:pos x="34" y="142"/>
              </a:cxn>
              <a:cxn ang="0">
                <a:pos x="0" y="48"/>
              </a:cxn>
            </a:cxnLst>
            <a:rect l="0" t="0" r="r" b="b"/>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rgbClr val="FF6600"/>
          </a:solidFill>
          <a:ln w="9525">
            <a:solidFill>
              <a:schemeClr val="tx1"/>
            </a:solidFill>
            <a:prstDash val="solid"/>
            <a:round/>
            <a:headEnd/>
            <a:tailEnd/>
          </a:ln>
        </p:spPr>
        <p:txBody>
          <a:bodyPr/>
          <a:lstStyle/>
          <a:p>
            <a:endParaRPr lang="en-US" dirty="0"/>
          </a:p>
        </p:txBody>
      </p:sp>
      <p:sp>
        <p:nvSpPr>
          <p:cNvPr id="21574" name="Freeform 70"/>
          <p:cNvSpPr>
            <a:spLocks noChangeAspect="1"/>
          </p:cNvSpPr>
          <p:nvPr/>
        </p:nvSpPr>
        <p:spPr bwMode="auto">
          <a:xfrm>
            <a:off x="4984750" y="1625600"/>
            <a:ext cx="654050" cy="754063"/>
          </a:xfrm>
          <a:custGeom>
            <a:avLst/>
            <a:gdLst/>
            <a:ahLst/>
            <a:cxnLst>
              <a:cxn ang="0">
                <a:pos x="30" y="33"/>
              </a:cxn>
              <a:cxn ang="0">
                <a:pos x="61" y="28"/>
              </a:cxn>
              <a:cxn ang="0">
                <a:pos x="90" y="28"/>
              </a:cxn>
              <a:cxn ang="0">
                <a:pos x="107" y="0"/>
              </a:cxn>
              <a:cxn ang="0">
                <a:pos x="121" y="36"/>
              </a:cxn>
              <a:cxn ang="0">
                <a:pos x="166" y="36"/>
              </a:cxn>
              <a:cxn ang="0">
                <a:pos x="189" y="68"/>
              </a:cxn>
              <a:cxn ang="0">
                <a:pos x="236" y="59"/>
              </a:cxn>
              <a:cxn ang="0">
                <a:pos x="267" y="80"/>
              </a:cxn>
              <a:cxn ang="0">
                <a:pos x="325" y="95"/>
              </a:cxn>
              <a:cxn ang="0">
                <a:pos x="336" y="121"/>
              </a:cxn>
              <a:cxn ang="0">
                <a:pos x="365" y="122"/>
              </a:cxn>
              <a:cxn ang="0">
                <a:pos x="356" y="147"/>
              </a:cxn>
              <a:cxn ang="0">
                <a:pos x="367" y="176"/>
              </a:cxn>
              <a:cxn ang="0">
                <a:pos x="347" y="211"/>
              </a:cxn>
              <a:cxn ang="0">
                <a:pos x="361" y="219"/>
              </a:cxn>
              <a:cxn ang="0">
                <a:pos x="394" y="180"/>
              </a:cxn>
              <a:cxn ang="0">
                <a:pos x="392" y="167"/>
              </a:cxn>
              <a:cxn ang="0">
                <a:pos x="406" y="161"/>
              </a:cxn>
              <a:cxn ang="0">
                <a:pos x="415" y="180"/>
              </a:cxn>
              <a:cxn ang="0">
                <a:pos x="389" y="207"/>
              </a:cxn>
              <a:cxn ang="0">
                <a:pos x="379" y="268"/>
              </a:cxn>
              <a:cxn ang="0">
                <a:pos x="379" y="371"/>
              </a:cxn>
              <a:cxn ang="0">
                <a:pos x="394" y="389"/>
              </a:cxn>
              <a:cxn ang="0">
                <a:pos x="388" y="453"/>
              </a:cxn>
              <a:cxn ang="0">
                <a:pos x="191" y="484"/>
              </a:cxn>
              <a:cxn ang="0">
                <a:pos x="142" y="454"/>
              </a:cxn>
              <a:cxn ang="0">
                <a:pos x="152" y="416"/>
              </a:cxn>
              <a:cxn ang="0">
                <a:pos x="128" y="374"/>
              </a:cxn>
              <a:cxn ang="0">
                <a:pos x="107" y="322"/>
              </a:cxn>
              <a:cxn ang="0">
                <a:pos x="52" y="270"/>
              </a:cxn>
              <a:cxn ang="0">
                <a:pos x="18" y="270"/>
              </a:cxn>
              <a:cxn ang="0">
                <a:pos x="18" y="198"/>
              </a:cxn>
              <a:cxn ang="0">
                <a:pos x="0" y="171"/>
              </a:cxn>
              <a:cxn ang="0">
                <a:pos x="39" y="130"/>
              </a:cxn>
              <a:cxn ang="0">
                <a:pos x="30" y="33"/>
              </a:cxn>
            </a:cxnLst>
            <a:rect l="0" t="0" r="r" b="b"/>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rgbClr val="808080"/>
          </a:solidFill>
          <a:ln w="9525">
            <a:solidFill>
              <a:schemeClr val="tx1"/>
            </a:solidFill>
            <a:prstDash val="solid"/>
            <a:round/>
            <a:headEnd/>
            <a:tailEnd/>
          </a:ln>
        </p:spPr>
        <p:txBody>
          <a:bodyPr/>
          <a:lstStyle/>
          <a:p>
            <a:endParaRPr lang="en-US" dirty="0"/>
          </a:p>
        </p:txBody>
      </p:sp>
      <p:sp>
        <p:nvSpPr>
          <p:cNvPr id="21575" name="Freeform 71"/>
          <p:cNvSpPr>
            <a:spLocks noChangeAspect="1"/>
          </p:cNvSpPr>
          <p:nvPr/>
        </p:nvSpPr>
        <p:spPr bwMode="auto">
          <a:xfrm>
            <a:off x="4572000" y="2222500"/>
            <a:ext cx="757238" cy="487363"/>
          </a:xfrm>
          <a:custGeom>
            <a:avLst/>
            <a:gdLst/>
            <a:ahLst/>
            <a:cxnLst>
              <a:cxn ang="0">
                <a:pos x="7" y="16"/>
              </a:cxn>
              <a:cxn ang="0">
                <a:pos x="0" y="71"/>
              </a:cxn>
              <a:cxn ang="0">
                <a:pos x="10" y="129"/>
              </a:cxn>
              <a:cxn ang="0">
                <a:pos x="55" y="249"/>
              </a:cxn>
              <a:cxn ang="0">
                <a:pos x="80" y="313"/>
              </a:cxn>
              <a:cxn ang="0">
                <a:pos x="363" y="298"/>
              </a:cxn>
              <a:cxn ang="0">
                <a:pos x="410" y="313"/>
              </a:cxn>
              <a:cxn ang="0">
                <a:pos x="438" y="252"/>
              </a:cxn>
              <a:cxn ang="0">
                <a:pos x="428" y="208"/>
              </a:cxn>
              <a:cxn ang="0">
                <a:pos x="475" y="200"/>
              </a:cxn>
              <a:cxn ang="0">
                <a:pos x="481" y="131"/>
              </a:cxn>
              <a:cxn ang="0">
                <a:pos x="453" y="101"/>
              </a:cxn>
              <a:cxn ang="0">
                <a:pos x="404" y="71"/>
              </a:cxn>
              <a:cxn ang="0">
                <a:pos x="414" y="30"/>
              </a:cxn>
              <a:cxn ang="0">
                <a:pos x="393" y="0"/>
              </a:cxn>
              <a:cxn ang="0">
                <a:pos x="287" y="4"/>
              </a:cxn>
              <a:cxn ang="0">
                <a:pos x="180" y="9"/>
              </a:cxn>
              <a:cxn ang="0">
                <a:pos x="7" y="16"/>
              </a:cxn>
            </a:cxnLst>
            <a:rect l="0" t="0" r="r" b="b"/>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rgbClr val="003366"/>
          </a:solidFill>
          <a:ln w="9525">
            <a:solidFill>
              <a:srgbClr val="000000"/>
            </a:solidFill>
            <a:prstDash val="solid"/>
            <a:round/>
            <a:headEnd/>
            <a:tailEnd/>
          </a:ln>
        </p:spPr>
        <p:txBody>
          <a:bodyPr/>
          <a:lstStyle/>
          <a:p>
            <a:endParaRPr lang="en-US" dirty="0"/>
          </a:p>
        </p:txBody>
      </p:sp>
      <p:grpSp>
        <p:nvGrpSpPr>
          <p:cNvPr id="5" name="Group 72"/>
          <p:cNvGrpSpPr>
            <a:grpSpLocks/>
          </p:cNvGrpSpPr>
          <p:nvPr/>
        </p:nvGrpSpPr>
        <p:grpSpPr bwMode="auto">
          <a:xfrm>
            <a:off x="5241925" y="1517650"/>
            <a:ext cx="989013" cy="884238"/>
            <a:chOff x="3254" y="860"/>
            <a:chExt cx="623" cy="557"/>
          </a:xfrm>
        </p:grpSpPr>
        <p:sp>
          <p:nvSpPr>
            <p:cNvPr id="21577" name="Freeform 73"/>
            <p:cNvSpPr>
              <a:spLocks noChangeAspect="1"/>
            </p:cNvSpPr>
            <p:nvPr/>
          </p:nvSpPr>
          <p:spPr bwMode="auto">
            <a:xfrm>
              <a:off x="3254" y="860"/>
              <a:ext cx="442" cy="190"/>
            </a:xfrm>
            <a:custGeom>
              <a:avLst/>
              <a:gdLst/>
              <a:ahLst/>
              <a:cxnLst>
                <a:cxn ang="0">
                  <a:pos x="0" y="106"/>
                </a:cxn>
                <a:cxn ang="0">
                  <a:pos x="99" y="0"/>
                </a:cxn>
                <a:cxn ang="0">
                  <a:pos x="82" y="44"/>
                </a:cxn>
                <a:cxn ang="0">
                  <a:pos x="95" y="57"/>
                </a:cxn>
                <a:cxn ang="0">
                  <a:pos x="126" y="39"/>
                </a:cxn>
                <a:cxn ang="0">
                  <a:pos x="195" y="66"/>
                </a:cxn>
                <a:cxn ang="0">
                  <a:pos x="225" y="44"/>
                </a:cxn>
                <a:cxn ang="0">
                  <a:pos x="317" y="32"/>
                </a:cxn>
                <a:cxn ang="0">
                  <a:pos x="335" y="58"/>
                </a:cxn>
                <a:cxn ang="0">
                  <a:pos x="371" y="53"/>
                </a:cxn>
                <a:cxn ang="0">
                  <a:pos x="441" y="81"/>
                </a:cxn>
                <a:cxn ang="0">
                  <a:pos x="445" y="102"/>
                </a:cxn>
                <a:cxn ang="0">
                  <a:pos x="369" y="120"/>
                </a:cxn>
                <a:cxn ang="0">
                  <a:pos x="347" y="106"/>
                </a:cxn>
                <a:cxn ang="0">
                  <a:pos x="308" y="111"/>
                </a:cxn>
                <a:cxn ang="0">
                  <a:pos x="263" y="137"/>
                </a:cxn>
                <a:cxn ang="0">
                  <a:pos x="243" y="139"/>
                </a:cxn>
                <a:cxn ang="0">
                  <a:pos x="226" y="120"/>
                </a:cxn>
                <a:cxn ang="0">
                  <a:pos x="201" y="191"/>
                </a:cxn>
                <a:cxn ang="0">
                  <a:pos x="173" y="193"/>
                </a:cxn>
                <a:cxn ang="0">
                  <a:pos x="161" y="164"/>
                </a:cxn>
                <a:cxn ang="0">
                  <a:pos x="101" y="151"/>
                </a:cxn>
                <a:cxn ang="0">
                  <a:pos x="73" y="130"/>
                </a:cxn>
                <a:cxn ang="0">
                  <a:pos x="23" y="137"/>
                </a:cxn>
                <a:cxn ang="0">
                  <a:pos x="0" y="106"/>
                </a:cxn>
              </a:cxnLst>
              <a:rect l="0" t="0" r="r" b="b"/>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solidFill>
              <a:srgbClr val="003366"/>
            </a:solidFill>
            <a:ln w="9525">
              <a:solidFill>
                <a:schemeClr val="tx1"/>
              </a:solidFill>
              <a:prstDash val="solid"/>
              <a:round/>
              <a:headEnd/>
              <a:tailEnd/>
            </a:ln>
          </p:spPr>
          <p:txBody>
            <a:bodyPr/>
            <a:lstStyle/>
            <a:p>
              <a:endParaRPr lang="en-US" dirty="0"/>
            </a:p>
          </p:txBody>
        </p:sp>
        <p:sp>
          <p:nvSpPr>
            <p:cNvPr id="21578" name="Freeform 74"/>
            <p:cNvSpPr>
              <a:spLocks noChangeAspect="1"/>
            </p:cNvSpPr>
            <p:nvPr/>
          </p:nvSpPr>
          <p:spPr bwMode="auto">
            <a:xfrm>
              <a:off x="3560" y="994"/>
              <a:ext cx="317" cy="423"/>
            </a:xfrm>
            <a:custGeom>
              <a:avLst/>
              <a:gdLst/>
              <a:ahLst/>
              <a:cxnLst>
                <a:cxn ang="0">
                  <a:pos x="81" y="18"/>
                </a:cxn>
                <a:cxn ang="0">
                  <a:pos x="93" y="45"/>
                </a:cxn>
                <a:cxn ang="0">
                  <a:pos x="70" y="61"/>
                </a:cxn>
                <a:cxn ang="0">
                  <a:pos x="69" y="130"/>
                </a:cxn>
                <a:cxn ang="0">
                  <a:pos x="57" y="85"/>
                </a:cxn>
                <a:cxn ang="0">
                  <a:pos x="11" y="128"/>
                </a:cxn>
                <a:cxn ang="0">
                  <a:pos x="0" y="252"/>
                </a:cxn>
                <a:cxn ang="0">
                  <a:pos x="30" y="313"/>
                </a:cxn>
                <a:cxn ang="0">
                  <a:pos x="33" y="344"/>
                </a:cxn>
                <a:cxn ang="0">
                  <a:pos x="34" y="369"/>
                </a:cxn>
                <a:cxn ang="0">
                  <a:pos x="33" y="392"/>
                </a:cxn>
                <a:cxn ang="0">
                  <a:pos x="27" y="432"/>
                </a:cxn>
                <a:cxn ang="0">
                  <a:pos x="152" y="425"/>
                </a:cxn>
                <a:cxn ang="0">
                  <a:pos x="318" y="410"/>
                </a:cxn>
                <a:cxn ang="0">
                  <a:pos x="288" y="401"/>
                </a:cxn>
                <a:cxn ang="0">
                  <a:pos x="271" y="378"/>
                </a:cxn>
                <a:cxn ang="0">
                  <a:pos x="297" y="359"/>
                </a:cxn>
                <a:cxn ang="0">
                  <a:pos x="297" y="335"/>
                </a:cxn>
                <a:cxn ang="0">
                  <a:pos x="285" y="314"/>
                </a:cxn>
                <a:cxn ang="0">
                  <a:pos x="297" y="299"/>
                </a:cxn>
                <a:cxn ang="0">
                  <a:pos x="319" y="301"/>
                </a:cxn>
                <a:cxn ang="0">
                  <a:pos x="315" y="241"/>
                </a:cxn>
                <a:cxn ang="0">
                  <a:pos x="309" y="206"/>
                </a:cxn>
                <a:cxn ang="0">
                  <a:pos x="295" y="183"/>
                </a:cxn>
                <a:cxn ang="0">
                  <a:pos x="282" y="170"/>
                </a:cxn>
                <a:cxn ang="0">
                  <a:pos x="261" y="165"/>
                </a:cxn>
                <a:cxn ang="0">
                  <a:pos x="242" y="165"/>
                </a:cxn>
                <a:cxn ang="0">
                  <a:pos x="221" y="194"/>
                </a:cxn>
                <a:cxn ang="0">
                  <a:pos x="207" y="203"/>
                </a:cxn>
                <a:cxn ang="0">
                  <a:pos x="198" y="206"/>
                </a:cxn>
                <a:cxn ang="0">
                  <a:pos x="188" y="201"/>
                </a:cxn>
                <a:cxn ang="0">
                  <a:pos x="185" y="188"/>
                </a:cxn>
                <a:cxn ang="0">
                  <a:pos x="188" y="179"/>
                </a:cxn>
                <a:cxn ang="0">
                  <a:pos x="197" y="170"/>
                </a:cxn>
                <a:cxn ang="0">
                  <a:pos x="206" y="165"/>
                </a:cxn>
                <a:cxn ang="0">
                  <a:pos x="215" y="164"/>
                </a:cxn>
                <a:cxn ang="0">
                  <a:pos x="215" y="147"/>
                </a:cxn>
                <a:cxn ang="0">
                  <a:pos x="239" y="130"/>
                </a:cxn>
                <a:cxn ang="0">
                  <a:pos x="215" y="73"/>
                </a:cxn>
                <a:cxn ang="0">
                  <a:pos x="215" y="46"/>
                </a:cxn>
                <a:cxn ang="0">
                  <a:pos x="175" y="36"/>
                </a:cxn>
                <a:cxn ang="0">
                  <a:pos x="116" y="0"/>
                </a:cxn>
                <a:cxn ang="0">
                  <a:pos x="81" y="18"/>
                </a:cxn>
              </a:cxnLst>
              <a:rect l="0" t="0" r="r" b="b"/>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solidFill>
              <a:srgbClr val="003366"/>
            </a:solidFill>
            <a:ln w="9525">
              <a:solidFill>
                <a:schemeClr val="tx1"/>
              </a:solidFill>
              <a:prstDash val="solid"/>
              <a:round/>
              <a:headEnd/>
              <a:tailEnd/>
            </a:ln>
          </p:spPr>
          <p:txBody>
            <a:bodyPr/>
            <a:lstStyle/>
            <a:p>
              <a:endParaRPr lang="en-US" dirty="0"/>
            </a:p>
          </p:txBody>
        </p:sp>
      </p:grpSp>
      <p:sp>
        <p:nvSpPr>
          <p:cNvPr id="21579" name="Freeform 75"/>
          <p:cNvSpPr>
            <a:spLocks noChangeAspect="1"/>
          </p:cNvSpPr>
          <p:nvPr/>
        </p:nvSpPr>
        <p:spPr bwMode="auto">
          <a:xfrm>
            <a:off x="4695825" y="2686050"/>
            <a:ext cx="865188" cy="701675"/>
          </a:xfrm>
          <a:custGeom>
            <a:avLst/>
            <a:gdLst/>
            <a:ahLst/>
            <a:cxnLst>
              <a:cxn ang="0">
                <a:pos x="0" y="15"/>
              </a:cxn>
              <a:cxn ang="0">
                <a:pos x="240" y="0"/>
              </a:cxn>
              <a:cxn ang="0">
                <a:pos x="290" y="0"/>
              </a:cxn>
              <a:cxn ang="0">
                <a:pos x="329" y="13"/>
              </a:cxn>
              <a:cxn ang="0">
                <a:pos x="308" y="52"/>
              </a:cxn>
              <a:cxn ang="0">
                <a:pos x="378" y="116"/>
              </a:cxn>
              <a:cxn ang="0">
                <a:pos x="401" y="170"/>
              </a:cxn>
              <a:cxn ang="0">
                <a:pos x="442" y="156"/>
              </a:cxn>
              <a:cxn ang="0">
                <a:pos x="441" y="232"/>
              </a:cxn>
              <a:cxn ang="0">
                <a:pos x="483" y="255"/>
              </a:cxn>
              <a:cxn ang="0">
                <a:pos x="502" y="322"/>
              </a:cxn>
              <a:cxn ang="0">
                <a:pos x="532" y="328"/>
              </a:cxn>
              <a:cxn ang="0">
                <a:pos x="548" y="356"/>
              </a:cxn>
              <a:cxn ang="0">
                <a:pos x="511" y="395"/>
              </a:cxn>
              <a:cxn ang="0">
                <a:pos x="499" y="439"/>
              </a:cxn>
              <a:cxn ang="0">
                <a:pos x="447" y="451"/>
              </a:cxn>
              <a:cxn ang="0">
                <a:pos x="460" y="402"/>
              </a:cxn>
              <a:cxn ang="0">
                <a:pos x="255" y="420"/>
              </a:cxn>
              <a:cxn ang="0">
                <a:pos x="107" y="438"/>
              </a:cxn>
              <a:cxn ang="0">
                <a:pos x="98" y="390"/>
              </a:cxn>
              <a:cxn ang="0">
                <a:pos x="88" y="246"/>
              </a:cxn>
              <a:cxn ang="0">
                <a:pos x="86" y="167"/>
              </a:cxn>
              <a:cxn ang="0">
                <a:pos x="37" y="131"/>
              </a:cxn>
              <a:cxn ang="0">
                <a:pos x="55" y="98"/>
              </a:cxn>
              <a:cxn ang="0">
                <a:pos x="31" y="80"/>
              </a:cxn>
              <a:cxn ang="0">
                <a:pos x="0" y="15"/>
              </a:cxn>
            </a:cxnLst>
            <a:rect l="0" t="0" r="r" b="b"/>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rgbClr val="003366"/>
          </a:solidFill>
          <a:ln w="9525">
            <a:solidFill>
              <a:schemeClr val="tx1"/>
            </a:solidFill>
            <a:prstDash val="solid"/>
            <a:round/>
            <a:headEnd/>
            <a:tailEnd/>
          </a:ln>
        </p:spPr>
        <p:txBody>
          <a:bodyPr/>
          <a:lstStyle/>
          <a:p>
            <a:endParaRPr lang="en-US" dirty="0"/>
          </a:p>
        </p:txBody>
      </p:sp>
      <p:sp>
        <p:nvSpPr>
          <p:cNvPr id="21580" name="Freeform 76"/>
          <p:cNvSpPr>
            <a:spLocks noChangeAspect="1"/>
          </p:cNvSpPr>
          <p:nvPr/>
        </p:nvSpPr>
        <p:spPr bwMode="auto">
          <a:xfrm>
            <a:off x="5643563" y="2387600"/>
            <a:ext cx="423862" cy="687388"/>
          </a:xfrm>
          <a:custGeom>
            <a:avLst/>
            <a:gdLst/>
            <a:ahLst/>
            <a:cxnLst>
              <a:cxn ang="0">
                <a:pos x="0" y="31"/>
              </a:cxn>
              <a:cxn ang="0">
                <a:pos x="31" y="48"/>
              </a:cxn>
              <a:cxn ang="0">
                <a:pos x="61" y="45"/>
              </a:cxn>
              <a:cxn ang="0">
                <a:pos x="71" y="36"/>
              </a:cxn>
              <a:cxn ang="0">
                <a:pos x="79" y="9"/>
              </a:cxn>
              <a:cxn ang="0">
                <a:pos x="208" y="0"/>
              </a:cxn>
              <a:cxn ang="0">
                <a:pos x="268" y="312"/>
              </a:cxn>
              <a:cxn ang="0">
                <a:pos x="263" y="309"/>
              </a:cxn>
              <a:cxn ang="0">
                <a:pos x="219" y="326"/>
              </a:cxn>
              <a:cxn ang="0">
                <a:pos x="187" y="410"/>
              </a:cxn>
              <a:cxn ang="0">
                <a:pos x="141" y="398"/>
              </a:cxn>
              <a:cxn ang="0">
                <a:pos x="87" y="429"/>
              </a:cxn>
              <a:cxn ang="0">
                <a:pos x="17" y="441"/>
              </a:cxn>
              <a:cxn ang="0">
                <a:pos x="49" y="359"/>
              </a:cxn>
              <a:cxn ang="0">
                <a:pos x="35" y="313"/>
              </a:cxn>
              <a:cxn ang="0">
                <a:pos x="0" y="31"/>
              </a:cxn>
            </a:cxnLst>
            <a:rect l="0" t="0" r="r" b="b"/>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rgbClr val="FF6600"/>
          </a:solidFill>
          <a:ln w="9525" cap="flat" cmpd="sng">
            <a:solidFill>
              <a:schemeClr val="tx1"/>
            </a:solidFill>
            <a:prstDash val="solid"/>
            <a:round/>
            <a:headEnd type="none" w="med" len="med"/>
            <a:tailEnd type="none" w="med" len="med"/>
          </a:ln>
          <a:effectLst/>
        </p:spPr>
        <p:txBody>
          <a:bodyPr/>
          <a:lstStyle/>
          <a:p>
            <a:endParaRPr lang="en-US" dirty="0"/>
          </a:p>
        </p:txBody>
      </p:sp>
      <p:sp>
        <p:nvSpPr>
          <p:cNvPr id="21581" name="Freeform 77"/>
          <p:cNvSpPr>
            <a:spLocks noChangeAspect="1"/>
          </p:cNvSpPr>
          <p:nvPr/>
        </p:nvSpPr>
        <p:spPr bwMode="auto">
          <a:xfrm>
            <a:off x="5972175" y="2249488"/>
            <a:ext cx="546100" cy="619125"/>
          </a:xfrm>
          <a:custGeom>
            <a:avLst/>
            <a:gdLst/>
            <a:ahLst/>
            <a:cxnLst>
              <a:cxn ang="0">
                <a:pos x="0" y="89"/>
              </a:cxn>
              <a:cxn ang="0">
                <a:pos x="155" y="74"/>
              </a:cxn>
              <a:cxn ang="0">
                <a:pos x="188" y="80"/>
              </a:cxn>
              <a:cxn ang="0">
                <a:pos x="261" y="46"/>
              </a:cxn>
              <a:cxn ang="0">
                <a:pos x="277" y="15"/>
              </a:cxn>
              <a:cxn ang="0">
                <a:pos x="321" y="0"/>
              </a:cxn>
              <a:cxn ang="0">
                <a:pos x="345" y="150"/>
              </a:cxn>
              <a:cxn ang="0">
                <a:pos x="327" y="167"/>
              </a:cxn>
              <a:cxn ang="0">
                <a:pos x="331" y="271"/>
              </a:cxn>
              <a:cxn ang="0">
                <a:pos x="297" y="280"/>
              </a:cxn>
              <a:cxn ang="0">
                <a:pos x="277" y="338"/>
              </a:cxn>
              <a:cxn ang="0">
                <a:pos x="251" y="331"/>
              </a:cxn>
              <a:cxn ang="0">
                <a:pos x="242" y="398"/>
              </a:cxn>
              <a:cxn ang="0">
                <a:pos x="203" y="369"/>
              </a:cxn>
              <a:cxn ang="0">
                <a:pos x="127" y="387"/>
              </a:cxn>
              <a:cxn ang="0">
                <a:pos x="94" y="362"/>
              </a:cxn>
              <a:cxn ang="0">
                <a:pos x="51" y="360"/>
              </a:cxn>
              <a:cxn ang="0">
                <a:pos x="29" y="249"/>
              </a:cxn>
              <a:cxn ang="0">
                <a:pos x="0" y="89"/>
              </a:cxn>
            </a:cxnLst>
            <a:rect l="0" t="0" r="r" b="b"/>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rgbClr val="FF6600"/>
          </a:solidFill>
          <a:ln w="9525">
            <a:solidFill>
              <a:schemeClr val="tx1"/>
            </a:solidFill>
            <a:prstDash val="solid"/>
            <a:round/>
            <a:headEnd/>
            <a:tailEnd/>
          </a:ln>
        </p:spPr>
        <p:txBody>
          <a:bodyPr/>
          <a:lstStyle/>
          <a:p>
            <a:endParaRPr lang="en-US" dirty="0"/>
          </a:p>
        </p:txBody>
      </p:sp>
      <p:sp>
        <p:nvSpPr>
          <p:cNvPr id="21582" name="Text Box 78"/>
          <p:cNvSpPr txBox="1">
            <a:spLocks noChangeArrowheads="1"/>
          </p:cNvSpPr>
          <p:nvPr/>
        </p:nvSpPr>
        <p:spPr bwMode="auto">
          <a:xfrm>
            <a:off x="4606925" y="1700213"/>
            <a:ext cx="366713"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MN</a:t>
            </a:r>
          </a:p>
        </p:txBody>
      </p:sp>
      <p:sp>
        <p:nvSpPr>
          <p:cNvPr id="21583" name="Text Box 79"/>
          <p:cNvSpPr txBox="1">
            <a:spLocks noChangeArrowheads="1"/>
          </p:cNvSpPr>
          <p:nvPr/>
        </p:nvSpPr>
        <p:spPr bwMode="auto">
          <a:xfrm>
            <a:off x="3886200" y="1487488"/>
            <a:ext cx="354013"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ND</a:t>
            </a:r>
          </a:p>
        </p:txBody>
      </p:sp>
      <p:sp>
        <p:nvSpPr>
          <p:cNvPr id="21584" name="Text Box 80"/>
          <p:cNvSpPr txBox="1">
            <a:spLocks noChangeArrowheads="1"/>
          </p:cNvSpPr>
          <p:nvPr/>
        </p:nvSpPr>
        <p:spPr bwMode="auto">
          <a:xfrm>
            <a:off x="4800600" y="2325688"/>
            <a:ext cx="307975"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IA</a:t>
            </a:r>
          </a:p>
        </p:txBody>
      </p:sp>
      <p:sp>
        <p:nvSpPr>
          <p:cNvPr id="21585" name="Text Box 81"/>
          <p:cNvSpPr txBox="1">
            <a:spLocks noChangeArrowheads="1"/>
          </p:cNvSpPr>
          <p:nvPr/>
        </p:nvSpPr>
        <p:spPr bwMode="auto">
          <a:xfrm>
            <a:off x="5181600" y="1944688"/>
            <a:ext cx="346075"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WI</a:t>
            </a:r>
          </a:p>
        </p:txBody>
      </p:sp>
      <p:sp>
        <p:nvSpPr>
          <p:cNvPr id="21586" name="Text Box 82"/>
          <p:cNvSpPr txBox="1">
            <a:spLocks noChangeArrowheads="1"/>
          </p:cNvSpPr>
          <p:nvPr/>
        </p:nvSpPr>
        <p:spPr bwMode="auto">
          <a:xfrm>
            <a:off x="5791200" y="2020888"/>
            <a:ext cx="330200"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MI</a:t>
            </a:r>
          </a:p>
        </p:txBody>
      </p:sp>
      <p:sp>
        <p:nvSpPr>
          <p:cNvPr id="21587" name="Text Box 83"/>
          <p:cNvSpPr txBox="1">
            <a:spLocks noChangeArrowheads="1"/>
          </p:cNvSpPr>
          <p:nvPr/>
        </p:nvSpPr>
        <p:spPr bwMode="auto">
          <a:xfrm>
            <a:off x="4038600" y="2478088"/>
            <a:ext cx="339725"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NE</a:t>
            </a:r>
          </a:p>
        </p:txBody>
      </p:sp>
      <p:sp>
        <p:nvSpPr>
          <p:cNvPr id="21588" name="Text Box 84"/>
          <p:cNvSpPr txBox="1">
            <a:spLocks noChangeArrowheads="1"/>
          </p:cNvSpPr>
          <p:nvPr/>
        </p:nvSpPr>
        <p:spPr bwMode="auto">
          <a:xfrm>
            <a:off x="3962400" y="1944688"/>
            <a:ext cx="341313" cy="244475"/>
          </a:xfrm>
          <a:prstGeom prst="rect">
            <a:avLst/>
          </a:prstGeom>
          <a:noFill/>
          <a:ln w="9525">
            <a:noFill/>
            <a:miter lim="800000"/>
            <a:headEnd/>
            <a:tailEnd/>
          </a:ln>
          <a:effectLst/>
        </p:spPr>
        <p:txBody>
          <a:bodyPr wrap="none">
            <a:spAutoFit/>
          </a:bodyPr>
          <a:lstStyle/>
          <a:p>
            <a:r>
              <a:rPr lang="en-US" sz="1000" dirty="0">
                <a:latin typeface="Tahoma" pitchFamily="34" charset="0"/>
              </a:rPr>
              <a:t>SD</a:t>
            </a:r>
          </a:p>
        </p:txBody>
      </p:sp>
      <p:sp>
        <p:nvSpPr>
          <p:cNvPr id="21589" name="Text Box 85"/>
          <p:cNvSpPr txBox="1">
            <a:spLocks noChangeArrowheads="1"/>
          </p:cNvSpPr>
          <p:nvPr/>
        </p:nvSpPr>
        <p:spPr bwMode="auto">
          <a:xfrm>
            <a:off x="4953000" y="2935288"/>
            <a:ext cx="373063"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MO</a:t>
            </a:r>
          </a:p>
        </p:txBody>
      </p:sp>
      <p:sp>
        <p:nvSpPr>
          <p:cNvPr id="21590" name="Text Box 86"/>
          <p:cNvSpPr txBox="1">
            <a:spLocks noChangeArrowheads="1"/>
          </p:cNvSpPr>
          <p:nvPr/>
        </p:nvSpPr>
        <p:spPr bwMode="auto">
          <a:xfrm>
            <a:off x="4191000" y="2935288"/>
            <a:ext cx="330200"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KS</a:t>
            </a:r>
          </a:p>
        </p:txBody>
      </p:sp>
      <p:sp>
        <p:nvSpPr>
          <p:cNvPr id="21591" name="Text Box 87"/>
          <p:cNvSpPr txBox="1">
            <a:spLocks noChangeArrowheads="1"/>
          </p:cNvSpPr>
          <p:nvPr/>
        </p:nvSpPr>
        <p:spPr bwMode="auto">
          <a:xfrm>
            <a:off x="6096000" y="2478088"/>
            <a:ext cx="360363"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OH</a:t>
            </a:r>
          </a:p>
        </p:txBody>
      </p:sp>
      <p:sp>
        <p:nvSpPr>
          <p:cNvPr id="21592" name="Text Box 88"/>
          <p:cNvSpPr txBox="1">
            <a:spLocks noChangeArrowheads="1"/>
          </p:cNvSpPr>
          <p:nvPr/>
        </p:nvSpPr>
        <p:spPr bwMode="auto">
          <a:xfrm>
            <a:off x="5713413" y="2554288"/>
            <a:ext cx="315912"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IN</a:t>
            </a:r>
          </a:p>
        </p:txBody>
      </p:sp>
      <p:grpSp>
        <p:nvGrpSpPr>
          <p:cNvPr id="6" name="Group 89"/>
          <p:cNvGrpSpPr>
            <a:grpSpLocks/>
          </p:cNvGrpSpPr>
          <p:nvPr/>
        </p:nvGrpSpPr>
        <p:grpSpPr bwMode="auto">
          <a:xfrm>
            <a:off x="5186363" y="2311400"/>
            <a:ext cx="546100" cy="914400"/>
            <a:chOff x="3215" y="1247"/>
            <a:chExt cx="344" cy="560"/>
          </a:xfrm>
        </p:grpSpPr>
        <p:sp>
          <p:nvSpPr>
            <p:cNvPr id="21594" name="Freeform 90"/>
            <p:cNvSpPr>
              <a:spLocks noChangeAspect="1"/>
            </p:cNvSpPr>
            <p:nvPr/>
          </p:nvSpPr>
          <p:spPr bwMode="auto">
            <a:xfrm>
              <a:off x="3215" y="1247"/>
              <a:ext cx="344" cy="560"/>
            </a:xfrm>
            <a:custGeom>
              <a:avLst/>
              <a:gdLst/>
              <a:ahLst/>
              <a:cxnLst>
                <a:cxn ang="0">
                  <a:pos x="64" y="33"/>
                </a:cxn>
                <a:cxn ang="0">
                  <a:pos x="262" y="0"/>
                </a:cxn>
                <a:cxn ang="0">
                  <a:pos x="294" y="70"/>
                </a:cxn>
                <a:cxn ang="0">
                  <a:pos x="334" y="362"/>
                </a:cxn>
                <a:cxn ang="0">
                  <a:pos x="346" y="401"/>
                </a:cxn>
                <a:cxn ang="0">
                  <a:pos x="314" y="478"/>
                </a:cxn>
                <a:cxn ang="0">
                  <a:pos x="314" y="532"/>
                </a:cxn>
                <a:cxn ang="0">
                  <a:pos x="279" y="526"/>
                </a:cxn>
                <a:cxn ang="0">
                  <a:pos x="280" y="571"/>
                </a:cxn>
                <a:cxn ang="0">
                  <a:pos x="243" y="553"/>
                </a:cxn>
                <a:cxn ang="0">
                  <a:pos x="223" y="559"/>
                </a:cxn>
                <a:cxn ang="0">
                  <a:pos x="195" y="554"/>
                </a:cxn>
                <a:cxn ang="0">
                  <a:pos x="174" y="486"/>
                </a:cxn>
                <a:cxn ang="0">
                  <a:pos x="134" y="465"/>
                </a:cxn>
                <a:cxn ang="0">
                  <a:pos x="134" y="392"/>
                </a:cxn>
                <a:cxn ang="0">
                  <a:pos x="94" y="401"/>
                </a:cxn>
                <a:cxn ang="0">
                  <a:pos x="71" y="347"/>
                </a:cxn>
                <a:cxn ang="0">
                  <a:pos x="0" y="285"/>
                </a:cxn>
                <a:cxn ang="0">
                  <a:pos x="52" y="186"/>
                </a:cxn>
                <a:cxn ang="0">
                  <a:pos x="37" y="140"/>
                </a:cxn>
                <a:cxn ang="0">
                  <a:pos x="89" y="131"/>
                </a:cxn>
                <a:cxn ang="0">
                  <a:pos x="94" y="67"/>
                </a:cxn>
                <a:cxn ang="0">
                  <a:pos x="64" y="33"/>
                </a:cxn>
              </a:cxnLst>
              <a:rect l="0" t="0" r="r" b="b"/>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rgbClr val="808080"/>
            </a:solidFill>
            <a:ln w="9525">
              <a:solidFill>
                <a:schemeClr val="tx1"/>
              </a:solidFill>
              <a:prstDash val="solid"/>
              <a:round/>
              <a:headEnd/>
              <a:tailEnd/>
            </a:ln>
          </p:spPr>
          <p:txBody>
            <a:bodyPr/>
            <a:lstStyle/>
            <a:p>
              <a:endParaRPr lang="en-US" dirty="0"/>
            </a:p>
          </p:txBody>
        </p:sp>
        <p:sp>
          <p:nvSpPr>
            <p:cNvPr id="21595" name="Text Box 91"/>
            <p:cNvSpPr txBox="1">
              <a:spLocks noChangeArrowheads="1"/>
            </p:cNvSpPr>
            <p:nvPr/>
          </p:nvSpPr>
          <p:spPr bwMode="auto">
            <a:xfrm>
              <a:off x="3312" y="1440"/>
              <a:ext cx="186" cy="149"/>
            </a:xfrm>
            <a:prstGeom prst="rect">
              <a:avLst/>
            </a:prstGeom>
            <a:solidFill>
              <a:srgbClr val="808080"/>
            </a:solidFill>
            <a:ln w="9525">
              <a:noFill/>
              <a:miter lim="800000"/>
              <a:headEnd/>
              <a:tailEnd/>
            </a:ln>
            <a:effectLst/>
          </p:spPr>
          <p:txBody>
            <a:bodyPr wrap="none">
              <a:spAutoFit/>
            </a:bodyPr>
            <a:lstStyle/>
            <a:p>
              <a:pPr algn="ctr"/>
              <a:r>
                <a:rPr lang="en-US" sz="1000" dirty="0">
                  <a:solidFill>
                    <a:srgbClr val="000000"/>
                  </a:solidFill>
                  <a:latin typeface="Tahoma" pitchFamily="34" charset="0"/>
                </a:rPr>
                <a:t>IL</a:t>
              </a:r>
            </a:p>
          </p:txBody>
        </p:sp>
      </p:grpSp>
      <p:sp>
        <p:nvSpPr>
          <p:cNvPr id="21596" name="Freeform 92"/>
          <p:cNvSpPr>
            <a:spLocks noChangeAspect="1"/>
          </p:cNvSpPr>
          <p:nvPr/>
        </p:nvSpPr>
        <p:spPr bwMode="auto">
          <a:xfrm>
            <a:off x="7104063" y="2828925"/>
            <a:ext cx="155575" cy="190500"/>
          </a:xfrm>
          <a:custGeom>
            <a:avLst/>
            <a:gdLst/>
            <a:ahLst/>
            <a:cxnLst>
              <a:cxn ang="0">
                <a:pos x="0" y="8"/>
              </a:cxn>
              <a:cxn ang="0">
                <a:pos x="21" y="0"/>
              </a:cxn>
              <a:cxn ang="0">
                <a:pos x="66" y="27"/>
              </a:cxn>
              <a:cxn ang="0">
                <a:pos x="66" y="54"/>
              </a:cxn>
              <a:cxn ang="0">
                <a:pos x="97" y="73"/>
              </a:cxn>
              <a:cxn ang="0">
                <a:pos x="98" y="109"/>
              </a:cxn>
              <a:cxn ang="0">
                <a:pos x="48" y="122"/>
              </a:cxn>
              <a:cxn ang="0">
                <a:pos x="0" y="8"/>
              </a:cxn>
            </a:cxnLst>
            <a:rect l="0" t="0" r="r" b="b"/>
            <a:pathLst>
              <a:path w="98" h="122">
                <a:moveTo>
                  <a:pt x="0" y="8"/>
                </a:moveTo>
                <a:lnTo>
                  <a:pt x="21" y="0"/>
                </a:lnTo>
                <a:lnTo>
                  <a:pt x="66" y="27"/>
                </a:lnTo>
                <a:lnTo>
                  <a:pt x="66" y="54"/>
                </a:lnTo>
                <a:lnTo>
                  <a:pt x="97" y="73"/>
                </a:lnTo>
                <a:lnTo>
                  <a:pt x="98" y="109"/>
                </a:lnTo>
                <a:lnTo>
                  <a:pt x="48" y="122"/>
                </a:lnTo>
                <a:lnTo>
                  <a:pt x="0" y="8"/>
                </a:lnTo>
                <a:close/>
              </a:path>
            </a:pathLst>
          </a:custGeom>
          <a:solidFill>
            <a:srgbClr val="FF6600"/>
          </a:solidFill>
          <a:ln w="9525" cap="flat" cmpd="sng">
            <a:solidFill>
              <a:schemeClr val="tx1"/>
            </a:solidFill>
            <a:prstDash val="solid"/>
            <a:round/>
            <a:headEnd/>
            <a:tailEnd/>
          </a:ln>
          <a:effectLst/>
        </p:spPr>
        <p:txBody>
          <a:bodyPr wrap="none" anchor="ctr"/>
          <a:lstStyle/>
          <a:p>
            <a:endParaRPr lang="en-US" dirty="0"/>
          </a:p>
        </p:txBody>
      </p:sp>
      <p:sp>
        <p:nvSpPr>
          <p:cNvPr id="21597" name="Freeform 93"/>
          <p:cNvSpPr>
            <a:spLocks noChangeAspect="1"/>
          </p:cNvSpPr>
          <p:nvPr/>
        </p:nvSpPr>
        <p:spPr bwMode="auto">
          <a:xfrm>
            <a:off x="6626225" y="2841625"/>
            <a:ext cx="635000" cy="257175"/>
          </a:xfrm>
          <a:custGeom>
            <a:avLst/>
            <a:gdLst/>
            <a:ahLst/>
            <a:cxnLst>
              <a:cxn ang="0">
                <a:pos x="0" y="56"/>
              </a:cxn>
              <a:cxn ang="0">
                <a:pos x="300" y="0"/>
              </a:cxn>
              <a:cxn ang="0">
                <a:pos x="349" y="113"/>
              </a:cxn>
              <a:cxn ang="0">
                <a:pos x="401" y="101"/>
              </a:cxn>
              <a:cxn ang="0">
                <a:pos x="403" y="158"/>
              </a:cxn>
              <a:cxn ang="0">
                <a:pos x="361" y="165"/>
              </a:cxn>
              <a:cxn ang="0">
                <a:pos x="324" y="128"/>
              </a:cxn>
              <a:cxn ang="0">
                <a:pos x="300" y="83"/>
              </a:cxn>
              <a:cxn ang="0">
                <a:pos x="296" y="21"/>
              </a:cxn>
              <a:cxn ang="0">
                <a:pos x="278" y="52"/>
              </a:cxn>
              <a:cxn ang="0">
                <a:pos x="299" y="146"/>
              </a:cxn>
              <a:cxn ang="0">
                <a:pos x="211" y="159"/>
              </a:cxn>
              <a:cxn ang="0">
                <a:pos x="208" y="91"/>
              </a:cxn>
              <a:cxn ang="0">
                <a:pos x="154" y="61"/>
              </a:cxn>
              <a:cxn ang="0">
                <a:pos x="108" y="53"/>
              </a:cxn>
              <a:cxn ang="0">
                <a:pos x="12" y="101"/>
              </a:cxn>
              <a:cxn ang="0">
                <a:pos x="0" y="56"/>
              </a:cxn>
            </a:cxnLst>
            <a:rect l="0" t="0" r="r" b="b"/>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rgbClr val="FF6600"/>
          </a:solidFill>
          <a:ln w="9525">
            <a:solidFill>
              <a:schemeClr val="tx1"/>
            </a:solidFill>
            <a:prstDash val="solid"/>
            <a:round/>
            <a:headEnd/>
            <a:tailEnd/>
          </a:ln>
        </p:spPr>
        <p:txBody>
          <a:bodyPr/>
          <a:lstStyle/>
          <a:p>
            <a:endParaRPr lang="en-US" dirty="0"/>
          </a:p>
        </p:txBody>
      </p:sp>
      <p:sp>
        <p:nvSpPr>
          <p:cNvPr id="21598" name="Freeform 94"/>
          <p:cNvSpPr>
            <a:spLocks noChangeAspect="1"/>
          </p:cNvSpPr>
          <p:nvPr/>
        </p:nvSpPr>
        <p:spPr bwMode="auto">
          <a:xfrm>
            <a:off x="3727450" y="3624263"/>
            <a:ext cx="1125538" cy="533400"/>
          </a:xfrm>
          <a:custGeom>
            <a:avLst/>
            <a:gdLst/>
            <a:ahLst/>
            <a:cxnLst>
              <a:cxn ang="0">
                <a:pos x="4" y="0"/>
              </a:cxn>
              <a:cxn ang="0">
                <a:pos x="0" y="61"/>
              </a:cxn>
              <a:cxn ang="0">
                <a:pos x="253" y="70"/>
              </a:cxn>
              <a:cxn ang="0">
                <a:pos x="255" y="266"/>
              </a:cxn>
              <a:cxn ang="0">
                <a:pos x="385" y="319"/>
              </a:cxn>
              <a:cxn ang="0">
                <a:pos x="420" y="300"/>
              </a:cxn>
              <a:cxn ang="0">
                <a:pos x="502" y="343"/>
              </a:cxn>
              <a:cxn ang="0">
                <a:pos x="556" y="342"/>
              </a:cxn>
              <a:cxn ang="0">
                <a:pos x="654" y="300"/>
              </a:cxn>
              <a:cxn ang="0">
                <a:pos x="713" y="340"/>
              </a:cxn>
              <a:cxn ang="0">
                <a:pos x="713" y="128"/>
              </a:cxn>
              <a:cxn ang="0">
                <a:pos x="695" y="5"/>
              </a:cxn>
              <a:cxn ang="0">
                <a:pos x="4" y="0"/>
              </a:cxn>
            </a:cxnLst>
            <a:rect l="0" t="0" r="r" b="b"/>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rgbClr val="003366"/>
          </a:solidFill>
          <a:ln w="9525">
            <a:solidFill>
              <a:srgbClr val="000000"/>
            </a:solidFill>
            <a:prstDash val="solid"/>
            <a:round/>
            <a:headEnd/>
            <a:tailEnd/>
          </a:ln>
        </p:spPr>
        <p:txBody>
          <a:bodyPr/>
          <a:lstStyle/>
          <a:p>
            <a:endParaRPr lang="en-US" dirty="0"/>
          </a:p>
        </p:txBody>
      </p:sp>
      <p:sp>
        <p:nvSpPr>
          <p:cNvPr id="21599" name="Freeform 95"/>
          <p:cNvSpPr>
            <a:spLocks noChangeAspect="1"/>
          </p:cNvSpPr>
          <p:nvPr/>
        </p:nvSpPr>
        <p:spPr bwMode="auto">
          <a:xfrm>
            <a:off x="4830763" y="3651250"/>
            <a:ext cx="633412" cy="582613"/>
          </a:xfrm>
          <a:custGeom>
            <a:avLst/>
            <a:gdLst/>
            <a:ahLst/>
            <a:cxnLst>
              <a:cxn ang="0">
                <a:pos x="0" y="34"/>
              </a:cxn>
              <a:cxn ang="0">
                <a:pos x="158" y="15"/>
              </a:cxn>
              <a:cxn ang="0">
                <a:pos x="353" y="0"/>
              </a:cxn>
              <a:cxn ang="0">
                <a:pos x="343" y="49"/>
              </a:cxn>
              <a:cxn ang="0">
                <a:pos x="386" y="38"/>
              </a:cxn>
              <a:cxn ang="0">
                <a:pos x="401" y="71"/>
              </a:cxn>
              <a:cxn ang="0">
                <a:pos x="356" y="101"/>
              </a:cxn>
              <a:cxn ang="0">
                <a:pos x="367" y="153"/>
              </a:cxn>
              <a:cxn ang="0">
                <a:pos x="321" y="240"/>
              </a:cxn>
              <a:cxn ang="0">
                <a:pos x="286" y="293"/>
              </a:cxn>
              <a:cxn ang="0">
                <a:pos x="306" y="362"/>
              </a:cxn>
              <a:cxn ang="0">
                <a:pos x="58" y="374"/>
              </a:cxn>
              <a:cxn ang="0">
                <a:pos x="57" y="332"/>
              </a:cxn>
              <a:cxn ang="0">
                <a:pos x="8" y="323"/>
              </a:cxn>
              <a:cxn ang="0">
                <a:pos x="8" y="101"/>
              </a:cxn>
              <a:cxn ang="0">
                <a:pos x="0" y="34"/>
              </a:cxn>
            </a:cxnLst>
            <a:rect l="0" t="0" r="r" b="b"/>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rgbClr val="FF6600"/>
          </a:solidFill>
          <a:ln w="9525">
            <a:solidFill>
              <a:schemeClr val="tx1"/>
            </a:solidFill>
            <a:prstDash val="solid"/>
            <a:round/>
            <a:headEnd/>
            <a:tailEnd/>
          </a:ln>
        </p:spPr>
        <p:txBody>
          <a:bodyPr/>
          <a:lstStyle/>
          <a:p>
            <a:endParaRPr lang="en-US" dirty="0"/>
          </a:p>
        </p:txBody>
      </p:sp>
      <p:sp>
        <p:nvSpPr>
          <p:cNvPr id="21600" name="Freeform 96"/>
          <p:cNvSpPr>
            <a:spLocks noChangeAspect="1"/>
          </p:cNvSpPr>
          <p:nvPr/>
        </p:nvSpPr>
        <p:spPr bwMode="auto">
          <a:xfrm>
            <a:off x="4922838" y="4211638"/>
            <a:ext cx="771525" cy="609600"/>
          </a:xfrm>
          <a:custGeom>
            <a:avLst/>
            <a:gdLst/>
            <a:ahLst/>
            <a:cxnLst>
              <a:cxn ang="0">
                <a:pos x="0" y="9"/>
              </a:cxn>
              <a:cxn ang="0">
                <a:pos x="245" y="0"/>
              </a:cxn>
              <a:cxn ang="0">
                <a:pos x="288" y="81"/>
              </a:cxn>
              <a:cxn ang="0">
                <a:pos x="251" y="176"/>
              </a:cxn>
              <a:cxn ang="0">
                <a:pos x="239" y="219"/>
              </a:cxn>
              <a:cxn ang="0">
                <a:pos x="403" y="201"/>
              </a:cxn>
              <a:cxn ang="0">
                <a:pos x="413" y="264"/>
              </a:cxn>
              <a:cxn ang="0">
                <a:pos x="364" y="258"/>
              </a:cxn>
              <a:cxn ang="0">
                <a:pos x="342" y="285"/>
              </a:cxn>
              <a:cxn ang="0">
                <a:pos x="367" y="303"/>
              </a:cxn>
              <a:cxn ang="0">
                <a:pos x="412" y="282"/>
              </a:cxn>
              <a:cxn ang="0">
                <a:pos x="413" y="312"/>
              </a:cxn>
              <a:cxn ang="0">
                <a:pos x="440" y="286"/>
              </a:cxn>
              <a:cxn ang="0">
                <a:pos x="458" y="286"/>
              </a:cxn>
              <a:cxn ang="0">
                <a:pos x="437" y="339"/>
              </a:cxn>
              <a:cxn ang="0">
                <a:pos x="477" y="347"/>
              </a:cxn>
              <a:cxn ang="0">
                <a:pos x="489" y="376"/>
              </a:cxn>
              <a:cxn ang="0">
                <a:pos x="471" y="385"/>
              </a:cxn>
              <a:cxn ang="0">
                <a:pos x="446" y="367"/>
              </a:cxn>
              <a:cxn ang="0">
                <a:pos x="398" y="353"/>
              </a:cxn>
              <a:cxn ang="0">
                <a:pos x="409" y="388"/>
              </a:cxn>
              <a:cxn ang="0">
                <a:pos x="385" y="392"/>
              </a:cxn>
              <a:cxn ang="0">
                <a:pos x="365" y="361"/>
              </a:cxn>
              <a:cxn ang="0">
                <a:pos x="354" y="380"/>
              </a:cxn>
              <a:cxn ang="0">
                <a:pos x="282" y="380"/>
              </a:cxn>
              <a:cxn ang="0">
                <a:pos x="282" y="361"/>
              </a:cxn>
              <a:cxn ang="0">
                <a:pos x="255" y="339"/>
              </a:cxn>
              <a:cxn ang="0">
                <a:pos x="201" y="336"/>
              </a:cxn>
              <a:cxn ang="0">
                <a:pos x="246" y="361"/>
              </a:cxn>
              <a:cxn ang="0">
                <a:pos x="184" y="374"/>
              </a:cxn>
              <a:cxn ang="0">
                <a:pos x="85" y="356"/>
              </a:cxn>
              <a:cxn ang="0">
                <a:pos x="48" y="361"/>
              </a:cxn>
              <a:cxn ang="0">
                <a:pos x="61" y="230"/>
              </a:cxn>
              <a:cxn ang="0">
                <a:pos x="2" y="125"/>
              </a:cxn>
              <a:cxn ang="0">
                <a:pos x="0" y="9"/>
              </a:cxn>
            </a:cxnLst>
            <a:rect l="0" t="0" r="r" b="b"/>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rgbClr val="FF6600"/>
          </a:solidFill>
          <a:ln w="9525" cap="flat" cmpd="sng">
            <a:solidFill>
              <a:schemeClr val="tx1"/>
            </a:solidFill>
            <a:prstDash val="solid"/>
            <a:round/>
            <a:headEnd/>
            <a:tailEnd/>
          </a:ln>
          <a:effectLst/>
        </p:spPr>
        <p:txBody>
          <a:bodyPr wrap="none" anchor="ctr"/>
          <a:lstStyle/>
          <a:p>
            <a:endParaRPr lang="en-US" dirty="0"/>
          </a:p>
        </p:txBody>
      </p:sp>
      <p:sp>
        <p:nvSpPr>
          <p:cNvPr id="21601" name="Freeform 97"/>
          <p:cNvSpPr>
            <a:spLocks noChangeAspect="1"/>
          </p:cNvSpPr>
          <p:nvPr/>
        </p:nvSpPr>
        <p:spPr bwMode="auto">
          <a:xfrm>
            <a:off x="5454650" y="3149600"/>
            <a:ext cx="958850" cy="525463"/>
          </a:xfrm>
          <a:custGeom>
            <a:avLst/>
            <a:gdLst/>
            <a:ahLst/>
            <a:cxnLst>
              <a:cxn ang="0">
                <a:pos x="0" y="337"/>
              </a:cxn>
              <a:cxn ang="0">
                <a:pos x="148" y="316"/>
              </a:cxn>
              <a:cxn ang="0">
                <a:pos x="148" y="301"/>
              </a:cxn>
              <a:cxn ang="0">
                <a:pos x="504" y="252"/>
              </a:cxn>
              <a:cxn ang="0">
                <a:pos x="510" y="226"/>
              </a:cxn>
              <a:cxn ang="0">
                <a:pos x="562" y="207"/>
              </a:cxn>
              <a:cxn ang="0">
                <a:pos x="568" y="180"/>
              </a:cxn>
              <a:cxn ang="0">
                <a:pos x="590" y="171"/>
              </a:cxn>
              <a:cxn ang="0">
                <a:pos x="607" y="131"/>
              </a:cxn>
              <a:cxn ang="0">
                <a:pos x="558" y="91"/>
              </a:cxn>
              <a:cxn ang="0">
                <a:pos x="549" y="37"/>
              </a:cxn>
              <a:cxn ang="0">
                <a:pos x="510" y="10"/>
              </a:cxn>
              <a:cxn ang="0">
                <a:pos x="431" y="25"/>
              </a:cxn>
              <a:cxn ang="0">
                <a:pos x="394" y="1"/>
              </a:cxn>
              <a:cxn ang="0">
                <a:pos x="358" y="0"/>
              </a:cxn>
              <a:cxn ang="0">
                <a:pos x="365" y="37"/>
              </a:cxn>
              <a:cxn ang="0">
                <a:pos x="316" y="56"/>
              </a:cxn>
              <a:cxn ang="0">
                <a:pos x="283" y="140"/>
              </a:cxn>
              <a:cxn ang="0">
                <a:pos x="239" y="126"/>
              </a:cxn>
              <a:cxn ang="0">
                <a:pos x="185" y="158"/>
              </a:cxn>
              <a:cxn ang="0">
                <a:pos x="116" y="170"/>
              </a:cxn>
              <a:cxn ang="0">
                <a:pos x="116" y="217"/>
              </a:cxn>
              <a:cxn ang="0">
                <a:pos x="82" y="216"/>
              </a:cxn>
              <a:cxn ang="0">
                <a:pos x="84" y="258"/>
              </a:cxn>
              <a:cxn ang="0">
                <a:pos x="48" y="241"/>
              </a:cxn>
              <a:cxn ang="0">
                <a:pos x="27" y="249"/>
              </a:cxn>
              <a:cxn ang="0">
                <a:pos x="45" y="277"/>
              </a:cxn>
              <a:cxn ang="0">
                <a:pos x="8" y="314"/>
              </a:cxn>
              <a:cxn ang="0">
                <a:pos x="0" y="337"/>
              </a:cxn>
            </a:cxnLst>
            <a:rect l="0" t="0" r="r" b="b"/>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rgbClr val="003366"/>
          </a:solidFill>
          <a:ln w="9525">
            <a:solidFill>
              <a:schemeClr val="tx1"/>
            </a:solidFill>
            <a:prstDash val="solid"/>
            <a:round/>
            <a:headEnd/>
            <a:tailEnd/>
          </a:ln>
        </p:spPr>
        <p:txBody>
          <a:bodyPr/>
          <a:lstStyle/>
          <a:p>
            <a:endParaRPr lang="en-US" dirty="0"/>
          </a:p>
        </p:txBody>
      </p:sp>
      <p:sp>
        <p:nvSpPr>
          <p:cNvPr id="21602" name="Freeform 98"/>
          <p:cNvSpPr>
            <a:spLocks noChangeAspect="1"/>
          </p:cNvSpPr>
          <p:nvPr/>
        </p:nvSpPr>
        <p:spPr bwMode="auto">
          <a:xfrm>
            <a:off x="5392738" y="3487738"/>
            <a:ext cx="1101725" cy="396875"/>
          </a:xfrm>
          <a:custGeom>
            <a:avLst/>
            <a:gdLst/>
            <a:ahLst/>
            <a:cxnLst>
              <a:cxn ang="0">
                <a:pos x="42" y="117"/>
              </a:cxn>
              <a:cxn ang="0">
                <a:pos x="42" y="121"/>
              </a:cxn>
              <a:cxn ang="0">
                <a:pos x="30" y="145"/>
              </a:cxn>
              <a:cxn ang="0">
                <a:pos x="43" y="178"/>
              </a:cxn>
              <a:cxn ang="0">
                <a:pos x="0" y="206"/>
              </a:cxn>
              <a:cxn ang="0">
                <a:pos x="9" y="255"/>
              </a:cxn>
              <a:cxn ang="0">
                <a:pos x="192" y="240"/>
              </a:cxn>
              <a:cxn ang="0">
                <a:pos x="410" y="215"/>
              </a:cxn>
              <a:cxn ang="0">
                <a:pos x="519" y="196"/>
              </a:cxn>
              <a:cxn ang="0">
                <a:pos x="541" y="130"/>
              </a:cxn>
              <a:cxn ang="0">
                <a:pos x="580" y="127"/>
              </a:cxn>
              <a:cxn ang="0">
                <a:pos x="699" y="0"/>
              </a:cxn>
              <a:cxn ang="0">
                <a:pos x="544" y="32"/>
              </a:cxn>
              <a:cxn ang="0">
                <a:pos x="183" y="84"/>
              </a:cxn>
              <a:cxn ang="0">
                <a:pos x="186" y="99"/>
              </a:cxn>
              <a:cxn ang="0">
                <a:pos x="42" y="117"/>
              </a:cxn>
            </a:cxnLst>
            <a:rect l="0" t="0" r="r" b="b"/>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rgbClr val="003366"/>
          </a:solidFill>
          <a:ln w="9525">
            <a:solidFill>
              <a:schemeClr val="tx1"/>
            </a:solidFill>
            <a:prstDash val="solid"/>
            <a:round/>
            <a:headEnd/>
            <a:tailEnd/>
          </a:ln>
        </p:spPr>
        <p:txBody>
          <a:bodyPr/>
          <a:lstStyle/>
          <a:p>
            <a:endParaRPr lang="en-US" dirty="0"/>
          </a:p>
        </p:txBody>
      </p:sp>
      <p:sp>
        <p:nvSpPr>
          <p:cNvPr id="21603" name="Freeform 99"/>
          <p:cNvSpPr>
            <a:spLocks noChangeAspect="1"/>
          </p:cNvSpPr>
          <p:nvPr/>
        </p:nvSpPr>
        <p:spPr bwMode="auto">
          <a:xfrm>
            <a:off x="5283200" y="3854450"/>
            <a:ext cx="452438" cy="776288"/>
          </a:xfrm>
          <a:custGeom>
            <a:avLst/>
            <a:gdLst/>
            <a:ahLst/>
            <a:cxnLst>
              <a:cxn ang="0">
                <a:pos x="81" y="16"/>
              </a:cxn>
              <a:cxn ang="0">
                <a:pos x="38" y="101"/>
              </a:cxn>
              <a:cxn ang="0">
                <a:pos x="0" y="156"/>
              </a:cxn>
              <a:cxn ang="0">
                <a:pos x="12" y="222"/>
              </a:cxn>
              <a:cxn ang="0">
                <a:pos x="57" y="311"/>
              </a:cxn>
              <a:cxn ang="0">
                <a:pos x="23" y="402"/>
              </a:cxn>
              <a:cxn ang="0">
                <a:pos x="8" y="450"/>
              </a:cxn>
              <a:cxn ang="0">
                <a:pos x="175" y="430"/>
              </a:cxn>
              <a:cxn ang="0">
                <a:pos x="182" y="492"/>
              </a:cxn>
              <a:cxn ang="0">
                <a:pos x="216" y="499"/>
              </a:cxn>
              <a:cxn ang="0">
                <a:pos x="225" y="468"/>
              </a:cxn>
              <a:cxn ang="0">
                <a:pos x="287" y="459"/>
              </a:cxn>
              <a:cxn ang="0">
                <a:pos x="273" y="357"/>
              </a:cxn>
              <a:cxn ang="0">
                <a:pos x="270" y="0"/>
              </a:cxn>
              <a:cxn ang="0">
                <a:pos x="81" y="16"/>
              </a:cxn>
            </a:cxnLst>
            <a:rect l="0" t="0" r="r" b="b"/>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rgbClr val="FF6600"/>
          </a:solidFill>
          <a:ln w="9525">
            <a:solidFill>
              <a:schemeClr val="tx1"/>
            </a:solidFill>
            <a:prstDash val="solid"/>
            <a:round/>
            <a:headEnd/>
            <a:tailEnd/>
          </a:ln>
        </p:spPr>
        <p:txBody>
          <a:bodyPr/>
          <a:lstStyle/>
          <a:p>
            <a:endParaRPr lang="en-US" dirty="0"/>
          </a:p>
        </p:txBody>
      </p:sp>
      <p:sp>
        <p:nvSpPr>
          <p:cNvPr id="21604" name="Freeform 100"/>
          <p:cNvSpPr>
            <a:spLocks noChangeAspect="1"/>
          </p:cNvSpPr>
          <p:nvPr/>
        </p:nvSpPr>
        <p:spPr bwMode="auto">
          <a:xfrm>
            <a:off x="5707063" y="3816350"/>
            <a:ext cx="509587" cy="785813"/>
          </a:xfrm>
          <a:custGeom>
            <a:avLst/>
            <a:gdLst/>
            <a:ahLst/>
            <a:cxnLst>
              <a:cxn ang="0">
                <a:pos x="0" y="25"/>
              </a:cxn>
              <a:cxn ang="0">
                <a:pos x="210" y="0"/>
              </a:cxn>
              <a:cxn ang="0">
                <a:pos x="277" y="232"/>
              </a:cxn>
              <a:cxn ang="0">
                <a:pos x="323" y="270"/>
              </a:cxn>
              <a:cxn ang="0">
                <a:pos x="286" y="338"/>
              </a:cxn>
              <a:cxn ang="0">
                <a:pos x="322" y="404"/>
              </a:cxn>
              <a:cxn ang="0">
                <a:pos x="107" y="428"/>
              </a:cxn>
              <a:cxn ang="0">
                <a:pos x="116" y="484"/>
              </a:cxn>
              <a:cxn ang="0">
                <a:pos x="85" y="504"/>
              </a:cxn>
              <a:cxn ang="0">
                <a:pos x="59" y="432"/>
              </a:cxn>
              <a:cxn ang="0">
                <a:pos x="44" y="490"/>
              </a:cxn>
              <a:cxn ang="0">
                <a:pos x="18" y="484"/>
              </a:cxn>
              <a:cxn ang="0">
                <a:pos x="9" y="426"/>
              </a:cxn>
              <a:cxn ang="0">
                <a:pos x="1" y="375"/>
              </a:cxn>
              <a:cxn ang="0">
                <a:pos x="0" y="25"/>
              </a:cxn>
            </a:cxnLst>
            <a:rect l="0" t="0" r="r" b="b"/>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rgbClr val="FF6600"/>
          </a:solidFill>
          <a:ln w="9525" cap="flat" cmpd="sng">
            <a:solidFill>
              <a:schemeClr val="tx1"/>
            </a:solidFill>
            <a:prstDash val="solid"/>
            <a:round/>
            <a:headEnd/>
            <a:tailEnd/>
          </a:ln>
          <a:effectLst/>
        </p:spPr>
        <p:txBody>
          <a:bodyPr wrap="none" anchor="ctr"/>
          <a:lstStyle/>
          <a:p>
            <a:endParaRPr lang="en-US" dirty="0"/>
          </a:p>
        </p:txBody>
      </p:sp>
      <p:sp>
        <p:nvSpPr>
          <p:cNvPr id="21605" name="Freeform 101"/>
          <p:cNvSpPr>
            <a:spLocks noChangeAspect="1"/>
          </p:cNvSpPr>
          <p:nvPr/>
        </p:nvSpPr>
        <p:spPr bwMode="auto">
          <a:xfrm>
            <a:off x="6037263" y="3778250"/>
            <a:ext cx="706437" cy="722313"/>
          </a:xfrm>
          <a:custGeom>
            <a:avLst/>
            <a:gdLst/>
            <a:ahLst/>
            <a:cxnLst>
              <a:cxn ang="0">
                <a:pos x="0" y="28"/>
              </a:cxn>
              <a:cxn ang="0">
                <a:pos x="4" y="28"/>
              </a:cxn>
              <a:cxn ang="0">
                <a:pos x="109" y="9"/>
              </a:cxn>
              <a:cxn ang="0">
                <a:pos x="201" y="0"/>
              </a:cxn>
              <a:cxn ang="0">
                <a:pos x="188" y="23"/>
              </a:cxn>
              <a:cxn ang="0">
                <a:pos x="216" y="23"/>
              </a:cxn>
              <a:cxn ang="0">
                <a:pos x="375" y="167"/>
              </a:cxn>
              <a:cxn ang="0">
                <a:pos x="438" y="259"/>
              </a:cxn>
              <a:cxn ang="0">
                <a:pos x="447" y="322"/>
              </a:cxn>
              <a:cxn ang="0">
                <a:pos x="426" y="336"/>
              </a:cxn>
              <a:cxn ang="0">
                <a:pos x="438" y="399"/>
              </a:cxn>
              <a:cxn ang="0">
                <a:pos x="393" y="402"/>
              </a:cxn>
              <a:cxn ang="0">
                <a:pos x="393" y="456"/>
              </a:cxn>
              <a:cxn ang="0">
                <a:pos x="358" y="429"/>
              </a:cxn>
              <a:cxn ang="0">
                <a:pos x="128" y="463"/>
              </a:cxn>
              <a:cxn ang="0">
                <a:pos x="76" y="363"/>
              </a:cxn>
              <a:cxn ang="0">
                <a:pos x="113" y="295"/>
              </a:cxn>
              <a:cxn ang="0">
                <a:pos x="64" y="260"/>
              </a:cxn>
              <a:cxn ang="0">
                <a:pos x="0" y="28"/>
              </a:cxn>
            </a:cxnLst>
            <a:rect l="0" t="0" r="r" b="b"/>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rgbClr val="003366"/>
          </a:solidFill>
          <a:ln w="9525" cap="flat" cmpd="sng">
            <a:solidFill>
              <a:schemeClr val="tx1"/>
            </a:solidFill>
            <a:prstDash val="solid"/>
            <a:round/>
            <a:headEnd/>
            <a:tailEnd/>
          </a:ln>
          <a:effectLst/>
        </p:spPr>
        <p:txBody>
          <a:bodyPr wrap="none" anchor="ctr"/>
          <a:lstStyle/>
          <a:p>
            <a:endParaRPr lang="en-US" dirty="0"/>
          </a:p>
        </p:txBody>
      </p:sp>
      <p:sp>
        <p:nvSpPr>
          <p:cNvPr id="21606" name="Freeform 102"/>
          <p:cNvSpPr>
            <a:spLocks noChangeAspect="1"/>
          </p:cNvSpPr>
          <p:nvPr/>
        </p:nvSpPr>
        <p:spPr bwMode="auto">
          <a:xfrm>
            <a:off x="6335713" y="3679825"/>
            <a:ext cx="644525" cy="503238"/>
          </a:xfrm>
          <a:custGeom>
            <a:avLst/>
            <a:gdLst/>
            <a:ahLst/>
            <a:cxnLst>
              <a:cxn ang="0">
                <a:pos x="15" y="58"/>
              </a:cxn>
              <a:cxn ang="0">
                <a:pos x="47" y="27"/>
              </a:cxn>
              <a:cxn ang="0">
                <a:pos x="170" y="0"/>
              </a:cxn>
              <a:cxn ang="0">
                <a:pos x="207" y="18"/>
              </a:cxn>
              <a:cxn ang="0">
                <a:pos x="286" y="5"/>
              </a:cxn>
              <a:cxn ang="0">
                <a:pos x="350" y="51"/>
              </a:cxn>
              <a:cxn ang="0">
                <a:pos x="408" y="86"/>
              </a:cxn>
              <a:cxn ang="0">
                <a:pos x="375" y="183"/>
              </a:cxn>
              <a:cxn ang="0">
                <a:pos x="326" y="233"/>
              </a:cxn>
              <a:cxn ang="0">
                <a:pos x="272" y="247"/>
              </a:cxn>
              <a:cxn ang="0">
                <a:pos x="283" y="286"/>
              </a:cxn>
              <a:cxn ang="0">
                <a:pos x="250" y="323"/>
              </a:cxn>
              <a:cxn ang="0">
                <a:pos x="187" y="233"/>
              </a:cxn>
              <a:cxn ang="0">
                <a:pos x="26" y="86"/>
              </a:cxn>
              <a:cxn ang="0">
                <a:pos x="0" y="86"/>
              </a:cxn>
              <a:cxn ang="0">
                <a:pos x="15" y="58"/>
              </a:cxn>
            </a:cxnLst>
            <a:rect l="0" t="0" r="r" b="b"/>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rgbClr val="003366"/>
          </a:solidFill>
          <a:ln w="9525" cap="flat" cmpd="sng">
            <a:solidFill>
              <a:schemeClr val="tx1"/>
            </a:solidFill>
            <a:prstDash val="solid"/>
            <a:round/>
            <a:headEnd type="none" w="med" len="med"/>
            <a:tailEnd type="none" w="med" len="med"/>
          </a:ln>
          <a:effectLst/>
        </p:spPr>
        <p:txBody>
          <a:bodyPr/>
          <a:lstStyle/>
          <a:p>
            <a:endParaRPr lang="en-US" dirty="0"/>
          </a:p>
        </p:txBody>
      </p:sp>
      <p:sp>
        <p:nvSpPr>
          <p:cNvPr id="21607" name="Freeform 103"/>
          <p:cNvSpPr>
            <a:spLocks noChangeAspect="1"/>
          </p:cNvSpPr>
          <p:nvPr/>
        </p:nvSpPr>
        <p:spPr bwMode="auto">
          <a:xfrm>
            <a:off x="5876925" y="4398963"/>
            <a:ext cx="1206500" cy="808037"/>
          </a:xfrm>
          <a:custGeom>
            <a:avLst/>
            <a:gdLst/>
            <a:ahLst/>
            <a:cxnLst>
              <a:cxn ang="0">
                <a:pos x="0" y="51"/>
              </a:cxn>
              <a:cxn ang="0">
                <a:pos x="210" y="30"/>
              </a:cxn>
              <a:cxn ang="0">
                <a:pos x="233" y="64"/>
              </a:cxn>
              <a:cxn ang="0">
                <a:pos x="458" y="30"/>
              </a:cxn>
              <a:cxn ang="0">
                <a:pos x="496" y="58"/>
              </a:cxn>
              <a:cxn ang="0">
                <a:pos x="496" y="4"/>
              </a:cxn>
              <a:cxn ang="0">
                <a:pos x="493" y="0"/>
              </a:cxn>
              <a:cxn ang="0">
                <a:pos x="538" y="3"/>
              </a:cxn>
              <a:cxn ang="0">
                <a:pos x="586" y="83"/>
              </a:cxn>
              <a:cxn ang="0">
                <a:pos x="662" y="192"/>
              </a:cxn>
              <a:cxn ang="0">
                <a:pos x="699" y="286"/>
              </a:cxn>
              <a:cxn ang="0">
                <a:pos x="756" y="352"/>
              </a:cxn>
              <a:cxn ang="0">
                <a:pos x="765" y="447"/>
              </a:cxn>
              <a:cxn ang="0">
                <a:pos x="747" y="504"/>
              </a:cxn>
              <a:cxn ang="0">
                <a:pos x="666" y="519"/>
              </a:cxn>
              <a:cxn ang="0">
                <a:pos x="653" y="495"/>
              </a:cxn>
              <a:cxn ang="0">
                <a:pos x="596" y="460"/>
              </a:cxn>
              <a:cxn ang="0">
                <a:pos x="578" y="425"/>
              </a:cxn>
              <a:cxn ang="0">
                <a:pos x="563" y="411"/>
              </a:cxn>
              <a:cxn ang="0">
                <a:pos x="554" y="378"/>
              </a:cxn>
              <a:cxn ang="0">
                <a:pos x="541" y="387"/>
              </a:cxn>
              <a:cxn ang="0">
                <a:pos x="496" y="344"/>
              </a:cxn>
              <a:cxn ang="0">
                <a:pos x="507" y="304"/>
              </a:cxn>
              <a:cxn ang="0">
                <a:pos x="496" y="282"/>
              </a:cxn>
              <a:cxn ang="0">
                <a:pos x="483" y="289"/>
              </a:cxn>
              <a:cxn ang="0">
                <a:pos x="484" y="313"/>
              </a:cxn>
              <a:cxn ang="0">
                <a:pos x="470" y="282"/>
              </a:cxn>
              <a:cxn ang="0">
                <a:pos x="471" y="209"/>
              </a:cxn>
              <a:cxn ang="0">
                <a:pos x="443" y="165"/>
              </a:cxn>
              <a:cxn ang="0">
                <a:pos x="371" y="130"/>
              </a:cxn>
              <a:cxn ang="0">
                <a:pos x="335" y="89"/>
              </a:cxn>
              <a:cxn ang="0">
                <a:pos x="295" y="85"/>
              </a:cxn>
              <a:cxn ang="0">
                <a:pos x="279" y="110"/>
              </a:cxn>
              <a:cxn ang="0">
                <a:pos x="219" y="128"/>
              </a:cxn>
              <a:cxn ang="0">
                <a:pos x="185" y="110"/>
              </a:cxn>
              <a:cxn ang="0">
                <a:pos x="167" y="83"/>
              </a:cxn>
              <a:cxn ang="0">
                <a:pos x="55" y="107"/>
              </a:cxn>
              <a:cxn ang="0">
                <a:pos x="31" y="88"/>
              </a:cxn>
              <a:cxn ang="0">
                <a:pos x="6" y="109"/>
              </a:cxn>
              <a:cxn ang="0">
                <a:pos x="0" y="51"/>
              </a:cxn>
            </a:cxnLst>
            <a:rect l="0" t="0" r="r" b="b"/>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rgbClr val="FF6600"/>
          </a:solidFill>
          <a:ln w="9525" cap="flat" cmpd="sng">
            <a:solidFill>
              <a:schemeClr val="tx1"/>
            </a:solidFill>
            <a:prstDash val="solid"/>
            <a:round/>
            <a:headEnd type="none" w="med" len="med"/>
            <a:tailEnd type="none" w="med" len="med"/>
          </a:ln>
          <a:effectLst/>
        </p:spPr>
        <p:txBody>
          <a:bodyPr/>
          <a:lstStyle/>
          <a:p>
            <a:endParaRPr lang="en-US" dirty="0"/>
          </a:p>
        </p:txBody>
      </p:sp>
      <p:sp>
        <p:nvSpPr>
          <p:cNvPr id="21608" name="Freeform 104"/>
          <p:cNvSpPr>
            <a:spLocks noChangeAspect="1"/>
          </p:cNvSpPr>
          <p:nvPr/>
        </p:nvSpPr>
        <p:spPr bwMode="auto">
          <a:xfrm>
            <a:off x="6207125" y="3333750"/>
            <a:ext cx="1112838" cy="481013"/>
          </a:xfrm>
          <a:custGeom>
            <a:avLst/>
            <a:gdLst/>
            <a:ahLst/>
            <a:cxnLst>
              <a:cxn ang="0">
                <a:pos x="24" y="228"/>
              </a:cxn>
              <a:cxn ang="0">
                <a:pos x="0" y="294"/>
              </a:cxn>
              <a:cxn ang="0">
                <a:pos x="91" y="285"/>
              </a:cxn>
              <a:cxn ang="0">
                <a:pos x="127" y="255"/>
              </a:cxn>
              <a:cxn ang="0">
                <a:pos x="251" y="222"/>
              </a:cxn>
              <a:cxn ang="0">
                <a:pos x="285" y="240"/>
              </a:cxn>
              <a:cxn ang="0">
                <a:pos x="367" y="228"/>
              </a:cxn>
              <a:cxn ang="0">
                <a:pos x="367" y="233"/>
              </a:cxn>
              <a:cxn ang="0">
                <a:pos x="489" y="308"/>
              </a:cxn>
              <a:cxn ang="0">
                <a:pos x="561" y="286"/>
              </a:cxn>
              <a:cxn ang="0">
                <a:pos x="601" y="201"/>
              </a:cxn>
              <a:cxn ang="0">
                <a:pos x="671" y="177"/>
              </a:cxn>
              <a:cxn ang="0">
                <a:pos x="704" y="115"/>
              </a:cxn>
              <a:cxn ang="0">
                <a:pos x="702" y="39"/>
              </a:cxn>
              <a:cxn ang="0">
                <a:pos x="693" y="101"/>
              </a:cxn>
              <a:cxn ang="0">
                <a:pos x="655" y="155"/>
              </a:cxn>
              <a:cxn ang="0">
                <a:pos x="640" y="151"/>
              </a:cxn>
              <a:cxn ang="0">
                <a:pos x="587" y="165"/>
              </a:cxn>
              <a:cxn ang="0">
                <a:pos x="587" y="148"/>
              </a:cxn>
              <a:cxn ang="0">
                <a:pos x="640" y="130"/>
              </a:cxn>
              <a:cxn ang="0">
                <a:pos x="592" y="124"/>
              </a:cxn>
              <a:cxn ang="0">
                <a:pos x="646" y="107"/>
              </a:cxn>
              <a:cxn ang="0">
                <a:pos x="666" y="116"/>
              </a:cxn>
              <a:cxn ang="0">
                <a:pos x="677" y="57"/>
              </a:cxn>
              <a:cxn ang="0">
                <a:pos x="663" y="43"/>
              </a:cxn>
              <a:cxn ang="0">
                <a:pos x="599" y="67"/>
              </a:cxn>
              <a:cxn ang="0">
                <a:pos x="601" y="31"/>
              </a:cxn>
              <a:cxn ang="0">
                <a:pos x="628" y="40"/>
              </a:cxn>
              <a:cxn ang="0">
                <a:pos x="663" y="13"/>
              </a:cxn>
              <a:cxn ang="0">
                <a:pos x="644" y="0"/>
              </a:cxn>
              <a:cxn ang="0">
                <a:pos x="434" y="48"/>
              </a:cxn>
              <a:cxn ang="0">
                <a:pos x="176" y="100"/>
              </a:cxn>
              <a:cxn ang="0">
                <a:pos x="58" y="227"/>
              </a:cxn>
              <a:cxn ang="0">
                <a:pos x="24" y="228"/>
              </a:cxn>
            </a:cxnLst>
            <a:rect l="0" t="0" r="r" b="b"/>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rgbClr val="FF6600"/>
          </a:solidFill>
          <a:ln w="9525">
            <a:solidFill>
              <a:schemeClr val="tx1"/>
            </a:solidFill>
            <a:prstDash val="solid"/>
            <a:round/>
            <a:headEnd/>
            <a:tailEnd/>
          </a:ln>
        </p:spPr>
        <p:txBody>
          <a:bodyPr/>
          <a:lstStyle/>
          <a:p>
            <a:endParaRPr lang="en-US" dirty="0"/>
          </a:p>
        </p:txBody>
      </p:sp>
      <p:sp>
        <p:nvSpPr>
          <p:cNvPr id="21609" name="Freeform 105"/>
          <p:cNvSpPr>
            <a:spLocks noChangeAspect="1"/>
          </p:cNvSpPr>
          <p:nvPr/>
        </p:nvSpPr>
        <p:spPr bwMode="auto">
          <a:xfrm>
            <a:off x="6321425" y="2819400"/>
            <a:ext cx="550863" cy="568325"/>
          </a:xfrm>
          <a:custGeom>
            <a:avLst/>
            <a:gdLst/>
            <a:ahLst/>
            <a:cxnLst>
              <a:cxn ang="0">
                <a:pos x="35" y="191"/>
              </a:cxn>
              <a:cxn ang="0">
                <a:pos x="9" y="184"/>
              </a:cxn>
              <a:cxn ang="0">
                <a:pos x="0" y="242"/>
              </a:cxn>
              <a:cxn ang="0">
                <a:pos x="9" y="303"/>
              </a:cxn>
              <a:cxn ang="0">
                <a:pos x="59" y="344"/>
              </a:cxn>
              <a:cxn ang="0">
                <a:pos x="71" y="365"/>
              </a:cxn>
              <a:cxn ang="0">
                <a:pos x="135" y="344"/>
              </a:cxn>
              <a:cxn ang="0">
                <a:pos x="211" y="295"/>
              </a:cxn>
              <a:cxn ang="0">
                <a:pos x="234" y="188"/>
              </a:cxn>
              <a:cxn ang="0">
                <a:pos x="283" y="160"/>
              </a:cxn>
              <a:cxn ang="0">
                <a:pos x="310" y="94"/>
              </a:cxn>
              <a:cxn ang="0">
                <a:pos x="349" y="76"/>
              </a:cxn>
              <a:cxn ang="0">
                <a:pos x="298" y="67"/>
              </a:cxn>
              <a:cxn ang="0">
                <a:pos x="210" y="115"/>
              </a:cxn>
              <a:cxn ang="0">
                <a:pos x="196" y="69"/>
              </a:cxn>
              <a:cxn ang="0">
                <a:pos x="120" y="73"/>
              </a:cxn>
              <a:cxn ang="0">
                <a:pos x="103" y="0"/>
              </a:cxn>
              <a:cxn ang="0">
                <a:pos x="83" y="20"/>
              </a:cxn>
              <a:cxn ang="0">
                <a:pos x="89" y="124"/>
              </a:cxn>
              <a:cxn ang="0">
                <a:pos x="55" y="133"/>
              </a:cxn>
              <a:cxn ang="0">
                <a:pos x="35" y="191"/>
              </a:cxn>
            </a:cxnLst>
            <a:rect l="0" t="0" r="r" b="b"/>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rgbClr val="808080"/>
          </a:solidFill>
          <a:ln w="9525" cap="flat" cmpd="sng">
            <a:solidFill>
              <a:schemeClr val="tx1"/>
            </a:solidFill>
            <a:prstDash val="solid"/>
            <a:round/>
            <a:headEnd/>
            <a:tailEnd/>
          </a:ln>
          <a:effectLst/>
        </p:spPr>
        <p:txBody>
          <a:bodyPr wrap="none" anchor="ctr"/>
          <a:lstStyle/>
          <a:p>
            <a:endParaRPr lang="en-US" dirty="0"/>
          </a:p>
        </p:txBody>
      </p:sp>
      <p:grpSp>
        <p:nvGrpSpPr>
          <p:cNvPr id="7" name="Group 106"/>
          <p:cNvGrpSpPr>
            <a:grpSpLocks/>
          </p:cNvGrpSpPr>
          <p:nvPr/>
        </p:nvGrpSpPr>
        <p:grpSpPr bwMode="auto">
          <a:xfrm>
            <a:off x="6251575" y="2938463"/>
            <a:ext cx="1009650" cy="596900"/>
            <a:chOff x="3911" y="1540"/>
            <a:chExt cx="636" cy="376"/>
          </a:xfrm>
        </p:grpSpPr>
        <p:sp>
          <p:nvSpPr>
            <p:cNvPr id="21611" name="Freeform 107"/>
            <p:cNvSpPr>
              <a:spLocks noChangeAspect="1"/>
            </p:cNvSpPr>
            <p:nvPr/>
          </p:nvSpPr>
          <p:spPr bwMode="auto">
            <a:xfrm>
              <a:off x="3911" y="1540"/>
              <a:ext cx="613" cy="376"/>
            </a:xfrm>
            <a:custGeom>
              <a:avLst/>
              <a:gdLst/>
              <a:ahLst/>
              <a:cxnLst>
                <a:cxn ang="0">
                  <a:pos x="102" y="268"/>
                </a:cxn>
                <a:cxn ang="0">
                  <a:pos x="84" y="307"/>
                </a:cxn>
                <a:cxn ang="0">
                  <a:pos x="59" y="318"/>
                </a:cxn>
                <a:cxn ang="0">
                  <a:pos x="57" y="343"/>
                </a:cxn>
                <a:cxn ang="0">
                  <a:pos x="3" y="362"/>
                </a:cxn>
                <a:cxn ang="0">
                  <a:pos x="0" y="383"/>
                </a:cxn>
                <a:cxn ang="0">
                  <a:pos x="147" y="358"/>
                </a:cxn>
                <a:cxn ang="0">
                  <a:pos x="412" y="303"/>
                </a:cxn>
                <a:cxn ang="0">
                  <a:pos x="616" y="254"/>
                </a:cxn>
                <a:cxn ang="0">
                  <a:pos x="616" y="215"/>
                </a:cxn>
                <a:cxn ang="0">
                  <a:pos x="594" y="203"/>
                </a:cxn>
                <a:cxn ang="0">
                  <a:pos x="576" y="222"/>
                </a:cxn>
                <a:cxn ang="0">
                  <a:pos x="565" y="170"/>
                </a:cxn>
                <a:cxn ang="0">
                  <a:pos x="576" y="124"/>
                </a:cxn>
                <a:cxn ang="0">
                  <a:pos x="500" y="90"/>
                </a:cxn>
                <a:cxn ang="0">
                  <a:pos x="448" y="99"/>
                </a:cxn>
                <a:cxn ang="0">
                  <a:pos x="446" y="27"/>
                </a:cxn>
                <a:cxn ang="0">
                  <a:pos x="393" y="0"/>
                </a:cxn>
                <a:cxn ang="0">
                  <a:pos x="352" y="17"/>
                </a:cxn>
                <a:cxn ang="0">
                  <a:pos x="325" y="84"/>
                </a:cxn>
                <a:cxn ang="0">
                  <a:pos x="278" y="111"/>
                </a:cxn>
                <a:cxn ang="0">
                  <a:pos x="258" y="216"/>
                </a:cxn>
                <a:cxn ang="0">
                  <a:pos x="181" y="268"/>
                </a:cxn>
                <a:cxn ang="0">
                  <a:pos x="118" y="289"/>
                </a:cxn>
                <a:cxn ang="0">
                  <a:pos x="102" y="268"/>
                </a:cxn>
              </a:cxnLst>
              <a:rect l="0" t="0" r="r" b="b"/>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solidFill>
              <a:srgbClr val="FF6600"/>
            </a:solidFill>
            <a:ln w="9525" cap="flat" cmpd="sng">
              <a:solidFill>
                <a:srgbClr val="000000"/>
              </a:solidFill>
              <a:prstDash val="solid"/>
              <a:round/>
              <a:headEnd type="none" w="med" len="med"/>
              <a:tailEnd type="none" w="med" len="med"/>
            </a:ln>
            <a:effectLst/>
          </p:spPr>
          <p:txBody>
            <a:bodyPr wrap="none" anchor="ctr"/>
            <a:lstStyle/>
            <a:p>
              <a:endParaRPr lang="en-US" dirty="0"/>
            </a:p>
          </p:txBody>
        </p:sp>
        <p:sp>
          <p:nvSpPr>
            <p:cNvPr id="21612" name="Freeform 108"/>
            <p:cNvSpPr>
              <a:spLocks noChangeAspect="1"/>
            </p:cNvSpPr>
            <p:nvPr/>
          </p:nvSpPr>
          <p:spPr bwMode="auto">
            <a:xfrm>
              <a:off x="4506" y="1634"/>
              <a:ext cx="41" cy="69"/>
            </a:xfrm>
            <a:custGeom>
              <a:avLst/>
              <a:gdLst/>
              <a:ahLst/>
              <a:cxnLst>
                <a:cxn ang="0">
                  <a:pos x="0" y="6"/>
                </a:cxn>
                <a:cxn ang="0">
                  <a:pos x="42" y="0"/>
                </a:cxn>
                <a:cxn ang="0">
                  <a:pos x="18" y="71"/>
                </a:cxn>
                <a:cxn ang="0">
                  <a:pos x="2" y="70"/>
                </a:cxn>
                <a:cxn ang="0">
                  <a:pos x="0" y="6"/>
                </a:cxn>
              </a:cxnLst>
              <a:rect l="0" t="0" r="r" b="b"/>
              <a:pathLst>
                <a:path w="42" h="71">
                  <a:moveTo>
                    <a:pt x="0" y="6"/>
                  </a:moveTo>
                  <a:lnTo>
                    <a:pt x="42" y="0"/>
                  </a:lnTo>
                  <a:lnTo>
                    <a:pt x="18" y="71"/>
                  </a:lnTo>
                  <a:lnTo>
                    <a:pt x="2" y="70"/>
                  </a:lnTo>
                  <a:lnTo>
                    <a:pt x="0" y="6"/>
                  </a:lnTo>
                  <a:close/>
                </a:path>
              </a:pathLst>
            </a:custGeom>
            <a:solidFill>
              <a:srgbClr val="FF6600"/>
            </a:solidFill>
            <a:ln w="9525" cap="flat" cmpd="sng">
              <a:solidFill>
                <a:srgbClr val="000000"/>
              </a:solidFill>
              <a:prstDash val="solid"/>
              <a:round/>
              <a:headEnd type="none" w="med" len="med"/>
              <a:tailEnd type="none" w="med" len="med"/>
            </a:ln>
            <a:effectLst/>
          </p:spPr>
          <p:txBody>
            <a:bodyPr wrap="none" anchor="ctr"/>
            <a:lstStyle/>
            <a:p>
              <a:endParaRPr lang="en-US" dirty="0"/>
            </a:p>
          </p:txBody>
        </p:sp>
      </p:grpSp>
      <p:sp>
        <p:nvSpPr>
          <p:cNvPr id="21613" name="Text Box 109"/>
          <p:cNvSpPr txBox="1">
            <a:spLocks noChangeArrowheads="1"/>
          </p:cNvSpPr>
          <p:nvPr/>
        </p:nvSpPr>
        <p:spPr bwMode="auto">
          <a:xfrm>
            <a:off x="4919663" y="3810000"/>
            <a:ext cx="339725" cy="244475"/>
          </a:xfrm>
          <a:prstGeom prst="rect">
            <a:avLst/>
          </a:prstGeom>
          <a:noFill/>
          <a:ln w="9525">
            <a:noFill/>
            <a:miter lim="800000"/>
            <a:headEnd/>
            <a:tailEnd/>
          </a:ln>
          <a:effectLst/>
        </p:spPr>
        <p:txBody>
          <a:bodyPr wrap="none">
            <a:spAutoFit/>
          </a:bodyPr>
          <a:lstStyle/>
          <a:p>
            <a:r>
              <a:rPr lang="en-US" sz="1000" dirty="0">
                <a:latin typeface="Tahoma" pitchFamily="34" charset="0"/>
              </a:rPr>
              <a:t>AR</a:t>
            </a:r>
          </a:p>
        </p:txBody>
      </p:sp>
      <p:sp>
        <p:nvSpPr>
          <p:cNvPr id="21614" name="Text Box 110"/>
          <p:cNvSpPr txBox="1">
            <a:spLocks noChangeArrowheads="1"/>
          </p:cNvSpPr>
          <p:nvPr/>
        </p:nvSpPr>
        <p:spPr bwMode="auto">
          <a:xfrm>
            <a:off x="5311775" y="4114800"/>
            <a:ext cx="354013"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MS</a:t>
            </a:r>
          </a:p>
        </p:txBody>
      </p:sp>
      <p:sp>
        <p:nvSpPr>
          <p:cNvPr id="21615" name="Text Box 111"/>
          <p:cNvSpPr txBox="1">
            <a:spLocks noChangeArrowheads="1"/>
          </p:cNvSpPr>
          <p:nvPr/>
        </p:nvSpPr>
        <p:spPr bwMode="auto">
          <a:xfrm>
            <a:off x="4995863" y="4421188"/>
            <a:ext cx="385762" cy="244475"/>
          </a:xfrm>
          <a:prstGeom prst="rect">
            <a:avLst/>
          </a:prstGeom>
          <a:noFill/>
          <a:ln w="9525">
            <a:noFill/>
            <a:miter lim="800000"/>
            <a:headEnd/>
            <a:tailEnd/>
          </a:ln>
          <a:effectLst/>
        </p:spPr>
        <p:txBody>
          <a:bodyPr>
            <a:spAutoFit/>
          </a:bodyPr>
          <a:lstStyle/>
          <a:p>
            <a:r>
              <a:rPr lang="en-US" sz="1000" dirty="0">
                <a:solidFill>
                  <a:srgbClr val="000000"/>
                </a:solidFill>
                <a:latin typeface="Tahoma" pitchFamily="34" charset="0"/>
              </a:rPr>
              <a:t>LA</a:t>
            </a:r>
          </a:p>
        </p:txBody>
      </p:sp>
      <p:sp>
        <p:nvSpPr>
          <p:cNvPr id="21616" name="Text Box 112"/>
          <p:cNvSpPr txBox="1">
            <a:spLocks noChangeArrowheads="1"/>
          </p:cNvSpPr>
          <p:nvPr/>
        </p:nvSpPr>
        <p:spPr bwMode="auto">
          <a:xfrm>
            <a:off x="5868988" y="3276600"/>
            <a:ext cx="331787"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KY</a:t>
            </a:r>
          </a:p>
        </p:txBody>
      </p:sp>
      <p:sp>
        <p:nvSpPr>
          <p:cNvPr id="21617" name="Text Box 113"/>
          <p:cNvSpPr txBox="1">
            <a:spLocks noChangeArrowheads="1"/>
          </p:cNvSpPr>
          <p:nvPr/>
        </p:nvSpPr>
        <p:spPr bwMode="auto">
          <a:xfrm>
            <a:off x="5757863" y="3581400"/>
            <a:ext cx="342900"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TN</a:t>
            </a:r>
          </a:p>
        </p:txBody>
      </p:sp>
      <p:sp>
        <p:nvSpPr>
          <p:cNvPr id="21618" name="Text Box 114"/>
          <p:cNvSpPr txBox="1">
            <a:spLocks noChangeArrowheads="1"/>
          </p:cNvSpPr>
          <p:nvPr/>
        </p:nvSpPr>
        <p:spPr bwMode="auto">
          <a:xfrm>
            <a:off x="6672263" y="3429000"/>
            <a:ext cx="344487"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NC</a:t>
            </a:r>
          </a:p>
        </p:txBody>
      </p:sp>
      <p:sp>
        <p:nvSpPr>
          <p:cNvPr id="21619" name="Text Box 115"/>
          <p:cNvSpPr txBox="1">
            <a:spLocks noChangeArrowheads="1"/>
          </p:cNvSpPr>
          <p:nvPr/>
        </p:nvSpPr>
        <p:spPr bwMode="auto">
          <a:xfrm>
            <a:off x="6672263" y="3125788"/>
            <a:ext cx="385762" cy="244475"/>
          </a:xfrm>
          <a:prstGeom prst="rect">
            <a:avLst/>
          </a:prstGeom>
          <a:noFill/>
          <a:ln w="9525">
            <a:noFill/>
            <a:miter lim="800000"/>
            <a:headEnd/>
            <a:tailEnd/>
          </a:ln>
          <a:effectLst/>
        </p:spPr>
        <p:txBody>
          <a:bodyPr>
            <a:spAutoFit/>
          </a:bodyPr>
          <a:lstStyle/>
          <a:p>
            <a:r>
              <a:rPr lang="en-US" sz="1000" dirty="0">
                <a:solidFill>
                  <a:srgbClr val="000000"/>
                </a:solidFill>
                <a:latin typeface="Tahoma" pitchFamily="34" charset="0"/>
              </a:rPr>
              <a:t>VA</a:t>
            </a:r>
          </a:p>
        </p:txBody>
      </p:sp>
      <p:sp>
        <p:nvSpPr>
          <p:cNvPr id="21620" name="Text Box 116"/>
          <p:cNvSpPr txBox="1">
            <a:spLocks noChangeArrowheads="1"/>
          </p:cNvSpPr>
          <p:nvPr/>
        </p:nvSpPr>
        <p:spPr bwMode="auto">
          <a:xfrm>
            <a:off x="6372225" y="2955925"/>
            <a:ext cx="374650"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WV</a:t>
            </a:r>
          </a:p>
        </p:txBody>
      </p:sp>
      <p:sp>
        <p:nvSpPr>
          <p:cNvPr id="21621" name="Text Box 117"/>
          <p:cNvSpPr txBox="1">
            <a:spLocks noChangeArrowheads="1"/>
          </p:cNvSpPr>
          <p:nvPr/>
        </p:nvSpPr>
        <p:spPr bwMode="auto">
          <a:xfrm>
            <a:off x="7469188" y="2955925"/>
            <a:ext cx="341312" cy="244475"/>
          </a:xfrm>
          <a:prstGeom prst="rect">
            <a:avLst/>
          </a:prstGeom>
          <a:noFill/>
          <a:ln w="9525">
            <a:noFill/>
            <a:miter lim="800000"/>
            <a:headEnd/>
            <a:tailEnd/>
          </a:ln>
          <a:effectLst/>
        </p:spPr>
        <p:txBody>
          <a:bodyPr wrap="none">
            <a:spAutoFit/>
          </a:bodyPr>
          <a:lstStyle/>
          <a:p>
            <a:r>
              <a:rPr lang="en-US" sz="1000" dirty="0">
                <a:latin typeface="Tahoma" pitchFamily="34" charset="0"/>
              </a:rPr>
              <a:t>DE</a:t>
            </a:r>
          </a:p>
        </p:txBody>
      </p:sp>
      <p:sp>
        <p:nvSpPr>
          <p:cNvPr id="21622" name="Text Box 118"/>
          <p:cNvSpPr txBox="1">
            <a:spLocks noChangeArrowheads="1"/>
          </p:cNvSpPr>
          <p:nvPr/>
        </p:nvSpPr>
        <p:spPr bwMode="auto">
          <a:xfrm>
            <a:off x="7545388" y="3184525"/>
            <a:ext cx="368300" cy="244475"/>
          </a:xfrm>
          <a:prstGeom prst="rect">
            <a:avLst/>
          </a:prstGeom>
          <a:noFill/>
          <a:ln w="9525">
            <a:noFill/>
            <a:miter lim="800000"/>
            <a:headEnd/>
            <a:tailEnd/>
          </a:ln>
          <a:effectLst/>
        </p:spPr>
        <p:txBody>
          <a:bodyPr wrap="none">
            <a:spAutoFit/>
          </a:bodyPr>
          <a:lstStyle/>
          <a:p>
            <a:r>
              <a:rPr lang="en-US" sz="1000" dirty="0">
                <a:latin typeface="Tahoma" pitchFamily="34" charset="0"/>
              </a:rPr>
              <a:t>MD</a:t>
            </a:r>
          </a:p>
        </p:txBody>
      </p:sp>
      <p:sp>
        <p:nvSpPr>
          <p:cNvPr id="21623" name="Line 119"/>
          <p:cNvSpPr>
            <a:spLocks noChangeShapeType="1"/>
          </p:cNvSpPr>
          <p:nvPr/>
        </p:nvSpPr>
        <p:spPr bwMode="auto">
          <a:xfrm>
            <a:off x="6977063" y="2973388"/>
            <a:ext cx="609600" cy="304800"/>
          </a:xfrm>
          <a:prstGeom prst="line">
            <a:avLst/>
          </a:prstGeom>
          <a:noFill/>
          <a:ln w="9525">
            <a:solidFill>
              <a:schemeClr val="tx1"/>
            </a:solidFill>
            <a:round/>
            <a:headEnd/>
            <a:tailEnd/>
          </a:ln>
          <a:effectLst/>
        </p:spPr>
        <p:txBody>
          <a:bodyPr wrap="none" anchor="ctr"/>
          <a:lstStyle/>
          <a:p>
            <a:endParaRPr lang="en-US" dirty="0"/>
          </a:p>
        </p:txBody>
      </p:sp>
      <p:sp>
        <p:nvSpPr>
          <p:cNvPr id="21624" name="Line 120"/>
          <p:cNvSpPr>
            <a:spLocks noChangeShapeType="1"/>
          </p:cNvSpPr>
          <p:nvPr/>
        </p:nvSpPr>
        <p:spPr bwMode="auto">
          <a:xfrm>
            <a:off x="7205663" y="2973388"/>
            <a:ext cx="304800" cy="76200"/>
          </a:xfrm>
          <a:prstGeom prst="line">
            <a:avLst/>
          </a:prstGeom>
          <a:noFill/>
          <a:ln w="9525">
            <a:solidFill>
              <a:schemeClr val="tx1"/>
            </a:solidFill>
            <a:round/>
            <a:headEnd/>
            <a:tailEnd/>
          </a:ln>
          <a:effectLst/>
        </p:spPr>
        <p:txBody>
          <a:bodyPr wrap="none" anchor="ctr"/>
          <a:lstStyle/>
          <a:p>
            <a:endParaRPr lang="en-US" dirty="0"/>
          </a:p>
        </p:txBody>
      </p:sp>
      <p:sp>
        <p:nvSpPr>
          <p:cNvPr id="21625" name="Line 121"/>
          <p:cNvSpPr>
            <a:spLocks noChangeShapeType="1"/>
          </p:cNvSpPr>
          <p:nvPr/>
        </p:nvSpPr>
        <p:spPr bwMode="auto">
          <a:xfrm>
            <a:off x="7058025" y="3033713"/>
            <a:ext cx="533400" cy="533400"/>
          </a:xfrm>
          <a:prstGeom prst="line">
            <a:avLst/>
          </a:prstGeom>
          <a:noFill/>
          <a:ln w="9525">
            <a:solidFill>
              <a:schemeClr val="tx1"/>
            </a:solidFill>
            <a:round/>
            <a:headEnd/>
            <a:tailEnd/>
          </a:ln>
          <a:effectLst/>
        </p:spPr>
        <p:txBody>
          <a:bodyPr wrap="none" anchor="ctr"/>
          <a:lstStyle/>
          <a:p>
            <a:endParaRPr lang="en-US" dirty="0"/>
          </a:p>
        </p:txBody>
      </p:sp>
      <p:sp>
        <p:nvSpPr>
          <p:cNvPr id="21626" name="Text Box 122"/>
          <p:cNvSpPr txBox="1">
            <a:spLocks noChangeArrowheads="1"/>
          </p:cNvSpPr>
          <p:nvPr/>
        </p:nvSpPr>
        <p:spPr bwMode="auto">
          <a:xfrm>
            <a:off x="7599363" y="3505200"/>
            <a:ext cx="346075" cy="244475"/>
          </a:xfrm>
          <a:prstGeom prst="rect">
            <a:avLst/>
          </a:prstGeom>
          <a:noFill/>
          <a:ln w="9525">
            <a:noFill/>
            <a:miter lim="800000"/>
            <a:headEnd/>
            <a:tailEnd/>
          </a:ln>
          <a:effectLst/>
        </p:spPr>
        <p:txBody>
          <a:bodyPr wrap="none">
            <a:spAutoFit/>
          </a:bodyPr>
          <a:lstStyle/>
          <a:p>
            <a:r>
              <a:rPr lang="en-US" sz="1000" dirty="0">
                <a:latin typeface="Tahoma" pitchFamily="34" charset="0"/>
              </a:rPr>
              <a:t>DC</a:t>
            </a:r>
          </a:p>
        </p:txBody>
      </p:sp>
      <p:sp>
        <p:nvSpPr>
          <p:cNvPr id="21627" name="Text Box 123"/>
          <p:cNvSpPr txBox="1">
            <a:spLocks noChangeArrowheads="1"/>
          </p:cNvSpPr>
          <p:nvPr/>
        </p:nvSpPr>
        <p:spPr bwMode="auto">
          <a:xfrm>
            <a:off x="6524625" y="3733800"/>
            <a:ext cx="331788"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SC</a:t>
            </a:r>
          </a:p>
        </p:txBody>
      </p:sp>
      <p:sp>
        <p:nvSpPr>
          <p:cNvPr id="21628" name="Text Box 124"/>
          <p:cNvSpPr txBox="1">
            <a:spLocks noChangeArrowheads="1"/>
          </p:cNvSpPr>
          <p:nvPr/>
        </p:nvSpPr>
        <p:spPr bwMode="auto">
          <a:xfrm>
            <a:off x="4314825" y="3733800"/>
            <a:ext cx="349250"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OK</a:t>
            </a:r>
          </a:p>
        </p:txBody>
      </p:sp>
      <p:sp>
        <p:nvSpPr>
          <p:cNvPr id="21629" name="Text Box 125"/>
          <p:cNvSpPr txBox="1">
            <a:spLocks noChangeArrowheads="1"/>
          </p:cNvSpPr>
          <p:nvPr/>
        </p:nvSpPr>
        <p:spPr bwMode="auto">
          <a:xfrm>
            <a:off x="6240463" y="4038600"/>
            <a:ext cx="344487" cy="244475"/>
          </a:xfrm>
          <a:prstGeom prst="rect">
            <a:avLst/>
          </a:prstGeom>
          <a:noFill/>
          <a:ln w="9525">
            <a:noFill/>
            <a:miter lim="800000"/>
            <a:headEnd/>
            <a:tailEnd/>
          </a:ln>
          <a:effectLst/>
        </p:spPr>
        <p:txBody>
          <a:bodyPr wrap="none">
            <a:spAutoFit/>
          </a:bodyPr>
          <a:lstStyle/>
          <a:p>
            <a:r>
              <a:rPr lang="en-US" sz="1000" dirty="0">
                <a:solidFill>
                  <a:schemeClr val="bg1"/>
                </a:solidFill>
                <a:latin typeface="Tahoma" pitchFamily="34" charset="0"/>
              </a:rPr>
              <a:t>GA</a:t>
            </a:r>
          </a:p>
        </p:txBody>
      </p:sp>
      <p:sp>
        <p:nvSpPr>
          <p:cNvPr id="21630" name="Freeform 126"/>
          <p:cNvSpPr>
            <a:spLocks noChangeAspect="1"/>
          </p:cNvSpPr>
          <p:nvPr/>
        </p:nvSpPr>
        <p:spPr bwMode="auto">
          <a:xfrm>
            <a:off x="3200400" y="3719513"/>
            <a:ext cx="1817688" cy="1660525"/>
          </a:xfrm>
          <a:custGeom>
            <a:avLst/>
            <a:gdLst/>
            <a:ahLst/>
            <a:cxnLst>
              <a:cxn ang="0">
                <a:pos x="334" y="0"/>
              </a:cxn>
              <a:cxn ang="0">
                <a:pos x="589" y="9"/>
              </a:cxn>
              <a:cxn ang="0">
                <a:pos x="589" y="203"/>
              </a:cxn>
              <a:cxn ang="0">
                <a:pos x="719" y="257"/>
              </a:cxn>
              <a:cxn ang="0">
                <a:pos x="754" y="239"/>
              </a:cxn>
              <a:cxn ang="0">
                <a:pos x="839" y="281"/>
              </a:cxn>
              <a:cxn ang="0">
                <a:pos x="890" y="278"/>
              </a:cxn>
              <a:cxn ang="0">
                <a:pos x="988" y="236"/>
              </a:cxn>
              <a:cxn ang="0">
                <a:pos x="1045" y="276"/>
              </a:cxn>
              <a:cxn ang="0">
                <a:pos x="1094" y="287"/>
              </a:cxn>
              <a:cxn ang="0">
                <a:pos x="1094" y="444"/>
              </a:cxn>
              <a:cxn ang="0">
                <a:pos x="1152" y="543"/>
              </a:cxn>
              <a:cxn ang="0">
                <a:pos x="1139" y="677"/>
              </a:cxn>
              <a:cxn ang="0">
                <a:pos x="1076" y="731"/>
              </a:cxn>
              <a:cxn ang="0">
                <a:pos x="1063" y="681"/>
              </a:cxn>
              <a:cxn ang="0">
                <a:pos x="1045" y="704"/>
              </a:cxn>
              <a:cxn ang="0">
                <a:pos x="1058" y="735"/>
              </a:cxn>
              <a:cxn ang="0">
                <a:pos x="947" y="815"/>
              </a:cxn>
              <a:cxn ang="0">
                <a:pos x="920" y="820"/>
              </a:cxn>
              <a:cxn ang="0">
                <a:pos x="862" y="860"/>
              </a:cxn>
              <a:cxn ang="0">
                <a:pos x="862" y="883"/>
              </a:cxn>
              <a:cxn ang="0">
                <a:pos x="844" y="887"/>
              </a:cxn>
              <a:cxn ang="0">
                <a:pos x="857" y="914"/>
              </a:cxn>
              <a:cxn ang="0">
                <a:pos x="826" y="954"/>
              </a:cxn>
              <a:cxn ang="0">
                <a:pos x="844" y="1012"/>
              </a:cxn>
              <a:cxn ang="0">
                <a:pos x="862" y="1032"/>
              </a:cxn>
              <a:cxn ang="0">
                <a:pos x="857" y="1067"/>
              </a:cxn>
              <a:cxn ang="0">
                <a:pos x="812" y="1067"/>
              </a:cxn>
              <a:cxn ang="0">
                <a:pos x="772" y="1049"/>
              </a:cxn>
              <a:cxn ang="0">
                <a:pos x="745" y="1054"/>
              </a:cxn>
              <a:cxn ang="0">
                <a:pos x="656" y="1023"/>
              </a:cxn>
              <a:cxn ang="0">
                <a:pos x="616" y="900"/>
              </a:cxn>
              <a:cxn ang="0">
                <a:pos x="553" y="842"/>
              </a:cxn>
              <a:cxn ang="0">
                <a:pos x="498" y="735"/>
              </a:cxn>
              <a:cxn ang="0">
                <a:pos x="473" y="725"/>
              </a:cxn>
              <a:cxn ang="0">
                <a:pos x="443" y="698"/>
              </a:cxn>
              <a:cxn ang="0">
                <a:pos x="414" y="698"/>
              </a:cxn>
              <a:cxn ang="0">
                <a:pos x="371" y="689"/>
              </a:cxn>
              <a:cxn ang="0">
                <a:pos x="338" y="698"/>
              </a:cxn>
              <a:cxn ang="0">
                <a:pos x="316" y="751"/>
              </a:cxn>
              <a:cxn ang="0">
                <a:pos x="282" y="760"/>
              </a:cxn>
              <a:cxn ang="0">
                <a:pos x="209" y="719"/>
              </a:cxn>
              <a:cxn ang="0">
                <a:pos x="166" y="668"/>
              </a:cxn>
              <a:cxn ang="0">
                <a:pos x="158" y="607"/>
              </a:cxn>
              <a:cxn ang="0">
                <a:pos x="127" y="565"/>
              </a:cxn>
              <a:cxn ang="0">
                <a:pos x="54" y="507"/>
              </a:cxn>
              <a:cxn ang="0">
                <a:pos x="0" y="446"/>
              </a:cxn>
              <a:cxn ang="0">
                <a:pos x="0" y="421"/>
              </a:cxn>
              <a:cxn ang="0">
                <a:pos x="174" y="422"/>
              </a:cxn>
              <a:cxn ang="0">
                <a:pos x="316" y="434"/>
              </a:cxn>
              <a:cxn ang="0">
                <a:pos x="334" y="0"/>
              </a:cxn>
            </a:cxnLst>
            <a:rect l="0" t="0" r="r" b="b"/>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rgbClr val="FF6600"/>
          </a:solidFill>
          <a:ln w="9525">
            <a:solidFill>
              <a:srgbClr val="000000"/>
            </a:solidFill>
            <a:prstDash val="solid"/>
            <a:round/>
            <a:headEnd/>
            <a:tailEnd/>
          </a:ln>
        </p:spPr>
        <p:txBody>
          <a:bodyPr/>
          <a:lstStyle/>
          <a:p>
            <a:endParaRPr lang="en-US" dirty="0"/>
          </a:p>
        </p:txBody>
      </p:sp>
      <p:sp>
        <p:nvSpPr>
          <p:cNvPr id="21631" name="Text Box 127"/>
          <p:cNvSpPr txBox="1">
            <a:spLocks noChangeArrowheads="1"/>
          </p:cNvSpPr>
          <p:nvPr/>
        </p:nvSpPr>
        <p:spPr bwMode="auto">
          <a:xfrm>
            <a:off x="4086225" y="4327525"/>
            <a:ext cx="331788"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TX</a:t>
            </a:r>
          </a:p>
        </p:txBody>
      </p:sp>
      <p:sp>
        <p:nvSpPr>
          <p:cNvPr id="21632" name="Text Box 128"/>
          <p:cNvSpPr txBox="1">
            <a:spLocks noChangeArrowheads="1"/>
          </p:cNvSpPr>
          <p:nvPr/>
        </p:nvSpPr>
        <p:spPr bwMode="auto">
          <a:xfrm>
            <a:off x="6677025" y="4724400"/>
            <a:ext cx="314325"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FL</a:t>
            </a:r>
          </a:p>
        </p:txBody>
      </p:sp>
      <p:sp>
        <p:nvSpPr>
          <p:cNvPr id="21633" name="Text Box 129"/>
          <p:cNvSpPr txBox="1">
            <a:spLocks noChangeArrowheads="1"/>
          </p:cNvSpPr>
          <p:nvPr/>
        </p:nvSpPr>
        <p:spPr bwMode="auto">
          <a:xfrm>
            <a:off x="5757863" y="4038600"/>
            <a:ext cx="323850" cy="244475"/>
          </a:xfrm>
          <a:prstGeom prst="rect">
            <a:avLst/>
          </a:prstGeom>
          <a:noFill/>
          <a:ln w="9525">
            <a:noFill/>
            <a:miter lim="800000"/>
            <a:headEnd/>
            <a:tailEnd/>
          </a:ln>
          <a:effectLst/>
        </p:spPr>
        <p:txBody>
          <a:bodyPr wrap="none">
            <a:spAutoFit/>
          </a:bodyPr>
          <a:lstStyle/>
          <a:p>
            <a:r>
              <a:rPr lang="en-US" sz="1000" dirty="0">
                <a:solidFill>
                  <a:srgbClr val="000000"/>
                </a:solidFill>
                <a:latin typeface="Tahoma" pitchFamily="34" charset="0"/>
              </a:rPr>
              <a:t>AL</a:t>
            </a:r>
          </a:p>
        </p:txBody>
      </p:sp>
      <p:sp>
        <p:nvSpPr>
          <p:cNvPr id="21634" name="Rectangle 130"/>
          <p:cNvSpPr>
            <a:spLocks noChangeArrowheads="1"/>
          </p:cNvSpPr>
          <p:nvPr/>
        </p:nvSpPr>
        <p:spPr bwMode="auto">
          <a:xfrm>
            <a:off x="5715000" y="5867400"/>
            <a:ext cx="152400" cy="152400"/>
          </a:xfrm>
          <a:prstGeom prst="rect">
            <a:avLst/>
          </a:prstGeom>
          <a:solidFill>
            <a:srgbClr val="808080"/>
          </a:solidFill>
          <a:ln w="9525">
            <a:solidFill>
              <a:schemeClr val="tx1"/>
            </a:solidFill>
            <a:miter lim="800000"/>
            <a:headEnd/>
            <a:tailEnd/>
          </a:ln>
          <a:effectLst/>
        </p:spPr>
        <p:txBody>
          <a:bodyPr wrap="none" anchor="ctr"/>
          <a:lstStyle/>
          <a:p>
            <a:endParaRPr lang="en-US" dirty="0"/>
          </a:p>
        </p:txBody>
      </p:sp>
      <p:sp>
        <p:nvSpPr>
          <p:cNvPr id="21635" name="Text Box 131"/>
          <p:cNvSpPr txBox="1">
            <a:spLocks noChangeArrowheads="1"/>
          </p:cNvSpPr>
          <p:nvPr/>
        </p:nvSpPr>
        <p:spPr bwMode="auto">
          <a:xfrm>
            <a:off x="5943600" y="5791200"/>
            <a:ext cx="3216275" cy="274638"/>
          </a:xfrm>
          <a:prstGeom prst="rect">
            <a:avLst/>
          </a:prstGeom>
          <a:noFill/>
          <a:ln w="9525">
            <a:noFill/>
            <a:miter lim="800000"/>
            <a:headEnd/>
            <a:tailEnd/>
          </a:ln>
          <a:effectLst/>
        </p:spPr>
        <p:txBody>
          <a:bodyPr>
            <a:spAutoFit/>
          </a:bodyPr>
          <a:lstStyle/>
          <a:p>
            <a:r>
              <a:rPr lang="en-US" sz="1200" b="1" dirty="0">
                <a:latin typeface="Tahoma" pitchFamily="34" charset="0"/>
              </a:rPr>
              <a:t> 0 - 60%  (7 states)</a:t>
            </a:r>
          </a:p>
        </p:txBody>
      </p:sp>
      <p:sp>
        <p:nvSpPr>
          <p:cNvPr id="21636" name="Text Box 132"/>
          <p:cNvSpPr txBox="1">
            <a:spLocks noChangeArrowheads="1"/>
          </p:cNvSpPr>
          <p:nvPr/>
        </p:nvSpPr>
        <p:spPr bwMode="auto">
          <a:xfrm>
            <a:off x="5943600" y="6400800"/>
            <a:ext cx="3810000" cy="274638"/>
          </a:xfrm>
          <a:prstGeom prst="rect">
            <a:avLst/>
          </a:prstGeom>
          <a:noFill/>
          <a:ln w="9525">
            <a:noFill/>
            <a:miter lim="800000"/>
            <a:headEnd/>
            <a:tailEnd/>
          </a:ln>
          <a:effectLst/>
        </p:spPr>
        <p:txBody>
          <a:bodyPr>
            <a:spAutoFit/>
          </a:bodyPr>
          <a:lstStyle/>
          <a:p>
            <a:r>
              <a:rPr lang="en-US" sz="1200" b="1" dirty="0">
                <a:latin typeface="Tahoma" pitchFamily="34" charset="0"/>
              </a:rPr>
              <a:t>81-100% (21 states)</a:t>
            </a:r>
          </a:p>
        </p:txBody>
      </p:sp>
      <p:sp>
        <p:nvSpPr>
          <p:cNvPr id="21637" name="Rectangle 133"/>
          <p:cNvSpPr>
            <a:spLocks noChangeArrowheads="1"/>
          </p:cNvSpPr>
          <p:nvPr/>
        </p:nvSpPr>
        <p:spPr bwMode="auto">
          <a:xfrm>
            <a:off x="5715000" y="6477000"/>
            <a:ext cx="152400" cy="152400"/>
          </a:xfrm>
          <a:prstGeom prst="rect">
            <a:avLst/>
          </a:prstGeom>
          <a:solidFill>
            <a:srgbClr val="003366"/>
          </a:solidFill>
          <a:ln w="9525">
            <a:solidFill>
              <a:schemeClr val="tx1"/>
            </a:solidFill>
            <a:miter lim="800000"/>
            <a:headEnd/>
            <a:tailEnd/>
          </a:ln>
          <a:effectLst/>
        </p:spPr>
        <p:txBody>
          <a:bodyPr wrap="none" anchor="ctr"/>
          <a:lstStyle/>
          <a:p>
            <a:endParaRPr lang="en-US" dirty="0"/>
          </a:p>
        </p:txBody>
      </p:sp>
      <p:sp>
        <p:nvSpPr>
          <p:cNvPr id="21638" name="Text Box 134"/>
          <p:cNvSpPr txBox="1">
            <a:spLocks noChangeArrowheads="1"/>
          </p:cNvSpPr>
          <p:nvPr/>
        </p:nvSpPr>
        <p:spPr bwMode="auto">
          <a:xfrm>
            <a:off x="5943600" y="6096000"/>
            <a:ext cx="4114800" cy="274638"/>
          </a:xfrm>
          <a:prstGeom prst="rect">
            <a:avLst/>
          </a:prstGeom>
          <a:noFill/>
          <a:ln w="9525">
            <a:noFill/>
            <a:miter lim="800000"/>
            <a:headEnd/>
            <a:tailEnd/>
          </a:ln>
          <a:effectLst/>
        </p:spPr>
        <p:txBody>
          <a:bodyPr>
            <a:spAutoFit/>
          </a:bodyPr>
          <a:lstStyle/>
          <a:p>
            <a:r>
              <a:rPr lang="en-US" sz="1200" b="1" dirty="0">
                <a:latin typeface="Tahoma" pitchFamily="34" charset="0"/>
              </a:rPr>
              <a:t>61-80%  (23 states including DC)</a:t>
            </a:r>
          </a:p>
        </p:txBody>
      </p:sp>
      <p:sp>
        <p:nvSpPr>
          <p:cNvPr id="21639" name="Rectangle 135"/>
          <p:cNvSpPr>
            <a:spLocks noChangeArrowheads="1"/>
          </p:cNvSpPr>
          <p:nvPr/>
        </p:nvSpPr>
        <p:spPr bwMode="auto">
          <a:xfrm>
            <a:off x="5715000" y="6172200"/>
            <a:ext cx="152400" cy="152400"/>
          </a:xfrm>
          <a:prstGeom prst="rect">
            <a:avLst/>
          </a:prstGeom>
          <a:solidFill>
            <a:srgbClr val="FF6600"/>
          </a:solidFill>
          <a:ln w="9525">
            <a:solidFill>
              <a:schemeClr val="tx1"/>
            </a:solidFill>
            <a:miter lim="800000"/>
            <a:headEnd/>
            <a:tailEnd/>
          </a:ln>
          <a:effectLst/>
        </p:spPr>
        <p:txBody>
          <a:bodyPr wrap="none" anchor="ctr"/>
          <a:lstStyle/>
          <a:p>
            <a:endParaRPr lang="en-US" dirty="0"/>
          </a:p>
        </p:txBody>
      </p:sp>
      <p:sp>
        <p:nvSpPr>
          <p:cNvPr id="21640" name="Text Box 136"/>
          <p:cNvSpPr txBox="1">
            <a:spLocks noChangeArrowheads="1"/>
          </p:cNvSpPr>
          <p:nvPr/>
        </p:nvSpPr>
        <p:spPr bwMode="auto">
          <a:xfrm>
            <a:off x="3186113" y="6248400"/>
            <a:ext cx="2438400" cy="457200"/>
          </a:xfrm>
          <a:prstGeom prst="rect">
            <a:avLst/>
          </a:prstGeom>
          <a:noFill/>
          <a:ln w="9525">
            <a:noFill/>
            <a:miter lim="800000"/>
            <a:headEnd/>
            <a:tailEnd/>
          </a:ln>
          <a:effectLst/>
        </p:spPr>
        <p:txBody>
          <a:bodyPr wrap="square">
            <a:spAutoFit/>
          </a:bodyPr>
          <a:lstStyle/>
          <a:p>
            <a:r>
              <a:rPr lang="en-US" sz="800" dirty="0" smtClean="0">
                <a:latin typeface="Tahoma" pitchFamily="34" charset="0"/>
              </a:rPr>
              <a:t>SOURCE</a:t>
            </a:r>
            <a:r>
              <a:rPr lang="en-US" sz="800" dirty="0">
                <a:latin typeface="Tahoma" pitchFamily="34" charset="0"/>
              </a:rPr>
              <a:t>:</a:t>
            </a:r>
            <a:r>
              <a:rPr lang="en-US" sz="800" b="1" dirty="0">
                <a:latin typeface="Tahoma" pitchFamily="34" charset="0"/>
              </a:rPr>
              <a:t> </a:t>
            </a:r>
            <a:r>
              <a:rPr lang="en-US" sz="800" dirty="0">
                <a:latin typeface="Tahoma" pitchFamily="34" charset="0"/>
              </a:rPr>
              <a:t>Medicaid Managed Care Penetration Rates by State as of June 30, 2009, CMS, U.S. Department of Health and Human Services.</a:t>
            </a:r>
          </a:p>
        </p:txBody>
      </p:sp>
      <p:sp>
        <p:nvSpPr>
          <p:cNvPr id="21641" name="Text Box 137"/>
          <p:cNvSpPr txBox="1">
            <a:spLocks noChangeArrowheads="1"/>
          </p:cNvSpPr>
          <p:nvPr/>
        </p:nvSpPr>
        <p:spPr bwMode="auto">
          <a:xfrm>
            <a:off x="1447800" y="5638800"/>
            <a:ext cx="2590800" cy="336550"/>
          </a:xfrm>
          <a:prstGeom prst="rect">
            <a:avLst/>
          </a:prstGeom>
          <a:noFill/>
          <a:ln w="9525">
            <a:noFill/>
            <a:miter lim="800000"/>
            <a:headEnd/>
            <a:tailEnd/>
          </a:ln>
          <a:effectLst/>
        </p:spPr>
        <p:txBody>
          <a:bodyPr>
            <a:spAutoFit/>
          </a:bodyPr>
          <a:lstStyle/>
          <a:p>
            <a:pPr>
              <a:spcBef>
                <a:spcPct val="50000"/>
              </a:spcBef>
            </a:pPr>
            <a:r>
              <a:rPr lang="en-US" sz="1600" b="1" dirty="0">
                <a:latin typeface="Tahoma" pitchFamily="34" charset="0"/>
                <a:cs typeface="Arial" charset="0"/>
              </a:rPr>
              <a:t>U.S. Average  = 71.7% </a:t>
            </a:r>
          </a:p>
        </p:txBody>
      </p:sp>
      <p:pic>
        <p:nvPicPr>
          <p:cNvPr id="21642" name="Picture 29" descr="kfflogo-color1"/>
          <p:cNvPicPr>
            <a:picLocks noChangeAspect="1" noChangeArrowheads="1"/>
          </p:cNvPicPr>
          <p:nvPr/>
        </p:nvPicPr>
        <p:blipFill>
          <a:blip r:embed="rId3" cstate="print"/>
          <a:srcRect/>
          <a:stretch>
            <a:fillRect/>
          </a:stretch>
        </p:blipFill>
        <p:spPr bwMode="auto">
          <a:xfrm>
            <a:off x="8615363" y="6337300"/>
            <a:ext cx="457200" cy="458788"/>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fld id="{C3766E90-8E81-4A67-A765-382DB82B2262}" type="slidenum">
              <a:rPr lang="en-US" smtClean="0"/>
              <a:pPr/>
              <a:t>19</a:t>
            </a:fld>
            <a:endParaRPr lang="en-US" dirty="0"/>
          </a:p>
        </p:txBody>
      </p:sp>
      <p:sp>
        <p:nvSpPr>
          <p:cNvPr id="21506" name="Rectangle 2"/>
          <p:cNvSpPr>
            <a:spLocks noChangeArrowheads="1"/>
          </p:cNvSpPr>
          <p:nvPr/>
        </p:nvSpPr>
        <p:spPr bwMode="auto">
          <a:xfrm>
            <a:off x="359242" y="80993"/>
            <a:ext cx="8484721" cy="1138773"/>
          </a:xfrm>
          <a:prstGeom prst="rect">
            <a:avLst/>
          </a:prstGeom>
          <a:solidFill>
            <a:srgbClr val="000099"/>
          </a:solidFill>
          <a:ln w="9525">
            <a:noFill/>
            <a:miter lim="800000"/>
            <a:headEnd/>
            <a:tailEnd/>
          </a:ln>
          <a:effectLst/>
        </p:spPr>
        <p:txBody>
          <a:bodyPr wrap="square">
            <a:spAutoFit/>
          </a:bodyPr>
          <a:lstStyle/>
          <a:p>
            <a:pPr algn="ctr" eaLnBrk="1" hangingPunct="1"/>
            <a:endParaRPr lang="en-US" sz="800" b="1" dirty="0" smtClean="0">
              <a:solidFill>
                <a:srgbClr val="92D050"/>
              </a:solidFill>
              <a:latin typeface="+mj-lt"/>
              <a:ea typeface="+mj-ea"/>
              <a:cs typeface="+mj-cs"/>
            </a:endParaRPr>
          </a:p>
          <a:p>
            <a:pPr algn="ctr" eaLnBrk="1" hangingPunct="1"/>
            <a:r>
              <a:rPr lang="en-US" sz="2600" b="1" dirty="0" smtClean="0">
                <a:solidFill>
                  <a:srgbClr val="92D050"/>
                </a:solidFill>
                <a:latin typeface="+mj-lt"/>
                <a:ea typeface="+mj-ea"/>
                <a:cs typeface="+mj-cs"/>
              </a:rPr>
              <a:t>Over 70 Percent of Medicaid Beneficiaries </a:t>
            </a:r>
          </a:p>
          <a:p>
            <a:pPr algn="ctr" eaLnBrk="1" hangingPunct="1"/>
            <a:r>
              <a:rPr lang="en-US" sz="2600" b="1" dirty="0" smtClean="0">
                <a:solidFill>
                  <a:srgbClr val="92D050"/>
                </a:solidFill>
                <a:latin typeface="+mj-lt"/>
                <a:ea typeface="+mj-ea"/>
                <a:cs typeface="+mj-cs"/>
              </a:rPr>
              <a:t>Enrolled in Coordinated/Managed Care, 2009</a:t>
            </a:r>
          </a:p>
          <a:p>
            <a:pPr algn="ctr"/>
            <a:endParaRPr lang="en-US" sz="800" b="1" dirty="0">
              <a:latin typeface="+mj-lt"/>
            </a:endParaRPr>
          </a:p>
        </p:txBody>
      </p:sp>
    </p:spTree>
    <p:extLst>
      <p:ext uri="{BB962C8B-B14F-4D97-AF65-F5344CB8AC3E}">
        <p14:creationId xmlns:p14="http://schemas.microsoft.com/office/powerpoint/2010/main" val="716571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p:txBody>
          <a:bodyPr/>
          <a:lstStyle/>
          <a:p>
            <a:r>
              <a:rPr lang="en-US" sz="2600" b="1" dirty="0"/>
              <a:t>Before we get started…</a:t>
            </a:r>
            <a:br>
              <a:rPr lang="en-US" sz="2600" b="1" dirty="0"/>
            </a:br>
            <a:r>
              <a:rPr lang="en-US" sz="2600" b="1" dirty="0"/>
              <a:t>		</a:t>
            </a:r>
            <a:r>
              <a:rPr lang="en-US" sz="2600" b="1" dirty="0" smtClean="0"/>
              <a:t>A VERY brief history lesson</a:t>
            </a:r>
            <a:endParaRPr lang="en-US" sz="2600" b="1" dirty="0"/>
          </a:p>
        </p:txBody>
      </p:sp>
      <p:sp>
        <p:nvSpPr>
          <p:cNvPr id="575491" name="Rectangle 3"/>
          <p:cNvSpPr>
            <a:spLocks noGrp="1" noChangeArrowheads="1"/>
          </p:cNvSpPr>
          <p:nvPr>
            <p:ph idx="1"/>
          </p:nvPr>
        </p:nvSpPr>
        <p:spPr>
          <a:xfrm>
            <a:off x="457200" y="2133600"/>
            <a:ext cx="8229600" cy="4038600"/>
          </a:xfrm>
        </p:spPr>
        <p:txBody>
          <a:bodyPr/>
          <a:lstStyle/>
          <a:p>
            <a:r>
              <a:rPr lang="en-US" sz="2400" dirty="0" smtClean="0"/>
              <a:t>Both Medicare and Medicaid were created on July 30, 1965, through the Social Security Amendments of 1965.  </a:t>
            </a:r>
            <a:endParaRPr lang="en-US" sz="2400" b="1" dirty="0" smtClean="0">
              <a:latin typeface="Arial Narrow" pitchFamily="34" charset="0"/>
            </a:endParaRPr>
          </a:p>
          <a:p>
            <a:r>
              <a:rPr lang="en-US" sz="2400" b="1" dirty="0" smtClean="0"/>
              <a:t>Medicare</a:t>
            </a:r>
            <a:r>
              <a:rPr lang="en-US" sz="2400" dirty="0" smtClean="0"/>
              <a:t> is established in Title XVIII of the Social Security Act (SSA). </a:t>
            </a:r>
          </a:p>
          <a:p>
            <a:endParaRPr lang="en-US" sz="500" dirty="0" smtClean="0"/>
          </a:p>
          <a:p>
            <a:pPr lvl="1">
              <a:buSzPct val="80000"/>
            </a:pPr>
            <a:r>
              <a:rPr lang="en-US" sz="1800" dirty="0" smtClean="0">
                <a:latin typeface="Arial" pitchFamily="34" charset="0"/>
                <a:cs typeface="Arial" pitchFamily="34" charset="0"/>
              </a:rPr>
              <a:t>Provides health insurance to people who are either age 65 and over, or who meet other special criteria.  Also based on work credits. </a:t>
            </a:r>
          </a:p>
          <a:p>
            <a:pPr lvl="1">
              <a:buSzPct val="80000"/>
            </a:pPr>
            <a:endParaRPr lang="en-US" sz="500" dirty="0" smtClean="0">
              <a:latin typeface="Arial" pitchFamily="34" charset="0"/>
              <a:cs typeface="Arial" pitchFamily="34" charset="0"/>
            </a:endParaRPr>
          </a:p>
          <a:p>
            <a:pPr lvl="1">
              <a:buSzPct val="80000"/>
            </a:pPr>
            <a:r>
              <a:rPr lang="en-US" sz="1800" dirty="0" smtClean="0">
                <a:latin typeface="Arial" pitchFamily="34" charset="0"/>
                <a:cs typeface="Arial" pitchFamily="34" charset="0"/>
              </a:rPr>
              <a:t>Administered </a:t>
            </a:r>
            <a:r>
              <a:rPr lang="en-US" sz="1800" dirty="0">
                <a:latin typeface="Arial" pitchFamily="34" charset="0"/>
                <a:cs typeface="Arial" pitchFamily="34" charset="0"/>
              </a:rPr>
              <a:t>by </a:t>
            </a:r>
            <a:r>
              <a:rPr lang="en-US" sz="1800" dirty="0" smtClean="0">
                <a:latin typeface="Arial" pitchFamily="34" charset="0"/>
                <a:cs typeface="Arial" pitchFamily="34" charset="0"/>
              </a:rPr>
              <a:t>the U.S. government at the Centers for Medicare and Medicaid services (CMS).</a:t>
            </a:r>
          </a:p>
          <a:p>
            <a:pPr lvl="1">
              <a:buSzPct val="80000"/>
            </a:pPr>
            <a:endParaRPr lang="en-US" sz="500" dirty="0" smtClean="0">
              <a:latin typeface="Arial" pitchFamily="34" charset="0"/>
              <a:cs typeface="Arial" pitchFamily="34" charset="0"/>
            </a:endParaRPr>
          </a:p>
          <a:p>
            <a:pPr lvl="1">
              <a:buSzPct val="80000"/>
            </a:pPr>
            <a:r>
              <a:rPr lang="en-US" sz="1800" dirty="0" smtClean="0">
                <a:latin typeface="Arial" pitchFamily="34" charset="0"/>
                <a:cs typeface="Arial" pitchFamily="34" charset="0"/>
              </a:rPr>
              <a:t>Total </a:t>
            </a:r>
            <a:r>
              <a:rPr lang="en-US" sz="1800" dirty="0">
                <a:latin typeface="Arial" pitchFamily="34" charset="0"/>
                <a:cs typeface="Arial" pitchFamily="34" charset="0"/>
              </a:rPr>
              <a:t>Medicare </a:t>
            </a:r>
            <a:r>
              <a:rPr lang="en-US" sz="1800" dirty="0" smtClean="0">
                <a:latin typeface="Arial" pitchFamily="34" charset="0"/>
                <a:cs typeface="Arial" pitchFamily="34" charset="0"/>
              </a:rPr>
              <a:t>spending is about 13 </a:t>
            </a:r>
            <a:r>
              <a:rPr lang="en-US" sz="1800" dirty="0">
                <a:latin typeface="Arial" pitchFamily="34" charset="0"/>
                <a:cs typeface="Arial" pitchFamily="34" charset="0"/>
              </a:rPr>
              <a:t>percent of all federal spending. The only larger categories of federal spending are Social Security and defense. </a:t>
            </a:r>
          </a:p>
        </p:txBody>
      </p:sp>
    </p:spTree>
    <p:extLst>
      <p:ext uri="{BB962C8B-B14F-4D97-AF65-F5344CB8AC3E}">
        <p14:creationId xmlns:p14="http://schemas.microsoft.com/office/powerpoint/2010/main" val="156834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a:xfrm>
            <a:off x="76200" y="838200"/>
            <a:ext cx="8991600" cy="1143000"/>
          </a:xfrm>
        </p:spPr>
        <p:txBody>
          <a:bodyPr>
            <a:noAutofit/>
          </a:bodyPr>
          <a:lstStyle/>
          <a:p>
            <a:pPr algn="ctr"/>
            <a:r>
              <a:rPr lang="en-US" sz="2600" b="1" dirty="0" smtClean="0">
                <a:solidFill>
                  <a:srgbClr val="92D050"/>
                </a:solidFill>
              </a:rPr>
              <a:t>Medicaid Service </a:t>
            </a:r>
            <a:r>
              <a:rPr lang="en-US" sz="2600" b="1" dirty="0">
                <a:solidFill>
                  <a:srgbClr val="92D050"/>
                </a:solidFill>
              </a:rPr>
              <a:t>Delivery </a:t>
            </a:r>
            <a:r>
              <a:rPr lang="en-US" sz="2600" b="1" dirty="0" smtClean="0">
                <a:solidFill>
                  <a:srgbClr val="92D050"/>
                </a:solidFill>
              </a:rPr>
              <a:t>Structure </a:t>
            </a:r>
            <a:br>
              <a:rPr lang="en-US" sz="2600" b="1" dirty="0" smtClean="0">
                <a:solidFill>
                  <a:srgbClr val="92D050"/>
                </a:solidFill>
              </a:rPr>
            </a:br>
            <a:r>
              <a:rPr lang="en-US" sz="2600" b="1" dirty="0" smtClean="0">
                <a:solidFill>
                  <a:srgbClr val="92D050"/>
                </a:solidFill>
              </a:rPr>
              <a:t>Managed Care  </a:t>
            </a:r>
            <a:endParaRPr lang="en-US" sz="2600" b="1" dirty="0">
              <a:solidFill>
                <a:srgbClr val="92D050"/>
              </a:solidFill>
            </a:endParaRPr>
          </a:p>
        </p:txBody>
      </p:sp>
      <p:sp>
        <p:nvSpPr>
          <p:cNvPr id="565251" name="Rectangle 3"/>
          <p:cNvSpPr>
            <a:spLocks noGrp="1" noChangeArrowheads="1"/>
          </p:cNvSpPr>
          <p:nvPr>
            <p:ph sz="half" idx="1"/>
          </p:nvPr>
        </p:nvSpPr>
        <p:spPr>
          <a:xfrm>
            <a:off x="381000" y="1828800"/>
            <a:ext cx="4252415" cy="4495800"/>
          </a:xfrm>
        </p:spPr>
        <p:txBody>
          <a:bodyPr>
            <a:normAutofit fontScale="92500"/>
          </a:bodyPr>
          <a:lstStyle/>
          <a:p>
            <a:r>
              <a:rPr lang="en-US" sz="2200" dirty="0"/>
              <a:t>The Department contracts with health plans and pay them a set monthly </a:t>
            </a:r>
            <a:r>
              <a:rPr lang="en-US" sz="2200" dirty="0" smtClean="0"/>
              <a:t>fee </a:t>
            </a:r>
            <a:r>
              <a:rPr lang="en-US" sz="2200" dirty="0"/>
              <a:t>to </a:t>
            </a:r>
            <a:r>
              <a:rPr lang="en-US" sz="2200" dirty="0" smtClean="0"/>
              <a:t>administer </a:t>
            </a:r>
            <a:r>
              <a:rPr lang="en-US" sz="2200" dirty="0"/>
              <a:t>a program that provides Health coverage and services to Medicaid </a:t>
            </a:r>
            <a:r>
              <a:rPr lang="en-US" sz="2200" dirty="0" smtClean="0"/>
              <a:t>recipients.  This </a:t>
            </a:r>
            <a:r>
              <a:rPr lang="en-US" sz="2200" dirty="0"/>
              <a:t>provides the Department with </a:t>
            </a:r>
          </a:p>
          <a:p>
            <a:pPr marL="914400" lvl="1" indent="-514350">
              <a:buFont typeface="+mj-lt"/>
              <a:buAutoNum type="alphaLcParenR"/>
            </a:pPr>
            <a:r>
              <a:rPr lang="en-US" sz="2200" dirty="0"/>
              <a:t>administrative services </a:t>
            </a:r>
          </a:p>
          <a:p>
            <a:pPr marL="914400" lvl="1" indent="-514350">
              <a:buFont typeface="+mj-lt"/>
              <a:buAutoNum type="alphaLcParenR"/>
            </a:pPr>
            <a:r>
              <a:rPr lang="en-US" sz="2200" dirty="0"/>
              <a:t>provider network and clinical service </a:t>
            </a:r>
          </a:p>
          <a:p>
            <a:pPr marL="914400" lvl="1" indent="-514350">
              <a:buFont typeface="+mj-lt"/>
              <a:buAutoNum type="alphaLcParenR"/>
            </a:pPr>
            <a:r>
              <a:rPr lang="en-US" sz="2200" dirty="0" smtClean="0"/>
              <a:t>technology </a:t>
            </a:r>
            <a:r>
              <a:rPr lang="en-US" sz="2200" dirty="0"/>
              <a:t>and innovation </a:t>
            </a:r>
          </a:p>
          <a:p>
            <a:pPr marL="914400" lvl="1" indent="-514350">
              <a:buFont typeface="+mj-lt"/>
              <a:buAutoNum type="alphaLcParenR"/>
            </a:pPr>
            <a:r>
              <a:rPr lang="en-US" sz="2200" dirty="0"/>
              <a:t>Budget </a:t>
            </a:r>
            <a:r>
              <a:rPr lang="en-US" sz="2200" dirty="0" smtClean="0"/>
              <a:t>predictability</a:t>
            </a:r>
            <a:endParaRPr lang="en-US" sz="2200" dirty="0"/>
          </a:p>
          <a:p>
            <a:pPr marL="914400" lvl="1" indent="-514350">
              <a:buFont typeface="+mj-lt"/>
              <a:buAutoNum type="alphaLcParenR"/>
            </a:pPr>
            <a:r>
              <a:rPr lang="en-US" sz="2200" dirty="0"/>
              <a:t>measurable </a:t>
            </a:r>
            <a:r>
              <a:rPr lang="en-US" sz="2200" dirty="0" smtClean="0"/>
              <a:t>outcomes</a:t>
            </a:r>
            <a:endParaRPr lang="en-US" sz="2200" dirty="0"/>
          </a:p>
        </p:txBody>
      </p:sp>
      <p:sp>
        <p:nvSpPr>
          <p:cNvPr id="565252" name="Rectangle 4"/>
          <p:cNvSpPr>
            <a:spLocks noGrp="1" noChangeArrowheads="1"/>
          </p:cNvSpPr>
          <p:nvPr>
            <p:ph sz="half" idx="2"/>
          </p:nvPr>
        </p:nvSpPr>
        <p:spPr>
          <a:xfrm>
            <a:off x="4648200" y="1828800"/>
            <a:ext cx="3810000" cy="4495800"/>
          </a:xfrm>
        </p:spPr>
        <p:txBody>
          <a:bodyPr>
            <a:normAutofit fontScale="92500"/>
          </a:bodyPr>
          <a:lstStyle/>
          <a:p>
            <a:r>
              <a:rPr lang="en-US" sz="2000" dirty="0"/>
              <a:t>Participants typically fall into these groups:</a:t>
            </a:r>
          </a:p>
          <a:p>
            <a:pPr lvl="1"/>
            <a:r>
              <a:rPr lang="en-US" sz="2000" dirty="0" smtClean="0"/>
              <a:t>Children, including Foster Care</a:t>
            </a:r>
          </a:p>
          <a:p>
            <a:pPr lvl="1"/>
            <a:r>
              <a:rPr lang="en-US" sz="2000" dirty="0" smtClean="0"/>
              <a:t>Care taker adults</a:t>
            </a:r>
          </a:p>
          <a:p>
            <a:pPr lvl="1"/>
            <a:r>
              <a:rPr lang="en-US" sz="2000" dirty="0" smtClean="0"/>
              <a:t>Pregnant women</a:t>
            </a:r>
          </a:p>
          <a:p>
            <a:pPr lvl="1"/>
            <a:r>
              <a:rPr lang="en-US" sz="2000" dirty="0" smtClean="0"/>
              <a:t>Aged, blind  disabled</a:t>
            </a:r>
          </a:p>
          <a:p>
            <a:pPr lvl="1"/>
            <a:r>
              <a:rPr lang="en-US" sz="2000" dirty="0" smtClean="0"/>
              <a:t>Dual eligible</a:t>
            </a:r>
          </a:p>
          <a:p>
            <a:pPr lvl="1"/>
            <a:r>
              <a:rPr lang="en-US" sz="2000" dirty="0" smtClean="0"/>
              <a:t>Acute care for home and community based waiver population</a:t>
            </a:r>
          </a:p>
        </p:txBody>
      </p:sp>
    </p:spTree>
    <p:extLst>
      <p:ext uri="{BB962C8B-B14F-4D97-AF65-F5344CB8AC3E}">
        <p14:creationId xmlns:p14="http://schemas.microsoft.com/office/powerpoint/2010/main" val="35171958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92D050"/>
                </a:solidFill>
              </a:rPr>
              <a:t>Does It Work? Yes</a:t>
            </a:r>
            <a:endParaRPr lang="en-US" dirty="0">
              <a:solidFill>
                <a:srgbClr val="92D050"/>
              </a:solidFill>
            </a:endParaRPr>
          </a:p>
        </p:txBody>
      </p:sp>
      <p:sp>
        <p:nvSpPr>
          <p:cNvPr id="3" name="Content Placeholder 2"/>
          <p:cNvSpPr>
            <a:spLocks noGrp="1"/>
          </p:cNvSpPr>
          <p:nvPr>
            <p:ph idx="1"/>
          </p:nvPr>
        </p:nvSpPr>
        <p:spPr>
          <a:xfrm>
            <a:off x="304800" y="1828800"/>
            <a:ext cx="8610600" cy="4525963"/>
          </a:xfrm>
        </p:spPr>
        <p:style>
          <a:lnRef idx="1">
            <a:schemeClr val="accent5"/>
          </a:lnRef>
          <a:fillRef idx="3">
            <a:schemeClr val="accent5"/>
          </a:fillRef>
          <a:effectRef idx="2">
            <a:schemeClr val="accent5"/>
          </a:effectRef>
          <a:fontRef idx="minor">
            <a:schemeClr val="lt1"/>
          </a:fontRef>
        </p:style>
        <p:txBody>
          <a:bodyPr>
            <a:normAutofit fontScale="92500" lnSpcReduction="20000"/>
          </a:bodyPr>
          <a:lstStyle/>
          <a:p>
            <a:pPr marL="0" indent="0" algn="ctr">
              <a:buNone/>
            </a:pPr>
            <a:r>
              <a:rPr lang="en-US" dirty="0">
                <a:solidFill>
                  <a:srgbClr val="000099"/>
                </a:solidFill>
              </a:rPr>
              <a:t>Commonwealth gets a large ROI for the dollar:</a:t>
            </a:r>
          </a:p>
          <a:p>
            <a:r>
              <a:rPr lang="en-US" dirty="0">
                <a:solidFill>
                  <a:srgbClr val="000099"/>
                </a:solidFill>
              </a:rPr>
              <a:t>Links to health systems</a:t>
            </a:r>
          </a:p>
          <a:p>
            <a:r>
              <a:rPr lang="en-US" dirty="0">
                <a:solidFill>
                  <a:srgbClr val="000099"/>
                </a:solidFill>
              </a:rPr>
              <a:t>Care </a:t>
            </a:r>
            <a:r>
              <a:rPr lang="en-US" dirty="0" smtClean="0">
                <a:solidFill>
                  <a:srgbClr val="000099"/>
                </a:solidFill>
              </a:rPr>
              <a:t>management  </a:t>
            </a:r>
            <a:endParaRPr lang="en-US" dirty="0">
              <a:solidFill>
                <a:srgbClr val="000099"/>
              </a:solidFill>
            </a:endParaRPr>
          </a:p>
          <a:p>
            <a:r>
              <a:rPr lang="en-US" dirty="0">
                <a:solidFill>
                  <a:srgbClr val="000099"/>
                </a:solidFill>
              </a:rPr>
              <a:t>NCQA accreditation</a:t>
            </a:r>
          </a:p>
          <a:p>
            <a:r>
              <a:rPr lang="en-US" dirty="0">
                <a:solidFill>
                  <a:srgbClr val="000099"/>
                </a:solidFill>
              </a:rPr>
              <a:t>New innovations and technology</a:t>
            </a:r>
          </a:p>
          <a:p>
            <a:r>
              <a:rPr lang="en-US" dirty="0">
                <a:solidFill>
                  <a:srgbClr val="000099"/>
                </a:solidFill>
              </a:rPr>
              <a:t>Technological advances</a:t>
            </a:r>
          </a:p>
          <a:p>
            <a:r>
              <a:rPr lang="en-US" dirty="0">
                <a:solidFill>
                  <a:srgbClr val="000099"/>
                </a:solidFill>
              </a:rPr>
              <a:t>Staffing – numbers and expertise </a:t>
            </a:r>
          </a:p>
          <a:p>
            <a:r>
              <a:rPr lang="en-US" dirty="0">
                <a:solidFill>
                  <a:srgbClr val="000099"/>
                </a:solidFill>
              </a:rPr>
              <a:t>Ability to create an expansive </a:t>
            </a:r>
            <a:r>
              <a:rPr lang="en-US" dirty="0" smtClean="0">
                <a:solidFill>
                  <a:srgbClr val="000099"/>
                </a:solidFill>
              </a:rPr>
              <a:t>credentialed </a:t>
            </a:r>
            <a:r>
              <a:rPr lang="en-US" dirty="0">
                <a:solidFill>
                  <a:srgbClr val="000099"/>
                </a:solidFill>
              </a:rPr>
              <a:t>network</a:t>
            </a:r>
          </a:p>
          <a:p>
            <a:r>
              <a:rPr lang="en-US" dirty="0">
                <a:solidFill>
                  <a:srgbClr val="000099"/>
                </a:solidFill>
              </a:rPr>
              <a:t>Local presence </a:t>
            </a:r>
          </a:p>
          <a:p>
            <a:r>
              <a:rPr lang="en-US" dirty="0">
                <a:solidFill>
                  <a:srgbClr val="000099"/>
                </a:solidFill>
              </a:rPr>
              <a:t>Budget predictability</a:t>
            </a:r>
          </a:p>
          <a:p>
            <a:r>
              <a:rPr lang="en-US" dirty="0">
                <a:solidFill>
                  <a:srgbClr val="000099"/>
                </a:solidFill>
              </a:rPr>
              <a:t>Focus on quality outcomes</a:t>
            </a:r>
          </a:p>
          <a:p>
            <a:endParaRPr lang="en-US" dirty="0"/>
          </a:p>
        </p:txBody>
      </p:sp>
      <p:pic>
        <p:nvPicPr>
          <p:cNvPr id="5" name="Picture 7" descr="dollar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38579" y="2286000"/>
            <a:ext cx="310062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6373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a:xfrm>
            <a:off x="457200" y="914400"/>
            <a:ext cx="8229600" cy="944562"/>
          </a:xfrm>
        </p:spPr>
        <p:txBody>
          <a:bodyPr/>
          <a:lstStyle/>
          <a:p>
            <a:pPr algn="ctr"/>
            <a:r>
              <a:rPr lang="en-US" sz="3200" b="1" dirty="0" smtClean="0"/>
              <a:t>Medicaid and the Social Security Act</a:t>
            </a:r>
            <a:endParaRPr lang="en-US" sz="3200" b="1" dirty="0"/>
          </a:p>
        </p:txBody>
      </p:sp>
      <p:sp>
        <p:nvSpPr>
          <p:cNvPr id="577539" name="Rectangle 3"/>
          <p:cNvSpPr>
            <a:spLocks noGrp="1" noChangeArrowheads="1"/>
          </p:cNvSpPr>
          <p:nvPr>
            <p:ph idx="1"/>
          </p:nvPr>
        </p:nvSpPr>
        <p:spPr>
          <a:xfrm>
            <a:off x="609600" y="1981200"/>
            <a:ext cx="7924800" cy="4191000"/>
          </a:xfrm>
        </p:spPr>
        <p:txBody>
          <a:bodyPr>
            <a:normAutofit/>
          </a:bodyPr>
          <a:lstStyle/>
          <a:p>
            <a:r>
              <a:rPr lang="en-US" sz="2400" b="1" dirty="0" smtClean="0"/>
              <a:t>Medicaid</a:t>
            </a:r>
            <a:r>
              <a:rPr lang="en-US" sz="2400" dirty="0" smtClean="0"/>
              <a:t> is established through Title XIX of the SSA. </a:t>
            </a:r>
          </a:p>
          <a:p>
            <a:r>
              <a:rPr lang="en-US" sz="2400" dirty="0" smtClean="0"/>
              <a:t>Each state administers its own Medicaid program, however all rules and services must be approved by </a:t>
            </a:r>
            <a:r>
              <a:rPr lang="en-US" sz="2400" dirty="0"/>
              <a:t>the federal government</a:t>
            </a:r>
            <a:r>
              <a:rPr lang="en-US" sz="2400" dirty="0" smtClean="0"/>
              <a:t>.</a:t>
            </a:r>
            <a:endParaRPr lang="en-US" sz="2400" dirty="0"/>
          </a:p>
          <a:p>
            <a:r>
              <a:rPr lang="en-US" sz="2400" dirty="0" smtClean="0"/>
              <a:t>Each state submits a “State Plan for Medical Assistance” to CMS for federal approval.</a:t>
            </a:r>
          </a:p>
          <a:p>
            <a:r>
              <a:rPr lang="en-US" sz="2400" dirty="0" smtClean="0"/>
              <a:t>Title XIX requires that Medicaid services must be provided in the same </a:t>
            </a:r>
            <a:r>
              <a:rPr lang="en-US" sz="2400" i="1" dirty="0" smtClean="0"/>
              <a:t>amount, duration, and scope</a:t>
            </a:r>
            <a:r>
              <a:rPr lang="en-US" sz="2400" dirty="0" smtClean="0"/>
              <a:t> to all eligible beneficiaries within a state.  Exceptions are made through waivers</a:t>
            </a:r>
          </a:p>
          <a:p>
            <a:pPr lvl="1">
              <a:buFontTx/>
              <a:buNone/>
            </a:pPr>
            <a:endParaRPr lang="en-US" sz="1200" dirty="0"/>
          </a:p>
          <a:p>
            <a:endParaRPr lang="en-US" dirty="0"/>
          </a:p>
        </p:txBody>
      </p:sp>
    </p:spTree>
    <p:extLst>
      <p:ext uri="{BB962C8B-B14F-4D97-AF65-F5344CB8AC3E}">
        <p14:creationId xmlns:p14="http://schemas.microsoft.com/office/powerpoint/2010/main" val="1307795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838200"/>
          </a:xfrm>
        </p:spPr>
        <p:txBody>
          <a:bodyPr/>
          <a:lstStyle/>
          <a:p>
            <a:pPr algn="ctr"/>
            <a:r>
              <a:rPr lang="en-US" sz="3000" b="1" dirty="0" smtClean="0"/>
              <a:t>Children’s Health Insurance Program (CHIP)</a:t>
            </a:r>
            <a:endParaRPr lang="en-US" sz="3000" b="1" dirty="0"/>
          </a:p>
        </p:txBody>
      </p:sp>
      <p:sp>
        <p:nvSpPr>
          <p:cNvPr id="3" name="Content Placeholder 2"/>
          <p:cNvSpPr>
            <a:spLocks noGrp="1"/>
          </p:cNvSpPr>
          <p:nvPr>
            <p:ph idx="1"/>
          </p:nvPr>
        </p:nvSpPr>
        <p:spPr>
          <a:xfrm>
            <a:off x="685800" y="1905000"/>
            <a:ext cx="7772400" cy="4419600"/>
          </a:xfrm>
        </p:spPr>
        <p:txBody>
          <a:bodyPr>
            <a:normAutofit lnSpcReduction="10000"/>
          </a:bodyPr>
          <a:lstStyle/>
          <a:p>
            <a:r>
              <a:rPr lang="en-US" sz="2400" dirty="0" smtClean="0"/>
              <a:t>Established in 1997 as Title XXI of the SSA.</a:t>
            </a:r>
          </a:p>
          <a:p>
            <a:r>
              <a:rPr lang="en-US" sz="2400" dirty="0" smtClean="0"/>
              <a:t>Previously called “SCHIP”.  Known as FAMIS in Virginia.</a:t>
            </a:r>
          </a:p>
          <a:p>
            <a:r>
              <a:rPr lang="en-US" sz="2400" dirty="0" smtClean="0"/>
              <a:t>Expands health insurance coverage to children whose family incomes exceed the amount allowed for Medicaid.</a:t>
            </a:r>
          </a:p>
          <a:p>
            <a:r>
              <a:rPr lang="en-US" sz="2400" dirty="0" smtClean="0"/>
              <a:t>Like Medicaid, CHIP is administered at the state level, but requires federal approval.</a:t>
            </a:r>
          </a:p>
          <a:p>
            <a:r>
              <a:rPr lang="en-US" sz="2400" dirty="0" smtClean="0"/>
              <a:t>States receive a higher match rate for CHIP (65/35 in VA).</a:t>
            </a:r>
          </a:p>
          <a:p>
            <a:r>
              <a:rPr lang="en-US" sz="2400" dirty="0" smtClean="0"/>
              <a:t>CHIPRA (the CHIP Reauthorization Act of 2009) reauthorized/expanded certain services (e.g., dental).</a:t>
            </a:r>
          </a:p>
          <a:p>
            <a:endParaRPr lang="en-US" dirty="0"/>
          </a:p>
        </p:txBody>
      </p:sp>
    </p:spTree>
    <p:extLst>
      <p:ext uri="{BB962C8B-B14F-4D97-AF65-F5344CB8AC3E}">
        <p14:creationId xmlns:p14="http://schemas.microsoft.com/office/powerpoint/2010/main" val="1747368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228600"/>
            <a:ext cx="9144000" cy="946150"/>
          </a:xfrm>
          <a:prstGeom prst="rect">
            <a:avLst/>
          </a:prstGeom>
          <a:noFill/>
          <a:ln w="9525">
            <a:noFill/>
            <a:miter lim="800000"/>
            <a:headEnd/>
            <a:tailEnd/>
          </a:ln>
        </p:spPr>
        <p:txBody>
          <a:bodyPr>
            <a:spAutoFit/>
          </a:bodyPr>
          <a:lstStyle/>
          <a:p>
            <a:pPr algn="ctr"/>
            <a:r>
              <a:rPr lang="en-US" sz="2800" b="1" dirty="0">
                <a:latin typeface="Tahoma" pitchFamily="34" charset="0"/>
              </a:rPr>
              <a:t>Federal Medical Assistance Percentages (FMAP),</a:t>
            </a:r>
          </a:p>
          <a:p>
            <a:pPr algn="ctr"/>
            <a:r>
              <a:rPr lang="en-US" sz="2800" b="1" dirty="0">
                <a:latin typeface="Tahoma" pitchFamily="34" charset="0"/>
              </a:rPr>
              <a:t>FY 2010</a:t>
            </a:r>
          </a:p>
        </p:txBody>
      </p:sp>
      <p:sp>
        <p:nvSpPr>
          <p:cNvPr id="2051" name="Text Box 3"/>
          <p:cNvSpPr txBox="1">
            <a:spLocks noChangeArrowheads="1"/>
          </p:cNvSpPr>
          <p:nvPr/>
        </p:nvSpPr>
        <p:spPr bwMode="auto">
          <a:xfrm>
            <a:off x="5253038" y="2833688"/>
            <a:ext cx="295275" cy="244475"/>
          </a:xfrm>
          <a:prstGeom prst="rect">
            <a:avLst/>
          </a:prstGeom>
          <a:noFill/>
          <a:ln w="9525">
            <a:noFill/>
            <a:miter lim="800000"/>
            <a:headEnd/>
            <a:tailEnd/>
          </a:ln>
        </p:spPr>
        <p:txBody>
          <a:bodyPr wrap="none">
            <a:spAutoFit/>
          </a:bodyPr>
          <a:lstStyle/>
          <a:p>
            <a:r>
              <a:rPr lang="en-US" sz="1000" dirty="0">
                <a:latin typeface="Tahoma" pitchFamily="34" charset="0"/>
              </a:rPr>
              <a:t>IL</a:t>
            </a:r>
          </a:p>
        </p:txBody>
      </p:sp>
      <p:sp>
        <p:nvSpPr>
          <p:cNvPr id="2052" name="Text Box 4"/>
          <p:cNvSpPr txBox="1">
            <a:spLocks noChangeArrowheads="1"/>
          </p:cNvSpPr>
          <p:nvPr/>
        </p:nvSpPr>
        <p:spPr bwMode="auto">
          <a:xfrm>
            <a:off x="8001000" y="2133600"/>
            <a:ext cx="498475" cy="244475"/>
          </a:xfrm>
          <a:prstGeom prst="rect">
            <a:avLst/>
          </a:prstGeom>
          <a:noFill/>
          <a:ln w="9525">
            <a:noFill/>
            <a:miter lim="800000"/>
            <a:headEnd/>
            <a:tailEnd/>
          </a:ln>
        </p:spPr>
        <p:txBody>
          <a:bodyPr>
            <a:spAutoFit/>
          </a:bodyPr>
          <a:lstStyle/>
          <a:p>
            <a:r>
              <a:rPr lang="en-US" sz="1000" dirty="0">
                <a:latin typeface="Tahoma" pitchFamily="34" charset="0"/>
              </a:rPr>
              <a:t>CT</a:t>
            </a:r>
          </a:p>
        </p:txBody>
      </p:sp>
      <p:sp>
        <p:nvSpPr>
          <p:cNvPr id="2053" name="Line 5"/>
          <p:cNvSpPr>
            <a:spLocks noChangeShapeType="1"/>
          </p:cNvSpPr>
          <p:nvPr/>
        </p:nvSpPr>
        <p:spPr bwMode="auto">
          <a:xfrm flipH="1" flipV="1">
            <a:off x="7391400" y="1371600"/>
            <a:ext cx="152400" cy="304800"/>
          </a:xfrm>
          <a:prstGeom prst="line">
            <a:avLst/>
          </a:prstGeom>
          <a:noFill/>
          <a:ln w="9525">
            <a:solidFill>
              <a:schemeClr val="tx1"/>
            </a:solidFill>
            <a:round/>
            <a:headEnd/>
            <a:tailEnd/>
          </a:ln>
        </p:spPr>
        <p:txBody>
          <a:bodyPr wrap="none" anchor="ctr"/>
          <a:lstStyle/>
          <a:p>
            <a:endParaRPr lang="en-US" dirty="0"/>
          </a:p>
        </p:txBody>
      </p:sp>
      <p:sp>
        <p:nvSpPr>
          <p:cNvPr id="2054" name="Line 6"/>
          <p:cNvSpPr>
            <a:spLocks noChangeShapeType="1"/>
          </p:cNvSpPr>
          <p:nvPr/>
        </p:nvSpPr>
        <p:spPr bwMode="auto">
          <a:xfrm>
            <a:off x="7386638" y="2301875"/>
            <a:ext cx="381000" cy="152400"/>
          </a:xfrm>
          <a:prstGeom prst="line">
            <a:avLst/>
          </a:prstGeom>
          <a:noFill/>
          <a:ln w="9525">
            <a:solidFill>
              <a:schemeClr val="tx1"/>
            </a:solidFill>
            <a:round/>
            <a:headEnd/>
            <a:tailEnd/>
          </a:ln>
        </p:spPr>
        <p:txBody>
          <a:bodyPr wrap="none" anchor="ctr"/>
          <a:lstStyle/>
          <a:p>
            <a:endParaRPr lang="en-US" dirty="0"/>
          </a:p>
        </p:txBody>
      </p:sp>
      <p:sp>
        <p:nvSpPr>
          <p:cNvPr id="2055" name="Freeform 7"/>
          <p:cNvSpPr>
            <a:spLocks noChangeAspect="1"/>
          </p:cNvSpPr>
          <p:nvPr/>
        </p:nvSpPr>
        <p:spPr bwMode="auto">
          <a:xfrm>
            <a:off x="7700963" y="1076325"/>
            <a:ext cx="493712" cy="706438"/>
          </a:xfrm>
          <a:custGeom>
            <a:avLst/>
            <a:gdLst>
              <a:gd name="T0" fmla="*/ 73 w 313"/>
              <a:gd name="T1" fmla="*/ 15 h 478"/>
              <a:gd name="T2" fmla="*/ 27 w 313"/>
              <a:gd name="T3" fmla="*/ 103 h 478"/>
              <a:gd name="T4" fmla="*/ 49 w 313"/>
              <a:gd name="T5" fmla="*/ 136 h 478"/>
              <a:gd name="T6" fmla="*/ 27 w 313"/>
              <a:gd name="T7" fmla="*/ 176 h 478"/>
              <a:gd name="T8" fmla="*/ 40 w 313"/>
              <a:gd name="T9" fmla="*/ 189 h 478"/>
              <a:gd name="T10" fmla="*/ 31 w 313"/>
              <a:gd name="T11" fmla="*/ 216 h 478"/>
              <a:gd name="T12" fmla="*/ 31 w 313"/>
              <a:gd name="T13" fmla="*/ 261 h 478"/>
              <a:gd name="T14" fmla="*/ 0 w 313"/>
              <a:gd name="T15" fmla="*/ 277 h 478"/>
              <a:gd name="T16" fmla="*/ 12 w 313"/>
              <a:gd name="T17" fmla="*/ 291 h 478"/>
              <a:gd name="T18" fmla="*/ 78 w 313"/>
              <a:gd name="T19" fmla="*/ 457 h 478"/>
              <a:gd name="T20" fmla="*/ 130 w 313"/>
              <a:gd name="T21" fmla="*/ 478 h 478"/>
              <a:gd name="T22" fmla="*/ 127 w 313"/>
              <a:gd name="T23" fmla="*/ 444 h 478"/>
              <a:gd name="T24" fmla="*/ 152 w 313"/>
              <a:gd name="T25" fmla="*/ 417 h 478"/>
              <a:gd name="T26" fmla="*/ 143 w 313"/>
              <a:gd name="T27" fmla="*/ 389 h 478"/>
              <a:gd name="T28" fmla="*/ 207 w 313"/>
              <a:gd name="T29" fmla="*/ 355 h 478"/>
              <a:gd name="T30" fmla="*/ 210 w 313"/>
              <a:gd name="T31" fmla="*/ 308 h 478"/>
              <a:gd name="T32" fmla="*/ 248 w 313"/>
              <a:gd name="T33" fmla="*/ 305 h 478"/>
              <a:gd name="T34" fmla="*/ 277 w 313"/>
              <a:gd name="T35" fmla="*/ 270 h 478"/>
              <a:gd name="T36" fmla="*/ 313 w 313"/>
              <a:gd name="T37" fmla="*/ 246 h 478"/>
              <a:gd name="T38" fmla="*/ 313 w 313"/>
              <a:gd name="T39" fmla="*/ 216 h 478"/>
              <a:gd name="T40" fmla="*/ 264 w 313"/>
              <a:gd name="T41" fmla="*/ 207 h 478"/>
              <a:gd name="T42" fmla="*/ 255 w 313"/>
              <a:gd name="T43" fmla="*/ 174 h 478"/>
              <a:gd name="T44" fmla="*/ 206 w 313"/>
              <a:gd name="T45" fmla="*/ 170 h 478"/>
              <a:gd name="T46" fmla="*/ 166 w 313"/>
              <a:gd name="T47" fmla="*/ 28 h 478"/>
              <a:gd name="T48" fmla="*/ 148 w 313"/>
              <a:gd name="T49" fmla="*/ 0 h 478"/>
              <a:gd name="T50" fmla="*/ 98 w 313"/>
              <a:gd name="T51" fmla="*/ 12 h 478"/>
              <a:gd name="T52" fmla="*/ 90 w 313"/>
              <a:gd name="T53" fmla="*/ 25 h 478"/>
              <a:gd name="T54" fmla="*/ 73 w 313"/>
              <a:gd name="T55" fmla="*/ 15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056" name="Freeform 8"/>
          <p:cNvSpPr>
            <a:spLocks noChangeAspect="1"/>
          </p:cNvSpPr>
          <p:nvPr/>
        </p:nvSpPr>
        <p:spPr bwMode="auto">
          <a:xfrm>
            <a:off x="6781800" y="2149475"/>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1"/>
          </a:solidFill>
          <a:ln w="9525" cap="flat" cmpd="sng">
            <a:solidFill>
              <a:schemeClr val="tx1"/>
            </a:solidFill>
            <a:prstDash val="solid"/>
            <a:round/>
            <a:headEnd/>
            <a:tailEnd/>
          </a:ln>
        </p:spPr>
        <p:txBody>
          <a:bodyPr wrap="none" anchor="ctr"/>
          <a:lstStyle/>
          <a:p>
            <a:endParaRPr lang="en-US" dirty="0"/>
          </a:p>
        </p:txBody>
      </p:sp>
      <p:sp>
        <p:nvSpPr>
          <p:cNvPr id="2057" name="Freeform 9"/>
          <p:cNvSpPr>
            <a:spLocks noChangeAspect="1"/>
          </p:cNvSpPr>
          <p:nvPr/>
        </p:nvSpPr>
        <p:spPr bwMode="auto">
          <a:xfrm>
            <a:off x="7456488" y="2205038"/>
            <a:ext cx="198437" cy="385762"/>
          </a:xfrm>
          <a:custGeom>
            <a:avLst/>
            <a:gdLst>
              <a:gd name="T0" fmla="*/ 22 w 125"/>
              <a:gd name="T1" fmla="*/ 2 h 247"/>
              <a:gd name="T2" fmla="*/ 52 w 125"/>
              <a:gd name="T3" fmla="*/ 0 h 247"/>
              <a:gd name="T4" fmla="*/ 112 w 125"/>
              <a:gd name="T5" fmla="*/ 37 h 247"/>
              <a:gd name="T6" fmla="*/ 103 w 125"/>
              <a:gd name="T7" fmla="*/ 67 h 247"/>
              <a:gd name="T8" fmla="*/ 124 w 125"/>
              <a:gd name="T9" fmla="*/ 86 h 247"/>
              <a:gd name="T10" fmla="*/ 125 w 125"/>
              <a:gd name="T11" fmla="*/ 203 h 247"/>
              <a:gd name="T12" fmla="*/ 104 w 125"/>
              <a:gd name="T13" fmla="*/ 247 h 247"/>
              <a:gd name="T14" fmla="*/ 81 w 125"/>
              <a:gd name="T15" fmla="*/ 231 h 247"/>
              <a:gd name="T16" fmla="*/ 55 w 125"/>
              <a:gd name="T17" fmla="*/ 230 h 247"/>
              <a:gd name="T18" fmla="*/ 12 w 125"/>
              <a:gd name="T19" fmla="*/ 206 h 247"/>
              <a:gd name="T20" fmla="*/ 45 w 125"/>
              <a:gd name="T21" fmla="*/ 133 h 247"/>
              <a:gd name="T22" fmla="*/ 0 w 125"/>
              <a:gd name="T23" fmla="*/ 94 h 247"/>
              <a:gd name="T24" fmla="*/ 22 w 125"/>
              <a:gd name="T25" fmla="*/ 2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2"/>
          </a:solidFill>
          <a:ln w="9525" cap="flat" cmpd="sng">
            <a:solidFill>
              <a:schemeClr val="tx1"/>
            </a:solidFill>
            <a:prstDash val="solid"/>
            <a:round/>
            <a:headEnd/>
            <a:tailEnd/>
          </a:ln>
        </p:spPr>
        <p:txBody>
          <a:bodyPr wrap="none" anchor="ctr"/>
          <a:lstStyle/>
          <a:p>
            <a:endParaRPr lang="en-US" dirty="0"/>
          </a:p>
        </p:txBody>
      </p:sp>
      <p:sp>
        <p:nvSpPr>
          <p:cNvPr id="2058" name="Freeform 10"/>
          <p:cNvSpPr>
            <a:spLocks noChangeAspect="1"/>
          </p:cNvSpPr>
          <p:nvPr/>
        </p:nvSpPr>
        <p:spPr bwMode="auto">
          <a:xfrm>
            <a:off x="7486650" y="1566863"/>
            <a:ext cx="220663" cy="401637"/>
          </a:xfrm>
          <a:custGeom>
            <a:avLst/>
            <a:gdLst>
              <a:gd name="T0" fmla="*/ 0 w 139"/>
              <a:gd name="T1" fmla="*/ 27 h 257"/>
              <a:gd name="T2" fmla="*/ 102 w 139"/>
              <a:gd name="T3" fmla="*/ 0 h 257"/>
              <a:gd name="T4" fmla="*/ 139 w 139"/>
              <a:gd name="T5" fmla="*/ 70 h 257"/>
              <a:gd name="T6" fmla="*/ 120 w 139"/>
              <a:gd name="T7" fmla="*/ 88 h 257"/>
              <a:gd name="T8" fmla="*/ 127 w 139"/>
              <a:gd name="T9" fmla="*/ 243 h 257"/>
              <a:gd name="T10" fmla="*/ 69 w 139"/>
              <a:gd name="T11" fmla="*/ 257 h 257"/>
              <a:gd name="T12" fmla="*/ 41 w 139"/>
              <a:gd name="T13" fmla="*/ 193 h 257"/>
              <a:gd name="T14" fmla="*/ 39 w 139"/>
              <a:gd name="T15" fmla="*/ 117 h 257"/>
              <a:gd name="T16" fmla="*/ 14 w 139"/>
              <a:gd name="T17" fmla="*/ 94 h 257"/>
              <a:gd name="T18" fmla="*/ 0 w 139"/>
              <a:gd name="T19" fmla="*/ 2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1"/>
          </a:solidFill>
          <a:ln w="19050">
            <a:solidFill>
              <a:schemeClr val="tx1"/>
            </a:solidFill>
            <a:prstDash val="solid"/>
            <a:round/>
            <a:headEnd/>
            <a:tailEnd/>
          </a:ln>
        </p:spPr>
        <p:txBody>
          <a:bodyPr/>
          <a:lstStyle/>
          <a:p>
            <a:endParaRPr lang="en-US" dirty="0"/>
          </a:p>
        </p:txBody>
      </p:sp>
      <p:sp>
        <p:nvSpPr>
          <p:cNvPr id="2059" name="Freeform 11"/>
          <p:cNvSpPr>
            <a:spLocks noChangeAspect="1"/>
          </p:cNvSpPr>
          <p:nvPr/>
        </p:nvSpPr>
        <p:spPr bwMode="auto">
          <a:xfrm>
            <a:off x="7593013" y="1878013"/>
            <a:ext cx="466725" cy="209550"/>
          </a:xfrm>
          <a:custGeom>
            <a:avLst/>
            <a:gdLst>
              <a:gd name="T0" fmla="*/ 0 w 296"/>
              <a:gd name="T1" fmla="*/ 54 h 134"/>
              <a:gd name="T2" fmla="*/ 151 w 296"/>
              <a:gd name="T3" fmla="*/ 16 h 134"/>
              <a:gd name="T4" fmla="*/ 169 w 296"/>
              <a:gd name="T5" fmla="*/ 18 h 134"/>
              <a:gd name="T6" fmla="*/ 187 w 296"/>
              <a:gd name="T7" fmla="*/ 0 h 134"/>
              <a:gd name="T8" fmla="*/ 202 w 296"/>
              <a:gd name="T9" fmla="*/ 9 h 134"/>
              <a:gd name="T10" fmla="*/ 184 w 296"/>
              <a:gd name="T11" fmla="*/ 48 h 134"/>
              <a:gd name="T12" fmla="*/ 215 w 296"/>
              <a:gd name="T13" fmla="*/ 45 h 134"/>
              <a:gd name="T14" fmla="*/ 233 w 296"/>
              <a:gd name="T15" fmla="*/ 74 h 134"/>
              <a:gd name="T16" fmla="*/ 254 w 296"/>
              <a:gd name="T17" fmla="*/ 77 h 134"/>
              <a:gd name="T18" fmla="*/ 269 w 296"/>
              <a:gd name="T19" fmla="*/ 73 h 134"/>
              <a:gd name="T20" fmla="*/ 269 w 296"/>
              <a:gd name="T21" fmla="*/ 57 h 134"/>
              <a:gd name="T22" fmla="*/ 243 w 296"/>
              <a:gd name="T23" fmla="*/ 36 h 134"/>
              <a:gd name="T24" fmla="*/ 263 w 296"/>
              <a:gd name="T25" fmla="*/ 34 h 134"/>
              <a:gd name="T26" fmla="*/ 296 w 296"/>
              <a:gd name="T27" fmla="*/ 79 h 134"/>
              <a:gd name="T28" fmla="*/ 264 w 296"/>
              <a:gd name="T29" fmla="*/ 106 h 134"/>
              <a:gd name="T30" fmla="*/ 229 w 296"/>
              <a:gd name="T31" fmla="*/ 92 h 134"/>
              <a:gd name="T32" fmla="*/ 206 w 296"/>
              <a:gd name="T33" fmla="*/ 125 h 134"/>
              <a:gd name="T34" fmla="*/ 161 w 296"/>
              <a:gd name="T35" fmla="*/ 92 h 134"/>
              <a:gd name="T36" fmla="*/ 12 w 296"/>
              <a:gd name="T37" fmla="*/ 134 h 134"/>
              <a:gd name="T38" fmla="*/ 0 w 296"/>
              <a:gd name="T39" fmla="*/ 54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2"/>
          </a:solidFill>
          <a:ln w="9525">
            <a:solidFill>
              <a:schemeClr val="tx1"/>
            </a:solidFill>
            <a:prstDash val="solid"/>
            <a:round/>
            <a:headEnd/>
            <a:tailEnd/>
          </a:ln>
        </p:spPr>
        <p:txBody>
          <a:bodyPr/>
          <a:lstStyle/>
          <a:p>
            <a:endParaRPr lang="en-US" dirty="0"/>
          </a:p>
        </p:txBody>
      </p:sp>
      <p:sp>
        <p:nvSpPr>
          <p:cNvPr id="2060" name="Freeform 12"/>
          <p:cNvSpPr>
            <a:spLocks noChangeAspect="1"/>
          </p:cNvSpPr>
          <p:nvPr/>
        </p:nvSpPr>
        <p:spPr bwMode="auto">
          <a:xfrm>
            <a:off x="7608888" y="2035175"/>
            <a:ext cx="242887" cy="184150"/>
          </a:xfrm>
          <a:custGeom>
            <a:avLst/>
            <a:gdLst>
              <a:gd name="T0" fmla="*/ 0 w 153"/>
              <a:gd name="T1" fmla="*/ 30 h 118"/>
              <a:gd name="T2" fmla="*/ 118 w 153"/>
              <a:gd name="T3" fmla="*/ 0 h 118"/>
              <a:gd name="T4" fmla="*/ 153 w 153"/>
              <a:gd name="T5" fmla="*/ 54 h 118"/>
              <a:gd name="T6" fmla="*/ 133 w 153"/>
              <a:gd name="T7" fmla="*/ 78 h 118"/>
              <a:gd name="T8" fmla="*/ 95 w 153"/>
              <a:gd name="T9" fmla="*/ 69 h 118"/>
              <a:gd name="T10" fmla="*/ 37 w 153"/>
              <a:gd name="T11" fmla="*/ 118 h 118"/>
              <a:gd name="T12" fmla="*/ 6 w 153"/>
              <a:gd name="T13" fmla="*/ 93 h 118"/>
              <a:gd name="T14" fmla="*/ 0 w 153"/>
              <a:gd name="T15" fmla="*/ 30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chemeClr val="accent2"/>
          </a:solidFill>
          <a:ln w="9525">
            <a:solidFill>
              <a:schemeClr val="tx1"/>
            </a:solidFill>
            <a:prstDash val="solid"/>
            <a:round/>
            <a:headEnd/>
            <a:tailEnd/>
          </a:ln>
        </p:spPr>
        <p:txBody>
          <a:bodyPr/>
          <a:lstStyle/>
          <a:p>
            <a:endParaRPr lang="en-US" dirty="0"/>
          </a:p>
        </p:txBody>
      </p:sp>
      <p:grpSp>
        <p:nvGrpSpPr>
          <p:cNvPr id="2" name="Group 13"/>
          <p:cNvGrpSpPr>
            <a:grpSpLocks/>
          </p:cNvGrpSpPr>
          <p:nvPr/>
        </p:nvGrpSpPr>
        <p:grpSpPr bwMode="auto">
          <a:xfrm>
            <a:off x="6843713" y="1604963"/>
            <a:ext cx="1044575" cy="698500"/>
            <a:chOff x="4071" y="893"/>
            <a:chExt cx="658" cy="440"/>
          </a:xfrm>
        </p:grpSpPr>
        <p:sp>
          <p:nvSpPr>
            <p:cNvPr id="2185" name="Freeform 14"/>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solidFill>
              <a:schemeClr val="accent2"/>
            </a:solidFill>
            <a:ln w="9525">
              <a:solidFill>
                <a:schemeClr val="tx1"/>
              </a:solidFill>
              <a:prstDash val="solid"/>
              <a:round/>
              <a:headEnd/>
              <a:tailEnd/>
            </a:ln>
          </p:spPr>
          <p:txBody>
            <a:bodyPr/>
            <a:lstStyle/>
            <a:p>
              <a:endParaRPr lang="en-US" dirty="0"/>
            </a:p>
          </p:txBody>
        </p:sp>
        <p:sp>
          <p:nvSpPr>
            <p:cNvPr id="2186" name="Freeform 15"/>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solidFill>
              <a:schemeClr val="accent2"/>
            </a:solidFill>
            <a:ln w="9525">
              <a:solidFill>
                <a:schemeClr val="tx1"/>
              </a:solidFill>
              <a:prstDash val="solid"/>
              <a:round/>
              <a:headEnd/>
              <a:tailEnd/>
            </a:ln>
          </p:spPr>
          <p:txBody>
            <a:bodyPr/>
            <a:lstStyle/>
            <a:p>
              <a:endParaRPr lang="en-US" dirty="0"/>
            </a:p>
          </p:txBody>
        </p:sp>
      </p:grpSp>
      <p:sp>
        <p:nvSpPr>
          <p:cNvPr id="2062" name="Freeform 16"/>
          <p:cNvSpPr>
            <a:spLocks noChangeAspect="1"/>
          </p:cNvSpPr>
          <p:nvPr/>
        </p:nvSpPr>
        <p:spPr bwMode="auto">
          <a:xfrm>
            <a:off x="7646988" y="1490663"/>
            <a:ext cx="257175" cy="449262"/>
          </a:xfrm>
          <a:custGeom>
            <a:avLst/>
            <a:gdLst>
              <a:gd name="T0" fmla="*/ 34 w 162"/>
              <a:gd name="T1" fmla="*/ 0 h 289"/>
              <a:gd name="T2" fmla="*/ 0 w 162"/>
              <a:gd name="T3" fmla="*/ 51 h 289"/>
              <a:gd name="T4" fmla="*/ 37 w 162"/>
              <a:gd name="T5" fmla="*/ 118 h 289"/>
              <a:gd name="T6" fmla="*/ 15 w 162"/>
              <a:gd name="T7" fmla="*/ 136 h 289"/>
              <a:gd name="T8" fmla="*/ 24 w 162"/>
              <a:gd name="T9" fmla="*/ 289 h 289"/>
              <a:gd name="T10" fmla="*/ 115 w 162"/>
              <a:gd name="T11" fmla="*/ 267 h 289"/>
              <a:gd name="T12" fmla="*/ 138 w 162"/>
              <a:gd name="T13" fmla="*/ 267 h 289"/>
              <a:gd name="T14" fmla="*/ 152 w 162"/>
              <a:gd name="T15" fmla="*/ 250 h 289"/>
              <a:gd name="T16" fmla="*/ 152 w 162"/>
              <a:gd name="T17" fmla="*/ 222 h 289"/>
              <a:gd name="T18" fmla="*/ 162 w 162"/>
              <a:gd name="T19" fmla="*/ 204 h 289"/>
              <a:gd name="T20" fmla="*/ 112 w 162"/>
              <a:gd name="T21" fmla="*/ 182 h 289"/>
              <a:gd name="T22" fmla="*/ 46 w 162"/>
              <a:gd name="T23" fmla="*/ 14 h 289"/>
              <a:gd name="T24" fmla="*/ 34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2"/>
          </a:solidFill>
          <a:ln w="9525">
            <a:solidFill>
              <a:srgbClr val="000000"/>
            </a:solidFill>
            <a:prstDash val="solid"/>
            <a:round/>
            <a:headEnd/>
            <a:tailEnd/>
          </a:ln>
        </p:spPr>
        <p:txBody>
          <a:bodyPr/>
          <a:lstStyle/>
          <a:p>
            <a:endParaRPr lang="en-US" dirty="0"/>
          </a:p>
        </p:txBody>
      </p:sp>
      <p:sp>
        <p:nvSpPr>
          <p:cNvPr id="2063" name="Freeform 17"/>
          <p:cNvSpPr>
            <a:spLocks noChangeAspect="1"/>
          </p:cNvSpPr>
          <p:nvPr/>
        </p:nvSpPr>
        <p:spPr bwMode="auto">
          <a:xfrm>
            <a:off x="7777163" y="2041525"/>
            <a:ext cx="120650" cy="101600"/>
          </a:xfrm>
          <a:custGeom>
            <a:avLst/>
            <a:gdLst>
              <a:gd name="T0" fmla="*/ 0 w 77"/>
              <a:gd name="T1" fmla="*/ 10 h 64"/>
              <a:gd name="T2" fmla="*/ 32 w 77"/>
              <a:gd name="T3" fmla="*/ 0 h 64"/>
              <a:gd name="T4" fmla="*/ 77 w 77"/>
              <a:gd name="T5" fmla="*/ 33 h 64"/>
              <a:gd name="T6" fmla="*/ 68 w 77"/>
              <a:gd name="T7" fmla="*/ 42 h 64"/>
              <a:gd name="T8" fmla="*/ 46 w 77"/>
              <a:gd name="T9" fmla="*/ 42 h 64"/>
              <a:gd name="T10" fmla="*/ 35 w 77"/>
              <a:gd name="T11" fmla="*/ 64 h 64"/>
              <a:gd name="T12" fmla="*/ 0 w 77"/>
              <a:gd name="T13" fmla="*/ 10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064" name="Text Box 18"/>
          <p:cNvSpPr txBox="1">
            <a:spLocks noChangeArrowheads="1"/>
          </p:cNvSpPr>
          <p:nvPr/>
        </p:nvSpPr>
        <p:spPr bwMode="auto">
          <a:xfrm>
            <a:off x="7696200" y="1293813"/>
            <a:ext cx="354013"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ME</a:t>
            </a:r>
          </a:p>
        </p:txBody>
      </p:sp>
      <p:sp>
        <p:nvSpPr>
          <p:cNvPr id="2065" name="Text Box 19"/>
          <p:cNvSpPr txBox="1">
            <a:spLocks noChangeArrowheads="1"/>
          </p:cNvSpPr>
          <p:nvPr/>
        </p:nvSpPr>
        <p:spPr bwMode="auto">
          <a:xfrm>
            <a:off x="7167563" y="1827213"/>
            <a:ext cx="341312" cy="244475"/>
          </a:xfrm>
          <a:prstGeom prst="rect">
            <a:avLst/>
          </a:prstGeom>
          <a:noFill/>
          <a:ln w="9525">
            <a:noFill/>
            <a:miter lim="800000"/>
            <a:headEnd/>
            <a:tailEnd/>
          </a:ln>
        </p:spPr>
        <p:txBody>
          <a:bodyPr wrap="none">
            <a:spAutoFit/>
          </a:bodyPr>
          <a:lstStyle/>
          <a:p>
            <a:r>
              <a:rPr lang="en-US" sz="1000" dirty="0">
                <a:solidFill>
                  <a:schemeClr val="bg1"/>
                </a:solidFill>
                <a:latin typeface="Tahoma" pitchFamily="34" charset="0"/>
              </a:rPr>
              <a:t>NY</a:t>
            </a:r>
          </a:p>
        </p:txBody>
      </p:sp>
      <p:sp>
        <p:nvSpPr>
          <p:cNvPr id="2066" name="Text Box 20"/>
          <p:cNvSpPr txBox="1">
            <a:spLocks noChangeArrowheads="1"/>
          </p:cNvSpPr>
          <p:nvPr/>
        </p:nvSpPr>
        <p:spPr bwMode="auto">
          <a:xfrm>
            <a:off x="7315200" y="1065213"/>
            <a:ext cx="354013" cy="244475"/>
          </a:xfrm>
          <a:prstGeom prst="rect">
            <a:avLst/>
          </a:prstGeom>
          <a:noFill/>
          <a:ln w="9525">
            <a:noFill/>
            <a:miter lim="800000"/>
            <a:headEnd/>
            <a:tailEnd/>
          </a:ln>
        </p:spPr>
        <p:txBody>
          <a:bodyPr wrap="none">
            <a:spAutoFit/>
          </a:bodyPr>
          <a:lstStyle/>
          <a:p>
            <a:r>
              <a:rPr lang="en-US" sz="1000" dirty="0">
                <a:latin typeface="Tahoma" pitchFamily="34" charset="0"/>
              </a:rPr>
              <a:t>NH</a:t>
            </a:r>
          </a:p>
        </p:txBody>
      </p:sp>
      <p:sp>
        <p:nvSpPr>
          <p:cNvPr id="2067" name="Text Box 21"/>
          <p:cNvSpPr txBox="1">
            <a:spLocks noChangeArrowheads="1"/>
          </p:cNvSpPr>
          <p:nvPr/>
        </p:nvSpPr>
        <p:spPr bwMode="auto">
          <a:xfrm>
            <a:off x="8310563" y="1658938"/>
            <a:ext cx="358775" cy="244475"/>
          </a:xfrm>
          <a:prstGeom prst="rect">
            <a:avLst/>
          </a:prstGeom>
          <a:noFill/>
          <a:ln w="9525">
            <a:noFill/>
            <a:miter lim="800000"/>
            <a:headEnd/>
            <a:tailEnd/>
          </a:ln>
        </p:spPr>
        <p:txBody>
          <a:bodyPr wrap="none">
            <a:spAutoFit/>
          </a:bodyPr>
          <a:lstStyle/>
          <a:p>
            <a:r>
              <a:rPr lang="en-US" sz="1000" dirty="0">
                <a:latin typeface="Tahoma" pitchFamily="34" charset="0"/>
              </a:rPr>
              <a:t>MA</a:t>
            </a:r>
          </a:p>
        </p:txBody>
      </p:sp>
      <p:sp>
        <p:nvSpPr>
          <p:cNvPr id="2068" name="Text Box 22"/>
          <p:cNvSpPr txBox="1">
            <a:spLocks noChangeArrowheads="1"/>
          </p:cNvSpPr>
          <p:nvPr/>
        </p:nvSpPr>
        <p:spPr bwMode="auto">
          <a:xfrm>
            <a:off x="7086600" y="1141413"/>
            <a:ext cx="334963" cy="244475"/>
          </a:xfrm>
          <a:prstGeom prst="rect">
            <a:avLst/>
          </a:prstGeom>
          <a:noFill/>
          <a:ln w="9525">
            <a:noFill/>
            <a:miter lim="800000"/>
            <a:headEnd/>
            <a:tailEnd/>
          </a:ln>
        </p:spPr>
        <p:txBody>
          <a:bodyPr wrap="none">
            <a:spAutoFit/>
          </a:bodyPr>
          <a:lstStyle/>
          <a:p>
            <a:r>
              <a:rPr lang="en-US" sz="1000" dirty="0">
                <a:latin typeface="Tahoma" pitchFamily="34" charset="0"/>
              </a:rPr>
              <a:t>VT</a:t>
            </a:r>
          </a:p>
        </p:txBody>
      </p:sp>
      <p:sp>
        <p:nvSpPr>
          <p:cNvPr id="2069" name="Text Box 23"/>
          <p:cNvSpPr txBox="1">
            <a:spLocks noChangeArrowheads="1"/>
          </p:cNvSpPr>
          <p:nvPr/>
        </p:nvSpPr>
        <p:spPr bwMode="auto">
          <a:xfrm>
            <a:off x="6969125" y="2268538"/>
            <a:ext cx="330200"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PA</a:t>
            </a:r>
          </a:p>
        </p:txBody>
      </p:sp>
      <p:sp>
        <p:nvSpPr>
          <p:cNvPr id="2070" name="Text Box 24"/>
          <p:cNvSpPr txBox="1">
            <a:spLocks noChangeArrowheads="1"/>
          </p:cNvSpPr>
          <p:nvPr/>
        </p:nvSpPr>
        <p:spPr bwMode="auto">
          <a:xfrm>
            <a:off x="7696200" y="2360613"/>
            <a:ext cx="320675" cy="244475"/>
          </a:xfrm>
          <a:prstGeom prst="rect">
            <a:avLst/>
          </a:prstGeom>
          <a:noFill/>
          <a:ln w="9525">
            <a:noFill/>
            <a:miter lim="800000"/>
            <a:headEnd/>
            <a:tailEnd/>
          </a:ln>
        </p:spPr>
        <p:txBody>
          <a:bodyPr wrap="none">
            <a:spAutoFit/>
          </a:bodyPr>
          <a:lstStyle/>
          <a:p>
            <a:r>
              <a:rPr lang="en-US" sz="1000" dirty="0">
                <a:latin typeface="Tahoma" pitchFamily="34" charset="0"/>
              </a:rPr>
              <a:t>NJ</a:t>
            </a:r>
          </a:p>
        </p:txBody>
      </p:sp>
      <p:sp>
        <p:nvSpPr>
          <p:cNvPr id="2071" name="Text Box 25"/>
          <p:cNvSpPr txBox="1">
            <a:spLocks noChangeArrowheads="1"/>
          </p:cNvSpPr>
          <p:nvPr/>
        </p:nvSpPr>
        <p:spPr bwMode="auto">
          <a:xfrm>
            <a:off x="8264525" y="2041525"/>
            <a:ext cx="346075" cy="244475"/>
          </a:xfrm>
          <a:prstGeom prst="rect">
            <a:avLst/>
          </a:prstGeom>
          <a:noFill/>
          <a:ln w="9525">
            <a:noFill/>
            <a:miter lim="800000"/>
            <a:headEnd/>
            <a:tailEnd/>
          </a:ln>
        </p:spPr>
        <p:txBody>
          <a:bodyPr>
            <a:spAutoFit/>
          </a:bodyPr>
          <a:lstStyle/>
          <a:p>
            <a:r>
              <a:rPr lang="en-US" sz="1000" dirty="0">
                <a:latin typeface="Tahoma" pitchFamily="34" charset="0"/>
              </a:rPr>
              <a:t>RI</a:t>
            </a:r>
          </a:p>
        </p:txBody>
      </p:sp>
      <p:sp>
        <p:nvSpPr>
          <p:cNvPr id="2072" name="Line 26"/>
          <p:cNvSpPr>
            <a:spLocks noChangeShapeType="1"/>
          </p:cNvSpPr>
          <p:nvPr/>
        </p:nvSpPr>
        <p:spPr bwMode="auto">
          <a:xfrm flipH="1" flipV="1">
            <a:off x="7467600" y="1295400"/>
            <a:ext cx="234950" cy="288925"/>
          </a:xfrm>
          <a:prstGeom prst="line">
            <a:avLst/>
          </a:prstGeom>
          <a:noFill/>
          <a:ln w="9525">
            <a:solidFill>
              <a:schemeClr val="tx1"/>
            </a:solidFill>
            <a:round/>
            <a:headEnd/>
            <a:tailEnd/>
          </a:ln>
        </p:spPr>
        <p:txBody>
          <a:bodyPr wrap="none" anchor="ctr"/>
          <a:lstStyle/>
          <a:p>
            <a:endParaRPr lang="en-US" dirty="0"/>
          </a:p>
        </p:txBody>
      </p:sp>
      <p:sp>
        <p:nvSpPr>
          <p:cNvPr id="2073" name="Line 27"/>
          <p:cNvSpPr>
            <a:spLocks noChangeShapeType="1"/>
          </p:cNvSpPr>
          <p:nvPr/>
        </p:nvSpPr>
        <p:spPr bwMode="auto">
          <a:xfrm>
            <a:off x="7696200" y="2133600"/>
            <a:ext cx="381000" cy="76200"/>
          </a:xfrm>
          <a:prstGeom prst="line">
            <a:avLst/>
          </a:prstGeom>
          <a:noFill/>
          <a:ln w="9525">
            <a:solidFill>
              <a:schemeClr val="tx1"/>
            </a:solidFill>
            <a:round/>
            <a:headEnd/>
            <a:tailEnd/>
          </a:ln>
        </p:spPr>
        <p:txBody>
          <a:bodyPr wrap="none" anchor="ctr"/>
          <a:lstStyle/>
          <a:p>
            <a:endParaRPr lang="en-US" dirty="0"/>
          </a:p>
        </p:txBody>
      </p:sp>
      <p:sp>
        <p:nvSpPr>
          <p:cNvPr id="2074" name="Line 28"/>
          <p:cNvSpPr>
            <a:spLocks noChangeShapeType="1"/>
          </p:cNvSpPr>
          <p:nvPr/>
        </p:nvSpPr>
        <p:spPr bwMode="auto">
          <a:xfrm flipV="1">
            <a:off x="7924800" y="1797050"/>
            <a:ext cx="536575" cy="184150"/>
          </a:xfrm>
          <a:prstGeom prst="line">
            <a:avLst/>
          </a:prstGeom>
          <a:noFill/>
          <a:ln w="9525">
            <a:solidFill>
              <a:schemeClr val="tx1"/>
            </a:solidFill>
            <a:round/>
            <a:headEnd/>
            <a:tailEnd/>
          </a:ln>
        </p:spPr>
        <p:txBody>
          <a:bodyPr wrap="none" anchor="ctr"/>
          <a:lstStyle/>
          <a:p>
            <a:endParaRPr lang="en-US" dirty="0"/>
          </a:p>
        </p:txBody>
      </p:sp>
      <p:sp>
        <p:nvSpPr>
          <p:cNvPr id="2075" name="Line 29"/>
          <p:cNvSpPr>
            <a:spLocks noChangeShapeType="1"/>
          </p:cNvSpPr>
          <p:nvPr/>
        </p:nvSpPr>
        <p:spPr bwMode="auto">
          <a:xfrm>
            <a:off x="7843838" y="2073275"/>
            <a:ext cx="538162" cy="136525"/>
          </a:xfrm>
          <a:prstGeom prst="line">
            <a:avLst/>
          </a:prstGeom>
          <a:noFill/>
          <a:ln w="9525">
            <a:solidFill>
              <a:schemeClr val="tx1"/>
            </a:solidFill>
            <a:round/>
            <a:headEnd/>
            <a:tailEnd/>
          </a:ln>
        </p:spPr>
        <p:txBody>
          <a:bodyPr wrap="none" anchor="ctr"/>
          <a:lstStyle/>
          <a:p>
            <a:endParaRPr lang="en-US" dirty="0"/>
          </a:p>
        </p:txBody>
      </p:sp>
      <p:grpSp>
        <p:nvGrpSpPr>
          <p:cNvPr id="3" name="Group 30"/>
          <p:cNvGrpSpPr>
            <a:grpSpLocks noChangeAspect="1"/>
          </p:cNvGrpSpPr>
          <p:nvPr/>
        </p:nvGrpSpPr>
        <p:grpSpPr bwMode="auto">
          <a:xfrm>
            <a:off x="1600200" y="4502150"/>
            <a:ext cx="622300" cy="479425"/>
            <a:chOff x="1735" y="3474"/>
            <a:chExt cx="860" cy="662"/>
          </a:xfrm>
        </p:grpSpPr>
        <p:grpSp>
          <p:nvGrpSpPr>
            <p:cNvPr id="4" name="Group 31" descr="Dotted grid"/>
            <p:cNvGrpSpPr>
              <a:grpSpLocks noChangeAspect="1"/>
            </p:cNvGrpSpPr>
            <p:nvPr/>
          </p:nvGrpSpPr>
          <p:grpSpPr bwMode="auto">
            <a:xfrm>
              <a:off x="1735" y="3474"/>
              <a:ext cx="860" cy="662"/>
              <a:chOff x="1735" y="3474"/>
              <a:chExt cx="860" cy="662"/>
            </a:xfrm>
          </p:grpSpPr>
          <p:sp>
            <p:nvSpPr>
              <p:cNvPr id="2178" name="Freeform 32"/>
              <p:cNvSpPr>
                <a:spLocks noChangeAspect="1"/>
              </p:cNvSpPr>
              <p:nvPr/>
            </p:nvSpPr>
            <p:spPr bwMode="auto">
              <a:xfrm>
                <a:off x="1735" y="3557"/>
                <a:ext cx="66" cy="96"/>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79" name="Freeform 33"/>
              <p:cNvSpPr>
                <a:spLocks noChangeAspect="1"/>
              </p:cNvSpPr>
              <p:nvPr/>
            </p:nvSpPr>
            <p:spPr bwMode="auto">
              <a:xfrm>
                <a:off x="1829" y="3474"/>
                <a:ext cx="124" cy="121"/>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80" name="Freeform 34"/>
              <p:cNvSpPr>
                <a:spLocks noChangeAspect="1"/>
              </p:cNvSpPr>
              <p:nvPr/>
            </p:nvSpPr>
            <p:spPr bwMode="auto">
              <a:xfrm>
                <a:off x="1945" y="3557"/>
                <a:ext cx="184" cy="13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81" name="Freeform 35"/>
              <p:cNvSpPr>
                <a:spLocks noChangeAspect="1"/>
              </p:cNvSpPr>
              <p:nvPr/>
            </p:nvSpPr>
            <p:spPr bwMode="auto">
              <a:xfrm>
                <a:off x="2135" y="3660"/>
                <a:ext cx="146" cy="72"/>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82" name="Freeform 36"/>
              <p:cNvSpPr>
                <a:spLocks noChangeAspect="1"/>
              </p:cNvSpPr>
              <p:nvPr/>
            </p:nvSpPr>
            <p:spPr bwMode="auto">
              <a:xfrm>
                <a:off x="2178" y="3762"/>
                <a:ext cx="60" cy="52"/>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83" name="Freeform 37"/>
              <p:cNvSpPr>
                <a:spLocks noChangeAspect="1"/>
              </p:cNvSpPr>
              <p:nvPr/>
            </p:nvSpPr>
            <p:spPr bwMode="auto">
              <a:xfrm>
                <a:off x="2243" y="3818"/>
                <a:ext cx="41" cy="51"/>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84" name="Freeform 38"/>
              <p:cNvSpPr>
                <a:spLocks noChangeAspect="1"/>
              </p:cNvSpPr>
              <p:nvPr/>
            </p:nvSpPr>
            <p:spPr bwMode="auto">
              <a:xfrm>
                <a:off x="2346" y="3842"/>
                <a:ext cx="249" cy="294"/>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solidFill>
                <a:schemeClr val="accent1"/>
              </a:solidFill>
              <a:ln w="9525">
                <a:solidFill>
                  <a:schemeClr val="tx1"/>
                </a:solidFill>
                <a:prstDash val="solid"/>
                <a:round/>
                <a:headEnd/>
                <a:tailEnd/>
              </a:ln>
            </p:spPr>
            <p:txBody>
              <a:bodyPr/>
              <a:lstStyle/>
              <a:p>
                <a:endParaRPr lang="en-US" dirty="0"/>
              </a:p>
            </p:txBody>
          </p:sp>
        </p:grpSp>
        <p:sp>
          <p:nvSpPr>
            <p:cNvPr id="2177" name="Freeform 39"/>
            <p:cNvSpPr>
              <a:spLocks noChangeAspect="1"/>
            </p:cNvSpPr>
            <p:nvPr/>
          </p:nvSpPr>
          <p:spPr bwMode="auto">
            <a:xfrm>
              <a:off x="2258" y="3705"/>
              <a:ext cx="138" cy="115"/>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solidFill>
              <a:schemeClr val="accent1"/>
            </a:solidFill>
            <a:ln w="9525">
              <a:solidFill>
                <a:schemeClr val="tx1"/>
              </a:solidFill>
              <a:prstDash val="solid"/>
              <a:round/>
              <a:headEnd/>
              <a:tailEnd/>
            </a:ln>
          </p:spPr>
          <p:txBody>
            <a:bodyPr/>
            <a:lstStyle/>
            <a:p>
              <a:endParaRPr lang="en-US" dirty="0"/>
            </a:p>
          </p:txBody>
        </p:sp>
      </p:grpSp>
      <p:sp>
        <p:nvSpPr>
          <p:cNvPr id="2077" name="Freeform 40"/>
          <p:cNvSpPr>
            <a:spLocks noChangeAspect="1"/>
          </p:cNvSpPr>
          <p:nvPr/>
        </p:nvSpPr>
        <p:spPr bwMode="auto">
          <a:xfrm>
            <a:off x="1085850" y="1295400"/>
            <a:ext cx="836613" cy="604838"/>
          </a:xfrm>
          <a:custGeom>
            <a:avLst/>
            <a:gdLst>
              <a:gd name="T0" fmla="*/ 134 w 530"/>
              <a:gd name="T1" fmla="*/ 0 h 389"/>
              <a:gd name="T2" fmla="*/ 243 w 530"/>
              <a:gd name="T3" fmla="*/ 30 h 389"/>
              <a:gd name="T4" fmla="*/ 326 w 530"/>
              <a:gd name="T5" fmla="*/ 49 h 389"/>
              <a:gd name="T6" fmla="*/ 366 w 530"/>
              <a:gd name="T7" fmla="*/ 58 h 389"/>
              <a:gd name="T8" fmla="*/ 408 w 530"/>
              <a:gd name="T9" fmla="*/ 64 h 389"/>
              <a:gd name="T10" fmla="*/ 463 w 530"/>
              <a:gd name="T11" fmla="*/ 74 h 389"/>
              <a:gd name="T12" fmla="*/ 530 w 530"/>
              <a:gd name="T13" fmla="*/ 86 h 389"/>
              <a:gd name="T14" fmla="*/ 487 w 530"/>
              <a:gd name="T15" fmla="*/ 389 h 389"/>
              <a:gd name="T16" fmla="*/ 281 w 530"/>
              <a:gd name="T17" fmla="*/ 345 h 389"/>
              <a:gd name="T18" fmla="*/ 253 w 530"/>
              <a:gd name="T19" fmla="*/ 365 h 389"/>
              <a:gd name="T20" fmla="*/ 216 w 530"/>
              <a:gd name="T21" fmla="*/ 335 h 389"/>
              <a:gd name="T22" fmla="*/ 183 w 530"/>
              <a:gd name="T23" fmla="*/ 365 h 389"/>
              <a:gd name="T24" fmla="*/ 153 w 530"/>
              <a:gd name="T25" fmla="*/ 339 h 389"/>
              <a:gd name="T26" fmla="*/ 68 w 530"/>
              <a:gd name="T27" fmla="*/ 335 h 389"/>
              <a:gd name="T28" fmla="*/ 80 w 530"/>
              <a:gd name="T29" fmla="*/ 286 h 389"/>
              <a:gd name="T30" fmla="*/ 19 w 530"/>
              <a:gd name="T31" fmla="*/ 281 h 389"/>
              <a:gd name="T32" fmla="*/ 13 w 530"/>
              <a:gd name="T33" fmla="*/ 253 h 389"/>
              <a:gd name="T34" fmla="*/ 25 w 530"/>
              <a:gd name="T35" fmla="*/ 223 h 389"/>
              <a:gd name="T36" fmla="*/ 10 w 530"/>
              <a:gd name="T37" fmla="*/ 196 h 389"/>
              <a:gd name="T38" fmla="*/ 11 w 530"/>
              <a:gd name="T39" fmla="*/ 120 h 389"/>
              <a:gd name="T40" fmla="*/ 0 w 530"/>
              <a:gd name="T41" fmla="*/ 62 h 389"/>
              <a:gd name="T42" fmla="*/ 7 w 530"/>
              <a:gd name="T43" fmla="*/ 40 h 389"/>
              <a:gd name="T44" fmla="*/ 34 w 530"/>
              <a:gd name="T45" fmla="*/ 49 h 389"/>
              <a:gd name="T46" fmla="*/ 62 w 530"/>
              <a:gd name="T47" fmla="*/ 83 h 389"/>
              <a:gd name="T48" fmla="*/ 114 w 530"/>
              <a:gd name="T49" fmla="*/ 91 h 389"/>
              <a:gd name="T50" fmla="*/ 128 w 530"/>
              <a:gd name="T51" fmla="*/ 119 h 389"/>
              <a:gd name="T52" fmla="*/ 102 w 530"/>
              <a:gd name="T53" fmla="*/ 119 h 389"/>
              <a:gd name="T54" fmla="*/ 99 w 530"/>
              <a:gd name="T55" fmla="*/ 143 h 389"/>
              <a:gd name="T56" fmla="*/ 114 w 530"/>
              <a:gd name="T57" fmla="*/ 146 h 389"/>
              <a:gd name="T58" fmla="*/ 120 w 530"/>
              <a:gd name="T59" fmla="*/ 170 h 389"/>
              <a:gd name="T60" fmla="*/ 89 w 530"/>
              <a:gd name="T61" fmla="*/ 187 h 389"/>
              <a:gd name="T62" fmla="*/ 89 w 530"/>
              <a:gd name="T63" fmla="*/ 204 h 389"/>
              <a:gd name="T64" fmla="*/ 125 w 530"/>
              <a:gd name="T65" fmla="*/ 204 h 389"/>
              <a:gd name="T66" fmla="*/ 134 w 530"/>
              <a:gd name="T67" fmla="*/ 162 h 389"/>
              <a:gd name="T68" fmla="*/ 161 w 530"/>
              <a:gd name="T69" fmla="*/ 137 h 389"/>
              <a:gd name="T70" fmla="*/ 128 w 530"/>
              <a:gd name="T71" fmla="*/ 71 h 389"/>
              <a:gd name="T72" fmla="*/ 149 w 530"/>
              <a:gd name="T73" fmla="*/ 50 h 389"/>
              <a:gd name="T74" fmla="*/ 134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2"/>
          </a:solidFill>
          <a:ln w="9525">
            <a:solidFill>
              <a:schemeClr val="tx1"/>
            </a:solidFill>
            <a:prstDash val="solid"/>
            <a:round/>
            <a:headEnd/>
            <a:tailEnd/>
          </a:ln>
        </p:spPr>
        <p:txBody>
          <a:bodyPr/>
          <a:lstStyle/>
          <a:p>
            <a:endParaRPr lang="en-US" dirty="0"/>
          </a:p>
        </p:txBody>
      </p:sp>
      <p:sp>
        <p:nvSpPr>
          <p:cNvPr id="2078" name="Freeform 41"/>
          <p:cNvSpPr>
            <a:spLocks noChangeAspect="1"/>
          </p:cNvSpPr>
          <p:nvPr/>
        </p:nvSpPr>
        <p:spPr bwMode="auto">
          <a:xfrm>
            <a:off x="887413" y="1733550"/>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1"/>
          </a:solidFill>
          <a:ln w="9525" cap="flat" cmpd="sng">
            <a:solidFill>
              <a:schemeClr val="tx1"/>
            </a:solidFill>
            <a:prstDash val="solid"/>
            <a:round/>
            <a:headEnd/>
            <a:tailEnd/>
          </a:ln>
        </p:spPr>
        <p:txBody>
          <a:bodyPr wrap="none" anchor="ctr"/>
          <a:lstStyle/>
          <a:p>
            <a:endParaRPr lang="en-US" dirty="0"/>
          </a:p>
        </p:txBody>
      </p:sp>
      <p:sp>
        <p:nvSpPr>
          <p:cNvPr id="2079" name="Freeform 42"/>
          <p:cNvSpPr>
            <a:spLocks noChangeAspect="1"/>
          </p:cNvSpPr>
          <p:nvPr/>
        </p:nvSpPr>
        <p:spPr bwMode="auto">
          <a:xfrm>
            <a:off x="803275" y="2341563"/>
            <a:ext cx="1100138" cy="1674812"/>
          </a:xfrm>
          <a:custGeom>
            <a:avLst/>
            <a:gdLst>
              <a:gd name="T0" fmla="*/ 53 w 697"/>
              <a:gd name="T1" fmla="*/ 0 h 1077"/>
              <a:gd name="T2" fmla="*/ 374 w 697"/>
              <a:gd name="T3" fmla="*/ 64 h 1077"/>
              <a:gd name="T4" fmla="*/ 304 w 697"/>
              <a:gd name="T5" fmla="*/ 381 h 1077"/>
              <a:gd name="T6" fmla="*/ 664 w 697"/>
              <a:gd name="T7" fmla="*/ 864 h 1077"/>
              <a:gd name="T8" fmla="*/ 697 w 697"/>
              <a:gd name="T9" fmla="*/ 925 h 1077"/>
              <a:gd name="T10" fmla="*/ 663 w 697"/>
              <a:gd name="T11" fmla="*/ 955 h 1077"/>
              <a:gd name="T12" fmla="*/ 641 w 697"/>
              <a:gd name="T13" fmla="*/ 1009 h 1077"/>
              <a:gd name="T14" fmla="*/ 620 w 697"/>
              <a:gd name="T15" fmla="*/ 1040 h 1077"/>
              <a:gd name="T16" fmla="*/ 642 w 697"/>
              <a:gd name="T17" fmla="*/ 1068 h 1077"/>
              <a:gd name="T18" fmla="*/ 605 w 697"/>
              <a:gd name="T19" fmla="*/ 1077 h 1077"/>
              <a:gd name="T20" fmla="*/ 393 w 697"/>
              <a:gd name="T21" fmla="*/ 1070 h 1077"/>
              <a:gd name="T22" fmla="*/ 380 w 697"/>
              <a:gd name="T23" fmla="*/ 1007 h 1077"/>
              <a:gd name="T24" fmla="*/ 343 w 697"/>
              <a:gd name="T25" fmla="*/ 961 h 1077"/>
              <a:gd name="T26" fmla="*/ 316 w 697"/>
              <a:gd name="T27" fmla="*/ 944 h 1077"/>
              <a:gd name="T28" fmla="*/ 308 w 697"/>
              <a:gd name="T29" fmla="*/ 912 h 1077"/>
              <a:gd name="T30" fmla="*/ 286 w 697"/>
              <a:gd name="T31" fmla="*/ 894 h 1077"/>
              <a:gd name="T32" fmla="*/ 263 w 697"/>
              <a:gd name="T33" fmla="*/ 871 h 1077"/>
              <a:gd name="T34" fmla="*/ 256 w 697"/>
              <a:gd name="T35" fmla="*/ 846 h 1077"/>
              <a:gd name="T36" fmla="*/ 235 w 697"/>
              <a:gd name="T37" fmla="*/ 830 h 1077"/>
              <a:gd name="T38" fmla="*/ 202 w 697"/>
              <a:gd name="T39" fmla="*/ 839 h 1077"/>
              <a:gd name="T40" fmla="*/ 165 w 697"/>
              <a:gd name="T41" fmla="*/ 825 h 1077"/>
              <a:gd name="T42" fmla="*/ 165 w 697"/>
              <a:gd name="T43" fmla="*/ 812 h 1077"/>
              <a:gd name="T44" fmla="*/ 164 w 697"/>
              <a:gd name="T45" fmla="*/ 782 h 1077"/>
              <a:gd name="T46" fmla="*/ 149 w 697"/>
              <a:gd name="T47" fmla="*/ 749 h 1077"/>
              <a:gd name="T48" fmla="*/ 147 w 697"/>
              <a:gd name="T49" fmla="*/ 722 h 1077"/>
              <a:gd name="T50" fmla="*/ 131 w 697"/>
              <a:gd name="T51" fmla="*/ 699 h 1077"/>
              <a:gd name="T52" fmla="*/ 135 w 697"/>
              <a:gd name="T53" fmla="*/ 676 h 1077"/>
              <a:gd name="T54" fmla="*/ 89 w 697"/>
              <a:gd name="T55" fmla="*/ 621 h 1077"/>
              <a:gd name="T56" fmla="*/ 89 w 697"/>
              <a:gd name="T57" fmla="*/ 590 h 1077"/>
              <a:gd name="T58" fmla="*/ 113 w 697"/>
              <a:gd name="T59" fmla="*/ 578 h 1077"/>
              <a:gd name="T60" fmla="*/ 113 w 697"/>
              <a:gd name="T61" fmla="*/ 559 h 1077"/>
              <a:gd name="T62" fmla="*/ 89 w 697"/>
              <a:gd name="T63" fmla="*/ 553 h 1077"/>
              <a:gd name="T64" fmla="*/ 79 w 697"/>
              <a:gd name="T65" fmla="*/ 523 h 1077"/>
              <a:gd name="T66" fmla="*/ 67 w 697"/>
              <a:gd name="T67" fmla="*/ 471 h 1077"/>
              <a:gd name="T68" fmla="*/ 101 w 697"/>
              <a:gd name="T69" fmla="*/ 499 h 1077"/>
              <a:gd name="T70" fmla="*/ 88 w 697"/>
              <a:gd name="T71" fmla="*/ 462 h 1077"/>
              <a:gd name="T72" fmla="*/ 113 w 697"/>
              <a:gd name="T73" fmla="*/ 462 h 1077"/>
              <a:gd name="T74" fmla="*/ 113 w 697"/>
              <a:gd name="T75" fmla="*/ 435 h 1077"/>
              <a:gd name="T76" fmla="*/ 88 w 697"/>
              <a:gd name="T77" fmla="*/ 417 h 1077"/>
              <a:gd name="T78" fmla="*/ 76 w 697"/>
              <a:gd name="T79" fmla="*/ 442 h 1077"/>
              <a:gd name="T80" fmla="*/ 53 w 697"/>
              <a:gd name="T81" fmla="*/ 433 h 1077"/>
              <a:gd name="T82" fmla="*/ 9 w 697"/>
              <a:gd name="T83" fmla="*/ 313 h 1077"/>
              <a:gd name="T84" fmla="*/ 21 w 697"/>
              <a:gd name="T85" fmla="*/ 226 h 1077"/>
              <a:gd name="T86" fmla="*/ 0 w 697"/>
              <a:gd name="T87" fmla="*/ 177 h 1077"/>
              <a:gd name="T88" fmla="*/ 10 w 697"/>
              <a:gd name="T89" fmla="*/ 140 h 1077"/>
              <a:gd name="T90" fmla="*/ 32 w 697"/>
              <a:gd name="T91" fmla="*/ 132 h 1077"/>
              <a:gd name="T92" fmla="*/ 53 w 697"/>
              <a:gd name="T93" fmla="*/ 73 h 1077"/>
              <a:gd name="T94" fmla="*/ 53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2"/>
          </a:solidFill>
          <a:ln w="9525" cap="flat" cmpd="sng">
            <a:solidFill>
              <a:schemeClr val="tx1"/>
            </a:solidFill>
            <a:prstDash val="solid"/>
            <a:round/>
            <a:headEnd type="none" w="med" len="med"/>
            <a:tailEnd type="none" w="med" len="med"/>
          </a:ln>
        </p:spPr>
        <p:txBody>
          <a:bodyPr/>
          <a:lstStyle/>
          <a:p>
            <a:endParaRPr lang="en-US" dirty="0"/>
          </a:p>
        </p:txBody>
      </p:sp>
      <p:sp>
        <p:nvSpPr>
          <p:cNvPr id="2080" name="Freeform 43"/>
          <p:cNvSpPr>
            <a:spLocks noChangeAspect="1"/>
          </p:cNvSpPr>
          <p:nvPr/>
        </p:nvSpPr>
        <p:spPr bwMode="auto">
          <a:xfrm>
            <a:off x="1284288" y="2444750"/>
            <a:ext cx="830262" cy="1239838"/>
          </a:xfrm>
          <a:custGeom>
            <a:avLst/>
            <a:gdLst>
              <a:gd name="T0" fmla="*/ 67 w 527"/>
              <a:gd name="T1" fmla="*/ 0 h 797"/>
              <a:gd name="T2" fmla="*/ 0 w 527"/>
              <a:gd name="T3" fmla="*/ 316 h 797"/>
              <a:gd name="T4" fmla="*/ 359 w 527"/>
              <a:gd name="T5" fmla="*/ 797 h 797"/>
              <a:gd name="T6" fmla="*/ 381 w 527"/>
              <a:gd name="T7" fmla="*/ 776 h 797"/>
              <a:gd name="T8" fmla="*/ 380 w 527"/>
              <a:gd name="T9" fmla="*/ 681 h 797"/>
              <a:gd name="T10" fmla="*/ 425 w 527"/>
              <a:gd name="T11" fmla="*/ 688 h 797"/>
              <a:gd name="T12" fmla="*/ 471 w 527"/>
              <a:gd name="T13" fmla="*/ 396 h 797"/>
              <a:gd name="T14" fmla="*/ 502 w 527"/>
              <a:gd name="T15" fmla="*/ 198 h 797"/>
              <a:gd name="T16" fmla="*/ 511 w 527"/>
              <a:gd name="T17" fmla="*/ 138 h 797"/>
              <a:gd name="T18" fmla="*/ 527 w 527"/>
              <a:gd name="T19" fmla="*/ 85 h 797"/>
              <a:gd name="T20" fmla="*/ 290 w 527"/>
              <a:gd name="T21" fmla="*/ 47 h 797"/>
              <a:gd name="T22" fmla="*/ 6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accent2"/>
          </a:solidFill>
          <a:ln w="9525">
            <a:solidFill>
              <a:schemeClr val="tx1"/>
            </a:solidFill>
            <a:prstDash val="solid"/>
            <a:round/>
            <a:headEnd/>
            <a:tailEnd/>
          </a:ln>
        </p:spPr>
        <p:txBody>
          <a:bodyPr/>
          <a:lstStyle/>
          <a:p>
            <a:endParaRPr lang="en-US" dirty="0"/>
          </a:p>
        </p:txBody>
      </p:sp>
      <p:sp>
        <p:nvSpPr>
          <p:cNvPr id="2081" name="Freeform 44"/>
          <p:cNvSpPr>
            <a:spLocks noChangeAspect="1"/>
          </p:cNvSpPr>
          <p:nvPr/>
        </p:nvSpPr>
        <p:spPr bwMode="auto">
          <a:xfrm>
            <a:off x="1741488" y="1427163"/>
            <a:ext cx="750887" cy="1198562"/>
          </a:xfrm>
          <a:custGeom>
            <a:avLst/>
            <a:gdLst>
              <a:gd name="T0" fmla="*/ 115 w 476"/>
              <a:gd name="T1" fmla="*/ 0 h 770"/>
              <a:gd name="T2" fmla="*/ 72 w 476"/>
              <a:gd name="T3" fmla="*/ 301 h 770"/>
              <a:gd name="T4" fmla="*/ 117 w 476"/>
              <a:gd name="T5" fmla="*/ 365 h 770"/>
              <a:gd name="T6" fmla="*/ 47 w 476"/>
              <a:gd name="T7" fmla="*/ 432 h 770"/>
              <a:gd name="T8" fmla="*/ 38 w 476"/>
              <a:gd name="T9" fmla="*/ 478 h 770"/>
              <a:gd name="T10" fmla="*/ 57 w 476"/>
              <a:gd name="T11" fmla="*/ 511 h 770"/>
              <a:gd name="T12" fmla="*/ 38 w 476"/>
              <a:gd name="T13" fmla="*/ 527 h 770"/>
              <a:gd name="T14" fmla="*/ 0 w 476"/>
              <a:gd name="T15" fmla="*/ 701 h 770"/>
              <a:gd name="T16" fmla="*/ 227 w 476"/>
              <a:gd name="T17" fmla="*/ 742 h 770"/>
              <a:gd name="T18" fmla="*/ 442 w 476"/>
              <a:gd name="T19" fmla="*/ 770 h 770"/>
              <a:gd name="T20" fmla="*/ 464 w 476"/>
              <a:gd name="T21" fmla="*/ 611 h 770"/>
              <a:gd name="T22" fmla="*/ 476 w 476"/>
              <a:gd name="T23" fmla="*/ 523 h 770"/>
              <a:gd name="T24" fmla="*/ 455 w 476"/>
              <a:gd name="T25" fmla="*/ 491 h 770"/>
              <a:gd name="T26" fmla="*/ 406 w 476"/>
              <a:gd name="T27" fmla="*/ 500 h 770"/>
              <a:gd name="T28" fmla="*/ 342 w 476"/>
              <a:gd name="T29" fmla="*/ 508 h 770"/>
              <a:gd name="T30" fmla="*/ 330 w 476"/>
              <a:gd name="T31" fmla="*/ 436 h 770"/>
              <a:gd name="T32" fmla="*/ 252 w 476"/>
              <a:gd name="T33" fmla="*/ 378 h 770"/>
              <a:gd name="T34" fmla="*/ 263 w 476"/>
              <a:gd name="T35" fmla="*/ 341 h 770"/>
              <a:gd name="T36" fmla="*/ 270 w 476"/>
              <a:gd name="T37" fmla="*/ 275 h 770"/>
              <a:gd name="T38" fmla="*/ 170 w 476"/>
              <a:gd name="T39" fmla="*/ 134 h 770"/>
              <a:gd name="T40" fmla="*/ 184 w 476"/>
              <a:gd name="T41" fmla="*/ 9 h 770"/>
              <a:gd name="T42" fmla="*/ 115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bg2"/>
          </a:solidFill>
          <a:ln w="9525">
            <a:solidFill>
              <a:schemeClr val="tx1"/>
            </a:solidFill>
            <a:prstDash val="solid"/>
            <a:round/>
            <a:headEnd/>
            <a:tailEnd/>
          </a:ln>
        </p:spPr>
        <p:txBody>
          <a:bodyPr/>
          <a:lstStyle/>
          <a:p>
            <a:endParaRPr lang="en-US" dirty="0"/>
          </a:p>
        </p:txBody>
      </p:sp>
      <p:sp>
        <p:nvSpPr>
          <p:cNvPr id="2082" name="Freeform 45"/>
          <p:cNvSpPr>
            <a:spLocks noChangeAspect="1"/>
          </p:cNvSpPr>
          <p:nvPr/>
        </p:nvSpPr>
        <p:spPr bwMode="auto">
          <a:xfrm>
            <a:off x="1973263" y="2579688"/>
            <a:ext cx="695325" cy="885825"/>
          </a:xfrm>
          <a:custGeom>
            <a:avLst/>
            <a:gdLst>
              <a:gd name="T0" fmla="*/ 82 w 441"/>
              <a:gd name="T1" fmla="*/ 0 h 569"/>
              <a:gd name="T2" fmla="*/ 298 w 441"/>
              <a:gd name="T3" fmla="*/ 30 h 569"/>
              <a:gd name="T4" fmla="*/ 283 w 441"/>
              <a:gd name="T5" fmla="*/ 139 h 569"/>
              <a:gd name="T6" fmla="*/ 441 w 441"/>
              <a:gd name="T7" fmla="*/ 154 h 569"/>
              <a:gd name="T8" fmla="*/ 398 w 441"/>
              <a:gd name="T9" fmla="*/ 569 h 569"/>
              <a:gd name="T10" fmla="*/ 0 w 441"/>
              <a:gd name="T11" fmla="*/ 526 h 569"/>
              <a:gd name="T12" fmla="*/ 40 w 441"/>
              <a:gd name="T13" fmla="*/ 261 h 569"/>
              <a:gd name="T14" fmla="*/ 82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bg2"/>
          </a:solidFill>
          <a:ln w="9525">
            <a:solidFill>
              <a:srgbClr val="000000"/>
            </a:solidFill>
            <a:prstDash val="solid"/>
            <a:round/>
            <a:headEnd/>
            <a:tailEnd/>
          </a:ln>
        </p:spPr>
        <p:txBody>
          <a:bodyPr/>
          <a:lstStyle/>
          <a:p>
            <a:endParaRPr lang="en-US" dirty="0"/>
          </a:p>
        </p:txBody>
      </p:sp>
      <p:sp>
        <p:nvSpPr>
          <p:cNvPr id="2083" name="Freeform 46"/>
          <p:cNvSpPr>
            <a:spLocks noChangeAspect="1"/>
          </p:cNvSpPr>
          <p:nvPr/>
        </p:nvSpPr>
        <p:spPr bwMode="auto">
          <a:xfrm>
            <a:off x="2005013" y="1438275"/>
            <a:ext cx="1306512" cy="803275"/>
          </a:xfrm>
          <a:custGeom>
            <a:avLst/>
            <a:gdLst>
              <a:gd name="T0" fmla="*/ 14 w 828"/>
              <a:gd name="T1" fmla="*/ 0 h 516"/>
              <a:gd name="T2" fmla="*/ 176 w 828"/>
              <a:gd name="T3" fmla="*/ 21 h 516"/>
              <a:gd name="T4" fmla="*/ 275 w 828"/>
              <a:gd name="T5" fmla="*/ 34 h 516"/>
              <a:gd name="T6" fmla="*/ 404 w 828"/>
              <a:gd name="T7" fmla="*/ 48 h 516"/>
              <a:gd name="T8" fmla="*/ 524 w 828"/>
              <a:gd name="T9" fmla="*/ 60 h 516"/>
              <a:gd name="T10" fmla="*/ 731 w 828"/>
              <a:gd name="T11" fmla="*/ 75 h 516"/>
              <a:gd name="T12" fmla="*/ 828 w 828"/>
              <a:gd name="T13" fmla="*/ 82 h 516"/>
              <a:gd name="T14" fmla="*/ 825 w 828"/>
              <a:gd name="T15" fmla="*/ 502 h 516"/>
              <a:gd name="T16" fmla="*/ 318 w 828"/>
              <a:gd name="T17" fmla="*/ 459 h 516"/>
              <a:gd name="T18" fmla="*/ 307 w 828"/>
              <a:gd name="T19" fmla="*/ 516 h 516"/>
              <a:gd name="T20" fmla="*/ 288 w 828"/>
              <a:gd name="T21" fmla="*/ 489 h 516"/>
              <a:gd name="T22" fmla="*/ 242 w 828"/>
              <a:gd name="T23" fmla="*/ 493 h 516"/>
              <a:gd name="T24" fmla="*/ 175 w 828"/>
              <a:gd name="T25" fmla="*/ 504 h 516"/>
              <a:gd name="T26" fmla="*/ 163 w 828"/>
              <a:gd name="T27" fmla="*/ 431 h 516"/>
              <a:gd name="T28" fmla="*/ 84 w 828"/>
              <a:gd name="T29" fmla="*/ 373 h 516"/>
              <a:gd name="T30" fmla="*/ 96 w 828"/>
              <a:gd name="T31" fmla="*/ 317 h 516"/>
              <a:gd name="T32" fmla="*/ 103 w 828"/>
              <a:gd name="T33" fmla="*/ 273 h 516"/>
              <a:gd name="T34" fmla="*/ 0 w 828"/>
              <a:gd name="T35" fmla="*/ 128 h 516"/>
              <a:gd name="T36" fmla="*/ 14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chemeClr val="bg2"/>
          </a:solidFill>
          <a:ln w="9525" cap="flat" cmpd="sng">
            <a:solidFill>
              <a:srgbClr val="000000"/>
            </a:solidFill>
            <a:prstDash val="solid"/>
            <a:round/>
            <a:headEnd/>
            <a:tailEnd/>
          </a:ln>
        </p:spPr>
        <p:txBody>
          <a:bodyPr wrap="none" anchor="ctr"/>
          <a:lstStyle/>
          <a:p>
            <a:endParaRPr lang="en-US" dirty="0"/>
          </a:p>
        </p:txBody>
      </p:sp>
      <p:sp>
        <p:nvSpPr>
          <p:cNvPr id="2084" name="Freeform 47"/>
          <p:cNvSpPr>
            <a:spLocks noChangeAspect="1"/>
          </p:cNvSpPr>
          <p:nvPr/>
        </p:nvSpPr>
        <p:spPr bwMode="auto">
          <a:xfrm>
            <a:off x="2411413" y="2146300"/>
            <a:ext cx="895350" cy="720725"/>
          </a:xfrm>
          <a:custGeom>
            <a:avLst/>
            <a:gdLst>
              <a:gd name="T0" fmla="*/ 55 w 567"/>
              <a:gd name="T1" fmla="*/ 0 h 463"/>
              <a:gd name="T2" fmla="*/ 35 w 567"/>
              <a:gd name="T3" fmla="*/ 172 h 463"/>
              <a:gd name="T4" fmla="*/ 0 w 567"/>
              <a:gd name="T5" fmla="*/ 420 h 463"/>
              <a:gd name="T6" fmla="*/ 164 w 567"/>
              <a:gd name="T7" fmla="*/ 433 h 463"/>
              <a:gd name="T8" fmla="*/ 547 w 567"/>
              <a:gd name="T9" fmla="*/ 463 h 463"/>
              <a:gd name="T10" fmla="*/ 567 w 567"/>
              <a:gd name="T11" fmla="*/ 47 h 463"/>
              <a:gd name="T12" fmla="*/ 55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solidFill>
            <a:schemeClr val="accent2"/>
          </a:solidFill>
          <a:ln w="9525" cap="flat" cmpd="sng">
            <a:solidFill>
              <a:srgbClr val="000000"/>
            </a:solidFill>
            <a:prstDash val="solid"/>
            <a:round/>
            <a:headEnd type="none" w="med" len="med"/>
            <a:tailEnd type="none" w="med" len="med"/>
          </a:ln>
        </p:spPr>
        <p:txBody>
          <a:bodyPr/>
          <a:lstStyle/>
          <a:p>
            <a:endParaRPr lang="en-US" dirty="0"/>
          </a:p>
        </p:txBody>
      </p:sp>
      <p:sp>
        <p:nvSpPr>
          <p:cNvPr id="2085" name="Freeform 48"/>
          <p:cNvSpPr>
            <a:spLocks noChangeAspect="1"/>
          </p:cNvSpPr>
          <p:nvPr/>
        </p:nvSpPr>
        <p:spPr bwMode="auto">
          <a:xfrm>
            <a:off x="2593975" y="2819400"/>
            <a:ext cx="930275" cy="682625"/>
          </a:xfrm>
          <a:custGeom>
            <a:avLst/>
            <a:gdLst>
              <a:gd name="T0" fmla="*/ 49 w 590"/>
              <a:gd name="T1" fmla="*/ 0 h 439"/>
              <a:gd name="T2" fmla="*/ 19 w 590"/>
              <a:gd name="T3" fmla="*/ 263 h 439"/>
              <a:gd name="T4" fmla="*/ 0 w 590"/>
              <a:gd name="T5" fmla="*/ 415 h 439"/>
              <a:gd name="T6" fmla="*/ 295 w 590"/>
              <a:gd name="T7" fmla="*/ 430 h 439"/>
              <a:gd name="T8" fmla="*/ 577 w 590"/>
              <a:gd name="T9" fmla="*/ 439 h 439"/>
              <a:gd name="T10" fmla="*/ 586 w 590"/>
              <a:gd name="T11" fmla="*/ 234 h 439"/>
              <a:gd name="T12" fmla="*/ 590 w 590"/>
              <a:gd name="T13" fmla="*/ 32 h 439"/>
              <a:gd name="T14" fmla="*/ 429 w 590"/>
              <a:gd name="T15" fmla="*/ 29 h 439"/>
              <a:gd name="T16" fmla="*/ 49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2"/>
          </a:solidFill>
          <a:ln w="9525">
            <a:solidFill>
              <a:schemeClr val="tx1"/>
            </a:solidFill>
            <a:prstDash val="solid"/>
            <a:round/>
            <a:headEnd/>
            <a:tailEnd/>
          </a:ln>
        </p:spPr>
        <p:txBody>
          <a:bodyPr/>
          <a:lstStyle/>
          <a:p>
            <a:endParaRPr lang="en-US" dirty="0"/>
          </a:p>
        </p:txBody>
      </p:sp>
      <p:sp>
        <p:nvSpPr>
          <p:cNvPr id="2086" name="Freeform 49"/>
          <p:cNvSpPr>
            <a:spLocks noChangeAspect="1"/>
          </p:cNvSpPr>
          <p:nvPr/>
        </p:nvSpPr>
        <p:spPr bwMode="auto">
          <a:xfrm>
            <a:off x="1755775" y="3392488"/>
            <a:ext cx="846138" cy="927100"/>
          </a:xfrm>
          <a:custGeom>
            <a:avLst/>
            <a:gdLst>
              <a:gd name="T0" fmla="*/ 136 w 536"/>
              <a:gd name="T1" fmla="*/ 0 h 595"/>
              <a:gd name="T2" fmla="*/ 126 w 536"/>
              <a:gd name="T3" fmla="*/ 78 h 595"/>
              <a:gd name="T4" fmla="*/ 79 w 536"/>
              <a:gd name="T5" fmla="*/ 69 h 595"/>
              <a:gd name="T6" fmla="*/ 82 w 536"/>
              <a:gd name="T7" fmla="*/ 169 h 595"/>
              <a:gd name="T8" fmla="*/ 60 w 536"/>
              <a:gd name="T9" fmla="*/ 188 h 595"/>
              <a:gd name="T10" fmla="*/ 93 w 536"/>
              <a:gd name="T11" fmla="*/ 249 h 595"/>
              <a:gd name="T12" fmla="*/ 60 w 536"/>
              <a:gd name="T13" fmla="*/ 276 h 595"/>
              <a:gd name="T14" fmla="*/ 42 w 536"/>
              <a:gd name="T15" fmla="*/ 321 h 595"/>
              <a:gd name="T16" fmla="*/ 17 w 536"/>
              <a:gd name="T17" fmla="*/ 364 h 595"/>
              <a:gd name="T18" fmla="*/ 35 w 536"/>
              <a:gd name="T19" fmla="*/ 389 h 595"/>
              <a:gd name="T20" fmla="*/ 3 w 536"/>
              <a:gd name="T21" fmla="*/ 400 h 595"/>
              <a:gd name="T22" fmla="*/ 0 w 536"/>
              <a:gd name="T23" fmla="*/ 440 h 595"/>
              <a:gd name="T24" fmla="*/ 301 w 536"/>
              <a:gd name="T25" fmla="*/ 592 h 595"/>
              <a:gd name="T26" fmla="*/ 471 w 536"/>
              <a:gd name="T27" fmla="*/ 595 h 595"/>
              <a:gd name="T28" fmla="*/ 536 w 536"/>
              <a:gd name="T29" fmla="*/ 46 h 595"/>
              <a:gd name="T30" fmla="*/ 136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087" name="Freeform 50"/>
          <p:cNvSpPr>
            <a:spLocks noChangeAspect="1"/>
          </p:cNvSpPr>
          <p:nvPr/>
        </p:nvSpPr>
        <p:spPr bwMode="auto">
          <a:xfrm>
            <a:off x="2492375" y="3459163"/>
            <a:ext cx="896938" cy="876300"/>
          </a:xfrm>
          <a:custGeom>
            <a:avLst/>
            <a:gdLst>
              <a:gd name="T0" fmla="*/ 69 w 568"/>
              <a:gd name="T1" fmla="*/ 0 h 563"/>
              <a:gd name="T2" fmla="*/ 568 w 568"/>
              <a:gd name="T3" fmla="*/ 22 h 563"/>
              <a:gd name="T4" fmla="*/ 544 w 568"/>
              <a:gd name="T5" fmla="*/ 520 h 563"/>
              <a:gd name="T6" fmla="*/ 382 w 568"/>
              <a:gd name="T7" fmla="*/ 511 h 563"/>
              <a:gd name="T8" fmla="*/ 230 w 568"/>
              <a:gd name="T9" fmla="*/ 507 h 563"/>
              <a:gd name="T10" fmla="*/ 230 w 568"/>
              <a:gd name="T11" fmla="*/ 526 h 563"/>
              <a:gd name="T12" fmla="*/ 103 w 568"/>
              <a:gd name="T13" fmla="*/ 526 h 563"/>
              <a:gd name="T14" fmla="*/ 95 w 568"/>
              <a:gd name="T15" fmla="*/ 563 h 563"/>
              <a:gd name="T16" fmla="*/ 0 w 568"/>
              <a:gd name="T17" fmla="*/ 551 h 563"/>
              <a:gd name="T18" fmla="*/ 54 w 568"/>
              <a:gd name="T19" fmla="*/ 130 h 563"/>
              <a:gd name="T20" fmla="*/ 69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bg2"/>
          </a:solidFill>
          <a:ln w="9525">
            <a:solidFill>
              <a:srgbClr val="000000"/>
            </a:solidFill>
            <a:prstDash val="solid"/>
            <a:round/>
            <a:headEnd/>
            <a:tailEnd/>
          </a:ln>
        </p:spPr>
        <p:txBody>
          <a:bodyPr/>
          <a:lstStyle/>
          <a:p>
            <a:endParaRPr lang="en-US" dirty="0"/>
          </a:p>
        </p:txBody>
      </p:sp>
      <p:sp>
        <p:nvSpPr>
          <p:cNvPr id="2088" name="Text Box 51"/>
          <p:cNvSpPr txBox="1">
            <a:spLocks noChangeArrowheads="1"/>
          </p:cNvSpPr>
          <p:nvPr/>
        </p:nvSpPr>
        <p:spPr bwMode="auto">
          <a:xfrm>
            <a:off x="2052638" y="3754438"/>
            <a:ext cx="331787"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AZ</a:t>
            </a:r>
          </a:p>
        </p:txBody>
      </p:sp>
      <p:sp>
        <p:nvSpPr>
          <p:cNvPr id="2089" name="Text Box 52"/>
          <p:cNvSpPr txBox="1">
            <a:spLocks noChangeArrowheads="1"/>
          </p:cNvSpPr>
          <p:nvPr/>
        </p:nvSpPr>
        <p:spPr bwMode="auto">
          <a:xfrm>
            <a:off x="1366838" y="1468438"/>
            <a:ext cx="374650" cy="244475"/>
          </a:xfrm>
          <a:prstGeom prst="rect">
            <a:avLst/>
          </a:prstGeom>
          <a:noFill/>
          <a:ln w="9525">
            <a:noFill/>
            <a:miter lim="800000"/>
            <a:headEnd/>
            <a:tailEnd/>
          </a:ln>
        </p:spPr>
        <p:txBody>
          <a:bodyPr wrap="none">
            <a:spAutoFit/>
          </a:bodyPr>
          <a:lstStyle/>
          <a:p>
            <a:r>
              <a:rPr lang="en-US" sz="1000" dirty="0">
                <a:solidFill>
                  <a:schemeClr val="bg1"/>
                </a:solidFill>
                <a:latin typeface="Tahoma" pitchFamily="34" charset="0"/>
              </a:rPr>
              <a:t>WA</a:t>
            </a:r>
          </a:p>
        </p:txBody>
      </p:sp>
      <p:sp>
        <p:nvSpPr>
          <p:cNvPr id="2090" name="Text Box 53"/>
          <p:cNvSpPr txBox="1">
            <a:spLocks noChangeArrowheads="1"/>
          </p:cNvSpPr>
          <p:nvPr/>
        </p:nvSpPr>
        <p:spPr bwMode="auto">
          <a:xfrm>
            <a:off x="2662238" y="2382838"/>
            <a:ext cx="371475" cy="244475"/>
          </a:xfrm>
          <a:prstGeom prst="rect">
            <a:avLst/>
          </a:prstGeom>
          <a:noFill/>
          <a:ln w="9525">
            <a:noFill/>
            <a:miter lim="800000"/>
            <a:headEnd/>
            <a:tailEnd/>
          </a:ln>
        </p:spPr>
        <p:txBody>
          <a:bodyPr wrap="none">
            <a:spAutoFit/>
          </a:bodyPr>
          <a:lstStyle/>
          <a:p>
            <a:r>
              <a:rPr lang="en-US" sz="1000" dirty="0">
                <a:solidFill>
                  <a:schemeClr val="bg1"/>
                </a:solidFill>
                <a:latin typeface="Tahoma" pitchFamily="34" charset="0"/>
              </a:rPr>
              <a:t>WY</a:t>
            </a:r>
          </a:p>
        </p:txBody>
      </p:sp>
      <p:sp>
        <p:nvSpPr>
          <p:cNvPr id="2091" name="Text Box 54"/>
          <p:cNvSpPr txBox="1">
            <a:spLocks noChangeArrowheads="1"/>
          </p:cNvSpPr>
          <p:nvPr/>
        </p:nvSpPr>
        <p:spPr bwMode="auto">
          <a:xfrm>
            <a:off x="1900238" y="2155825"/>
            <a:ext cx="461962" cy="244475"/>
          </a:xfrm>
          <a:prstGeom prst="rect">
            <a:avLst/>
          </a:prstGeom>
          <a:noFill/>
          <a:ln w="9525">
            <a:noFill/>
            <a:miter lim="800000"/>
            <a:headEnd/>
            <a:tailEnd/>
          </a:ln>
        </p:spPr>
        <p:txBody>
          <a:bodyPr>
            <a:spAutoFit/>
          </a:bodyPr>
          <a:lstStyle/>
          <a:p>
            <a:r>
              <a:rPr lang="en-US" sz="1000" dirty="0">
                <a:solidFill>
                  <a:srgbClr val="000000"/>
                </a:solidFill>
                <a:latin typeface="Tahoma" pitchFamily="34" charset="0"/>
              </a:rPr>
              <a:t>ID</a:t>
            </a:r>
          </a:p>
        </p:txBody>
      </p:sp>
      <p:sp>
        <p:nvSpPr>
          <p:cNvPr id="2092" name="Text Box 55"/>
          <p:cNvSpPr txBox="1">
            <a:spLocks noChangeArrowheads="1"/>
          </p:cNvSpPr>
          <p:nvPr/>
        </p:nvSpPr>
        <p:spPr bwMode="auto">
          <a:xfrm>
            <a:off x="2163763" y="2976563"/>
            <a:ext cx="341312"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UT</a:t>
            </a:r>
          </a:p>
        </p:txBody>
      </p:sp>
      <p:sp>
        <p:nvSpPr>
          <p:cNvPr id="2093" name="Text Box 56"/>
          <p:cNvSpPr txBox="1">
            <a:spLocks noChangeArrowheads="1"/>
          </p:cNvSpPr>
          <p:nvPr/>
        </p:nvSpPr>
        <p:spPr bwMode="auto">
          <a:xfrm>
            <a:off x="2890838" y="3068638"/>
            <a:ext cx="350837" cy="244475"/>
          </a:xfrm>
          <a:prstGeom prst="rect">
            <a:avLst/>
          </a:prstGeom>
          <a:noFill/>
          <a:ln w="9525">
            <a:noFill/>
            <a:miter lim="800000"/>
            <a:headEnd/>
            <a:tailEnd/>
          </a:ln>
        </p:spPr>
        <p:txBody>
          <a:bodyPr wrap="none">
            <a:spAutoFit/>
          </a:bodyPr>
          <a:lstStyle/>
          <a:p>
            <a:r>
              <a:rPr lang="en-US" sz="1000" dirty="0">
                <a:solidFill>
                  <a:schemeClr val="bg1"/>
                </a:solidFill>
                <a:latin typeface="Tahoma" pitchFamily="34" charset="0"/>
              </a:rPr>
              <a:t>CO</a:t>
            </a:r>
          </a:p>
        </p:txBody>
      </p:sp>
      <p:sp>
        <p:nvSpPr>
          <p:cNvPr id="2094" name="Text Box 57"/>
          <p:cNvSpPr txBox="1">
            <a:spLocks noChangeArrowheads="1"/>
          </p:cNvSpPr>
          <p:nvPr/>
        </p:nvSpPr>
        <p:spPr bwMode="auto">
          <a:xfrm>
            <a:off x="1214438" y="2001838"/>
            <a:ext cx="354012"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OR</a:t>
            </a:r>
          </a:p>
        </p:txBody>
      </p:sp>
      <p:sp>
        <p:nvSpPr>
          <p:cNvPr id="2095" name="Text Box 58"/>
          <p:cNvSpPr txBox="1">
            <a:spLocks noChangeArrowheads="1"/>
          </p:cNvSpPr>
          <p:nvPr/>
        </p:nvSpPr>
        <p:spPr bwMode="auto">
          <a:xfrm>
            <a:off x="1519238" y="2825750"/>
            <a:ext cx="461962" cy="244475"/>
          </a:xfrm>
          <a:prstGeom prst="rect">
            <a:avLst/>
          </a:prstGeom>
          <a:noFill/>
          <a:ln w="9525">
            <a:noFill/>
            <a:miter lim="800000"/>
            <a:headEnd/>
            <a:tailEnd/>
          </a:ln>
        </p:spPr>
        <p:txBody>
          <a:bodyPr>
            <a:spAutoFit/>
          </a:bodyPr>
          <a:lstStyle/>
          <a:p>
            <a:r>
              <a:rPr lang="en-US" sz="1000" dirty="0">
                <a:solidFill>
                  <a:schemeClr val="bg1"/>
                </a:solidFill>
                <a:latin typeface="Tahoma" pitchFamily="34" charset="0"/>
              </a:rPr>
              <a:t>NV</a:t>
            </a:r>
          </a:p>
        </p:txBody>
      </p:sp>
      <p:sp>
        <p:nvSpPr>
          <p:cNvPr id="2096" name="Text Box 59"/>
          <p:cNvSpPr txBox="1">
            <a:spLocks noChangeArrowheads="1"/>
          </p:cNvSpPr>
          <p:nvPr/>
        </p:nvSpPr>
        <p:spPr bwMode="auto">
          <a:xfrm>
            <a:off x="1062038" y="3146425"/>
            <a:ext cx="385762" cy="244475"/>
          </a:xfrm>
          <a:prstGeom prst="rect">
            <a:avLst/>
          </a:prstGeom>
          <a:noFill/>
          <a:ln w="9525">
            <a:noFill/>
            <a:miter lim="800000"/>
            <a:headEnd/>
            <a:tailEnd/>
          </a:ln>
        </p:spPr>
        <p:txBody>
          <a:bodyPr>
            <a:spAutoFit/>
          </a:bodyPr>
          <a:lstStyle/>
          <a:p>
            <a:r>
              <a:rPr lang="en-US" sz="1000" dirty="0">
                <a:solidFill>
                  <a:schemeClr val="bg1"/>
                </a:solidFill>
                <a:latin typeface="Tahoma" pitchFamily="34" charset="0"/>
              </a:rPr>
              <a:t>CA</a:t>
            </a:r>
          </a:p>
        </p:txBody>
      </p:sp>
      <p:sp>
        <p:nvSpPr>
          <p:cNvPr id="2097" name="Text Box 60"/>
          <p:cNvSpPr txBox="1">
            <a:spLocks noChangeArrowheads="1"/>
          </p:cNvSpPr>
          <p:nvPr/>
        </p:nvSpPr>
        <p:spPr bwMode="auto">
          <a:xfrm>
            <a:off x="2509838" y="1697038"/>
            <a:ext cx="357187"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MT</a:t>
            </a:r>
          </a:p>
        </p:txBody>
      </p:sp>
      <p:sp>
        <p:nvSpPr>
          <p:cNvPr id="2098" name="Text Box 61"/>
          <p:cNvSpPr txBox="1">
            <a:spLocks noChangeArrowheads="1"/>
          </p:cNvSpPr>
          <p:nvPr/>
        </p:nvSpPr>
        <p:spPr bwMode="auto">
          <a:xfrm>
            <a:off x="2205038" y="4897438"/>
            <a:ext cx="317500" cy="244475"/>
          </a:xfrm>
          <a:prstGeom prst="rect">
            <a:avLst/>
          </a:prstGeom>
          <a:noFill/>
          <a:ln w="9525">
            <a:noFill/>
            <a:miter lim="800000"/>
            <a:headEnd/>
            <a:tailEnd/>
          </a:ln>
        </p:spPr>
        <p:txBody>
          <a:bodyPr wrap="none">
            <a:spAutoFit/>
          </a:bodyPr>
          <a:lstStyle/>
          <a:p>
            <a:r>
              <a:rPr lang="en-US" sz="1000" dirty="0">
                <a:latin typeface="Tahoma" pitchFamily="34" charset="0"/>
              </a:rPr>
              <a:t>HI</a:t>
            </a:r>
          </a:p>
        </p:txBody>
      </p:sp>
      <p:sp>
        <p:nvSpPr>
          <p:cNvPr id="2099" name="Freeform 62"/>
          <p:cNvSpPr>
            <a:spLocks noChangeAspect="1"/>
          </p:cNvSpPr>
          <p:nvPr/>
        </p:nvSpPr>
        <p:spPr bwMode="auto">
          <a:xfrm>
            <a:off x="0" y="3968750"/>
            <a:ext cx="1617663" cy="1577975"/>
          </a:xfrm>
          <a:custGeom>
            <a:avLst/>
            <a:gdLst>
              <a:gd name="T0" fmla="*/ 251 w 1572"/>
              <a:gd name="T1" fmla="*/ 228 h 1533"/>
              <a:gd name="T2" fmla="*/ 567 w 1572"/>
              <a:gd name="T3" fmla="*/ 0 h 1533"/>
              <a:gd name="T4" fmla="*/ 717 w 1572"/>
              <a:gd name="T5" fmla="*/ 40 h 1533"/>
              <a:gd name="T6" fmla="*/ 790 w 1572"/>
              <a:gd name="T7" fmla="*/ 113 h 1533"/>
              <a:gd name="T8" fmla="*/ 1087 w 1572"/>
              <a:gd name="T9" fmla="*/ 142 h 1533"/>
              <a:gd name="T10" fmla="*/ 1096 w 1572"/>
              <a:gd name="T11" fmla="*/ 900 h 1533"/>
              <a:gd name="T12" fmla="*/ 1193 w 1572"/>
              <a:gd name="T13" fmla="*/ 922 h 1533"/>
              <a:gd name="T14" fmla="*/ 1238 w 1572"/>
              <a:gd name="T15" fmla="*/ 1013 h 1533"/>
              <a:gd name="T16" fmla="*/ 1306 w 1572"/>
              <a:gd name="T17" fmla="*/ 982 h 1533"/>
              <a:gd name="T18" fmla="*/ 1449 w 1572"/>
              <a:gd name="T19" fmla="*/ 1188 h 1533"/>
              <a:gd name="T20" fmla="*/ 1572 w 1572"/>
              <a:gd name="T21" fmla="*/ 1283 h 1533"/>
              <a:gd name="T22" fmla="*/ 1567 w 1572"/>
              <a:gd name="T23" fmla="*/ 1365 h 1533"/>
              <a:gd name="T24" fmla="*/ 1412 w 1572"/>
              <a:gd name="T25" fmla="*/ 1375 h 1533"/>
              <a:gd name="T26" fmla="*/ 1344 w 1572"/>
              <a:gd name="T27" fmla="*/ 1124 h 1533"/>
              <a:gd name="T28" fmla="*/ 855 w 1572"/>
              <a:gd name="T29" fmla="*/ 876 h 1533"/>
              <a:gd name="T30" fmla="*/ 868 w 1572"/>
              <a:gd name="T31" fmla="*/ 954 h 1533"/>
              <a:gd name="T32" fmla="*/ 758 w 1572"/>
              <a:gd name="T33" fmla="*/ 1055 h 1533"/>
              <a:gd name="T34" fmla="*/ 740 w 1572"/>
              <a:gd name="T35" fmla="*/ 1018 h 1533"/>
              <a:gd name="T36" fmla="*/ 709 w 1572"/>
              <a:gd name="T37" fmla="*/ 1018 h 1533"/>
              <a:gd name="T38" fmla="*/ 621 w 1572"/>
              <a:gd name="T39" fmla="*/ 1228 h 1533"/>
              <a:gd name="T40" fmla="*/ 348 w 1572"/>
              <a:gd name="T41" fmla="*/ 1435 h 1533"/>
              <a:gd name="T42" fmla="*/ 78 w 1572"/>
              <a:gd name="T43" fmla="*/ 1533 h 1533"/>
              <a:gd name="T44" fmla="*/ 0 w 1572"/>
              <a:gd name="T45" fmla="*/ 1520 h 1533"/>
              <a:gd name="T46" fmla="*/ 310 w 1572"/>
              <a:gd name="T47" fmla="*/ 1343 h 1533"/>
              <a:gd name="T48" fmla="*/ 348 w 1572"/>
              <a:gd name="T49" fmla="*/ 1343 h 1533"/>
              <a:gd name="T50" fmla="*/ 461 w 1572"/>
              <a:gd name="T51" fmla="*/ 1206 h 1533"/>
              <a:gd name="T52" fmla="*/ 512 w 1572"/>
              <a:gd name="T53" fmla="*/ 1201 h 1533"/>
              <a:gd name="T54" fmla="*/ 589 w 1572"/>
              <a:gd name="T55" fmla="*/ 1097 h 1533"/>
              <a:gd name="T56" fmla="*/ 562 w 1572"/>
              <a:gd name="T57" fmla="*/ 1051 h 1533"/>
              <a:gd name="T58" fmla="*/ 397 w 1572"/>
              <a:gd name="T59" fmla="*/ 1073 h 1533"/>
              <a:gd name="T60" fmla="*/ 284 w 1572"/>
              <a:gd name="T61" fmla="*/ 812 h 1533"/>
              <a:gd name="T62" fmla="*/ 348 w 1572"/>
              <a:gd name="T63" fmla="*/ 694 h 1533"/>
              <a:gd name="T64" fmla="*/ 452 w 1572"/>
              <a:gd name="T65" fmla="*/ 653 h 1533"/>
              <a:gd name="T66" fmla="*/ 415 w 1572"/>
              <a:gd name="T67" fmla="*/ 548 h 1533"/>
              <a:gd name="T68" fmla="*/ 306 w 1572"/>
              <a:gd name="T69" fmla="*/ 598 h 1533"/>
              <a:gd name="T70" fmla="*/ 224 w 1572"/>
              <a:gd name="T71" fmla="*/ 447 h 1533"/>
              <a:gd name="T72" fmla="*/ 315 w 1572"/>
              <a:gd name="T73" fmla="*/ 411 h 1533"/>
              <a:gd name="T74" fmla="*/ 397 w 1572"/>
              <a:gd name="T75" fmla="*/ 452 h 1533"/>
              <a:gd name="T76" fmla="*/ 434 w 1572"/>
              <a:gd name="T77" fmla="*/ 429 h 1533"/>
              <a:gd name="T78" fmla="*/ 366 w 1572"/>
              <a:gd name="T79" fmla="*/ 301 h 1533"/>
              <a:gd name="T80" fmla="*/ 246 w 1572"/>
              <a:gd name="T81" fmla="*/ 292 h 1533"/>
              <a:gd name="T82" fmla="*/ 251 w 1572"/>
              <a:gd name="T83" fmla="*/ 228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1"/>
          </a:solidFill>
          <a:ln w="9525" cap="flat" cmpd="sng">
            <a:solidFill>
              <a:schemeClr val="tx1"/>
            </a:solidFill>
            <a:prstDash val="solid"/>
            <a:round/>
            <a:headEnd/>
            <a:tailEnd/>
          </a:ln>
        </p:spPr>
        <p:txBody>
          <a:bodyPr wrap="none" anchor="ctr"/>
          <a:lstStyle/>
          <a:p>
            <a:endParaRPr lang="en-US" dirty="0"/>
          </a:p>
        </p:txBody>
      </p:sp>
      <p:sp>
        <p:nvSpPr>
          <p:cNvPr id="2100" name="Text Box 63"/>
          <p:cNvSpPr txBox="1">
            <a:spLocks noChangeArrowheads="1"/>
          </p:cNvSpPr>
          <p:nvPr/>
        </p:nvSpPr>
        <p:spPr bwMode="auto">
          <a:xfrm>
            <a:off x="604838" y="4541838"/>
            <a:ext cx="334962"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AK</a:t>
            </a:r>
          </a:p>
        </p:txBody>
      </p:sp>
      <p:sp>
        <p:nvSpPr>
          <p:cNvPr id="2101" name="Text Box 64"/>
          <p:cNvSpPr txBox="1">
            <a:spLocks noChangeArrowheads="1"/>
          </p:cNvSpPr>
          <p:nvPr/>
        </p:nvSpPr>
        <p:spPr bwMode="auto">
          <a:xfrm>
            <a:off x="2819400" y="3754438"/>
            <a:ext cx="366713"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NM</a:t>
            </a:r>
          </a:p>
        </p:txBody>
      </p:sp>
      <p:sp>
        <p:nvSpPr>
          <p:cNvPr id="2102" name="Freeform 65"/>
          <p:cNvSpPr>
            <a:spLocks noChangeAspect="1"/>
          </p:cNvSpPr>
          <p:nvPr/>
        </p:nvSpPr>
        <p:spPr bwMode="auto">
          <a:xfrm>
            <a:off x="3694113" y="1357313"/>
            <a:ext cx="877887" cy="504825"/>
          </a:xfrm>
          <a:custGeom>
            <a:avLst/>
            <a:gdLst>
              <a:gd name="T0" fmla="*/ 2 w 555"/>
              <a:gd name="T1" fmla="*/ 0 h 325"/>
              <a:gd name="T2" fmla="*/ 465 w 555"/>
              <a:gd name="T3" fmla="*/ 10 h 325"/>
              <a:gd name="T4" fmla="*/ 500 w 555"/>
              <a:gd name="T5" fmla="*/ 106 h 325"/>
              <a:gd name="T6" fmla="*/ 532 w 555"/>
              <a:gd name="T7" fmla="*/ 179 h 325"/>
              <a:gd name="T8" fmla="*/ 555 w 555"/>
              <a:gd name="T9" fmla="*/ 298 h 325"/>
              <a:gd name="T10" fmla="*/ 541 w 555"/>
              <a:gd name="T11" fmla="*/ 325 h 325"/>
              <a:gd name="T12" fmla="*/ 370 w 555"/>
              <a:gd name="T13" fmla="*/ 320 h 325"/>
              <a:gd name="T14" fmla="*/ 0 w 555"/>
              <a:gd name="T15" fmla="*/ 314 h 325"/>
              <a:gd name="T16" fmla="*/ 2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1"/>
          </a:solidFill>
          <a:ln w="9525">
            <a:solidFill>
              <a:srgbClr val="000000"/>
            </a:solidFill>
            <a:prstDash val="solid"/>
            <a:round/>
            <a:headEnd/>
            <a:tailEnd/>
          </a:ln>
        </p:spPr>
        <p:txBody>
          <a:bodyPr/>
          <a:lstStyle/>
          <a:p>
            <a:endParaRPr lang="en-US" dirty="0"/>
          </a:p>
        </p:txBody>
      </p:sp>
      <p:sp>
        <p:nvSpPr>
          <p:cNvPr id="2103" name="Freeform 66"/>
          <p:cNvSpPr>
            <a:spLocks noChangeAspect="1"/>
          </p:cNvSpPr>
          <p:nvPr/>
        </p:nvSpPr>
        <p:spPr bwMode="auto">
          <a:xfrm>
            <a:off x="3670300" y="1843088"/>
            <a:ext cx="920750" cy="592137"/>
          </a:xfrm>
          <a:custGeom>
            <a:avLst/>
            <a:gdLst>
              <a:gd name="T0" fmla="*/ 11 w 583"/>
              <a:gd name="T1" fmla="*/ 0 h 380"/>
              <a:gd name="T2" fmla="*/ 9 w 583"/>
              <a:gd name="T3" fmla="*/ 147 h 380"/>
              <a:gd name="T4" fmla="*/ 0 w 583"/>
              <a:gd name="T5" fmla="*/ 320 h 380"/>
              <a:gd name="T6" fmla="*/ 424 w 583"/>
              <a:gd name="T7" fmla="*/ 326 h 380"/>
              <a:gd name="T8" fmla="*/ 468 w 583"/>
              <a:gd name="T9" fmla="*/ 350 h 380"/>
              <a:gd name="T10" fmla="*/ 500 w 583"/>
              <a:gd name="T11" fmla="*/ 317 h 380"/>
              <a:gd name="T12" fmla="*/ 583 w 583"/>
              <a:gd name="T13" fmla="*/ 380 h 380"/>
              <a:gd name="T14" fmla="*/ 571 w 583"/>
              <a:gd name="T15" fmla="*/ 314 h 380"/>
              <a:gd name="T16" fmla="*/ 579 w 583"/>
              <a:gd name="T17" fmla="*/ 264 h 380"/>
              <a:gd name="T18" fmla="*/ 583 w 583"/>
              <a:gd name="T19" fmla="*/ 91 h 380"/>
              <a:gd name="T20" fmla="*/ 546 w 583"/>
              <a:gd name="T21" fmla="*/ 54 h 380"/>
              <a:gd name="T22" fmla="*/ 561 w 583"/>
              <a:gd name="T23" fmla="*/ 6 h 380"/>
              <a:gd name="T24" fmla="*/ 284 w 583"/>
              <a:gd name="T25" fmla="*/ 4 h 380"/>
              <a:gd name="T26" fmla="*/ 11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chemeClr val="accent1"/>
          </a:solidFill>
          <a:ln w="9525">
            <a:solidFill>
              <a:srgbClr val="000000"/>
            </a:solidFill>
            <a:prstDash val="solid"/>
            <a:round/>
            <a:headEnd/>
            <a:tailEnd/>
          </a:ln>
        </p:spPr>
        <p:txBody>
          <a:bodyPr/>
          <a:lstStyle/>
          <a:p>
            <a:endParaRPr lang="en-US" dirty="0"/>
          </a:p>
        </p:txBody>
      </p:sp>
      <p:sp>
        <p:nvSpPr>
          <p:cNvPr id="2104" name="Freeform 67"/>
          <p:cNvSpPr>
            <a:spLocks noChangeAspect="1"/>
          </p:cNvSpPr>
          <p:nvPr/>
        </p:nvSpPr>
        <p:spPr bwMode="auto">
          <a:xfrm>
            <a:off x="3657600" y="2335213"/>
            <a:ext cx="1095375" cy="487362"/>
          </a:xfrm>
          <a:custGeom>
            <a:avLst/>
            <a:gdLst>
              <a:gd name="T0" fmla="*/ 8 w 695"/>
              <a:gd name="T1" fmla="*/ 0 h 313"/>
              <a:gd name="T2" fmla="*/ 0 w 695"/>
              <a:gd name="T3" fmla="*/ 207 h 313"/>
              <a:gd name="T4" fmla="*/ 157 w 695"/>
              <a:gd name="T5" fmla="*/ 211 h 313"/>
              <a:gd name="T6" fmla="*/ 155 w 695"/>
              <a:gd name="T7" fmla="*/ 313 h 313"/>
              <a:gd name="T8" fmla="*/ 367 w 695"/>
              <a:gd name="T9" fmla="*/ 310 h 313"/>
              <a:gd name="T10" fmla="*/ 556 w 695"/>
              <a:gd name="T11" fmla="*/ 307 h 313"/>
              <a:gd name="T12" fmla="*/ 695 w 695"/>
              <a:gd name="T13" fmla="*/ 310 h 313"/>
              <a:gd name="T14" fmla="*/ 652 w 695"/>
              <a:gd name="T15" fmla="*/ 222 h 313"/>
              <a:gd name="T16" fmla="*/ 622 w 695"/>
              <a:gd name="T17" fmla="*/ 140 h 313"/>
              <a:gd name="T18" fmla="*/ 589 w 695"/>
              <a:gd name="T19" fmla="*/ 55 h 313"/>
              <a:gd name="T20" fmla="*/ 510 w 695"/>
              <a:gd name="T21" fmla="*/ 1 h 313"/>
              <a:gd name="T22" fmla="*/ 474 w 695"/>
              <a:gd name="T23" fmla="*/ 33 h 313"/>
              <a:gd name="T24" fmla="*/ 431 w 695"/>
              <a:gd name="T25" fmla="*/ 10 h 313"/>
              <a:gd name="T26" fmla="*/ 242 w 695"/>
              <a:gd name="T27" fmla="*/ 4 h 313"/>
              <a:gd name="T28" fmla="*/ 8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accent1"/>
          </a:solidFill>
          <a:ln w="9525">
            <a:solidFill>
              <a:srgbClr val="000000"/>
            </a:solidFill>
            <a:prstDash val="solid"/>
            <a:round/>
            <a:headEnd/>
            <a:tailEnd/>
          </a:ln>
        </p:spPr>
        <p:txBody>
          <a:bodyPr/>
          <a:lstStyle/>
          <a:p>
            <a:endParaRPr lang="en-US" dirty="0"/>
          </a:p>
        </p:txBody>
      </p:sp>
      <p:sp>
        <p:nvSpPr>
          <p:cNvPr id="2105" name="Freeform 68"/>
          <p:cNvSpPr>
            <a:spLocks noChangeAspect="1"/>
          </p:cNvSpPr>
          <p:nvPr/>
        </p:nvSpPr>
        <p:spPr bwMode="auto">
          <a:xfrm>
            <a:off x="3889375" y="2809875"/>
            <a:ext cx="965200" cy="485775"/>
          </a:xfrm>
          <a:custGeom>
            <a:avLst/>
            <a:gdLst>
              <a:gd name="T0" fmla="*/ 6 w 611"/>
              <a:gd name="T1" fmla="*/ 3 h 312"/>
              <a:gd name="T2" fmla="*/ 4 w 611"/>
              <a:gd name="T3" fmla="*/ 182 h 312"/>
              <a:gd name="T4" fmla="*/ 0 w 611"/>
              <a:gd name="T5" fmla="*/ 309 h 312"/>
              <a:gd name="T6" fmla="*/ 611 w 611"/>
              <a:gd name="T7" fmla="*/ 312 h 312"/>
              <a:gd name="T8" fmla="*/ 599 w 611"/>
              <a:gd name="T9" fmla="*/ 149 h 312"/>
              <a:gd name="T10" fmla="*/ 599 w 611"/>
              <a:gd name="T11" fmla="*/ 88 h 312"/>
              <a:gd name="T12" fmla="*/ 550 w 611"/>
              <a:gd name="T13" fmla="*/ 51 h 312"/>
              <a:gd name="T14" fmla="*/ 565 w 611"/>
              <a:gd name="T15" fmla="*/ 18 h 312"/>
              <a:gd name="T16" fmla="*/ 544 w 611"/>
              <a:gd name="T17" fmla="*/ 0 h 312"/>
              <a:gd name="T18" fmla="*/ 267 w 611"/>
              <a:gd name="T19" fmla="*/ 3 h 312"/>
              <a:gd name="T20" fmla="*/ 6 w 611"/>
              <a:gd name="T21" fmla="*/ 3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accent1"/>
          </a:solidFill>
          <a:ln w="9525">
            <a:solidFill>
              <a:srgbClr val="000000"/>
            </a:solidFill>
            <a:prstDash val="solid"/>
            <a:round/>
            <a:headEnd/>
            <a:tailEnd/>
          </a:ln>
        </p:spPr>
        <p:txBody>
          <a:bodyPr/>
          <a:lstStyle/>
          <a:p>
            <a:endParaRPr lang="en-US" dirty="0"/>
          </a:p>
        </p:txBody>
      </p:sp>
      <p:sp>
        <p:nvSpPr>
          <p:cNvPr id="2106" name="Freeform 69"/>
          <p:cNvSpPr>
            <a:spLocks noChangeAspect="1"/>
          </p:cNvSpPr>
          <p:nvPr/>
        </p:nvSpPr>
        <p:spPr bwMode="auto">
          <a:xfrm>
            <a:off x="4427538" y="1295400"/>
            <a:ext cx="858837" cy="955675"/>
          </a:xfrm>
          <a:custGeom>
            <a:avLst/>
            <a:gdLst>
              <a:gd name="T0" fmla="*/ 0 w 545"/>
              <a:gd name="T1" fmla="*/ 48 h 614"/>
              <a:gd name="T2" fmla="*/ 143 w 545"/>
              <a:gd name="T3" fmla="*/ 48 h 614"/>
              <a:gd name="T4" fmla="*/ 141 w 545"/>
              <a:gd name="T5" fmla="*/ 0 h 614"/>
              <a:gd name="T6" fmla="*/ 173 w 545"/>
              <a:gd name="T7" fmla="*/ 14 h 614"/>
              <a:gd name="T8" fmla="*/ 179 w 545"/>
              <a:gd name="T9" fmla="*/ 51 h 614"/>
              <a:gd name="T10" fmla="*/ 247 w 545"/>
              <a:gd name="T11" fmla="*/ 91 h 614"/>
              <a:gd name="T12" fmla="*/ 268 w 545"/>
              <a:gd name="T13" fmla="*/ 73 h 614"/>
              <a:gd name="T14" fmla="*/ 308 w 545"/>
              <a:gd name="T15" fmla="*/ 73 h 614"/>
              <a:gd name="T16" fmla="*/ 340 w 545"/>
              <a:gd name="T17" fmla="*/ 109 h 614"/>
              <a:gd name="T18" fmla="*/ 361 w 545"/>
              <a:gd name="T19" fmla="*/ 96 h 614"/>
              <a:gd name="T20" fmla="*/ 420 w 545"/>
              <a:gd name="T21" fmla="*/ 111 h 614"/>
              <a:gd name="T22" fmla="*/ 441 w 545"/>
              <a:gd name="T23" fmla="*/ 84 h 614"/>
              <a:gd name="T24" fmla="*/ 478 w 545"/>
              <a:gd name="T25" fmla="*/ 105 h 614"/>
              <a:gd name="T26" fmla="*/ 545 w 545"/>
              <a:gd name="T27" fmla="*/ 102 h 614"/>
              <a:gd name="T28" fmla="*/ 437 w 545"/>
              <a:gd name="T29" fmla="*/ 178 h 614"/>
              <a:gd name="T30" fmla="*/ 383 w 545"/>
              <a:gd name="T31" fmla="*/ 245 h 614"/>
              <a:gd name="T32" fmla="*/ 393 w 545"/>
              <a:gd name="T33" fmla="*/ 342 h 614"/>
              <a:gd name="T34" fmla="*/ 356 w 545"/>
              <a:gd name="T35" fmla="*/ 382 h 614"/>
              <a:gd name="T36" fmla="*/ 371 w 545"/>
              <a:gd name="T37" fmla="*/ 410 h 614"/>
              <a:gd name="T38" fmla="*/ 371 w 545"/>
              <a:gd name="T39" fmla="*/ 482 h 614"/>
              <a:gd name="T40" fmla="*/ 408 w 545"/>
              <a:gd name="T41" fmla="*/ 482 h 614"/>
              <a:gd name="T42" fmla="*/ 463 w 545"/>
              <a:gd name="T43" fmla="*/ 534 h 614"/>
              <a:gd name="T44" fmla="*/ 486 w 545"/>
              <a:gd name="T45" fmla="*/ 596 h 614"/>
              <a:gd name="T46" fmla="*/ 100 w 545"/>
              <a:gd name="T47" fmla="*/ 614 h 614"/>
              <a:gd name="T48" fmla="*/ 101 w 545"/>
              <a:gd name="T49" fmla="*/ 444 h 614"/>
              <a:gd name="T50" fmla="*/ 67 w 545"/>
              <a:gd name="T51" fmla="*/ 407 h 614"/>
              <a:gd name="T52" fmla="*/ 79 w 545"/>
              <a:gd name="T53" fmla="*/ 362 h 614"/>
              <a:gd name="T54" fmla="*/ 91 w 545"/>
              <a:gd name="T55" fmla="*/ 337 h 614"/>
              <a:gd name="T56" fmla="*/ 67 w 545"/>
              <a:gd name="T57" fmla="*/ 219 h 614"/>
              <a:gd name="T58" fmla="*/ 34 w 545"/>
              <a:gd name="T59" fmla="*/ 142 h 614"/>
              <a:gd name="T60" fmla="*/ 0 w 545"/>
              <a:gd name="T61" fmla="*/ 48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2"/>
          </a:solidFill>
          <a:ln w="9525">
            <a:solidFill>
              <a:schemeClr val="tx1"/>
            </a:solidFill>
            <a:prstDash val="solid"/>
            <a:round/>
            <a:headEnd/>
            <a:tailEnd/>
          </a:ln>
        </p:spPr>
        <p:txBody>
          <a:bodyPr/>
          <a:lstStyle/>
          <a:p>
            <a:endParaRPr lang="en-US" dirty="0"/>
          </a:p>
        </p:txBody>
      </p:sp>
      <p:sp>
        <p:nvSpPr>
          <p:cNvPr id="2107" name="Freeform 70"/>
          <p:cNvSpPr>
            <a:spLocks noChangeAspect="1"/>
          </p:cNvSpPr>
          <p:nvPr/>
        </p:nvSpPr>
        <p:spPr bwMode="auto">
          <a:xfrm>
            <a:off x="4984750" y="1625600"/>
            <a:ext cx="654050" cy="754063"/>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08" name="Freeform 71"/>
          <p:cNvSpPr>
            <a:spLocks noChangeAspect="1"/>
          </p:cNvSpPr>
          <p:nvPr/>
        </p:nvSpPr>
        <p:spPr bwMode="auto">
          <a:xfrm>
            <a:off x="4572000" y="2222500"/>
            <a:ext cx="757238" cy="487363"/>
          </a:xfrm>
          <a:custGeom>
            <a:avLst/>
            <a:gdLst>
              <a:gd name="T0" fmla="*/ 7 w 481"/>
              <a:gd name="T1" fmla="*/ 16 h 313"/>
              <a:gd name="T2" fmla="*/ 0 w 481"/>
              <a:gd name="T3" fmla="*/ 71 h 313"/>
              <a:gd name="T4" fmla="*/ 10 w 481"/>
              <a:gd name="T5" fmla="*/ 129 h 313"/>
              <a:gd name="T6" fmla="*/ 55 w 481"/>
              <a:gd name="T7" fmla="*/ 249 h 313"/>
              <a:gd name="T8" fmla="*/ 80 w 481"/>
              <a:gd name="T9" fmla="*/ 313 h 313"/>
              <a:gd name="T10" fmla="*/ 363 w 481"/>
              <a:gd name="T11" fmla="*/ 298 h 313"/>
              <a:gd name="T12" fmla="*/ 410 w 481"/>
              <a:gd name="T13" fmla="*/ 313 h 313"/>
              <a:gd name="T14" fmla="*/ 438 w 481"/>
              <a:gd name="T15" fmla="*/ 252 h 313"/>
              <a:gd name="T16" fmla="*/ 428 w 481"/>
              <a:gd name="T17" fmla="*/ 208 h 313"/>
              <a:gd name="T18" fmla="*/ 475 w 481"/>
              <a:gd name="T19" fmla="*/ 200 h 313"/>
              <a:gd name="T20" fmla="*/ 481 w 481"/>
              <a:gd name="T21" fmla="*/ 131 h 313"/>
              <a:gd name="T22" fmla="*/ 453 w 481"/>
              <a:gd name="T23" fmla="*/ 101 h 313"/>
              <a:gd name="T24" fmla="*/ 404 w 481"/>
              <a:gd name="T25" fmla="*/ 71 h 313"/>
              <a:gd name="T26" fmla="*/ 414 w 481"/>
              <a:gd name="T27" fmla="*/ 30 h 313"/>
              <a:gd name="T28" fmla="*/ 393 w 481"/>
              <a:gd name="T29" fmla="*/ 0 h 313"/>
              <a:gd name="T30" fmla="*/ 287 w 481"/>
              <a:gd name="T31" fmla="*/ 4 h 313"/>
              <a:gd name="T32" fmla="*/ 180 w 481"/>
              <a:gd name="T33" fmla="*/ 9 h 313"/>
              <a:gd name="T34" fmla="*/ 7 w 481"/>
              <a:gd name="T35" fmla="*/ 16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1"/>
          </a:solidFill>
          <a:ln w="9525">
            <a:solidFill>
              <a:srgbClr val="000000"/>
            </a:solidFill>
            <a:prstDash val="solid"/>
            <a:round/>
            <a:headEnd/>
            <a:tailEnd/>
          </a:ln>
        </p:spPr>
        <p:txBody>
          <a:bodyPr/>
          <a:lstStyle/>
          <a:p>
            <a:endParaRPr lang="en-US" dirty="0"/>
          </a:p>
        </p:txBody>
      </p:sp>
      <p:grpSp>
        <p:nvGrpSpPr>
          <p:cNvPr id="5" name="Group 72"/>
          <p:cNvGrpSpPr>
            <a:grpSpLocks/>
          </p:cNvGrpSpPr>
          <p:nvPr/>
        </p:nvGrpSpPr>
        <p:grpSpPr bwMode="auto">
          <a:xfrm>
            <a:off x="5241925" y="1517650"/>
            <a:ext cx="989013" cy="884238"/>
            <a:chOff x="3254" y="860"/>
            <a:chExt cx="623" cy="557"/>
          </a:xfrm>
        </p:grpSpPr>
        <p:sp>
          <p:nvSpPr>
            <p:cNvPr id="2174" name="Freeform 73"/>
            <p:cNvSpPr>
              <a:spLocks noChangeAspect="1"/>
            </p:cNvSpPr>
            <p:nvPr/>
          </p:nvSpPr>
          <p:spPr bwMode="auto">
            <a:xfrm>
              <a:off x="3254" y="860"/>
              <a:ext cx="442" cy="190"/>
            </a:xfrm>
            <a:custGeom>
              <a:avLst/>
              <a:gdLst>
                <a:gd name="T0" fmla="*/ 0 w 445"/>
                <a:gd name="T1" fmla="*/ 106 h 193"/>
                <a:gd name="T2" fmla="*/ 99 w 445"/>
                <a:gd name="T3" fmla="*/ 0 h 193"/>
                <a:gd name="T4" fmla="*/ 82 w 445"/>
                <a:gd name="T5" fmla="*/ 44 h 193"/>
                <a:gd name="T6" fmla="*/ 95 w 445"/>
                <a:gd name="T7" fmla="*/ 57 h 193"/>
                <a:gd name="T8" fmla="*/ 126 w 445"/>
                <a:gd name="T9" fmla="*/ 39 h 193"/>
                <a:gd name="T10" fmla="*/ 195 w 445"/>
                <a:gd name="T11" fmla="*/ 66 h 193"/>
                <a:gd name="T12" fmla="*/ 225 w 445"/>
                <a:gd name="T13" fmla="*/ 44 h 193"/>
                <a:gd name="T14" fmla="*/ 317 w 445"/>
                <a:gd name="T15" fmla="*/ 32 h 193"/>
                <a:gd name="T16" fmla="*/ 335 w 445"/>
                <a:gd name="T17" fmla="*/ 58 h 193"/>
                <a:gd name="T18" fmla="*/ 371 w 445"/>
                <a:gd name="T19" fmla="*/ 53 h 193"/>
                <a:gd name="T20" fmla="*/ 441 w 445"/>
                <a:gd name="T21" fmla="*/ 81 h 193"/>
                <a:gd name="T22" fmla="*/ 445 w 445"/>
                <a:gd name="T23" fmla="*/ 102 h 193"/>
                <a:gd name="T24" fmla="*/ 369 w 445"/>
                <a:gd name="T25" fmla="*/ 120 h 193"/>
                <a:gd name="T26" fmla="*/ 347 w 445"/>
                <a:gd name="T27" fmla="*/ 106 h 193"/>
                <a:gd name="T28" fmla="*/ 308 w 445"/>
                <a:gd name="T29" fmla="*/ 111 h 193"/>
                <a:gd name="T30" fmla="*/ 263 w 445"/>
                <a:gd name="T31" fmla="*/ 137 h 193"/>
                <a:gd name="T32" fmla="*/ 243 w 445"/>
                <a:gd name="T33" fmla="*/ 139 h 193"/>
                <a:gd name="T34" fmla="*/ 226 w 445"/>
                <a:gd name="T35" fmla="*/ 120 h 193"/>
                <a:gd name="T36" fmla="*/ 201 w 445"/>
                <a:gd name="T37" fmla="*/ 191 h 193"/>
                <a:gd name="T38" fmla="*/ 173 w 445"/>
                <a:gd name="T39" fmla="*/ 193 h 193"/>
                <a:gd name="T40" fmla="*/ 161 w 445"/>
                <a:gd name="T41" fmla="*/ 164 h 193"/>
                <a:gd name="T42" fmla="*/ 101 w 445"/>
                <a:gd name="T43" fmla="*/ 151 h 193"/>
                <a:gd name="T44" fmla="*/ 73 w 445"/>
                <a:gd name="T45" fmla="*/ 130 h 193"/>
                <a:gd name="T46" fmla="*/ 23 w 445"/>
                <a:gd name="T47" fmla="*/ 137 h 193"/>
                <a:gd name="T48" fmla="*/ 0 w 445"/>
                <a:gd name="T49" fmla="*/ 106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75" name="Freeform 74"/>
            <p:cNvSpPr>
              <a:spLocks noChangeAspect="1"/>
            </p:cNvSpPr>
            <p:nvPr/>
          </p:nvSpPr>
          <p:spPr bwMode="auto">
            <a:xfrm>
              <a:off x="3560" y="994"/>
              <a:ext cx="317" cy="423"/>
            </a:xfrm>
            <a:custGeom>
              <a:avLst/>
              <a:gdLst>
                <a:gd name="T0" fmla="*/ 81 w 319"/>
                <a:gd name="T1" fmla="*/ 18 h 432"/>
                <a:gd name="T2" fmla="*/ 93 w 319"/>
                <a:gd name="T3" fmla="*/ 45 h 432"/>
                <a:gd name="T4" fmla="*/ 70 w 319"/>
                <a:gd name="T5" fmla="*/ 61 h 432"/>
                <a:gd name="T6" fmla="*/ 69 w 319"/>
                <a:gd name="T7" fmla="*/ 130 h 432"/>
                <a:gd name="T8" fmla="*/ 57 w 319"/>
                <a:gd name="T9" fmla="*/ 85 h 432"/>
                <a:gd name="T10" fmla="*/ 11 w 319"/>
                <a:gd name="T11" fmla="*/ 128 h 432"/>
                <a:gd name="T12" fmla="*/ 0 w 319"/>
                <a:gd name="T13" fmla="*/ 252 h 432"/>
                <a:gd name="T14" fmla="*/ 30 w 319"/>
                <a:gd name="T15" fmla="*/ 313 h 432"/>
                <a:gd name="T16" fmla="*/ 33 w 319"/>
                <a:gd name="T17" fmla="*/ 344 h 432"/>
                <a:gd name="T18" fmla="*/ 34 w 319"/>
                <a:gd name="T19" fmla="*/ 369 h 432"/>
                <a:gd name="T20" fmla="*/ 33 w 319"/>
                <a:gd name="T21" fmla="*/ 392 h 432"/>
                <a:gd name="T22" fmla="*/ 27 w 319"/>
                <a:gd name="T23" fmla="*/ 432 h 432"/>
                <a:gd name="T24" fmla="*/ 152 w 319"/>
                <a:gd name="T25" fmla="*/ 425 h 432"/>
                <a:gd name="T26" fmla="*/ 318 w 319"/>
                <a:gd name="T27" fmla="*/ 410 h 432"/>
                <a:gd name="T28" fmla="*/ 288 w 319"/>
                <a:gd name="T29" fmla="*/ 401 h 432"/>
                <a:gd name="T30" fmla="*/ 271 w 319"/>
                <a:gd name="T31" fmla="*/ 378 h 432"/>
                <a:gd name="T32" fmla="*/ 297 w 319"/>
                <a:gd name="T33" fmla="*/ 359 h 432"/>
                <a:gd name="T34" fmla="*/ 297 w 319"/>
                <a:gd name="T35" fmla="*/ 335 h 432"/>
                <a:gd name="T36" fmla="*/ 285 w 319"/>
                <a:gd name="T37" fmla="*/ 314 h 432"/>
                <a:gd name="T38" fmla="*/ 297 w 319"/>
                <a:gd name="T39" fmla="*/ 299 h 432"/>
                <a:gd name="T40" fmla="*/ 319 w 319"/>
                <a:gd name="T41" fmla="*/ 301 h 432"/>
                <a:gd name="T42" fmla="*/ 315 w 319"/>
                <a:gd name="T43" fmla="*/ 241 h 432"/>
                <a:gd name="T44" fmla="*/ 309 w 319"/>
                <a:gd name="T45" fmla="*/ 206 h 432"/>
                <a:gd name="T46" fmla="*/ 295 w 319"/>
                <a:gd name="T47" fmla="*/ 183 h 432"/>
                <a:gd name="T48" fmla="*/ 282 w 319"/>
                <a:gd name="T49" fmla="*/ 170 h 432"/>
                <a:gd name="T50" fmla="*/ 261 w 319"/>
                <a:gd name="T51" fmla="*/ 165 h 432"/>
                <a:gd name="T52" fmla="*/ 242 w 319"/>
                <a:gd name="T53" fmla="*/ 165 h 432"/>
                <a:gd name="T54" fmla="*/ 221 w 319"/>
                <a:gd name="T55" fmla="*/ 194 h 432"/>
                <a:gd name="T56" fmla="*/ 207 w 319"/>
                <a:gd name="T57" fmla="*/ 203 h 432"/>
                <a:gd name="T58" fmla="*/ 198 w 319"/>
                <a:gd name="T59" fmla="*/ 206 h 432"/>
                <a:gd name="T60" fmla="*/ 188 w 319"/>
                <a:gd name="T61" fmla="*/ 201 h 432"/>
                <a:gd name="T62" fmla="*/ 185 w 319"/>
                <a:gd name="T63" fmla="*/ 188 h 432"/>
                <a:gd name="T64" fmla="*/ 188 w 319"/>
                <a:gd name="T65" fmla="*/ 179 h 432"/>
                <a:gd name="T66" fmla="*/ 197 w 319"/>
                <a:gd name="T67" fmla="*/ 170 h 432"/>
                <a:gd name="T68" fmla="*/ 206 w 319"/>
                <a:gd name="T69" fmla="*/ 165 h 432"/>
                <a:gd name="T70" fmla="*/ 215 w 319"/>
                <a:gd name="T71" fmla="*/ 164 h 432"/>
                <a:gd name="T72" fmla="*/ 215 w 319"/>
                <a:gd name="T73" fmla="*/ 147 h 432"/>
                <a:gd name="T74" fmla="*/ 239 w 319"/>
                <a:gd name="T75" fmla="*/ 130 h 432"/>
                <a:gd name="T76" fmla="*/ 215 w 319"/>
                <a:gd name="T77" fmla="*/ 73 h 432"/>
                <a:gd name="T78" fmla="*/ 215 w 319"/>
                <a:gd name="T79" fmla="*/ 46 h 432"/>
                <a:gd name="T80" fmla="*/ 175 w 319"/>
                <a:gd name="T81" fmla="*/ 36 h 432"/>
                <a:gd name="T82" fmla="*/ 116 w 319"/>
                <a:gd name="T83" fmla="*/ 0 h 432"/>
                <a:gd name="T84" fmla="*/ 81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solidFill>
              <a:schemeClr val="accent1"/>
            </a:solidFill>
            <a:ln w="9525">
              <a:solidFill>
                <a:schemeClr val="tx1"/>
              </a:solidFill>
              <a:prstDash val="solid"/>
              <a:round/>
              <a:headEnd/>
              <a:tailEnd/>
            </a:ln>
          </p:spPr>
          <p:txBody>
            <a:bodyPr/>
            <a:lstStyle/>
            <a:p>
              <a:endParaRPr lang="en-US" dirty="0"/>
            </a:p>
          </p:txBody>
        </p:sp>
      </p:grpSp>
      <p:sp>
        <p:nvSpPr>
          <p:cNvPr id="2110" name="Freeform 75"/>
          <p:cNvSpPr>
            <a:spLocks noChangeAspect="1"/>
          </p:cNvSpPr>
          <p:nvPr/>
        </p:nvSpPr>
        <p:spPr bwMode="auto">
          <a:xfrm>
            <a:off x="4695825" y="2686050"/>
            <a:ext cx="865188"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11" name="Freeform 76"/>
          <p:cNvSpPr>
            <a:spLocks noChangeAspect="1"/>
          </p:cNvSpPr>
          <p:nvPr/>
        </p:nvSpPr>
        <p:spPr bwMode="auto">
          <a:xfrm>
            <a:off x="5643563" y="2387600"/>
            <a:ext cx="423862" cy="687388"/>
          </a:xfrm>
          <a:custGeom>
            <a:avLst/>
            <a:gdLst>
              <a:gd name="T0" fmla="*/ 0 w 268"/>
              <a:gd name="T1" fmla="*/ 31 h 441"/>
              <a:gd name="T2" fmla="*/ 31 w 268"/>
              <a:gd name="T3" fmla="*/ 48 h 441"/>
              <a:gd name="T4" fmla="*/ 61 w 268"/>
              <a:gd name="T5" fmla="*/ 45 h 441"/>
              <a:gd name="T6" fmla="*/ 71 w 268"/>
              <a:gd name="T7" fmla="*/ 36 h 441"/>
              <a:gd name="T8" fmla="*/ 79 w 268"/>
              <a:gd name="T9" fmla="*/ 9 h 441"/>
              <a:gd name="T10" fmla="*/ 208 w 268"/>
              <a:gd name="T11" fmla="*/ 0 h 441"/>
              <a:gd name="T12" fmla="*/ 268 w 268"/>
              <a:gd name="T13" fmla="*/ 312 h 441"/>
              <a:gd name="T14" fmla="*/ 263 w 268"/>
              <a:gd name="T15" fmla="*/ 309 h 441"/>
              <a:gd name="T16" fmla="*/ 219 w 268"/>
              <a:gd name="T17" fmla="*/ 326 h 441"/>
              <a:gd name="T18" fmla="*/ 187 w 268"/>
              <a:gd name="T19" fmla="*/ 410 h 441"/>
              <a:gd name="T20" fmla="*/ 141 w 268"/>
              <a:gd name="T21" fmla="*/ 398 h 441"/>
              <a:gd name="T22" fmla="*/ 87 w 268"/>
              <a:gd name="T23" fmla="*/ 429 h 441"/>
              <a:gd name="T24" fmla="*/ 17 w 268"/>
              <a:gd name="T25" fmla="*/ 441 h 441"/>
              <a:gd name="T26" fmla="*/ 49 w 268"/>
              <a:gd name="T27" fmla="*/ 359 h 441"/>
              <a:gd name="T28" fmla="*/ 35 w 268"/>
              <a:gd name="T29" fmla="*/ 313 h 441"/>
              <a:gd name="T30" fmla="*/ 0 w 268"/>
              <a:gd name="T31" fmla="*/ 31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1"/>
          </a:solidFill>
          <a:ln w="9525" cap="flat" cmpd="sng">
            <a:solidFill>
              <a:schemeClr val="tx1"/>
            </a:solidFill>
            <a:prstDash val="solid"/>
            <a:round/>
            <a:headEnd type="none" w="med" len="med"/>
            <a:tailEnd type="none" w="med" len="med"/>
          </a:ln>
        </p:spPr>
        <p:txBody>
          <a:bodyPr/>
          <a:lstStyle/>
          <a:p>
            <a:endParaRPr lang="en-US" dirty="0"/>
          </a:p>
        </p:txBody>
      </p:sp>
      <p:sp>
        <p:nvSpPr>
          <p:cNvPr id="2112" name="Freeform 77"/>
          <p:cNvSpPr>
            <a:spLocks noChangeAspect="1"/>
          </p:cNvSpPr>
          <p:nvPr/>
        </p:nvSpPr>
        <p:spPr bwMode="auto">
          <a:xfrm>
            <a:off x="5972175" y="2249488"/>
            <a:ext cx="546100"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13" name="Text Box 78"/>
          <p:cNvSpPr txBox="1">
            <a:spLocks noChangeArrowheads="1"/>
          </p:cNvSpPr>
          <p:nvPr/>
        </p:nvSpPr>
        <p:spPr bwMode="auto">
          <a:xfrm>
            <a:off x="4606925" y="1700213"/>
            <a:ext cx="366713" cy="244475"/>
          </a:xfrm>
          <a:prstGeom prst="rect">
            <a:avLst/>
          </a:prstGeom>
          <a:noFill/>
          <a:ln w="9525">
            <a:noFill/>
            <a:miter lim="800000"/>
            <a:headEnd/>
            <a:tailEnd/>
          </a:ln>
        </p:spPr>
        <p:txBody>
          <a:bodyPr wrap="none">
            <a:spAutoFit/>
          </a:bodyPr>
          <a:lstStyle/>
          <a:p>
            <a:r>
              <a:rPr lang="en-US" sz="1000" dirty="0">
                <a:solidFill>
                  <a:schemeClr val="bg1"/>
                </a:solidFill>
                <a:latin typeface="Tahoma" pitchFamily="34" charset="0"/>
              </a:rPr>
              <a:t>MN</a:t>
            </a:r>
          </a:p>
        </p:txBody>
      </p:sp>
      <p:sp>
        <p:nvSpPr>
          <p:cNvPr id="2114" name="Text Box 79"/>
          <p:cNvSpPr txBox="1">
            <a:spLocks noChangeArrowheads="1"/>
          </p:cNvSpPr>
          <p:nvPr/>
        </p:nvSpPr>
        <p:spPr bwMode="auto">
          <a:xfrm>
            <a:off x="3886200" y="1487488"/>
            <a:ext cx="354013"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ND</a:t>
            </a:r>
          </a:p>
        </p:txBody>
      </p:sp>
      <p:sp>
        <p:nvSpPr>
          <p:cNvPr id="2115" name="Text Box 80"/>
          <p:cNvSpPr txBox="1">
            <a:spLocks noChangeArrowheads="1"/>
          </p:cNvSpPr>
          <p:nvPr/>
        </p:nvSpPr>
        <p:spPr bwMode="auto">
          <a:xfrm>
            <a:off x="4800600" y="2325688"/>
            <a:ext cx="307975"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IA</a:t>
            </a:r>
          </a:p>
        </p:txBody>
      </p:sp>
      <p:sp>
        <p:nvSpPr>
          <p:cNvPr id="2116" name="Text Box 81"/>
          <p:cNvSpPr txBox="1">
            <a:spLocks noChangeArrowheads="1"/>
          </p:cNvSpPr>
          <p:nvPr/>
        </p:nvSpPr>
        <p:spPr bwMode="auto">
          <a:xfrm>
            <a:off x="5181600" y="1944688"/>
            <a:ext cx="346075"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WI</a:t>
            </a:r>
          </a:p>
        </p:txBody>
      </p:sp>
      <p:sp>
        <p:nvSpPr>
          <p:cNvPr id="2117" name="Text Box 82"/>
          <p:cNvSpPr txBox="1">
            <a:spLocks noChangeArrowheads="1"/>
          </p:cNvSpPr>
          <p:nvPr/>
        </p:nvSpPr>
        <p:spPr bwMode="auto">
          <a:xfrm>
            <a:off x="5791200" y="2020888"/>
            <a:ext cx="330200"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MI</a:t>
            </a:r>
          </a:p>
        </p:txBody>
      </p:sp>
      <p:sp>
        <p:nvSpPr>
          <p:cNvPr id="2118" name="Text Box 83"/>
          <p:cNvSpPr txBox="1">
            <a:spLocks noChangeArrowheads="1"/>
          </p:cNvSpPr>
          <p:nvPr/>
        </p:nvSpPr>
        <p:spPr bwMode="auto">
          <a:xfrm>
            <a:off x="4038600" y="2478088"/>
            <a:ext cx="339725"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NE</a:t>
            </a:r>
          </a:p>
        </p:txBody>
      </p:sp>
      <p:sp>
        <p:nvSpPr>
          <p:cNvPr id="2119" name="Text Box 84"/>
          <p:cNvSpPr txBox="1">
            <a:spLocks noChangeArrowheads="1"/>
          </p:cNvSpPr>
          <p:nvPr/>
        </p:nvSpPr>
        <p:spPr bwMode="auto">
          <a:xfrm>
            <a:off x="3962400" y="1944688"/>
            <a:ext cx="341313"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SD</a:t>
            </a:r>
          </a:p>
        </p:txBody>
      </p:sp>
      <p:sp>
        <p:nvSpPr>
          <p:cNvPr id="2120" name="Text Box 85"/>
          <p:cNvSpPr txBox="1">
            <a:spLocks noChangeArrowheads="1"/>
          </p:cNvSpPr>
          <p:nvPr/>
        </p:nvSpPr>
        <p:spPr bwMode="auto">
          <a:xfrm>
            <a:off x="4953000" y="2935288"/>
            <a:ext cx="373063"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MO</a:t>
            </a:r>
          </a:p>
        </p:txBody>
      </p:sp>
      <p:sp>
        <p:nvSpPr>
          <p:cNvPr id="2121" name="Text Box 86"/>
          <p:cNvSpPr txBox="1">
            <a:spLocks noChangeArrowheads="1"/>
          </p:cNvSpPr>
          <p:nvPr/>
        </p:nvSpPr>
        <p:spPr bwMode="auto">
          <a:xfrm>
            <a:off x="4191000" y="2935288"/>
            <a:ext cx="330200"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KS</a:t>
            </a:r>
          </a:p>
        </p:txBody>
      </p:sp>
      <p:sp>
        <p:nvSpPr>
          <p:cNvPr id="2122" name="Text Box 87"/>
          <p:cNvSpPr txBox="1">
            <a:spLocks noChangeArrowheads="1"/>
          </p:cNvSpPr>
          <p:nvPr/>
        </p:nvSpPr>
        <p:spPr bwMode="auto">
          <a:xfrm>
            <a:off x="6096000" y="2478088"/>
            <a:ext cx="360363"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OH</a:t>
            </a:r>
          </a:p>
        </p:txBody>
      </p:sp>
      <p:sp>
        <p:nvSpPr>
          <p:cNvPr id="2123" name="Text Box 88"/>
          <p:cNvSpPr txBox="1">
            <a:spLocks noChangeArrowheads="1"/>
          </p:cNvSpPr>
          <p:nvPr/>
        </p:nvSpPr>
        <p:spPr bwMode="auto">
          <a:xfrm>
            <a:off x="5713413" y="2554288"/>
            <a:ext cx="315912"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IN</a:t>
            </a:r>
          </a:p>
        </p:txBody>
      </p:sp>
      <p:grpSp>
        <p:nvGrpSpPr>
          <p:cNvPr id="6" name="Group 89"/>
          <p:cNvGrpSpPr>
            <a:grpSpLocks/>
          </p:cNvGrpSpPr>
          <p:nvPr/>
        </p:nvGrpSpPr>
        <p:grpSpPr bwMode="auto">
          <a:xfrm>
            <a:off x="5186363" y="2311400"/>
            <a:ext cx="546100" cy="914400"/>
            <a:chOff x="3215" y="1247"/>
            <a:chExt cx="344" cy="560"/>
          </a:xfrm>
        </p:grpSpPr>
        <p:sp>
          <p:nvSpPr>
            <p:cNvPr id="2172" name="Freeform 90"/>
            <p:cNvSpPr>
              <a:spLocks noChangeAspect="1"/>
            </p:cNvSpPr>
            <p:nvPr/>
          </p:nvSpPr>
          <p:spPr bwMode="auto">
            <a:xfrm>
              <a:off x="3215" y="1247"/>
              <a:ext cx="344" cy="560"/>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2"/>
            </a:solidFill>
            <a:ln w="9525">
              <a:solidFill>
                <a:schemeClr val="tx1"/>
              </a:solidFill>
              <a:prstDash val="solid"/>
              <a:round/>
              <a:headEnd/>
              <a:tailEnd/>
            </a:ln>
          </p:spPr>
          <p:txBody>
            <a:bodyPr/>
            <a:lstStyle/>
            <a:p>
              <a:endParaRPr lang="en-US" dirty="0"/>
            </a:p>
          </p:txBody>
        </p:sp>
        <p:sp>
          <p:nvSpPr>
            <p:cNvPr id="2173" name="Text Box 91"/>
            <p:cNvSpPr txBox="1">
              <a:spLocks noChangeArrowheads="1"/>
            </p:cNvSpPr>
            <p:nvPr/>
          </p:nvSpPr>
          <p:spPr bwMode="auto">
            <a:xfrm>
              <a:off x="3312" y="1440"/>
              <a:ext cx="186" cy="149"/>
            </a:xfrm>
            <a:prstGeom prst="rect">
              <a:avLst/>
            </a:prstGeom>
            <a:solidFill>
              <a:schemeClr val="accent2"/>
            </a:solidFill>
            <a:ln w="9525">
              <a:noFill/>
              <a:miter lim="800000"/>
              <a:headEnd/>
              <a:tailEnd/>
            </a:ln>
          </p:spPr>
          <p:txBody>
            <a:bodyPr wrap="none">
              <a:spAutoFit/>
            </a:bodyPr>
            <a:lstStyle/>
            <a:p>
              <a:pPr algn="ctr"/>
              <a:r>
                <a:rPr lang="en-US" sz="1000" dirty="0">
                  <a:solidFill>
                    <a:schemeClr val="bg1"/>
                  </a:solidFill>
                  <a:latin typeface="Tahoma" pitchFamily="34" charset="0"/>
                </a:rPr>
                <a:t>IL</a:t>
              </a:r>
            </a:p>
          </p:txBody>
        </p:sp>
      </p:grpSp>
      <p:sp>
        <p:nvSpPr>
          <p:cNvPr id="2125" name="Freeform 92"/>
          <p:cNvSpPr>
            <a:spLocks noChangeAspect="1"/>
          </p:cNvSpPr>
          <p:nvPr/>
        </p:nvSpPr>
        <p:spPr bwMode="auto">
          <a:xfrm>
            <a:off x="7104063" y="2828925"/>
            <a:ext cx="155575" cy="190500"/>
          </a:xfrm>
          <a:custGeom>
            <a:avLst/>
            <a:gdLst>
              <a:gd name="T0" fmla="*/ 0 w 98"/>
              <a:gd name="T1" fmla="*/ 8 h 122"/>
              <a:gd name="T2" fmla="*/ 21 w 98"/>
              <a:gd name="T3" fmla="*/ 0 h 122"/>
              <a:gd name="T4" fmla="*/ 66 w 98"/>
              <a:gd name="T5" fmla="*/ 27 h 122"/>
              <a:gd name="T6" fmla="*/ 66 w 98"/>
              <a:gd name="T7" fmla="*/ 54 h 122"/>
              <a:gd name="T8" fmla="*/ 97 w 98"/>
              <a:gd name="T9" fmla="*/ 73 h 122"/>
              <a:gd name="T10" fmla="*/ 98 w 98"/>
              <a:gd name="T11" fmla="*/ 109 h 122"/>
              <a:gd name="T12" fmla="*/ 48 w 98"/>
              <a:gd name="T13" fmla="*/ 122 h 122"/>
              <a:gd name="T14" fmla="*/ 0 w 98"/>
              <a:gd name="T15" fmla="*/ 8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2"/>
          </a:solidFill>
          <a:ln w="9525" cap="flat" cmpd="sng">
            <a:solidFill>
              <a:schemeClr val="tx1"/>
            </a:solidFill>
            <a:prstDash val="solid"/>
            <a:round/>
            <a:headEnd/>
            <a:tailEnd/>
          </a:ln>
        </p:spPr>
        <p:txBody>
          <a:bodyPr wrap="none" anchor="ctr"/>
          <a:lstStyle/>
          <a:p>
            <a:endParaRPr lang="en-US" dirty="0"/>
          </a:p>
        </p:txBody>
      </p:sp>
      <p:sp>
        <p:nvSpPr>
          <p:cNvPr id="2126" name="Freeform 93"/>
          <p:cNvSpPr>
            <a:spLocks noChangeAspect="1"/>
          </p:cNvSpPr>
          <p:nvPr/>
        </p:nvSpPr>
        <p:spPr bwMode="auto">
          <a:xfrm>
            <a:off x="6626225" y="2841625"/>
            <a:ext cx="635000" cy="257175"/>
          </a:xfrm>
          <a:custGeom>
            <a:avLst/>
            <a:gdLst>
              <a:gd name="T0" fmla="*/ 0 w 403"/>
              <a:gd name="T1" fmla="*/ 56 h 165"/>
              <a:gd name="T2" fmla="*/ 300 w 403"/>
              <a:gd name="T3" fmla="*/ 0 h 165"/>
              <a:gd name="T4" fmla="*/ 349 w 403"/>
              <a:gd name="T5" fmla="*/ 113 h 165"/>
              <a:gd name="T6" fmla="*/ 401 w 403"/>
              <a:gd name="T7" fmla="*/ 101 h 165"/>
              <a:gd name="T8" fmla="*/ 403 w 403"/>
              <a:gd name="T9" fmla="*/ 158 h 165"/>
              <a:gd name="T10" fmla="*/ 361 w 403"/>
              <a:gd name="T11" fmla="*/ 165 h 165"/>
              <a:gd name="T12" fmla="*/ 324 w 403"/>
              <a:gd name="T13" fmla="*/ 128 h 165"/>
              <a:gd name="T14" fmla="*/ 300 w 403"/>
              <a:gd name="T15" fmla="*/ 83 h 165"/>
              <a:gd name="T16" fmla="*/ 296 w 403"/>
              <a:gd name="T17" fmla="*/ 21 h 165"/>
              <a:gd name="T18" fmla="*/ 278 w 403"/>
              <a:gd name="T19" fmla="*/ 52 h 165"/>
              <a:gd name="T20" fmla="*/ 299 w 403"/>
              <a:gd name="T21" fmla="*/ 146 h 165"/>
              <a:gd name="T22" fmla="*/ 211 w 403"/>
              <a:gd name="T23" fmla="*/ 159 h 165"/>
              <a:gd name="T24" fmla="*/ 208 w 403"/>
              <a:gd name="T25" fmla="*/ 91 h 165"/>
              <a:gd name="T26" fmla="*/ 154 w 403"/>
              <a:gd name="T27" fmla="*/ 61 h 165"/>
              <a:gd name="T28" fmla="*/ 108 w 403"/>
              <a:gd name="T29" fmla="*/ 53 h 165"/>
              <a:gd name="T30" fmla="*/ 12 w 403"/>
              <a:gd name="T31" fmla="*/ 101 h 165"/>
              <a:gd name="T32" fmla="*/ 0 w 403"/>
              <a:gd name="T33" fmla="*/ 56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2"/>
          </a:solidFill>
          <a:ln w="9525">
            <a:solidFill>
              <a:schemeClr val="tx1"/>
            </a:solidFill>
            <a:prstDash val="solid"/>
            <a:round/>
            <a:headEnd/>
            <a:tailEnd/>
          </a:ln>
        </p:spPr>
        <p:txBody>
          <a:bodyPr/>
          <a:lstStyle/>
          <a:p>
            <a:endParaRPr lang="en-US" dirty="0"/>
          </a:p>
        </p:txBody>
      </p:sp>
      <p:sp>
        <p:nvSpPr>
          <p:cNvPr id="2127" name="Freeform 94"/>
          <p:cNvSpPr>
            <a:spLocks noChangeAspect="1"/>
          </p:cNvSpPr>
          <p:nvPr/>
        </p:nvSpPr>
        <p:spPr bwMode="auto">
          <a:xfrm>
            <a:off x="3727450" y="3624263"/>
            <a:ext cx="1125538" cy="533400"/>
          </a:xfrm>
          <a:custGeom>
            <a:avLst/>
            <a:gdLst>
              <a:gd name="T0" fmla="*/ 4 w 713"/>
              <a:gd name="T1" fmla="*/ 0 h 343"/>
              <a:gd name="T2" fmla="*/ 0 w 713"/>
              <a:gd name="T3" fmla="*/ 61 h 343"/>
              <a:gd name="T4" fmla="*/ 253 w 713"/>
              <a:gd name="T5" fmla="*/ 70 h 343"/>
              <a:gd name="T6" fmla="*/ 255 w 713"/>
              <a:gd name="T7" fmla="*/ 266 h 343"/>
              <a:gd name="T8" fmla="*/ 385 w 713"/>
              <a:gd name="T9" fmla="*/ 319 h 343"/>
              <a:gd name="T10" fmla="*/ 420 w 713"/>
              <a:gd name="T11" fmla="*/ 300 h 343"/>
              <a:gd name="T12" fmla="*/ 502 w 713"/>
              <a:gd name="T13" fmla="*/ 343 h 343"/>
              <a:gd name="T14" fmla="*/ 556 w 713"/>
              <a:gd name="T15" fmla="*/ 342 h 343"/>
              <a:gd name="T16" fmla="*/ 654 w 713"/>
              <a:gd name="T17" fmla="*/ 300 h 343"/>
              <a:gd name="T18" fmla="*/ 713 w 713"/>
              <a:gd name="T19" fmla="*/ 340 h 343"/>
              <a:gd name="T20" fmla="*/ 713 w 713"/>
              <a:gd name="T21" fmla="*/ 128 h 343"/>
              <a:gd name="T22" fmla="*/ 695 w 713"/>
              <a:gd name="T23" fmla="*/ 5 h 343"/>
              <a:gd name="T24" fmla="*/ 4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accent1"/>
          </a:solidFill>
          <a:ln w="9525">
            <a:solidFill>
              <a:srgbClr val="000000"/>
            </a:solidFill>
            <a:prstDash val="solid"/>
            <a:round/>
            <a:headEnd/>
            <a:tailEnd/>
          </a:ln>
        </p:spPr>
        <p:txBody>
          <a:bodyPr/>
          <a:lstStyle/>
          <a:p>
            <a:endParaRPr lang="en-US" dirty="0"/>
          </a:p>
        </p:txBody>
      </p:sp>
      <p:sp>
        <p:nvSpPr>
          <p:cNvPr id="2128" name="Freeform 95"/>
          <p:cNvSpPr>
            <a:spLocks noChangeAspect="1"/>
          </p:cNvSpPr>
          <p:nvPr/>
        </p:nvSpPr>
        <p:spPr bwMode="auto">
          <a:xfrm>
            <a:off x="4830763" y="3651250"/>
            <a:ext cx="633412" cy="582613"/>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bg2"/>
          </a:solidFill>
          <a:ln w="9525">
            <a:solidFill>
              <a:schemeClr val="tx1"/>
            </a:solidFill>
            <a:prstDash val="solid"/>
            <a:round/>
            <a:headEnd/>
            <a:tailEnd/>
          </a:ln>
        </p:spPr>
        <p:txBody>
          <a:bodyPr/>
          <a:lstStyle/>
          <a:p>
            <a:endParaRPr lang="en-US" dirty="0"/>
          </a:p>
        </p:txBody>
      </p:sp>
      <p:sp>
        <p:nvSpPr>
          <p:cNvPr id="2129" name="Freeform 96"/>
          <p:cNvSpPr>
            <a:spLocks noChangeAspect="1"/>
          </p:cNvSpPr>
          <p:nvPr/>
        </p:nvSpPr>
        <p:spPr bwMode="auto">
          <a:xfrm>
            <a:off x="4922838" y="4211638"/>
            <a:ext cx="771525" cy="609600"/>
          </a:xfrm>
          <a:custGeom>
            <a:avLst/>
            <a:gdLst>
              <a:gd name="T0" fmla="*/ 0 w 489"/>
              <a:gd name="T1" fmla="*/ 9 h 392"/>
              <a:gd name="T2" fmla="*/ 245 w 489"/>
              <a:gd name="T3" fmla="*/ 0 h 392"/>
              <a:gd name="T4" fmla="*/ 288 w 489"/>
              <a:gd name="T5" fmla="*/ 81 h 392"/>
              <a:gd name="T6" fmla="*/ 251 w 489"/>
              <a:gd name="T7" fmla="*/ 176 h 392"/>
              <a:gd name="T8" fmla="*/ 239 w 489"/>
              <a:gd name="T9" fmla="*/ 219 h 392"/>
              <a:gd name="T10" fmla="*/ 403 w 489"/>
              <a:gd name="T11" fmla="*/ 201 h 392"/>
              <a:gd name="T12" fmla="*/ 413 w 489"/>
              <a:gd name="T13" fmla="*/ 264 h 392"/>
              <a:gd name="T14" fmla="*/ 364 w 489"/>
              <a:gd name="T15" fmla="*/ 258 h 392"/>
              <a:gd name="T16" fmla="*/ 342 w 489"/>
              <a:gd name="T17" fmla="*/ 285 h 392"/>
              <a:gd name="T18" fmla="*/ 367 w 489"/>
              <a:gd name="T19" fmla="*/ 303 h 392"/>
              <a:gd name="T20" fmla="*/ 412 w 489"/>
              <a:gd name="T21" fmla="*/ 282 h 392"/>
              <a:gd name="T22" fmla="*/ 413 w 489"/>
              <a:gd name="T23" fmla="*/ 312 h 392"/>
              <a:gd name="T24" fmla="*/ 440 w 489"/>
              <a:gd name="T25" fmla="*/ 286 h 392"/>
              <a:gd name="T26" fmla="*/ 458 w 489"/>
              <a:gd name="T27" fmla="*/ 286 h 392"/>
              <a:gd name="T28" fmla="*/ 437 w 489"/>
              <a:gd name="T29" fmla="*/ 339 h 392"/>
              <a:gd name="T30" fmla="*/ 477 w 489"/>
              <a:gd name="T31" fmla="*/ 347 h 392"/>
              <a:gd name="T32" fmla="*/ 489 w 489"/>
              <a:gd name="T33" fmla="*/ 376 h 392"/>
              <a:gd name="T34" fmla="*/ 471 w 489"/>
              <a:gd name="T35" fmla="*/ 385 h 392"/>
              <a:gd name="T36" fmla="*/ 446 w 489"/>
              <a:gd name="T37" fmla="*/ 367 h 392"/>
              <a:gd name="T38" fmla="*/ 398 w 489"/>
              <a:gd name="T39" fmla="*/ 353 h 392"/>
              <a:gd name="T40" fmla="*/ 409 w 489"/>
              <a:gd name="T41" fmla="*/ 388 h 392"/>
              <a:gd name="T42" fmla="*/ 385 w 489"/>
              <a:gd name="T43" fmla="*/ 392 h 392"/>
              <a:gd name="T44" fmla="*/ 365 w 489"/>
              <a:gd name="T45" fmla="*/ 361 h 392"/>
              <a:gd name="T46" fmla="*/ 354 w 489"/>
              <a:gd name="T47" fmla="*/ 380 h 392"/>
              <a:gd name="T48" fmla="*/ 282 w 489"/>
              <a:gd name="T49" fmla="*/ 380 h 392"/>
              <a:gd name="T50" fmla="*/ 282 w 489"/>
              <a:gd name="T51" fmla="*/ 361 h 392"/>
              <a:gd name="T52" fmla="*/ 255 w 489"/>
              <a:gd name="T53" fmla="*/ 339 h 392"/>
              <a:gd name="T54" fmla="*/ 201 w 489"/>
              <a:gd name="T55" fmla="*/ 336 h 392"/>
              <a:gd name="T56" fmla="*/ 246 w 489"/>
              <a:gd name="T57" fmla="*/ 361 h 392"/>
              <a:gd name="T58" fmla="*/ 184 w 489"/>
              <a:gd name="T59" fmla="*/ 374 h 392"/>
              <a:gd name="T60" fmla="*/ 85 w 489"/>
              <a:gd name="T61" fmla="*/ 356 h 392"/>
              <a:gd name="T62" fmla="*/ 48 w 489"/>
              <a:gd name="T63" fmla="*/ 361 h 392"/>
              <a:gd name="T64" fmla="*/ 61 w 489"/>
              <a:gd name="T65" fmla="*/ 230 h 392"/>
              <a:gd name="T66" fmla="*/ 2 w 489"/>
              <a:gd name="T67" fmla="*/ 125 h 392"/>
              <a:gd name="T68" fmla="*/ 0 w 489"/>
              <a:gd name="T69" fmla="*/ 9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bg2"/>
          </a:solidFill>
          <a:ln w="9525" cap="flat" cmpd="sng">
            <a:solidFill>
              <a:schemeClr val="tx1"/>
            </a:solidFill>
            <a:prstDash val="solid"/>
            <a:round/>
            <a:headEnd/>
            <a:tailEnd/>
          </a:ln>
        </p:spPr>
        <p:txBody>
          <a:bodyPr wrap="none" anchor="ctr"/>
          <a:lstStyle/>
          <a:p>
            <a:endParaRPr lang="en-US" dirty="0"/>
          </a:p>
        </p:txBody>
      </p:sp>
      <p:sp>
        <p:nvSpPr>
          <p:cNvPr id="2130" name="Freeform 97"/>
          <p:cNvSpPr>
            <a:spLocks noChangeAspect="1"/>
          </p:cNvSpPr>
          <p:nvPr/>
        </p:nvSpPr>
        <p:spPr bwMode="auto">
          <a:xfrm>
            <a:off x="5454650" y="3149600"/>
            <a:ext cx="958850" cy="525463"/>
          </a:xfrm>
          <a:custGeom>
            <a:avLst/>
            <a:gdLst>
              <a:gd name="T0" fmla="*/ 0 w 607"/>
              <a:gd name="T1" fmla="*/ 337 h 337"/>
              <a:gd name="T2" fmla="*/ 148 w 607"/>
              <a:gd name="T3" fmla="*/ 316 h 337"/>
              <a:gd name="T4" fmla="*/ 148 w 607"/>
              <a:gd name="T5" fmla="*/ 301 h 337"/>
              <a:gd name="T6" fmla="*/ 504 w 607"/>
              <a:gd name="T7" fmla="*/ 252 h 337"/>
              <a:gd name="T8" fmla="*/ 510 w 607"/>
              <a:gd name="T9" fmla="*/ 226 h 337"/>
              <a:gd name="T10" fmla="*/ 562 w 607"/>
              <a:gd name="T11" fmla="*/ 207 h 337"/>
              <a:gd name="T12" fmla="*/ 568 w 607"/>
              <a:gd name="T13" fmla="*/ 180 h 337"/>
              <a:gd name="T14" fmla="*/ 590 w 607"/>
              <a:gd name="T15" fmla="*/ 171 h 337"/>
              <a:gd name="T16" fmla="*/ 607 w 607"/>
              <a:gd name="T17" fmla="*/ 131 h 337"/>
              <a:gd name="T18" fmla="*/ 558 w 607"/>
              <a:gd name="T19" fmla="*/ 91 h 337"/>
              <a:gd name="T20" fmla="*/ 549 w 607"/>
              <a:gd name="T21" fmla="*/ 37 h 337"/>
              <a:gd name="T22" fmla="*/ 510 w 607"/>
              <a:gd name="T23" fmla="*/ 10 h 337"/>
              <a:gd name="T24" fmla="*/ 431 w 607"/>
              <a:gd name="T25" fmla="*/ 25 h 337"/>
              <a:gd name="T26" fmla="*/ 394 w 607"/>
              <a:gd name="T27" fmla="*/ 1 h 337"/>
              <a:gd name="T28" fmla="*/ 358 w 607"/>
              <a:gd name="T29" fmla="*/ 0 h 337"/>
              <a:gd name="T30" fmla="*/ 365 w 607"/>
              <a:gd name="T31" fmla="*/ 37 h 337"/>
              <a:gd name="T32" fmla="*/ 316 w 607"/>
              <a:gd name="T33" fmla="*/ 56 h 337"/>
              <a:gd name="T34" fmla="*/ 283 w 607"/>
              <a:gd name="T35" fmla="*/ 140 h 337"/>
              <a:gd name="T36" fmla="*/ 239 w 607"/>
              <a:gd name="T37" fmla="*/ 126 h 337"/>
              <a:gd name="T38" fmla="*/ 185 w 607"/>
              <a:gd name="T39" fmla="*/ 158 h 337"/>
              <a:gd name="T40" fmla="*/ 116 w 607"/>
              <a:gd name="T41" fmla="*/ 170 h 337"/>
              <a:gd name="T42" fmla="*/ 116 w 607"/>
              <a:gd name="T43" fmla="*/ 217 h 337"/>
              <a:gd name="T44" fmla="*/ 82 w 607"/>
              <a:gd name="T45" fmla="*/ 216 h 337"/>
              <a:gd name="T46" fmla="*/ 84 w 607"/>
              <a:gd name="T47" fmla="*/ 258 h 337"/>
              <a:gd name="T48" fmla="*/ 48 w 607"/>
              <a:gd name="T49" fmla="*/ 241 h 337"/>
              <a:gd name="T50" fmla="*/ 27 w 607"/>
              <a:gd name="T51" fmla="*/ 249 h 337"/>
              <a:gd name="T52" fmla="*/ 45 w 607"/>
              <a:gd name="T53" fmla="*/ 277 h 337"/>
              <a:gd name="T54" fmla="*/ 8 w 607"/>
              <a:gd name="T55" fmla="*/ 314 h 337"/>
              <a:gd name="T56" fmla="*/ 0 w 607"/>
              <a:gd name="T57" fmla="*/ 33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bg2"/>
          </a:solidFill>
          <a:ln w="9525">
            <a:solidFill>
              <a:schemeClr val="tx1"/>
            </a:solidFill>
            <a:prstDash val="solid"/>
            <a:round/>
            <a:headEnd/>
            <a:tailEnd/>
          </a:ln>
        </p:spPr>
        <p:txBody>
          <a:bodyPr/>
          <a:lstStyle/>
          <a:p>
            <a:endParaRPr lang="en-US" dirty="0"/>
          </a:p>
        </p:txBody>
      </p:sp>
      <p:sp>
        <p:nvSpPr>
          <p:cNvPr id="2131" name="Freeform 98"/>
          <p:cNvSpPr>
            <a:spLocks noChangeAspect="1"/>
          </p:cNvSpPr>
          <p:nvPr/>
        </p:nvSpPr>
        <p:spPr bwMode="auto">
          <a:xfrm>
            <a:off x="5392738" y="3487738"/>
            <a:ext cx="1101725" cy="396875"/>
          </a:xfrm>
          <a:custGeom>
            <a:avLst/>
            <a:gdLst>
              <a:gd name="T0" fmla="*/ 42 w 699"/>
              <a:gd name="T1" fmla="*/ 117 h 255"/>
              <a:gd name="T2" fmla="*/ 42 w 699"/>
              <a:gd name="T3" fmla="*/ 121 h 255"/>
              <a:gd name="T4" fmla="*/ 30 w 699"/>
              <a:gd name="T5" fmla="*/ 145 h 255"/>
              <a:gd name="T6" fmla="*/ 43 w 699"/>
              <a:gd name="T7" fmla="*/ 178 h 255"/>
              <a:gd name="T8" fmla="*/ 0 w 699"/>
              <a:gd name="T9" fmla="*/ 206 h 255"/>
              <a:gd name="T10" fmla="*/ 9 w 699"/>
              <a:gd name="T11" fmla="*/ 255 h 255"/>
              <a:gd name="T12" fmla="*/ 192 w 699"/>
              <a:gd name="T13" fmla="*/ 240 h 255"/>
              <a:gd name="T14" fmla="*/ 410 w 699"/>
              <a:gd name="T15" fmla="*/ 215 h 255"/>
              <a:gd name="T16" fmla="*/ 519 w 699"/>
              <a:gd name="T17" fmla="*/ 196 h 255"/>
              <a:gd name="T18" fmla="*/ 541 w 699"/>
              <a:gd name="T19" fmla="*/ 130 h 255"/>
              <a:gd name="T20" fmla="*/ 580 w 699"/>
              <a:gd name="T21" fmla="*/ 127 h 255"/>
              <a:gd name="T22" fmla="*/ 699 w 699"/>
              <a:gd name="T23" fmla="*/ 0 h 255"/>
              <a:gd name="T24" fmla="*/ 544 w 699"/>
              <a:gd name="T25" fmla="*/ 32 h 255"/>
              <a:gd name="T26" fmla="*/ 183 w 699"/>
              <a:gd name="T27" fmla="*/ 84 h 255"/>
              <a:gd name="T28" fmla="*/ 186 w 699"/>
              <a:gd name="T29" fmla="*/ 99 h 255"/>
              <a:gd name="T30" fmla="*/ 42 w 699"/>
              <a:gd name="T31" fmla="*/ 11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32" name="Freeform 99"/>
          <p:cNvSpPr>
            <a:spLocks noChangeAspect="1"/>
          </p:cNvSpPr>
          <p:nvPr/>
        </p:nvSpPr>
        <p:spPr bwMode="auto">
          <a:xfrm>
            <a:off x="5283200" y="3854450"/>
            <a:ext cx="452438" cy="776288"/>
          </a:xfrm>
          <a:custGeom>
            <a:avLst/>
            <a:gdLst>
              <a:gd name="T0" fmla="*/ 81 w 287"/>
              <a:gd name="T1" fmla="*/ 16 h 499"/>
              <a:gd name="T2" fmla="*/ 38 w 287"/>
              <a:gd name="T3" fmla="*/ 101 h 499"/>
              <a:gd name="T4" fmla="*/ 0 w 287"/>
              <a:gd name="T5" fmla="*/ 156 h 499"/>
              <a:gd name="T6" fmla="*/ 12 w 287"/>
              <a:gd name="T7" fmla="*/ 222 h 499"/>
              <a:gd name="T8" fmla="*/ 57 w 287"/>
              <a:gd name="T9" fmla="*/ 311 h 499"/>
              <a:gd name="T10" fmla="*/ 23 w 287"/>
              <a:gd name="T11" fmla="*/ 402 h 499"/>
              <a:gd name="T12" fmla="*/ 8 w 287"/>
              <a:gd name="T13" fmla="*/ 450 h 499"/>
              <a:gd name="T14" fmla="*/ 175 w 287"/>
              <a:gd name="T15" fmla="*/ 430 h 499"/>
              <a:gd name="T16" fmla="*/ 182 w 287"/>
              <a:gd name="T17" fmla="*/ 492 h 499"/>
              <a:gd name="T18" fmla="*/ 216 w 287"/>
              <a:gd name="T19" fmla="*/ 499 h 499"/>
              <a:gd name="T20" fmla="*/ 225 w 287"/>
              <a:gd name="T21" fmla="*/ 468 h 499"/>
              <a:gd name="T22" fmla="*/ 287 w 287"/>
              <a:gd name="T23" fmla="*/ 459 h 499"/>
              <a:gd name="T24" fmla="*/ 273 w 287"/>
              <a:gd name="T25" fmla="*/ 357 h 499"/>
              <a:gd name="T26" fmla="*/ 270 w 287"/>
              <a:gd name="T27" fmla="*/ 0 h 499"/>
              <a:gd name="T28" fmla="*/ 81 w 287"/>
              <a:gd name="T29" fmla="*/ 16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bg2"/>
          </a:solidFill>
          <a:ln w="9525">
            <a:solidFill>
              <a:schemeClr val="tx1"/>
            </a:solidFill>
            <a:prstDash val="solid"/>
            <a:round/>
            <a:headEnd/>
            <a:tailEnd/>
          </a:ln>
        </p:spPr>
        <p:txBody>
          <a:bodyPr/>
          <a:lstStyle/>
          <a:p>
            <a:endParaRPr lang="en-US" dirty="0"/>
          </a:p>
        </p:txBody>
      </p:sp>
      <p:sp>
        <p:nvSpPr>
          <p:cNvPr id="2133" name="Freeform 100"/>
          <p:cNvSpPr>
            <a:spLocks noChangeAspect="1"/>
          </p:cNvSpPr>
          <p:nvPr/>
        </p:nvSpPr>
        <p:spPr bwMode="auto">
          <a:xfrm>
            <a:off x="5707063" y="3816350"/>
            <a:ext cx="509587" cy="785813"/>
          </a:xfrm>
          <a:custGeom>
            <a:avLst/>
            <a:gdLst>
              <a:gd name="T0" fmla="*/ 0 w 323"/>
              <a:gd name="T1" fmla="*/ 25 h 504"/>
              <a:gd name="T2" fmla="*/ 210 w 323"/>
              <a:gd name="T3" fmla="*/ 0 h 504"/>
              <a:gd name="T4" fmla="*/ 277 w 323"/>
              <a:gd name="T5" fmla="*/ 232 h 504"/>
              <a:gd name="T6" fmla="*/ 323 w 323"/>
              <a:gd name="T7" fmla="*/ 270 h 504"/>
              <a:gd name="T8" fmla="*/ 286 w 323"/>
              <a:gd name="T9" fmla="*/ 338 h 504"/>
              <a:gd name="T10" fmla="*/ 322 w 323"/>
              <a:gd name="T11" fmla="*/ 404 h 504"/>
              <a:gd name="T12" fmla="*/ 107 w 323"/>
              <a:gd name="T13" fmla="*/ 428 h 504"/>
              <a:gd name="T14" fmla="*/ 116 w 323"/>
              <a:gd name="T15" fmla="*/ 484 h 504"/>
              <a:gd name="T16" fmla="*/ 85 w 323"/>
              <a:gd name="T17" fmla="*/ 504 h 504"/>
              <a:gd name="T18" fmla="*/ 59 w 323"/>
              <a:gd name="T19" fmla="*/ 432 h 504"/>
              <a:gd name="T20" fmla="*/ 44 w 323"/>
              <a:gd name="T21" fmla="*/ 490 h 504"/>
              <a:gd name="T22" fmla="*/ 18 w 323"/>
              <a:gd name="T23" fmla="*/ 484 h 504"/>
              <a:gd name="T24" fmla="*/ 9 w 323"/>
              <a:gd name="T25" fmla="*/ 426 h 504"/>
              <a:gd name="T26" fmla="*/ 1 w 323"/>
              <a:gd name="T27" fmla="*/ 375 h 504"/>
              <a:gd name="T28" fmla="*/ 0 w 323"/>
              <a:gd name="T29" fmla="*/ 25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bg2"/>
          </a:solidFill>
          <a:ln w="9525" cap="flat" cmpd="sng">
            <a:solidFill>
              <a:schemeClr val="tx1"/>
            </a:solidFill>
            <a:prstDash val="solid"/>
            <a:round/>
            <a:headEnd/>
            <a:tailEnd/>
          </a:ln>
        </p:spPr>
        <p:txBody>
          <a:bodyPr wrap="none" anchor="ctr"/>
          <a:lstStyle/>
          <a:p>
            <a:endParaRPr lang="en-US" dirty="0"/>
          </a:p>
        </p:txBody>
      </p:sp>
      <p:sp>
        <p:nvSpPr>
          <p:cNvPr id="2134" name="Freeform 101"/>
          <p:cNvSpPr>
            <a:spLocks noChangeAspect="1"/>
          </p:cNvSpPr>
          <p:nvPr/>
        </p:nvSpPr>
        <p:spPr bwMode="auto">
          <a:xfrm>
            <a:off x="6037263" y="3778250"/>
            <a:ext cx="706437" cy="722313"/>
          </a:xfrm>
          <a:custGeom>
            <a:avLst/>
            <a:gdLst>
              <a:gd name="T0" fmla="*/ 0 w 447"/>
              <a:gd name="T1" fmla="*/ 28 h 463"/>
              <a:gd name="T2" fmla="*/ 4 w 447"/>
              <a:gd name="T3" fmla="*/ 28 h 463"/>
              <a:gd name="T4" fmla="*/ 109 w 447"/>
              <a:gd name="T5" fmla="*/ 9 h 463"/>
              <a:gd name="T6" fmla="*/ 201 w 447"/>
              <a:gd name="T7" fmla="*/ 0 h 463"/>
              <a:gd name="T8" fmla="*/ 188 w 447"/>
              <a:gd name="T9" fmla="*/ 23 h 463"/>
              <a:gd name="T10" fmla="*/ 216 w 447"/>
              <a:gd name="T11" fmla="*/ 23 h 463"/>
              <a:gd name="T12" fmla="*/ 375 w 447"/>
              <a:gd name="T13" fmla="*/ 167 h 463"/>
              <a:gd name="T14" fmla="*/ 438 w 447"/>
              <a:gd name="T15" fmla="*/ 259 h 463"/>
              <a:gd name="T16" fmla="*/ 447 w 447"/>
              <a:gd name="T17" fmla="*/ 322 h 463"/>
              <a:gd name="T18" fmla="*/ 426 w 447"/>
              <a:gd name="T19" fmla="*/ 336 h 463"/>
              <a:gd name="T20" fmla="*/ 438 w 447"/>
              <a:gd name="T21" fmla="*/ 399 h 463"/>
              <a:gd name="T22" fmla="*/ 393 w 447"/>
              <a:gd name="T23" fmla="*/ 402 h 463"/>
              <a:gd name="T24" fmla="*/ 393 w 447"/>
              <a:gd name="T25" fmla="*/ 456 h 463"/>
              <a:gd name="T26" fmla="*/ 358 w 447"/>
              <a:gd name="T27" fmla="*/ 429 h 463"/>
              <a:gd name="T28" fmla="*/ 128 w 447"/>
              <a:gd name="T29" fmla="*/ 463 h 463"/>
              <a:gd name="T30" fmla="*/ 76 w 447"/>
              <a:gd name="T31" fmla="*/ 363 h 463"/>
              <a:gd name="T32" fmla="*/ 113 w 447"/>
              <a:gd name="T33" fmla="*/ 295 h 463"/>
              <a:gd name="T34" fmla="*/ 64 w 447"/>
              <a:gd name="T35" fmla="*/ 260 h 463"/>
              <a:gd name="T36" fmla="*/ 0 w 447"/>
              <a:gd name="T37" fmla="*/ 28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accent1"/>
          </a:solidFill>
          <a:ln w="9525" cap="flat" cmpd="sng">
            <a:solidFill>
              <a:schemeClr val="tx1"/>
            </a:solidFill>
            <a:prstDash val="solid"/>
            <a:round/>
            <a:headEnd/>
            <a:tailEnd/>
          </a:ln>
        </p:spPr>
        <p:txBody>
          <a:bodyPr wrap="none" anchor="ctr"/>
          <a:lstStyle/>
          <a:p>
            <a:endParaRPr lang="en-US" dirty="0"/>
          </a:p>
        </p:txBody>
      </p:sp>
      <p:sp>
        <p:nvSpPr>
          <p:cNvPr id="2135" name="Freeform 102"/>
          <p:cNvSpPr>
            <a:spLocks noChangeAspect="1"/>
          </p:cNvSpPr>
          <p:nvPr/>
        </p:nvSpPr>
        <p:spPr bwMode="auto">
          <a:xfrm>
            <a:off x="6335713" y="3679825"/>
            <a:ext cx="644525" cy="503238"/>
          </a:xfrm>
          <a:custGeom>
            <a:avLst/>
            <a:gdLst>
              <a:gd name="T0" fmla="*/ 15 w 408"/>
              <a:gd name="T1" fmla="*/ 58 h 323"/>
              <a:gd name="T2" fmla="*/ 47 w 408"/>
              <a:gd name="T3" fmla="*/ 27 h 323"/>
              <a:gd name="T4" fmla="*/ 170 w 408"/>
              <a:gd name="T5" fmla="*/ 0 h 323"/>
              <a:gd name="T6" fmla="*/ 207 w 408"/>
              <a:gd name="T7" fmla="*/ 18 h 323"/>
              <a:gd name="T8" fmla="*/ 286 w 408"/>
              <a:gd name="T9" fmla="*/ 5 h 323"/>
              <a:gd name="T10" fmla="*/ 350 w 408"/>
              <a:gd name="T11" fmla="*/ 51 h 323"/>
              <a:gd name="T12" fmla="*/ 408 w 408"/>
              <a:gd name="T13" fmla="*/ 86 h 323"/>
              <a:gd name="T14" fmla="*/ 375 w 408"/>
              <a:gd name="T15" fmla="*/ 183 h 323"/>
              <a:gd name="T16" fmla="*/ 326 w 408"/>
              <a:gd name="T17" fmla="*/ 233 h 323"/>
              <a:gd name="T18" fmla="*/ 272 w 408"/>
              <a:gd name="T19" fmla="*/ 247 h 323"/>
              <a:gd name="T20" fmla="*/ 283 w 408"/>
              <a:gd name="T21" fmla="*/ 286 h 323"/>
              <a:gd name="T22" fmla="*/ 250 w 408"/>
              <a:gd name="T23" fmla="*/ 323 h 323"/>
              <a:gd name="T24" fmla="*/ 187 w 408"/>
              <a:gd name="T25" fmla="*/ 233 h 323"/>
              <a:gd name="T26" fmla="*/ 26 w 408"/>
              <a:gd name="T27" fmla="*/ 86 h 323"/>
              <a:gd name="T28" fmla="*/ 0 w 408"/>
              <a:gd name="T29" fmla="*/ 86 h 323"/>
              <a:gd name="T30" fmla="*/ 15 w 408"/>
              <a:gd name="T31" fmla="*/ 58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bg2"/>
          </a:solidFill>
          <a:ln w="9525" cap="flat" cmpd="sng">
            <a:solidFill>
              <a:schemeClr val="tx1"/>
            </a:solidFill>
            <a:prstDash val="solid"/>
            <a:round/>
            <a:headEnd type="none" w="med" len="med"/>
            <a:tailEnd type="none" w="med" len="med"/>
          </a:ln>
        </p:spPr>
        <p:txBody>
          <a:bodyPr/>
          <a:lstStyle/>
          <a:p>
            <a:endParaRPr lang="en-US" dirty="0"/>
          </a:p>
        </p:txBody>
      </p:sp>
      <p:sp>
        <p:nvSpPr>
          <p:cNvPr id="2136" name="Freeform 103"/>
          <p:cNvSpPr>
            <a:spLocks noChangeAspect="1"/>
          </p:cNvSpPr>
          <p:nvPr/>
        </p:nvSpPr>
        <p:spPr bwMode="auto">
          <a:xfrm>
            <a:off x="5876925" y="4398963"/>
            <a:ext cx="1206500" cy="808037"/>
          </a:xfrm>
          <a:custGeom>
            <a:avLst/>
            <a:gdLst>
              <a:gd name="T0" fmla="*/ 0 w 765"/>
              <a:gd name="T1" fmla="*/ 51 h 519"/>
              <a:gd name="T2" fmla="*/ 210 w 765"/>
              <a:gd name="T3" fmla="*/ 30 h 519"/>
              <a:gd name="T4" fmla="*/ 233 w 765"/>
              <a:gd name="T5" fmla="*/ 64 h 519"/>
              <a:gd name="T6" fmla="*/ 458 w 765"/>
              <a:gd name="T7" fmla="*/ 30 h 519"/>
              <a:gd name="T8" fmla="*/ 496 w 765"/>
              <a:gd name="T9" fmla="*/ 58 h 519"/>
              <a:gd name="T10" fmla="*/ 496 w 765"/>
              <a:gd name="T11" fmla="*/ 4 h 519"/>
              <a:gd name="T12" fmla="*/ 493 w 765"/>
              <a:gd name="T13" fmla="*/ 0 h 519"/>
              <a:gd name="T14" fmla="*/ 538 w 765"/>
              <a:gd name="T15" fmla="*/ 3 h 519"/>
              <a:gd name="T16" fmla="*/ 586 w 765"/>
              <a:gd name="T17" fmla="*/ 83 h 519"/>
              <a:gd name="T18" fmla="*/ 662 w 765"/>
              <a:gd name="T19" fmla="*/ 192 h 519"/>
              <a:gd name="T20" fmla="*/ 699 w 765"/>
              <a:gd name="T21" fmla="*/ 286 h 519"/>
              <a:gd name="T22" fmla="*/ 756 w 765"/>
              <a:gd name="T23" fmla="*/ 352 h 519"/>
              <a:gd name="T24" fmla="*/ 765 w 765"/>
              <a:gd name="T25" fmla="*/ 447 h 519"/>
              <a:gd name="T26" fmla="*/ 747 w 765"/>
              <a:gd name="T27" fmla="*/ 504 h 519"/>
              <a:gd name="T28" fmla="*/ 666 w 765"/>
              <a:gd name="T29" fmla="*/ 519 h 519"/>
              <a:gd name="T30" fmla="*/ 653 w 765"/>
              <a:gd name="T31" fmla="*/ 495 h 519"/>
              <a:gd name="T32" fmla="*/ 596 w 765"/>
              <a:gd name="T33" fmla="*/ 460 h 519"/>
              <a:gd name="T34" fmla="*/ 578 w 765"/>
              <a:gd name="T35" fmla="*/ 425 h 519"/>
              <a:gd name="T36" fmla="*/ 563 w 765"/>
              <a:gd name="T37" fmla="*/ 411 h 519"/>
              <a:gd name="T38" fmla="*/ 554 w 765"/>
              <a:gd name="T39" fmla="*/ 378 h 519"/>
              <a:gd name="T40" fmla="*/ 541 w 765"/>
              <a:gd name="T41" fmla="*/ 387 h 519"/>
              <a:gd name="T42" fmla="*/ 496 w 765"/>
              <a:gd name="T43" fmla="*/ 344 h 519"/>
              <a:gd name="T44" fmla="*/ 507 w 765"/>
              <a:gd name="T45" fmla="*/ 304 h 519"/>
              <a:gd name="T46" fmla="*/ 496 w 765"/>
              <a:gd name="T47" fmla="*/ 282 h 519"/>
              <a:gd name="T48" fmla="*/ 483 w 765"/>
              <a:gd name="T49" fmla="*/ 289 h 519"/>
              <a:gd name="T50" fmla="*/ 484 w 765"/>
              <a:gd name="T51" fmla="*/ 313 h 519"/>
              <a:gd name="T52" fmla="*/ 470 w 765"/>
              <a:gd name="T53" fmla="*/ 282 h 519"/>
              <a:gd name="T54" fmla="*/ 471 w 765"/>
              <a:gd name="T55" fmla="*/ 209 h 519"/>
              <a:gd name="T56" fmla="*/ 443 w 765"/>
              <a:gd name="T57" fmla="*/ 165 h 519"/>
              <a:gd name="T58" fmla="*/ 371 w 765"/>
              <a:gd name="T59" fmla="*/ 130 h 519"/>
              <a:gd name="T60" fmla="*/ 335 w 765"/>
              <a:gd name="T61" fmla="*/ 89 h 519"/>
              <a:gd name="T62" fmla="*/ 295 w 765"/>
              <a:gd name="T63" fmla="*/ 85 h 519"/>
              <a:gd name="T64" fmla="*/ 279 w 765"/>
              <a:gd name="T65" fmla="*/ 110 h 519"/>
              <a:gd name="T66" fmla="*/ 219 w 765"/>
              <a:gd name="T67" fmla="*/ 128 h 519"/>
              <a:gd name="T68" fmla="*/ 185 w 765"/>
              <a:gd name="T69" fmla="*/ 110 h 519"/>
              <a:gd name="T70" fmla="*/ 167 w 765"/>
              <a:gd name="T71" fmla="*/ 83 h 519"/>
              <a:gd name="T72" fmla="*/ 55 w 765"/>
              <a:gd name="T73" fmla="*/ 107 h 519"/>
              <a:gd name="T74" fmla="*/ 31 w 765"/>
              <a:gd name="T75" fmla="*/ 88 h 519"/>
              <a:gd name="T76" fmla="*/ 6 w 765"/>
              <a:gd name="T77" fmla="*/ 109 h 519"/>
              <a:gd name="T78" fmla="*/ 0 w 765"/>
              <a:gd name="T79" fmla="*/ 51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1"/>
          </a:solidFill>
          <a:ln w="9525" cap="flat" cmpd="sng">
            <a:solidFill>
              <a:schemeClr val="tx1"/>
            </a:solidFill>
            <a:prstDash val="solid"/>
            <a:round/>
            <a:headEnd type="none" w="med" len="med"/>
            <a:tailEnd type="none" w="med" len="med"/>
          </a:ln>
        </p:spPr>
        <p:txBody>
          <a:bodyPr/>
          <a:lstStyle/>
          <a:p>
            <a:endParaRPr lang="en-US" dirty="0"/>
          </a:p>
        </p:txBody>
      </p:sp>
      <p:sp>
        <p:nvSpPr>
          <p:cNvPr id="2137" name="Freeform 104"/>
          <p:cNvSpPr>
            <a:spLocks noChangeAspect="1"/>
          </p:cNvSpPr>
          <p:nvPr/>
        </p:nvSpPr>
        <p:spPr bwMode="auto">
          <a:xfrm>
            <a:off x="6207125" y="3333750"/>
            <a:ext cx="1112838" cy="481013"/>
          </a:xfrm>
          <a:custGeom>
            <a:avLst/>
            <a:gdLst>
              <a:gd name="T0" fmla="*/ 24 w 704"/>
              <a:gd name="T1" fmla="*/ 228 h 308"/>
              <a:gd name="T2" fmla="*/ 0 w 704"/>
              <a:gd name="T3" fmla="*/ 294 h 308"/>
              <a:gd name="T4" fmla="*/ 91 w 704"/>
              <a:gd name="T5" fmla="*/ 285 h 308"/>
              <a:gd name="T6" fmla="*/ 127 w 704"/>
              <a:gd name="T7" fmla="*/ 255 h 308"/>
              <a:gd name="T8" fmla="*/ 251 w 704"/>
              <a:gd name="T9" fmla="*/ 222 h 308"/>
              <a:gd name="T10" fmla="*/ 285 w 704"/>
              <a:gd name="T11" fmla="*/ 240 h 308"/>
              <a:gd name="T12" fmla="*/ 367 w 704"/>
              <a:gd name="T13" fmla="*/ 228 h 308"/>
              <a:gd name="T14" fmla="*/ 367 w 704"/>
              <a:gd name="T15" fmla="*/ 233 h 308"/>
              <a:gd name="T16" fmla="*/ 489 w 704"/>
              <a:gd name="T17" fmla="*/ 308 h 308"/>
              <a:gd name="T18" fmla="*/ 561 w 704"/>
              <a:gd name="T19" fmla="*/ 286 h 308"/>
              <a:gd name="T20" fmla="*/ 601 w 704"/>
              <a:gd name="T21" fmla="*/ 201 h 308"/>
              <a:gd name="T22" fmla="*/ 671 w 704"/>
              <a:gd name="T23" fmla="*/ 177 h 308"/>
              <a:gd name="T24" fmla="*/ 704 w 704"/>
              <a:gd name="T25" fmla="*/ 115 h 308"/>
              <a:gd name="T26" fmla="*/ 702 w 704"/>
              <a:gd name="T27" fmla="*/ 39 h 308"/>
              <a:gd name="T28" fmla="*/ 693 w 704"/>
              <a:gd name="T29" fmla="*/ 101 h 308"/>
              <a:gd name="T30" fmla="*/ 655 w 704"/>
              <a:gd name="T31" fmla="*/ 155 h 308"/>
              <a:gd name="T32" fmla="*/ 640 w 704"/>
              <a:gd name="T33" fmla="*/ 151 h 308"/>
              <a:gd name="T34" fmla="*/ 587 w 704"/>
              <a:gd name="T35" fmla="*/ 165 h 308"/>
              <a:gd name="T36" fmla="*/ 587 w 704"/>
              <a:gd name="T37" fmla="*/ 148 h 308"/>
              <a:gd name="T38" fmla="*/ 640 w 704"/>
              <a:gd name="T39" fmla="*/ 130 h 308"/>
              <a:gd name="T40" fmla="*/ 592 w 704"/>
              <a:gd name="T41" fmla="*/ 124 h 308"/>
              <a:gd name="T42" fmla="*/ 646 w 704"/>
              <a:gd name="T43" fmla="*/ 107 h 308"/>
              <a:gd name="T44" fmla="*/ 666 w 704"/>
              <a:gd name="T45" fmla="*/ 116 h 308"/>
              <a:gd name="T46" fmla="*/ 677 w 704"/>
              <a:gd name="T47" fmla="*/ 57 h 308"/>
              <a:gd name="T48" fmla="*/ 663 w 704"/>
              <a:gd name="T49" fmla="*/ 43 h 308"/>
              <a:gd name="T50" fmla="*/ 599 w 704"/>
              <a:gd name="T51" fmla="*/ 67 h 308"/>
              <a:gd name="T52" fmla="*/ 601 w 704"/>
              <a:gd name="T53" fmla="*/ 31 h 308"/>
              <a:gd name="T54" fmla="*/ 628 w 704"/>
              <a:gd name="T55" fmla="*/ 40 h 308"/>
              <a:gd name="T56" fmla="*/ 663 w 704"/>
              <a:gd name="T57" fmla="*/ 13 h 308"/>
              <a:gd name="T58" fmla="*/ 644 w 704"/>
              <a:gd name="T59" fmla="*/ 0 h 308"/>
              <a:gd name="T60" fmla="*/ 434 w 704"/>
              <a:gd name="T61" fmla="*/ 48 h 308"/>
              <a:gd name="T62" fmla="*/ 176 w 704"/>
              <a:gd name="T63" fmla="*/ 100 h 308"/>
              <a:gd name="T64" fmla="*/ 58 w 704"/>
              <a:gd name="T65" fmla="*/ 227 h 308"/>
              <a:gd name="T66" fmla="*/ 24 w 704"/>
              <a:gd name="T67" fmla="*/ 228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chemeClr val="accent1"/>
          </a:solidFill>
          <a:ln w="9525">
            <a:solidFill>
              <a:schemeClr val="tx1"/>
            </a:solidFill>
            <a:prstDash val="solid"/>
            <a:round/>
            <a:headEnd/>
            <a:tailEnd/>
          </a:ln>
        </p:spPr>
        <p:txBody>
          <a:bodyPr/>
          <a:lstStyle/>
          <a:p>
            <a:endParaRPr lang="en-US" dirty="0"/>
          </a:p>
        </p:txBody>
      </p:sp>
      <p:sp>
        <p:nvSpPr>
          <p:cNvPr id="2138" name="Freeform 105"/>
          <p:cNvSpPr>
            <a:spLocks noChangeAspect="1"/>
          </p:cNvSpPr>
          <p:nvPr/>
        </p:nvSpPr>
        <p:spPr bwMode="auto">
          <a:xfrm>
            <a:off x="6321425" y="2819400"/>
            <a:ext cx="550863" cy="568325"/>
          </a:xfrm>
          <a:custGeom>
            <a:avLst/>
            <a:gdLst>
              <a:gd name="T0" fmla="*/ 35 w 349"/>
              <a:gd name="T1" fmla="*/ 191 h 365"/>
              <a:gd name="T2" fmla="*/ 9 w 349"/>
              <a:gd name="T3" fmla="*/ 184 h 365"/>
              <a:gd name="T4" fmla="*/ 0 w 349"/>
              <a:gd name="T5" fmla="*/ 242 h 365"/>
              <a:gd name="T6" fmla="*/ 9 w 349"/>
              <a:gd name="T7" fmla="*/ 303 h 365"/>
              <a:gd name="T8" fmla="*/ 59 w 349"/>
              <a:gd name="T9" fmla="*/ 344 h 365"/>
              <a:gd name="T10" fmla="*/ 71 w 349"/>
              <a:gd name="T11" fmla="*/ 365 h 365"/>
              <a:gd name="T12" fmla="*/ 135 w 349"/>
              <a:gd name="T13" fmla="*/ 344 h 365"/>
              <a:gd name="T14" fmla="*/ 211 w 349"/>
              <a:gd name="T15" fmla="*/ 295 h 365"/>
              <a:gd name="T16" fmla="*/ 234 w 349"/>
              <a:gd name="T17" fmla="*/ 188 h 365"/>
              <a:gd name="T18" fmla="*/ 283 w 349"/>
              <a:gd name="T19" fmla="*/ 160 h 365"/>
              <a:gd name="T20" fmla="*/ 310 w 349"/>
              <a:gd name="T21" fmla="*/ 94 h 365"/>
              <a:gd name="T22" fmla="*/ 349 w 349"/>
              <a:gd name="T23" fmla="*/ 76 h 365"/>
              <a:gd name="T24" fmla="*/ 298 w 349"/>
              <a:gd name="T25" fmla="*/ 67 h 365"/>
              <a:gd name="T26" fmla="*/ 210 w 349"/>
              <a:gd name="T27" fmla="*/ 115 h 365"/>
              <a:gd name="T28" fmla="*/ 196 w 349"/>
              <a:gd name="T29" fmla="*/ 69 h 365"/>
              <a:gd name="T30" fmla="*/ 120 w 349"/>
              <a:gd name="T31" fmla="*/ 73 h 365"/>
              <a:gd name="T32" fmla="*/ 103 w 349"/>
              <a:gd name="T33" fmla="*/ 0 h 365"/>
              <a:gd name="T34" fmla="*/ 83 w 349"/>
              <a:gd name="T35" fmla="*/ 20 h 365"/>
              <a:gd name="T36" fmla="*/ 89 w 349"/>
              <a:gd name="T37" fmla="*/ 124 h 365"/>
              <a:gd name="T38" fmla="*/ 55 w 349"/>
              <a:gd name="T39" fmla="*/ 133 h 365"/>
              <a:gd name="T40" fmla="*/ 35 w 349"/>
              <a:gd name="T41" fmla="*/ 191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bg2"/>
          </a:solidFill>
          <a:ln w="9525" cap="flat" cmpd="sng">
            <a:solidFill>
              <a:schemeClr val="tx1"/>
            </a:solidFill>
            <a:prstDash val="solid"/>
            <a:round/>
            <a:headEnd/>
            <a:tailEnd/>
          </a:ln>
        </p:spPr>
        <p:txBody>
          <a:bodyPr wrap="none" anchor="ctr"/>
          <a:lstStyle/>
          <a:p>
            <a:endParaRPr lang="en-US" dirty="0"/>
          </a:p>
        </p:txBody>
      </p:sp>
      <p:grpSp>
        <p:nvGrpSpPr>
          <p:cNvPr id="7" name="Group 106"/>
          <p:cNvGrpSpPr>
            <a:grpSpLocks/>
          </p:cNvGrpSpPr>
          <p:nvPr/>
        </p:nvGrpSpPr>
        <p:grpSpPr bwMode="auto">
          <a:xfrm>
            <a:off x="6251575" y="2938463"/>
            <a:ext cx="1009650" cy="596900"/>
            <a:chOff x="3911" y="1540"/>
            <a:chExt cx="636" cy="376"/>
          </a:xfrm>
        </p:grpSpPr>
        <p:sp>
          <p:nvSpPr>
            <p:cNvPr id="2170" name="Freeform 107"/>
            <p:cNvSpPr>
              <a:spLocks noChangeAspect="1"/>
            </p:cNvSpPr>
            <p:nvPr/>
          </p:nvSpPr>
          <p:spPr bwMode="auto">
            <a:xfrm>
              <a:off x="3911" y="1540"/>
              <a:ext cx="613" cy="376"/>
            </a:xfrm>
            <a:custGeom>
              <a:avLst/>
              <a:gdLst>
                <a:gd name="T0" fmla="*/ 102 w 616"/>
                <a:gd name="T1" fmla="*/ 268 h 383"/>
                <a:gd name="T2" fmla="*/ 84 w 616"/>
                <a:gd name="T3" fmla="*/ 307 h 383"/>
                <a:gd name="T4" fmla="*/ 59 w 616"/>
                <a:gd name="T5" fmla="*/ 318 h 383"/>
                <a:gd name="T6" fmla="*/ 57 w 616"/>
                <a:gd name="T7" fmla="*/ 343 h 383"/>
                <a:gd name="T8" fmla="*/ 3 w 616"/>
                <a:gd name="T9" fmla="*/ 362 h 383"/>
                <a:gd name="T10" fmla="*/ 0 w 616"/>
                <a:gd name="T11" fmla="*/ 383 h 383"/>
                <a:gd name="T12" fmla="*/ 147 w 616"/>
                <a:gd name="T13" fmla="*/ 358 h 383"/>
                <a:gd name="T14" fmla="*/ 412 w 616"/>
                <a:gd name="T15" fmla="*/ 303 h 383"/>
                <a:gd name="T16" fmla="*/ 616 w 616"/>
                <a:gd name="T17" fmla="*/ 254 h 383"/>
                <a:gd name="T18" fmla="*/ 616 w 616"/>
                <a:gd name="T19" fmla="*/ 215 h 383"/>
                <a:gd name="T20" fmla="*/ 594 w 616"/>
                <a:gd name="T21" fmla="*/ 203 h 383"/>
                <a:gd name="T22" fmla="*/ 576 w 616"/>
                <a:gd name="T23" fmla="*/ 222 h 383"/>
                <a:gd name="T24" fmla="*/ 565 w 616"/>
                <a:gd name="T25" fmla="*/ 170 h 383"/>
                <a:gd name="T26" fmla="*/ 576 w 616"/>
                <a:gd name="T27" fmla="*/ 124 h 383"/>
                <a:gd name="T28" fmla="*/ 500 w 616"/>
                <a:gd name="T29" fmla="*/ 90 h 383"/>
                <a:gd name="T30" fmla="*/ 448 w 616"/>
                <a:gd name="T31" fmla="*/ 99 h 383"/>
                <a:gd name="T32" fmla="*/ 446 w 616"/>
                <a:gd name="T33" fmla="*/ 27 h 383"/>
                <a:gd name="T34" fmla="*/ 393 w 616"/>
                <a:gd name="T35" fmla="*/ 0 h 383"/>
                <a:gd name="T36" fmla="*/ 352 w 616"/>
                <a:gd name="T37" fmla="*/ 17 h 383"/>
                <a:gd name="T38" fmla="*/ 325 w 616"/>
                <a:gd name="T39" fmla="*/ 84 h 383"/>
                <a:gd name="T40" fmla="*/ 278 w 616"/>
                <a:gd name="T41" fmla="*/ 111 h 383"/>
                <a:gd name="T42" fmla="*/ 258 w 616"/>
                <a:gd name="T43" fmla="*/ 216 h 383"/>
                <a:gd name="T44" fmla="*/ 181 w 616"/>
                <a:gd name="T45" fmla="*/ 268 h 383"/>
                <a:gd name="T46" fmla="*/ 118 w 616"/>
                <a:gd name="T47" fmla="*/ 289 h 383"/>
                <a:gd name="T48" fmla="*/ 102 w 616"/>
                <a:gd name="T49" fmla="*/ 268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solidFill>
              <a:schemeClr val="accent2"/>
            </a:solidFill>
            <a:ln w="9525" cap="flat" cmpd="sng">
              <a:solidFill>
                <a:srgbClr val="000000"/>
              </a:solidFill>
              <a:prstDash val="solid"/>
              <a:round/>
              <a:headEnd type="none" w="med" len="med"/>
              <a:tailEnd type="none" w="med" len="med"/>
            </a:ln>
          </p:spPr>
          <p:txBody>
            <a:bodyPr wrap="none" anchor="ctr"/>
            <a:lstStyle/>
            <a:p>
              <a:endParaRPr lang="en-US" dirty="0"/>
            </a:p>
          </p:txBody>
        </p:sp>
        <p:sp>
          <p:nvSpPr>
            <p:cNvPr id="2171" name="Freeform 108"/>
            <p:cNvSpPr>
              <a:spLocks noChangeAspect="1"/>
            </p:cNvSpPr>
            <p:nvPr/>
          </p:nvSpPr>
          <p:spPr bwMode="auto">
            <a:xfrm>
              <a:off x="4506" y="1634"/>
              <a:ext cx="41" cy="69"/>
            </a:xfrm>
            <a:custGeom>
              <a:avLst/>
              <a:gdLst>
                <a:gd name="T0" fmla="*/ 0 w 42"/>
                <a:gd name="T1" fmla="*/ 6 h 71"/>
                <a:gd name="T2" fmla="*/ 42 w 42"/>
                <a:gd name="T3" fmla="*/ 0 h 71"/>
                <a:gd name="T4" fmla="*/ 18 w 42"/>
                <a:gd name="T5" fmla="*/ 71 h 71"/>
                <a:gd name="T6" fmla="*/ 2 w 42"/>
                <a:gd name="T7" fmla="*/ 70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solidFill>
              <a:schemeClr val="accent2"/>
            </a:solidFill>
            <a:ln w="9525" cap="flat" cmpd="sng">
              <a:solidFill>
                <a:srgbClr val="000000"/>
              </a:solidFill>
              <a:prstDash val="solid"/>
              <a:round/>
              <a:headEnd type="none" w="med" len="med"/>
              <a:tailEnd type="none" w="med" len="med"/>
            </a:ln>
          </p:spPr>
          <p:txBody>
            <a:bodyPr wrap="none" anchor="ctr"/>
            <a:lstStyle/>
            <a:p>
              <a:endParaRPr lang="en-US" dirty="0"/>
            </a:p>
          </p:txBody>
        </p:sp>
      </p:grpSp>
      <p:sp>
        <p:nvSpPr>
          <p:cNvPr id="2140" name="Text Box 109"/>
          <p:cNvSpPr txBox="1">
            <a:spLocks noChangeArrowheads="1"/>
          </p:cNvSpPr>
          <p:nvPr/>
        </p:nvSpPr>
        <p:spPr bwMode="auto">
          <a:xfrm>
            <a:off x="4919663" y="3810000"/>
            <a:ext cx="339725"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AR</a:t>
            </a:r>
          </a:p>
        </p:txBody>
      </p:sp>
      <p:sp>
        <p:nvSpPr>
          <p:cNvPr id="2141" name="Text Box 110"/>
          <p:cNvSpPr txBox="1">
            <a:spLocks noChangeArrowheads="1"/>
          </p:cNvSpPr>
          <p:nvPr/>
        </p:nvSpPr>
        <p:spPr bwMode="auto">
          <a:xfrm>
            <a:off x="5311775" y="4114800"/>
            <a:ext cx="354013"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MS</a:t>
            </a:r>
          </a:p>
        </p:txBody>
      </p:sp>
      <p:sp>
        <p:nvSpPr>
          <p:cNvPr id="2142" name="Text Box 111"/>
          <p:cNvSpPr txBox="1">
            <a:spLocks noChangeArrowheads="1"/>
          </p:cNvSpPr>
          <p:nvPr/>
        </p:nvSpPr>
        <p:spPr bwMode="auto">
          <a:xfrm>
            <a:off x="4995863" y="4421188"/>
            <a:ext cx="385762" cy="244475"/>
          </a:xfrm>
          <a:prstGeom prst="rect">
            <a:avLst/>
          </a:prstGeom>
          <a:noFill/>
          <a:ln w="9525">
            <a:noFill/>
            <a:miter lim="800000"/>
            <a:headEnd/>
            <a:tailEnd/>
          </a:ln>
        </p:spPr>
        <p:txBody>
          <a:bodyPr>
            <a:spAutoFit/>
          </a:bodyPr>
          <a:lstStyle/>
          <a:p>
            <a:r>
              <a:rPr lang="en-US" sz="1000" dirty="0">
                <a:solidFill>
                  <a:srgbClr val="000000"/>
                </a:solidFill>
                <a:latin typeface="Tahoma" pitchFamily="34" charset="0"/>
              </a:rPr>
              <a:t>LA</a:t>
            </a:r>
          </a:p>
        </p:txBody>
      </p:sp>
      <p:sp>
        <p:nvSpPr>
          <p:cNvPr id="2143" name="Text Box 112"/>
          <p:cNvSpPr txBox="1">
            <a:spLocks noChangeArrowheads="1"/>
          </p:cNvSpPr>
          <p:nvPr/>
        </p:nvSpPr>
        <p:spPr bwMode="auto">
          <a:xfrm>
            <a:off x="5868988" y="3276600"/>
            <a:ext cx="331787"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KY</a:t>
            </a:r>
          </a:p>
        </p:txBody>
      </p:sp>
      <p:sp>
        <p:nvSpPr>
          <p:cNvPr id="2144" name="Text Box 113"/>
          <p:cNvSpPr txBox="1">
            <a:spLocks noChangeArrowheads="1"/>
          </p:cNvSpPr>
          <p:nvPr/>
        </p:nvSpPr>
        <p:spPr bwMode="auto">
          <a:xfrm>
            <a:off x="5757863" y="3581400"/>
            <a:ext cx="342900"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TN</a:t>
            </a:r>
          </a:p>
        </p:txBody>
      </p:sp>
      <p:sp>
        <p:nvSpPr>
          <p:cNvPr id="2145" name="Text Box 114"/>
          <p:cNvSpPr txBox="1">
            <a:spLocks noChangeArrowheads="1"/>
          </p:cNvSpPr>
          <p:nvPr/>
        </p:nvSpPr>
        <p:spPr bwMode="auto">
          <a:xfrm>
            <a:off x="6672263" y="3429000"/>
            <a:ext cx="344487"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NC</a:t>
            </a:r>
          </a:p>
        </p:txBody>
      </p:sp>
      <p:sp>
        <p:nvSpPr>
          <p:cNvPr id="2146" name="Text Box 115"/>
          <p:cNvSpPr txBox="1">
            <a:spLocks noChangeArrowheads="1"/>
          </p:cNvSpPr>
          <p:nvPr/>
        </p:nvSpPr>
        <p:spPr bwMode="auto">
          <a:xfrm>
            <a:off x="6672263" y="3125788"/>
            <a:ext cx="385762" cy="244475"/>
          </a:xfrm>
          <a:prstGeom prst="rect">
            <a:avLst/>
          </a:prstGeom>
          <a:noFill/>
          <a:ln w="9525">
            <a:noFill/>
            <a:miter lim="800000"/>
            <a:headEnd/>
            <a:tailEnd/>
          </a:ln>
        </p:spPr>
        <p:txBody>
          <a:bodyPr>
            <a:spAutoFit/>
          </a:bodyPr>
          <a:lstStyle/>
          <a:p>
            <a:r>
              <a:rPr lang="en-US" sz="1000" dirty="0">
                <a:solidFill>
                  <a:schemeClr val="bg1"/>
                </a:solidFill>
                <a:latin typeface="Tahoma" pitchFamily="34" charset="0"/>
              </a:rPr>
              <a:t>VA</a:t>
            </a:r>
          </a:p>
        </p:txBody>
      </p:sp>
      <p:sp>
        <p:nvSpPr>
          <p:cNvPr id="2147" name="Text Box 116"/>
          <p:cNvSpPr txBox="1">
            <a:spLocks noChangeArrowheads="1"/>
          </p:cNvSpPr>
          <p:nvPr/>
        </p:nvSpPr>
        <p:spPr bwMode="auto">
          <a:xfrm>
            <a:off x="6372225" y="2955925"/>
            <a:ext cx="374650"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WV</a:t>
            </a:r>
          </a:p>
        </p:txBody>
      </p:sp>
      <p:sp>
        <p:nvSpPr>
          <p:cNvPr id="2148" name="Text Box 117"/>
          <p:cNvSpPr txBox="1">
            <a:spLocks noChangeArrowheads="1"/>
          </p:cNvSpPr>
          <p:nvPr/>
        </p:nvSpPr>
        <p:spPr bwMode="auto">
          <a:xfrm>
            <a:off x="7469188" y="2955925"/>
            <a:ext cx="341312" cy="244475"/>
          </a:xfrm>
          <a:prstGeom prst="rect">
            <a:avLst/>
          </a:prstGeom>
          <a:noFill/>
          <a:ln w="9525">
            <a:noFill/>
            <a:miter lim="800000"/>
            <a:headEnd/>
            <a:tailEnd/>
          </a:ln>
        </p:spPr>
        <p:txBody>
          <a:bodyPr wrap="none">
            <a:spAutoFit/>
          </a:bodyPr>
          <a:lstStyle/>
          <a:p>
            <a:r>
              <a:rPr lang="en-US" sz="1000" dirty="0">
                <a:latin typeface="Tahoma" pitchFamily="34" charset="0"/>
              </a:rPr>
              <a:t>DE</a:t>
            </a:r>
          </a:p>
        </p:txBody>
      </p:sp>
      <p:sp>
        <p:nvSpPr>
          <p:cNvPr id="2149" name="Text Box 118"/>
          <p:cNvSpPr txBox="1">
            <a:spLocks noChangeArrowheads="1"/>
          </p:cNvSpPr>
          <p:nvPr/>
        </p:nvSpPr>
        <p:spPr bwMode="auto">
          <a:xfrm>
            <a:off x="7545388" y="3184525"/>
            <a:ext cx="368300" cy="244475"/>
          </a:xfrm>
          <a:prstGeom prst="rect">
            <a:avLst/>
          </a:prstGeom>
          <a:noFill/>
          <a:ln w="9525">
            <a:noFill/>
            <a:miter lim="800000"/>
            <a:headEnd/>
            <a:tailEnd/>
          </a:ln>
        </p:spPr>
        <p:txBody>
          <a:bodyPr wrap="none">
            <a:spAutoFit/>
          </a:bodyPr>
          <a:lstStyle/>
          <a:p>
            <a:r>
              <a:rPr lang="en-US" sz="1000" dirty="0">
                <a:latin typeface="Tahoma" pitchFamily="34" charset="0"/>
              </a:rPr>
              <a:t>MD</a:t>
            </a:r>
          </a:p>
        </p:txBody>
      </p:sp>
      <p:sp>
        <p:nvSpPr>
          <p:cNvPr id="2150" name="Line 119"/>
          <p:cNvSpPr>
            <a:spLocks noChangeShapeType="1"/>
          </p:cNvSpPr>
          <p:nvPr/>
        </p:nvSpPr>
        <p:spPr bwMode="auto">
          <a:xfrm>
            <a:off x="6977063" y="2973388"/>
            <a:ext cx="609600" cy="304800"/>
          </a:xfrm>
          <a:prstGeom prst="line">
            <a:avLst/>
          </a:prstGeom>
          <a:noFill/>
          <a:ln w="9525">
            <a:solidFill>
              <a:schemeClr val="tx1"/>
            </a:solidFill>
            <a:round/>
            <a:headEnd/>
            <a:tailEnd/>
          </a:ln>
        </p:spPr>
        <p:txBody>
          <a:bodyPr wrap="none" anchor="ctr"/>
          <a:lstStyle/>
          <a:p>
            <a:endParaRPr lang="en-US" dirty="0"/>
          </a:p>
        </p:txBody>
      </p:sp>
      <p:sp>
        <p:nvSpPr>
          <p:cNvPr id="2151" name="Line 120"/>
          <p:cNvSpPr>
            <a:spLocks noChangeShapeType="1"/>
          </p:cNvSpPr>
          <p:nvPr/>
        </p:nvSpPr>
        <p:spPr bwMode="auto">
          <a:xfrm>
            <a:off x="7205663" y="2973388"/>
            <a:ext cx="304800" cy="76200"/>
          </a:xfrm>
          <a:prstGeom prst="line">
            <a:avLst/>
          </a:prstGeom>
          <a:noFill/>
          <a:ln w="9525">
            <a:solidFill>
              <a:schemeClr val="tx1"/>
            </a:solidFill>
            <a:round/>
            <a:headEnd/>
            <a:tailEnd/>
          </a:ln>
        </p:spPr>
        <p:txBody>
          <a:bodyPr wrap="none" anchor="ctr"/>
          <a:lstStyle/>
          <a:p>
            <a:endParaRPr lang="en-US" dirty="0"/>
          </a:p>
        </p:txBody>
      </p:sp>
      <p:sp>
        <p:nvSpPr>
          <p:cNvPr id="2152" name="Line 121"/>
          <p:cNvSpPr>
            <a:spLocks noChangeShapeType="1"/>
          </p:cNvSpPr>
          <p:nvPr/>
        </p:nvSpPr>
        <p:spPr bwMode="auto">
          <a:xfrm>
            <a:off x="7058025" y="3033713"/>
            <a:ext cx="533400" cy="533400"/>
          </a:xfrm>
          <a:prstGeom prst="line">
            <a:avLst/>
          </a:prstGeom>
          <a:noFill/>
          <a:ln w="9525">
            <a:solidFill>
              <a:schemeClr val="tx1"/>
            </a:solidFill>
            <a:round/>
            <a:headEnd/>
            <a:tailEnd/>
          </a:ln>
        </p:spPr>
        <p:txBody>
          <a:bodyPr wrap="none" anchor="ctr"/>
          <a:lstStyle/>
          <a:p>
            <a:endParaRPr lang="en-US" dirty="0"/>
          </a:p>
        </p:txBody>
      </p:sp>
      <p:sp>
        <p:nvSpPr>
          <p:cNvPr id="2153" name="Text Box 122"/>
          <p:cNvSpPr txBox="1">
            <a:spLocks noChangeArrowheads="1"/>
          </p:cNvSpPr>
          <p:nvPr/>
        </p:nvSpPr>
        <p:spPr bwMode="auto">
          <a:xfrm>
            <a:off x="7599363" y="3505200"/>
            <a:ext cx="346075" cy="244475"/>
          </a:xfrm>
          <a:prstGeom prst="rect">
            <a:avLst/>
          </a:prstGeom>
          <a:noFill/>
          <a:ln w="9525">
            <a:noFill/>
            <a:miter lim="800000"/>
            <a:headEnd/>
            <a:tailEnd/>
          </a:ln>
        </p:spPr>
        <p:txBody>
          <a:bodyPr wrap="none">
            <a:spAutoFit/>
          </a:bodyPr>
          <a:lstStyle/>
          <a:p>
            <a:r>
              <a:rPr lang="en-US" sz="1000" dirty="0">
                <a:latin typeface="Tahoma" pitchFamily="34" charset="0"/>
              </a:rPr>
              <a:t>DC</a:t>
            </a:r>
          </a:p>
        </p:txBody>
      </p:sp>
      <p:sp>
        <p:nvSpPr>
          <p:cNvPr id="2154" name="Text Box 123"/>
          <p:cNvSpPr txBox="1">
            <a:spLocks noChangeArrowheads="1"/>
          </p:cNvSpPr>
          <p:nvPr/>
        </p:nvSpPr>
        <p:spPr bwMode="auto">
          <a:xfrm>
            <a:off x="6524625" y="3733800"/>
            <a:ext cx="331788"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SC</a:t>
            </a:r>
          </a:p>
        </p:txBody>
      </p:sp>
      <p:sp>
        <p:nvSpPr>
          <p:cNvPr id="2155" name="Text Box 124"/>
          <p:cNvSpPr txBox="1">
            <a:spLocks noChangeArrowheads="1"/>
          </p:cNvSpPr>
          <p:nvPr/>
        </p:nvSpPr>
        <p:spPr bwMode="auto">
          <a:xfrm>
            <a:off x="4314825" y="3733800"/>
            <a:ext cx="349250"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OK</a:t>
            </a:r>
          </a:p>
        </p:txBody>
      </p:sp>
      <p:sp>
        <p:nvSpPr>
          <p:cNvPr id="2156" name="Text Box 125"/>
          <p:cNvSpPr txBox="1">
            <a:spLocks noChangeArrowheads="1"/>
          </p:cNvSpPr>
          <p:nvPr/>
        </p:nvSpPr>
        <p:spPr bwMode="auto">
          <a:xfrm>
            <a:off x="6240463" y="4038600"/>
            <a:ext cx="344487"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GA</a:t>
            </a:r>
          </a:p>
        </p:txBody>
      </p:sp>
      <p:sp>
        <p:nvSpPr>
          <p:cNvPr id="2157" name="Freeform 126"/>
          <p:cNvSpPr>
            <a:spLocks noChangeAspect="1"/>
          </p:cNvSpPr>
          <p:nvPr/>
        </p:nvSpPr>
        <p:spPr bwMode="auto">
          <a:xfrm>
            <a:off x="3200400" y="3719513"/>
            <a:ext cx="1817688" cy="1660525"/>
          </a:xfrm>
          <a:custGeom>
            <a:avLst/>
            <a:gdLst>
              <a:gd name="T0" fmla="*/ 334 w 1152"/>
              <a:gd name="T1" fmla="*/ 0 h 1067"/>
              <a:gd name="T2" fmla="*/ 589 w 1152"/>
              <a:gd name="T3" fmla="*/ 9 h 1067"/>
              <a:gd name="T4" fmla="*/ 589 w 1152"/>
              <a:gd name="T5" fmla="*/ 203 h 1067"/>
              <a:gd name="T6" fmla="*/ 719 w 1152"/>
              <a:gd name="T7" fmla="*/ 257 h 1067"/>
              <a:gd name="T8" fmla="*/ 754 w 1152"/>
              <a:gd name="T9" fmla="*/ 239 h 1067"/>
              <a:gd name="T10" fmla="*/ 839 w 1152"/>
              <a:gd name="T11" fmla="*/ 281 h 1067"/>
              <a:gd name="T12" fmla="*/ 890 w 1152"/>
              <a:gd name="T13" fmla="*/ 278 h 1067"/>
              <a:gd name="T14" fmla="*/ 988 w 1152"/>
              <a:gd name="T15" fmla="*/ 236 h 1067"/>
              <a:gd name="T16" fmla="*/ 1045 w 1152"/>
              <a:gd name="T17" fmla="*/ 276 h 1067"/>
              <a:gd name="T18" fmla="*/ 1094 w 1152"/>
              <a:gd name="T19" fmla="*/ 287 h 1067"/>
              <a:gd name="T20" fmla="*/ 1094 w 1152"/>
              <a:gd name="T21" fmla="*/ 444 h 1067"/>
              <a:gd name="T22" fmla="*/ 1152 w 1152"/>
              <a:gd name="T23" fmla="*/ 543 h 1067"/>
              <a:gd name="T24" fmla="*/ 1139 w 1152"/>
              <a:gd name="T25" fmla="*/ 677 h 1067"/>
              <a:gd name="T26" fmla="*/ 1076 w 1152"/>
              <a:gd name="T27" fmla="*/ 731 h 1067"/>
              <a:gd name="T28" fmla="*/ 1063 w 1152"/>
              <a:gd name="T29" fmla="*/ 681 h 1067"/>
              <a:gd name="T30" fmla="*/ 1045 w 1152"/>
              <a:gd name="T31" fmla="*/ 704 h 1067"/>
              <a:gd name="T32" fmla="*/ 1058 w 1152"/>
              <a:gd name="T33" fmla="*/ 735 h 1067"/>
              <a:gd name="T34" fmla="*/ 947 w 1152"/>
              <a:gd name="T35" fmla="*/ 815 h 1067"/>
              <a:gd name="T36" fmla="*/ 920 w 1152"/>
              <a:gd name="T37" fmla="*/ 820 h 1067"/>
              <a:gd name="T38" fmla="*/ 862 w 1152"/>
              <a:gd name="T39" fmla="*/ 860 h 1067"/>
              <a:gd name="T40" fmla="*/ 862 w 1152"/>
              <a:gd name="T41" fmla="*/ 883 h 1067"/>
              <a:gd name="T42" fmla="*/ 844 w 1152"/>
              <a:gd name="T43" fmla="*/ 887 h 1067"/>
              <a:gd name="T44" fmla="*/ 857 w 1152"/>
              <a:gd name="T45" fmla="*/ 914 h 1067"/>
              <a:gd name="T46" fmla="*/ 826 w 1152"/>
              <a:gd name="T47" fmla="*/ 954 h 1067"/>
              <a:gd name="T48" fmla="*/ 844 w 1152"/>
              <a:gd name="T49" fmla="*/ 1012 h 1067"/>
              <a:gd name="T50" fmla="*/ 862 w 1152"/>
              <a:gd name="T51" fmla="*/ 1032 h 1067"/>
              <a:gd name="T52" fmla="*/ 857 w 1152"/>
              <a:gd name="T53" fmla="*/ 1067 h 1067"/>
              <a:gd name="T54" fmla="*/ 812 w 1152"/>
              <a:gd name="T55" fmla="*/ 1067 h 1067"/>
              <a:gd name="T56" fmla="*/ 772 w 1152"/>
              <a:gd name="T57" fmla="*/ 1049 h 1067"/>
              <a:gd name="T58" fmla="*/ 745 w 1152"/>
              <a:gd name="T59" fmla="*/ 1054 h 1067"/>
              <a:gd name="T60" fmla="*/ 656 w 1152"/>
              <a:gd name="T61" fmla="*/ 1023 h 1067"/>
              <a:gd name="T62" fmla="*/ 616 w 1152"/>
              <a:gd name="T63" fmla="*/ 900 h 1067"/>
              <a:gd name="T64" fmla="*/ 553 w 1152"/>
              <a:gd name="T65" fmla="*/ 842 h 1067"/>
              <a:gd name="T66" fmla="*/ 498 w 1152"/>
              <a:gd name="T67" fmla="*/ 735 h 1067"/>
              <a:gd name="T68" fmla="*/ 473 w 1152"/>
              <a:gd name="T69" fmla="*/ 725 h 1067"/>
              <a:gd name="T70" fmla="*/ 443 w 1152"/>
              <a:gd name="T71" fmla="*/ 698 h 1067"/>
              <a:gd name="T72" fmla="*/ 414 w 1152"/>
              <a:gd name="T73" fmla="*/ 698 h 1067"/>
              <a:gd name="T74" fmla="*/ 371 w 1152"/>
              <a:gd name="T75" fmla="*/ 689 h 1067"/>
              <a:gd name="T76" fmla="*/ 338 w 1152"/>
              <a:gd name="T77" fmla="*/ 698 h 1067"/>
              <a:gd name="T78" fmla="*/ 316 w 1152"/>
              <a:gd name="T79" fmla="*/ 751 h 1067"/>
              <a:gd name="T80" fmla="*/ 282 w 1152"/>
              <a:gd name="T81" fmla="*/ 760 h 1067"/>
              <a:gd name="T82" fmla="*/ 209 w 1152"/>
              <a:gd name="T83" fmla="*/ 719 h 1067"/>
              <a:gd name="T84" fmla="*/ 166 w 1152"/>
              <a:gd name="T85" fmla="*/ 668 h 1067"/>
              <a:gd name="T86" fmla="*/ 158 w 1152"/>
              <a:gd name="T87" fmla="*/ 607 h 1067"/>
              <a:gd name="T88" fmla="*/ 127 w 1152"/>
              <a:gd name="T89" fmla="*/ 565 h 1067"/>
              <a:gd name="T90" fmla="*/ 54 w 1152"/>
              <a:gd name="T91" fmla="*/ 507 h 1067"/>
              <a:gd name="T92" fmla="*/ 0 w 1152"/>
              <a:gd name="T93" fmla="*/ 446 h 1067"/>
              <a:gd name="T94" fmla="*/ 0 w 1152"/>
              <a:gd name="T95" fmla="*/ 421 h 1067"/>
              <a:gd name="T96" fmla="*/ 174 w 1152"/>
              <a:gd name="T97" fmla="*/ 422 h 1067"/>
              <a:gd name="T98" fmla="*/ 316 w 1152"/>
              <a:gd name="T99" fmla="*/ 434 h 1067"/>
              <a:gd name="T100" fmla="*/ 334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accent1"/>
          </a:solidFill>
          <a:ln w="9525">
            <a:solidFill>
              <a:srgbClr val="000000"/>
            </a:solidFill>
            <a:prstDash val="solid"/>
            <a:round/>
            <a:headEnd/>
            <a:tailEnd/>
          </a:ln>
        </p:spPr>
        <p:txBody>
          <a:bodyPr/>
          <a:lstStyle/>
          <a:p>
            <a:endParaRPr lang="en-US" dirty="0"/>
          </a:p>
        </p:txBody>
      </p:sp>
      <p:sp>
        <p:nvSpPr>
          <p:cNvPr id="2158" name="Text Box 127"/>
          <p:cNvSpPr txBox="1">
            <a:spLocks noChangeArrowheads="1"/>
          </p:cNvSpPr>
          <p:nvPr/>
        </p:nvSpPr>
        <p:spPr bwMode="auto">
          <a:xfrm>
            <a:off x="4086225" y="4327525"/>
            <a:ext cx="331788"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TX</a:t>
            </a:r>
          </a:p>
        </p:txBody>
      </p:sp>
      <p:sp>
        <p:nvSpPr>
          <p:cNvPr id="2159" name="Text Box 128"/>
          <p:cNvSpPr txBox="1">
            <a:spLocks noChangeArrowheads="1"/>
          </p:cNvSpPr>
          <p:nvPr/>
        </p:nvSpPr>
        <p:spPr bwMode="auto">
          <a:xfrm>
            <a:off x="6677025" y="4724400"/>
            <a:ext cx="314325"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FL</a:t>
            </a:r>
          </a:p>
        </p:txBody>
      </p:sp>
      <p:sp>
        <p:nvSpPr>
          <p:cNvPr id="2160" name="Text Box 129"/>
          <p:cNvSpPr txBox="1">
            <a:spLocks noChangeArrowheads="1"/>
          </p:cNvSpPr>
          <p:nvPr/>
        </p:nvSpPr>
        <p:spPr bwMode="auto">
          <a:xfrm>
            <a:off x="5757863" y="4038600"/>
            <a:ext cx="323850" cy="244475"/>
          </a:xfrm>
          <a:prstGeom prst="rect">
            <a:avLst/>
          </a:prstGeom>
          <a:noFill/>
          <a:ln w="9525">
            <a:noFill/>
            <a:miter lim="800000"/>
            <a:headEnd/>
            <a:tailEnd/>
          </a:ln>
        </p:spPr>
        <p:txBody>
          <a:bodyPr wrap="none">
            <a:spAutoFit/>
          </a:bodyPr>
          <a:lstStyle/>
          <a:p>
            <a:r>
              <a:rPr lang="en-US" sz="1000" dirty="0">
                <a:solidFill>
                  <a:srgbClr val="000000"/>
                </a:solidFill>
                <a:latin typeface="Tahoma" pitchFamily="34" charset="0"/>
              </a:rPr>
              <a:t>AL</a:t>
            </a:r>
          </a:p>
        </p:txBody>
      </p:sp>
      <p:sp>
        <p:nvSpPr>
          <p:cNvPr id="2161" name="Text Box 130"/>
          <p:cNvSpPr txBox="1">
            <a:spLocks noChangeArrowheads="1"/>
          </p:cNvSpPr>
          <p:nvPr/>
        </p:nvSpPr>
        <p:spPr bwMode="auto">
          <a:xfrm>
            <a:off x="5867400" y="5715000"/>
            <a:ext cx="3810000" cy="274638"/>
          </a:xfrm>
          <a:prstGeom prst="rect">
            <a:avLst/>
          </a:prstGeom>
          <a:noFill/>
          <a:ln w="9525">
            <a:noFill/>
            <a:miter lim="800000"/>
            <a:headEnd/>
            <a:tailEnd/>
          </a:ln>
        </p:spPr>
        <p:txBody>
          <a:bodyPr>
            <a:spAutoFit/>
          </a:bodyPr>
          <a:lstStyle/>
          <a:p>
            <a:r>
              <a:rPr lang="en-US" sz="1200" b="1" dirty="0">
                <a:latin typeface="Tahoma" pitchFamily="34" charset="0"/>
              </a:rPr>
              <a:t>51 - 66% (24 states)</a:t>
            </a:r>
          </a:p>
        </p:txBody>
      </p:sp>
      <p:sp>
        <p:nvSpPr>
          <p:cNvPr id="2162" name="Rectangle 131"/>
          <p:cNvSpPr>
            <a:spLocks noChangeArrowheads="1"/>
          </p:cNvSpPr>
          <p:nvPr/>
        </p:nvSpPr>
        <p:spPr bwMode="auto">
          <a:xfrm>
            <a:off x="5638800" y="5791200"/>
            <a:ext cx="152400" cy="152400"/>
          </a:xfrm>
          <a:prstGeom prst="rect">
            <a:avLst/>
          </a:prstGeom>
          <a:solidFill>
            <a:schemeClr val="accent1"/>
          </a:solidFill>
          <a:ln w="9525">
            <a:solidFill>
              <a:schemeClr val="tx1"/>
            </a:solidFill>
            <a:miter lim="800000"/>
            <a:headEnd/>
            <a:tailEnd/>
          </a:ln>
        </p:spPr>
        <p:txBody>
          <a:bodyPr wrap="none" anchor="ctr"/>
          <a:lstStyle/>
          <a:p>
            <a:endParaRPr lang="en-US" dirty="0"/>
          </a:p>
        </p:txBody>
      </p:sp>
      <p:sp>
        <p:nvSpPr>
          <p:cNvPr id="2163" name="Rectangle 132"/>
          <p:cNvSpPr>
            <a:spLocks noChangeArrowheads="1"/>
          </p:cNvSpPr>
          <p:nvPr/>
        </p:nvSpPr>
        <p:spPr bwMode="auto">
          <a:xfrm>
            <a:off x="5638800" y="6172200"/>
            <a:ext cx="152400" cy="152400"/>
          </a:xfrm>
          <a:prstGeom prst="rect">
            <a:avLst/>
          </a:prstGeom>
          <a:solidFill>
            <a:schemeClr val="accent2"/>
          </a:solidFill>
          <a:ln w="9525">
            <a:solidFill>
              <a:schemeClr val="tx1"/>
            </a:solidFill>
            <a:miter lim="800000"/>
            <a:headEnd/>
            <a:tailEnd/>
          </a:ln>
        </p:spPr>
        <p:txBody>
          <a:bodyPr wrap="none" anchor="ctr"/>
          <a:lstStyle/>
          <a:p>
            <a:endParaRPr lang="en-US" dirty="0"/>
          </a:p>
        </p:txBody>
      </p:sp>
      <p:sp>
        <p:nvSpPr>
          <p:cNvPr id="2164" name="Text Box 133"/>
          <p:cNvSpPr txBox="1">
            <a:spLocks noChangeArrowheads="1"/>
          </p:cNvSpPr>
          <p:nvPr/>
        </p:nvSpPr>
        <p:spPr bwMode="auto">
          <a:xfrm>
            <a:off x="5851525" y="5364163"/>
            <a:ext cx="3216275" cy="274637"/>
          </a:xfrm>
          <a:prstGeom prst="rect">
            <a:avLst/>
          </a:prstGeom>
          <a:noFill/>
          <a:ln w="9525">
            <a:noFill/>
            <a:miter lim="800000"/>
            <a:headEnd/>
            <a:tailEnd/>
          </a:ln>
        </p:spPr>
        <p:txBody>
          <a:bodyPr>
            <a:spAutoFit/>
          </a:bodyPr>
          <a:lstStyle/>
          <a:p>
            <a:r>
              <a:rPr lang="en-US" sz="1200" b="1" dirty="0">
                <a:latin typeface="Tahoma" pitchFamily="34" charset="0"/>
              </a:rPr>
              <a:t>67 - 76% (12 states including DC)</a:t>
            </a:r>
          </a:p>
        </p:txBody>
      </p:sp>
      <p:sp>
        <p:nvSpPr>
          <p:cNvPr id="2165" name="Rectangle 134"/>
          <p:cNvSpPr>
            <a:spLocks noChangeArrowheads="1"/>
          </p:cNvSpPr>
          <p:nvPr/>
        </p:nvSpPr>
        <p:spPr bwMode="auto">
          <a:xfrm>
            <a:off x="5638800" y="5410200"/>
            <a:ext cx="152400" cy="152400"/>
          </a:xfrm>
          <a:prstGeom prst="rect">
            <a:avLst/>
          </a:prstGeom>
          <a:solidFill>
            <a:schemeClr val="bg2"/>
          </a:solidFill>
          <a:ln w="9525">
            <a:solidFill>
              <a:schemeClr val="tx1"/>
            </a:solidFill>
            <a:miter lim="800000"/>
            <a:headEnd/>
            <a:tailEnd/>
          </a:ln>
        </p:spPr>
        <p:txBody>
          <a:bodyPr wrap="none" anchor="ctr"/>
          <a:lstStyle/>
          <a:p>
            <a:endParaRPr lang="en-US" dirty="0"/>
          </a:p>
        </p:txBody>
      </p:sp>
      <p:sp>
        <p:nvSpPr>
          <p:cNvPr id="2166" name="Text Box 135"/>
          <p:cNvSpPr txBox="1">
            <a:spLocks noChangeArrowheads="1"/>
          </p:cNvSpPr>
          <p:nvPr/>
        </p:nvSpPr>
        <p:spPr bwMode="auto">
          <a:xfrm>
            <a:off x="5851525" y="6126163"/>
            <a:ext cx="3216275" cy="274637"/>
          </a:xfrm>
          <a:prstGeom prst="rect">
            <a:avLst/>
          </a:prstGeom>
          <a:noFill/>
          <a:ln w="9525">
            <a:noFill/>
            <a:miter lim="800000"/>
            <a:headEnd/>
            <a:tailEnd/>
          </a:ln>
        </p:spPr>
        <p:txBody>
          <a:bodyPr>
            <a:spAutoFit/>
          </a:bodyPr>
          <a:lstStyle/>
          <a:p>
            <a:r>
              <a:rPr lang="en-US" sz="1200" b="1" dirty="0">
                <a:latin typeface="Tahoma" pitchFamily="34" charset="0"/>
              </a:rPr>
              <a:t>50% (15 states)</a:t>
            </a:r>
          </a:p>
        </p:txBody>
      </p:sp>
      <p:sp>
        <p:nvSpPr>
          <p:cNvPr id="2167" name="Text Box 136"/>
          <p:cNvSpPr txBox="1">
            <a:spLocks noChangeArrowheads="1"/>
          </p:cNvSpPr>
          <p:nvPr/>
        </p:nvSpPr>
        <p:spPr bwMode="auto">
          <a:xfrm>
            <a:off x="985838" y="5594350"/>
            <a:ext cx="3128962" cy="304800"/>
          </a:xfrm>
          <a:prstGeom prst="rect">
            <a:avLst/>
          </a:prstGeom>
          <a:noFill/>
          <a:ln w="9525" algn="ctr">
            <a:noFill/>
            <a:miter lim="800000"/>
            <a:headEnd/>
            <a:tailEnd/>
          </a:ln>
        </p:spPr>
        <p:txBody>
          <a:bodyPr anchorCtr="1">
            <a:spAutoFit/>
          </a:bodyPr>
          <a:lstStyle/>
          <a:p>
            <a:pPr algn="r">
              <a:spcBef>
                <a:spcPct val="20000"/>
              </a:spcBef>
            </a:pPr>
            <a:r>
              <a:rPr lang="en-US" sz="1400" b="1" dirty="0">
                <a:latin typeface="Tahoma" pitchFamily="34" charset="0"/>
              </a:rPr>
              <a:t>US Average = 57.1%</a:t>
            </a:r>
          </a:p>
        </p:txBody>
      </p:sp>
      <p:sp>
        <p:nvSpPr>
          <p:cNvPr id="2168" name="Text Box 137"/>
          <p:cNvSpPr txBox="1">
            <a:spLocks noChangeArrowheads="1"/>
          </p:cNvSpPr>
          <p:nvPr/>
        </p:nvSpPr>
        <p:spPr bwMode="auto">
          <a:xfrm>
            <a:off x="3276600" y="6488668"/>
            <a:ext cx="5410200" cy="369332"/>
          </a:xfrm>
          <a:prstGeom prst="rect">
            <a:avLst/>
          </a:prstGeom>
          <a:noFill/>
          <a:ln w="9525">
            <a:noFill/>
            <a:miter lim="800000"/>
            <a:headEnd/>
            <a:tailEnd/>
          </a:ln>
        </p:spPr>
        <p:txBody>
          <a:bodyPr wrap="square">
            <a:spAutoFit/>
          </a:bodyPr>
          <a:lstStyle/>
          <a:p>
            <a:r>
              <a:rPr lang="en-US" sz="800" dirty="0">
                <a:latin typeface="Tahoma" pitchFamily="34" charset="0"/>
                <a:cs typeface="Arial" charset="0"/>
              </a:rPr>
              <a:t>SOURCE:  </a:t>
            </a:r>
            <a:r>
              <a:rPr lang="en-US" sz="800" dirty="0">
                <a:latin typeface="Tahoma" pitchFamily="34" charset="0"/>
              </a:rPr>
              <a:t>FY2010: Federal Register, February 2, 2010 (Vol. 75, No. 21), pp 5325-5328, at </a:t>
            </a:r>
            <a:r>
              <a:rPr lang="en-US" sz="800" dirty="0">
                <a:latin typeface="Tahoma" pitchFamily="34" charset="0"/>
                <a:hlinkClick r:id="rId3"/>
              </a:rPr>
              <a:t>http://frwebgate6.access.gpo.gov/cgi-bin/PDFgate.cgi?WAISdocID=985592272797+0+2+0&amp;WAISaction=retrieve</a:t>
            </a:r>
            <a:r>
              <a:rPr lang="en-US" sz="1000" dirty="0">
                <a:latin typeface="Tahoma" pitchFamily="34" charset="0"/>
                <a:hlinkClick r:id="rId3"/>
              </a:rPr>
              <a:t>.</a:t>
            </a:r>
            <a:endParaRPr lang="en-US" sz="1000" dirty="0">
              <a:latin typeface="Tahoma" pitchFamily="34" charset="0"/>
            </a:endParaRPr>
          </a:p>
        </p:txBody>
      </p:sp>
      <p:pic>
        <p:nvPicPr>
          <p:cNvPr id="2169" name="Picture 29" descr="kfflogo-color1"/>
          <p:cNvPicPr>
            <a:picLocks noChangeAspect="1" noChangeArrowheads="1"/>
          </p:cNvPicPr>
          <p:nvPr/>
        </p:nvPicPr>
        <p:blipFill>
          <a:blip r:embed="rId4" cstate="print"/>
          <a:srcRect/>
          <a:stretch>
            <a:fillRect/>
          </a:stretch>
        </p:blipFill>
        <p:spPr bwMode="auto">
          <a:xfrm>
            <a:off x="8615363" y="6337300"/>
            <a:ext cx="457200" cy="458788"/>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fld id="{C3766E90-8E81-4A67-A765-382DB82B2262}" type="slidenum">
              <a:rPr lang="en-US" smtClean="0"/>
              <a:pPr/>
              <a:t>5</a:t>
            </a:fld>
            <a:endParaRPr lang="en-US" dirty="0"/>
          </a:p>
        </p:txBody>
      </p:sp>
    </p:spTree>
    <p:extLst>
      <p:ext uri="{BB962C8B-B14F-4D97-AF65-F5344CB8AC3E}">
        <p14:creationId xmlns:p14="http://schemas.microsoft.com/office/powerpoint/2010/main" val="2774085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Who Does Medicaid Serve?</a:t>
            </a:r>
            <a:endParaRPr lang="en-US" b="1" dirty="0"/>
          </a:p>
        </p:txBody>
      </p:sp>
      <p:sp>
        <p:nvSpPr>
          <p:cNvPr id="3" name="Content Placeholder 2"/>
          <p:cNvSpPr>
            <a:spLocks noGrp="1"/>
          </p:cNvSpPr>
          <p:nvPr>
            <p:ph idx="1"/>
          </p:nvPr>
        </p:nvSpPr>
        <p:spPr>
          <a:xfrm>
            <a:off x="457200" y="1905000"/>
            <a:ext cx="8229600" cy="4343400"/>
          </a:xfrm>
        </p:spPr>
        <p:txBody>
          <a:bodyPr>
            <a:normAutofit fontScale="92500" lnSpcReduction="10000"/>
          </a:bodyPr>
          <a:lstStyle/>
          <a:p>
            <a:r>
              <a:rPr lang="en-US" dirty="0" smtClean="0"/>
              <a:t>1 in 3 children in US is covered by Medicaid.  ½ of the births in the US.  Children make up 49%  of the total Medicaid population.</a:t>
            </a:r>
          </a:p>
          <a:p>
            <a:r>
              <a:rPr lang="en-US" dirty="0" smtClean="0"/>
              <a:t>The elderly and people with disabilities make up ¼ of beneficiaries but 65% of spending.</a:t>
            </a:r>
          </a:p>
          <a:p>
            <a:r>
              <a:rPr lang="en-US" dirty="0" smtClean="0"/>
              <a:t>Medicaid beneficiaries are more likely to have  some form of chronic condition compared to general population.</a:t>
            </a:r>
          </a:p>
          <a:p>
            <a:r>
              <a:rPr lang="en-US" dirty="0" smtClean="0"/>
              <a:t>Medicaid-Medicare beneficiaries (Duals) comprise 15% of Medicaid population and 39% of expenditures.</a:t>
            </a:r>
          </a:p>
          <a:p>
            <a:endParaRPr lang="en-US" dirty="0"/>
          </a:p>
        </p:txBody>
      </p:sp>
    </p:spTree>
    <p:extLst>
      <p:ext uri="{BB962C8B-B14F-4D97-AF65-F5344CB8AC3E}">
        <p14:creationId xmlns:p14="http://schemas.microsoft.com/office/powerpoint/2010/main" val="2330502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90600"/>
            <a:ext cx="7772400" cy="809222"/>
          </a:xfrm>
        </p:spPr>
        <p:txBody>
          <a:bodyPr>
            <a:normAutofit/>
          </a:bodyPr>
          <a:lstStyle/>
          <a:p>
            <a:pPr algn="ctr"/>
            <a:r>
              <a:rPr lang="en-US" b="1" dirty="0" smtClean="0"/>
              <a:t>Who is Eligible for Medicaid?</a:t>
            </a:r>
            <a:endParaRPr lang="en-US" b="1" dirty="0"/>
          </a:p>
        </p:txBody>
      </p:sp>
      <p:sp>
        <p:nvSpPr>
          <p:cNvPr id="3" name="Content Placeholder 2"/>
          <p:cNvSpPr>
            <a:spLocks noGrp="1"/>
          </p:cNvSpPr>
          <p:nvPr>
            <p:ph idx="1"/>
          </p:nvPr>
        </p:nvSpPr>
        <p:spPr>
          <a:xfrm>
            <a:off x="533400" y="1828800"/>
            <a:ext cx="8229600" cy="4419600"/>
          </a:xfrm>
        </p:spPr>
        <p:txBody>
          <a:bodyPr>
            <a:normAutofit/>
          </a:bodyPr>
          <a:lstStyle/>
          <a:p>
            <a:r>
              <a:rPr lang="en-US" sz="2400" dirty="0" smtClean="0"/>
              <a:t>Eligibility is EXTRAORDINARILY complex!</a:t>
            </a:r>
          </a:p>
          <a:p>
            <a:r>
              <a:rPr lang="en-US" sz="2400" dirty="0"/>
              <a:t>Currently, Virginia Medicaid does </a:t>
            </a:r>
            <a:r>
              <a:rPr lang="en-US" sz="2400" b="1" dirty="0"/>
              <a:t>not</a:t>
            </a:r>
            <a:r>
              <a:rPr lang="en-US" sz="2400" dirty="0"/>
              <a:t> provide medical assistance for all people with limited incomes and resources.</a:t>
            </a:r>
          </a:p>
          <a:p>
            <a:r>
              <a:rPr lang="en-US" sz="2400" dirty="0" smtClean="0"/>
              <a:t>Currently, to qualify for Medicaid, individuals must:</a:t>
            </a:r>
          </a:p>
          <a:p>
            <a:pPr lvl="1"/>
            <a:r>
              <a:rPr lang="en-US" sz="2400" dirty="0" smtClean="0"/>
              <a:t>Meet financial eligibility requirements; </a:t>
            </a:r>
            <a:r>
              <a:rPr lang="en-US" sz="2400" i="1" dirty="0" smtClean="0"/>
              <a:t>AND</a:t>
            </a:r>
          </a:p>
          <a:p>
            <a:pPr lvl="1"/>
            <a:r>
              <a:rPr lang="en-US" sz="2400" dirty="0" smtClean="0"/>
              <a:t>Fall into a “covered group” such as:</a:t>
            </a:r>
          </a:p>
          <a:p>
            <a:pPr lvl="2"/>
            <a:r>
              <a:rPr lang="en-US" dirty="0" smtClean="0"/>
              <a:t>Aged, blind, and disabled;</a:t>
            </a:r>
          </a:p>
          <a:p>
            <a:pPr lvl="2"/>
            <a:r>
              <a:rPr lang="en-US" dirty="0" smtClean="0"/>
              <a:t>Pregnant;</a:t>
            </a:r>
          </a:p>
          <a:p>
            <a:pPr lvl="2"/>
            <a:r>
              <a:rPr lang="en-US" dirty="0" smtClean="0"/>
              <a:t>Child; or</a:t>
            </a:r>
          </a:p>
          <a:p>
            <a:pPr lvl="2"/>
            <a:r>
              <a:rPr lang="en-US" dirty="0" smtClean="0"/>
              <a:t>Caretaker parents of children.</a:t>
            </a:r>
          </a:p>
        </p:txBody>
      </p:sp>
    </p:spTree>
    <p:extLst>
      <p:ext uri="{BB962C8B-B14F-4D97-AF65-F5344CB8AC3E}">
        <p14:creationId xmlns:p14="http://schemas.microsoft.com/office/powerpoint/2010/main" val="514636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prstGeom prst="rect">
            <a:avLst/>
          </a:prstGeom>
        </p:spPr>
        <p:txBody>
          <a:bodyPr/>
          <a:lstStyle/>
          <a:p>
            <a:fld id="{D9B50D86-C0A9-45EC-B3DA-1B2C55F97588}" type="slidenum">
              <a:rPr lang="en-US" smtClean="0"/>
              <a:pPr/>
              <a:t>8</a:t>
            </a:fld>
            <a:endParaRPr lang="en-US" dirty="0"/>
          </a:p>
        </p:txBody>
      </p:sp>
      <p:sp>
        <p:nvSpPr>
          <p:cNvPr id="2" name="Title 1"/>
          <p:cNvSpPr>
            <a:spLocks noGrp="1"/>
          </p:cNvSpPr>
          <p:nvPr>
            <p:ph type="title" idx="4294967295"/>
          </p:nvPr>
        </p:nvSpPr>
        <p:spPr>
          <a:xfrm>
            <a:off x="457200" y="457200"/>
            <a:ext cx="8229600" cy="838200"/>
          </a:xfrm>
          <a:solidFill>
            <a:srgbClr val="000099"/>
          </a:solidFill>
          <a:ln>
            <a:solidFill>
              <a:schemeClr val="accent5">
                <a:lumMod val="75000"/>
              </a:schemeClr>
            </a:solidFill>
          </a:ln>
        </p:spPr>
        <p:txBody>
          <a:bodyPr>
            <a:noAutofit/>
          </a:bodyPr>
          <a:lstStyle/>
          <a:p>
            <a:r>
              <a:rPr lang="en-US" sz="3600" b="1" dirty="0" smtClean="0">
                <a:solidFill>
                  <a:srgbClr val="92D050"/>
                </a:solidFill>
                <a:latin typeface="Arial" panose="020B0604020202020204" pitchFamily="34" charset="0"/>
                <a:cs typeface="Arial" panose="020B0604020202020204" pitchFamily="34" charset="0"/>
              </a:rPr>
              <a:t>Current vs. Optional Eligibility  </a:t>
            </a:r>
            <a:endParaRPr lang="en-US" sz="3600" b="1" dirty="0">
              <a:solidFill>
                <a:srgbClr val="92D050"/>
              </a:solidFill>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60199409"/>
              </p:ext>
            </p:extLst>
          </p:nvPr>
        </p:nvGraphicFramePr>
        <p:xfrm>
          <a:off x="609600" y="1524000"/>
          <a:ext cx="8077200" cy="3352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57200" y="5016380"/>
            <a:ext cx="8305800" cy="1200329"/>
          </a:xfrm>
          <a:prstGeom prst="rect">
            <a:avLst/>
          </a:prstGeom>
          <a:noFill/>
          <a:ln>
            <a:solidFill>
              <a:schemeClr val="accent1">
                <a:lumMod val="75000"/>
              </a:schemeClr>
            </a:solidFill>
          </a:ln>
        </p:spPr>
        <p:txBody>
          <a:bodyPr wrap="square" rtlCol="0">
            <a:spAutoFit/>
          </a:bodyPr>
          <a:lstStyle/>
          <a:p>
            <a:r>
              <a:rPr lang="en-US" dirty="0" smtClean="0"/>
              <a:t>Because the Supreme Court ruled that Medicaid expansion under the Affordable Care Act (ACA) is optional,  Virginia has the opportunity to receive federal funding to cover over 400,000 eligible individuals with incomes under 133% FPL. States that expand coverage, must expand coverage to 133% FPL.</a:t>
            </a:r>
            <a:endParaRPr lang="en-US" dirty="0"/>
          </a:p>
        </p:txBody>
      </p:sp>
    </p:spTree>
    <p:extLst>
      <p:ext uri="{BB962C8B-B14F-4D97-AF65-F5344CB8AC3E}">
        <p14:creationId xmlns:p14="http://schemas.microsoft.com/office/powerpoint/2010/main" val="1188375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Object 3"/>
          <p:cNvGraphicFramePr>
            <a:graphicFrameLocks noChangeAspect="1"/>
          </p:cNvGraphicFramePr>
          <p:nvPr>
            <p:extLst>
              <p:ext uri="{D42A27DB-BD31-4B8C-83A1-F6EECF244321}">
                <p14:modId xmlns:p14="http://schemas.microsoft.com/office/powerpoint/2010/main" val="2700918655"/>
              </p:ext>
            </p:extLst>
          </p:nvPr>
        </p:nvGraphicFramePr>
        <p:xfrm>
          <a:off x="797052" y="1371600"/>
          <a:ext cx="7620000" cy="4495801"/>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idx="4294967295"/>
          </p:nvPr>
        </p:nvSpPr>
        <p:spPr>
          <a:xfrm>
            <a:off x="685800" y="381000"/>
            <a:ext cx="7924800" cy="944562"/>
          </a:xfrm>
          <a:solidFill>
            <a:srgbClr val="000099"/>
          </a:solidFill>
        </p:spPr>
        <p:txBody>
          <a:bodyPr>
            <a:normAutofit/>
          </a:bodyPr>
          <a:lstStyle/>
          <a:p>
            <a:pPr algn="ctr"/>
            <a:r>
              <a:rPr lang="en-US" sz="4400" b="1" dirty="0" smtClean="0">
                <a:solidFill>
                  <a:srgbClr val="92D050"/>
                </a:solidFill>
              </a:rPr>
              <a:t>Medicaid</a:t>
            </a:r>
            <a:r>
              <a:rPr lang="en-US" sz="4400" b="1" dirty="0" smtClean="0"/>
              <a:t> </a:t>
            </a:r>
            <a:r>
              <a:rPr lang="en-US" sz="4400" b="1" dirty="0" smtClean="0">
                <a:solidFill>
                  <a:srgbClr val="92D050"/>
                </a:solidFill>
              </a:rPr>
              <a:t>Enrollment</a:t>
            </a:r>
            <a:endParaRPr lang="en-US" sz="4400" b="1" dirty="0">
              <a:solidFill>
                <a:srgbClr val="92D050"/>
              </a:solidFill>
            </a:endParaRPr>
          </a:p>
        </p:txBody>
      </p:sp>
      <p:sp>
        <p:nvSpPr>
          <p:cNvPr id="6" name="Rectangle 5"/>
          <p:cNvSpPr/>
          <p:nvPr/>
        </p:nvSpPr>
        <p:spPr>
          <a:xfrm>
            <a:off x="685800" y="1295400"/>
            <a:ext cx="7924800" cy="4648201"/>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7" name="TextBox 6"/>
          <p:cNvSpPr txBox="1"/>
          <p:nvPr/>
        </p:nvSpPr>
        <p:spPr>
          <a:xfrm>
            <a:off x="2895600" y="1828800"/>
            <a:ext cx="1905000" cy="584775"/>
          </a:xfrm>
          <a:prstGeom prst="rect">
            <a:avLst/>
          </a:prstGeom>
          <a:noFill/>
        </p:spPr>
        <p:txBody>
          <a:bodyPr wrap="square" rtlCol="0">
            <a:spAutoFit/>
          </a:bodyPr>
          <a:lstStyle/>
          <a:p>
            <a:pPr algn="ctr"/>
            <a:r>
              <a:rPr lang="en-US" sz="1600" dirty="0" smtClean="0"/>
              <a:t>National Medicaid Enrollment</a:t>
            </a:r>
            <a:endParaRPr lang="en-US" sz="1600" dirty="0"/>
          </a:p>
        </p:txBody>
      </p:sp>
      <p:sp>
        <p:nvSpPr>
          <p:cNvPr id="8" name="TextBox 7"/>
          <p:cNvSpPr txBox="1"/>
          <p:nvPr/>
        </p:nvSpPr>
        <p:spPr>
          <a:xfrm>
            <a:off x="954993" y="3214300"/>
            <a:ext cx="1524000" cy="276999"/>
          </a:xfrm>
          <a:prstGeom prst="rect">
            <a:avLst/>
          </a:prstGeom>
          <a:noFill/>
        </p:spPr>
        <p:txBody>
          <a:bodyPr wrap="square" rtlCol="0">
            <a:spAutoFit/>
          </a:bodyPr>
          <a:lstStyle/>
          <a:p>
            <a:pPr algn="ctr"/>
            <a:r>
              <a:rPr lang="en-US" sz="1200" dirty="0" smtClean="0"/>
              <a:t>22.9M</a:t>
            </a:r>
            <a:endParaRPr lang="en-US" sz="1200" dirty="0"/>
          </a:p>
        </p:txBody>
      </p:sp>
      <p:sp>
        <p:nvSpPr>
          <p:cNvPr id="9" name="TextBox 8"/>
          <p:cNvSpPr txBox="1"/>
          <p:nvPr/>
        </p:nvSpPr>
        <p:spPr>
          <a:xfrm>
            <a:off x="7765279" y="1444581"/>
            <a:ext cx="1066800" cy="276999"/>
          </a:xfrm>
          <a:prstGeom prst="rect">
            <a:avLst/>
          </a:prstGeom>
          <a:noFill/>
        </p:spPr>
        <p:txBody>
          <a:bodyPr wrap="square" rtlCol="0">
            <a:spAutoFit/>
          </a:bodyPr>
          <a:lstStyle/>
          <a:p>
            <a:pPr algn="ctr"/>
            <a:r>
              <a:rPr lang="en-US" sz="1200" dirty="0" smtClean="0"/>
              <a:t>56.7M</a:t>
            </a:r>
            <a:endParaRPr lang="en-US" sz="1200" dirty="0"/>
          </a:p>
        </p:txBody>
      </p:sp>
      <p:sp>
        <p:nvSpPr>
          <p:cNvPr id="10" name="TextBox 9"/>
          <p:cNvSpPr txBox="1"/>
          <p:nvPr/>
        </p:nvSpPr>
        <p:spPr>
          <a:xfrm>
            <a:off x="685800" y="5946449"/>
            <a:ext cx="7924800" cy="707886"/>
          </a:xfrm>
          <a:prstGeom prst="rect">
            <a:avLst/>
          </a:prstGeom>
          <a:noFill/>
        </p:spPr>
        <p:txBody>
          <a:bodyPr wrap="square" rtlCol="0">
            <a:spAutoFit/>
          </a:bodyPr>
          <a:lstStyle/>
          <a:p>
            <a:r>
              <a:rPr lang="en-US" sz="800" dirty="0" smtClean="0"/>
              <a:t>Note:  For the purposes of this presentation, the term “Medicaid” is used to represent both Virginia’s Title XIX Medicaid and Title XXI CHIP programs.</a:t>
            </a:r>
          </a:p>
          <a:p>
            <a:r>
              <a:rPr lang="en-US" sz="800" dirty="0" smtClean="0"/>
              <a:t>Source:  National Medicaid Enrollment - 2010 Actuarial Report On The Financial Outlook For Medicaid .  Office of the Actuary, Centers for Medicare &amp; Medicaid Services, and the U.S. Department of Health &amp; Human Services  </a:t>
            </a:r>
          </a:p>
          <a:p>
            <a:r>
              <a:rPr lang="en-US" sz="800" dirty="0" smtClean="0"/>
              <a:t>Virginia Medicaid Enrollment – Virginia Department of Medical Assistance Services, Average monthly enrollment in the Virginia Medicaid and CHIP programs, as of the 1</a:t>
            </a:r>
            <a:r>
              <a:rPr lang="en-US" sz="800" baseline="30000" dirty="0" smtClean="0"/>
              <a:t>st</a:t>
            </a:r>
            <a:r>
              <a:rPr lang="en-US" sz="800" dirty="0" smtClean="0"/>
              <a:t> of each month.</a:t>
            </a:r>
          </a:p>
        </p:txBody>
      </p:sp>
      <p:cxnSp>
        <p:nvCxnSpPr>
          <p:cNvPr id="11" name="Straight Arrow Connector 10"/>
          <p:cNvCxnSpPr/>
          <p:nvPr/>
        </p:nvCxnSpPr>
        <p:spPr>
          <a:xfrm flipH="1" flipV="1">
            <a:off x="5943600" y="3124200"/>
            <a:ext cx="53340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371600" y="4419600"/>
            <a:ext cx="990600"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smtClean="0"/>
              <a:t>291,000</a:t>
            </a:r>
            <a:endParaRPr lang="en-US" sz="1400" b="1" dirty="0"/>
          </a:p>
        </p:txBody>
      </p:sp>
      <p:sp>
        <p:nvSpPr>
          <p:cNvPr id="13" name="TextBox 11"/>
          <p:cNvSpPr txBox="1"/>
          <p:nvPr/>
        </p:nvSpPr>
        <p:spPr>
          <a:xfrm>
            <a:off x="7772400" y="2133600"/>
            <a:ext cx="838200"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smtClean="0"/>
              <a:t>946,000</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Theme 9.16.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MAS PPT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 Theme 9.16.14</Template>
  <TotalTime>3547</TotalTime>
  <Words>2110</Words>
  <Application>Microsoft Office PowerPoint</Application>
  <PresentationFormat>On-screen Show (4:3)</PresentationFormat>
  <Paragraphs>425</Paragraphs>
  <Slides>21</Slides>
  <Notes>9</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Blank Theme 9.16.14</vt:lpstr>
      <vt:lpstr>DMAS PPT Template</vt:lpstr>
      <vt:lpstr>PowerPoint Presentation</vt:lpstr>
      <vt:lpstr>Before we get started…   A VERY brief history lesson</vt:lpstr>
      <vt:lpstr>Medicaid and the Social Security Act</vt:lpstr>
      <vt:lpstr>Children’s Health Insurance Program (CHIP)</vt:lpstr>
      <vt:lpstr>PowerPoint Presentation</vt:lpstr>
      <vt:lpstr>Who Does Medicaid Serve?</vt:lpstr>
      <vt:lpstr>Who is Eligible for Medicaid?</vt:lpstr>
      <vt:lpstr>Current vs. Optional Eligibility  </vt:lpstr>
      <vt:lpstr>Medicaid Enrollment</vt:lpstr>
      <vt:lpstr>PowerPoint Presentation</vt:lpstr>
      <vt:lpstr>Summary of Virginia Medicaid Eligibility Levels</vt:lpstr>
      <vt:lpstr>FY 2014 Enrollment</vt:lpstr>
      <vt:lpstr>FY 2014 Expenditures</vt:lpstr>
      <vt:lpstr>FY 2014 Average Cost per Person</vt:lpstr>
      <vt:lpstr>What Services Does Medicaid Cover?  </vt:lpstr>
      <vt:lpstr>Medicaid Cost Sharing</vt:lpstr>
      <vt:lpstr>Rules for Medicaid Premium and Cost-Sharing Standards, 2013</vt:lpstr>
      <vt:lpstr>Current DMAS Fee-For-Service Cost Sharing</vt:lpstr>
      <vt:lpstr>PowerPoint Presentation</vt:lpstr>
      <vt:lpstr>Medicaid Service Delivery Structure  Managed Care  </vt:lpstr>
      <vt:lpstr>Does It Work? Yes</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MIRC 4/7</dc:title>
  <dc:creator>ecz92738</dc:creator>
  <cp:lastModifiedBy>Becky</cp:lastModifiedBy>
  <cp:revision>295</cp:revision>
  <cp:lastPrinted>2014-09-09T19:12:57Z</cp:lastPrinted>
  <dcterms:created xsi:type="dcterms:W3CDTF">2014-04-03T15:07:48Z</dcterms:created>
  <dcterms:modified xsi:type="dcterms:W3CDTF">2014-10-16T18:30:22Z</dcterms:modified>
</cp:coreProperties>
</file>