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259" r:id="rId2"/>
    <p:sldId id="286" r:id="rId3"/>
    <p:sldId id="299" r:id="rId4"/>
    <p:sldId id="288" r:id="rId5"/>
    <p:sldId id="285" r:id="rId6"/>
    <p:sldId id="289" r:id="rId7"/>
    <p:sldId id="290" r:id="rId8"/>
    <p:sldId id="298" r:id="rId9"/>
    <p:sldId id="297" r:id="rId10"/>
    <p:sldId id="291" r:id="rId11"/>
    <p:sldId id="301" r:id="rId12"/>
    <p:sldId id="292" r:id="rId13"/>
    <p:sldId id="296" r:id="rId14"/>
    <p:sldId id="300" r:id="rId15"/>
    <p:sldId id="293" r:id="rId16"/>
    <p:sldId id="294" r:id="rId17"/>
    <p:sldId id="29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D9C65"/>
    <a:srgbClr val="450084"/>
    <a:srgbClr val="372F7A"/>
    <a:srgbClr val="C3B0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50" autoAdjust="0"/>
    <p:restoredTop sz="94674"/>
  </p:normalViewPr>
  <p:slideViewPr>
    <p:cSldViewPr snapToGrid="0" snapToObjects="1" showGuides="1">
      <p:cViewPr varScale="1">
        <p:scale>
          <a:sx n="118" d="100"/>
          <a:sy n="118" d="100"/>
        </p:scale>
        <p:origin x="108" y="300"/>
      </p:cViewPr>
      <p:guideLst>
        <p:guide orient="horz" pos="2160"/>
        <p:guide pos="3840"/>
      </p:guideLst>
    </p:cSldViewPr>
  </p:slideViewPr>
  <p:notesTextViewPr>
    <p:cViewPr>
      <p:scale>
        <a:sx n="1" d="1"/>
        <a:sy n="1" d="1"/>
      </p:scale>
      <p:origin x="0" y="0"/>
    </p:cViewPr>
  </p:notesTextViewPr>
  <p:notesViewPr>
    <p:cSldViewPr snapToGrid="0" snapToObject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B21B7F72-24EC-48C6-9D98-F4C73B4A738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FD902CF-2A6E-43C8-900D-12910CA3B613}">
      <dgm:prSet/>
      <dgm:spPr/>
      <dgm:t>
        <a:bodyPr/>
        <a:lstStyle/>
        <a:p>
          <a:r>
            <a:rPr lang="lv-LV" b="1" i="1"/>
            <a:t>Administrative</a:t>
          </a:r>
          <a:r>
            <a:rPr lang="lv-LV"/>
            <a:t>. A</a:t>
          </a:r>
          <a:r>
            <a:rPr lang="en-US"/>
            <a:t>dministrative leaders must work to build consensus through channels of influence and communication within “</a:t>
          </a:r>
          <a:r>
            <a:rPr lang="en-US" i="1"/>
            <a:t>organizational cultures that frequently combine bureaucratic, collegial, political, and symbolic dynamics</a:t>
          </a:r>
          <a:r>
            <a:rPr lang="en-US"/>
            <a:t>” (p. 85) across unit-level subcultures (e.g., Manning, 2018). </a:t>
          </a:r>
        </a:p>
      </dgm:t>
    </dgm:pt>
    <dgm:pt modelId="{B0FCE00E-C572-443D-9B1E-502EB3C2D863}" type="parTrans" cxnId="{A8FC0771-8B77-4CEA-98E7-63B339AF2972}">
      <dgm:prSet/>
      <dgm:spPr/>
      <dgm:t>
        <a:bodyPr/>
        <a:lstStyle/>
        <a:p>
          <a:endParaRPr lang="en-US"/>
        </a:p>
      </dgm:t>
    </dgm:pt>
    <dgm:pt modelId="{1821EE96-162E-49E7-A9DB-396154DD1D3E}" type="sibTrans" cxnId="{A8FC0771-8B77-4CEA-98E7-63B339AF2972}">
      <dgm:prSet/>
      <dgm:spPr/>
      <dgm:t>
        <a:bodyPr/>
        <a:lstStyle/>
        <a:p>
          <a:endParaRPr lang="en-US"/>
        </a:p>
      </dgm:t>
    </dgm:pt>
    <dgm:pt modelId="{8CA94F5D-0C70-452D-BA5D-5BBA7F5031F7}">
      <dgm:prSet/>
      <dgm:spPr/>
      <dgm:t>
        <a:bodyPr/>
        <a:lstStyle/>
        <a:p>
          <a:r>
            <a:rPr lang="lv-LV" b="1" i="1"/>
            <a:t>Ethical</a:t>
          </a:r>
          <a:r>
            <a:rPr lang="lv-LV"/>
            <a:t>. P</a:t>
          </a:r>
          <a:r>
            <a:rPr lang="en-US"/>
            <a:t>atterns of decisions, practices and behaviors that </a:t>
          </a:r>
          <a:r>
            <a:rPr lang="en-US" i="1"/>
            <a:t>intentionally and morally fulfil the mission of postsecondary institutions to interactively enact social responsibility </a:t>
          </a:r>
          <a:r>
            <a:rPr lang="en-US"/>
            <a:t>(Hall &amp; Tandon, 2021). </a:t>
          </a:r>
        </a:p>
      </dgm:t>
    </dgm:pt>
    <dgm:pt modelId="{B4980A7E-BCA1-4A1C-B00F-5B9788CFE3AB}" type="parTrans" cxnId="{B2D6480B-CB78-4DB5-B7FC-E86F65741591}">
      <dgm:prSet/>
      <dgm:spPr/>
      <dgm:t>
        <a:bodyPr/>
        <a:lstStyle/>
        <a:p>
          <a:endParaRPr lang="en-US"/>
        </a:p>
      </dgm:t>
    </dgm:pt>
    <dgm:pt modelId="{32058CCE-F527-488E-B68E-48B319488C0E}" type="sibTrans" cxnId="{B2D6480B-CB78-4DB5-B7FC-E86F65741591}">
      <dgm:prSet/>
      <dgm:spPr/>
      <dgm:t>
        <a:bodyPr/>
        <a:lstStyle/>
        <a:p>
          <a:endParaRPr lang="en-US"/>
        </a:p>
      </dgm:t>
    </dgm:pt>
    <dgm:pt modelId="{1D9FD808-A894-4B87-9536-3073720FA1CA}">
      <dgm:prSet/>
      <dgm:spPr/>
      <dgm:t>
        <a:bodyPr/>
        <a:lstStyle/>
        <a:p>
          <a:r>
            <a:rPr lang="lv-LV" b="1" i="1"/>
            <a:t>Shared</a:t>
          </a:r>
          <a:r>
            <a:rPr lang="lv-LV"/>
            <a:t>. </a:t>
          </a:r>
          <a:r>
            <a:rPr lang="en-US"/>
            <a:t>Essential to this approach is its interactivity and dynamism; its emphasis on “capitalizing on the importance of leaders throughout the organization, not just those in positions of authority” while also “creating an infrastructure so that organizations can benefit from the </a:t>
          </a:r>
          <a:r>
            <a:rPr lang="en-US" i="1"/>
            <a:t>leadership of multiple people</a:t>
          </a:r>
          <a:r>
            <a:rPr lang="en-US"/>
            <a:t>” (Kezar &amp; Holcombe, 2017, p. v).</a:t>
          </a:r>
        </a:p>
      </dgm:t>
    </dgm:pt>
    <dgm:pt modelId="{7644A02E-5217-4C18-9517-3215CD5C97C8}" type="parTrans" cxnId="{5697C148-03D7-4F08-93D4-0930C22C12D2}">
      <dgm:prSet/>
      <dgm:spPr/>
      <dgm:t>
        <a:bodyPr/>
        <a:lstStyle/>
        <a:p>
          <a:endParaRPr lang="en-US"/>
        </a:p>
      </dgm:t>
    </dgm:pt>
    <dgm:pt modelId="{A9CA799F-031D-4CB5-879B-2D11B60EF0D9}" type="sibTrans" cxnId="{5697C148-03D7-4F08-93D4-0930C22C12D2}">
      <dgm:prSet/>
      <dgm:spPr/>
      <dgm:t>
        <a:bodyPr/>
        <a:lstStyle/>
        <a:p>
          <a:endParaRPr lang="en-US"/>
        </a:p>
      </dgm:t>
    </dgm:pt>
    <dgm:pt modelId="{A62654AA-F82C-4825-9DD7-7CB6A5092C33}" type="pres">
      <dgm:prSet presAssocID="{B21B7F72-24EC-48C6-9D98-F4C73B4A738C}" presName="root" presStyleCnt="0">
        <dgm:presLayoutVars>
          <dgm:dir/>
          <dgm:resizeHandles val="exact"/>
        </dgm:presLayoutVars>
      </dgm:prSet>
      <dgm:spPr/>
    </dgm:pt>
    <dgm:pt modelId="{DCE46F9D-4D20-4BC6-B524-F0A7014115AC}" type="pres">
      <dgm:prSet presAssocID="{9FD902CF-2A6E-43C8-900D-12910CA3B613}" presName="compNode" presStyleCnt="0"/>
      <dgm:spPr/>
    </dgm:pt>
    <dgm:pt modelId="{835F347A-2AAC-4778-BAD6-8741EFE6B84D}" type="pres">
      <dgm:prSet presAssocID="{9FD902CF-2A6E-43C8-900D-12910CA3B613}" presName="bgRect" presStyleLbl="bgShp" presStyleIdx="0" presStyleCnt="3"/>
      <dgm:spPr/>
    </dgm:pt>
    <dgm:pt modelId="{994BF0C9-57EE-410F-B90B-761F4AA94FB7}" type="pres">
      <dgm:prSet presAssocID="{9FD902CF-2A6E-43C8-900D-12910CA3B61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erarchy"/>
        </a:ext>
      </dgm:extLst>
    </dgm:pt>
    <dgm:pt modelId="{24693671-37FB-45C1-AFE2-87B7F1C2F887}" type="pres">
      <dgm:prSet presAssocID="{9FD902CF-2A6E-43C8-900D-12910CA3B613}" presName="spaceRect" presStyleCnt="0"/>
      <dgm:spPr/>
    </dgm:pt>
    <dgm:pt modelId="{D1353064-3692-4539-AF89-D50F64C3DEF2}" type="pres">
      <dgm:prSet presAssocID="{9FD902CF-2A6E-43C8-900D-12910CA3B613}" presName="parTx" presStyleLbl="revTx" presStyleIdx="0" presStyleCnt="3">
        <dgm:presLayoutVars>
          <dgm:chMax val="0"/>
          <dgm:chPref val="0"/>
        </dgm:presLayoutVars>
      </dgm:prSet>
      <dgm:spPr/>
    </dgm:pt>
    <dgm:pt modelId="{4A3F4792-4ABD-4892-8BC0-88E5C5476BA8}" type="pres">
      <dgm:prSet presAssocID="{1821EE96-162E-49E7-A9DB-396154DD1D3E}" presName="sibTrans" presStyleCnt="0"/>
      <dgm:spPr/>
    </dgm:pt>
    <dgm:pt modelId="{17217DFF-A3EA-496A-8A50-9B69434A043F}" type="pres">
      <dgm:prSet presAssocID="{8CA94F5D-0C70-452D-BA5D-5BBA7F5031F7}" presName="compNode" presStyleCnt="0"/>
      <dgm:spPr/>
    </dgm:pt>
    <dgm:pt modelId="{991094F2-8573-41BF-926A-D7C5B1FFD0FB}" type="pres">
      <dgm:prSet presAssocID="{8CA94F5D-0C70-452D-BA5D-5BBA7F5031F7}" presName="bgRect" presStyleLbl="bgShp" presStyleIdx="1" presStyleCnt="3"/>
      <dgm:spPr/>
    </dgm:pt>
    <dgm:pt modelId="{BA4A409A-7558-4FA0-BC34-AC280DFC6632}" type="pres">
      <dgm:prSet presAssocID="{8CA94F5D-0C70-452D-BA5D-5BBA7F5031F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ales of Justice"/>
        </a:ext>
      </dgm:extLst>
    </dgm:pt>
    <dgm:pt modelId="{E4D682B6-0FB3-40B0-9173-B8269AE6CF28}" type="pres">
      <dgm:prSet presAssocID="{8CA94F5D-0C70-452D-BA5D-5BBA7F5031F7}" presName="spaceRect" presStyleCnt="0"/>
      <dgm:spPr/>
    </dgm:pt>
    <dgm:pt modelId="{281D3C43-EEB5-4331-BD8B-DC6365A71324}" type="pres">
      <dgm:prSet presAssocID="{8CA94F5D-0C70-452D-BA5D-5BBA7F5031F7}" presName="parTx" presStyleLbl="revTx" presStyleIdx="1" presStyleCnt="3">
        <dgm:presLayoutVars>
          <dgm:chMax val="0"/>
          <dgm:chPref val="0"/>
        </dgm:presLayoutVars>
      </dgm:prSet>
      <dgm:spPr/>
    </dgm:pt>
    <dgm:pt modelId="{9ED51BC1-BD29-449A-9CF0-25C82CDC16D1}" type="pres">
      <dgm:prSet presAssocID="{32058CCE-F527-488E-B68E-48B319488C0E}" presName="sibTrans" presStyleCnt="0"/>
      <dgm:spPr/>
    </dgm:pt>
    <dgm:pt modelId="{6670E8CD-3766-4B41-A13B-A3C46A3AF96C}" type="pres">
      <dgm:prSet presAssocID="{1D9FD808-A894-4B87-9536-3073720FA1CA}" presName="compNode" presStyleCnt="0"/>
      <dgm:spPr/>
    </dgm:pt>
    <dgm:pt modelId="{F4D7757C-28AE-4766-B61F-0EA9E78B09B7}" type="pres">
      <dgm:prSet presAssocID="{1D9FD808-A894-4B87-9536-3073720FA1CA}" presName="bgRect" presStyleLbl="bgShp" presStyleIdx="2" presStyleCnt="3"/>
      <dgm:spPr/>
    </dgm:pt>
    <dgm:pt modelId="{1F808B26-6C34-422A-A292-E9CF84EB8012}" type="pres">
      <dgm:prSet presAssocID="{1D9FD808-A894-4B87-9536-3073720FA1C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nections"/>
        </a:ext>
      </dgm:extLst>
    </dgm:pt>
    <dgm:pt modelId="{C5E32220-CA5F-4BB8-B9CA-E0B826B660FA}" type="pres">
      <dgm:prSet presAssocID="{1D9FD808-A894-4B87-9536-3073720FA1CA}" presName="spaceRect" presStyleCnt="0"/>
      <dgm:spPr/>
    </dgm:pt>
    <dgm:pt modelId="{B6E43CBF-DDE8-46CB-920C-270EAEA86E5F}" type="pres">
      <dgm:prSet presAssocID="{1D9FD808-A894-4B87-9536-3073720FA1CA}" presName="parTx" presStyleLbl="revTx" presStyleIdx="2" presStyleCnt="3">
        <dgm:presLayoutVars>
          <dgm:chMax val="0"/>
          <dgm:chPref val="0"/>
        </dgm:presLayoutVars>
      </dgm:prSet>
      <dgm:spPr/>
    </dgm:pt>
  </dgm:ptLst>
  <dgm:cxnLst>
    <dgm:cxn modelId="{B2D6480B-CB78-4DB5-B7FC-E86F65741591}" srcId="{B21B7F72-24EC-48C6-9D98-F4C73B4A738C}" destId="{8CA94F5D-0C70-452D-BA5D-5BBA7F5031F7}" srcOrd="1" destOrd="0" parTransId="{B4980A7E-BCA1-4A1C-B00F-5B9788CFE3AB}" sibTransId="{32058CCE-F527-488E-B68E-48B319488C0E}"/>
    <dgm:cxn modelId="{A8F7E311-9DCE-4410-9302-BFA64D595171}" type="presOf" srcId="{1D9FD808-A894-4B87-9536-3073720FA1CA}" destId="{B6E43CBF-DDE8-46CB-920C-270EAEA86E5F}" srcOrd="0" destOrd="0" presId="urn:microsoft.com/office/officeart/2018/2/layout/IconVerticalSolidList"/>
    <dgm:cxn modelId="{E069EF36-D1F2-427F-AE37-898375CBEFF0}" type="presOf" srcId="{8CA94F5D-0C70-452D-BA5D-5BBA7F5031F7}" destId="{281D3C43-EEB5-4331-BD8B-DC6365A71324}" srcOrd="0" destOrd="0" presId="urn:microsoft.com/office/officeart/2018/2/layout/IconVerticalSolidList"/>
    <dgm:cxn modelId="{5697C148-03D7-4F08-93D4-0930C22C12D2}" srcId="{B21B7F72-24EC-48C6-9D98-F4C73B4A738C}" destId="{1D9FD808-A894-4B87-9536-3073720FA1CA}" srcOrd="2" destOrd="0" parTransId="{7644A02E-5217-4C18-9517-3215CD5C97C8}" sibTransId="{A9CA799F-031D-4CB5-879B-2D11B60EF0D9}"/>
    <dgm:cxn modelId="{A8FC0771-8B77-4CEA-98E7-63B339AF2972}" srcId="{B21B7F72-24EC-48C6-9D98-F4C73B4A738C}" destId="{9FD902CF-2A6E-43C8-900D-12910CA3B613}" srcOrd="0" destOrd="0" parTransId="{B0FCE00E-C572-443D-9B1E-502EB3C2D863}" sibTransId="{1821EE96-162E-49E7-A9DB-396154DD1D3E}"/>
    <dgm:cxn modelId="{FE976393-35C2-4814-B2B6-F9D9D7A29501}" type="presOf" srcId="{9FD902CF-2A6E-43C8-900D-12910CA3B613}" destId="{D1353064-3692-4539-AF89-D50F64C3DEF2}" srcOrd="0" destOrd="0" presId="urn:microsoft.com/office/officeart/2018/2/layout/IconVerticalSolidList"/>
    <dgm:cxn modelId="{7F4138B3-FFBA-41FE-B4DB-5950DEA885EB}" type="presOf" srcId="{B21B7F72-24EC-48C6-9D98-F4C73B4A738C}" destId="{A62654AA-F82C-4825-9DD7-7CB6A5092C33}" srcOrd="0" destOrd="0" presId="urn:microsoft.com/office/officeart/2018/2/layout/IconVerticalSolidList"/>
    <dgm:cxn modelId="{8AB3F6FE-C30C-4617-80D5-CF1CCCDA1596}" type="presParOf" srcId="{A62654AA-F82C-4825-9DD7-7CB6A5092C33}" destId="{DCE46F9D-4D20-4BC6-B524-F0A7014115AC}" srcOrd="0" destOrd="0" presId="urn:microsoft.com/office/officeart/2018/2/layout/IconVerticalSolidList"/>
    <dgm:cxn modelId="{42296F52-C1C9-4188-A42C-92870C8BF68D}" type="presParOf" srcId="{DCE46F9D-4D20-4BC6-B524-F0A7014115AC}" destId="{835F347A-2AAC-4778-BAD6-8741EFE6B84D}" srcOrd="0" destOrd="0" presId="urn:microsoft.com/office/officeart/2018/2/layout/IconVerticalSolidList"/>
    <dgm:cxn modelId="{8B4D89E5-4D2B-4B63-95C0-F7AC32FED35F}" type="presParOf" srcId="{DCE46F9D-4D20-4BC6-B524-F0A7014115AC}" destId="{994BF0C9-57EE-410F-B90B-761F4AA94FB7}" srcOrd="1" destOrd="0" presId="urn:microsoft.com/office/officeart/2018/2/layout/IconVerticalSolidList"/>
    <dgm:cxn modelId="{DC30C3CD-9196-4784-8818-6C90CB2B5DB9}" type="presParOf" srcId="{DCE46F9D-4D20-4BC6-B524-F0A7014115AC}" destId="{24693671-37FB-45C1-AFE2-87B7F1C2F887}" srcOrd="2" destOrd="0" presId="urn:microsoft.com/office/officeart/2018/2/layout/IconVerticalSolidList"/>
    <dgm:cxn modelId="{ECF3A7CA-27FD-4274-BE3D-2284BDB9D3A9}" type="presParOf" srcId="{DCE46F9D-4D20-4BC6-B524-F0A7014115AC}" destId="{D1353064-3692-4539-AF89-D50F64C3DEF2}" srcOrd="3" destOrd="0" presId="urn:microsoft.com/office/officeart/2018/2/layout/IconVerticalSolidList"/>
    <dgm:cxn modelId="{B888AA0A-87A4-4F75-AF92-BBD94AC95F88}" type="presParOf" srcId="{A62654AA-F82C-4825-9DD7-7CB6A5092C33}" destId="{4A3F4792-4ABD-4892-8BC0-88E5C5476BA8}" srcOrd="1" destOrd="0" presId="urn:microsoft.com/office/officeart/2018/2/layout/IconVerticalSolidList"/>
    <dgm:cxn modelId="{3408F6CE-8DFD-417F-98B7-54F3AE5774A3}" type="presParOf" srcId="{A62654AA-F82C-4825-9DD7-7CB6A5092C33}" destId="{17217DFF-A3EA-496A-8A50-9B69434A043F}" srcOrd="2" destOrd="0" presId="urn:microsoft.com/office/officeart/2018/2/layout/IconVerticalSolidList"/>
    <dgm:cxn modelId="{175DF02C-BEC5-4716-9820-95F18CD97388}" type="presParOf" srcId="{17217DFF-A3EA-496A-8A50-9B69434A043F}" destId="{991094F2-8573-41BF-926A-D7C5B1FFD0FB}" srcOrd="0" destOrd="0" presId="urn:microsoft.com/office/officeart/2018/2/layout/IconVerticalSolidList"/>
    <dgm:cxn modelId="{35A4FC75-8686-4419-B90C-A7B667254809}" type="presParOf" srcId="{17217DFF-A3EA-496A-8A50-9B69434A043F}" destId="{BA4A409A-7558-4FA0-BC34-AC280DFC6632}" srcOrd="1" destOrd="0" presId="urn:microsoft.com/office/officeart/2018/2/layout/IconVerticalSolidList"/>
    <dgm:cxn modelId="{DDA9FCBC-1D5C-45D5-8788-F199707C2E0E}" type="presParOf" srcId="{17217DFF-A3EA-496A-8A50-9B69434A043F}" destId="{E4D682B6-0FB3-40B0-9173-B8269AE6CF28}" srcOrd="2" destOrd="0" presId="urn:microsoft.com/office/officeart/2018/2/layout/IconVerticalSolidList"/>
    <dgm:cxn modelId="{DB755EA1-C3FD-4DD4-AB28-82D6423EF918}" type="presParOf" srcId="{17217DFF-A3EA-496A-8A50-9B69434A043F}" destId="{281D3C43-EEB5-4331-BD8B-DC6365A71324}" srcOrd="3" destOrd="0" presId="urn:microsoft.com/office/officeart/2018/2/layout/IconVerticalSolidList"/>
    <dgm:cxn modelId="{4EA325B9-49E9-46C3-A837-C840A4BF7E99}" type="presParOf" srcId="{A62654AA-F82C-4825-9DD7-7CB6A5092C33}" destId="{9ED51BC1-BD29-449A-9CF0-25C82CDC16D1}" srcOrd="3" destOrd="0" presId="urn:microsoft.com/office/officeart/2018/2/layout/IconVerticalSolidList"/>
    <dgm:cxn modelId="{ABAA9AA3-3582-4F30-9CB4-EDF526584F32}" type="presParOf" srcId="{A62654AA-F82C-4825-9DD7-7CB6A5092C33}" destId="{6670E8CD-3766-4B41-A13B-A3C46A3AF96C}" srcOrd="4" destOrd="0" presId="urn:microsoft.com/office/officeart/2018/2/layout/IconVerticalSolidList"/>
    <dgm:cxn modelId="{77D7FC19-75C7-4C75-8E2A-263125CA65C9}" type="presParOf" srcId="{6670E8CD-3766-4B41-A13B-A3C46A3AF96C}" destId="{F4D7757C-28AE-4766-B61F-0EA9E78B09B7}" srcOrd="0" destOrd="0" presId="urn:microsoft.com/office/officeart/2018/2/layout/IconVerticalSolidList"/>
    <dgm:cxn modelId="{7188B1F8-AC03-412F-AEEF-51A4E76F1093}" type="presParOf" srcId="{6670E8CD-3766-4B41-A13B-A3C46A3AF96C}" destId="{1F808B26-6C34-422A-A292-E9CF84EB8012}" srcOrd="1" destOrd="0" presId="urn:microsoft.com/office/officeart/2018/2/layout/IconVerticalSolidList"/>
    <dgm:cxn modelId="{9EEA027B-D429-4BB5-AB95-EE3B0280AD36}" type="presParOf" srcId="{6670E8CD-3766-4B41-A13B-A3C46A3AF96C}" destId="{C5E32220-CA5F-4BB8-B9CA-E0B826B660FA}" srcOrd="2" destOrd="0" presId="urn:microsoft.com/office/officeart/2018/2/layout/IconVerticalSolidList"/>
    <dgm:cxn modelId="{7E6BF1FF-FBB2-439A-97CB-9798F7E185E0}" type="presParOf" srcId="{6670E8CD-3766-4B41-A13B-A3C46A3AF96C}" destId="{B6E43CBF-DDE8-46CB-920C-270EAEA86E5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5F347A-2AAC-4778-BAD6-8741EFE6B84D}">
      <dsp:nvSpPr>
        <dsp:cNvPr id="0" name=""/>
        <dsp:cNvSpPr/>
      </dsp:nvSpPr>
      <dsp:spPr>
        <a:xfrm>
          <a:off x="0" y="559"/>
          <a:ext cx="10506456" cy="130966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4BF0C9-57EE-410F-B90B-761F4AA94FB7}">
      <dsp:nvSpPr>
        <dsp:cNvPr id="0" name=""/>
        <dsp:cNvSpPr/>
      </dsp:nvSpPr>
      <dsp:spPr>
        <a:xfrm>
          <a:off x="396173" y="295234"/>
          <a:ext cx="720315" cy="72031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353064-3692-4539-AF89-D50F64C3DEF2}">
      <dsp:nvSpPr>
        <dsp:cNvPr id="0" name=""/>
        <dsp:cNvSpPr/>
      </dsp:nvSpPr>
      <dsp:spPr>
        <a:xfrm>
          <a:off x="1512662" y="559"/>
          <a:ext cx="8993793" cy="1309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606" tIns="138606" rIns="138606" bIns="138606" numCol="1" spcCol="1270" anchor="ctr" anchorCtr="0">
          <a:noAutofit/>
        </a:bodyPr>
        <a:lstStyle/>
        <a:p>
          <a:pPr marL="0" lvl="0" indent="0" algn="l" defTabSz="800100">
            <a:lnSpc>
              <a:spcPct val="90000"/>
            </a:lnSpc>
            <a:spcBef>
              <a:spcPct val="0"/>
            </a:spcBef>
            <a:spcAft>
              <a:spcPct val="35000"/>
            </a:spcAft>
            <a:buNone/>
          </a:pPr>
          <a:r>
            <a:rPr lang="lv-LV" sz="1800" b="1" i="1" kern="1200"/>
            <a:t>Administrative</a:t>
          </a:r>
          <a:r>
            <a:rPr lang="lv-LV" sz="1800" kern="1200"/>
            <a:t>. A</a:t>
          </a:r>
          <a:r>
            <a:rPr lang="en-US" sz="1800" kern="1200"/>
            <a:t>dministrative leaders must work to build consensus through channels of influence and communication within “</a:t>
          </a:r>
          <a:r>
            <a:rPr lang="en-US" sz="1800" i="1" kern="1200"/>
            <a:t>organizational cultures that frequently combine bureaucratic, collegial, political, and symbolic dynamics</a:t>
          </a:r>
          <a:r>
            <a:rPr lang="en-US" sz="1800" kern="1200"/>
            <a:t>” (p. 85) across unit-level subcultures (e.g., Manning, 2018). </a:t>
          </a:r>
        </a:p>
      </dsp:txBody>
      <dsp:txXfrm>
        <a:off x="1512662" y="559"/>
        <a:ext cx="8993793" cy="1309664"/>
      </dsp:txXfrm>
    </dsp:sp>
    <dsp:sp modelId="{991094F2-8573-41BF-926A-D7C5B1FFD0FB}">
      <dsp:nvSpPr>
        <dsp:cNvPr id="0" name=""/>
        <dsp:cNvSpPr/>
      </dsp:nvSpPr>
      <dsp:spPr>
        <a:xfrm>
          <a:off x="0" y="1637640"/>
          <a:ext cx="10506456" cy="130966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4A409A-7558-4FA0-BC34-AC280DFC6632}">
      <dsp:nvSpPr>
        <dsp:cNvPr id="0" name=""/>
        <dsp:cNvSpPr/>
      </dsp:nvSpPr>
      <dsp:spPr>
        <a:xfrm>
          <a:off x="396173" y="1932315"/>
          <a:ext cx="720315" cy="7203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1D3C43-EEB5-4331-BD8B-DC6365A71324}">
      <dsp:nvSpPr>
        <dsp:cNvPr id="0" name=""/>
        <dsp:cNvSpPr/>
      </dsp:nvSpPr>
      <dsp:spPr>
        <a:xfrm>
          <a:off x="1512662" y="1637640"/>
          <a:ext cx="8993793" cy="1309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606" tIns="138606" rIns="138606" bIns="138606" numCol="1" spcCol="1270" anchor="ctr" anchorCtr="0">
          <a:noAutofit/>
        </a:bodyPr>
        <a:lstStyle/>
        <a:p>
          <a:pPr marL="0" lvl="0" indent="0" algn="l" defTabSz="800100">
            <a:lnSpc>
              <a:spcPct val="90000"/>
            </a:lnSpc>
            <a:spcBef>
              <a:spcPct val="0"/>
            </a:spcBef>
            <a:spcAft>
              <a:spcPct val="35000"/>
            </a:spcAft>
            <a:buNone/>
          </a:pPr>
          <a:r>
            <a:rPr lang="lv-LV" sz="1800" b="1" i="1" kern="1200"/>
            <a:t>Ethical</a:t>
          </a:r>
          <a:r>
            <a:rPr lang="lv-LV" sz="1800" kern="1200"/>
            <a:t>. P</a:t>
          </a:r>
          <a:r>
            <a:rPr lang="en-US" sz="1800" kern="1200"/>
            <a:t>atterns of decisions, practices and behaviors that </a:t>
          </a:r>
          <a:r>
            <a:rPr lang="en-US" sz="1800" i="1" kern="1200"/>
            <a:t>intentionally and morally fulfil the mission of postsecondary institutions to interactively enact social responsibility </a:t>
          </a:r>
          <a:r>
            <a:rPr lang="en-US" sz="1800" kern="1200"/>
            <a:t>(Hall &amp; Tandon, 2021). </a:t>
          </a:r>
        </a:p>
      </dsp:txBody>
      <dsp:txXfrm>
        <a:off x="1512662" y="1637640"/>
        <a:ext cx="8993793" cy="1309664"/>
      </dsp:txXfrm>
    </dsp:sp>
    <dsp:sp modelId="{F4D7757C-28AE-4766-B61F-0EA9E78B09B7}">
      <dsp:nvSpPr>
        <dsp:cNvPr id="0" name=""/>
        <dsp:cNvSpPr/>
      </dsp:nvSpPr>
      <dsp:spPr>
        <a:xfrm>
          <a:off x="0" y="3274721"/>
          <a:ext cx="10506456" cy="130966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808B26-6C34-422A-A292-E9CF84EB8012}">
      <dsp:nvSpPr>
        <dsp:cNvPr id="0" name=""/>
        <dsp:cNvSpPr/>
      </dsp:nvSpPr>
      <dsp:spPr>
        <a:xfrm>
          <a:off x="396173" y="3569396"/>
          <a:ext cx="720315" cy="72031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E43CBF-DDE8-46CB-920C-270EAEA86E5F}">
      <dsp:nvSpPr>
        <dsp:cNvPr id="0" name=""/>
        <dsp:cNvSpPr/>
      </dsp:nvSpPr>
      <dsp:spPr>
        <a:xfrm>
          <a:off x="1512662" y="3274721"/>
          <a:ext cx="8993793" cy="1309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606" tIns="138606" rIns="138606" bIns="138606" numCol="1" spcCol="1270" anchor="ctr" anchorCtr="0">
          <a:noAutofit/>
        </a:bodyPr>
        <a:lstStyle/>
        <a:p>
          <a:pPr marL="0" lvl="0" indent="0" algn="l" defTabSz="800100">
            <a:lnSpc>
              <a:spcPct val="90000"/>
            </a:lnSpc>
            <a:spcBef>
              <a:spcPct val="0"/>
            </a:spcBef>
            <a:spcAft>
              <a:spcPct val="35000"/>
            </a:spcAft>
            <a:buNone/>
          </a:pPr>
          <a:r>
            <a:rPr lang="lv-LV" sz="1800" b="1" i="1" kern="1200"/>
            <a:t>Shared</a:t>
          </a:r>
          <a:r>
            <a:rPr lang="lv-LV" sz="1800" kern="1200"/>
            <a:t>. </a:t>
          </a:r>
          <a:r>
            <a:rPr lang="en-US" sz="1800" kern="1200"/>
            <a:t>Essential to this approach is its interactivity and dynamism; its emphasis on “capitalizing on the importance of leaders throughout the organization, not just those in positions of authority” while also “creating an infrastructure so that organizations can benefit from the </a:t>
          </a:r>
          <a:r>
            <a:rPr lang="en-US" sz="1800" i="1" kern="1200"/>
            <a:t>leadership of multiple people</a:t>
          </a:r>
          <a:r>
            <a:rPr lang="en-US" sz="1800" kern="1200"/>
            <a:t>” (Kezar &amp; Holcombe, 2017, p. v).</a:t>
          </a:r>
        </a:p>
      </dsp:txBody>
      <dsp:txXfrm>
        <a:off x="1512662" y="3274721"/>
        <a:ext cx="8993793" cy="130966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AF4F2A-E749-D547-A1C9-CB76E1F9D42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ED690F3-089A-4142-897A-D3400A3896A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AE38BD-10B2-3343-BC4C-C1655CCFA261}" type="datetimeFigureOut">
              <a:rPr lang="en-US" smtClean="0"/>
              <a:t>10/12/2023</a:t>
            </a:fld>
            <a:endParaRPr lang="en-US"/>
          </a:p>
        </p:txBody>
      </p:sp>
      <p:sp>
        <p:nvSpPr>
          <p:cNvPr id="4" name="Footer Placeholder 3">
            <a:extLst>
              <a:ext uri="{FF2B5EF4-FFF2-40B4-BE49-F238E27FC236}">
                <a16:creationId xmlns:a16="http://schemas.microsoft.com/office/drawing/2014/main" id="{F93B3F12-740C-A948-BFDA-CF21294B145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6F29CC6-19CF-564B-8D00-521D489C32A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29B96E1-7218-AB4A-AFED-A4139CD8CDAD}" type="slidenum">
              <a:rPr lang="en-US" smtClean="0"/>
              <a:t>‹#›</a:t>
            </a:fld>
            <a:endParaRPr lang="en-US"/>
          </a:p>
        </p:txBody>
      </p:sp>
    </p:spTree>
    <p:extLst>
      <p:ext uri="{BB962C8B-B14F-4D97-AF65-F5344CB8AC3E}">
        <p14:creationId xmlns:p14="http://schemas.microsoft.com/office/powerpoint/2010/main" val="28534761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884AB1-73A7-0C4B-850B-85CC1F557F03}" type="datetimeFigureOut">
              <a:rPr lang="en-US" smtClean="0"/>
              <a:t>10/12/2023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6D4BBF-A29F-8749-B5B1-415900FB4BC8}" type="slidenum">
              <a:rPr lang="en-US" smtClean="0"/>
              <a:t>‹#›</a:t>
            </a:fld>
            <a:endParaRPr lang="en-US"/>
          </a:p>
        </p:txBody>
      </p:sp>
    </p:spTree>
    <p:extLst>
      <p:ext uri="{BB962C8B-B14F-4D97-AF65-F5344CB8AC3E}">
        <p14:creationId xmlns:p14="http://schemas.microsoft.com/office/powerpoint/2010/main" val="1423933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4AC3558-0D9A-C344-AE9C-8673CF2C15B6}"/>
              </a:ext>
            </a:extLst>
          </p:cNvPr>
          <p:cNvSpPr/>
          <p:nvPr userDrawn="1"/>
        </p:nvSpPr>
        <p:spPr>
          <a:xfrm>
            <a:off x="3606801" y="4828032"/>
            <a:ext cx="4995332" cy="719328"/>
          </a:xfrm>
          <a:prstGeom prst="rect">
            <a:avLst/>
          </a:prstGeom>
          <a:solidFill>
            <a:srgbClr val="37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A2E337D-2FDB-7B44-91AF-E706AE3F177D}"/>
              </a:ext>
            </a:extLst>
          </p:cNvPr>
          <p:cNvSpPr/>
          <p:nvPr userDrawn="1"/>
        </p:nvSpPr>
        <p:spPr>
          <a:xfrm>
            <a:off x="0" y="0"/>
            <a:ext cx="12192000" cy="6858000"/>
          </a:xfrm>
          <a:prstGeom prst="rect">
            <a:avLst/>
          </a:prstGeom>
          <a:solidFill>
            <a:srgbClr val="450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B142649-AEDB-B145-A683-96DCA00CCFA8}"/>
              </a:ext>
            </a:extLst>
          </p:cNvPr>
          <p:cNvSpPr>
            <a:spLocks noGrp="1"/>
          </p:cNvSpPr>
          <p:nvPr>
            <p:ph type="ctrTitle" hasCustomPrompt="1"/>
          </p:nvPr>
        </p:nvSpPr>
        <p:spPr>
          <a:xfrm>
            <a:off x="1524000" y="1570418"/>
            <a:ext cx="9144000" cy="2387600"/>
          </a:xfrm>
        </p:spPr>
        <p:txBody>
          <a:bodyPr anchor="b">
            <a:normAutofit/>
          </a:bodyPr>
          <a:lstStyle>
            <a:lvl1pPr algn="ctr">
              <a:defRPr sz="5400" b="1" i="0">
                <a:solidFill>
                  <a:schemeClr val="bg1"/>
                </a:solidFill>
                <a:latin typeface="Rockwell" panose="02060603020205020403" pitchFamily="18" charset="77"/>
              </a:defRPr>
            </a:lvl1pPr>
          </a:lstStyle>
          <a:p>
            <a:r>
              <a:rPr lang="en-US" dirty="0"/>
              <a:t>This is the main title slide of the presentation</a:t>
            </a:r>
          </a:p>
        </p:txBody>
      </p:sp>
      <p:sp>
        <p:nvSpPr>
          <p:cNvPr id="3" name="Subtitle 2">
            <a:extLst>
              <a:ext uri="{FF2B5EF4-FFF2-40B4-BE49-F238E27FC236}">
                <a16:creationId xmlns:a16="http://schemas.microsoft.com/office/drawing/2014/main" id="{4C0A412F-B3E3-4A40-BC4C-3F363EA5DF83}"/>
              </a:ext>
            </a:extLst>
          </p:cNvPr>
          <p:cNvSpPr>
            <a:spLocks noGrp="1"/>
          </p:cNvSpPr>
          <p:nvPr>
            <p:ph type="subTitle" idx="1" hasCustomPrompt="1"/>
          </p:nvPr>
        </p:nvSpPr>
        <p:spPr>
          <a:xfrm>
            <a:off x="1524000" y="4050093"/>
            <a:ext cx="9144000" cy="1104074"/>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A. OPTIONAL Ph.D.</a:t>
            </a:r>
          </a:p>
        </p:txBody>
      </p:sp>
      <p:sp>
        <p:nvSpPr>
          <p:cNvPr id="4" name="Date Placeholder 3">
            <a:extLst>
              <a:ext uri="{FF2B5EF4-FFF2-40B4-BE49-F238E27FC236}">
                <a16:creationId xmlns:a16="http://schemas.microsoft.com/office/drawing/2014/main" id="{8658E3BB-957C-5148-AE38-B706F524E28B}"/>
              </a:ext>
            </a:extLst>
          </p:cNvPr>
          <p:cNvSpPr>
            <a:spLocks noGrp="1"/>
          </p:cNvSpPr>
          <p:nvPr>
            <p:ph type="dt" sz="half" idx="10"/>
          </p:nvPr>
        </p:nvSpPr>
        <p:spPr/>
        <p:txBody>
          <a:bodyPr/>
          <a:lstStyle/>
          <a:p>
            <a:fld id="{63F0F097-0705-DA46-B748-55FB76BDB834}" type="datetimeFigureOut">
              <a:rPr lang="en-US" smtClean="0"/>
              <a:t>10/12/2023</a:t>
            </a:fld>
            <a:endParaRPr lang="en-US"/>
          </a:p>
        </p:txBody>
      </p:sp>
      <p:sp>
        <p:nvSpPr>
          <p:cNvPr id="5" name="Footer Placeholder 4">
            <a:extLst>
              <a:ext uri="{FF2B5EF4-FFF2-40B4-BE49-F238E27FC236}">
                <a16:creationId xmlns:a16="http://schemas.microsoft.com/office/drawing/2014/main" id="{95962EE5-44F2-4A41-B1F1-3B2849DAEB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5800E0-3FD9-6449-B530-B039EB0136D5}"/>
              </a:ext>
            </a:extLst>
          </p:cNvPr>
          <p:cNvSpPr>
            <a:spLocks noGrp="1"/>
          </p:cNvSpPr>
          <p:nvPr>
            <p:ph type="sldNum" sz="quarter" idx="12"/>
          </p:nvPr>
        </p:nvSpPr>
        <p:spPr/>
        <p:txBody>
          <a:bodyPr/>
          <a:lstStyle/>
          <a:p>
            <a:fld id="{F725E07A-13CD-D446-99A3-4E60C86A30A4}" type="slidenum">
              <a:rPr lang="en-US" smtClean="0"/>
              <a:t>‹#›</a:t>
            </a:fld>
            <a:endParaRPr lang="en-US"/>
          </a:p>
        </p:txBody>
      </p:sp>
      <p:sp>
        <p:nvSpPr>
          <p:cNvPr id="8" name="Rectangle 7">
            <a:extLst>
              <a:ext uri="{FF2B5EF4-FFF2-40B4-BE49-F238E27FC236}">
                <a16:creationId xmlns:a16="http://schemas.microsoft.com/office/drawing/2014/main" id="{11D546A7-0B00-1E44-AECB-15A36DA7AC1D}"/>
              </a:ext>
            </a:extLst>
          </p:cNvPr>
          <p:cNvSpPr/>
          <p:nvPr userDrawn="1"/>
        </p:nvSpPr>
        <p:spPr>
          <a:xfrm>
            <a:off x="850232" y="1166607"/>
            <a:ext cx="10507579" cy="4373033"/>
          </a:xfrm>
          <a:prstGeom prst="rect">
            <a:avLst/>
          </a:prstGeom>
          <a:noFill/>
          <a:ln w="38100">
            <a:solidFill>
              <a:srgbClr val="C3B0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225894A4-8644-FD47-8C71-73C6A3BFF0A1}"/>
              </a:ext>
            </a:extLst>
          </p:cNvPr>
          <p:cNvGrpSpPr/>
          <p:nvPr userDrawn="1"/>
        </p:nvGrpSpPr>
        <p:grpSpPr>
          <a:xfrm>
            <a:off x="3640666" y="5325979"/>
            <a:ext cx="4944533" cy="509656"/>
            <a:chOff x="3640666" y="5325979"/>
            <a:chExt cx="4944533" cy="509656"/>
          </a:xfrm>
        </p:grpSpPr>
        <p:sp>
          <p:nvSpPr>
            <p:cNvPr id="20" name="Rectangle 19">
              <a:extLst>
                <a:ext uri="{FF2B5EF4-FFF2-40B4-BE49-F238E27FC236}">
                  <a16:creationId xmlns:a16="http://schemas.microsoft.com/office/drawing/2014/main" id="{1515BE55-E574-194B-B36E-78FBF359DB97}"/>
                </a:ext>
              </a:extLst>
            </p:cNvPr>
            <p:cNvSpPr/>
            <p:nvPr userDrawn="1"/>
          </p:nvSpPr>
          <p:spPr>
            <a:xfrm>
              <a:off x="3640666" y="5325979"/>
              <a:ext cx="4944533" cy="509656"/>
            </a:xfrm>
            <a:prstGeom prst="rect">
              <a:avLst/>
            </a:prstGeom>
            <a:solidFill>
              <a:srgbClr val="450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99729C4E-0E5B-2A48-AEF1-8B25438B19D9}"/>
                </a:ext>
              </a:extLst>
            </p:cNvPr>
            <p:cNvSpPr/>
            <p:nvPr userDrawn="1"/>
          </p:nvSpPr>
          <p:spPr>
            <a:xfrm>
              <a:off x="3645895" y="5412641"/>
              <a:ext cx="270933" cy="270933"/>
            </a:xfrm>
            <a:prstGeom prst="ellipse">
              <a:avLst/>
            </a:prstGeom>
            <a:noFill/>
            <a:ln w="38100">
              <a:solidFill>
                <a:srgbClr val="C3B0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4" name="Oval 13">
              <a:extLst>
                <a:ext uri="{FF2B5EF4-FFF2-40B4-BE49-F238E27FC236}">
                  <a16:creationId xmlns:a16="http://schemas.microsoft.com/office/drawing/2014/main" id="{0AF0FC7F-09AE-DA48-8E0E-EB3364CB6E3C}"/>
                </a:ext>
              </a:extLst>
            </p:cNvPr>
            <p:cNvSpPr/>
            <p:nvPr userDrawn="1"/>
          </p:nvSpPr>
          <p:spPr>
            <a:xfrm>
              <a:off x="8300832" y="5413788"/>
              <a:ext cx="270933" cy="270933"/>
            </a:xfrm>
            <a:prstGeom prst="ellipse">
              <a:avLst/>
            </a:prstGeom>
            <a:noFill/>
            <a:ln w="38100">
              <a:solidFill>
                <a:srgbClr val="C3B0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8" name="Picture 17">
              <a:extLst>
                <a:ext uri="{FF2B5EF4-FFF2-40B4-BE49-F238E27FC236}">
                  <a16:creationId xmlns:a16="http://schemas.microsoft.com/office/drawing/2014/main" id="{24B834EA-A02C-D241-9EE5-DD8F633645EF}"/>
                </a:ext>
              </a:extLst>
            </p:cNvPr>
            <p:cNvPicPr>
              <a:picLocks noChangeAspect="1"/>
            </p:cNvPicPr>
            <p:nvPr userDrawn="1"/>
          </p:nvPicPr>
          <p:blipFill>
            <a:blip r:embed="rId2"/>
            <a:stretch>
              <a:fillRect/>
            </a:stretch>
          </p:blipFill>
          <p:spPr>
            <a:xfrm>
              <a:off x="4071984" y="5455278"/>
              <a:ext cx="4043939" cy="203469"/>
            </a:xfrm>
            <a:prstGeom prst="rect">
              <a:avLst/>
            </a:prstGeom>
          </p:spPr>
        </p:pic>
      </p:grpSp>
    </p:spTree>
    <p:extLst>
      <p:ext uri="{BB962C8B-B14F-4D97-AF65-F5344CB8AC3E}">
        <p14:creationId xmlns:p14="http://schemas.microsoft.com/office/powerpoint/2010/main" val="3580154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ABBAC-CE8C-D940-9F50-83D4B605F3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86DF26-7555-0942-A05F-CA67B081A1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74140D-48D6-A445-988F-352AACAF9294}"/>
              </a:ext>
            </a:extLst>
          </p:cNvPr>
          <p:cNvSpPr>
            <a:spLocks noGrp="1"/>
          </p:cNvSpPr>
          <p:nvPr>
            <p:ph type="dt" sz="half" idx="10"/>
          </p:nvPr>
        </p:nvSpPr>
        <p:spPr/>
        <p:txBody>
          <a:bodyPr/>
          <a:lstStyle/>
          <a:p>
            <a:fld id="{63F0F097-0705-DA46-B748-55FB76BDB834}" type="datetimeFigureOut">
              <a:rPr lang="en-US" smtClean="0"/>
              <a:t>10/12/2023</a:t>
            </a:fld>
            <a:endParaRPr lang="en-US"/>
          </a:p>
        </p:txBody>
      </p:sp>
      <p:sp>
        <p:nvSpPr>
          <p:cNvPr id="5" name="Footer Placeholder 4">
            <a:extLst>
              <a:ext uri="{FF2B5EF4-FFF2-40B4-BE49-F238E27FC236}">
                <a16:creationId xmlns:a16="http://schemas.microsoft.com/office/drawing/2014/main" id="{70B94332-DD64-C341-BAD3-2A55850797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F2052-9C95-1A41-B99C-2AC2AD1B89E1}"/>
              </a:ext>
            </a:extLst>
          </p:cNvPr>
          <p:cNvSpPr>
            <a:spLocks noGrp="1"/>
          </p:cNvSpPr>
          <p:nvPr>
            <p:ph type="sldNum" sz="quarter" idx="12"/>
          </p:nvPr>
        </p:nvSpPr>
        <p:spPr/>
        <p:txBody>
          <a:bodyPr/>
          <a:lstStyle/>
          <a:p>
            <a:fld id="{F725E07A-13CD-D446-99A3-4E60C86A30A4}" type="slidenum">
              <a:rPr lang="en-US" smtClean="0"/>
              <a:t>‹#›</a:t>
            </a:fld>
            <a:endParaRPr lang="en-US"/>
          </a:p>
        </p:txBody>
      </p:sp>
      <p:grpSp>
        <p:nvGrpSpPr>
          <p:cNvPr id="13" name="Group 12">
            <a:extLst>
              <a:ext uri="{FF2B5EF4-FFF2-40B4-BE49-F238E27FC236}">
                <a16:creationId xmlns:a16="http://schemas.microsoft.com/office/drawing/2014/main" id="{B090676A-7296-5C4D-8162-C149E7DCB871}"/>
              </a:ext>
            </a:extLst>
          </p:cNvPr>
          <p:cNvGrpSpPr/>
          <p:nvPr userDrawn="1"/>
        </p:nvGrpSpPr>
        <p:grpSpPr>
          <a:xfrm>
            <a:off x="-6350" y="397991"/>
            <a:ext cx="11812319" cy="6617015"/>
            <a:chOff x="-6350" y="397991"/>
            <a:chExt cx="11812319" cy="6617015"/>
          </a:xfrm>
        </p:grpSpPr>
        <p:pic>
          <p:nvPicPr>
            <p:cNvPr id="14" name="Picture 13">
              <a:extLst>
                <a:ext uri="{FF2B5EF4-FFF2-40B4-BE49-F238E27FC236}">
                  <a16:creationId xmlns:a16="http://schemas.microsoft.com/office/drawing/2014/main" id="{011BBC05-7120-414C-85A4-0680954FA2DD}"/>
                </a:ext>
              </a:extLst>
            </p:cNvPr>
            <p:cNvPicPr>
              <a:picLocks noChangeAspect="1"/>
            </p:cNvPicPr>
            <p:nvPr userDrawn="1"/>
          </p:nvPicPr>
          <p:blipFill>
            <a:blip r:embed="rId2"/>
            <a:stretch>
              <a:fillRect/>
            </a:stretch>
          </p:blipFill>
          <p:spPr>
            <a:xfrm>
              <a:off x="-6350" y="5960906"/>
              <a:ext cx="4660900" cy="1054100"/>
            </a:xfrm>
            <a:prstGeom prst="rect">
              <a:avLst/>
            </a:prstGeom>
          </p:spPr>
        </p:pic>
        <p:cxnSp>
          <p:nvCxnSpPr>
            <p:cNvPr id="15" name="Straight Connector 14">
              <a:extLst>
                <a:ext uri="{FF2B5EF4-FFF2-40B4-BE49-F238E27FC236}">
                  <a16:creationId xmlns:a16="http://schemas.microsoft.com/office/drawing/2014/main" id="{A37705CC-07C8-A14E-AFA8-661DB111538C}"/>
                </a:ext>
              </a:extLst>
            </p:cNvPr>
            <p:cNvCxnSpPr>
              <a:cxnSpLocks/>
            </p:cNvCxnSpPr>
            <p:nvPr userDrawn="1"/>
          </p:nvCxnSpPr>
          <p:spPr>
            <a:xfrm>
              <a:off x="11753850" y="502603"/>
              <a:ext cx="0" cy="6014720"/>
            </a:xfrm>
            <a:prstGeom prst="line">
              <a:avLst/>
            </a:prstGeom>
            <a:ln w="28575">
              <a:solidFill>
                <a:srgbClr val="AD9C65"/>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C15DA9F6-6973-3747-B669-944752B9D423}"/>
                </a:ext>
              </a:extLst>
            </p:cNvPr>
            <p:cNvCxnSpPr>
              <a:cxnSpLocks/>
              <a:stCxn id="18" idx="6"/>
            </p:cNvCxnSpPr>
            <p:nvPr userDrawn="1"/>
          </p:nvCxnSpPr>
          <p:spPr>
            <a:xfrm>
              <a:off x="4655904" y="6502400"/>
              <a:ext cx="7101121" cy="0"/>
            </a:xfrm>
            <a:prstGeom prst="line">
              <a:avLst/>
            </a:prstGeom>
            <a:ln w="28575">
              <a:solidFill>
                <a:srgbClr val="AD9C65"/>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6B654DE9-1A00-AD48-84A7-0031CFB59C66}"/>
                </a:ext>
              </a:extLst>
            </p:cNvPr>
            <p:cNvSpPr/>
            <p:nvPr userDrawn="1"/>
          </p:nvSpPr>
          <p:spPr>
            <a:xfrm>
              <a:off x="11701731" y="397991"/>
              <a:ext cx="104238" cy="104238"/>
            </a:xfrm>
            <a:prstGeom prst="ellipse">
              <a:avLst/>
            </a:prstGeom>
            <a:noFill/>
            <a:ln w="28575">
              <a:solidFill>
                <a:srgbClr val="AD9C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63EB1A7-342E-DB42-B276-00B93522E9BA}"/>
                </a:ext>
              </a:extLst>
            </p:cNvPr>
            <p:cNvSpPr/>
            <p:nvPr userDrawn="1"/>
          </p:nvSpPr>
          <p:spPr>
            <a:xfrm>
              <a:off x="4551666" y="6450281"/>
              <a:ext cx="104238" cy="104238"/>
            </a:xfrm>
            <a:prstGeom prst="ellipse">
              <a:avLst/>
            </a:prstGeom>
            <a:noFill/>
            <a:ln w="25400">
              <a:solidFill>
                <a:srgbClr val="AD9C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37917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FE9CA1-1E29-A346-91D0-A0AAFB4C57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921698-DB71-6145-9C41-8D75F3C38C1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722984-A832-F74D-AD0D-8B18A2AFFEAE}"/>
              </a:ext>
            </a:extLst>
          </p:cNvPr>
          <p:cNvSpPr>
            <a:spLocks noGrp="1"/>
          </p:cNvSpPr>
          <p:nvPr>
            <p:ph type="dt" sz="half" idx="10"/>
          </p:nvPr>
        </p:nvSpPr>
        <p:spPr/>
        <p:txBody>
          <a:bodyPr/>
          <a:lstStyle/>
          <a:p>
            <a:fld id="{63F0F097-0705-DA46-B748-55FB76BDB834}" type="datetimeFigureOut">
              <a:rPr lang="en-US" smtClean="0"/>
              <a:t>10/12/2023</a:t>
            </a:fld>
            <a:endParaRPr lang="en-US"/>
          </a:p>
        </p:txBody>
      </p:sp>
      <p:sp>
        <p:nvSpPr>
          <p:cNvPr id="5" name="Footer Placeholder 4">
            <a:extLst>
              <a:ext uri="{FF2B5EF4-FFF2-40B4-BE49-F238E27FC236}">
                <a16:creationId xmlns:a16="http://schemas.microsoft.com/office/drawing/2014/main" id="{AF7DD9FE-3EA4-C040-B996-A45D652DE3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C03191-F705-4C4A-A2BA-DD9536BC198C}"/>
              </a:ext>
            </a:extLst>
          </p:cNvPr>
          <p:cNvSpPr>
            <a:spLocks noGrp="1"/>
          </p:cNvSpPr>
          <p:nvPr>
            <p:ph type="sldNum" sz="quarter" idx="12"/>
          </p:nvPr>
        </p:nvSpPr>
        <p:spPr/>
        <p:txBody>
          <a:bodyPr/>
          <a:lstStyle/>
          <a:p>
            <a:fld id="{F725E07A-13CD-D446-99A3-4E60C86A30A4}" type="slidenum">
              <a:rPr lang="en-US" smtClean="0"/>
              <a:t>‹#›</a:t>
            </a:fld>
            <a:endParaRPr lang="en-US"/>
          </a:p>
        </p:txBody>
      </p:sp>
      <p:grpSp>
        <p:nvGrpSpPr>
          <p:cNvPr id="13" name="Group 12">
            <a:extLst>
              <a:ext uri="{FF2B5EF4-FFF2-40B4-BE49-F238E27FC236}">
                <a16:creationId xmlns:a16="http://schemas.microsoft.com/office/drawing/2014/main" id="{BBA3CFCE-20B0-D246-94D7-FE1B4033EFB0}"/>
              </a:ext>
            </a:extLst>
          </p:cNvPr>
          <p:cNvGrpSpPr/>
          <p:nvPr userDrawn="1"/>
        </p:nvGrpSpPr>
        <p:grpSpPr>
          <a:xfrm>
            <a:off x="-6350" y="397991"/>
            <a:ext cx="11812319" cy="6617015"/>
            <a:chOff x="-6350" y="397991"/>
            <a:chExt cx="11812319" cy="6617015"/>
          </a:xfrm>
        </p:grpSpPr>
        <p:pic>
          <p:nvPicPr>
            <p:cNvPr id="14" name="Picture 13">
              <a:extLst>
                <a:ext uri="{FF2B5EF4-FFF2-40B4-BE49-F238E27FC236}">
                  <a16:creationId xmlns:a16="http://schemas.microsoft.com/office/drawing/2014/main" id="{B94CECB2-FD9B-1141-90AF-A8982F235516}"/>
                </a:ext>
              </a:extLst>
            </p:cNvPr>
            <p:cNvPicPr>
              <a:picLocks noChangeAspect="1"/>
            </p:cNvPicPr>
            <p:nvPr userDrawn="1"/>
          </p:nvPicPr>
          <p:blipFill>
            <a:blip r:embed="rId2"/>
            <a:stretch>
              <a:fillRect/>
            </a:stretch>
          </p:blipFill>
          <p:spPr>
            <a:xfrm>
              <a:off x="-6350" y="5960906"/>
              <a:ext cx="4660900" cy="1054100"/>
            </a:xfrm>
            <a:prstGeom prst="rect">
              <a:avLst/>
            </a:prstGeom>
          </p:spPr>
        </p:pic>
        <p:cxnSp>
          <p:nvCxnSpPr>
            <p:cNvPr id="15" name="Straight Connector 14">
              <a:extLst>
                <a:ext uri="{FF2B5EF4-FFF2-40B4-BE49-F238E27FC236}">
                  <a16:creationId xmlns:a16="http://schemas.microsoft.com/office/drawing/2014/main" id="{F19B3545-08EC-7549-98FB-A321C867E22A}"/>
                </a:ext>
              </a:extLst>
            </p:cNvPr>
            <p:cNvCxnSpPr>
              <a:cxnSpLocks/>
            </p:cNvCxnSpPr>
            <p:nvPr userDrawn="1"/>
          </p:nvCxnSpPr>
          <p:spPr>
            <a:xfrm>
              <a:off x="11753850" y="502603"/>
              <a:ext cx="0" cy="6014720"/>
            </a:xfrm>
            <a:prstGeom prst="line">
              <a:avLst/>
            </a:prstGeom>
            <a:ln w="28575">
              <a:solidFill>
                <a:srgbClr val="AD9C65"/>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BA562AE0-7BC1-FC49-ACC0-A6FCDB5EE792}"/>
                </a:ext>
              </a:extLst>
            </p:cNvPr>
            <p:cNvCxnSpPr>
              <a:cxnSpLocks/>
              <a:stCxn id="18" idx="6"/>
            </p:cNvCxnSpPr>
            <p:nvPr userDrawn="1"/>
          </p:nvCxnSpPr>
          <p:spPr>
            <a:xfrm>
              <a:off x="4655904" y="6502400"/>
              <a:ext cx="7101121" cy="0"/>
            </a:xfrm>
            <a:prstGeom prst="line">
              <a:avLst/>
            </a:prstGeom>
            <a:ln w="28575">
              <a:solidFill>
                <a:srgbClr val="AD9C65"/>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DFCF44E2-74B1-C640-90FC-9789C68F8526}"/>
                </a:ext>
              </a:extLst>
            </p:cNvPr>
            <p:cNvSpPr/>
            <p:nvPr userDrawn="1"/>
          </p:nvSpPr>
          <p:spPr>
            <a:xfrm>
              <a:off x="11701731" y="397991"/>
              <a:ext cx="104238" cy="104238"/>
            </a:xfrm>
            <a:prstGeom prst="ellipse">
              <a:avLst/>
            </a:prstGeom>
            <a:noFill/>
            <a:ln w="28575">
              <a:solidFill>
                <a:srgbClr val="AD9C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0425DF4-1238-6B4E-9E9C-EA6CEB9BAEF7}"/>
                </a:ext>
              </a:extLst>
            </p:cNvPr>
            <p:cNvSpPr/>
            <p:nvPr userDrawn="1"/>
          </p:nvSpPr>
          <p:spPr>
            <a:xfrm>
              <a:off x="4551666" y="6450281"/>
              <a:ext cx="104238" cy="104238"/>
            </a:xfrm>
            <a:prstGeom prst="ellipse">
              <a:avLst/>
            </a:prstGeom>
            <a:noFill/>
            <a:ln w="25400">
              <a:solidFill>
                <a:srgbClr val="AD9C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90213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A3405-0971-E847-B805-79DB88FBC0DA}"/>
              </a:ext>
            </a:extLst>
          </p:cNvPr>
          <p:cNvSpPr>
            <a:spLocks noGrp="1"/>
          </p:cNvSpPr>
          <p:nvPr>
            <p:ph type="title" hasCustomPrompt="1"/>
          </p:nvPr>
        </p:nvSpPr>
        <p:spPr>
          <a:xfrm>
            <a:off x="838200" y="901837"/>
            <a:ext cx="10515600" cy="1325563"/>
          </a:xfrm>
        </p:spPr>
        <p:txBody>
          <a:bodyPr>
            <a:normAutofit/>
          </a:bodyPr>
          <a:lstStyle>
            <a:lvl1pPr>
              <a:defRPr sz="3600"/>
            </a:lvl1pPr>
          </a:lstStyle>
          <a:p>
            <a:r>
              <a:rPr lang="en-US" dirty="0"/>
              <a:t>This is the typical level 1 slide with the heading in Rockwell 36 pt.</a:t>
            </a:r>
          </a:p>
        </p:txBody>
      </p:sp>
      <p:sp>
        <p:nvSpPr>
          <p:cNvPr id="3" name="Content Placeholder 2">
            <a:extLst>
              <a:ext uri="{FF2B5EF4-FFF2-40B4-BE49-F238E27FC236}">
                <a16:creationId xmlns:a16="http://schemas.microsoft.com/office/drawing/2014/main" id="{AFB23011-499D-4E4B-BB05-4DA0C4806BD0}"/>
              </a:ext>
            </a:extLst>
          </p:cNvPr>
          <p:cNvSpPr>
            <a:spLocks noGrp="1"/>
          </p:cNvSpPr>
          <p:nvPr>
            <p:ph idx="1" hasCustomPrompt="1"/>
          </p:nvPr>
        </p:nvSpPr>
        <p:spPr>
          <a:xfrm>
            <a:off x="838200" y="2362337"/>
            <a:ext cx="10515600" cy="3819802"/>
          </a:xfrm>
        </p:spPr>
        <p:txBody>
          <a:bodyPr/>
          <a:lstStyle>
            <a:lvl1pPr>
              <a:defRPr b="0"/>
            </a:lvl1pPr>
          </a:lstStyle>
          <a:p>
            <a:r>
              <a:rPr lang="en-US" dirty="0"/>
              <a:t>This is a bulleted list textbox using the font Franklin Gothic Book in 24 pt. </a:t>
            </a:r>
            <a:br>
              <a:rPr lang="en-US" dirty="0"/>
            </a:br>
            <a:r>
              <a:rPr lang="en-US" dirty="0"/>
              <a:t>as the primary typeface. Please take into account the room size you are </a:t>
            </a:r>
            <a:br>
              <a:rPr lang="en-US" dirty="0"/>
            </a:br>
            <a:r>
              <a:rPr lang="en-US" dirty="0"/>
              <a:t>presenting in. Whenever possible, try to limit this slide to a maximum </a:t>
            </a:r>
            <a:br>
              <a:rPr lang="en-US" dirty="0"/>
            </a:br>
            <a:r>
              <a:rPr lang="en-US" dirty="0"/>
              <a:t>number of five bulleted items.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22C169A-2E78-9045-9AC7-3FE18B35D5FD}"/>
              </a:ext>
            </a:extLst>
          </p:cNvPr>
          <p:cNvSpPr>
            <a:spLocks noGrp="1"/>
          </p:cNvSpPr>
          <p:nvPr>
            <p:ph type="dt" sz="half" idx="10"/>
          </p:nvPr>
        </p:nvSpPr>
        <p:spPr/>
        <p:txBody>
          <a:bodyPr/>
          <a:lstStyle/>
          <a:p>
            <a:fld id="{63F0F097-0705-DA46-B748-55FB76BDB834}" type="datetimeFigureOut">
              <a:rPr lang="en-US" smtClean="0"/>
              <a:t>10/12/2023</a:t>
            </a:fld>
            <a:endParaRPr lang="en-US"/>
          </a:p>
        </p:txBody>
      </p:sp>
      <p:sp>
        <p:nvSpPr>
          <p:cNvPr id="5" name="Footer Placeholder 4">
            <a:extLst>
              <a:ext uri="{FF2B5EF4-FFF2-40B4-BE49-F238E27FC236}">
                <a16:creationId xmlns:a16="http://schemas.microsoft.com/office/drawing/2014/main" id="{23A301A3-7608-7449-950F-87E3E2DD0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AC7E6D-357E-3C4D-ABD8-080D35CBDC33}"/>
              </a:ext>
            </a:extLst>
          </p:cNvPr>
          <p:cNvSpPr>
            <a:spLocks noGrp="1"/>
          </p:cNvSpPr>
          <p:nvPr>
            <p:ph type="sldNum" sz="quarter" idx="12"/>
          </p:nvPr>
        </p:nvSpPr>
        <p:spPr/>
        <p:txBody>
          <a:bodyPr/>
          <a:lstStyle/>
          <a:p>
            <a:fld id="{F725E07A-13CD-D446-99A3-4E60C86A30A4}" type="slidenum">
              <a:rPr lang="en-US" smtClean="0"/>
              <a:t>‹#›</a:t>
            </a:fld>
            <a:endParaRPr lang="en-US"/>
          </a:p>
        </p:txBody>
      </p:sp>
      <p:grpSp>
        <p:nvGrpSpPr>
          <p:cNvPr id="21" name="Group 20">
            <a:extLst>
              <a:ext uri="{FF2B5EF4-FFF2-40B4-BE49-F238E27FC236}">
                <a16:creationId xmlns:a16="http://schemas.microsoft.com/office/drawing/2014/main" id="{F2FE436E-A2DC-B745-9491-95192EDFD802}"/>
              </a:ext>
            </a:extLst>
          </p:cNvPr>
          <p:cNvGrpSpPr/>
          <p:nvPr userDrawn="1"/>
        </p:nvGrpSpPr>
        <p:grpSpPr>
          <a:xfrm>
            <a:off x="-6350" y="372930"/>
            <a:ext cx="11812319" cy="6642076"/>
            <a:chOff x="-6350" y="372930"/>
            <a:chExt cx="11812319" cy="6642076"/>
          </a:xfrm>
        </p:grpSpPr>
        <p:pic>
          <p:nvPicPr>
            <p:cNvPr id="16" name="Picture 15">
              <a:extLst>
                <a:ext uri="{FF2B5EF4-FFF2-40B4-BE49-F238E27FC236}">
                  <a16:creationId xmlns:a16="http://schemas.microsoft.com/office/drawing/2014/main" id="{B65981EE-4FA9-164E-AE89-B6D509E28C90}"/>
                </a:ext>
              </a:extLst>
            </p:cNvPr>
            <p:cNvPicPr>
              <a:picLocks noChangeAspect="1"/>
            </p:cNvPicPr>
            <p:nvPr userDrawn="1"/>
          </p:nvPicPr>
          <p:blipFill>
            <a:blip r:embed="rId2"/>
            <a:stretch>
              <a:fillRect/>
            </a:stretch>
          </p:blipFill>
          <p:spPr>
            <a:xfrm>
              <a:off x="-6350" y="5960906"/>
              <a:ext cx="4660900" cy="1054100"/>
            </a:xfrm>
            <a:prstGeom prst="rect">
              <a:avLst/>
            </a:prstGeom>
          </p:spPr>
        </p:pic>
        <p:cxnSp>
          <p:nvCxnSpPr>
            <p:cNvPr id="8" name="Straight Connector 7">
              <a:extLst>
                <a:ext uri="{FF2B5EF4-FFF2-40B4-BE49-F238E27FC236}">
                  <a16:creationId xmlns:a16="http://schemas.microsoft.com/office/drawing/2014/main" id="{BC8501E2-620C-CC4A-8FC7-1039E05A2985}"/>
                </a:ext>
              </a:extLst>
            </p:cNvPr>
            <p:cNvCxnSpPr>
              <a:cxnSpLocks/>
            </p:cNvCxnSpPr>
            <p:nvPr userDrawn="1"/>
          </p:nvCxnSpPr>
          <p:spPr>
            <a:xfrm>
              <a:off x="11753850" y="502603"/>
              <a:ext cx="0" cy="6014720"/>
            </a:xfrm>
            <a:prstGeom prst="line">
              <a:avLst/>
            </a:prstGeom>
            <a:ln w="28575">
              <a:solidFill>
                <a:srgbClr val="AD9C65"/>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1E8FFC14-A94C-A14B-8CAE-820619A48C13}"/>
                </a:ext>
              </a:extLst>
            </p:cNvPr>
            <p:cNvCxnSpPr>
              <a:cxnSpLocks/>
              <a:stCxn id="10" idx="6"/>
            </p:cNvCxnSpPr>
            <p:nvPr userDrawn="1"/>
          </p:nvCxnSpPr>
          <p:spPr>
            <a:xfrm>
              <a:off x="4655904" y="6502400"/>
              <a:ext cx="7101121" cy="0"/>
            </a:xfrm>
            <a:prstGeom prst="line">
              <a:avLst/>
            </a:prstGeom>
            <a:ln w="28575">
              <a:solidFill>
                <a:srgbClr val="AD9C65"/>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3D0627E2-22F4-E146-8218-B19BA6C9C12A}"/>
                </a:ext>
              </a:extLst>
            </p:cNvPr>
            <p:cNvSpPr/>
            <p:nvPr userDrawn="1"/>
          </p:nvSpPr>
          <p:spPr>
            <a:xfrm>
              <a:off x="4551666" y="6450281"/>
              <a:ext cx="104238" cy="104238"/>
            </a:xfrm>
            <a:prstGeom prst="ellipse">
              <a:avLst/>
            </a:prstGeom>
            <a:noFill/>
            <a:ln w="25400">
              <a:solidFill>
                <a:srgbClr val="AD9C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AB18196-3433-0746-BCFE-7577BA3A391E}"/>
                </a:ext>
              </a:extLst>
            </p:cNvPr>
            <p:cNvSpPr/>
            <p:nvPr userDrawn="1"/>
          </p:nvSpPr>
          <p:spPr>
            <a:xfrm>
              <a:off x="11701731" y="397991"/>
              <a:ext cx="104238" cy="104238"/>
            </a:xfrm>
            <a:prstGeom prst="ellipse">
              <a:avLst/>
            </a:prstGeom>
            <a:noFill/>
            <a:ln w="28575">
              <a:solidFill>
                <a:srgbClr val="AD9C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1095C70D-0623-5D49-A16A-8819DA5E88ED}"/>
                </a:ext>
              </a:extLst>
            </p:cNvPr>
            <p:cNvPicPr>
              <a:picLocks noChangeAspect="1"/>
            </p:cNvPicPr>
            <p:nvPr userDrawn="1"/>
          </p:nvPicPr>
          <p:blipFill>
            <a:blip r:embed="rId3"/>
            <a:stretch>
              <a:fillRect/>
            </a:stretch>
          </p:blipFill>
          <p:spPr>
            <a:xfrm>
              <a:off x="9983470" y="372930"/>
              <a:ext cx="1565402" cy="501084"/>
            </a:xfrm>
            <a:prstGeom prst="rect">
              <a:avLst/>
            </a:prstGeom>
          </p:spPr>
        </p:pic>
      </p:grpSp>
    </p:spTree>
    <p:extLst>
      <p:ext uri="{BB962C8B-B14F-4D97-AF65-F5344CB8AC3E}">
        <p14:creationId xmlns:p14="http://schemas.microsoft.com/office/powerpoint/2010/main" val="48667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E06A5-78A5-E449-B1EF-A9FC402CE2BE}"/>
              </a:ext>
            </a:extLst>
          </p:cNvPr>
          <p:cNvSpPr>
            <a:spLocks noGrp="1"/>
          </p:cNvSpPr>
          <p:nvPr>
            <p:ph type="title" hasCustomPrompt="1"/>
          </p:nvPr>
        </p:nvSpPr>
        <p:spPr>
          <a:xfrm>
            <a:off x="831850" y="1180352"/>
            <a:ext cx="10515600" cy="2852737"/>
          </a:xfrm>
        </p:spPr>
        <p:txBody>
          <a:bodyPr anchor="b">
            <a:normAutofit/>
          </a:bodyPr>
          <a:lstStyle>
            <a:lvl1pPr algn="ctr">
              <a:defRPr sz="5400" b="1" i="0">
                <a:latin typeface="Rockwell" panose="02060603020205020403" pitchFamily="18" charset="77"/>
              </a:defRPr>
            </a:lvl1pPr>
          </a:lstStyle>
          <a:p>
            <a:r>
              <a:rPr lang="en-US" dirty="0"/>
              <a:t>This is the secondary title slide of the presentation</a:t>
            </a:r>
          </a:p>
        </p:txBody>
      </p:sp>
      <p:sp>
        <p:nvSpPr>
          <p:cNvPr id="3" name="Text Placeholder 2">
            <a:extLst>
              <a:ext uri="{FF2B5EF4-FFF2-40B4-BE49-F238E27FC236}">
                <a16:creationId xmlns:a16="http://schemas.microsoft.com/office/drawing/2014/main" id="{87CBC990-EF67-5D4B-8942-023A916DEDCA}"/>
              </a:ext>
            </a:extLst>
          </p:cNvPr>
          <p:cNvSpPr>
            <a:spLocks noGrp="1"/>
          </p:cNvSpPr>
          <p:nvPr>
            <p:ph type="body" idx="1"/>
          </p:nvPr>
        </p:nvSpPr>
        <p:spPr>
          <a:xfrm>
            <a:off x="831850" y="406007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D14C1561-BB1C-764C-97AE-88EC7BEADFCA}"/>
              </a:ext>
            </a:extLst>
          </p:cNvPr>
          <p:cNvSpPr>
            <a:spLocks noGrp="1"/>
          </p:cNvSpPr>
          <p:nvPr>
            <p:ph type="dt" sz="half" idx="10"/>
          </p:nvPr>
        </p:nvSpPr>
        <p:spPr/>
        <p:txBody>
          <a:bodyPr/>
          <a:lstStyle/>
          <a:p>
            <a:fld id="{63F0F097-0705-DA46-B748-55FB76BDB834}" type="datetimeFigureOut">
              <a:rPr lang="en-US" smtClean="0"/>
              <a:t>10/12/2023</a:t>
            </a:fld>
            <a:endParaRPr lang="en-US"/>
          </a:p>
        </p:txBody>
      </p:sp>
      <p:sp>
        <p:nvSpPr>
          <p:cNvPr id="5" name="Footer Placeholder 4">
            <a:extLst>
              <a:ext uri="{FF2B5EF4-FFF2-40B4-BE49-F238E27FC236}">
                <a16:creationId xmlns:a16="http://schemas.microsoft.com/office/drawing/2014/main" id="{41459A51-E3E4-DB4E-B687-988CAC1C1F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6396C6-C557-8146-BF3D-1F44C342B378}"/>
              </a:ext>
            </a:extLst>
          </p:cNvPr>
          <p:cNvSpPr>
            <a:spLocks noGrp="1"/>
          </p:cNvSpPr>
          <p:nvPr>
            <p:ph type="sldNum" sz="quarter" idx="12"/>
          </p:nvPr>
        </p:nvSpPr>
        <p:spPr/>
        <p:txBody>
          <a:bodyPr/>
          <a:lstStyle/>
          <a:p>
            <a:fld id="{F725E07A-13CD-D446-99A3-4E60C86A30A4}" type="slidenum">
              <a:rPr lang="en-US" smtClean="0"/>
              <a:t>‹#›</a:t>
            </a:fld>
            <a:endParaRPr lang="en-US"/>
          </a:p>
        </p:txBody>
      </p:sp>
      <p:sp>
        <p:nvSpPr>
          <p:cNvPr id="7" name="Rectangle 6">
            <a:extLst>
              <a:ext uri="{FF2B5EF4-FFF2-40B4-BE49-F238E27FC236}">
                <a16:creationId xmlns:a16="http://schemas.microsoft.com/office/drawing/2014/main" id="{EAEF09F9-E23C-8C4D-B058-E205228DFF1D}"/>
              </a:ext>
            </a:extLst>
          </p:cNvPr>
          <p:cNvSpPr/>
          <p:nvPr userDrawn="1"/>
        </p:nvSpPr>
        <p:spPr>
          <a:xfrm>
            <a:off x="850232" y="1166607"/>
            <a:ext cx="10507579" cy="4373033"/>
          </a:xfrm>
          <a:prstGeom prst="rect">
            <a:avLst/>
          </a:prstGeom>
          <a:noFill/>
          <a:ln w="38100">
            <a:solidFill>
              <a:srgbClr val="4500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970366F-7A49-3E49-8719-D80BC405C04F}"/>
              </a:ext>
            </a:extLst>
          </p:cNvPr>
          <p:cNvSpPr/>
          <p:nvPr userDrawn="1"/>
        </p:nvSpPr>
        <p:spPr>
          <a:xfrm>
            <a:off x="3640666" y="5325979"/>
            <a:ext cx="4944533" cy="509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36E421E4-8999-3F45-954D-9E497B50858B}"/>
              </a:ext>
            </a:extLst>
          </p:cNvPr>
          <p:cNvSpPr/>
          <p:nvPr userDrawn="1"/>
        </p:nvSpPr>
        <p:spPr>
          <a:xfrm>
            <a:off x="3645895" y="5412641"/>
            <a:ext cx="270933" cy="270933"/>
          </a:xfrm>
          <a:prstGeom prst="ellipse">
            <a:avLst/>
          </a:prstGeom>
          <a:noFill/>
          <a:ln w="38100">
            <a:solidFill>
              <a:srgbClr val="4500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9" name="Oval 8">
            <a:extLst>
              <a:ext uri="{FF2B5EF4-FFF2-40B4-BE49-F238E27FC236}">
                <a16:creationId xmlns:a16="http://schemas.microsoft.com/office/drawing/2014/main" id="{8213387D-9A9D-BD4E-AC50-33EBDE7020D7}"/>
              </a:ext>
            </a:extLst>
          </p:cNvPr>
          <p:cNvSpPr/>
          <p:nvPr userDrawn="1"/>
        </p:nvSpPr>
        <p:spPr>
          <a:xfrm>
            <a:off x="8300832" y="5413788"/>
            <a:ext cx="270933" cy="270933"/>
          </a:xfrm>
          <a:prstGeom prst="ellipse">
            <a:avLst/>
          </a:prstGeom>
          <a:noFill/>
          <a:ln w="38100">
            <a:solidFill>
              <a:srgbClr val="4500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6" name="Picture 15">
            <a:extLst>
              <a:ext uri="{FF2B5EF4-FFF2-40B4-BE49-F238E27FC236}">
                <a16:creationId xmlns:a16="http://schemas.microsoft.com/office/drawing/2014/main" id="{6178AD40-E333-E946-A4F0-C02BB2CB1647}"/>
              </a:ext>
            </a:extLst>
          </p:cNvPr>
          <p:cNvPicPr>
            <a:picLocks noChangeAspect="1"/>
          </p:cNvPicPr>
          <p:nvPr userDrawn="1"/>
        </p:nvPicPr>
        <p:blipFill>
          <a:blip r:embed="rId2"/>
          <a:stretch>
            <a:fillRect/>
          </a:stretch>
        </p:blipFill>
        <p:spPr>
          <a:xfrm>
            <a:off x="3790671" y="5002056"/>
            <a:ext cx="4660900" cy="1054100"/>
          </a:xfrm>
          <a:prstGeom prst="rect">
            <a:avLst/>
          </a:prstGeom>
        </p:spPr>
      </p:pic>
    </p:spTree>
    <p:extLst>
      <p:ext uri="{BB962C8B-B14F-4D97-AF65-F5344CB8AC3E}">
        <p14:creationId xmlns:p14="http://schemas.microsoft.com/office/powerpoint/2010/main" val="846283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78D53-58AC-F64E-9FAC-565DDA56284B}"/>
              </a:ext>
            </a:extLst>
          </p:cNvPr>
          <p:cNvSpPr>
            <a:spLocks noGrp="1"/>
          </p:cNvSpPr>
          <p:nvPr>
            <p:ph type="title" hasCustomPrompt="1"/>
          </p:nvPr>
        </p:nvSpPr>
        <p:spPr>
          <a:xfrm>
            <a:off x="838200" y="365125"/>
            <a:ext cx="10515600" cy="1325563"/>
          </a:xfrm>
        </p:spPr>
        <p:txBody>
          <a:bodyPr>
            <a:normAutofit/>
          </a:bodyPr>
          <a:lstStyle>
            <a:lvl1pPr>
              <a:defRPr sz="3600"/>
            </a:lvl1pPr>
          </a:lstStyle>
          <a:p>
            <a:r>
              <a:rPr lang="en-US" dirty="0"/>
              <a:t>This is typical level 2 slide with the headline in Rockwell 36 pt.</a:t>
            </a:r>
          </a:p>
        </p:txBody>
      </p:sp>
      <p:sp>
        <p:nvSpPr>
          <p:cNvPr id="3" name="Content Placeholder 2">
            <a:extLst>
              <a:ext uri="{FF2B5EF4-FFF2-40B4-BE49-F238E27FC236}">
                <a16:creationId xmlns:a16="http://schemas.microsoft.com/office/drawing/2014/main" id="{F2658E16-E6C5-B34C-98B0-087F1EA18832}"/>
              </a:ext>
            </a:extLst>
          </p:cNvPr>
          <p:cNvSpPr>
            <a:spLocks noGrp="1"/>
          </p:cNvSpPr>
          <p:nvPr>
            <p:ph sz="half" idx="1" hasCustomPrompt="1"/>
          </p:nvPr>
        </p:nvSpPr>
        <p:spPr>
          <a:xfrm>
            <a:off x="838200" y="1825625"/>
            <a:ext cx="5181600" cy="4351338"/>
          </a:xfrm>
        </p:spPr>
        <p:txBody>
          <a:bodyPr/>
          <a:lstStyle>
            <a:lvl1pPr marL="0" indent="0">
              <a:buNone/>
              <a:defRPr b="0"/>
            </a:lvl1pPr>
          </a:lstStyle>
          <a:p>
            <a:pPr lvl="0"/>
            <a:r>
              <a:rPr lang="en-US" dirty="0"/>
              <a:t>This is a general textbox with the font Franklin Gothic in 24 point used as the primary typeface. Please take into account the room size the you are presenting in.</a:t>
            </a:r>
            <a:br>
              <a:rPr lang="en-US" dirty="0"/>
            </a:br>
            <a:r>
              <a:rPr lang="en-US" dirty="0"/>
              <a:t>Whenever possible, try to limit each slide to about 10 to 12 lines of text in two or three paragraphs so that a photograph aligns with the text.</a:t>
            </a:r>
            <a:br>
              <a:rPr lang="en-US" dirty="0"/>
            </a:br>
            <a:r>
              <a:rPr lang="en-US" dirty="0"/>
              <a:t>Graphics may be added to this slide instead of a photograph</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E9B11E7-1844-264A-AF17-11209AB9E5D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47A837-19A6-2243-B097-CC06620C8125}"/>
              </a:ext>
            </a:extLst>
          </p:cNvPr>
          <p:cNvSpPr>
            <a:spLocks noGrp="1"/>
          </p:cNvSpPr>
          <p:nvPr>
            <p:ph type="dt" sz="half" idx="10"/>
          </p:nvPr>
        </p:nvSpPr>
        <p:spPr/>
        <p:txBody>
          <a:bodyPr/>
          <a:lstStyle/>
          <a:p>
            <a:fld id="{63F0F097-0705-DA46-B748-55FB76BDB834}" type="datetimeFigureOut">
              <a:rPr lang="en-US" smtClean="0"/>
              <a:t>10/12/2023</a:t>
            </a:fld>
            <a:endParaRPr lang="en-US"/>
          </a:p>
        </p:txBody>
      </p:sp>
      <p:sp>
        <p:nvSpPr>
          <p:cNvPr id="6" name="Footer Placeholder 5">
            <a:extLst>
              <a:ext uri="{FF2B5EF4-FFF2-40B4-BE49-F238E27FC236}">
                <a16:creationId xmlns:a16="http://schemas.microsoft.com/office/drawing/2014/main" id="{D7044A96-C241-7F4F-ACBF-3238025EE3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90ED836-30C4-184D-BA22-94FCF0A6EC0F}"/>
              </a:ext>
            </a:extLst>
          </p:cNvPr>
          <p:cNvSpPr>
            <a:spLocks noGrp="1"/>
          </p:cNvSpPr>
          <p:nvPr>
            <p:ph type="sldNum" sz="quarter" idx="12"/>
          </p:nvPr>
        </p:nvSpPr>
        <p:spPr/>
        <p:txBody>
          <a:bodyPr/>
          <a:lstStyle/>
          <a:p>
            <a:fld id="{F725E07A-13CD-D446-99A3-4E60C86A30A4}" type="slidenum">
              <a:rPr lang="en-US" smtClean="0"/>
              <a:t>‹#›</a:t>
            </a:fld>
            <a:endParaRPr lang="en-US"/>
          </a:p>
        </p:txBody>
      </p:sp>
      <p:grpSp>
        <p:nvGrpSpPr>
          <p:cNvPr id="24" name="Group 23">
            <a:extLst>
              <a:ext uri="{FF2B5EF4-FFF2-40B4-BE49-F238E27FC236}">
                <a16:creationId xmlns:a16="http://schemas.microsoft.com/office/drawing/2014/main" id="{4E7E79AA-2B73-674E-9930-1CFA106978AE}"/>
              </a:ext>
            </a:extLst>
          </p:cNvPr>
          <p:cNvGrpSpPr/>
          <p:nvPr userDrawn="1"/>
        </p:nvGrpSpPr>
        <p:grpSpPr>
          <a:xfrm>
            <a:off x="-6350" y="397991"/>
            <a:ext cx="11812319" cy="6617015"/>
            <a:chOff x="-6350" y="397991"/>
            <a:chExt cx="11812319" cy="6617015"/>
          </a:xfrm>
        </p:grpSpPr>
        <p:pic>
          <p:nvPicPr>
            <p:cNvPr id="18" name="Picture 17">
              <a:extLst>
                <a:ext uri="{FF2B5EF4-FFF2-40B4-BE49-F238E27FC236}">
                  <a16:creationId xmlns:a16="http://schemas.microsoft.com/office/drawing/2014/main" id="{6DA248D8-E6E7-0C49-9097-D330248A448C}"/>
                </a:ext>
              </a:extLst>
            </p:cNvPr>
            <p:cNvPicPr>
              <a:picLocks noChangeAspect="1"/>
            </p:cNvPicPr>
            <p:nvPr userDrawn="1"/>
          </p:nvPicPr>
          <p:blipFill>
            <a:blip r:embed="rId2"/>
            <a:stretch>
              <a:fillRect/>
            </a:stretch>
          </p:blipFill>
          <p:spPr>
            <a:xfrm>
              <a:off x="-6350" y="5960906"/>
              <a:ext cx="4660900" cy="1054100"/>
            </a:xfrm>
            <a:prstGeom prst="rect">
              <a:avLst/>
            </a:prstGeom>
          </p:spPr>
        </p:pic>
        <p:cxnSp>
          <p:nvCxnSpPr>
            <p:cNvPr id="19" name="Straight Connector 18">
              <a:extLst>
                <a:ext uri="{FF2B5EF4-FFF2-40B4-BE49-F238E27FC236}">
                  <a16:creationId xmlns:a16="http://schemas.microsoft.com/office/drawing/2014/main" id="{EE83F900-44E5-974A-B095-97F1F2EBFCF5}"/>
                </a:ext>
              </a:extLst>
            </p:cNvPr>
            <p:cNvCxnSpPr>
              <a:cxnSpLocks/>
            </p:cNvCxnSpPr>
            <p:nvPr userDrawn="1"/>
          </p:nvCxnSpPr>
          <p:spPr>
            <a:xfrm>
              <a:off x="11753850" y="502603"/>
              <a:ext cx="0" cy="6014720"/>
            </a:xfrm>
            <a:prstGeom prst="line">
              <a:avLst/>
            </a:prstGeom>
            <a:ln w="28575">
              <a:solidFill>
                <a:srgbClr val="AD9C65"/>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E11D167-A5E1-B243-BD1D-4E0A8A9599A6}"/>
                </a:ext>
              </a:extLst>
            </p:cNvPr>
            <p:cNvCxnSpPr>
              <a:cxnSpLocks/>
              <a:stCxn id="21" idx="6"/>
            </p:cNvCxnSpPr>
            <p:nvPr userDrawn="1"/>
          </p:nvCxnSpPr>
          <p:spPr>
            <a:xfrm>
              <a:off x="4655904" y="6502400"/>
              <a:ext cx="7101121" cy="0"/>
            </a:xfrm>
            <a:prstGeom prst="line">
              <a:avLst/>
            </a:prstGeom>
            <a:ln w="28575">
              <a:solidFill>
                <a:srgbClr val="AD9C65"/>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0B29B27D-23A1-664F-9347-1A5939FA5200}"/>
                </a:ext>
              </a:extLst>
            </p:cNvPr>
            <p:cNvSpPr/>
            <p:nvPr userDrawn="1"/>
          </p:nvSpPr>
          <p:spPr>
            <a:xfrm>
              <a:off x="11701731" y="397991"/>
              <a:ext cx="104238" cy="104238"/>
            </a:xfrm>
            <a:prstGeom prst="ellipse">
              <a:avLst/>
            </a:prstGeom>
            <a:noFill/>
            <a:ln w="28575">
              <a:solidFill>
                <a:srgbClr val="AD9C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78A1592-DD47-D645-B1A6-E377883BB914}"/>
                </a:ext>
              </a:extLst>
            </p:cNvPr>
            <p:cNvSpPr/>
            <p:nvPr userDrawn="1"/>
          </p:nvSpPr>
          <p:spPr>
            <a:xfrm>
              <a:off x="4551666" y="6450281"/>
              <a:ext cx="104238" cy="104238"/>
            </a:xfrm>
            <a:prstGeom prst="ellipse">
              <a:avLst/>
            </a:prstGeom>
            <a:noFill/>
            <a:ln w="25400">
              <a:solidFill>
                <a:srgbClr val="AD9C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11061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B3499-ECB0-4449-ADB0-9D4F8160DEF5}"/>
              </a:ext>
            </a:extLst>
          </p:cNvPr>
          <p:cNvSpPr>
            <a:spLocks noGrp="1"/>
          </p:cNvSpPr>
          <p:nvPr>
            <p:ph type="title"/>
          </p:nvPr>
        </p:nvSpPr>
        <p:spPr>
          <a:xfrm>
            <a:off x="829849" y="762691"/>
            <a:ext cx="10515600" cy="1186980"/>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7CD297-9325-504B-85CE-6CB2A8C22BE7}"/>
              </a:ext>
            </a:extLst>
          </p:cNvPr>
          <p:cNvSpPr>
            <a:spLocks noGrp="1"/>
          </p:cNvSpPr>
          <p:nvPr>
            <p:ph type="body" idx="1"/>
          </p:nvPr>
        </p:nvSpPr>
        <p:spPr>
          <a:xfrm>
            <a:off x="829849" y="2078728"/>
            <a:ext cx="5157787" cy="737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BF2099C-4CE8-D04C-835F-ADF4231697D8}"/>
              </a:ext>
            </a:extLst>
          </p:cNvPr>
          <p:cNvSpPr>
            <a:spLocks noGrp="1"/>
          </p:cNvSpPr>
          <p:nvPr>
            <p:ph sz="half" idx="2"/>
          </p:nvPr>
        </p:nvSpPr>
        <p:spPr>
          <a:xfrm>
            <a:off x="829849" y="2902640"/>
            <a:ext cx="5157787" cy="329937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1CB0DA-BC6A-7C44-BACD-002B14B12E03}"/>
              </a:ext>
            </a:extLst>
          </p:cNvPr>
          <p:cNvSpPr>
            <a:spLocks noGrp="1"/>
          </p:cNvSpPr>
          <p:nvPr>
            <p:ph type="body" sz="quarter" idx="3"/>
          </p:nvPr>
        </p:nvSpPr>
        <p:spPr>
          <a:xfrm>
            <a:off x="6162261" y="2078728"/>
            <a:ext cx="5183188" cy="737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6B023A6-B1B4-DD48-9645-3392E0C7E733}"/>
              </a:ext>
            </a:extLst>
          </p:cNvPr>
          <p:cNvSpPr>
            <a:spLocks noGrp="1"/>
          </p:cNvSpPr>
          <p:nvPr>
            <p:ph sz="quarter" idx="4"/>
          </p:nvPr>
        </p:nvSpPr>
        <p:spPr>
          <a:xfrm>
            <a:off x="6162261" y="2902640"/>
            <a:ext cx="5183188" cy="329937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0BB4A7-BD0E-6E4C-B931-41C4870B82A1}"/>
              </a:ext>
            </a:extLst>
          </p:cNvPr>
          <p:cNvSpPr>
            <a:spLocks noGrp="1"/>
          </p:cNvSpPr>
          <p:nvPr>
            <p:ph type="dt" sz="half" idx="10"/>
          </p:nvPr>
        </p:nvSpPr>
        <p:spPr/>
        <p:txBody>
          <a:bodyPr/>
          <a:lstStyle/>
          <a:p>
            <a:fld id="{63F0F097-0705-DA46-B748-55FB76BDB834}" type="datetimeFigureOut">
              <a:rPr lang="en-US" smtClean="0"/>
              <a:t>10/12/2023</a:t>
            </a:fld>
            <a:endParaRPr lang="en-US"/>
          </a:p>
        </p:txBody>
      </p:sp>
      <p:sp>
        <p:nvSpPr>
          <p:cNvPr id="8" name="Footer Placeholder 7">
            <a:extLst>
              <a:ext uri="{FF2B5EF4-FFF2-40B4-BE49-F238E27FC236}">
                <a16:creationId xmlns:a16="http://schemas.microsoft.com/office/drawing/2014/main" id="{09B6D088-0E7A-204F-8A80-893943786E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914C6A-EA1F-644C-B7EF-9F7F979743E8}"/>
              </a:ext>
            </a:extLst>
          </p:cNvPr>
          <p:cNvSpPr>
            <a:spLocks noGrp="1"/>
          </p:cNvSpPr>
          <p:nvPr>
            <p:ph type="sldNum" sz="quarter" idx="12"/>
          </p:nvPr>
        </p:nvSpPr>
        <p:spPr/>
        <p:txBody>
          <a:bodyPr/>
          <a:lstStyle/>
          <a:p>
            <a:fld id="{F725E07A-13CD-D446-99A3-4E60C86A30A4}" type="slidenum">
              <a:rPr lang="en-US" smtClean="0"/>
              <a:t>‹#›</a:t>
            </a:fld>
            <a:endParaRPr lang="en-US"/>
          </a:p>
        </p:txBody>
      </p:sp>
      <p:grpSp>
        <p:nvGrpSpPr>
          <p:cNvPr id="23" name="Group 22">
            <a:extLst>
              <a:ext uri="{FF2B5EF4-FFF2-40B4-BE49-F238E27FC236}">
                <a16:creationId xmlns:a16="http://schemas.microsoft.com/office/drawing/2014/main" id="{90AEC5A2-2857-6344-8D5C-6F492D5C97B7}"/>
              </a:ext>
            </a:extLst>
          </p:cNvPr>
          <p:cNvGrpSpPr/>
          <p:nvPr userDrawn="1"/>
        </p:nvGrpSpPr>
        <p:grpSpPr>
          <a:xfrm>
            <a:off x="-6350" y="372930"/>
            <a:ext cx="11812319" cy="6642076"/>
            <a:chOff x="-6350" y="372930"/>
            <a:chExt cx="11812319" cy="6642076"/>
          </a:xfrm>
        </p:grpSpPr>
        <p:pic>
          <p:nvPicPr>
            <p:cNvPr id="24" name="Picture 23">
              <a:extLst>
                <a:ext uri="{FF2B5EF4-FFF2-40B4-BE49-F238E27FC236}">
                  <a16:creationId xmlns:a16="http://schemas.microsoft.com/office/drawing/2014/main" id="{892E283A-3A28-5E45-BB9B-56C12897FDCE}"/>
                </a:ext>
              </a:extLst>
            </p:cNvPr>
            <p:cNvPicPr>
              <a:picLocks noChangeAspect="1"/>
            </p:cNvPicPr>
            <p:nvPr userDrawn="1"/>
          </p:nvPicPr>
          <p:blipFill>
            <a:blip r:embed="rId2"/>
            <a:stretch>
              <a:fillRect/>
            </a:stretch>
          </p:blipFill>
          <p:spPr>
            <a:xfrm>
              <a:off x="-6350" y="5960906"/>
              <a:ext cx="4660900" cy="1054100"/>
            </a:xfrm>
            <a:prstGeom prst="rect">
              <a:avLst/>
            </a:prstGeom>
          </p:spPr>
        </p:pic>
        <p:cxnSp>
          <p:nvCxnSpPr>
            <p:cNvPr id="25" name="Straight Connector 24">
              <a:extLst>
                <a:ext uri="{FF2B5EF4-FFF2-40B4-BE49-F238E27FC236}">
                  <a16:creationId xmlns:a16="http://schemas.microsoft.com/office/drawing/2014/main" id="{C6299CA4-9D4C-B946-8081-33710E85DF44}"/>
                </a:ext>
              </a:extLst>
            </p:cNvPr>
            <p:cNvCxnSpPr>
              <a:cxnSpLocks/>
            </p:cNvCxnSpPr>
            <p:nvPr userDrawn="1"/>
          </p:nvCxnSpPr>
          <p:spPr>
            <a:xfrm>
              <a:off x="11753850" y="502603"/>
              <a:ext cx="0" cy="6014720"/>
            </a:xfrm>
            <a:prstGeom prst="line">
              <a:avLst/>
            </a:prstGeom>
            <a:ln w="28575">
              <a:solidFill>
                <a:srgbClr val="AD9C65"/>
              </a:solidFill>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BBE5313C-3A19-DE4D-8BA0-C514E6492AE7}"/>
                </a:ext>
              </a:extLst>
            </p:cNvPr>
            <p:cNvCxnSpPr>
              <a:cxnSpLocks/>
              <a:stCxn id="27" idx="6"/>
            </p:cNvCxnSpPr>
            <p:nvPr userDrawn="1"/>
          </p:nvCxnSpPr>
          <p:spPr>
            <a:xfrm>
              <a:off x="4655904" y="6502400"/>
              <a:ext cx="7101121" cy="0"/>
            </a:xfrm>
            <a:prstGeom prst="line">
              <a:avLst/>
            </a:prstGeom>
            <a:ln w="28575">
              <a:solidFill>
                <a:srgbClr val="AD9C65"/>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5AD59764-F57D-A94E-8D5A-1C23CAE72395}"/>
                </a:ext>
              </a:extLst>
            </p:cNvPr>
            <p:cNvSpPr/>
            <p:nvPr userDrawn="1"/>
          </p:nvSpPr>
          <p:spPr>
            <a:xfrm>
              <a:off x="4551666" y="6450281"/>
              <a:ext cx="104238" cy="104238"/>
            </a:xfrm>
            <a:prstGeom prst="ellipse">
              <a:avLst/>
            </a:prstGeom>
            <a:noFill/>
            <a:ln w="25400">
              <a:solidFill>
                <a:srgbClr val="AD9C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BC2227B-B7AA-E34E-9E5B-071F4A3F85EF}"/>
                </a:ext>
              </a:extLst>
            </p:cNvPr>
            <p:cNvSpPr/>
            <p:nvPr userDrawn="1"/>
          </p:nvSpPr>
          <p:spPr>
            <a:xfrm>
              <a:off x="11701731" y="397991"/>
              <a:ext cx="104238" cy="104238"/>
            </a:xfrm>
            <a:prstGeom prst="ellipse">
              <a:avLst/>
            </a:prstGeom>
            <a:noFill/>
            <a:ln w="28575">
              <a:solidFill>
                <a:srgbClr val="AD9C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74D31ED9-AF2B-CD45-BCDA-01A7DB6297AC}"/>
                </a:ext>
              </a:extLst>
            </p:cNvPr>
            <p:cNvPicPr>
              <a:picLocks noChangeAspect="1"/>
            </p:cNvPicPr>
            <p:nvPr userDrawn="1"/>
          </p:nvPicPr>
          <p:blipFill>
            <a:blip r:embed="rId3"/>
            <a:stretch>
              <a:fillRect/>
            </a:stretch>
          </p:blipFill>
          <p:spPr>
            <a:xfrm>
              <a:off x="9983470" y="372930"/>
              <a:ext cx="1565402" cy="501084"/>
            </a:xfrm>
            <a:prstGeom prst="rect">
              <a:avLst/>
            </a:prstGeom>
          </p:spPr>
        </p:pic>
      </p:grpSp>
    </p:spTree>
    <p:extLst>
      <p:ext uri="{BB962C8B-B14F-4D97-AF65-F5344CB8AC3E}">
        <p14:creationId xmlns:p14="http://schemas.microsoft.com/office/powerpoint/2010/main" val="4186954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38007-DAEC-7344-A1EF-60BBB6FE13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A1275A-40D1-4349-B1F7-3816B8AE24CA}"/>
              </a:ext>
            </a:extLst>
          </p:cNvPr>
          <p:cNvSpPr>
            <a:spLocks noGrp="1"/>
          </p:cNvSpPr>
          <p:nvPr>
            <p:ph type="dt" sz="half" idx="10"/>
          </p:nvPr>
        </p:nvSpPr>
        <p:spPr/>
        <p:txBody>
          <a:bodyPr/>
          <a:lstStyle/>
          <a:p>
            <a:fld id="{63F0F097-0705-DA46-B748-55FB76BDB834}" type="datetimeFigureOut">
              <a:rPr lang="en-US" smtClean="0"/>
              <a:t>10/12/2023</a:t>
            </a:fld>
            <a:endParaRPr lang="en-US"/>
          </a:p>
        </p:txBody>
      </p:sp>
      <p:sp>
        <p:nvSpPr>
          <p:cNvPr id="4" name="Footer Placeholder 3">
            <a:extLst>
              <a:ext uri="{FF2B5EF4-FFF2-40B4-BE49-F238E27FC236}">
                <a16:creationId xmlns:a16="http://schemas.microsoft.com/office/drawing/2014/main" id="{ED3E5694-5BBE-2246-859F-11BE29BE39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8CD216-B8A9-2542-BA47-38A1EDC9B616}"/>
              </a:ext>
            </a:extLst>
          </p:cNvPr>
          <p:cNvSpPr>
            <a:spLocks noGrp="1"/>
          </p:cNvSpPr>
          <p:nvPr>
            <p:ph type="sldNum" sz="quarter" idx="12"/>
          </p:nvPr>
        </p:nvSpPr>
        <p:spPr/>
        <p:txBody>
          <a:bodyPr/>
          <a:lstStyle/>
          <a:p>
            <a:fld id="{F725E07A-13CD-D446-99A3-4E60C86A30A4}" type="slidenum">
              <a:rPr lang="en-US" smtClean="0"/>
              <a:t>‹#›</a:t>
            </a:fld>
            <a:endParaRPr lang="en-US"/>
          </a:p>
        </p:txBody>
      </p:sp>
      <p:grpSp>
        <p:nvGrpSpPr>
          <p:cNvPr id="19" name="Group 18">
            <a:extLst>
              <a:ext uri="{FF2B5EF4-FFF2-40B4-BE49-F238E27FC236}">
                <a16:creationId xmlns:a16="http://schemas.microsoft.com/office/drawing/2014/main" id="{7CC45B87-08AE-B34A-A853-6EEFC870D9EC}"/>
              </a:ext>
            </a:extLst>
          </p:cNvPr>
          <p:cNvGrpSpPr/>
          <p:nvPr userDrawn="1"/>
        </p:nvGrpSpPr>
        <p:grpSpPr>
          <a:xfrm>
            <a:off x="-6350" y="372930"/>
            <a:ext cx="11812319" cy="6642076"/>
            <a:chOff x="-6350" y="372930"/>
            <a:chExt cx="11812319" cy="6642076"/>
          </a:xfrm>
        </p:grpSpPr>
        <p:pic>
          <p:nvPicPr>
            <p:cNvPr id="20" name="Picture 19">
              <a:extLst>
                <a:ext uri="{FF2B5EF4-FFF2-40B4-BE49-F238E27FC236}">
                  <a16:creationId xmlns:a16="http://schemas.microsoft.com/office/drawing/2014/main" id="{55BA66F7-AFD2-284F-9CF8-AF969CCC6D05}"/>
                </a:ext>
              </a:extLst>
            </p:cNvPr>
            <p:cNvPicPr>
              <a:picLocks noChangeAspect="1"/>
            </p:cNvPicPr>
            <p:nvPr userDrawn="1"/>
          </p:nvPicPr>
          <p:blipFill>
            <a:blip r:embed="rId2"/>
            <a:stretch>
              <a:fillRect/>
            </a:stretch>
          </p:blipFill>
          <p:spPr>
            <a:xfrm>
              <a:off x="-6350" y="5960906"/>
              <a:ext cx="4660900" cy="1054100"/>
            </a:xfrm>
            <a:prstGeom prst="rect">
              <a:avLst/>
            </a:prstGeom>
          </p:spPr>
        </p:pic>
        <p:cxnSp>
          <p:nvCxnSpPr>
            <p:cNvPr id="21" name="Straight Connector 20">
              <a:extLst>
                <a:ext uri="{FF2B5EF4-FFF2-40B4-BE49-F238E27FC236}">
                  <a16:creationId xmlns:a16="http://schemas.microsoft.com/office/drawing/2014/main" id="{11B7F5E3-4964-9F43-942C-56E49BA47F98}"/>
                </a:ext>
              </a:extLst>
            </p:cNvPr>
            <p:cNvCxnSpPr>
              <a:cxnSpLocks/>
            </p:cNvCxnSpPr>
            <p:nvPr userDrawn="1"/>
          </p:nvCxnSpPr>
          <p:spPr>
            <a:xfrm>
              <a:off x="11753850" y="502603"/>
              <a:ext cx="0" cy="6014720"/>
            </a:xfrm>
            <a:prstGeom prst="line">
              <a:avLst/>
            </a:prstGeom>
            <a:ln w="28575">
              <a:solidFill>
                <a:srgbClr val="AD9C65"/>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8639EFB4-D5EB-EE42-B4F1-C3A4E67646E3}"/>
                </a:ext>
              </a:extLst>
            </p:cNvPr>
            <p:cNvCxnSpPr>
              <a:cxnSpLocks/>
              <a:stCxn id="23" idx="6"/>
            </p:cNvCxnSpPr>
            <p:nvPr userDrawn="1"/>
          </p:nvCxnSpPr>
          <p:spPr>
            <a:xfrm>
              <a:off x="4655904" y="6502400"/>
              <a:ext cx="7101121" cy="0"/>
            </a:xfrm>
            <a:prstGeom prst="line">
              <a:avLst/>
            </a:prstGeom>
            <a:ln w="28575">
              <a:solidFill>
                <a:srgbClr val="AD9C65"/>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D8DE40B3-7008-C745-9599-86D50659E921}"/>
                </a:ext>
              </a:extLst>
            </p:cNvPr>
            <p:cNvSpPr/>
            <p:nvPr userDrawn="1"/>
          </p:nvSpPr>
          <p:spPr>
            <a:xfrm>
              <a:off x="4551666" y="6450281"/>
              <a:ext cx="104238" cy="104238"/>
            </a:xfrm>
            <a:prstGeom prst="ellipse">
              <a:avLst/>
            </a:prstGeom>
            <a:noFill/>
            <a:ln w="25400">
              <a:solidFill>
                <a:srgbClr val="AD9C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775D21B-ED40-CE45-AE78-3D594970FB52}"/>
                </a:ext>
              </a:extLst>
            </p:cNvPr>
            <p:cNvSpPr/>
            <p:nvPr userDrawn="1"/>
          </p:nvSpPr>
          <p:spPr>
            <a:xfrm>
              <a:off x="11701731" y="397991"/>
              <a:ext cx="104238" cy="104238"/>
            </a:xfrm>
            <a:prstGeom prst="ellipse">
              <a:avLst/>
            </a:prstGeom>
            <a:noFill/>
            <a:ln w="28575">
              <a:solidFill>
                <a:srgbClr val="AD9C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3D155823-3DC3-D642-8D95-03B88049437E}"/>
                </a:ext>
              </a:extLst>
            </p:cNvPr>
            <p:cNvPicPr>
              <a:picLocks noChangeAspect="1"/>
            </p:cNvPicPr>
            <p:nvPr userDrawn="1"/>
          </p:nvPicPr>
          <p:blipFill>
            <a:blip r:embed="rId3"/>
            <a:stretch>
              <a:fillRect/>
            </a:stretch>
          </p:blipFill>
          <p:spPr>
            <a:xfrm>
              <a:off x="9983470" y="372930"/>
              <a:ext cx="1565402" cy="501084"/>
            </a:xfrm>
            <a:prstGeom prst="rect">
              <a:avLst/>
            </a:prstGeom>
          </p:spPr>
        </p:pic>
      </p:grpSp>
    </p:spTree>
    <p:extLst>
      <p:ext uri="{BB962C8B-B14F-4D97-AF65-F5344CB8AC3E}">
        <p14:creationId xmlns:p14="http://schemas.microsoft.com/office/powerpoint/2010/main" val="52067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303E39-9636-3B47-A15F-2C93D646516B}"/>
              </a:ext>
            </a:extLst>
          </p:cNvPr>
          <p:cNvSpPr>
            <a:spLocks noGrp="1"/>
          </p:cNvSpPr>
          <p:nvPr>
            <p:ph type="dt" sz="half" idx="10"/>
          </p:nvPr>
        </p:nvSpPr>
        <p:spPr/>
        <p:txBody>
          <a:bodyPr/>
          <a:lstStyle/>
          <a:p>
            <a:fld id="{63F0F097-0705-DA46-B748-55FB76BDB834}" type="datetimeFigureOut">
              <a:rPr lang="en-US" smtClean="0"/>
              <a:t>10/12/2023</a:t>
            </a:fld>
            <a:endParaRPr lang="en-US"/>
          </a:p>
        </p:txBody>
      </p:sp>
      <p:sp>
        <p:nvSpPr>
          <p:cNvPr id="3" name="Footer Placeholder 2">
            <a:extLst>
              <a:ext uri="{FF2B5EF4-FFF2-40B4-BE49-F238E27FC236}">
                <a16:creationId xmlns:a16="http://schemas.microsoft.com/office/drawing/2014/main" id="{DEE99E30-78ED-3D45-BB0D-F56E02299D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621110-68D5-6545-8B98-BFC8D697FC6C}"/>
              </a:ext>
            </a:extLst>
          </p:cNvPr>
          <p:cNvSpPr>
            <a:spLocks noGrp="1"/>
          </p:cNvSpPr>
          <p:nvPr>
            <p:ph type="sldNum" sz="quarter" idx="12"/>
          </p:nvPr>
        </p:nvSpPr>
        <p:spPr/>
        <p:txBody>
          <a:bodyPr/>
          <a:lstStyle/>
          <a:p>
            <a:fld id="{F725E07A-13CD-D446-99A3-4E60C86A30A4}" type="slidenum">
              <a:rPr lang="en-US" smtClean="0"/>
              <a:t>‹#›</a:t>
            </a:fld>
            <a:endParaRPr lang="en-US"/>
          </a:p>
        </p:txBody>
      </p:sp>
      <p:grpSp>
        <p:nvGrpSpPr>
          <p:cNvPr id="11" name="Group 10">
            <a:extLst>
              <a:ext uri="{FF2B5EF4-FFF2-40B4-BE49-F238E27FC236}">
                <a16:creationId xmlns:a16="http://schemas.microsoft.com/office/drawing/2014/main" id="{71F0D6CA-5FC5-8E48-8C97-F7D79814AA7D}"/>
              </a:ext>
            </a:extLst>
          </p:cNvPr>
          <p:cNvGrpSpPr/>
          <p:nvPr userDrawn="1"/>
        </p:nvGrpSpPr>
        <p:grpSpPr>
          <a:xfrm>
            <a:off x="-6350" y="397991"/>
            <a:ext cx="11812319" cy="6617015"/>
            <a:chOff x="-6350" y="397991"/>
            <a:chExt cx="11812319" cy="6617015"/>
          </a:xfrm>
        </p:grpSpPr>
        <p:pic>
          <p:nvPicPr>
            <p:cNvPr id="12" name="Picture 11">
              <a:extLst>
                <a:ext uri="{FF2B5EF4-FFF2-40B4-BE49-F238E27FC236}">
                  <a16:creationId xmlns:a16="http://schemas.microsoft.com/office/drawing/2014/main" id="{A2212D38-8F81-6A4B-A7D8-1B3479034C9A}"/>
                </a:ext>
              </a:extLst>
            </p:cNvPr>
            <p:cNvPicPr>
              <a:picLocks noChangeAspect="1"/>
            </p:cNvPicPr>
            <p:nvPr userDrawn="1"/>
          </p:nvPicPr>
          <p:blipFill>
            <a:blip r:embed="rId2"/>
            <a:stretch>
              <a:fillRect/>
            </a:stretch>
          </p:blipFill>
          <p:spPr>
            <a:xfrm>
              <a:off x="-6350" y="5960906"/>
              <a:ext cx="4660900" cy="1054100"/>
            </a:xfrm>
            <a:prstGeom prst="rect">
              <a:avLst/>
            </a:prstGeom>
          </p:spPr>
        </p:pic>
        <p:cxnSp>
          <p:nvCxnSpPr>
            <p:cNvPr id="13" name="Straight Connector 12">
              <a:extLst>
                <a:ext uri="{FF2B5EF4-FFF2-40B4-BE49-F238E27FC236}">
                  <a16:creationId xmlns:a16="http://schemas.microsoft.com/office/drawing/2014/main" id="{79DF7474-C235-0746-8C42-264C318789B5}"/>
                </a:ext>
              </a:extLst>
            </p:cNvPr>
            <p:cNvCxnSpPr>
              <a:cxnSpLocks/>
            </p:cNvCxnSpPr>
            <p:nvPr userDrawn="1"/>
          </p:nvCxnSpPr>
          <p:spPr>
            <a:xfrm>
              <a:off x="11753850" y="502603"/>
              <a:ext cx="0" cy="6014720"/>
            </a:xfrm>
            <a:prstGeom prst="line">
              <a:avLst/>
            </a:prstGeom>
            <a:ln w="28575">
              <a:solidFill>
                <a:srgbClr val="AD9C65"/>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A6DF2567-AC9D-3B4D-A966-ACF3A40A8C1C}"/>
                </a:ext>
              </a:extLst>
            </p:cNvPr>
            <p:cNvCxnSpPr>
              <a:cxnSpLocks/>
              <a:stCxn id="16" idx="6"/>
            </p:cNvCxnSpPr>
            <p:nvPr userDrawn="1"/>
          </p:nvCxnSpPr>
          <p:spPr>
            <a:xfrm>
              <a:off x="4655904" y="6502400"/>
              <a:ext cx="7101121" cy="0"/>
            </a:xfrm>
            <a:prstGeom prst="line">
              <a:avLst/>
            </a:prstGeom>
            <a:ln w="28575">
              <a:solidFill>
                <a:srgbClr val="AD9C65"/>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664E77BA-DCD4-7145-B691-AC42DF5A1293}"/>
                </a:ext>
              </a:extLst>
            </p:cNvPr>
            <p:cNvSpPr/>
            <p:nvPr userDrawn="1"/>
          </p:nvSpPr>
          <p:spPr>
            <a:xfrm>
              <a:off x="11701731" y="397991"/>
              <a:ext cx="104238" cy="104238"/>
            </a:xfrm>
            <a:prstGeom prst="ellipse">
              <a:avLst/>
            </a:prstGeom>
            <a:noFill/>
            <a:ln w="28575">
              <a:solidFill>
                <a:srgbClr val="AD9C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339ACB0-60F4-FB44-9E80-C7430977CA2B}"/>
                </a:ext>
              </a:extLst>
            </p:cNvPr>
            <p:cNvSpPr/>
            <p:nvPr userDrawn="1"/>
          </p:nvSpPr>
          <p:spPr>
            <a:xfrm>
              <a:off x="4551666" y="6450281"/>
              <a:ext cx="104238" cy="104238"/>
            </a:xfrm>
            <a:prstGeom prst="ellipse">
              <a:avLst/>
            </a:prstGeom>
            <a:noFill/>
            <a:ln w="25400">
              <a:solidFill>
                <a:srgbClr val="AD9C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84197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F396A-B3CF-3042-A915-883ACEEB9F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C662EA-C417-3545-9368-0114DFA65B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74399E-7679-C645-ABC0-DCA4101D27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6C8C08E-D994-684A-87E2-90F1A426D98E}"/>
              </a:ext>
            </a:extLst>
          </p:cNvPr>
          <p:cNvSpPr>
            <a:spLocks noGrp="1"/>
          </p:cNvSpPr>
          <p:nvPr>
            <p:ph type="dt" sz="half" idx="10"/>
          </p:nvPr>
        </p:nvSpPr>
        <p:spPr/>
        <p:txBody>
          <a:bodyPr/>
          <a:lstStyle/>
          <a:p>
            <a:fld id="{63F0F097-0705-DA46-B748-55FB76BDB834}" type="datetimeFigureOut">
              <a:rPr lang="en-US" smtClean="0"/>
              <a:t>10/12/2023</a:t>
            </a:fld>
            <a:endParaRPr lang="en-US"/>
          </a:p>
        </p:txBody>
      </p:sp>
      <p:sp>
        <p:nvSpPr>
          <p:cNvPr id="6" name="Footer Placeholder 5">
            <a:extLst>
              <a:ext uri="{FF2B5EF4-FFF2-40B4-BE49-F238E27FC236}">
                <a16:creationId xmlns:a16="http://schemas.microsoft.com/office/drawing/2014/main" id="{5B360BB1-5BC3-9B41-A65E-BE26B72038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BF5969-7120-D941-8AA5-D167B7EA755C}"/>
              </a:ext>
            </a:extLst>
          </p:cNvPr>
          <p:cNvSpPr>
            <a:spLocks noGrp="1"/>
          </p:cNvSpPr>
          <p:nvPr>
            <p:ph type="sldNum" sz="quarter" idx="12"/>
          </p:nvPr>
        </p:nvSpPr>
        <p:spPr/>
        <p:txBody>
          <a:bodyPr/>
          <a:lstStyle/>
          <a:p>
            <a:fld id="{F725E07A-13CD-D446-99A3-4E60C86A30A4}" type="slidenum">
              <a:rPr lang="en-US" smtClean="0"/>
              <a:t>‹#›</a:t>
            </a:fld>
            <a:endParaRPr lang="en-US"/>
          </a:p>
        </p:txBody>
      </p:sp>
      <p:grpSp>
        <p:nvGrpSpPr>
          <p:cNvPr id="21" name="Group 20">
            <a:extLst>
              <a:ext uri="{FF2B5EF4-FFF2-40B4-BE49-F238E27FC236}">
                <a16:creationId xmlns:a16="http://schemas.microsoft.com/office/drawing/2014/main" id="{65F99F8D-ED00-314B-BBCD-D7BDF81A8B04}"/>
              </a:ext>
            </a:extLst>
          </p:cNvPr>
          <p:cNvGrpSpPr/>
          <p:nvPr userDrawn="1"/>
        </p:nvGrpSpPr>
        <p:grpSpPr>
          <a:xfrm>
            <a:off x="-6350" y="372930"/>
            <a:ext cx="11812319" cy="6642076"/>
            <a:chOff x="-6350" y="372930"/>
            <a:chExt cx="11812319" cy="6642076"/>
          </a:xfrm>
        </p:grpSpPr>
        <p:pic>
          <p:nvPicPr>
            <p:cNvPr id="22" name="Picture 21">
              <a:extLst>
                <a:ext uri="{FF2B5EF4-FFF2-40B4-BE49-F238E27FC236}">
                  <a16:creationId xmlns:a16="http://schemas.microsoft.com/office/drawing/2014/main" id="{32CBB297-62F0-504B-9FD3-A3FE446531C4}"/>
                </a:ext>
              </a:extLst>
            </p:cNvPr>
            <p:cNvPicPr>
              <a:picLocks noChangeAspect="1"/>
            </p:cNvPicPr>
            <p:nvPr userDrawn="1"/>
          </p:nvPicPr>
          <p:blipFill>
            <a:blip r:embed="rId2"/>
            <a:stretch>
              <a:fillRect/>
            </a:stretch>
          </p:blipFill>
          <p:spPr>
            <a:xfrm>
              <a:off x="-6350" y="5960906"/>
              <a:ext cx="4660900" cy="1054100"/>
            </a:xfrm>
            <a:prstGeom prst="rect">
              <a:avLst/>
            </a:prstGeom>
          </p:spPr>
        </p:pic>
        <p:cxnSp>
          <p:nvCxnSpPr>
            <p:cNvPr id="23" name="Straight Connector 22">
              <a:extLst>
                <a:ext uri="{FF2B5EF4-FFF2-40B4-BE49-F238E27FC236}">
                  <a16:creationId xmlns:a16="http://schemas.microsoft.com/office/drawing/2014/main" id="{F3705705-758D-A049-B4C4-F1F249E1D693}"/>
                </a:ext>
              </a:extLst>
            </p:cNvPr>
            <p:cNvCxnSpPr>
              <a:cxnSpLocks/>
            </p:cNvCxnSpPr>
            <p:nvPr userDrawn="1"/>
          </p:nvCxnSpPr>
          <p:spPr>
            <a:xfrm>
              <a:off x="11753850" y="502603"/>
              <a:ext cx="0" cy="6014720"/>
            </a:xfrm>
            <a:prstGeom prst="line">
              <a:avLst/>
            </a:prstGeom>
            <a:ln w="28575">
              <a:solidFill>
                <a:srgbClr val="AD9C65"/>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F841F246-7231-D249-A270-78E1A37FB554}"/>
                </a:ext>
              </a:extLst>
            </p:cNvPr>
            <p:cNvCxnSpPr>
              <a:cxnSpLocks/>
              <a:stCxn id="25" idx="6"/>
            </p:cNvCxnSpPr>
            <p:nvPr userDrawn="1"/>
          </p:nvCxnSpPr>
          <p:spPr>
            <a:xfrm>
              <a:off x="4655904" y="6502400"/>
              <a:ext cx="7101121" cy="0"/>
            </a:xfrm>
            <a:prstGeom prst="line">
              <a:avLst/>
            </a:prstGeom>
            <a:ln w="28575">
              <a:solidFill>
                <a:srgbClr val="AD9C65"/>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016570ED-A751-3B45-A0DD-55639C9577DC}"/>
                </a:ext>
              </a:extLst>
            </p:cNvPr>
            <p:cNvSpPr/>
            <p:nvPr userDrawn="1"/>
          </p:nvSpPr>
          <p:spPr>
            <a:xfrm>
              <a:off x="4551666" y="6450281"/>
              <a:ext cx="104238" cy="104238"/>
            </a:xfrm>
            <a:prstGeom prst="ellipse">
              <a:avLst/>
            </a:prstGeom>
            <a:noFill/>
            <a:ln w="25400">
              <a:solidFill>
                <a:srgbClr val="AD9C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C186668-6317-BB41-A780-FB8DEE40975A}"/>
                </a:ext>
              </a:extLst>
            </p:cNvPr>
            <p:cNvSpPr/>
            <p:nvPr userDrawn="1"/>
          </p:nvSpPr>
          <p:spPr>
            <a:xfrm>
              <a:off x="11701731" y="397991"/>
              <a:ext cx="104238" cy="104238"/>
            </a:xfrm>
            <a:prstGeom prst="ellipse">
              <a:avLst/>
            </a:prstGeom>
            <a:noFill/>
            <a:ln w="28575">
              <a:solidFill>
                <a:srgbClr val="AD9C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F9E6365D-40F5-F540-B3EB-2849AE7220C5}"/>
                </a:ext>
              </a:extLst>
            </p:cNvPr>
            <p:cNvPicPr>
              <a:picLocks noChangeAspect="1"/>
            </p:cNvPicPr>
            <p:nvPr userDrawn="1"/>
          </p:nvPicPr>
          <p:blipFill>
            <a:blip r:embed="rId3"/>
            <a:stretch>
              <a:fillRect/>
            </a:stretch>
          </p:blipFill>
          <p:spPr>
            <a:xfrm>
              <a:off x="9983470" y="372930"/>
              <a:ext cx="1565402" cy="501084"/>
            </a:xfrm>
            <a:prstGeom prst="rect">
              <a:avLst/>
            </a:prstGeom>
          </p:spPr>
        </p:pic>
      </p:grpSp>
    </p:spTree>
    <p:extLst>
      <p:ext uri="{BB962C8B-B14F-4D97-AF65-F5344CB8AC3E}">
        <p14:creationId xmlns:p14="http://schemas.microsoft.com/office/powerpoint/2010/main" val="566347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4A86C-2B59-AE46-B34C-D5754FE5B6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959D8D-7243-734C-AB6D-AD930B789B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F0A0B4-5CB0-D844-A243-E6BBA38433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0200BB6-AD4D-F349-8EC3-A54C8BD30C5B}"/>
              </a:ext>
            </a:extLst>
          </p:cNvPr>
          <p:cNvSpPr>
            <a:spLocks noGrp="1"/>
          </p:cNvSpPr>
          <p:nvPr>
            <p:ph type="dt" sz="half" idx="10"/>
          </p:nvPr>
        </p:nvSpPr>
        <p:spPr/>
        <p:txBody>
          <a:bodyPr/>
          <a:lstStyle/>
          <a:p>
            <a:fld id="{63F0F097-0705-DA46-B748-55FB76BDB834}" type="datetimeFigureOut">
              <a:rPr lang="en-US" smtClean="0"/>
              <a:t>10/12/2023</a:t>
            </a:fld>
            <a:endParaRPr lang="en-US"/>
          </a:p>
        </p:txBody>
      </p:sp>
      <p:sp>
        <p:nvSpPr>
          <p:cNvPr id="6" name="Footer Placeholder 5">
            <a:extLst>
              <a:ext uri="{FF2B5EF4-FFF2-40B4-BE49-F238E27FC236}">
                <a16:creationId xmlns:a16="http://schemas.microsoft.com/office/drawing/2014/main" id="{64915B33-0B18-A449-9575-EFB5D22E92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780F76-87C8-1F4A-901D-821353206890}"/>
              </a:ext>
            </a:extLst>
          </p:cNvPr>
          <p:cNvSpPr>
            <a:spLocks noGrp="1"/>
          </p:cNvSpPr>
          <p:nvPr>
            <p:ph type="sldNum" sz="quarter" idx="12"/>
          </p:nvPr>
        </p:nvSpPr>
        <p:spPr/>
        <p:txBody>
          <a:bodyPr/>
          <a:lstStyle/>
          <a:p>
            <a:fld id="{F725E07A-13CD-D446-99A3-4E60C86A30A4}" type="slidenum">
              <a:rPr lang="en-US" smtClean="0"/>
              <a:t>‹#›</a:t>
            </a:fld>
            <a:endParaRPr lang="en-US"/>
          </a:p>
        </p:txBody>
      </p:sp>
      <p:grpSp>
        <p:nvGrpSpPr>
          <p:cNvPr id="14" name="Group 13">
            <a:extLst>
              <a:ext uri="{FF2B5EF4-FFF2-40B4-BE49-F238E27FC236}">
                <a16:creationId xmlns:a16="http://schemas.microsoft.com/office/drawing/2014/main" id="{78CE09C6-BF14-484E-ABA1-DBCA5E7D51E6}"/>
              </a:ext>
            </a:extLst>
          </p:cNvPr>
          <p:cNvGrpSpPr/>
          <p:nvPr userDrawn="1"/>
        </p:nvGrpSpPr>
        <p:grpSpPr>
          <a:xfrm>
            <a:off x="-6350" y="397991"/>
            <a:ext cx="11812319" cy="6617015"/>
            <a:chOff x="-6350" y="397991"/>
            <a:chExt cx="11812319" cy="6617015"/>
          </a:xfrm>
        </p:grpSpPr>
        <p:pic>
          <p:nvPicPr>
            <p:cNvPr id="15" name="Picture 14">
              <a:extLst>
                <a:ext uri="{FF2B5EF4-FFF2-40B4-BE49-F238E27FC236}">
                  <a16:creationId xmlns:a16="http://schemas.microsoft.com/office/drawing/2014/main" id="{4E8507FF-B7D4-1443-9A4C-31C41095C7F2}"/>
                </a:ext>
              </a:extLst>
            </p:cNvPr>
            <p:cNvPicPr>
              <a:picLocks noChangeAspect="1"/>
            </p:cNvPicPr>
            <p:nvPr userDrawn="1"/>
          </p:nvPicPr>
          <p:blipFill>
            <a:blip r:embed="rId2"/>
            <a:stretch>
              <a:fillRect/>
            </a:stretch>
          </p:blipFill>
          <p:spPr>
            <a:xfrm>
              <a:off x="-6350" y="5960906"/>
              <a:ext cx="4660900" cy="1054100"/>
            </a:xfrm>
            <a:prstGeom prst="rect">
              <a:avLst/>
            </a:prstGeom>
          </p:spPr>
        </p:pic>
        <p:cxnSp>
          <p:nvCxnSpPr>
            <p:cNvPr id="16" name="Straight Connector 15">
              <a:extLst>
                <a:ext uri="{FF2B5EF4-FFF2-40B4-BE49-F238E27FC236}">
                  <a16:creationId xmlns:a16="http://schemas.microsoft.com/office/drawing/2014/main" id="{11B1A200-4A19-6140-B71B-BEBF0D68C09F}"/>
                </a:ext>
              </a:extLst>
            </p:cNvPr>
            <p:cNvCxnSpPr>
              <a:cxnSpLocks/>
            </p:cNvCxnSpPr>
            <p:nvPr userDrawn="1"/>
          </p:nvCxnSpPr>
          <p:spPr>
            <a:xfrm>
              <a:off x="11753850" y="502603"/>
              <a:ext cx="0" cy="6014720"/>
            </a:xfrm>
            <a:prstGeom prst="line">
              <a:avLst/>
            </a:prstGeom>
            <a:ln w="28575">
              <a:solidFill>
                <a:srgbClr val="AD9C65"/>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30D25FC-CACA-B840-8C27-04BB9EAABA39}"/>
                </a:ext>
              </a:extLst>
            </p:cNvPr>
            <p:cNvCxnSpPr>
              <a:cxnSpLocks/>
              <a:stCxn id="19" idx="6"/>
            </p:cNvCxnSpPr>
            <p:nvPr userDrawn="1"/>
          </p:nvCxnSpPr>
          <p:spPr>
            <a:xfrm>
              <a:off x="4655904" y="6502400"/>
              <a:ext cx="7101121" cy="0"/>
            </a:xfrm>
            <a:prstGeom prst="line">
              <a:avLst/>
            </a:prstGeom>
            <a:ln w="28575">
              <a:solidFill>
                <a:srgbClr val="AD9C65"/>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ED03970F-4AED-4641-B44A-338751B91DD6}"/>
                </a:ext>
              </a:extLst>
            </p:cNvPr>
            <p:cNvSpPr/>
            <p:nvPr userDrawn="1"/>
          </p:nvSpPr>
          <p:spPr>
            <a:xfrm>
              <a:off x="11701731" y="397991"/>
              <a:ext cx="104238" cy="104238"/>
            </a:xfrm>
            <a:prstGeom prst="ellipse">
              <a:avLst/>
            </a:prstGeom>
            <a:noFill/>
            <a:ln w="28575">
              <a:solidFill>
                <a:srgbClr val="AD9C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1FFA9B2-F097-1D41-9ED9-15C37A1FD0AA}"/>
                </a:ext>
              </a:extLst>
            </p:cNvPr>
            <p:cNvSpPr/>
            <p:nvPr userDrawn="1"/>
          </p:nvSpPr>
          <p:spPr>
            <a:xfrm>
              <a:off x="4551666" y="6450281"/>
              <a:ext cx="104238" cy="104238"/>
            </a:xfrm>
            <a:prstGeom prst="ellipse">
              <a:avLst/>
            </a:prstGeom>
            <a:noFill/>
            <a:ln w="25400">
              <a:solidFill>
                <a:srgbClr val="AD9C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22703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AC5025-9227-6D47-80D1-5E6D3A880A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DAE253F-31FE-F742-BBC1-3998E9C34A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6888D03-B785-F74A-8C93-D4144DB012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F0F097-0705-DA46-B748-55FB76BDB834}" type="datetimeFigureOut">
              <a:rPr lang="en-US" smtClean="0"/>
              <a:t>10/12/2023</a:t>
            </a:fld>
            <a:endParaRPr lang="en-US"/>
          </a:p>
        </p:txBody>
      </p:sp>
      <p:sp>
        <p:nvSpPr>
          <p:cNvPr id="5" name="Footer Placeholder 4">
            <a:extLst>
              <a:ext uri="{FF2B5EF4-FFF2-40B4-BE49-F238E27FC236}">
                <a16:creationId xmlns:a16="http://schemas.microsoft.com/office/drawing/2014/main" id="{E010E820-0769-094E-834D-494B49BD9D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A116D1-9DEB-6C4E-B9EA-B65B9F1CE8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25E07A-13CD-D446-99A3-4E60C86A30A4}" type="slidenum">
              <a:rPr lang="en-US" smtClean="0"/>
              <a:t>‹#›</a:t>
            </a:fld>
            <a:endParaRPr lang="en-US"/>
          </a:p>
        </p:txBody>
      </p:sp>
    </p:spTree>
    <p:extLst>
      <p:ext uri="{BB962C8B-B14F-4D97-AF65-F5344CB8AC3E}">
        <p14:creationId xmlns:p14="http://schemas.microsoft.com/office/powerpoint/2010/main" val="3527914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Rockwell" panose="02060603020205020403" pitchFamily="18" charset="77"/>
          <a:ea typeface="+mj-ea"/>
          <a:cs typeface="+mj-cs"/>
        </a:defRPr>
      </a:lvl1pPr>
    </p:titleStyle>
    <p:bodyStyle>
      <a:lvl1pPr marL="228600" indent="-228600" algn="l" defTabSz="914400" rtl="0" eaLnBrk="1" latinLnBrk="0" hangingPunct="1">
        <a:lnSpc>
          <a:spcPct val="90000"/>
        </a:lnSpc>
        <a:spcBef>
          <a:spcPts val="1000"/>
        </a:spcBef>
        <a:buClr>
          <a:srgbClr val="450084"/>
        </a:buClr>
        <a:buFont typeface="Wingdings" pitchFamily="2" charset="2"/>
        <a:buChar char="§"/>
        <a:defRPr sz="24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rgbClr val="450084"/>
        </a:buClr>
        <a:buFont typeface="Wingdings" pitchFamily="2" charset="2"/>
        <a:buChar char="§"/>
        <a:defRPr sz="22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rgbClr val="450084"/>
        </a:buClr>
        <a:buFont typeface="Wingdings" pitchFamily="2" charset="2"/>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rgbClr val="450084"/>
        </a:buClr>
        <a:buFont typeface="Wingdings" pitchFamily="2" charset="2"/>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rgbClr val="450084"/>
        </a:buClr>
        <a:buFont typeface="Wingdings" pitchFamily="2" charset="2"/>
        <a:buChar char="§"/>
        <a:defRPr sz="16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doi.org/10.1186/s41239-020-00237-8"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titaretn@jmu.edu" TargetMode="External"/><Relationship Id="rId2" Type="http://schemas.openxmlformats.org/officeDocument/2006/relationships/hyperlink" Target="mailto:selznibs@jmu.edu"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5AD8A-6BD4-E848-B793-64D6C263581B}"/>
              </a:ext>
            </a:extLst>
          </p:cNvPr>
          <p:cNvSpPr>
            <a:spLocks noGrp="1"/>
          </p:cNvSpPr>
          <p:nvPr>
            <p:ph type="ctrTitle"/>
          </p:nvPr>
        </p:nvSpPr>
        <p:spPr>
          <a:xfrm>
            <a:off x="1603899" y="2337395"/>
            <a:ext cx="9144000" cy="2387600"/>
          </a:xfrm>
        </p:spPr>
        <p:txBody>
          <a:bodyPr>
            <a:normAutofit fontScale="90000"/>
          </a:bodyPr>
          <a:lstStyle/>
          <a:p>
            <a:br>
              <a:rPr lang="lv-LV" dirty="0"/>
            </a:br>
            <a:br>
              <a:rPr lang="lv-LV" dirty="0"/>
            </a:br>
            <a:br>
              <a:rPr lang="lv-LV" dirty="0"/>
            </a:br>
            <a:r>
              <a:rPr lang="lv-LV" dirty="0"/>
              <a:t>Postsecondary Administrative Leadership and Educational AI: An Ethical Shared Approach</a:t>
            </a:r>
            <a:br>
              <a:rPr lang="en-US" b="1" dirty="0">
                <a:solidFill>
                  <a:schemeClr val="accent5">
                    <a:lumMod val="50000"/>
                  </a:schemeClr>
                </a:solidFill>
              </a:rPr>
            </a:br>
            <a:endParaRPr lang="en-US" dirty="0"/>
          </a:p>
        </p:txBody>
      </p:sp>
      <p:sp>
        <p:nvSpPr>
          <p:cNvPr id="3" name="Subtitle 2">
            <a:extLst>
              <a:ext uri="{FF2B5EF4-FFF2-40B4-BE49-F238E27FC236}">
                <a16:creationId xmlns:a16="http://schemas.microsoft.com/office/drawing/2014/main" id="{ACB9A37B-480B-9F4D-BA20-D0B457C99ECF}"/>
              </a:ext>
            </a:extLst>
          </p:cNvPr>
          <p:cNvSpPr>
            <a:spLocks noGrp="1"/>
          </p:cNvSpPr>
          <p:nvPr>
            <p:ph type="subTitle" idx="1"/>
          </p:nvPr>
        </p:nvSpPr>
        <p:spPr>
          <a:xfrm>
            <a:off x="1524000" y="4422955"/>
            <a:ext cx="9144000" cy="1104074"/>
          </a:xfrm>
        </p:spPr>
        <p:txBody>
          <a:bodyPr/>
          <a:lstStyle/>
          <a:p>
            <a:r>
              <a:rPr lang="en-US" dirty="0">
                <a:solidFill>
                  <a:schemeClr val="bg1"/>
                </a:solidFill>
              </a:rPr>
              <a:t>PRESENTER</a:t>
            </a:r>
            <a:r>
              <a:rPr lang="lv-LV" dirty="0">
                <a:solidFill>
                  <a:schemeClr val="bg1"/>
                </a:solidFill>
              </a:rPr>
              <a:t>S: </a:t>
            </a:r>
            <a:r>
              <a:rPr lang="lv-LV" dirty="0"/>
              <a:t>Benjamin Selznick, Tatjana Titareva</a:t>
            </a:r>
            <a:endParaRPr lang="lv-LV" dirty="0">
              <a:solidFill>
                <a:schemeClr val="bg1"/>
              </a:solidFill>
            </a:endParaRPr>
          </a:p>
          <a:p>
            <a:r>
              <a:rPr lang="lv-LV" dirty="0"/>
              <a:t>SCHOOL OF STRATEGIC LEADERSHIP STUDIES (SSLS)</a:t>
            </a:r>
            <a:endParaRPr lang="en-US" dirty="0">
              <a:solidFill>
                <a:schemeClr val="bg1"/>
              </a:solidFill>
            </a:endParaRPr>
          </a:p>
        </p:txBody>
      </p:sp>
    </p:spTree>
    <p:extLst>
      <p:ext uri="{BB962C8B-B14F-4D97-AF65-F5344CB8AC3E}">
        <p14:creationId xmlns:p14="http://schemas.microsoft.com/office/powerpoint/2010/main" val="4268626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D2BA626-D02C-4471-A670-8D6788EAFE3C}"/>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New Theoretical Framework</a:t>
            </a:r>
          </a:p>
        </p:txBody>
      </p:sp>
      <p:pic>
        <p:nvPicPr>
          <p:cNvPr id="5" name="Picture 4">
            <a:extLst>
              <a:ext uri="{FF2B5EF4-FFF2-40B4-BE49-F238E27FC236}">
                <a16:creationId xmlns:a16="http://schemas.microsoft.com/office/drawing/2014/main" id="{0770904C-979D-49AB-9B5A-9E50428F93BA}"/>
              </a:ext>
            </a:extLst>
          </p:cNvPr>
          <p:cNvPicPr>
            <a:picLocks noChangeAspect="1"/>
          </p:cNvPicPr>
          <p:nvPr/>
        </p:nvPicPr>
        <p:blipFill>
          <a:blip r:embed="rId2"/>
          <a:stretch>
            <a:fillRect/>
          </a:stretch>
        </p:blipFill>
        <p:spPr>
          <a:xfrm>
            <a:off x="3597721" y="0"/>
            <a:ext cx="8388992" cy="6858000"/>
          </a:xfrm>
          <a:prstGeom prst="rect">
            <a:avLst/>
          </a:prstGeom>
        </p:spPr>
      </p:pic>
    </p:spTree>
    <p:extLst>
      <p:ext uri="{BB962C8B-B14F-4D97-AF65-F5344CB8AC3E}">
        <p14:creationId xmlns:p14="http://schemas.microsoft.com/office/powerpoint/2010/main" val="2765451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D2BA626-D02C-4471-A670-8D6788EAFE3C}"/>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New Theoretical Framework</a:t>
            </a:r>
          </a:p>
        </p:txBody>
      </p:sp>
      <p:pic>
        <p:nvPicPr>
          <p:cNvPr id="5" name="Picture 4">
            <a:extLst>
              <a:ext uri="{FF2B5EF4-FFF2-40B4-BE49-F238E27FC236}">
                <a16:creationId xmlns:a16="http://schemas.microsoft.com/office/drawing/2014/main" id="{0770904C-979D-49AB-9B5A-9E50428F93BA}"/>
              </a:ext>
            </a:extLst>
          </p:cNvPr>
          <p:cNvPicPr>
            <a:picLocks noChangeAspect="1"/>
          </p:cNvPicPr>
          <p:nvPr/>
        </p:nvPicPr>
        <p:blipFill>
          <a:blip r:embed="rId2"/>
          <a:stretch>
            <a:fillRect/>
          </a:stretch>
        </p:blipFill>
        <p:spPr>
          <a:xfrm>
            <a:off x="3597721" y="0"/>
            <a:ext cx="8388992" cy="6858000"/>
          </a:xfrm>
          <a:prstGeom prst="rect">
            <a:avLst/>
          </a:prstGeom>
        </p:spPr>
      </p:pic>
      <p:cxnSp>
        <p:nvCxnSpPr>
          <p:cNvPr id="8" name="Straight Arrow Connector 7">
            <a:extLst>
              <a:ext uri="{FF2B5EF4-FFF2-40B4-BE49-F238E27FC236}">
                <a16:creationId xmlns:a16="http://schemas.microsoft.com/office/drawing/2014/main" id="{4352FF10-26BC-5043-6682-43F177558A48}"/>
              </a:ext>
            </a:extLst>
          </p:cNvPr>
          <p:cNvCxnSpPr/>
          <p:nvPr/>
        </p:nvCxnSpPr>
        <p:spPr>
          <a:xfrm flipV="1">
            <a:off x="4654062" y="2590800"/>
            <a:ext cx="1723292" cy="3108960"/>
          </a:xfrm>
          <a:prstGeom prst="straightConnector1">
            <a:avLst/>
          </a:prstGeom>
          <a:ln w="8572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4EDF39C-8124-E3F8-B307-144E9FFA6ECE}"/>
              </a:ext>
            </a:extLst>
          </p:cNvPr>
          <p:cNvCxnSpPr>
            <a:cxnSpLocks/>
          </p:cNvCxnSpPr>
          <p:nvPr/>
        </p:nvCxnSpPr>
        <p:spPr>
          <a:xfrm flipH="1" flipV="1">
            <a:off x="7084870" y="2590800"/>
            <a:ext cx="1753296" cy="3108960"/>
          </a:xfrm>
          <a:prstGeom prst="straightConnector1">
            <a:avLst/>
          </a:prstGeom>
          <a:ln w="8572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5C2C254-B4DA-1C31-424C-570D850CFF78}"/>
              </a:ext>
            </a:extLst>
          </p:cNvPr>
          <p:cNvCxnSpPr>
            <a:cxnSpLocks/>
          </p:cNvCxnSpPr>
          <p:nvPr/>
        </p:nvCxnSpPr>
        <p:spPr>
          <a:xfrm flipH="1">
            <a:off x="5129939" y="5964438"/>
            <a:ext cx="3223647" cy="0"/>
          </a:xfrm>
          <a:prstGeom prst="straightConnector1">
            <a:avLst/>
          </a:prstGeom>
          <a:ln w="8572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4821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2BA626-D02C-4471-A670-8D6788EAFE3C}"/>
              </a:ext>
            </a:extLst>
          </p:cNvPr>
          <p:cNvSpPr>
            <a:spLocks noGrp="1"/>
          </p:cNvSpPr>
          <p:nvPr>
            <p:ph type="title"/>
          </p:nvPr>
        </p:nvSpPr>
        <p:spPr>
          <a:xfrm>
            <a:off x="731668" y="120602"/>
            <a:ext cx="10515600" cy="1325563"/>
          </a:xfrm>
        </p:spPr>
        <p:txBody>
          <a:bodyPr/>
          <a:lstStyle/>
          <a:p>
            <a:r>
              <a:rPr lang="lv-LV" dirty="0"/>
              <a:t>New Theoretical Framework</a:t>
            </a:r>
          </a:p>
        </p:txBody>
      </p:sp>
      <p:sp>
        <p:nvSpPr>
          <p:cNvPr id="4" name="Content Placeholder 3">
            <a:extLst>
              <a:ext uri="{FF2B5EF4-FFF2-40B4-BE49-F238E27FC236}">
                <a16:creationId xmlns:a16="http://schemas.microsoft.com/office/drawing/2014/main" id="{1BCD52BF-11C2-4949-8AF5-A28A7D5D08C3}"/>
              </a:ext>
            </a:extLst>
          </p:cNvPr>
          <p:cNvSpPr>
            <a:spLocks noGrp="1"/>
          </p:cNvSpPr>
          <p:nvPr>
            <p:ph idx="1"/>
          </p:nvPr>
        </p:nvSpPr>
        <p:spPr>
          <a:xfrm>
            <a:off x="838200" y="1446165"/>
            <a:ext cx="10515600" cy="4735974"/>
          </a:xfrm>
        </p:spPr>
        <p:txBody>
          <a:bodyPr>
            <a:noAutofit/>
          </a:bodyPr>
          <a:lstStyle/>
          <a:p>
            <a:pPr marL="457200" indent="-457200" algn="just">
              <a:buAutoNum type="arabicParenR"/>
            </a:pPr>
            <a:r>
              <a:rPr lang="lv-LV" sz="2200" b="1" dirty="0" err="1"/>
              <a:t>Mission-responsive</a:t>
            </a:r>
            <a:r>
              <a:rPr lang="lv-LV" sz="2200" dirty="0"/>
              <a:t>. W</a:t>
            </a:r>
            <a:r>
              <a:rPr lang="en-US" sz="2200" dirty="0"/>
              <a:t>e propose that one foundational pillar for considering AI in higher education is to actively consider the extent to which </a:t>
            </a:r>
            <a:r>
              <a:rPr lang="en-US" sz="2200" i="1" dirty="0"/>
              <a:t>applications ideally are aligned with and possibly even serve to enhance mission delivery</a:t>
            </a:r>
            <a:r>
              <a:rPr lang="en-US" sz="2200" dirty="0"/>
              <a:t>. </a:t>
            </a:r>
          </a:p>
          <a:p>
            <a:pPr marL="0" indent="0" algn="just">
              <a:buNone/>
            </a:pPr>
            <a:endParaRPr lang="lv-LV" sz="2200" dirty="0"/>
          </a:p>
          <a:p>
            <a:pPr marL="0" indent="0" algn="just">
              <a:buNone/>
            </a:pPr>
            <a:r>
              <a:rPr lang="lv-LV" sz="2200" dirty="0"/>
              <a:t>2) </a:t>
            </a:r>
            <a:r>
              <a:rPr lang="en-US" sz="2200" b="1" dirty="0"/>
              <a:t>Transparent/Accountable</a:t>
            </a:r>
            <a:r>
              <a:rPr lang="lv-LV" sz="2200" dirty="0"/>
              <a:t>. </a:t>
            </a:r>
            <a:r>
              <a:rPr lang="en-US" sz="2200" dirty="0"/>
              <a:t>Transparency refers </a:t>
            </a:r>
            <a:r>
              <a:rPr lang="en-US" sz="2200" i="1" dirty="0"/>
              <a:t>non-discrimination, empowerment and legality</a:t>
            </a:r>
            <a:r>
              <a:rPr lang="en-US" sz="2200" dirty="0"/>
              <a:t>, including privacy related questions for the type of </a:t>
            </a:r>
            <a:r>
              <a:rPr lang="en-US" sz="2200" i="1" dirty="0"/>
              <a:t>personal data </a:t>
            </a:r>
            <a:r>
              <a:rPr lang="en-US" sz="2200" dirty="0"/>
              <a:t>obtained and shared and mitigation of algorithmic bias (Baker &amp; Hawn, 2021). </a:t>
            </a:r>
          </a:p>
          <a:p>
            <a:pPr marL="0" indent="0" algn="just">
              <a:buNone/>
            </a:pPr>
            <a:endParaRPr lang="lv-LV" sz="2200" dirty="0"/>
          </a:p>
          <a:p>
            <a:pPr marL="0" indent="0" algn="just">
              <a:buNone/>
            </a:pPr>
            <a:r>
              <a:rPr lang="lv-LV" sz="2200" dirty="0"/>
              <a:t>3) </a:t>
            </a:r>
            <a:r>
              <a:rPr lang="en-US" sz="2200" b="1" dirty="0"/>
              <a:t>Equity-Minded</a:t>
            </a:r>
            <a:r>
              <a:rPr lang="lv-LV" sz="2200" dirty="0"/>
              <a:t>. </a:t>
            </a:r>
            <a:r>
              <a:rPr lang="en-US" sz="2200" dirty="0"/>
              <a:t>Bensimon et al. (2016) succinctly define as “accounting for differences in individual attributes and experiences for the purposes of achieving equal outcomes” (para. 7) – in discourse concerning ethical applications of artificial intelligence in higher education. </a:t>
            </a:r>
            <a:endParaRPr lang="lv-LV" sz="2200" dirty="0">
              <a:effectLst/>
              <a:ea typeface="Times New Roman" panose="02020603050405020304" pitchFamily="18" charset="0"/>
            </a:endParaRPr>
          </a:p>
          <a:p>
            <a:pPr algn="just"/>
            <a:endParaRPr lang="lv-LV" sz="2200" dirty="0">
              <a:effectLst/>
              <a:ea typeface="Times New Roman" panose="02020603050405020304" pitchFamily="18" charset="0"/>
            </a:endParaRPr>
          </a:p>
          <a:p>
            <a:pPr marL="342900" indent="-342900" algn="just">
              <a:buAutoNum type="arabicParenR"/>
            </a:pPr>
            <a:endParaRPr lang="en-US" sz="2200" dirty="0">
              <a:solidFill>
                <a:srgbClr val="FF0000"/>
              </a:solidFill>
            </a:endParaRPr>
          </a:p>
          <a:p>
            <a:endParaRPr lang="lv-LV" sz="2200" dirty="0"/>
          </a:p>
        </p:txBody>
      </p:sp>
    </p:spTree>
    <p:extLst>
      <p:ext uri="{BB962C8B-B14F-4D97-AF65-F5344CB8AC3E}">
        <p14:creationId xmlns:p14="http://schemas.microsoft.com/office/powerpoint/2010/main" val="1967525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2BA626-D02C-4471-A670-8D6788EAFE3C}"/>
              </a:ext>
            </a:extLst>
          </p:cNvPr>
          <p:cNvSpPr>
            <a:spLocks noGrp="1"/>
          </p:cNvSpPr>
          <p:nvPr>
            <p:ph type="title"/>
          </p:nvPr>
        </p:nvSpPr>
        <p:spPr>
          <a:xfrm>
            <a:off x="838200" y="239055"/>
            <a:ext cx="9264588" cy="1325563"/>
          </a:xfrm>
        </p:spPr>
        <p:txBody>
          <a:bodyPr>
            <a:normAutofit fontScale="90000"/>
          </a:bodyPr>
          <a:lstStyle/>
          <a:p>
            <a:r>
              <a:rPr lang="lv-LV" u="none" dirty="0"/>
              <a:t>Implications for a Shared Ethical AIEd Leadership</a:t>
            </a:r>
            <a:br>
              <a:rPr lang="en-US" u="none" dirty="0"/>
            </a:br>
            <a:endParaRPr lang="lv-LV" dirty="0"/>
          </a:p>
        </p:txBody>
      </p:sp>
      <p:sp>
        <p:nvSpPr>
          <p:cNvPr id="4" name="Content Placeholder 3">
            <a:extLst>
              <a:ext uri="{FF2B5EF4-FFF2-40B4-BE49-F238E27FC236}">
                <a16:creationId xmlns:a16="http://schemas.microsoft.com/office/drawing/2014/main" id="{1BCD52BF-11C2-4949-8AF5-A28A7D5D08C3}"/>
              </a:ext>
            </a:extLst>
          </p:cNvPr>
          <p:cNvSpPr>
            <a:spLocks noGrp="1"/>
          </p:cNvSpPr>
          <p:nvPr>
            <p:ph idx="1"/>
          </p:nvPr>
        </p:nvSpPr>
        <p:spPr>
          <a:xfrm>
            <a:off x="838200" y="1324920"/>
            <a:ext cx="10515600" cy="4617521"/>
          </a:xfrm>
        </p:spPr>
        <p:txBody>
          <a:bodyPr>
            <a:noAutofit/>
          </a:bodyPr>
          <a:lstStyle/>
          <a:p>
            <a:pPr marL="342900" indent="-342900" algn="just">
              <a:buAutoNum type="arabicParenR"/>
            </a:pPr>
            <a:r>
              <a:rPr lang="en-US" sz="2100" b="1" i="1" dirty="0"/>
              <a:t>Taskforces and Knowledge Sharing</a:t>
            </a:r>
            <a:r>
              <a:rPr lang="lv-LV" sz="2100" b="1" dirty="0">
                <a:effectLst/>
                <a:ea typeface="Times New Roman" panose="02020603050405020304" pitchFamily="18" charset="0"/>
              </a:rPr>
              <a:t>. </a:t>
            </a:r>
            <a:r>
              <a:rPr lang="lv-LV" sz="2100" dirty="0">
                <a:ea typeface="Times New Roman" panose="02020603050405020304" pitchFamily="18" charset="0"/>
              </a:rPr>
              <a:t>T</a:t>
            </a:r>
            <a:r>
              <a:rPr lang="en-US" sz="2100" dirty="0">
                <a:effectLst/>
                <a:ea typeface="Times New Roman" panose="02020603050405020304" pitchFamily="18" charset="0"/>
              </a:rPr>
              <a:t>he authors offer the importance of creating, in university settings, </a:t>
            </a:r>
            <a:r>
              <a:rPr lang="en-US" sz="2100" dirty="0" err="1">
                <a:effectLst/>
                <a:ea typeface="Times New Roman" panose="02020603050405020304" pitchFamily="18" charset="0"/>
              </a:rPr>
              <a:t>AIEd</a:t>
            </a:r>
            <a:r>
              <a:rPr lang="en-US" sz="2100" dirty="0">
                <a:effectLst/>
                <a:ea typeface="Times New Roman" panose="02020603050405020304" pitchFamily="18" charset="0"/>
              </a:rPr>
              <a:t> task forces that guide university senior leadership on how to operationalize such technologies responsibly (e.g., use of learning analytics; see Siemens et al., 2013). </a:t>
            </a:r>
            <a:endParaRPr lang="lv-LV" sz="2100" dirty="0">
              <a:effectLst/>
              <a:ea typeface="Times New Roman" panose="02020603050405020304" pitchFamily="18" charset="0"/>
            </a:endParaRPr>
          </a:p>
          <a:p>
            <a:pPr marL="342900" indent="-342900" algn="just">
              <a:buAutoNum type="arabicParenR"/>
            </a:pPr>
            <a:endParaRPr lang="lv-LV" sz="2100" dirty="0">
              <a:effectLst/>
              <a:ea typeface="Times New Roman" panose="02020603050405020304" pitchFamily="18" charset="0"/>
            </a:endParaRPr>
          </a:p>
          <a:p>
            <a:pPr marL="342900" indent="-342900" algn="just">
              <a:buFont typeface="Arial" pitchFamily="34" charset="0"/>
              <a:buAutoNum type="arabicParenR"/>
            </a:pPr>
            <a:r>
              <a:rPr lang="en-US" sz="2100" b="1" i="1" dirty="0"/>
              <a:t>Educational Policy Making</a:t>
            </a:r>
            <a:r>
              <a:rPr lang="lv-LV" sz="2100" b="1" i="1" dirty="0"/>
              <a:t>. </a:t>
            </a:r>
            <a:r>
              <a:rPr lang="lv-LV" sz="2100" dirty="0"/>
              <a:t>P</a:t>
            </a:r>
            <a:r>
              <a:rPr lang="en-US" sz="2100" dirty="0" err="1"/>
              <a:t>olicy</a:t>
            </a:r>
            <a:r>
              <a:rPr lang="en-US" sz="2100" dirty="0"/>
              <a:t> making should involve multiple actors from government, higher education, commercial, and ICT sectors to critically discuss the barriers for establishing national and institutional analytics policies and strategies (Siemens et al., 2013). </a:t>
            </a:r>
            <a:endParaRPr lang="lv-LV" sz="2100" dirty="0"/>
          </a:p>
          <a:p>
            <a:pPr marL="342900" indent="-342900" algn="just">
              <a:buFont typeface="Arial" pitchFamily="34" charset="0"/>
              <a:buAutoNum type="arabicParenR"/>
            </a:pPr>
            <a:endParaRPr lang="lv-LV" sz="2100" dirty="0"/>
          </a:p>
          <a:p>
            <a:pPr marL="342900" indent="-342900" algn="just">
              <a:buFont typeface="Arial" pitchFamily="34" charset="0"/>
              <a:buAutoNum type="arabicParenR"/>
            </a:pPr>
            <a:r>
              <a:rPr lang="en-US" sz="2100" b="1" i="1" dirty="0"/>
              <a:t>Centering Students and Adopting an Ethic of Care</a:t>
            </a:r>
            <a:r>
              <a:rPr lang="lv-LV" sz="2100" b="1" i="1" dirty="0"/>
              <a:t>. </a:t>
            </a:r>
            <a:r>
              <a:rPr lang="en-US" sz="2100" dirty="0"/>
              <a:t>Keeling (2014) offers as an ‘ethic of care’ in higher education. Much as administrative leaders have a profound responsibility toward ensuring the ethical implementation of AI practices (</a:t>
            </a:r>
            <a:r>
              <a:rPr lang="en-US" sz="2100" dirty="0" err="1"/>
              <a:t>Dignum</a:t>
            </a:r>
            <a:r>
              <a:rPr lang="en-US" sz="2100" dirty="0"/>
              <a:t>, 2020), they also and simultaneously have a responsibility toward promoting student development, success, and well-being. </a:t>
            </a:r>
            <a:endParaRPr lang="lv-LV" sz="2100" dirty="0"/>
          </a:p>
          <a:p>
            <a:pPr marL="342900" indent="-342900" algn="just">
              <a:buAutoNum type="arabicParenR"/>
            </a:pPr>
            <a:endParaRPr lang="lv-LV" sz="2100" dirty="0">
              <a:effectLst/>
              <a:ea typeface="Times New Roman" panose="02020603050405020304" pitchFamily="18" charset="0"/>
            </a:endParaRPr>
          </a:p>
          <a:p>
            <a:pPr algn="just"/>
            <a:endParaRPr lang="lv-LV" sz="2100" dirty="0">
              <a:effectLst/>
              <a:ea typeface="Times New Roman" panose="02020603050405020304" pitchFamily="18" charset="0"/>
            </a:endParaRPr>
          </a:p>
          <a:p>
            <a:pPr marL="285750" indent="-285750" algn="just">
              <a:buFont typeface="Arial" panose="020B0604020202020204" pitchFamily="34" charset="0"/>
              <a:buChar char="•"/>
            </a:pPr>
            <a:r>
              <a:rPr lang="lv-LV" sz="2100" dirty="0">
                <a:effectLst/>
                <a:ea typeface="Calibri" panose="020F0502020204030204" pitchFamily="34" charset="0"/>
              </a:rPr>
              <a:t>.</a:t>
            </a:r>
            <a:endParaRPr lang="en-US" sz="2100" dirty="0">
              <a:solidFill>
                <a:schemeClr val="accent5">
                  <a:lumMod val="50000"/>
                </a:schemeClr>
              </a:solidFill>
            </a:endParaRPr>
          </a:p>
          <a:p>
            <a:pPr marL="0" indent="0">
              <a:buNone/>
            </a:pPr>
            <a:endParaRPr lang="lv-LV" sz="2100" dirty="0"/>
          </a:p>
        </p:txBody>
      </p:sp>
    </p:spTree>
    <p:extLst>
      <p:ext uri="{BB962C8B-B14F-4D97-AF65-F5344CB8AC3E}">
        <p14:creationId xmlns:p14="http://schemas.microsoft.com/office/powerpoint/2010/main" val="3817796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6" name="Arc 65">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9" name="Picture 48" descr="3D numbers in white and orange">
            <a:extLst>
              <a:ext uri="{FF2B5EF4-FFF2-40B4-BE49-F238E27FC236}">
                <a16:creationId xmlns:a16="http://schemas.microsoft.com/office/drawing/2014/main" id="{68572E24-83D8-F801-6574-8D09956B5226}"/>
              </a:ext>
            </a:extLst>
          </p:cNvPr>
          <p:cNvPicPr>
            <a:picLocks noChangeAspect="1"/>
          </p:cNvPicPr>
          <p:nvPr/>
        </p:nvPicPr>
        <p:blipFill rotWithShape="1">
          <a:blip r:embed="rId2"/>
          <a:srcRect l="9062" r="9351"/>
          <a:stretch/>
        </p:blipFill>
        <p:spPr>
          <a:xfrm>
            <a:off x="703182" y="1697250"/>
            <a:ext cx="4777381" cy="3293756"/>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3601B809-B191-6AD0-8D6B-8A716D50D0C1}"/>
              </a:ext>
            </a:extLst>
          </p:cNvPr>
          <p:cNvSpPr>
            <a:spLocks noGrp="1"/>
          </p:cNvSpPr>
          <p:nvPr>
            <p:ph idx="1"/>
          </p:nvPr>
        </p:nvSpPr>
        <p:spPr>
          <a:xfrm>
            <a:off x="5894962" y="1984443"/>
            <a:ext cx="5458838" cy="2835530"/>
          </a:xfrm>
        </p:spPr>
        <p:txBody>
          <a:bodyPr>
            <a:normAutofit/>
          </a:bodyPr>
          <a:lstStyle/>
          <a:p>
            <a:r>
              <a:rPr lang="en-US" b="1"/>
              <a:t>“Zeros and ones, if we are not careful, </a:t>
            </a:r>
            <a:r>
              <a:rPr lang="en-US" b="1" i="1"/>
              <a:t>could deepen the divides between haves and have-nots, between the deserving and the undeserving </a:t>
            </a:r>
            <a:r>
              <a:rPr lang="en-US" b="1"/>
              <a:t>-- rusty value judgements embedded in shinty new systems” (Benjamin, 2019, pp. 62-63). </a:t>
            </a:r>
            <a:endParaRPr lang="lv-LV" b="1">
              <a:effectLst/>
              <a:ea typeface="Times New Roman" panose="02020603050405020304" pitchFamily="18" charset="0"/>
            </a:endParaRPr>
          </a:p>
          <a:p>
            <a:endParaRPr lang="en-US"/>
          </a:p>
        </p:txBody>
      </p:sp>
    </p:spTree>
    <p:extLst>
      <p:ext uri="{BB962C8B-B14F-4D97-AF65-F5344CB8AC3E}">
        <p14:creationId xmlns:p14="http://schemas.microsoft.com/office/powerpoint/2010/main" val="72766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2BA626-D02C-4471-A670-8D6788EAFE3C}"/>
              </a:ext>
            </a:extLst>
          </p:cNvPr>
          <p:cNvSpPr>
            <a:spLocks noGrp="1"/>
          </p:cNvSpPr>
          <p:nvPr>
            <p:ph type="title"/>
          </p:nvPr>
        </p:nvSpPr>
        <p:spPr>
          <a:xfrm>
            <a:off x="838200" y="239055"/>
            <a:ext cx="10515600" cy="1325563"/>
          </a:xfrm>
        </p:spPr>
        <p:txBody>
          <a:bodyPr/>
          <a:lstStyle/>
          <a:p>
            <a:r>
              <a:rPr lang="lv-LV" dirty="0"/>
              <a:t>Conclusions</a:t>
            </a:r>
          </a:p>
        </p:txBody>
      </p:sp>
      <p:sp>
        <p:nvSpPr>
          <p:cNvPr id="4" name="Content Placeholder 3">
            <a:extLst>
              <a:ext uri="{FF2B5EF4-FFF2-40B4-BE49-F238E27FC236}">
                <a16:creationId xmlns:a16="http://schemas.microsoft.com/office/drawing/2014/main" id="{1BCD52BF-11C2-4949-8AF5-A28A7D5D08C3}"/>
              </a:ext>
            </a:extLst>
          </p:cNvPr>
          <p:cNvSpPr>
            <a:spLocks noGrp="1"/>
          </p:cNvSpPr>
          <p:nvPr>
            <p:ph idx="1"/>
          </p:nvPr>
        </p:nvSpPr>
        <p:spPr>
          <a:xfrm>
            <a:off x="838200" y="1351280"/>
            <a:ext cx="10515600" cy="4830859"/>
          </a:xfrm>
        </p:spPr>
        <p:txBody>
          <a:bodyPr>
            <a:normAutofit/>
          </a:bodyPr>
          <a:lstStyle/>
          <a:p>
            <a:pPr marL="285750" indent="-285750" algn="just">
              <a:buFont typeface="Arial" panose="020B0604020202020204" pitchFamily="34" charset="0"/>
              <a:buChar char="•"/>
            </a:pPr>
            <a:r>
              <a:rPr lang="en-US" sz="2400" dirty="0"/>
              <a:t>Across </a:t>
            </a:r>
            <a:r>
              <a:rPr lang="lv-LV" sz="2400" dirty="0"/>
              <a:t>AIEd</a:t>
            </a:r>
            <a:r>
              <a:rPr lang="en-US" sz="2400" dirty="0"/>
              <a:t> applications, the authors see opportunities for </a:t>
            </a:r>
            <a:r>
              <a:rPr lang="en-US" sz="2400" b="1" dirty="0"/>
              <a:t>enhancement</a:t>
            </a:r>
            <a:r>
              <a:rPr lang="en-US" sz="2400" dirty="0"/>
              <a:t> in terms of learning quality, administrative-decision making, and optimizing the infrastructures - both digital and physical. We also, of course, see opportunities for </a:t>
            </a:r>
            <a:r>
              <a:rPr lang="en-US" sz="2400" b="1" dirty="0"/>
              <a:t>destruction</a:t>
            </a:r>
            <a:r>
              <a:rPr lang="en-US" sz="2400" dirty="0"/>
              <a:t>; possibilities for humans to function subordinately to algorithms; instances where the exploitation could easily, and perhaps even unintentionally, occur. </a:t>
            </a:r>
            <a:endParaRPr lang="lv-LV" sz="2400" dirty="0"/>
          </a:p>
          <a:p>
            <a:pPr marL="285750" indent="-285750" algn="just">
              <a:buFont typeface="Arial" panose="020B0604020202020204" pitchFamily="34" charset="0"/>
              <a:buChar char="•"/>
            </a:pPr>
            <a:r>
              <a:rPr lang="lv-LV" sz="2400" dirty="0">
                <a:effectLst/>
                <a:ea typeface="Calibri" panose="020F0502020204030204" pitchFamily="34" charset="0"/>
              </a:rPr>
              <a:t>A touchstone is that higher education holds as its mission to be an </a:t>
            </a:r>
            <a:r>
              <a:rPr lang="lv-LV" sz="2400" b="1" dirty="0">
                <a:effectLst/>
                <a:ea typeface="Calibri" panose="020F0502020204030204" pitchFamily="34" charset="0"/>
              </a:rPr>
              <a:t>ethical, human endeavor and must remain such when making choices relative to considering and implementing technologies </a:t>
            </a:r>
            <a:r>
              <a:rPr lang="lv-LV" sz="2400" dirty="0">
                <a:effectLst/>
                <a:ea typeface="Calibri" panose="020F0502020204030204" pitchFamily="34" charset="0"/>
              </a:rPr>
              <a:t>(Alexander, 2020).</a:t>
            </a:r>
          </a:p>
          <a:p>
            <a:pPr marL="285750" indent="-285750" algn="just">
              <a:buFont typeface="Arial" panose="020B0604020202020204" pitchFamily="34" charset="0"/>
              <a:buChar char="•"/>
            </a:pPr>
            <a:r>
              <a:rPr lang="lv-LV" sz="2400" dirty="0" err="1"/>
              <a:t>We</a:t>
            </a:r>
            <a:r>
              <a:rPr lang="lv-LV" sz="2400" dirty="0"/>
              <a:t> state that </a:t>
            </a:r>
            <a:r>
              <a:rPr lang="lv-LV" sz="2400" b="1" dirty="0">
                <a:effectLst/>
                <a:ea typeface="Calibri" panose="020F0502020204030204" pitchFamily="34" charset="0"/>
              </a:rPr>
              <a:t>administrative leaders must drive decisions about AI technologies rather than AI technologies drive the decisions of administrators</a:t>
            </a:r>
            <a:r>
              <a:rPr lang="lv-LV" sz="2400" dirty="0">
                <a:effectLst/>
                <a:ea typeface="Calibri" panose="020F0502020204030204" pitchFamily="34" charset="0"/>
              </a:rPr>
              <a:t>.</a:t>
            </a:r>
            <a:endParaRPr lang="en-US" dirty="0">
              <a:solidFill>
                <a:schemeClr val="accent5">
                  <a:lumMod val="50000"/>
                </a:schemeClr>
              </a:solidFill>
            </a:endParaRPr>
          </a:p>
          <a:p>
            <a:pPr marL="0" indent="0">
              <a:buNone/>
            </a:pPr>
            <a:endParaRPr lang="lv-LV" dirty="0"/>
          </a:p>
        </p:txBody>
      </p:sp>
    </p:spTree>
    <p:extLst>
      <p:ext uri="{BB962C8B-B14F-4D97-AF65-F5344CB8AC3E}">
        <p14:creationId xmlns:p14="http://schemas.microsoft.com/office/powerpoint/2010/main" val="1592062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2BA626-D02C-4471-A670-8D6788EAFE3C}"/>
              </a:ext>
            </a:extLst>
          </p:cNvPr>
          <p:cNvSpPr>
            <a:spLocks noGrp="1"/>
          </p:cNvSpPr>
          <p:nvPr>
            <p:ph type="title"/>
          </p:nvPr>
        </p:nvSpPr>
        <p:spPr>
          <a:xfrm>
            <a:off x="838200" y="239055"/>
            <a:ext cx="10515600" cy="1325563"/>
          </a:xfrm>
        </p:spPr>
        <p:txBody>
          <a:bodyPr/>
          <a:lstStyle/>
          <a:p>
            <a:r>
              <a:rPr lang="lv-LV" dirty="0"/>
              <a:t>References</a:t>
            </a:r>
          </a:p>
        </p:txBody>
      </p:sp>
      <p:sp>
        <p:nvSpPr>
          <p:cNvPr id="4" name="Content Placeholder 3">
            <a:extLst>
              <a:ext uri="{FF2B5EF4-FFF2-40B4-BE49-F238E27FC236}">
                <a16:creationId xmlns:a16="http://schemas.microsoft.com/office/drawing/2014/main" id="{1BCD52BF-11C2-4949-8AF5-A28A7D5D08C3}"/>
              </a:ext>
            </a:extLst>
          </p:cNvPr>
          <p:cNvSpPr>
            <a:spLocks noGrp="1"/>
          </p:cNvSpPr>
          <p:nvPr>
            <p:ph idx="1"/>
          </p:nvPr>
        </p:nvSpPr>
        <p:spPr>
          <a:xfrm>
            <a:off x="838200" y="1564618"/>
            <a:ext cx="10515600" cy="4617521"/>
          </a:xfrm>
        </p:spPr>
        <p:txBody>
          <a:bodyPr>
            <a:normAutofit fontScale="92500" lnSpcReduction="20000"/>
          </a:bodyPr>
          <a:lstStyle/>
          <a:p>
            <a:pPr marL="285750" indent="-285750" algn="just">
              <a:buFont typeface="Arial" panose="020B0604020202020204" pitchFamily="34" charset="0"/>
              <a:buChar char="•"/>
            </a:pPr>
            <a:r>
              <a:rPr lang="en-US" sz="2400" dirty="0">
                <a:effectLst/>
                <a:ea typeface="Times New Roman" panose="02020603050405020304" pitchFamily="18" charset="0"/>
              </a:rPr>
              <a:t>Berger, J., &amp; </a:t>
            </a:r>
            <a:r>
              <a:rPr lang="en-US" sz="2400" dirty="0" err="1">
                <a:effectLst/>
                <a:ea typeface="Times New Roman" panose="02020603050405020304" pitchFamily="18" charset="0"/>
              </a:rPr>
              <a:t>Milem</a:t>
            </a:r>
            <a:r>
              <a:rPr lang="en-US" sz="2400" dirty="0">
                <a:effectLst/>
                <a:ea typeface="Times New Roman" panose="02020603050405020304" pitchFamily="18" charset="0"/>
              </a:rPr>
              <a:t>, J. (2000). Organizational behavior in higher education and student outcomes. In J. C. Smart (Ed.), </a:t>
            </a:r>
            <a:r>
              <a:rPr lang="en-US" sz="2400" i="1" dirty="0">
                <a:effectLst/>
                <a:ea typeface="Times New Roman" panose="02020603050405020304" pitchFamily="18" charset="0"/>
              </a:rPr>
              <a:t>Higher education: Handbook of theory and research</a:t>
            </a:r>
            <a:r>
              <a:rPr lang="en-US" sz="2400" dirty="0">
                <a:effectLst/>
                <a:ea typeface="Times New Roman" panose="02020603050405020304" pitchFamily="18" charset="0"/>
              </a:rPr>
              <a:t> (Vol. 15, pp. 269–338). Agathon.</a:t>
            </a:r>
            <a:endParaRPr lang="lv-LV" sz="2400" dirty="0">
              <a:effectLst/>
              <a:ea typeface="Times New Roman" panose="02020603050405020304" pitchFamily="18" charset="0"/>
            </a:endParaRPr>
          </a:p>
          <a:p>
            <a:pPr marL="285750" indent="-285750" algn="just">
              <a:buFont typeface="Arial" panose="020B0604020202020204" pitchFamily="34" charset="0"/>
              <a:buChar char="•"/>
            </a:pPr>
            <a:r>
              <a:rPr lang="en-US" sz="2400" dirty="0">
                <a:effectLst/>
                <a:ea typeface="Times New Roman" panose="02020603050405020304" pitchFamily="18" charset="0"/>
              </a:rPr>
              <a:t>Cox, A. M. (2021). Exploring the impact of Artificial Intelligence and robots on higher education through literature-based design fictions. </a:t>
            </a:r>
            <a:r>
              <a:rPr lang="en-US" sz="2400" i="1" dirty="0">
                <a:effectLst/>
                <a:ea typeface="Times New Roman" panose="02020603050405020304" pitchFamily="18" charset="0"/>
              </a:rPr>
              <a:t>International Journal of Educational Technology in Higher Education, 18</a:t>
            </a:r>
            <a:r>
              <a:rPr lang="en-US" sz="2400" dirty="0">
                <a:effectLst/>
                <a:ea typeface="Times New Roman" panose="02020603050405020304" pitchFamily="18" charset="0"/>
              </a:rPr>
              <a:t>(1), 1-19. </a:t>
            </a:r>
            <a:r>
              <a:rPr lang="en-US" sz="2400" u="sng" dirty="0">
                <a:solidFill>
                  <a:srgbClr val="1155CC"/>
                </a:solidFill>
                <a:effectLst/>
                <a:ea typeface="Times New Roman" panose="02020603050405020304" pitchFamily="18" charset="0"/>
                <a:hlinkClick r:id="rId2"/>
              </a:rPr>
              <a:t>https://doi.org/10.1186/s41239-020-00237-8</a:t>
            </a:r>
            <a:r>
              <a:rPr lang="en-US" sz="2400" dirty="0">
                <a:effectLst/>
                <a:ea typeface="Times New Roman" panose="02020603050405020304" pitchFamily="18" charset="0"/>
              </a:rPr>
              <a:t> </a:t>
            </a:r>
            <a:endParaRPr lang="lv-LV" sz="2400" dirty="0">
              <a:effectLst/>
              <a:ea typeface="Times New Roman" panose="02020603050405020304" pitchFamily="18" charset="0"/>
            </a:endParaRPr>
          </a:p>
          <a:p>
            <a:pPr marL="285750" indent="-285750" algn="just">
              <a:buFont typeface="Arial" panose="020B0604020202020204" pitchFamily="34" charset="0"/>
              <a:buChar char="•"/>
            </a:pPr>
            <a:r>
              <a:rPr lang="en-US" sz="2400" dirty="0" err="1">
                <a:effectLst/>
                <a:ea typeface="Times New Roman" panose="02020603050405020304" pitchFamily="18" charset="0"/>
              </a:rPr>
              <a:t>Dignum</a:t>
            </a:r>
            <a:r>
              <a:rPr lang="en-US" sz="2400" dirty="0">
                <a:effectLst/>
                <a:ea typeface="Times New Roman" panose="02020603050405020304" pitchFamily="18" charset="0"/>
              </a:rPr>
              <a:t>, V. (2020). Responsibility and artificial intelligence. In M. D. Dubber, F. Pasquale, &amp; S. Das (Eds.), </a:t>
            </a:r>
            <a:r>
              <a:rPr lang="en-US" sz="2400" i="1" dirty="0">
                <a:effectLst/>
                <a:ea typeface="Times New Roman" panose="02020603050405020304" pitchFamily="18" charset="0"/>
              </a:rPr>
              <a:t>The Oxford Handbook of Ethics of AI </a:t>
            </a:r>
            <a:r>
              <a:rPr lang="en-US" sz="2400" dirty="0">
                <a:effectLst/>
                <a:ea typeface="Times New Roman" panose="02020603050405020304" pitchFamily="18" charset="0"/>
              </a:rPr>
              <a:t>(pp. 215-232). Oxford University Press. </a:t>
            </a:r>
            <a:endParaRPr lang="lv-LV" sz="2400" dirty="0">
              <a:effectLst/>
              <a:ea typeface="Times New Roman" panose="02020603050405020304" pitchFamily="18" charset="0"/>
            </a:endParaRPr>
          </a:p>
          <a:p>
            <a:pPr marL="285750" indent="-285750" algn="just">
              <a:buFont typeface="Arial" panose="020B0604020202020204" pitchFamily="34" charset="0"/>
              <a:buChar char="•"/>
            </a:pPr>
            <a:r>
              <a:rPr lang="en-US" sz="2400" dirty="0" err="1">
                <a:effectLst/>
                <a:ea typeface="Times New Roman" panose="02020603050405020304" pitchFamily="18" charset="0"/>
              </a:rPr>
              <a:t>Kezar</a:t>
            </a:r>
            <a:r>
              <a:rPr lang="en-US" sz="2400" dirty="0">
                <a:effectLst/>
                <a:ea typeface="Times New Roman" panose="02020603050405020304" pitchFamily="18" charset="0"/>
              </a:rPr>
              <a:t>, A., &amp; </a:t>
            </a:r>
            <a:r>
              <a:rPr lang="en-US" sz="2400" dirty="0" err="1">
                <a:effectLst/>
                <a:ea typeface="Times New Roman" panose="02020603050405020304" pitchFamily="18" charset="0"/>
              </a:rPr>
              <a:t>Posselt</a:t>
            </a:r>
            <a:r>
              <a:rPr lang="en-US" sz="2400" dirty="0">
                <a:effectLst/>
                <a:ea typeface="Times New Roman" panose="02020603050405020304" pitchFamily="18" charset="0"/>
              </a:rPr>
              <a:t>, J. (Eds.). (2020). </a:t>
            </a:r>
            <a:r>
              <a:rPr lang="en-US" sz="2400" i="1" dirty="0">
                <a:effectLst/>
                <a:ea typeface="Times New Roman" panose="02020603050405020304" pitchFamily="18" charset="0"/>
              </a:rPr>
              <a:t>Higher education administration for social justice and equity: Critical perspectives for leadership</a:t>
            </a:r>
            <a:r>
              <a:rPr lang="en-US" sz="2400" dirty="0">
                <a:effectLst/>
                <a:ea typeface="Times New Roman" panose="02020603050405020304" pitchFamily="18" charset="0"/>
              </a:rPr>
              <a:t>. Routledge. </a:t>
            </a:r>
            <a:endParaRPr lang="lv-LV" sz="2400" dirty="0">
              <a:effectLst/>
              <a:ea typeface="Times New Roman" panose="02020603050405020304" pitchFamily="18" charset="0"/>
            </a:endParaRPr>
          </a:p>
          <a:p>
            <a:pPr marL="285750" indent="-285750" algn="just">
              <a:buFont typeface="Arial" panose="020B0604020202020204" pitchFamily="34" charset="0"/>
              <a:buChar char="•"/>
            </a:pPr>
            <a:r>
              <a:rPr lang="en-US" sz="2400" dirty="0">
                <a:effectLst/>
                <a:ea typeface="Times New Roman" panose="02020603050405020304" pitchFamily="18" charset="0"/>
              </a:rPr>
              <a:t>Southgate, E. (2020). </a:t>
            </a:r>
            <a:r>
              <a:rPr lang="en-US" sz="2400" i="1" dirty="0">
                <a:effectLst/>
                <a:ea typeface="Times New Roman" panose="02020603050405020304" pitchFamily="18" charset="0"/>
              </a:rPr>
              <a:t>Artificial intelligence, ethics, equity and higher education</a:t>
            </a:r>
            <a:r>
              <a:rPr lang="en-US" sz="2400" dirty="0">
                <a:effectLst/>
                <a:ea typeface="Times New Roman" panose="02020603050405020304" pitchFamily="18" charset="0"/>
              </a:rPr>
              <a:t>:</a:t>
            </a:r>
            <a:r>
              <a:rPr lang="en-US" sz="2400" i="1" dirty="0">
                <a:effectLst/>
                <a:ea typeface="Times New Roman" panose="02020603050405020304" pitchFamily="18" charset="0"/>
              </a:rPr>
              <a:t> A ‘beginning-of-the-discussion' paper. </a:t>
            </a:r>
            <a:r>
              <a:rPr lang="en-US" sz="2400" dirty="0">
                <a:effectLst/>
                <a:ea typeface="Times New Roman" panose="02020603050405020304" pitchFamily="18" charset="0"/>
              </a:rPr>
              <a:t>National Centre for Student Equity in </a:t>
            </a:r>
            <a:r>
              <a:rPr lang="en-US" sz="2400">
                <a:effectLst/>
                <a:ea typeface="Times New Roman" panose="02020603050405020304" pitchFamily="18" charset="0"/>
              </a:rPr>
              <a:t>Higher Education.</a:t>
            </a:r>
            <a:endParaRPr lang="en-US" dirty="0">
              <a:solidFill>
                <a:schemeClr val="accent5">
                  <a:lumMod val="50000"/>
                </a:schemeClr>
              </a:solidFill>
            </a:endParaRPr>
          </a:p>
          <a:p>
            <a:pPr marL="0" indent="0" algn="just">
              <a:buNone/>
            </a:pPr>
            <a:endParaRPr lang="en-US" dirty="0">
              <a:solidFill>
                <a:schemeClr val="accent5">
                  <a:lumMod val="50000"/>
                </a:schemeClr>
              </a:solidFill>
            </a:endParaRPr>
          </a:p>
          <a:p>
            <a:pPr marL="0" indent="0">
              <a:buNone/>
            </a:pPr>
            <a:endParaRPr lang="lv-LV" dirty="0"/>
          </a:p>
        </p:txBody>
      </p:sp>
    </p:spTree>
    <p:extLst>
      <p:ext uri="{BB962C8B-B14F-4D97-AF65-F5344CB8AC3E}">
        <p14:creationId xmlns:p14="http://schemas.microsoft.com/office/powerpoint/2010/main" val="84350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48075C-AFBD-46E6-8CE6-F2815CE71F53}"/>
              </a:ext>
            </a:extLst>
          </p:cNvPr>
          <p:cNvSpPr>
            <a:spLocks noGrp="1"/>
          </p:cNvSpPr>
          <p:nvPr>
            <p:ph type="title"/>
          </p:nvPr>
        </p:nvSpPr>
        <p:spPr/>
        <p:txBody>
          <a:bodyPr/>
          <a:lstStyle/>
          <a:p>
            <a:pPr algn="ctr"/>
            <a:r>
              <a:rPr lang="lv-LV" dirty="0">
                <a:latin typeface="Franklin Gothic Book" panose="020B0503020102020204" pitchFamily="34" charset="0"/>
              </a:rPr>
              <a:t>Thank you!</a:t>
            </a:r>
          </a:p>
        </p:txBody>
      </p:sp>
      <p:sp>
        <p:nvSpPr>
          <p:cNvPr id="4" name="Content Placeholder 3">
            <a:extLst>
              <a:ext uri="{FF2B5EF4-FFF2-40B4-BE49-F238E27FC236}">
                <a16:creationId xmlns:a16="http://schemas.microsoft.com/office/drawing/2014/main" id="{60CB742E-7401-4BEB-9BC2-D2FFE3C86919}"/>
              </a:ext>
            </a:extLst>
          </p:cNvPr>
          <p:cNvSpPr>
            <a:spLocks noGrp="1"/>
          </p:cNvSpPr>
          <p:nvPr>
            <p:ph sz="half" idx="1"/>
          </p:nvPr>
        </p:nvSpPr>
        <p:spPr>
          <a:xfrm>
            <a:off x="745626" y="1724234"/>
            <a:ext cx="4709160" cy="2532806"/>
          </a:xfrm>
        </p:spPr>
        <p:txBody>
          <a:bodyPr>
            <a:normAutofit/>
          </a:bodyPr>
          <a:lstStyle/>
          <a:p>
            <a:r>
              <a:rPr lang="lv-LV" sz="2000" dirty="0"/>
              <a:t>Dr. Benjamin </a:t>
            </a:r>
            <a:r>
              <a:rPr lang="lv-LV" sz="2000" dirty="0" err="1"/>
              <a:t>Selznick</a:t>
            </a:r>
            <a:endParaRPr lang="lv-LV" sz="2000" dirty="0"/>
          </a:p>
          <a:p>
            <a:r>
              <a:rPr lang="en-US" sz="2000" dirty="0"/>
              <a:t>Associate Professor and Advisor of Postsecondary Analysis and Leadership</a:t>
            </a:r>
          </a:p>
          <a:p>
            <a:r>
              <a:rPr lang="en-US" sz="2000" dirty="0"/>
              <a:t>School of Strategic Leadership Studies (SSLS)</a:t>
            </a:r>
          </a:p>
          <a:p>
            <a:r>
              <a:rPr lang="lv-LV" sz="2000" b="0" i="0" u="none" strike="noStrike" dirty="0">
                <a:solidFill>
                  <a:srgbClr val="212121"/>
                </a:solidFill>
                <a:effectLst/>
              </a:rPr>
              <a:t>James </a:t>
            </a:r>
            <a:r>
              <a:rPr lang="lv-LV" sz="2000" b="0" i="0" u="none" strike="noStrike" dirty="0" err="1">
                <a:solidFill>
                  <a:srgbClr val="212121"/>
                </a:solidFill>
                <a:effectLst/>
              </a:rPr>
              <a:t>Madison</a:t>
            </a:r>
            <a:r>
              <a:rPr lang="lv-LV" sz="2000" b="0" i="0" u="none" strike="noStrike" dirty="0">
                <a:solidFill>
                  <a:srgbClr val="212121"/>
                </a:solidFill>
                <a:effectLst/>
              </a:rPr>
              <a:t> </a:t>
            </a:r>
            <a:r>
              <a:rPr lang="lv-LV" sz="2000" b="0" i="0" u="none" strike="noStrike" dirty="0" err="1">
                <a:solidFill>
                  <a:srgbClr val="212121"/>
                </a:solidFill>
                <a:effectLst/>
              </a:rPr>
              <a:t>University</a:t>
            </a:r>
            <a:r>
              <a:rPr lang="lv-LV" sz="2000" b="0" i="0" u="none" strike="noStrike" dirty="0">
                <a:solidFill>
                  <a:srgbClr val="212121"/>
                </a:solidFill>
                <a:effectLst/>
              </a:rPr>
              <a:t> (JMU)  </a:t>
            </a:r>
            <a:endParaRPr lang="lv-LV" sz="2000" dirty="0"/>
          </a:p>
          <a:p>
            <a:r>
              <a:rPr lang="en-US" sz="2000" dirty="0">
                <a:solidFill>
                  <a:schemeClr val="accent5">
                    <a:lumMod val="50000"/>
                  </a:schemeClr>
                </a:solidFill>
                <a:hlinkClick r:id="rId2"/>
              </a:rPr>
              <a:t>selznibs@jmu.edu</a:t>
            </a:r>
            <a:r>
              <a:rPr lang="lv-LV" sz="2000" dirty="0">
                <a:solidFill>
                  <a:schemeClr val="accent5">
                    <a:lumMod val="50000"/>
                  </a:schemeClr>
                </a:solidFill>
              </a:rPr>
              <a:t> </a:t>
            </a:r>
          </a:p>
          <a:p>
            <a:endParaRPr lang="lv-LV" sz="2000" dirty="0"/>
          </a:p>
        </p:txBody>
      </p:sp>
      <p:sp>
        <p:nvSpPr>
          <p:cNvPr id="8" name="Content Placeholder 3">
            <a:extLst>
              <a:ext uri="{FF2B5EF4-FFF2-40B4-BE49-F238E27FC236}">
                <a16:creationId xmlns:a16="http://schemas.microsoft.com/office/drawing/2014/main" id="{C85D2464-78CF-891F-1B12-AC2D5F9B2E64}"/>
              </a:ext>
            </a:extLst>
          </p:cNvPr>
          <p:cNvSpPr txBox="1">
            <a:spLocks/>
          </p:cNvSpPr>
          <p:nvPr/>
        </p:nvSpPr>
        <p:spPr>
          <a:xfrm>
            <a:off x="5693546" y="1690688"/>
            <a:ext cx="5421494" cy="242104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450084"/>
              </a:buClr>
              <a:buFont typeface="Wingdings" pitchFamily="2" charset="2"/>
              <a:buNone/>
              <a:defRPr sz="2400" b="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rgbClr val="450084"/>
              </a:buClr>
              <a:buFont typeface="Wingdings" pitchFamily="2" charset="2"/>
              <a:buChar char="§"/>
              <a:defRPr sz="22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rgbClr val="450084"/>
              </a:buClr>
              <a:buFont typeface="Wingdings" pitchFamily="2" charset="2"/>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rgbClr val="450084"/>
              </a:buClr>
              <a:buFont typeface="Wingdings" pitchFamily="2" charset="2"/>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rgbClr val="450084"/>
              </a:buClr>
              <a:buFont typeface="Wingdings" pitchFamily="2" charset="2"/>
              <a:buChar char="§"/>
              <a:defRPr sz="16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2000" dirty="0"/>
              <a:t>Tatjana </a:t>
            </a:r>
            <a:r>
              <a:rPr lang="lv-LV" sz="2000" dirty="0" err="1"/>
              <a:t>Titareva</a:t>
            </a:r>
            <a:endParaRPr lang="lv-LV" sz="2000" dirty="0"/>
          </a:p>
          <a:p>
            <a:pPr marL="0" indent="0">
              <a:buFont typeface="Wingdings" pitchFamily="2" charset="2"/>
              <a:buNone/>
            </a:pPr>
            <a:r>
              <a:rPr lang="en-US" sz="2000" dirty="0"/>
              <a:t>Doctoral Assistant</a:t>
            </a:r>
            <a:r>
              <a:rPr lang="lv-LV" sz="2000" dirty="0"/>
              <a:t> </a:t>
            </a:r>
            <a:r>
              <a:rPr lang="lv-LV" sz="2000" dirty="0" err="1"/>
              <a:t>at</a:t>
            </a:r>
            <a:r>
              <a:rPr lang="lv-LV" sz="2000" dirty="0"/>
              <a:t> </a:t>
            </a:r>
            <a:r>
              <a:rPr lang="en-US" sz="2000" dirty="0"/>
              <a:t>Research, Economic Development, and Innovation (REDI) (Formerly known as R&amp;S)</a:t>
            </a:r>
            <a:endParaRPr lang="lv-LV" sz="2000" dirty="0"/>
          </a:p>
          <a:p>
            <a:r>
              <a:rPr lang="en-US" sz="2000" dirty="0"/>
              <a:t>School of Strategic Leadership Studies (SSLS)</a:t>
            </a:r>
          </a:p>
          <a:p>
            <a:r>
              <a:rPr lang="lv-LV" sz="2000" dirty="0">
                <a:solidFill>
                  <a:srgbClr val="212121"/>
                </a:solidFill>
              </a:rPr>
              <a:t>James </a:t>
            </a:r>
            <a:r>
              <a:rPr lang="lv-LV" sz="2000" dirty="0" err="1">
                <a:solidFill>
                  <a:srgbClr val="212121"/>
                </a:solidFill>
              </a:rPr>
              <a:t>Madison</a:t>
            </a:r>
            <a:r>
              <a:rPr lang="lv-LV" sz="2000" dirty="0">
                <a:solidFill>
                  <a:srgbClr val="212121"/>
                </a:solidFill>
              </a:rPr>
              <a:t> </a:t>
            </a:r>
            <a:r>
              <a:rPr lang="lv-LV" sz="2000" dirty="0" err="1">
                <a:solidFill>
                  <a:srgbClr val="212121"/>
                </a:solidFill>
              </a:rPr>
              <a:t>University</a:t>
            </a:r>
            <a:r>
              <a:rPr lang="lv-LV" sz="2000" dirty="0">
                <a:solidFill>
                  <a:srgbClr val="212121"/>
                </a:solidFill>
              </a:rPr>
              <a:t> (JMU)  </a:t>
            </a:r>
            <a:endParaRPr lang="lv-LV" sz="2000" dirty="0"/>
          </a:p>
          <a:p>
            <a:r>
              <a:rPr lang="lv-LV" sz="2000" dirty="0">
                <a:sym typeface="Wingdings" panose="05000000000000000000" pitchFamily="2" charset="2"/>
                <a:hlinkClick r:id="rId3"/>
              </a:rPr>
              <a:t>titaretn@jmu.edu</a:t>
            </a:r>
            <a:endParaRPr lang="lv-LV" sz="2000" dirty="0"/>
          </a:p>
        </p:txBody>
      </p:sp>
    </p:spTree>
    <p:extLst>
      <p:ext uri="{BB962C8B-B14F-4D97-AF65-F5344CB8AC3E}">
        <p14:creationId xmlns:p14="http://schemas.microsoft.com/office/powerpoint/2010/main" val="405676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D2BA626-D02C-4471-A670-8D6788EAFE3C}"/>
              </a:ext>
            </a:extLst>
          </p:cNvPr>
          <p:cNvSpPr>
            <a:spLocks noGrp="1"/>
          </p:cNvSpPr>
          <p:nvPr>
            <p:ph type="title"/>
          </p:nvPr>
        </p:nvSpPr>
        <p:spPr>
          <a:xfrm>
            <a:off x="1285240" y="1050595"/>
            <a:ext cx="8074815" cy="1618489"/>
          </a:xfrm>
        </p:spPr>
        <p:txBody>
          <a:bodyPr anchor="ctr">
            <a:normAutofit/>
          </a:bodyPr>
          <a:lstStyle/>
          <a:p>
            <a:r>
              <a:rPr lang="lv-LV" sz="7200"/>
              <a:t>Introduction</a:t>
            </a:r>
          </a:p>
        </p:txBody>
      </p:sp>
      <p:sp>
        <p:nvSpPr>
          <p:cNvPr id="4" name="Content Placeholder 3">
            <a:extLst>
              <a:ext uri="{FF2B5EF4-FFF2-40B4-BE49-F238E27FC236}">
                <a16:creationId xmlns:a16="http://schemas.microsoft.com/office/drawing/2014/main" id="{1BCD52BF-11C2-4949-8AF5-A28A7D5D08C3}"/>
              </a:ext>
            </a:extLst>
          </p:cNvPr>
          <p:cNvSpPr>
            <a:spLocks noGrp="1"/>
          </p:cNvSpPr>
          <p:nvPr>
            <p:ph idx="1"/>
          </p:nvPr>
        </p:nvSpPr>
        <p:spPr>
          <a:xfrm>
            <a:off x="1285239" y="2496541"/>
            <a:ext cx="8897147" cy="3508410"/>
          </a:xfrm>
        </p:spPr>
        <p:txBody>
          <a:bodyPr anchor="t">
            <a:normAutofit/>
          </a:bodyPr>
          <a:lstStyle/>
          <a:p>
            <a:r>
              <a:rPr lang="lv-LV" dirty="0" err="1"/>
              <a:t>While</a:t>
            </a:r>
            <a:r>
              <a:rPr lang="lv-LV" dirty="0"/>
              <a:t> </a:t>
            </a:r>
            <a:r>
              <a:rPr lang="lv-LV" dirty="0" err="1"/>
              <a:t>serving</a:t>
            </a:r>
            <a:r>
              <a:rPr lang="lv-LV" dirty="0"/>
              <a:t> </a:t>
            </a:r>
            <a:r>
              <a:rPr lang="lv-LV" dirty="0" err="1"/>
              <a:t>as</a:t>
            </a:r>
            <a:r>
              <a:rPr lang="lv-LV" dirty="0"/>
              <a:t> </a:t>
            </a:r>
            <a:r>
              <a:rPr lang="lv-LV" dirty="0" err="1"/>
              <a:t>a</a:t>
            </a:r>
            <a:r>
              <a:rPr lang="lv-LV" dirty="0"/>
              <a:t> </a:t>
            </a:r>
            <a:r>
              <a:rPr lang="lv-LV" b="1" dirty="0" err="1"/>
              <a:t>postsecondary</a:t>
            </a:r>
            <a:r>
              <a:rPr lang="lv-LV" b="1" dirty="0"/>
              <a:t> </a:t>
            </a:r>
            <a:r>
              <a:rPr lang="lv-LV" b="1" dirty="0" err="1"/>
              <a:t>administrative</a:t>
            </a:r>
            <a:r>
              <a:rPr lang="lv-LV" b="1" dirty="0"/>
              <a:t> </a:t>
            </a:r>
            <a:r>
              <a:rPr lang="lv-LV" b="1" dirty="0" err="1"/>
              <a:t>leader</a:t>
            </a:r>
            <a:r>
              <a:rPr lang="lv-LV" b="1" dirty="0"/>
              <a:t> </a:t>
            </a:r>
            <a:r>
              <a:rPr lang="lv-LV" dirty="0" err="1"/>
              <a:t>is</a:t>
            </a:r>
            <a:r>
              <a:rPr lang="lv-LV" dirty="0"/>
              <a:t> never </a:t>
            </a:r>
            <a:r>
              <a:rPr lang="lv-LV" dirty="0" err="1"/>
              <a:t>an</a:t>
            </a:r>
            <a:r>
              <a:rPr lang="lv-LV" dirty="0"/>
              <a:t> </a:t>
            </a:r>
            <a:r>
              <a:rPr lang="lv-LV" dirty="0" err="1"/>
              <a:t>easy</a:t>
            </a:r>
            <a:r>
              <a:rPr lang="lv-LV" dirty="0"/>
              <a:t> </a:t>
            </a:r>
            <a:r>
              <a:rPr lang="lv-LV" dirty="0" err="1"/>
              <a:t>job</a:t>
            </a:r>
            <a:r>
              <a:rPr lang="lv-LV" dirty="0"/>
              <a:t>, </a:t>
            </a:r>
            <a:r>
              <a:rPr lang="lv-LV" dirty="0" err="1"/>
              <a:t>those</a:t>
            </a:r>
            <a:r>
              <a:rPr lang="lv-LV" dirty="0"/>
              <a:t> </a:t>
            </a:r>
            <a:r>
              <a:rPr lang="lv-LV" dirty="0" err="1"/>
              <a:t>performing</a:t>
            </a:r>
            <a:r>
              <a:rPr lang="lv-LV" dirty="0"/>
              <a:t> </a:t>
            </a:r>
            <a:r>
              <a:rPr lang="lv-LV" dirty="0" err="1"/>
              <a:t>such</a:t>
            </a:r>
            <a:r>
              <a:rPr lang="lv-LV" dirty="0"/>
              <a:t> </a:t>
            </a:r>
            <a:r>
              <a:rPr lang="lv-LV" dirty="0" err="1"/>
              <a:t>responsibilities</a:t>
            </a:r>
            <a:r>
              <a:rPr lang="lv-LV" dirty="0"/>
              <a:t> </a:t>
            </a:r>
            <a:r>
              <a:rPr lang="lv-LV" dirty="0" err="1"/>
              <a:t>in</a:t>
            </a:r>
            <a:r>
              <a:rPr lang="lv-LV" dirty="0"/>
              <a:t> </a:t>
            </a:r>
            <a:r>
              <a:rPr lang="lv-LV" dirty="0" err="1"/>
              <a:t>the</a:t>
            </a:r>
            <a:r>
              <a:rPr lang="lv-LV" dirty="0"/>
              <a:t> </a:t>
            </a:r>
            <a:r>
              <a:rPr lang="lv-LV" dirty="0" err="1"/>
              <a:t>coming</a:t>
            </a:r>
            <a:r>
              <a:rPr lang="lv-LV" dirty="0"/>
              <a:t> </a:t>
            </a:r>
            <a:r>
              <a:rPr lang="lv-LV" dirty="0" err="1"/>
              <a:t>decade</a:t>
            </a:r>
            <a:r>
              <a:rPr lang="lv-LV" dirty="0"/>
              <a:t> </a:t>
            </a:r>
            <a:r>
              <a:rPr lang="lv-LV" dirty="0" err="1"/>
              <a:t>and</a:t>
            </a:r>
            <a:r>
              <a:rPr lang="lv-LV" dirty="0"/>
              <a:t> </a:t>
            </a:r>
            <a:r>
              <a:rPr lang="lv-LV" dirty="0" err="1"/>
              <a:t>beyond</a:t>
            </a:r>
            <a:r>
              <a:rPr lang="lv-LV" dirty="0"/>
              <a:t> </a:t>
            </a:r>
            <a:r>
              <a:rPr lang="lv-LV" dirty="0" err="1"/>
              <a:t>will</a:t>
            </a:r>
            <a:r>
              <a:rPr lang="lv-LV" dirty="0"/>
              <a:t> </a:t>
            </a:r>
            <a:r>
              <a:rPr lang="lv-LV" dirty="0" err="1"/>
              <a:t>need</a:t>
            </a:r>
            <a:r>
              <a:rPr lang="lv-LV" dirty="0"/>
              <a:t> to </a:t>
            </a:r>
            <a:r>
              <a:rPr lang="lv-LV" dirty="0" err="1"/>
              <a:t>engage</a:t>
            </a:r>
            <a:r>
              <a:rPr lang="lv-LV" dirty="0"/>
              <a:t> </a:t>
            </a:r>
            <a:r>
              <a:rPr lang="lv-LV" b="1" dirty="0" err="1"/>
              <a:t>challenges</a:t>
            </a:r>
            <a:r>
              <a:rPr lang="lv-LV" dirty="0"/>
              <a:t> </a:t>
            </a:r>
            <a:r>
              <a:rPr lang="lv-LV" dirty="0" err="1"/>
              <a:t>both</a:t>
            </a:r>
            <a:r>
              <a:rPr lang="lv-LV" dirty="0"/>
              <a:t> </a:t>
            </a:r>
            <a:r>
              <a:rPr lang="lv-LV" dirty="0" err="1"/>
              <a:t>perennial</a:t>
            </a:r>
            <a:r>
              <a:rPr lang="lv-LV" dirty="0"/>
              <a:t> </a:t>
            </a:r>
            <a:r>
              <a:rPr lang="lv-LV" dirty="0" err="1"/>
              <a:t>and</a:t>
            </a:r>
            <a:r>
              <a:rPr lang="lv-LV" dirty="0"/>
              <a:t> novel; </a:t>
            </a:r>
            <a:r>
              <a:rPr lang="lv-LV" dirty="0" err="1"/>
              <a:t>respond</a:t>
            </a:r>
            <a:r>
              <a:rPr lang="lv-LV" dirty="0"/>
              <a:t> to </a:t>
            </a:r>
            <a:r>
              <a:rPr lang="lv-LV" b="1" dirty="0" err="1"/>
              <a:t>capital</a:t>
            </a:r>
            <a:r>
              <a:rPr lang="lv-LV" b="1" dirty="0"/>
              <a:t> </a:t>
            </a:r>
            <a:r>
              <a:rPr lang="lv-LV" b="1" dirty="0" err="1"/>
              <a:t>constraints</a:t>
            </a:r>
            <a:r>
              <a:rPr lang="lv-LV" b="1" dirty="0"/>
              <a:t> </a:t>
            </a:r>
            <a:r>
              <a:rPr lang="lv-LV" dirty="0" err="1"/>
              <a:t>both</a:t>
            </a:r>
            <a:r>
              <a:rPr lang="lv-LV" dirty="0"/>
              <a:t> </a:t>
            </a:r>
            <a:r>
              <a:rPr lang="lv-LV" dirty="0" err="1"/>
              <a:t>financial</a:t>
            </a:r>
            <a:r>
              <a:rPr lang="lv-LV" dirty="0"/>
              <a:t> </a:t>
            </a:r>
            <a:r>
              <a:rPr lang="lv-LV" dirty="0" err="1"/>
              <a:t>and</a:t>
            </a:r>
            <a:r>
              <a:rPr lang="lv-LV" dirty="0"/>
              <a:t> </a:t>
            </a:r>
            <a:r>
              <a:rPr lang="lv-LV" dirty="0" err="1"/>
              <a:t>human</a:t>
            </a:r>
            <a:r>
              <a:rPr lang="lv-LV" dirty="0"/>
              <a:t>; </a:t>
            </a:r>
            <a:r>
              <a:rPr lang="lv-LV" dirty="0" err="1"/>
              <a:t>and</a:t>
            </a:r>
            <a:r>
              <a:rPr lang="lv-LV" dirty="0"/>
              <a:t> </a:t>
            </a:r>
            <a:r>
              <a:rPr lang="lv-LV" dirty="0" err="1"/>
              <a:t>navigate</a:t>
            </a:r>
            <a:r>
              <a:rPr lang="lv-LV" dirty="0"/>
              <a:t> </a:t>
            </a:r>
            <a:r>
              <a:rPr lang="lv-LV" b="1" dirty="0" err="1"/>
              <a:t>unpredictable</a:t>
            </a:r>
            <a:r>
              <a:rPr lang="lv-LV" b="1" dirty="0"/>
              <a:t> </a:t>
            </a:r>
            <a:r>
              <a:rPr lang="lv-LV" b="1" dirty="0" err="1"/>
              <a:t>political</a:t>
            </a:r>
            <a:r>
              <a:rPr lang="lv-LV" b="1" dirty="0"/>
              <a:t>, </a:t>
            </a:r>
            <a:r>
              <a:rPr lang="lv-LV" b="1" dirty="0" err="1"/>
              <a:t>ecological</a:t>
            </a:r>
            <a:r>
              <a:rPr lang="lv-LV" b="1" dirty="0"/>
              <a:t>, </a:t>
            </a:r>
            <a:r>
              <a:rPr lang="lv-LV" b="1" dirty="0" err="1"/>
              <a:t>demographic</a:t>
            </a:r>
            <a:r>
              <a:rPr lang="lv-LV" b="1" dirty="0"/>
              <a:t> </a:t>
            </a:r>
            <a:r>
              <a:rPr lang="lv-LV" b="1" dirty="0" err="1"/>
              <a:t>and</a:t>
            </a:r>
            <a:r>
              <a:rPr lang="lv-LV" b="1" dirty="0"/>
              <a:t> </a:t>
            </a:r>
            <a:r>
              <a:rPr lang="lv-LV" b="1" dirty="0" err="1"/>
              <a:t>technological</a:t>
            </a:r>
            <a:r>
              <a:rPr lang="lv-LV" b="1" dirty="0"/>
              <a:t> </a:t>
            </a:r>
            <a:r>
              <a:rPr lang="lv-LV" b="1" dirty="0" err="1"/>
              <a:t>shifts</a:t>
            </a:r>
            <a:r>
              <a:rPr lang="lv-LV" b="1" dirty="0"/>
              <a:t> </a:t>
            </a:r>
            <a:r>
              <a:rPr lang="lv-LV" dirty="0"/>
              <a:t>(</a:t>
            </a:r>
            <a:r>
              <a:rPr lang="lv-LV" dirty="0" err="1"/>
              <a:t>Kezar</a:t>
            </a:r>
            <a:r>
              <a:rPr lang="lv-LV" dirty="0"/>
              <a:t> &amp; </a:t>
            </a:r>
            <a:r>
              <a:rPr lang="lv-LV" dirty="0" err="1"/>
              <a:t>Posselt</a:t>
            </a:r>
            <a:r>
              <a:rPr lang="lv-LV" dirty="0"/>
              <a:t>, 2020).</a:t>
            </a:r>
          </a:p>
          <a:p>
            <a:r>
              <a:rPr lang="lv-LV" b="1" dirty="0" err="1"/>
              <a:t>Artificial</a:t>
            </a:r>
            <a:r>
              <a:rPr lang="lv-LV" b="1" dirty="0"/>
              <a:t> </a:t>
            </a:r>
            <a:r>
              <a:rPr lang="lv-LV" b="1" dirty="0" err="1"/>
              <a:t>intelligence</a:t>
            </a:r>
            <a:r>
              <a:rPr lang="lv-LV" b="1" dirty="0"/>
              <a:t> (AI) </a:t>
            </a:r>
            <a:r>
              <a:rPr lang="lv-LV" dirty="0" err="1"/>
              <a:t>will</a:t>
            </a:r>
            <a:r>
              <a:rPr lang="lv-LV" dirty="0"/>
              <a:t> </a:t>
            </a:r>
            <a:r>
              <a:rPr lang="lv-LV" dirty="0" err="1"/>
              <a:t>increasingly</a:t>
            </a:r>
            <a:r>
              <a:rPr lang="lv-LV" dirty="0"/>
              <a:t> </a:t>
            </a:r>
            <a:r>
              <a:rPr lang="lv-LV" b="1" dirty="0" err="1"/>
              <a:t>feature</a:t>
            </a:r>
            <a:r>
              <a:rPr lang="lv-LV" b="1" dirty="0"/>
              <a:t> </a:t>
            </a:r>
            <a:r>
              <a:rPr lang="lv-LV" dirty="0" err="1"/>
              <a:t>in</a:t>
            </a:r>
            <a:r>
              <a:rPr lang="lv-LV" dirty="0"/>
              <a:t> </a:t>
            </a:r>
            <a:r>
              <a:rPr lang="lv-LV" dirty="0" err="1"/>
              <a:t>the</a:t>
            </a:r>
            <a:r>
              <a:rPr lang="lv-LV" dirty="0"/>
              <a:t> </a:t>
            </a:r>
            <a:r>
              <a:rPr lang="lv-LV" dirty="0" err="1"/>
              <a:t>many</a:t>
            </a:r>
            <a:r>
              <a:rPr lang="lv-LV" dirty="0"/>
              <a:t> </a:t>
            </a:r>
            <a:r>
              <a:rPr lang="lv-LV" dirty="0" err="1"/>
              <a:t>decisions</a:t>
            </a:r>
            <a:r>
              <a:rPr lang="lv-LV" dirty="0"/>
              <a:t> </a:t>
            </a:r>
            <a:r>
              <a:rPr lang="lv-LV" dirty="0" err="1"/>
              <a:t>facing</a:t>
            </a:r>
            <a:r>
              <a:rPr lang="lv-LV" dirty="0"/>
              <a:t> </a:t>
            </a:r>
            <a:r>
              <a:rPr lang="lv-LV" dirty="0" err="1"/>
              <a:t>administrative</a:t>
            </a:r>
            <a:r>
              <a:rPr lang="lv-LV" dirty="0"/>
              <a:t> </a:t>
            </a:r>
            <a:r>
              <a:rPr lang="lv-LV" dirty="0" err="1"/>
              <a:t>leaders</a:t>
            </a:r>
            <a:r>
              <a:rPr lang="lv-LV" dirty="0"/>
              <a:t> </a:t>
            </a:r>
            <a:r>
              <a:rPr lang="lv-LV" dirty="0" err="1"/>
              <a:t>in</a:t>
            </a:r>
            <a:r>
              <a:rPr lang="lv-LV" dirty="0"/>
              <a:t> </a:t>
            </a:r>
            <a:r>
              <a:rPr lang="lv-LV" dirty="0" err="1"/>
              <a:t>higher</a:t>
            </a:r>
            <a:r>
              <a:rPr lang="lv-LV" dirty="0"/>
              <a:t> </a:t>
            </a:r>
            <a:r>
              <a:rPr lang="lv-LV" dirty="0" err="1"/>
              <a:t>education</a:t>
            </a:r>
            <a:r>
              <a:rPr lang="lv-LV" dirty="0"/>
              <a:t> (</a:t>
            </a:r>
            <a:r>
              <a:rPr lang="lv-LV" dirty="0" err="1"/>
              <a:t>Hinojo-Lucena</a:t>
            </a:r>
            <a:r>
              <a:rPr lang="lv-LV" dirty="0"/>
              <a:t> </a:t>
            </a:r>
            <a:r>
              <a:rPr lang="lv-LV" dirty="0" err="1"/>
              <a:t>et</a:t>
            </a:r>
            <a:r>
              <a:rPr lang="lv-LV" dirty="0"/>
              <a:t> </a:t>
            </a:r>
            <a:r>
              <a:rPr lang="lv-LV" dirty="0" err="1"/>
              <a:t>al</a:t>
            </a:r>
            <a:r>
              <a:rPr lang="lv-LV" dirty="0"/>
              <a:t>., 2019). </a:t>
            </a:r>
          </a:p>
          <a:p>
            <a:pPr marL="0" indent="0">
              <a:buNone/>
            </a:pPr>
            <a:endParaRPr lang="en-US" sz="2000" dirty="0"/>
          </a:p>
          <a:p>
            <a:endParaRPr lang="lv-LV" sz="2000" dirty="0"/>
          </a:p>
        </p:txBody>
      </p:sp>
    </p:spTree>
    <p:extLst>
      <p:ext uri="{BB962C8B-B14F-4D97-AF65-F5344CB8AC3E}">
        <p14:creationId xmlns:p14="http://schemas.microsoft.com/office/powerpoint/2010/main" val="813304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4A840FD9-3F6A-D1FF-AC0D-E32AB940AFB4}"/>
              </a:ext>
            </a:extLst>
          </p:cNvPr>
          <p:cNvPicPr>
            <a:picLocks noGrp="1" noChangeAspect="1"/>
          </p:cNvPicPr>
          <p:nvPr>
            <p:ph idx="1"/>
          </p:nvPr>
        </p:nvPicPr>
        <p:blipFill>
          <a:blip r:embed="rId2"/>
          <a:stretch>
            <a:fillRect/>
          </a:stretch>
        </p:blipFill>
        <p:spPr>
          <a:xfrm>
            <a:off x="962163" y="1239134"/>
            <a:ext cx="7746709" cy="4338157"/>
          </a:xfrm>
          <a:prstGeom prst="rect">
            <a:avLst/>
          </a:prstGeom>
        </p:spPr>
      </p:pic>
    </p:spTree>
    <p:extLst>
      <p:ext uri="{BB962C8B-B14F-4D97-AF65-F5344CB8AC3E}">
        <p14:creationId xmlns:p14="http://schemas.microsoft.com/office/powerpoint/2010/main" val="902018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D2BA626-D02C-4471-A670-8D6788EAFE3C}"/>
              </a:ext>
            </a:extLst>
          </p:cNvPr>
          <p:cNvSpPr>
            <a:spLocks noGrp="1"/>
          </p:cNvSpPr>
          <p:nvPr>
            <p:ph type="title"/>
          </p:nvPr>
        </p:nvSpPr>
        <p:spPr>
          <a:xfrm>
            <a:off x="838200" y="365125"/>
            <a:ext cx="5558489" cy="1325563"/>
          </a:xfrm>
        </p:spPr>
        <p:txBody>
          <a:bodyPr>
            <a:normAutofit/>
          </a:bodyPr>
          <a:lstStyle/>
          <a:p>
            <a:r>
              <a:rPr lang="lv-LV" dirty="0"/>
              <a:t>Objectives</a:t>
            </a:r>
          </a:p>
        </p:txBody>
      </p:sp>
      <p:sp>
        <p:nvSpPr>
          <p:cNvPr id="11" name="Freeform: Shape 10">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Content Placeholder 3">
            <a:extLst>
              <a:ext uri="{FF2B5EF4-FFF2-40B4-BE49-F238E27FC236}">
                <a16:creationId xmlns:a16="http://schemas.microsoft.com/office/drawing/2014/main" id="{1BCD52BF-11C2-4949-8AF5-A28A7D5D08C3}"/>
              </a:ext>
            </a:extLst>
          </p:cNvPr>
          <p:cNvSpPr>
            <a:spLocks noGrp="1"/>
          </p:cNvSpPr>
          <p:nvPr>
            <p:ph idx="1"/>
          </p:nvPr>
        </p:nvSpPr>
        <p:spPr>
          <a:xfrm>
            <a:off x="838200" y="1825625"/>
            <a:ext cx="5558489" cy="4351338"/>
          </a:xfrm>
        </p:spPr>
        <p:txBody>
          <a:bodyPr>
            <a:normAutofit/>
          </a:bodyPr>
          <a:lstStyle/>
          <a:p>
            <a:r>
              <a:rPr lang="lv-LV">
                <a:ea typeface="Calibri" panose="020F0502020204030204" pitchFamily="34" charset="0"/>
              </a:rPr>
              <a:t>To e</a:t>
            </a:r>
            <a:r>
              <a:rPr lang="lv-LV">
                <a:effectLst/>
                <a:ea typeface="Calibri" panose="020F0502020204030204" pitchFamily="34" charset="0"/>
              </a:rPr>
              <a:t>ngage a </a:t>
            </a:r>
            <a:r>
              <a:rPr lang="lv-LV" b="1">
                <a:effectLst/>
                <a:ea typeface="Calibri" panose="020F0502020204030204" pitchFamily="34" charset="0"/>
              </a:rPr>
              <a:t>leadership studies paradigm </a:t>
            </a:r>
            <a:r>
              <a:rPr lang="lv-LV">
                <a:effectLst/>
                <a:ea typeface="Calibri" panose="020F0502020204030204" pitchFamily="34" charset="0"/>
              </a:rPr>
              <a:t>to outline and address the </a:t>
            </a:r>
            <a:r>
              <a:rPr lang="lv-LV" b="1">
                <a:effectLst/>
                <a:ea typeface="Calibri" panose="020F0502020204030204" pitchFamily="34" charset="0"/>
              </a:rPr>
              <a:t>current </a:t>
            </a:r>
            <a:r>
              <a:rPr lang="lv-LV">
                <a:effectLst/>
                <a:ea typeface="Calibri" panose="020F0502020204030204" pitchFamily="34" charset="0"/>
              </a:rPr>
              <a:t>and projected </a:t>
            </a:r>
            <a:r>
              <a:rPr lang="lv-LV" b="1">
                <a:effectLst/>
                <a:ea typeface="Calibri" panose="020F0502020204030204" pitchFamily="34" charset="0"/>
              </a:rPr>
              <a:t>future realities of AI</a:t>
            </a:r>
            <a:r>
              <a:rPr lang="lv-LV">
                <a:effectLst/>
                <a:ea typeface="Calibri" panose="020F0502020204030204" pitchFamily="34" charset="0"/>
              </a:rPr>
              <a:t> with respect to effective </a:t>
            </a:r>
            <a:r>
              <a:rPr lang="lv-LV" b="1">
                <a:effectLst/>
                <a:ea typeface="Calibri" panose="020F0502020204030204" pitchFamily="34" charset="0"/>
              </a:rPr>
              <a:t>postsecondary administrative leadership</a:t>
            </a:r>
            <a:r>
              <a:rPr lang="lv-LV">
                <a:effectLst/>
                <a:ea typeface="Calibri" panose="020F0502020204030204" pitchFamily="34" charset="0"/>
              </a:rPr>
              <a:t>.</a:t>
            </a:r>
            <a:endParaRPr lang="en-US"/>
          </a:p>
          <a:p>
            <a:endParaRPr lang="lv-LV" dirty="0"/>
          </a:p>
        </p:txBody>
      </p:sp>
      <p:sp>
        <p:nvSpPr>
          <p:cNvPr id="13" name="Oval 12">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Block Arc 14">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Freeform: Shape 16">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9" name="Straight Connector 18">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3" name="Arc 22">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7554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8930EBA3-4D2E-42E8-B828-834555328D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8" name="Picture 27" descr="One big red drawing pin in front of many smaller black drawing pins">
            <a:extLst>
              <a:ext uri="{FF2B5EF4-FFF2-40B4-BE49-F238E27FC236}">
                <a16:creationId xmlns:a16="http://schemas.microsoft.com/office/drawing/2014/main" id="{C9402CF7-F437-2D8C-33EB-D99E1586AACB}"/>
              </a:ext>
            </a:extLst>
          </p:cNvPr>
          <p:cNvPicPr>
            <a:picLocks noChangeAspect="1"/>
          </p:cNvPicPr>
          <p:nvPr/>
        </p:nvPicPr>
        <p:blipFill>
          <a:blip r:embed="rId2"/>
          <a:stretch>
            <a:fillRect/>
          </a:stretch>
        </p:blipFill>
        <p:spPr>
          <a:xfrm>
            <a:off x="0" y="1293610"/>
            <a:ext cx="5850384" cy="4270780"/>
          </a:xfrm>
          <a:custGeom>
            <a:avLst/>
            <a:gdLst/>
            <a:ahLst/>
            <a:cxnLst/>
            <a:rect l="l" t="t" r="r" b="b"/>
            <a:pathLst>
              <a:path w="6094252" h="6857998">
                <a:moveTo>
                  <a:pt x="0" y="0"/>
                </a:moveTo>
                <a:lnTo>
                  <a:pt x="5898122" y="0"/>
                </a:lnTo>
                <a:cubicBezTo>
                  <a:pt x="6006442" y="0"/>
                  <a:pt x="6094252" y="87810"/>
                  <a:pt x="6094252" y="196130"/>
                </a:cubicBezTo>
                <a:lnTo>
                  <a:pt x="6094252" y="6661869"/>
                </a:lnTo>
                <a:cubicBezTo>
                  <a:pt x="6094252" y="6756649"/>
                  <a:pt x="6027023" y="6835726"/>
                  <a:pt x="5937649" y="6854015"/>
                </a:cubicBezTo>
                <a:lnTo>
                  <a:pt x="5898132" y="6857998"/>
                </a:lnTo>
                <a:lnTo>
                  <a:pt x="0" y="6857998"/>
                </a:lnTo>
                <a:close/>
              </a:path>
            </a:pathLst>
          </a:custGeom>
        </p:spPr>
      </p:pic>
      <p:sp>
        <p:nvSpPr>
          <p:cNvPr id="34" name="Arc 33">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5836" y="775849"/>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51746D5-7CEE-4ED9-9495-7F42EFEE08B9}"/>
              </a:ext>
            </a:extLst>
          </p:cNvPr>
          <p:cNvSpPr>
            <a:spLocks noGrp="1"/>
          </p:cNvSpPr>
          <p:nvPr>
            <p:ph type="title"/>
          </p:nvPr>
        </p:nvSpPr>
        <p:spPr>
          <a:xfrm>
            <a:off x="6417732" y="957715"/>
            <a:ext cx="5130798" cy="2750419"/>
          </a:xfrm>
        </p:spPr>
        <p:txBody>
          <a:bodyPr vert="horz" lIns="91440" tIns="45720" rIns="91440" bIns="45720" rtlCol="0" anchor="b">
            <a:normAutofit/>
          </a:bodyPr>
          <a:lstStyle/>
          <a:p>
            <a:pPr algn="ctr"/>
            <a:r>
              <a:rPr lang="en-US" sz="6000" kern="1200">
                <a:solidFill>
                  <a:schemeClr val="tx1"/>
                </a:solidFill>
                <a:latin typeface="+mj-lt"/>
                <a:ea typeface="+mj-ea"/>
                <a:cs typeface="+mj-cs"/>
              </a:rPr>
              <a:t>Three Leadership Perspectives</a:t>
            </a:r>
          </a:p>
        </p:txBody>
      </p:sp>
      <p:sp>
        <p:nvSpPr>
          <p:cNvPr id="36" name="Oval 35">
            <a:extLst>
              <a:ext uri="{FF2B5EF4-FFF2-40B4-BE49-F238E27FC236}">
                <a16:creationId xmlns:a16="http://schemas.microsoft.com/office/drawing/2014/main" id="{528AA953-F4F9-4DC5-97C7-491F4AF937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97079" y="5607717"/>
            <a:ext cx="513442" cy="49951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4019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AFF8D2E5-2C4E-47B1-930B-6C82B7C3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D2BA626-D02C-4471-A670-8D6788EAFE3C}"/>
              </a:ext>
            </a:extLst>
          </p:cNvPr>
          <p:cNvSpPr>
            <a:spLocks noGrp="1"/>
          </p:cNvSpPr>
          <p:nvPr>
            <p:ph type="title"/>
          </p:nvPr>
        </p:nvSpPr>
        <p:spPr>
          <a:xfrm>
            <a:off x="841248" y="251312"/>
            <a:ext cx="10506456" cy="1010264"/>
          </a:xfrm>
        </p:spPr>
        <p:txBody>
          <a:bodyPr anchor="ctr">
            <a:normAutofit/>
          </a:bodyPr>
          <a:lstStyle/>
          <a:p>
            <a:r>
              <a:rPr lang="lv-LV"/>
              <a:t>Leadership Perspectives (book ch. in 2022) </a:t>
            </a:r>
            <a:endParaRPr lang="lv-LV" dirty="0"/>
          </a:p>
        </p:txBody>
      </p:sp>
      <p:sp>
        <p:nvSpPr>
          <p:cNvPr id="16" name="Rectangle 11">
            <a:extLst>
              <a:ext uri="{FF2B5EF4-FFF2-40B4-BE49-F238E27FC236}">
                <a16:creationId xmlns:a16="http://schemas.microsoft.com/office/drawing/2014/main" id="{801E4ADA-0EA9-4930-846E-3C11E8BE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618"/>
            <a:ext cx="128016" cy="6314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38086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17" name="Content Placeholder 3">
            <a:extLst>
              <a:ext uri="{FF2B5EF4-FFF2-40B4-BE49-F238E27FC236}">
                <a16:creationId xmlns:a16="http://schemas.microsoft.com/office/drawing/2014/main" id="{ACC9675E-5EE1-5371-17DB-E8C28F06C39D}"/>
              </a:ext>
            </a:extLst>
          </p:cNvPr>
          <p:cNvGraphicFramePr>
            <a:graphicFrameLocks noGrp="1"/>
          </p:cNvGraphicFramePr>
          <p:nvPr>
            <p:ph idx="1"/>
            <p:extLst>
              <p:ext uri="{D42A27DB-BD31-4B8C-83A1-F6EECF244321}">
                <p14:modId xmlns:p14="http://schemas.microsoft.com/office/powerpoint/2010/main" val="1065548961"/>
              </p:ext>
            </p:extLst>
          </p:nvPr>
        </p:nvGraphicFramePr>
        <p:xfrm>
          <a:off x="838200" y="1650222"/>
          <a:ext cx="10506456" cy="45849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23987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Video 5" descr="Electronic System">
            <a:extLst>
              <a:ext uri="{FF2B5EF4-FFF2-40B4-BE49-F238E27FC236}">
                <a16:creationId xmlns:a16="http://schemas.microsoft.com/office/drawing/2014/main" id="{ED74C31E-6798-F53A-4D5B-FA15A13BC2E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 y="10"/>
            <a:ext cx="12191997" cy="6857988"/>
          </a:xfrm>
          <a:prstGeom prst="rect">
            <a:avLst/>
          </a:prstGeom>
        </p:spPr>
      </p:pic>
      <p:grpSp>
        <p:nvGrpSpPr>
          <p:cNvPr id="10" name="Group 9">
            <a:extLst>
              <a:ext uri="{FF2B5EF4-FFF2-40B4-BE49-F238E27FC236}">
                <a16:creationId xmlns:a16="http://schemas.microsoft.com/office/drawing/2014/main" id="{17F72E41-D8D7-F589-0125-D336DE2AF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598" y="21736"/>
            <a:ext cx="12206598" cy="6879745"/>
            <a:chOff x="-14598" y="21736"/>
            <a:chExt cx="12206598" cy="6879745"/>
          </a:xfrm>
        </p:grpSpPr>
        <p:sp>
          <p:nvSpPr>
            <p:cNvPr id="11" name="Rectangle 10">
              <a:extLst>
                <a:ext uri="{FF2B5EF4-FFF2-40B4-BE49-F238E27FC236}">
                  <a16:creationId xmlns:a16="http://schemas.microsoft.com/office/drawing/2014/main" id="{FC13EADE-3A56-21CF-6809-E58C7DDCBA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4578264" y="-733992"/>
              <a:ext cx="3020876" cy="12206596"/>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B1EA0F4-FEA8-8A8D-25F3-BCCDA3F4F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3832304"/>
              <a:ext cx="12192000" cy="3055057"/>
            </a:xfrm>
            <a:prstGeom prst="rect">
              <a:avLst/>
            </a:prstGeom>
            <a:gradFill flip="none" rotWithShape="1">
              <a:gsLst>
                <a:gs pos="0">
                  <a:schemeClr val="accent5"/>
                </a:gs>
                <a:gs pos="75000">
                  <a:schemeClr val="accent5">
                    <a:lumMod val="60000"/>
                    <a:lumOff val="40000"/>
                    <a:alpha val="0"/>
                  </a:schemeClr>
                </a:gs>
              </a:gsLst>
              <a:lin ang="558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DD3842CE-80A1-1110-8DDA-D6F18BE0C6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7617204" y="1610686"/>
              <a:ext cx="4574794" cy="5290794"/>
            </a:xfrm>
            <a:prstGeom prst="rect">
              <a:avLst/>
            </a:prstGeom>
            <a:gradFill flip="none" rotWithShape="1">
              <a:gsLst>
                <a:gs pos="5000">
                  <a:schemeClr val="accent2"/>
                </a:gs>
                <a:gs pos="49000">
                  <a:schemeClr val="accent5">
                    <a:lumMod val="60000"/>
                    <a:lumOff val="40000"/>
                    <a:alpha val="0"/>
                  </a:schemeClr>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1C9318B-F00C-0365-EC3A-B46DF3523B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4597" y="21736"/>
              <a:ext cx="3585523" cy="6879745"/>
            </a:xfrm>
            <a:prstGeom prst="rect">
              <a:avLst/>
            </a:prstGeom>
            <a:gradFill flip="none" rotWithShape="1">
              <a:gsLst>
                <a:gs pos="5000">
                  <a:schemeClr val="accent2"/>
                </a:gs>
                <a:gs pos="49000">
                  <a:schemeClr val="accent5">
                    <a:lumMod val="60000"/>
                    <a:lumOff val="40000"/>
                    <a:alpha val="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E92A2C8-D25D-5522-FFDD-CF5793AEFC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06026" y="1712428"/>
              <a:ext cx="4354310" cy="5995557"/>
            </a:xfrm>
            <a:prstGeom prst="rect">
              <a:avLst/>
            </a:prstGeom>
            <a:gradFill flip="none" rotWithShape="1">
              <a:gsLst>
                <a:gs pos="0">
                  <a:schemeClr val="accent5">
                    <a:lumMod val="60000"/>
                    <a:lumOff val="40000"/>
                  </a:schemeClr>
                </a:gs>
                <a:gs pos="54000">
                  <a:schemeClr val="accent2">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3">
            <a:extLst>
              <a:ext uri="{FF2B5EF4-FFF2-40B4-BE49-F238E27FC236}">
                <a16:creationId xmlns:a16="http://schemas.microsoft.com/office/drawing/2014/main" id="{E51746D5-7CEE-4ED9-9495-7F42EFEE08B9}"/>
              </a:ext>
            </a:extLst>
          </p:cNvPr>
          <p:cNvSpPr>
            <a:spLocks noGrp="1"/>
          </p:cNvSpPr>
          <p:nvPr>
            <p:ph type="title"/>
          </p:nvPr>
        </p:nvSpPr>
        <p:spPr>
          <a:xfrm>
            <a:off x="838200" y="4693447"/>
            <a:ext cx="10141040" cy="1126109"/>
          </a:xfrm>
        </p:spPr>
        <p:txBody>
          <a:bodyPr vert="horz" lIns="91440" tIns="45720" rIns="91440" bIns="45720" rtlCol="0" anchor="b">
            <a:normAutofit/>
          </a:bodyPr>
          <a:lstStyle/>
          <a:p>
            <a:r>
              <a:rPr lang="en-US" sz="3600" dirty="0">
                <a:solidFill>
                  <a:srgbClr val="FFFFFF"/>
                </a:solidFill>
                <a:latin typeface="+mj-lt"/>
              </a:rPr>
              <a:t>Adding a  component of Technology Leadership in HE</a:t>
            </a:r>
          </a:p>
        </p:txBody>
      </p:sp>
    </p:spTree>
    <p:extLst>
      <p:ext uri="{BB962C8B-B14F-4D97-AF65-F5344CB8AC3E}">
        <p14:creationId xmlns:p14="http://schemas.microsoft.com/office/powerpoint/2010/main" val="16754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Rectangle 2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3D2BA626-D02C-4471-A670-8D6788EAFE3C}"/>
              </a:ext>
            </a:extLst>
          </p:cNvPr>
          <p:cNvSpPr>
            <a:spLocks noGrp="1"/>
          </p:cNvSpPr>
          <p:nvPr>
            <p:ph type="title"/>
          </p:nvPr>
        </p:nvSpPr>
        <p:spPr>
          <a:xfrm>
            <a:off x="1115568" y="548640"/>
            <a:ext cx="10168128" cy="1179576"/>
          </a:xfrm>
        </p:spPr>
        <p:txBody>
          <a:bodyPr>
            <a:normAutofit/>
          </a:bodyPr>
          <a:lstStyle/>
          <a:p>
            <a:r>
              <a:rPr lang="lv-LV" sz="4000"/>
              <a:t>Technology Leadership Perspective</a:t>
            </a:r>
          </a:p>
        </p:txBody>
      </p:sp>
      <p:sp>
        <p:nvSpPr>
          <p:cNvPr id="24" name="Rectangle 2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Content Placeholder 3">
            <a:extLst>
              <a:ext uri="{FF2B5EF4-FFF2-40B4-BE49-F238E27FC236}">
                <a16:creationId xmlns:a16="http://schemas.microsoft.com/office/drawing/2014/main" id="{1BCD52BF-11C2-4949-8AF5-A28A7D5D08C3}"/>
              </a:ext>
            </a:extLst>
          </p:cNvPr>
          <p:cNvSpPr>
            <a:spLocks noGrp="1"/>
          </p:cNvSpPr>
          <p:nvPr>
            <p:ph idx="1"/>
          </p:nvPr>
        </p:nvSpPr>
        <p:spPr>
          <a:xfrm>
            <a:off x="1115568" y="2276856"/>
            <a:ext cx="10168128" cy="4317166"/>
          </a:xfrm>
        </p:spPr>
        <p:txBody>
          <a:bodyPr>
            <a:normAutofit lnSpcReduction="10000"/>
          </a:bodyPr>
          <a:lstStyle/>
          <a:p>
            <a:pPr marL="0" indent="0">
              <a:buNone/>
            </a:pPr>
            <a:r>
              <a:rPr lang="en-US" b="1" i="1" dirty="0"/>
              <a:t>Technology Leadership (TL) in Education</a:t>
            </a:r>
            <a:r>
              <a:rPr lang="en-US" dirty="0"/>
              <a:t>: </a:t>
            </a:r>
          </a:p>
          <a:p>
            <a:r>
              <a:rPr lang="en-US" dirty="0"/>
              <a:t>Originally, Anderson and Dexter (2005) defined educational </a:t>
            </a:r>
            <a:r>
              <a:rPr lang="en-US" b="1" dirty="0"/>
              <a:t>technology leadership </a:t>
            </a:r>
            <a:r>
              <a:rPr lang="en-US" dirty="0"/>
              <a:t>as a construct that “represents the organizational decisions, policies, or actions that facilitate effective utilization of information technology throughout the educational institution” (p. 80). </a:t>
            </a:r>
          </a:p>
          <a:p>
            <a:r>
              <a:rPr lang="en-US" dirty="0"/>
              <a:t>Additionally, </a:t>
            </a:r>
            <a:r>
              <a:rPr lang="en-US" dirty="0" err="1"/>
              <a:t>Yuting</a:t>
            </a:r>
            <a:r>
              <a:rPr lang="en-US" dirty="0"/>
              <a:t> et al. (2022) developed and tested the scale of technology leadership in higher education in China (adopted from ISTE Standards for Education Leaders (ISTE, 2018), where educational technology leadership has the following subscales: </a:t>
            </a:r>
            <a:r>
              <a:rPr lang="en-US" u="sng" dirty="0"/>
              <a:t>equity and citizenship advocate, visionary planner, empowering leader, systems designer and connected learner </a:t>
            </a:r>
            <a:r>
              <a:rPr lang="en-US" dirty="0"/>
              <a:t>showing that educational technology leaders have to know not only technology, but also possess leadership qualities and skills relevant to the 21st century. </a:t>
            </a:r>
          </a:p>
          <a:p>
            <a:pPr marL="342900" indent="-342900">
              <a:buAutoNum type="arabicParenR"/>
            </a:pPr>
            <a:endParaRPr lang="lv-LV" sz="2000" dirty="0"/>
          </a:p>
        </p:txBody>
      </p:sp>
    </p:spTree>
    <p:extLst>
      <p:ext uri="{BB962C8B-B14F-4D97-AF65-F5344CB8AC3E}">
        <p14:creationId xmlns:p14="http://schemas.microsoft.com/office/powerpoint/2010/main" val="430757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CDF60E-0E81-4B1A-B505-18B47DBCAB36}"/>
              </a:ext>
            </a:extLst>
          </p:cNvPr>
          <p:cNvPicPr>
            <a:picLocks noChangeAspect="1"/>
          </p:cNvPicPr>
          <p:nvPr/>
        </p:nvPicPr>
        <p:blipFill rotWithShape="1">
          <a:blip r:embed="rId2"/>
          <a:srcRect t="14806" b="1551"/>
          <a:stretch/>
        </p:blipFill>
        <p:spPr>
          <a:xfrm>
            <a:off x="3" y="10"/>
            <a:ext cx="12191997" cy="6857988"/>
          </a:xfrm>
          <a:prstGeom prst="rect">
            <a:avLst/>
          </a:prstGeom>
        </p:spPr>
      </p:pic>
      <p:grpSp>
        <p:nvGrpSpPr>
          <p:cNvPr id="10" name="Group 9">
            <a:extLst>
              <a:ext uri="{FF2B5EF4-FFF2-40B4-BE49-F238E27FC236}">
                <a16:creationId xmlns:a16="http://schemas.microsoft.com/office/drawing/2014/main" id="{17F72E41-D8D7-F589-0125-D336DE2AF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598" y="21736"/>
            <a:ext cx="12206598" cy="6879745"/>
            <a:chOff x="-14598" y="21736"/>
            <a:chExt cx="12206598" cy="6879745"/>
          </a:xfrm>
        </p:grpSpPr>
        <p:sp>
          <p:nvSpPr>
            <p:cNvPr id="25" name="Rectangle 10">
              <a:extLst>
                <a:ext uri="{FF2B5EF4-FFF2-40B4-BE49-F238E27FC236}">
                  <a16:creationId xmlns:a16="http://schemas.microsoft.com/office/drawing/2014/main" id="{FC13EADE-3A56-21CF-6809-E58C7DDCBA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4578264" y="-733992"/>
              <a:ext cx="3020876" cy="12206596"/>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B1EA0F4-FEA8-8A8D-25F3-BCCDA3F4F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3832304"/>
              <a:ext cx="12192000" cy="3055057"/>
            </a:xfrm>
            <a:prstGeom prst="rect">
              <a:avLst/>
            </a:prstGeom>
            <a:gradFill flip="none" rotWithShape="1">
              <a:gsLst>
                <a:gs pos="0">
                  <a:schemeClr val="accent5"/>
                </a:gs>
                <a:gs pos="75000">
                  <a:schemeClr val="accent5">
                    <a:lumMod val="60000"/>
                    <a:lumOff val="40000"/>
                    <a:alpha val="0"/>
                  </a:schemeClr>
                </a:gs>
              </a:gsLst>
              <a:lin ang="558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6" name="Rectangle 12">
              <a:extLst>
                <a:ext uri="{FF2B5EF4-FFF2-40B4-BE49-F238E27FC236}">
                  <a16:creationId xmlns:a16="http://schemas.microsoft.com/office/drawing/2014/main" id="{DD3842CE-80A1-1110-8DDA-D6F18BE0C6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7617204" y="1610686"/>
              <a:ext cx="4574794" cy="5290794"/>
            </a:xfrm>
            <a:prstGeom prst="rect">
              <a:avLst/>
            </a:prstGeom>
            <a:gradFill flip="none" rotWithShape="1">
              <a:gsLst>
                <a:gs pos="5000">
                  <a:schemeClr val="accent2"/>
                </a:gs>
                <a:gs pos="49000">
                  <a:schemeClr val="accent5">
                    <a:lumMod val="60000"/>
                    <a:lumOff val="40000"/>
                    <a:alpha val="0"/>
                  </a:schemeClr>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1C9318B-F00C-0365-EC3A-B46DF3523B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4597" y="21736"/>
              <a:ext cx="3585523" cy="6879745"/>
            </a:xfrm>
            <a:prstGeom prst="rect">
              <a:avLst/>
            </a:prstGeom>
            <a:gradFill flip="none" rotWithShape="1">
              <a:gsLst>
                <a:gs pos="5000">
                  <a:schemeClr val="accent2"/>
                </a:gs>
                <a:gs pos="49000">
                  <a:schemeClr val="accent5">
                    <a:lumMod val="60000"/>
                    <a:lumOff val="40000"/>
                    <a:alpha val="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4">
              <a:extLst>
                <a:ext uri="{FF2B5EF4-FFF2-40B4-BE49-F238E27FC236}">
                  <a16:creationId xmlns:a16="http://schemas.microsoft.com/office/drawing/2014/main" id="{7E92A2C8-D25D-5522-FFDD-CF5793AEFC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06026" y="1712428"/>
              <a:ext cx="4354310" cy="5995557"/>
            </a:xfrm>
            <a:prstGeom prst="rect">
              <a:avLst/>
            </a:prstGeom>
            <a:gradFill flip="none" rotWithShape="1">
              <a:gsLst>
                <a:gs pos="0">
                  <a:schemeClr val="accent5">
                    <a:lumMod val="60000"/>
                    <a:lumOff val="40000"/>
                  </a:schemeClr>
                </a:gs>
                <a:gs pos="54000">
                  <a:schemeClr val="accent2">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3">
            <a:extLst>
              <a:ext uri="{FF2B5EF4-FFF2-40B4-BE49-F238E27FC236}">
                <a16:creationId xmlns:a16="http://schemas.microsoft.com/office/drawing/2014/main" id="{E51746D5-7CEE-4ED9-9495-7F42EFEE08B9}"/>
              </a:ext>
            </a:extLst>
          </p:cNvPr>
          <p:cNvSpPr>
            <a:spLocks noGrp="1"/>
          </p:cNvSpPr>
          <p:nvPr>
            <p:ph type="title"/>
          </p:nvPr>
        </p:nvSpPr>
        <p:spPr>
          <a:xfrm>
            <a:off x="838200" y="4693447"/>
            <a:ext cx="10141040" cy="1126109"/>
          </a:xfrm>
        </p:spPr>
        <p:txBody>
          <a:bodyPr vert="horz" lIns="91440" tIns="45720" rIns="91440" bIns="45720" rtlCol="0" anchor="b">
            <a:normAutofit/>
          </a:bodyPr>
          <a:lstStyle/>
          <a:p>
            <a:r>
              <a:rPr lang="en-US" sz="3600" dirty="0">
                <a:solidFill>
                  <a:srgbClr val="FFFFFF"/>
                </a:solidFill>
                <a:latin typeface="+mj-lt"/>
              </a:rPr>
              <a:t>Our Theoretical Framework</a:t>
            </a:r>
          </a:p>
        </p:txBody>
      </p:sp>
    </p:spTree>
    <p:extLst>
      <p:ext uri="{BB962C8B-B14F-4D97-AF65-F5344CB8AC3E}">
        <p14:creationId xmlns:p14="http://schemas.microsoft.com/office/powerpoint/2010/main" val="18595722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1240</TotalTime>
  <Words>1198</Words>
  <Application>Microsoft Office PowerPoint</Application>
  <PresentationFormat>Widescreen</PresentationFormat>
  <Paragraphs>59</Paragraphs>
  <Slides>17</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Franklin Gothic Book</vt:lpstr>
      <vt:lpstr>Rockwell</vt:lpstr>
      <vt:lpstr>Wingdings</vt:lpstr>
      <vt:lpstr>Office Theme</vt:lpstr>
      <vt:lpstr>   Postsecondary Administrative Leadership and Educational AI: An Ethical Shared Approach </vt:lpstr>
      <vt:lpstr>Introduction</vt:lpstr>
      <vt:lpstr>PowerPoint Presentation</vt:lpstr>
      <vt:lpstr>Objectives</vt:lpstr>
      <vt:lpstr>Three Leadership Perspectives</vt:lpstr>
      <vt:lpstr>Leadership Perspectives (book ch. in 2022) </vt:lpstr>
      <vt:lpstr>Adding a  component of Technology Leadership in HE</vt:lpstr>
      <vt:lpstr>Technology Leadership Perspective</vt:lpstr>
      <vt:lpstr>Our Theoretical Framework</vt:lpstr>
      <vt:lpstr>New Theoretical Framework</vt:lpstr>
      <vt:lpstr>New Theoretical Framework</vt:lpstr>
      <vt:lpstr>New Theoretical Framework</vt:lpstr>
      <vt:lpstr>Implications for a Shared Ethical AIEd Leadership </vt:lpstr>
      <vt:lpstr>PowerPoint Presentation</vt:lpstr>
      <vt:lpstr>Conclusions</vt:lpstr>
      <vt:lpstr>References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Castle, Taimi - castletl</cp:lastModifiedBy>
  <cp:revision>75</cp:revision>
  <cp:lastPrinted>2018-11-13T20:34:10Z</cp:lastPrinted>
  <dcterms:created xsi:type="dcterms:W3CDTF">2018-10-25T16:51:44Z</dcterms:created>
  <dcterms:modified xsi:type="dcterms:W3CDTF">2023-10-12T15:28:56Z</dcterms:modified>
</cp:coreProperties>
</file>