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modernComment_107_80E5BCE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8" r:id="rId6"/>
    <p:sldId id="273" r:id="rId7"/>
    <p:sldId id="269" r:id="rId8"/>
    <p:sldId id="270" r:id="rId9"/>
    <p:sldId id="267" r:id="rId10"/>
    <p:sldId id="261" r:id="rId11"/>
    <p:sldId id="262" r:id="rId12"/>
    <p:sldId id="271" r:id="rId13"/>
    <p:sldId id="266" r:id="rId14"/>
    <p:sldId id="275" r:id="rId15"/>
    <p:sldId id="274" r:id="rId16"/>
    <p:sldId id="258" r:id="rId17"/>
    <p:sldId id="259" r:id="rId18"/>
    <p:sldId id="260" r:id="rId19"/>
    <p:sldId id="263" r:id="rId20"/>
    <p:sldId id="272" r:id="rId21"/>
    <p:sldId id="264" r:id="rId22"/>
    <p:sldId id="26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CB0E69-1622-FDE6-BB31-0BB28278728D}" name="Penn, Adrianna - pennaj" initials="Pp" userId="S::pennaj@jmu.edu::386dd0f7-d8fe-4203-b570-c9877233427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84" autoAdjust="0"/>
    <p:restoredTop sz="94660"/>
  </p:normalViewPr>
  <p:slideViewPr>
    <p:cSldViewPr snapToGrid="0">
      <p:cViewPr varScale="1">
        <p:scale>
          <a:sx n="108" d="100"/>
          <a:sy n="108" d="100"/>
        </p:scale>
        <p:origin x="480" y="184"/>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omments/modernComment_107_80E5BCEA.xml><?xml version="1.0" encoding="utf-8"?>
<p188:cmLst xmlns:a="http://schemas.openxmlformats.org/drawingml/2006/main" xmlns:r="http://schemas.openxmlformats.org/officeDocument/2006/relationships" xmlns:p188="http://schemas.microsoft.com/office/powerpoint/2018/8/main">
  <p188:cm id="{1E7667CF-8AF7-4594-9875-AF4E506E7291}" authorId="{DCCB0E69-1622-FDE6-BB31-0BB28278728D}" created="2024-02-26T13:17:39.069">
    <ac:txMkLst xmlns:ac="http://schemas.microsoft.com/office/drawing/2013/main/command">
      <pc:docMk xmlns:pc="http://schemas.microsoft.com/office/powerpoint/2013/main/command"/>
      <pc:sldMk xmlns:pc="http://schemas.microsoft.com/office/powerpoint/2013/main/command" cId="2162539754" sldId="263"/>
      <ac:spMk id="3" creationId="{0C799350-8F16-4634-B577-301D80B2EE11}"/>
      <ac:txMk cp="339" len="72">
        <ac:context len="620" hash="2353490659"/>
      </ac:txMk>
    </ac:txMkLst>
    <p188:pos x="9547951" y="2194192"/>
    <p188:txBody>
      <a:bodyPr/>
      <a:lstStyle/>
      <a:p>
        <a:r>
          <a:rPr lang="en-US"/>
          <a:t>Maybe add that if they receive the Parent PLUS Loan email their student should have access to view their Official Aid Offer. Sometimes parents get confused on the timing of when these go out. </a:t>
        </a:r>
      </a:p>
    </p188:txBody>
  </p188:cm>
</p188: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jmu.edu/financialaid/calculators/undergraduate.shtml" TargetMode="External"/><Relationship Id="rId1" Type="http://schemas.openxmlformats.org/officeDocument/2006/relationships/slideLayout" Target="../slideLayouts/slideLayout2.xml"/><Relationship Id="rId4" Type="http://schemas.openxmlformats.org/officeDocument/2006/relationships/hyperlink" Target="https://studentaid.gov/aid-estimato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jmu.edu/financialaid/learn/finaid-appeals.shtml#Set-1-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jmu.edu/scholarships/incoming-students.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jmu.edu/financialaid/forms/index.shtml" TargetMode="External"/><Relationship Id="rId2" Type="http://schemas.openxmlformats.org/officeDocument/2006/relationships/hyperlink" Target="http://www.jmu.edu/scholarship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microsoft.com/office/2018/10/relationships/comments" Target="../comments/modernComment_107_80E5BCEA.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jmu.edu/financialai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sapartners.ed.gov/knowledge-center/topics/fafsa-simplification-information/2024-25-fafsa-issue-alerts" TargetMode="External"/><Relationship Id="rId2" Type="http://schemas.openxmlformats.org/officeDocument/2006/relationships/hyperlink" Target="http://www.studentaid.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jmu.edu/financialaid/learn/faqs/fafsa-simplification.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jmu.edu/financialaid/calculators/undergraduat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FD5BE-9086-48C0-AF5D-946861E30AF5}"/>
              </a:ext>
            </a:extLst>
          </p:cNvPr>
          <p:cNvSpPr>
            <a:spLocks noGrp="1"/>
          </p:cNvSpPr>
          <p:nvPr>
            <p:ph type="ctrTitle"/>
          </p:nvPr>
        </p:nvSpPr>
        <p:spPr>
          <a:xfrm>
            <a:off x="1683171" y="1599401"/>
            <a:ext cx="8825658" cy="2677648"/>
          </a:xfrm>
        </p:spPr>
        <p:txBody>
          <a:bodyPr/>
          <a:lstStyle/>
          <a:p>
            <a:pPr algn="ctr"/>
            <a:r>
              <a:rPr lang="en-US" b="1" dirty="0">
                <a:solidFill>
                  <a:schemeClr val="accent4"/>
                </a:solidFill>
              </a:rPr>
              <a:t>CHOICES</a:t>
            </a:r>
            <a:br>
              <a:rPr lang="en-US" b="1" dirty="0">
                <a:solidFill>
                  <a:schemeClr val="accent4"/>
                </a:solidFill>
              </a:rPr>
            </a:br>
            <a:r>
              <a:rPr lang="en-US" b="1" dirty="0">
                <a:solidFill>
                  <a:schemeClr val="accent4"/>
                </a:solidFill>
              </a:rPr>
              <a:t>Office of Financial Aid &amp; Scholarships</a:t>
            </a:r>
            <a:br>
              <a:rPr lang="en-US" b="1" dirty="0">
                <a:solidFill>
                  <a:schemeClr val="accent4"/>
                </a:solidFill>
              </a:rPr>
            </a:br>
            <a:r>
              <a:rPr lang="en-US" sz="2800" b="1" dirty="0">
                <a:solidFill>
                  <a:schemeClr val="accent4"/>
                </a:solidFill>
              </a:rPr>
              <a:t>(April 2024)</a:t>
            </a:r>
            <a:endParaRPr lang="en-US" b="1" dirty="0">
              <a:solidFill>
                <a:schemeClr val="accent4"/>
              </a:solidFill>
            </a:endParaRPr>
          </a:p>
        </p:txBody>
      </p:sp>
      <p:sp>
        <p:nvSpPr>
          <p:cNvPr id="3" name="Subtitle 2">
            <a:extLst>
              <a:ext uri="{FF2B5EF4-FFF2-40B4-BE49-F238E27FC236}">
                <a16:creationId xmlns:a16="http://schemas.microsoft.com/office/drawing/2014/main" id="{4FF063C4-E159-4BAD-9653-79C176DEBDD1}"/>
              </a:ext>
            </a:extLst>
          </p:cNvPr>
          <p:cNvSpPr>
            <a:spLocks noGrp="1"/>
          </p:cNvSpPr>
          <p:nvPr>
            <p:ph type="subTitle" idx="1"/>
          </p:nvPr>
        </p:nvSpPr>
        <p:spPr>
          <a:xfrm>
            <a:off x="1396495" y="4432323"/>
            <a:ext cx="8825658" cy="1321270"/>
          </a:xfrm>
        </p:spPr>
        <p:txBody>
          <a:bodyPr/>
          <a:lstStyle/>
          <a:p>
            <a:pPr algn="ctr"/>
            <a:r>
              <a:rPr lang="en-US" b="1" dirty="0">
                <a:solidFill>
                  <a:schemeClr val="bg1"/>
                </a:solidFill>
              </a:rPr>
              <a:t>PHONE: 540-568-7820 </a:t>
            </a:r>
          </a:p>
          <a:p>
            <a:pPr algn="ctr"/>
            <a:r>
              <a:rPr lang="en-US" b="1" dirty="0">
                <a:solidFill>
                  <a:schemeClr val="bg1"/>
                </a:solidFill>
              </a:rPr>
              <a:t>EMAIL: fin_aid@jmu.edu</a:t>
            </a:r>
          </a:p>
          <a:p>
            <a:pPr algn="ctr"/>
            <a:r>
              <a:rPr lang="en-US" b="1" dirty="0">
                <a:solidFill>
                  <a:schemeClr val="bg1"/>
                </a:solidFill>
              </a:rPr>
              <a:t>Fax: 540-568-7994</a:t>
            </a:r>
          </a:p>
        </p:txBody>
      </p:sp>
    </p:spTree>
    <p:extLst>
      <p:ext uri="{BB962C8B-B14F-4D97-AF65-F5344CB8AC3E}">
        <p14:creationId xmlns:p14="http://schemas.microsoft.com/office/powerpoint/2010/main" val="13256957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E625E-F50C-224A-E92B-88486D570D58}"/>
              </a:ext>
            </a:extLst>
          </p:cNvPr>
          <p:cNvSpPr>
            <a:spLocks noGrp="1"/>
          </p:cNvSpPr>
          <p:nvPr>
            <p:ph type="title"/>
          </p:nvPr>
        </p:nvSpPr>
        <p:spPr>
          <a:xfrm>
            <a:off x="1169945" y="793786"/>
            <a:ext cx="8761413" cy="706964"/>
          </a:xfrm>
        </p:spPr>
        <p:txBody>
          <a:bodyPr/>
          <a:lstStyle/>
          <a:p>
            <a:pPr algn="ctr"/>
            <a:r>
              <a:rPr lang="en-US" b="1" dirty="0">
                <a:solidFill>
                  <a:schemeClr val="accent4"/>
                </a:solidFill>
                <a:hlinkClick r:id="rId2">
                  <a:extLst>
                    <a:ext uri="{A12FA001-AC4F-418D-AE19-62706E023703}">
                      <ahyp:hlinkClr xmlns:ahyp="http://schemas.microsoft.com/office/drawing/2018/hyperlinkcolor" val="tx"/>
                    </a:ext>
                  </a:extLst>
                </a:hlinkClick>
              </a:rPr>
              <a:t>Net Price Calculator</a:t>
            </a:r>
            <a:endParaRPr lang="en-US" b="1" dirty="0">
              <a:solidFill>
                <a:schemeClr val="accent4"/>
              </a:solidFill>
            </a:endParaRPr>
          </a:p>
        </p:txBody>
      </p:sp>
      <p:pic>
        <p:nvPicPr>
          <p:cNvPr id="5" name="Picture 4" descr="A screenshot of a calculator&#10;&#10;Description automatically generated">
            <a:extLst>
              <a:ext uri="{FF2B5EF4-FFF2-40B4-BE49-F238E27FC236}">
                <a16:creationId xmlns:a16="http://schemas.microsoft.com/office/drawing/2014/main" id="{731575B6-A7BB-063D-9BA5-D42644CFB8B7}"/>
              </a:ext>
            </a:extLst>
          </p:cNvPr>
          <p:cNvPicPr>
            <a:picLocks noChangeAspect="1"/>
          </p:cNvPicPr>
          <p:nvPr/>
        </p:nvPicPr>
        <p:blipFill>
          <a:blip r:embed="rId3"/>
          <a:stretch>
            <a:fillRect/>
          </a:stretch>
        </p:blipFill>
        <p:spPr>
          <a:xfrm>
            <a:off x="4920417" y="1735762"/>
            <a:ext cx="6286500" cy="4978400"/>
          </a:xfrm>
          <a:prstGeom prst="rect">
            <a:avLst/>
          </a:prstGeom>
        </p:spPr>
      </p:pic>
      <p:sp>
        <p:nvSpPr>
          <p:cNvPr id="3" name="Content Placeholder 2">
            <a:extLst>
              <a:ext uri="{FF2B5EF4-FFF2-40B4-BE49-F238E27FC236}">
                <a16:creationId xmlns:a16="http://schemas.microsoft.com/office/drawing/2014/main" id="{A6B7A210-C163-C16D-BE9C-45D8EE06F987}"/>
              </a:ext>
            </a:extLst>
          </p:cNvPr>
          <p:cNvSpPr>
            <a:spLocks noGrp="1"/>
          </p:cNvSpPr>
          <p:nvPr>
            <p:ph idx="1"/>
          </p:nvPr>
        </p:nvSpPr>
        <p:spPr>
          <a:xfrm>
            <a:off x="867278" y="2449388"/>
            <a:ext cx="3530062" cy="2852078"/>
          </a:xfrm>
        </p:spPr>
        <p:txBody>
          <a:bodyPr/>
          <a:lstStyle/>
          <a:p>
            <a:pPr marL="0" indent="0">
              <a:buNone/>
            </a:pPr>
            <a:r>
              <a:rPr lang="en-US" dirty="0"/>
              <a:t>If you are unable to complete a FAFSA at this time to receive a Student Aid Index (SAI), you can go to </a:t>
            </a:r>
            <a:r>
              <a:rPr lang="en-US" dirty="0">
                <a:hlinkClick r:id="rId4"/>
              </a:rPr>
              <a:t>https://studentaid.gov/aid-estimator/</a:t>
            </a:r>
            <a:r>
              <a:rPr lang="en-US" dirty="0"/>
              <a:t> to get an estimated SAI to use in the Net Price Calculator.</a:t>
            </a:r>
          </a:p>
        </p:txBody>
      </p:sp>
    </p:spTree>
    <p:extLst>
      <p:ext uri="{BB962C8B-B14F-4D97-AF65-F5344CB8AC3E}">
        <p14:creationId xmlns:p14="http://schemas.microsoft.com/office/powerpoint/2010/main" val="330771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DDFC-2265-8EE8-8B88-32FCE3F8D4BE}"/>
              </a:ext>
            </a:extLst>
          </p:cNvPr>
          <p:cNvSpPr>
            <a:spLocks noGrp="1"/>
          </p:cNvSpPr>
          <p:nvPr>
            <p:ph type="title"/>
          </p:nvPr>
        </p:nvSpPr>
        <p:spPr/>
        <p:txBody>
          <a:bodyPr/>
          <a:lstStyle/>
          <a:p>
            <a:r>
              <a:rPr lang="en-US" b="1" dirty="0">
                <a:solidFill>
                  <a:schemeClr val="accent4"/>
                </a:solidFill>
              </a:rPr>
              <a:t>Net Costs Are Important</a:t>
            </a:r>
          </a:p>
        </p:txBody>
      </p:sp>
      <p:sp>
        <p:nvSpPr>
          <p:cNvPr id="3" name="Content Placeholder 2">
            <a:extLst>
              <a:ext uri="{FF2B5EF4-FFF2-40B4-BE49-F238E27FC236}">
                <a16:creationId xmlns:a16="http://schemas.microsoft.com/office/drawing/2014/main" id="{E371A947-6E34-8B10-AD96-4EC421C55102}"/>
              </a:ext>
            </a:extLst>
          </p:cNvPr>
          <p:cNvSpPr>
            <a:spLocks noGrp="1"/>
          </p:cNvSpPr>
          <p:nvPr>
            <p:ph idx="1"/>
          </p:nvPr>
        </p:nvSpPr>
        <p:spPr/>
        <p:txBody>
          <a:bodyPr/>
          <a:lstStyle/>
          <a:p>
            <a:r>
              <a:rPr lang="en-US" dirty="0"/>
              <a:t>Once you begin to receive aid offers from institutions, the comparison process begins!</a:t>
            </a:r>
          </a:p>
          <a:p>
            <a:r>
              <a:rPr lang="en-US" dirty="0"/>
              <a:t>Pay close attention to net costs versus focusing on dollar amount of the grants or scholarships</a:t>
            </a:r>
          </a:p>
          <a:p>
            <a:r>
              <a:rPr lang="en-US" dirty="0"/>
              <a:t>The lower the net costs, the less expensive the institution</a:t>
            </a:r>
          </a:p>
        </p:txBody>
      </p:sp>
    </p:spTree>
    <p:extLst>
      <p:ext uri="{BB962C8B-B14F-4D97-AF65-F5344CB8AC3E}">
        <p14:creationId xmlns:p14="http://schemas.microsoft.com/office/powerpoint/2010/main" val="1139259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051B-5EEE-68A6-875F-694BC2C5EEAB}"/>
              </a:ext>
            </a:extLst>
          </p:cNvPr>
          <p:cNvSpPr>
            <a:spLocks noGrp="1"/>
          </p:cNvSpPr>
          <p:nvPr>
            <p:ph type="title"/>
          </p:nvPr>
        </p:nvSpPr>
        <p:spPr>
          <a:xfrm>
            <a:off x="1154954" y="838200"/>
            <a:ext cx="8761413" cy="1033262"/>
          </a:xfrm>
        </p:spPr>
        <p:txBody>
          <a:bodyPr/>
          <a:lstStyle/>
          <a:p>
            <a:r>
              <a:rPr lang="en-US" b="1" dirty="0">
                <a:solidFill>
                  <a:schemeClr val="accent4"/>
                </a:solidFill>
              </a:rPr>
              <a:t>Special/Unusual Circumstances (Professional Judgment)</a:t>
            </a:r>
          </a:p>
        </p:txBody>
      </p:sp>
      <p:sp>
        <p:nvSpPr>
          <p:cNvPr id="3" name="Content Placeholder 2">
            <a:extLst>
              <a:ext uri="{FF2B5EF4-FFF2-40B4-BE49-F238E27FC236}">
                <a16:creationId xmlns:a16="http://schemas.microsoft.com/office/drawing/2014/main" id="{0D8ADC61-76DD-A8F7-700E-C28BA36F91D8}"/>
              </a:ext>
            </a:extLst>
          </p:cNvPr>
          <p:cNvSpPr>
            <a:spLocks noGrp="1"/>
          </p:cNvSpPr>
          <p:nvPr>
            <p:ph idx="1"/>
          </p:nvPr>
        </p:nvSpPr>
        <p:spPr/>
        <p:txBody>
          <a:bodyPr>
            <a:normAutofit fontScale="92500" lnSpcReduction="20000"/>
          </a:bodyPr>
          <a:lstStyle/>
          <a:p>
            <a:r>
              <a:rPr lang="en-US" dirty="0">
                <a:solidFill>
                  <a:schemeClr val="tx1"/>
                </a:solidFill>
              </a:rPr>
              <a:t>Special or Unusual Circumstances are situations where your life today looks very different than what is represented on the FAFSA (due to unexpected events)</a:t>
            </a:r>
          </a:p>
          <a:p>
            <a:r>
              <a:rPr lang="en-US" dirty="0">
                <a:solidFill>
                  <a:schemeClr val="tx1"/>
                </a:solidFill>
              </a:rPr>
              <a:t>Common situations include:</a:t>
            </a:r>
          </a:p>
          <a:p>
            <a:pPr lvl="1"/>
            <a:r>
              <a:rPr lang="en-US" dirty="0"/>
              <a:t>Loss or Change of Employment and/or Income</a:t>
            </a:r>
          </a:p>
          <a:p>
            <a:pPr lvl="1"/>
            <a:r>
              <a:rPr lang="en-US" dirty="0">
                <a:solidFill>
                  <a:schemeClr val="tx1"/>
                </a:solidFill>
              </a:rPr>
              <a:t>Abuse or abandonment</a:t>
            </a:r>
          </a:p>
          <a:p>
            <a:pPr lvl="1"/>
            <a:r>
              <a:rPr lang="en-US" dirty="0">
                <a:solidFill>
                  <a:schemeClr val="tx1"/>
                </a:solidFill>
              </a:rPr>
              <a:t>Large out-of-pocket medical expenses</a:t>
            </a:r>
          </a:p>
          <a:p>
            <a:pPr lvl="1"/>
            <a:r>
              <a:rPr lang="en-US" dirty="0">
                <a:solidFill>
                  <a:schemeClr val="tx1"/>
                </a:solidFill>
              </a:rPr>
              <a:t>Others</a:t>
            </a:r>
          </a:p>
          <a:p>
            <a:r>
              <a:rPr lang="en-US" dirty="0">
                <a:solidFill>
                  <a:schemeClr val="tx1"/>
                </a:solidFill>
              </a:rPr>
              <a:t>More can be found on our </a:t>
            </a:r>
            <a:r>
              <a:rPr lang="en-US" dirty="0"/>
              <a:t>Financial Aid Appeals (Professional Judgment) </a:t>
            </a:r>
            <a:r>
              <a:rPr lang="en-US" dirty="0">
                <a:hlinkClick r:id="rId2"/>
              </a:rPr>
              <a:t>website</a:t>
            </a:r>
            <a:endParaRPr lang="en-US" dirty="0"/>
          </a:p>
          <a:p>
            <a:r>
              <a:rPr lang="en-US" dirty="0"/>
              <a:t>Due to the impact of the FAFSA delays, we anticipate the earliest we may be able to start reviewing appeals is the end of May</a:t>
            </a:r>
          </a:p>
          <a:p>
            <a:endParaRPr lang="en-US" dirty="0">
              <a:solidFill>
                <a:schemeClr val="tx1"/>
              </a:solidFill>
            </a:endParaRPr>
          </a:p>
        </p:txBody>
      </p:sp>
    </p:spTree>
    <p:extLst>
      <p:ext uri="{BB962C8B-B14F-4D97-AF65-F5344CB8AC3E}">
        <p14:creationId xmlns:p14="http://schemas.microsoft.com/office/powerpoint/2010/main" val="393409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793A4-4C05-4299-B533-138BDC0D23F3}"/>
              </a:ext>
            </a:extLst>
          </p:cNvPr>
          <p:cNvSpPr>
            <a:spLocks noGrp="1"/>
          </p:cNvSpPr>
          <p:nvPr>
            <p:ph type="title"/>
          </p:nvPr>
        </p:nvSpPr>
        <p:spPr>
          <a:xfrm>
            <a:off x="1154954" y="580445"/>
            <a:ext cx="8998862" cy="1717483"/>
          </a:xfrm>
        </p:spPr>
        <p:txBody>
          <a:bodyPr/>
          <a:lstStyle/>
          <a:p>
            <a:pPr algn="ctr"/>
            <a:r>
              <a:rPr lang="en-US" b="1" dirty="0">
                <a:solidFill>
                  <a:schemeClr val="accent4"/>
                </a:solidFill>
              </a:rPr>
              <a:t>Prospective Student Scholarships </a:t>
            </a:r>
            <a:br>
              <a:rPr lang="en-US" dirty="0">
                <a:solidFill>
                  <a:schemeClr val="accent4"/>
                </a:solidFill>
              </a:rPr>
            </a:br>
            <a:r>
              <a:rPr lang="en-US" dirty="0">
                <a:solidFill>
                  <a:schemeClr val="accent4"/>
                </a:solidFill>
              </a:rPr>
              <a:t>www.jmu.edu/scholarships</a:t>
            </a:r>
          </a:p>
        </p:txBody>
      </p:sp>
      <p:sp>
        <p:nvSpPr>
          <p:cNvPr id="3" name="Content Placeholder 2">
            <a:extLst>
              <a:ext uri="{FF2B5EF4-FFF2-40B4-BE49-F238E27FC236}">
                <a16:creationId xmlns:a16="http://schemas.microsoft.com/office/drawing/2014/main" id="{0447599B-06DE-4F23-86A4-22729F33747A}"/>
              </a:ext>
            </a:extLst>
          </p:cNvPr>
          <p:cNvSpPr>
            <a:spLocks noGrp="1"/>
          </p:cNvSpPr>
          <p:nvPr>
            <p:ph idx="1"/>
          </p:nvPr>
        </p:nvSpPr>
        <p:spPr>
          <a:xfrm>
            <a:off x="810884" y="2605177"/>
            <a:ext cx="10006642" cy="3672377"/>
          </a:xfrm>
        </p:spPr>
        <p:txBody>
          <a:bodyPr>
            <a:normAutofit fontScale="25000" lnSpcReduction="20000"/>
          </a:bodyPr>
          <a:lstStyle/>
          <a:p>
            <a:r>
              <a:rPr lang="en-US" sz="8000" b="1" dirty="0"/>
              <a:t>Admissions &amp; University Departments</a:t>
            </a:r>
          </a:p>
          <a:p>
            <a:pPr lvl="1">
              <a:buFont typeface="Wingdings" pitchFamily="2" charset="2"/>
              <a:buChar char="v"/>
            </a:pPr>
            <a:r>
              <a:rPr lang="en-US" sz="6400" dirty="0"/>
              <a:t>Dingledine-Bluestone Scholarship for Achievement in Academics and Service</a:t>
            </a:r>
          </a:p>
          <a:p>
            <a:pPr lvl="1">
              <a:buFont typeface="Wingdings" pitchFamily="2" charset="2"/>
              <a:buChar char="v"/>
            </a:pPr>
            <a:r>
              <a:rPr lang="en-US" sz="6400" dirty="0"/>
              <a:t>Madison Award for Academic Excellence </a:t>
            </a:r>
          </a:p>
          <a:p>
            <a:pPr lvl="1">
              <a:buFont typeface="Wingdings" pitchFamily="2" charset="2"/>
              <a:buChar char="v"/>
            </a:pPr>
            <a:r>
              <a:rPr lang="en-US" sz="6400" dirty="0"/>
              <a:t>Second Century Scholars Scholarship Program </a:t>
            </a:r>
          </a:p>
          <a:p>
            <a:pPr lvl="1">
              <a:buFont typeface="Wingdings" pitchFamily="2" charset="2"/>
              <a:buChar char="v"/>
            </a:pPr>
            <a:r>
              <a:rPr lang="en-US" sz="6400" dirty="0"/>
              <a:t>Centennial Scholarship Program</a:t>
            </a:r>
          </a:p>
          <a:p>
            <a:pPr lvl="1">
              <a:buFont typeface="Wingdings" pitchFamily="2" charset="2"/>
              <a:buChar char="v"/>
            </a:pPr>
            <a:r>
              <a:rPr lang="en-US" sz="6400" dirty="0"/>
              <a:t>Foundation Scholarships</a:t>
            </a:r>
          </a:p>
          <a:p>
            <a:pPr lvl="1">
              <a:buFont typeface="Wingdings" pitchFamily="2" charset="2"/>
              <a:buChar char="v"/>
            </a:pPr>
            <a:r>
              <a:rPr lang="en-US" sz="6400" dirty="0"/>
              <a:t>Departmental Scholarships</a:t>
            </a:r>
          </a:p>
          <a:p>
            <a:r>
              <a:rPr lang="en-US" sz="8000" b="1" dirty="0"/>
              <a:t>Financial Aid</a:t>
            </a:r>
          </a:p>
          <a:p>
            <a:pPr lvl="1">
              <a:buFont typeface="Wingdings" pitchFamily="2" charset="2"/>
              <a:buChar char="v"/>
            </a:pPr>
            <a:r>
              <a:rPr lang="en-US" sz="6400" dirty="0"/>
              <a:t>Various scholarships using </a:t>
            </a:r>
            <a:r>
              <a:rPr lang="en-US" sz="6400" dirty="0">
                <a:hlinkClick r:id="rId2"/>
              </a:rPr>
              <a:t>The Madison Scholarships Hub</a:t>
            </a:r>
            <a:endParaRPr lang="en-US" sz="6400" dirty="0"/>
          </a:p>
        </p:txBody>
      </p:sp>
    </p:spTree>
    <p:extLst>
      <p:ext uri="{BB962C8B-B14F-4D97-AF65-F5344CB8AC3E}">
        <p14:creationId xmlns:p14="http://schemas.microsoft.com/office/powerpoint/2010/main" val="30826098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451F-D890-4DEB-A622-8AD0089942F1}"/>
              </a:ext>
            </a:extLst>
          </p:cNvPr>
          <p:cNvSpPr>
            <a:spLocks noGrp="1"/>
          </p:cNvSpPr>
          <p:nvPr>
            <p:ph type="title"/>
          </p:nvPr>
        </p:nvSpPr>
        <p:spPr/>
        <p:txBody>
          <a:bodyPr/>
          <a:lstStyle/>
          <a:p>
            <a:pPr algn="ctr"/>
            <a:r>
              <a:rPr lang="en-US" b="1" dirty="0">
                <a:solidFill>
                  <a:schemeClr val="accent4"/>
                </a:solidFill>
              </a:rPr>
              <a:t>Scholarship Notification </a:t>
            </a:r>
          </a:p>
        </p:txBody>
      </p:sp>
      <p:sp>
        <p:nvSpPr>
          <p:cNvPr id="3" name="Content Placeholder 2">
            <a:extLst>
              <a:ext uri="{FF2B5EF4-FFF2-40B4-BE49-F238E27FC236}">
                <a16:creationId xmlns:a16="http://schemas.microsoft.com/office/drawing/2014/main" id="{05D1EAAC-9324-4B3E-9F62-E77984CC2577}"/>
              </a:ext>
            </a:extLst>
          </p:cNvPr>
          <p:cNvSpPr>
            <a:spLocks noGrp="1"/>
          </p:cNvSpPr>
          <p:nvPr>
            <p:ph idx="1"/>
          </p:nvPr>
        </p:nvSpPr>
        <p:spPr>
          <a:xfrm>
            <a:off x="1154954" y="2603500"/>
            <a:ext cx="8825659" cy="3918070"/>
          </a:xfrm>
        </p:spPr>
        <p:txBody>
          <a:bodyPr>
            <a:normAutofit fontScale="25000" lnSpcReduction="20000"/>
          </a:bodyPr>
          <a:lstStyle/>
          <a:p>
            <a:r>
              <a:rPr lang="en-US" sz="8000" b="1" dirty="0"/>
              <a:t>Official notification of scholarships offered by a University department will be sent to the student by that department</a:t>
            </a:r>
          </a:p>
          <a:p>
            <a:pPr lvl="1">
              <a:buFont typeface="Wingdings" pitchFamily="2" charset="2"/>
              <a:buChar char="v"/>
            </a:pPr>
            <a:r>
              <a:rPr lang="en-US" sz="6800" dirty="0"/>
              <a:t>If you applied for financial aid using the FAFSA, the scholarship will be displayed on your Preliminary Financial Aid Offer as well</a:t>
            </a:r>
          </a:p>
          <a:p>
            <a:r>
              <a:rPr lang="en-US" sz="8000" b="1" dirty="0"/>
              <a:t>Scholarships offered through the Financial Aid Office will be displayed on the Preliminary Financial Aid Offer when it is generated</a:t>
            </a:r>
          </a:p>
          <a:p>
            <a:r>
              <a:rPr lang="en-US" sz="8000" dirty="0"/>
              <a:t>Early Action students selected for a </a:t>
            </a:r>
            <a:r>
              <a:rPr lang="en-US" sz="8000" b="1" dirty="0"/>
              <a:t>merit-based</a:t>
            </a:r>
            <a:r>
              <a:rPr lang="en-US" sz="8000" dirty="0"/>
              <a:t> scholarship will have been notified by the end of February</a:t>
            </a:r>
          </a:p>
          <a:p>
            <a:r>
              <a:rPr lang="en-US" sz="8000" dirty="0"/>
              <a:t>Scholarship selections for awards that have ”need” as any part of the criteria will be made after JMU begins receiving FAFSA data (anticipate sometime in March)</a:t>
            </a:r>
          </a:p>
          <a:p>
            <a:endParaRPr lang="en-US" dirty="0"/>
          </a:p>
        </p:txBody>
      </p:sp>
    </p:spTree>
    <p:extLst>
      <p:ext uri="{BB962C8B-B14F-4D97-AF65-F5344CB8AC3E}">
        <p14:creationId xmlns:p14="http://schemas.microsoft.com/office/powerpoint/2010/main" val="28538179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DC5A-F277-493E-9EE6-C95B61B8410B}"/>
              </a:ext>
            </a:extLst>
          </p:cNvPr>
          <p:cNvSpPr>
            <a:spLocks noGrp="1"/>
          </p:cNvSpPr>
          <p:nvPr>
            <p:ph type="title"/>
          </p:nvPr>
        </p:nvSpPr>
        <p:spPr/>
        <p:txBody>
          <a:bodyPr/>
          <a:lstStyle/>
          <a:p>
            <a:pPr algn="ctr"/>
            <a:r>
              <a:rPr lang="en-US" b="1" dirty="0">
                <a:solidFill>
                  <a:schemeClr val="accent4"/>
                </a:solidFill>
              </a:rPr>
              <a:t>Private Scholarships</a:t>
            </a:r>
            <a:endParaRPr lang="en-US" dirty="0">
              <a:solidFill>
                <a:schemeClr val="accent4"/>
              </a:solidFill>
            </a:endParaRPr>
          </a:p>
        </p:txBody>
      </p:sp>
      <p:sp>
        <p:nvSpPr>
          <p:cNvPr id="3" name="Content Placeholder 2">
            <a:extLst>
              <a:ext uri="{FF2B5EF4-FFF2-40B4-BE49-F238E27FC236}">
                <a16:creationId xmlns:a16="http://schemas.microsoft.com/office/drawing/2014/main" id="{CAC61FFF-D7AD-46A6-86C5-4BCA53049B79}"/>
              </a:ext>
            </a:extLst>
          </p:cNvPr>
          <p:cNvSpPr>
            <a:spLocks noGrp="1"/>
          </p:cNvSpPr>
          <p:nvPr>
            <p:ph idx="1"/>
          </p:nvPr>
        </p:nvSpPr>
        <p:spPr/>
        <p:txBody>
          <a:bodyPr/>
          <a:lstStyle/>
          <a:p>
            <a:pPr>
              <a:lnSpc>
                <a:spcPct val="90000"/>
              </a:lnSpc>
            </a:pPr>
            <a:r>
              <a:rPr lang="en-US" dirty="0"/>
              <a:t>Private scholarships can originate from any non JMU source</a:t>
            </a:r>
          </a:p>
          <a:p>
            <a:pPr>
              <a:lnSpc>
                <a:spcPct val="90000"/>
              </a:lnSpc>
            </a:pPr>
            <a:r>
              <a:rPr lang="en-US" dirty="0"/>
              <a:t>You can find some private scholarship searches at </a:t>
            </a:r>
            <a:r>
              <a:rPr lang="en-US" dirty="0">
                <a:hlinkClick r:id="rId2"/>
              </a:rPr>
              <a:t>www.jmu.edu/scholarships</a:t>
            </a:r>
            <a:endParaRPr lang="en-US" dirty="0"/>
          </a:p>
          <a:p>
            <a:pPr>
              <a:lnSpc>
                <a:spcPct val="90000"/>
              </a:lnSpc>
            </a:pPr>
            <a:r>
              <a:rPr lang="en-US" dirty="0"/>
              <a:t>If you receive a private scholarship, complete an online </a:t>
            </a:r>
            <a:r>
              <a:rPr lang="en-US" dirty="0">
                <a:hlinkClick r:id="rId3"/>
              </a:rPr>
              <a:t>Supplemental Information Sheet</a:t>
            </a:r>
            <a:r>
              <a:rPr lang="en-US" dirty="0"/>
              <a:t> to inform the financial aid office regarding your good fortune</a:t>
            </a:r>
          </a:p>
          <a:p>
            <a:pPr>
              <a:lnSpc>
                <a:spcPct val="90000"/>
              </a:lnSpc>
            </a:pPr>
            <a:r>
              <a:rPr lang="en-US" dirty="0"/>
              <a:t>According to state and federal regulations, we must consider outside sources of financial assistance when awarding aid</a:t>
            </a:r>
          </a:p>
          <a:p>
            <a:pPr marL="0" indent="0">
              <a:buNone/>
            </a:pPr>
            <a:endParaRPr lang="en-US" dirty="0"/>
          </a:p>
        </p:txBody>
      </p:sp>
    </p:spTree>
    <p:extLst>
      <p:ext uri="{BB962C8B-B14F-4D97-AF65-F5344CB8AC3E}">
        <p14:creationId xmlns:p14="http://schemas.microsoft.com/office/powerpoint/2010/main" val="13542204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81417-7574-4E23-9A4A-0CADDCE02D21}"/>
              </a:ext>
            </a:extLst>
          </p:cNvPr>
          <p:cNvSpPr>
            <a:spLocks noGrp="1"/>
          </p:cNvSpPr>
          <p:nvPr>
            <p:ph type="title"/>
          </p:nvPr>
        </p:nvSpPr>
        <p:spPr/>
        <p:txBody>
          <a:bodyPr/>
          <a:lstStyle/>
          <a:p>
            <a:pPr algn="ctr"/>
            <a:r>
              <a:rPr lang="en-US" b="1" dirty="0">
                <a:solidFill>
                  <a:schemeClr val="accent4"/>
                </a:solidFill>
              </a:rPr>
              <a:t>Official Financial Aid Offer</a:t>
            </a:r>
          </a:p>
        </p:txBody>
      </p:sp>
      <p:sp>
        <p:nvSpPr>
          <p:cNvPr id="3" name="Content Placeholder 2">
            <a:extLst>
              <a:ext uri="{FF2B5EF4-FFF2-40B4-BE49-F238E27FC236}">
                <a16:creationId xmlns:a16="http://schemas.microsoft.com/office/drawing/2014/main" id="{0C799350-8F16-4634-B577-301D80B2EE11}"/>
              </a:ext>
            </a:extLst>
          </p:cNvPr>
          <p:cNvSpPr>
            <a:spLocks noGrp="1"/>
          </p:cNvSpPr>
          <p:nvPr>
            <p:ph idx="1"/>
          </p:nvPr>
        </p:nvSpPr>
        <p:spPr>
          <a:xfrm>
            <a:off x="224287" y="2329132"/>
            <a:ext cx="11128075" cy="4071668"/>
          </a:xfrm>
        </p:spPr>
        <p:txBody>
          <a:bodyPr vert="horz" lIns="91440" tIns="45720" rIns="91440" bIns="45720" rtlCol="0" anchor="t">
            <a:normAutofit/>
          </a:bodyPr>
          <a:lstStyle/>
          <a:p>
            <a:pPr>
              <a:lnSpc>
                <a:spcPct val="80000"/>
              </a:lnSpc>
            </a:pPr>
            <a:r>
              <a:rPr lang="en-US" sz="2400" b="1" dirty="0"/>
              <a:t>In the middle to end of June, we anticipate sending committed students an Official Financial Aid Offer (after the preliminary process)</a:t>
            </a:r>
          </a:p>
          <a:p>
            <a:pPr lvl="1">
              <a:lnSpc>
                <a:spcPct val="80000"/>
              </a:lnSpc>
            </a:pPr>
            <a:r>
              <a:rPr lang="en-US" sz="2000" dirty="0"/>
              <a:t>These offers are sent electronically to the student’s JMU e-mail address (note the change from the Preliminary process)</a:t>
            </a:r>
          </a:p>
          <a:p>
            <a:pPr>
              <a:lnSpc>
                <a:spcPct val="80000"/>
              </a:lnSpc>
            </a:pPr>
            <a:r>
              <a:rPr lang="en-US" sz="2400" b="1" dirty="0"/>
              <a:t>Parents will receive a separate offer regarding Parent PLUS Direct Loan eligibility</a:t>
            </a:r>
          </a:p>
          <a:p>
            <a:pPr lvl="1">
              <a:lnSpc>
                <a:spcPct val="80000"/>
              </a:lnSpc>
            </a:pPr>
            <a:r>
              <a:rPr lang="en-US" sz="2000" dirty="0"/>
              <a:t>These offers are sent to the parental e-mail address listed on the FAFSA</a:t>
            </a:r>
            <a:endParaRPr lang="en-US" sz="2000"/>
          </a:p>
          <a:p>
            <a:pPr>
              <a:lnSpc>
                <a:spcPct val="80000"/>
              </a:lnSpc>
            </a:pPr>
            <a:r>
              <a:rPr lang="en-US" sz="2400" b="1" dirty="0"/>
              <a:t>Each offer will contain instructions for how to accept or decline the offered aid</a:t>
            </a:r>
          </a:p>
          <a:p>
            <a:pPr lvl="1">
              <a:lnSpc>
                <a:spcPct val="80000"/>
              </a:lnSpc>
            </a:pPr>
            <a:r>
              <a:rPr lang="en-US" sz="2000" dirty="0"/>
              <a:t>Students will do this through MyMadison</a:t>
            </a:r>
          </a:p>
          <a:p>
            <a:pPr lvl="1">
              <a:lnSpc>
                <a:spcPct val="80000"/>
              </a:lnSpc>
            </a:pPr>
            <a:r>
              <a:rPr lang="en-US" sz="2000" dirty="0"/>
              <a:t>Parents will do this through </a:t>
            </a:r>
            <a:r>
              <a:rPr lang="en-US" sz="2000" dirty="0">
                <a:hlinkClick r:id="rId3"/>
              </a:rPr>
              <a:t>www.studentaid.gov</a:t>
            </a:r>
            <a:r>
              <a:rPr lang="en-US" sz="2000" dirty="0"/>
              <a:t>, </a:t>
            </a:r>
            <a:r>
              <a:rPr lang="en-US" sz="2000" b="1" u="sng" dirty="0"/>
              <a:t>after</a:t>
            </a:r>
            <a:r>
              <a:rPr lang="en-US" sz="2000" b="1" dirty="0"/>
              <a:t> </a:t>
            </a:r>
            <a:r>
              <a:rPr lang="en-US" sz="2000" dirty="0"/>
              <a:t>receipt of the Official Offer</a:t>
            </a:r>
          </a:p>
          <a:p>
            <a:endParaRPr lang="en-US" dirty="0"/>
          </a:p>
        </p:txBody>
      </p:sp>
    </p:spTree>
    <p:extLst>
      <p:ext uri="{BB962C8B-B14F-4D97-AF65-F5344CB8AC3E}">
        <p14:creationId xmlns:p14="http://schemas.microsoft.com/office/powerpoint/2010/main" val="21625397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DC5A-F277-493E-9EE6-C95B61B8410B}"/>
              </a:ext>
            </a:extLst>
          </p:cNvPr>
          <p:cNvSpPr>
            <a:spLocks noGrp="1"/>
          </p:cNvSpPr>
          <p:nvPr>
            <p:ph type="title"/>
          </p:nvPr>
        </p:nvSpPr>
        <p:spPr/>
        <p:txBody>
          <a:bodyPr/>
          <a:lstStyle/>
          <a:p>
            <a:pPr algn="ctr"/>
            <a:r>
              <a:rPr lang="en-US" b="1" dirty="0">
                <a:solidFill>
                  <a:schemeClr val="accent4"/>
                </a:solidFill>
              </a:rPr>
              <a:t>Timeline Summary Based on FAFSA Delays</a:t>
            </a:r>
            <a:endParaRPr lang="en-US" dirty="0">
              <a:solidFill>
                <a:schemeClr val="accent4"/>
              </a:solidFill>
            </a:endParaRPr>
          </a:p>
        </p:txBody>
      </p:sp>
      <p:sp>
        <p:nvSpPr>
          <p:cNvPr id="3" name="Content Placeholder 2">
            <a:extLst>
              <a:ext uri="{FF2B5EF4-FFF2-40B4-BE49-F238E27FC236}">
                <a16:creationId xmlns:a16="http://schemas.microsoft.com/office/drawing/2014/main" id="{CAC61FFF-D7AD-46A6-86C5-4BCA53049B79}"/>
              </a:ext>
            </a:extLst>
          </p:cNvPr>
          <p:cNvSpPr>
            <a:spLocks noGrp="1"/>
          </p:cNvSpPr>
          <p:nvPr>
            <p:ph idx="1"/>
          </p:nvPr>
        </p:nvSpPr>
        <p:spPr/>
        <p:txBody>
          <a:bodyPr/>
          <a:lstStyle/>
          <a:p>
            <a:pPr>
              <a:lnSpc>
                <a:spcPct val="90000"/>
              </a:lnSpc>
            </a:pPr>
            <a:r>
              <a:rPr lang="en-US" dirty="0"/>
              <a:t>Get FAFSA completed asap!</a:t>
            </a:r>
          </a:p>
          <a:p>
            <a:pPr>
              <a:lnSpc>
                <a:spcPct val="90000"/>
              </a:lnSpc>
            </a:pPr>
            <a:r>
              <a:rPr lang="en-US" dirty="0"/>
              <a:t>Use the Net Price Calculator for an estimate of non-scholarship financial aid</a:t>
            </a:r>
          </a:p>
          <a:p>
            <a:pPr>
              <a:lnSpc>
                <a:spcPct val="90000"/>
              </a:lnSpc>
            </a:pPr>
            <a:r>
              <a:rPr lang="en-US" dirty="0"/>
              <a:t>Merit-based scholarship notifications sent to Early Action students by the end of February</a:t>
            </a:r>
          </a:p>
          <a:p>
            <a:pPr>
              <a:lnSpc>
                <a:spcPct val="90000"/>
              </a:lnSpc>
            </a:pPr>
            <a:r>
              <a:rPr lang="en-US" dirty="0"/>
              <a:t>Schools are receiving FASFA’s now (extensive testing being conducted)</a:t>
            </a:r>
          </a:p>
          <a:p>
            <a:pPr>
              <a:lnSpc>
                <a:spcPct val="90000"/>
              </a:lnSpc>
            </a:pPr>
            <a:r>
              <a:rPr lang="en-US" dirty="0"/>
              <a:t>Scholarship selection for awards with any sort of “need” component will begin in mid-April</a:t>
            </a:r>
          </a:p>
          <a:p>
            <a:pPr>
              <a:lnSpc>
                <a:spcPct val="90000"/>
              </a:lnSpc>
            </a:pPr>
            <a:r>
              <a:rPr lang="en-US" dirty="0"/>
              <a:t>Anticipated timeline to send preliminary financial aid offers to accepted students is mid-April</a:t>
            </a:r>
          </a:p>
          <a:p>
            <a:pPr marL="0" indent="0">
              <a:buNone/>
            </a:pPr>
            <a:endParaRPr lang="en-US" dirty="0"/>
          </a:p>
        </p:txBody>
      </p:sp>
    </p:spTree>
    <p:extLst>
      <p:ext uri="{BB962C8B-B14F-4D97-AF65-F5344CB8AC3E}">
        <p14:creationId xmlns:p14="http://schemas.microsoft.com/office/powerpoint/2010/main" val="27794659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DEAC-BD75-4DA4-AE81-3F3B8184BD0A}"/>
              </a:ext>
            </a:extLst>
          </p:cNvPr>
          <p:cNvSpPr>
            <a:spLocks noGrp="1"/>
          </p:cNvSpPr>
          <p:nvPr>
            <p:ph type="title"/>
          </p:nvPr>
        </p:nvSpPr>
        <p:spPr>
          <a:xfrm>
            <a:off x="1154954" y="973668"/>
            <a:ext cx="8761413" cy="1062166"/>
          </a:xfrm>
        </p:spPr>
        <p:txBody>
          <a:bodyPr/>
          <a:lstStyle/>
          <a:p>
            <a:pPr algn="ctr"/>
            <a:r>
              <a:rPr lang="en-US" b="1" dirty="0">
                <a:solidFill>
                  <a:schemeClr val="accent4"/>
                </a:solidFill>
              </a:rPr>
              <a:t>Helpful Tools</a:t>
            </a:r>
            <a:br>
              <a:rPr lang="en-US" b="1" dirty="0">
                <a:solidFill>
                  <a:schemeClr val="accent4"/>
                </a:solidFill>
              </a:rPr>
            </a:br>
            <a:r>
              <a:rPr lang="en-US" b="1" dirty="0">
                <a:solidFill>
                  <a:schemeClr val="accent4"/>
                </a:solidFill>
              </a:rPr>
              <a:t>www.jmu.edu/financialaid</a:t>
            </a:r>
          </a:p>
        </p:txBody>
      </p:sp>
      <p:sp>
        <p:nvSpPr>
          <p:cNvPr id="3" name="Content Placeholder 2">
            <a:extLst>
              <a:ext uri="{FF2B5EF4-FFF2-40B4-BE49-F238E27FC236}">
                <a16:creationId xmlns:a16="http://schemas.microsoft.com/office/drawing/2014/main" id="{C905E661-BE16-4D37-B9AE-ACB1F4E98C80}"/>
              </a:ext>
            </a:extLst>
          </p:cNvPr>
          <p:cNvSpPr>
            <a:spLocks noGrp="1"/>
          </p:cNvSpPr>
          <p:nvPr>
            <p:ph idx="1"/>
          </p:nvPr>
        </p:nvSpPr>
        <p:spPr/>
        <p:txBody>
          <a:bodyPr/>
          <a:lstStyle/>
          <a:p>
            <a:r>
              <a:rPr lang="en-US" dirty="0">
                <a:solidFill>
                  <a:schemeClr val="tx1"/>
                </a:solidFill>
              </a:rPr>
              <a:t>“Choices – Financial Aid Presentation” </a:t>
            </a:r>
          </a:p>
          <a:p>
            <a:r>
              <a:rPr lang="en-US" dirty="0">
                <a:solidFill>
                  <a:schemeClr val="tx1"/>
                </a:solidFill>
              </a:rPr>
              <a:t>”Prospective Student Scholarships” video</a:t>
            </a:r>
          </a:p>
          <a:p>
            <a:r>
              <a:rPr lang="en-US" dirty="0">
                <a:solidFill>
                  <a:schemeClr val="tx1"/>
                </a:solidFill>
              </a:rPr>
              <a:t>Quick Links - Terms &amp; Conditions – Consumer Information”</a:t>
            </a:r>
          </a:p>
          <a:p>
            <a:r>
              <a:rPr lang="en-US" dirty="0">
                <a:solidFill>
                  <a:schemeClr val="tx1"/>
                </a:solidFill>
              </a:rPr>
              <a:t>Review information under the “Learn” section</a:t>
            </a:r>
          </a:p>
          <a:p>
            <a:r>
              <a:rPr lang="en-US" dirty="0">
                <a:solidFill>
                  <a:schemeClr val="tx1"/>
                </a:solidFill>
              </a:rPr>
              <a:t>FAFSA Changes Website link</a:t>
            </a:r>
          </a:p>
          <a:p>
            <a:pPr marL="0" indent="0">
              <a:buNone/>
            </a:pPr>
            <a:endParaRPr lang="en-US" dirty="0"/>
          </a:p>
        </p:txBody>
      </p:sp>
    </p:spTree>
    <p:extLst>
      <p:ext uri="{BB962C8B-B14F-4D97-AF65-F5344CB8AC3E}">
        <p14:creationId xmlns:p14="http://schemas.microsoft.com/office/powerpoint/2010/main" val="17061298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C724C-4378-4487-B43F-E4D36B1FC1E3}"/>
              </a:ext>
            </a:extLst>
          </p:cNvPr>
          <p:cNvSpPr>
            <a:spLocks noGrp="1"/>
          </p:cNvSpPr>
          <p:nvPr>
            <p:ph type="title"/>
          </p:nvPr>
        </p:nvSpPr>
        <p:spPr/>
        <p:txBody>
          <a:bodyPr/>
          <a:lstStyle/>
          <a:p>
            <a:pPr algn="ctr"/>
            <a:r>
              <a:rPr lang="en-US" b="1" dirty="0">
                <a:solidFill>
                  <a:schemeClr val="accent4"/>
                </a:solidFill>
              </a:rPr>
              <a:t>Questions?</a:t>
            </a:r>
          </a:p>
        </p:txBody>
      </p:sp>
      <p:sp>
        <p:nvSpPr>
          <p:cNvPr id="3" name="Content Placeholder 2">
            <a:extLst>
              <a:ext uri="{FF2B5EF4-FFF2-40B4-BE49-F238E27FC236}">
                <a16:creationId xmlns:a16="http://schemas.microsoft.com/office/drawing/2014/main" id="{D475C138-2D95-4DBB-9EB4-C50BB219C1D5}"/>
              </a:ext>
            </a:extLst>
          </p:cNvPr>
          <p:cNvSpPr>
            <a:spLocks noGrp="1"/>
          </p:cNvSpPr>
          <p:nvPr>
            <p:ph idx="1"/>
          </p:nvPr>
        </p:nvSpPr>
        <p:spPr>
          <a:xfrm>
            <a:off x="1154954" y="2603500"/>
            <a:ext cx="10732246" cy="3416300"/>
          </a:xfrm>
        </p:spPr>
        <p:txBody>
          <a:bodyPr vert="horz" lIns="91440" tIns="45720" rIns="91440" bIns="45720" rtlCol="0" anchor="t">
            <a:normAutofit/>
          </a:bodyPr>
          <a:lstStyle/>
          <a:p>
            <a:r>
              <a:rPr lang="en-US" dirty="0"/>
              <a:t>If you have any questions, please do not hesitate to contact our office via one of the following methods:</a:t>
            </a:r>
          </a:p>
          <a:p>
            <a:pPr lvl="1">
              <a:buFont typeface="Wingdings" pitchFamily="2" charset="2"/>
              <a:buChar char="Ø"/>
            </a:pPr>
            <a:r>
              <a:rPr lang="en-US" sz="2000" dirty="0"/>
              <a:t>In person on the 5</a:t>
            </a:r>
            <a:r>
              <a:rPr lang="en-US" sz="2000" baseline="30000" dirty="0"/>
              <a:t>th</a:t>
            </a:r>
            <a:r>
              <a:rPr lang="en-US" sz="2000" dirty="0"/>
              <a:t> floor of the Student Success Center</a:t>
            </a:r>
          </a:p>
          <a:p>
            <a:pPr lvl="1">
              <a:buFont typeface="Wingdings" pitchFamily="2" charset="2"/>
              <a:buChar char="Ø"/>
            </a:pPr>
            <a:r>
              <a:rPr lang="en-US" sz="2000" dirty="0"/>
              <a:t>By phone at (540) 568-7820</a:t>
            </a:r>
          </a:p>
          <a:p>
            <a:pPr lvl="1">
              <a:buFont typeface="Wingdings" pitchFamily="2" charset="2"/>
              <a:buChar char="Ø"/>
            </a:pPr>
            <a:r>
              <a:rPr lang="en-US" sz="2000" dirty="0"/>
              <a:t>Email: fin_aid@jmu.edu</a:t>
            </a:r>
          </a:p>
          <a:p>
            <a:pPr lvl="1">
              <a:buFont typeface="Wingdings" pitchFamily="2" charset="2"/>
              <a:buChar char="Ø"/>
            </a:pPr>
            <a:r>
              <a:rPr lang="en-US" sz="2000" dirty="0"/>
              <a:t>On the web at </a:t>
            </a:r>
            <a:r>
              <a:rPr lang="en-US" sz="2000" dirty="0">
                <a:hlinkClick r:id="rId2"/>
              </a:rPr>
              <a:t>www.jmu.edu/financialaid</a:t>
            </a:r>
            <a:r>
              <a:rPr lang="en-US" sz="2000" dirty="0"/>
              <a:t> </a:t>
            </a:r>
          </a:p>
          <a:p>
            <a:pPr marL="0" indent="0">
              <a:buNone/>
            </a:pPr>
            <a:endParaRPr lang="en-US" dirty="0"/>
          </a:p>
        </p:txBody>
      </p:sp>
    </p:spTree>
    <p:extLst>
      <p:ext uri="{BB962C8B-B14F-4D97-AF65-F5344CB8AC3E}">
        <p14:creationId xmlns:p14="http://schemas.microsoft.com/office/powerpoint/2010/main" val="8268516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D433-6B2D-4240-B550-8B281A2D3120}"/>
              </a:ext>
            </a:extLst>
          </p:cNvPr>
          <p:cNvSpPr>
            <a:spLocks noGrp="1"/>
          </p:cNvSpPr>
          <p:nvPr>
            <p:ph type="title"/>
          </p:nvPr>
        </p:nvSpPr>
        <p:spPr>
          <a:xfrm>
            <a:off x="1154954" y="584616"/>
            <a:ext cx="8761413" cy="1096016"/>
          </a:xfrm>
        </p:spPr>
        <p:txBody>
          <a:bodyPr/>
          <a:lstStyle/>
          <a:p>
            <a:pPr algn="ctr"/>
            <a:r>
              <a:rPr lang="en-US" b="1" dirty="0">
                <a:solidFill>
                  <a:schemeClr val="accent4"/>
                </a:solidFill>
              </a:rPr>
              <a:t>2024-25 FAFSA Delays</a:t>
            </a:r>
          </a:p>
        </p:txBody>
      </p:sp>
      <p:sp>
        <p:nvSpPr>
          <p:cNvPr id="3" name="Content Placeholder 2">
            <a:extLst>
              <a:ext uri="{FF2B5EF4-FFF2-40B4-BE49-F238E27FC236}">
                <a16:creationId xmlns:a16="http://schemas.microsoft.com/office/drawing/2014/main" id="{841AF680-EE2B-4B06-A750-C4B26456A68B}"/>
              </a:ext>
            </a:extLst>
          </p:cNvPr>
          <p:cNvSpPr>
            <a:spLocks noGrp="1"/>
          </p:cNvSpPr>
          <p:nvPr>
            <p:ph idx="1"/>
          </p:nvPr>
        </p:nvSpPr>
        <p:spPr/>
        <p:txBody>
          <a:bodyPr>
            <a:normAutofit fontScale="92500" lnSpcReduction="10000"/>
          </a:bodyPr>
          <a:lstStyle/>
          <a:p>
            <a:r>
              <a:rPr lang="en-US" dirty="0"/>
              <a:t>Brand new FAFSA for 2024-25!</a:t>
            </a:r>
          </a:p>
          <a:p>
            <a:r>
              <a:rPr lang="en-US" dirty="0"/>
              <a:t>Federal Student Aid (FSA) has experienced challenges and delays in implementation</a:t>
            </a:r>
          </a:p>
          <a:p>
            <a:r>
              <a:rPr lang="en-US" dirty="0"/>
              <a:t>If you have not been able to submit the FAFSA, please continue attempting to do so at </a:t>
            </a:r>
            <a:r>
              <a:rPr lang="en-US" dirty="0">
                <a:hlinkClick r:id="rId2"/>
              </a:rPr>
              <a:t>www.studentaid.gov</a:t>
            </a:r>
            <a:endParaRPr lang="en-US" dirty="0"/>
          </a:p>
          <a:p>
            <a:r>
              <a:rPr lang="en-US" dirty="0"/>
              <a:t>Check the </a:t>
            </a:r>
            <a:r>
              <a:rPr lang="en-US" dirty="0">
                <a:hlinkClick r:id="rId3"/>
              </a:rPr>
              <a:t>FAFSA Alerts Website </a:t>
            </a:r>
            <a:r>
              <a:rPr lang="en-US" dirty="0"/>
              <a:t>for resolutions or “work arounds” to problems you may be experiencing</a:t>
            </a:r>
          </a:p>
          <a:p>
            <a:r>
              <a:rPr lang="en-US" dirty="0"/>
              <a:t>ED stated the process for students to make corrections to submitted FAFSA’s will be available in “early April” (no timeline for school corrections)</a:t>
            </a:r>
          </a:p>
          <a:p>
            <a:r>
              <a:rPr lang="en-US" dirty="0"/>
              <a:t>Get your FSA ID at </a:t>
            </a:r>
            <a:r>
              <a:rPr lang="en-US" dirty="0">
                <a:hlinkClick r:id="rId2"/>
              </a:rPr>
              <a:t>www.studentaid.gov</a:t>
            </a:r>
            <a:r>
              <a:rPr lang="en-US" dirty="0"/>
              <a:t> a few days </a:t>
            </a:r>
            <a:r>
              <a:rPr lang="en-US" u="sng" dirty="0"/>
              <a:t>before</a:t>
            </a:r>
            <a:r>
              <a:rPr lang="en-US" dirty="0"/>
              <a:t> you go to complete the FAFSA (it will make the completion process easier for many applicants)</a:t>
            </a:r>
          </a:p>
        </p:txBody>
      </p:sp>
    </p:spTree>
    <p:extLst>
      <p:ext uri="{BB962C8B-B14F-4D97-AF65-F5344CB8AC3E}">
        <p14:creationId xmlns:p14="http://schemas.microsoft.com/office/powerpoint/2010/main" val="1981040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D433-6B2D-4240-B550-8B281A2D3120}"/>
              </a:ext>
            </a:extLst>
          </p:cNvPr>
          <p:cNvSpPr>
            <a:spLocks noGrp="1"/>
          </p:cNvSpPr>
          <p:nvPr>
            <p:ph type="title"/>
          </p:nvPr>
        </p:nvSpPr>
        <p:spPr>
          <a:xfrm>
            <a:off x="1154954" y="584616"/>
            <a:ext cx="8761413" cy="1096016"/>
          </a:xfrm>
        </p:spPr>
        <p:txBody>
          <a:bodyPr/>
          <a:lstStyle/>
          <a:p>
            <a:pPr algn="ctr"/>
            <a:r>
              <a:rPr lang="en-US" b="1" dirty="0">
                <a:solidFill>
                  <a:schemeClr val="accent4"/>
                </a:solidFill>
              </a:rPr>
              <a:t>March 1</a:t>
            </a:r>
            <a:r>
              <a:rPr lang="en-US" b="1" baseline="30000" dirty="0">
                <a:solidFill>
                  <a:schemeClr val="accent4"/>
                </a:solidFill>
              </a:rPr>
              <a:t>st</a:t>
            </a:r>
            <a:r>
              <a:rPr lang="en-US" b="1" dirty="0">
                <a:solidFill>
                  <a:schemeClr val="accent4"/>
                </a:solidFill>
              </a:rPr>
              <a:t> FAFSA Priority Filing Date</a:t>
            </a:r>
          </a:p>
        </p:txBody>
      </p:sp>
      <p:sp>
        <p:nvSpPr>
          <p:cNvPr id="3" name="Content Placeholder 2">
            <a:extLst>
              <a:ext uri="{FF2B5EF4-FFF2-40B4-BE49-F238E27FC236}">
                <a16:creationId xmlns:a16="http://schemas.microsoft.com/office/drawing/2014/main" id="{841AF680-EE2B-4B06-A750-C4B26456A68B}"/>
              </a:ext>
            </a:extLst>
          </p:cNvPr>
          <p:cNvSpPr>
            <a:spLocks noGrp="1"/>
          </p:cNvSpPr>
          <p:nvPr>
            <p:ph idx="1"/>
          </p:nvPr>
        </p:nvSpPr>
        <p:spPr/>
        <p:txBody>
          <a:bodyPr>
            <a:normAutofit/>
          </a:bodyPr>
          <a:lstStyle/>
          <a:p>
            <a:r>
              <a:rPr lang="en-US" dirty="0"/>
              <a:t>JMU’s FAFSA Priority Filing Date is March 1st</a:t>
            </a:r>
          </a:p>
          <a:p>
            <a:r>
              <a:rPr lang="en-US" dirty="0"/>
              <a:t>This is a priority date, </a:t>
            </a:r>
            <a:r>
              <a:rPr lang="en-US" u="sng" dirty="0"/>
              <a:t>not</a:t>
            </a:r>
            <a:r>
              <a:rPr lang="en-US" dirty="0"/>
              <a:t> a deadline</a:t>
            </a:r>
          </a:p>
          <a:p>
            <a:r>
              <a:rPr lang="en-US" dirty="0"/>
              <a:t>We encourage FAFSA completion as early as possible, even after March 1st</a:t>
            </a:r>
          </a:p>
          <a:p>
            <a:r>
              <a:rPr lang="en-US" dirty="0"/>
              <a:t>The number of applicants and fund availability will play a role in determining the types of financial aid awards we can offer to applicants who apply before or after March 1</a:t>
            </a:r>
            <a:r>
              <a:rPr lang="en-US" baseline="30000" dirty="0"/>
              <a:t>st</a:t>
            </a:r>
            <a:endParaRPr lang="en-US" dirty="0"/>
          </a:p>
          <a:p>
            <a:r>
              <a:rPr lang="en-US" dirty="0"/>
              <a:t>Certain types of aid will be offered as long as funds remain available to do so</a:t>
            </a:r>
          </a:p>
          <a:p>
            <a:endParaRPr lang="en-US" dirty="0"/>
          </a:p>
        </p:txBody>
      </p:sp>
    </p:spTree>
    <p:extLst>
      <p:ext uri="{BB962C8B-B14F-4D97-AF65-F5344CB8AC3E}">
        <p14:creationId xmlns:p14="http://schemas.microsoft.com/office/powerpoint/2010/main" val="2425782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D433-6B2D-4240-B550-8B281A2D3120}"/>
              </a:ext>
            </a:extLst>
          </p:cNvPr>
          <p:cNvSpPr>
            <a:spLocks noGrp="1"/>
          </p:cNvSpPr>
          <p:nvPr>
            <p:ph type="title"/>
          </p:nvPr>
        </p:nvSpPr>
        <p:spPr>
          <a:xfrm>
            <a:off x="1154954" y="584616"/>
            <a:ext cx="8761413" cy="1096016"/>
          </a:xfrm>
        </p:spPr>
        <p:txBody>
          <a:bodyPr/>
          <a:lstStyle/>
          <a:p>
            <a:pPr algn="ctr"/>
            <a:r>
              <a:rPr lang="en-US" b="1" dirty="0">
                <a:solidFill>
                  <a:schemeClr val="accent4"/>
                </a:solidFill>
              </a:rPr>
              <a:t>2024-25 FAFSA Timeline</a:t>
            </a:r>
          </a:p>
        </p:txBody>
      </p:sp>
      <p:sp>
        <p:nvSpPr>
          <p:cNvPr id="3" name="Content Placeholder 2">
            <a:extLst>
              <a:ext uri="{FF2B5EF4-FFF2-40B4-BE49-F238E27FC236}">
                <a16:creationId xmlns:a16="http://schemas.microsoft.com/office/drawing/2014/main" id="{841AF680-EE2B-4B06-A750-C4B26456A68B}"/>
              </a:ext>
            </a:extLst>
          </p:cNvPr>
          <p:cNvSpPr>
            <a:spLocks noGrp="1"/>
          </p:cNvSpPr>
          <p:nvPr>
            <p:ph idx="1"/>
          </p:nvPr>
        </p:nvSpPr>
        <p:spPr/>
        <p:txBody>
          <a:bodyPr vert="horz" lIns="91440" tIns="45720" rIns="91440" bIns="45720" rtlCol="0" anchor="t">
            <a:normAutofit/>
          </a:bodyPr>
          <a:lstStyle/>
          <a:p>
            <a:r>
              <a:rPr lang="en-US" dirty="0"/>
              <a:t>FAFSA is generally available October 1</a:t>
            </a:r>
            <a:r>
              <a:rPr lang="en-US" baseline="30000" dirty="0"/>
              <a:t>st</a:t>
            </a:r>
            <a:r>
              <a:rPr lang="en-US" dirty="0"/>
              <a:t> (not until December 30</a:t>
            </a:r>
            <a:r>
              <a:rPr lang="en-US" baseline="30000" dirty="0"/>
              <a:t>th</a:t>
            </a:r>
            <a:r>
              <a:rPr lang="en-US" dirty="0"/>
              <a:t> for 2024-25)</a:t>
            </a:r>
          </a:p>
          <a:p>
            <a:r>
              <a:rPr lang="en-US" dirty="0"/>
              <a:t>FSA was scheduled to send completed FAFSA’s to schools by the end of January</a:t>
            </a:r>
          </a:p>
          <a:p>
            <a:r>
              <a:rPr lang="en-US" dirty="0"/>
              <a:t>FSA changed the schedule to “first half of March” for schools to receive completed FAFSA’s</a:t>
            </a:r>
          </a:p>
          <a:p>
            <a:r>
              <a:rPr lang="en-US" dirty="0"/>
              <a:t>FSA has begun the process of sending FAFSA’s to schools</a:t>
            </a:r>
          </a:p>
          <a:p>
            <a:r>
              <a:rPr lang="en-US" dirty="0"/>
              <a:t>After they are caught up, should be on a normal timeline for processing</a:t>
            </a:r>
          </a:p>
        </p:txBody>
      </p:sp>
    </p:spTree>
    <p:extLst>
      <p:ext uri="{BB962C8B-B14F-4D97-AF65-F5344CB8AC3E}">
        <p14:creationId xmlns:p14="http://schemas.microsoft.com/office/powerpoint/2010/main" val="130303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67D52-B100-1AC4-E9AC-25C522DD36DE}"/>
              </a:ext>
            </a:extLst>
          </p:cNvPr>
          <p:cNvSpPr>
            <a:spLocks noGrp="1"/>
          </p:cNvSpPr>
          <p:nvPr>
            <p:ph type="title"/>
          </p:nvPr>
        </p:nvSpPr>
        <p:spPr/>
        <p:txBody>
          <a:bodyPr/>
          <a:lstStyle/>
          <a:p>
            <a:pPr algn="ctr"/>
            <a:r>
              <a:rPr lang="en-US" b="1" dirty="0">
                <a:solidFill>
                  <a:schemeClr val="accent4"/>
                </a:solidFill>
              </a:rPr>
              <a:t>2024-25 FAFSA Delay Implications</a:t>
            </a:r>
            <a:endParaRPr lang="en-US" dirty="0"/>
          </a:p>
        </p:txBody>
      </p:sp>
      <p:sp>
        <p:nvSpPr>
          <p:cNvPr id="3" name="Content Placeholder 2">
            <a:extLst>
              <a:ext uri="{FF2B5EF4-FFF2-40B4-BE49-F238E27FC236}">
                <a16:creationId xmlns:a16="http://schemas.microsoft.com/office/drawing/2014/main" id="{78DF504F-9CD5-5B2E-FFB9-594DC911DE04}"/>
              </a:ext>
            </a:extLst>
          </p:cNvPr>
          <p:cNvSpPr>
            <a:spLocks noGrp="1"/>
          </p:cNvSpPr>
          <p:nvPr>
            <p:ph idx="1"/>
          </p:nvPr>
        </p:nvSpPr>
        <p:spPr/>
        <p:txBody>
          <a:bodyPr/>
          <a:lstStyle/>
          <a:p>
            <a:r>
              <a:rPr lang="en-US" dirty="0"/>
              <a:t>Any financial aid program with a “need” component in the eligibility criteria cannot be offered until FAFSA’s are received and processed</a:t>
            </a:r>
          </a:p>
          <a:p>
            <a:pPr lvl="1"/>
            <a:r>
              <a:rPr lang="en-US" dirty="0"/>
              <a:t>Federal, state, and institutional grants</a:t>
            </a:r>
          </a:p>
          <a:p>
            <a:pPr lvl="1"/>
            <a:r>
              <a:rPr lang="en-US" dirty="0"/>
              <a:t>Work-Study</a:t>
            </a:r>
          </a:p>
          <a:p>
            <a:pPr lvl="1"/>
            <a:r>
              <a:rPr lang="en-US" dirty="0"/>
              <a:t>Need-based loans</a:t>
            </a:r>
          </a:p>
          <a:p>
            <a:pPr lvl="1"/>
            <a:r>
              <a:rPr lang="en-US" dirty="0"/>
              <a:t>Need-based scholarships</a:t>
            </a:r>
          </a:p>
          <a:p>
            <a:pPr lvl="1"/>
            <a:r>
              <a:rPr lang="en-US" dirty="0"/>
              <a:t>Scholarships with combined merit and need components</a:t>
            </a:r>
          </a:p>
          <a:p>
            <a:r>
              <a:rPr lang="en-US" dirty="0"/>
              <a:t>This does </a:t>
            </a:r>
            <a:r>
              <a:rPr lang="en-US" u="sng" dirty="0"/>
              <a:t>not</a:t>
            </a:r>
            <a:r>
              <a:rPr lang="en-US" dirty="0"/>
              <a:t> impact institutional merit-based scholarships</a:t>
            </a:r>
          </a:p>
          <a:p>
            <a:pPr marL="457200" lvl="1" indent="0">
              <a:buNone/>
            </a:pPr>
            <a:endParaRPr lang="en-US" dirty="0"/>
          </a:p>
        </p:txBody>
      </p:sp>
    </p:spTree>
    <p:extLst>
      <p:ext uri="{BB962C8B-B14F-4D97-AF65-F5344CB8AC3E}">
        <p14:creationId xmlns:p14="http://schemas.microsoft.com/office/powerpoint/2010/main" val="23436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E5C1F-31C5-F20B-ED0A-C867BC87ADB8}"/>
              </a:ext>
            </a:extLst>
          </p:cNvPr>
          <p:cNvSpPr>
            <a:spLocks noGrp="1"/>
          </p:cNvSpPr>
          <p:nvPr>
            <p:ph type="title"/>
          </p:nvPr>
        </p:nvSpPr>
        <p:spPr>
          <a:xfrm>
            <a:off x="1154954" y="494675"/>
            <a:ext cx="8761413" cy="1185957"/>
          </a:xfrm>
        </p:spPr>
        <p:txBody>
          <a:bodyPr/>
          <a:lstStyle/>
          <a:p>
            <a:r>
              <a:rPr lang="en-US" b="1" dirty="0">
                <a:solidFill>
                  <a:schemeClr val="accent4"/>
                </a:solidFill>
              </a:rPr>
              <a:t>JMU Free Application for Federal Student Aid (FAFSA) Changes </a:t>
            </a:r>
            <a:r>
              <a:rPr lang="en-US" b="1" dirty="0">
                <a:solidFill>
                  <a:schemeClr val="accent4"/>
                </a:solidFill>
                <a:hlinkClick r:id="rId2">
                  <a:extLst>
                    <a:ext uri="{A12FA001-AC4F-418D-AE19-62706E023703}">
                      <ahyp:hlinkClr xmlns:ahyp="http://schemas.microsoft.com/office/drawing/2018/hyperlinkcolor" val="tx"/>
                    </a:ext>
                  </a:extLst>
                </a:hlinkClick>
              </a:rPr>
              <a:t>Website</a:t>
            </a:r>
            <a:endParaRPr lang="en-US" b="1" dirty="0">
              <a:solidFill>
                <a:schemeClr val="accent4"/>
              </a:solidFill>
            </a:endParaRPr>
          </a:p>
        </p:txBody>
      </p:sp>
      <p:sp>
        <p:nvSpPr>
          <p:cNvPr id="9" name="Content Placeholder 8">
            <a:extLst>
              <a:ext uri="{FF2B5EF4-FFF2-40B4-BE49-F238E27FC236}">
                <a16:creationId xmlns:a16="http://schemas.microsoft.com/office/drawing/2014/main" id="{C4A1C81A-D2A2-E76F-37AE-55FB25332102}"/>
              </a:ext>
            </a:extLst>
          </p:cNvPr>
          <p:cNvSpPr>
            <a:spLocks noGrp="1"/>
          </p:cNvSpPr>
          <p:nvPr>
            <p:ph idx="1"/>
          </p:nvPr>
        </p:nvSpPr>
        <p:spPr/>
        <p:txBody>
          <a:bodyPr/>
          <a:lstStyle/>
          <a:p>
            <a:r>
              <a:rPr lang="en-US" dirty="0"/>
              <a:t>Federal Student Aid (FSA) Message about FAFSA delays</a:t>
            </a:r>
          </a:p>
          <a:p>
            <a:r>
              <a:rPr lang="en-US" dirty="0"/>
              <a:t>Net Price Calculator link</a:t>
            </a:r>
          </a:p>
          <a:p>
            <a:r>
              <a:rPr lang="en-US" dirty="0"/>
              <a:t>FAFSA Pro Tips</a:t>
            </a:r>
          </a:p>
          <a:p>
            <a:r>
              <a:rPr lang="en-US" dirty="0"/>
              <a:t>FAFSA Simplification Page</a:t>
            </a:r>
          </a:p>
          <a:p>
            <a:r>
              <a:rPr lang="en-US" dirty="0"/>
              <a:t>FSA ID Guidance</a:t>
            </a:r>
          </a:p>
          <a:p>
            <a:r>
              <a:rPr lang="en-US" dirty="0"/>
              <a:t>Frequently Asked Questions</a:t>
            </a:r>
          </a:p>
          <a:p>
            <a:r>
              <a:rPr lang="en-US" dirty="0"/>
              <a:t>Much more!</a:t>
            </a:r>
          </a:p>
        </p:txBody>
      </p:sp>
    </p:spTree>
    <p:extLst>
      <p:ext uri="{BB962C8B-B14F-4D97-AF65-F5344CB8AC3E}">
        <p14:creationId xmlns:p14="http://schemas.microsoft.com/office/powerpoint/2010/main" val="260029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D433-6B2D-4240-B550-8B281A2D3120}"/>
              </a:ext>
            </a:extLst>
          </p:cNvPr>
          <p:cNvSpPr>
            <a:spLocks noGrp="1"/>
          </p:cNvSpPr>
          <p:nvPr>
            <p:ph type="title"/>
          </p:nvPr>
        </p:nvSpPr>
        <p:spPr/>
        <p:txBody>
          <a:bodyPr/>
          <a:lstStyle/>
          <a:p>
            <a:pPr algn="ctr"/>
            <a:r>
              <a:rPr lang="en-US" b="1" dirty="0">
                <a:solidFill>
                  <a:schemeClr val="accent4"/>
                </a:solidFill>
              </a:rPr>
              <a:t>Preliminary Financial Aid Offer</a:t>
            </a:r>
          </a:p>
        </p:txBody>
      </p:sp>
      <p:sp>
        <p:nvSpPr>
          <p:cNvPr id="3" name="Content Placeholder 2">
            <a:extLst>
              <a:ext uri="{FF2B5EF4-FFF2-40B4-BE49-F238E27FC236}">
                <a16:creationId xmlns:a16="http://schemas.microsoft.com/office/drawing/2014/main" id="{841AF680-EE2B-4B06-A750-C4B26456A68B}"/>
              </a:ext>
            </a:extLst>
          </p:cNvPr>
          <p:cNvSpPr>
            <a:spLocks noGrp="1"/>
          </p:cNvSpPr>
          <p:nvPr>
            <p:ph idx="1"/>
          </p:nvPr>
        </p:nvSpPr>
        <p:spPr/>
        <p:txBody>
          <a:bodyPr/>
          <a:lstStyle/>
          <a:p>
            <a:pPr>
              <a:lnSpc>
                <a:spcPct val="90000"/>
              </a:lnSpc>
            </a:pPr>
            <a:r>
              <a:rPr lang="en-US" dirty="0"/>
              <a:t>Normally made in early February…based on FAFSA delays we anticipate this will be mid-April for 2024-25</a:t>
            </a:r>
          </a:p>
          <a:p>
            <a:pPr>
              <a:lnSpc>
                <a:spcPct val="90000"/>
              </a:lnSpc>
            </a:pPr>
            <a:r>
              <a:rPr lang="en-US" dirty="0"/>
              <a:t>E-mailed to the same e-mail address Admissions used to notify the student of his/her acceptance to JMU</a:t>
            </a:r>
          </a:p>
          <a:p>
            <a:pPr>
              <a:lnSpc>
                <a:spcPct val="90000"/>
              </a:lnSpc>
            </a:pPr>
            <a:r>
              <a:rPr lang="en-US" dirty="0"/>
              <a:t>This is an estimate, as the 2024-25 tuition/fees and room/board figures may not be set at the time the award is generated</a:t>
            </a:r>
          </a:p>
          <a:p>
            <a:pPr>
              <a:lnSpc>
                <a:spcPct val="90000"/>
              </a:lnSpc>
            </a:pPr>
            <a:r>
              <a:rPr lang="en-US" dirty="0"/>
              <a:t>Students and parents cannot accept aid based on this offer</a:t>
            </a:r>
          </a:p>
          <a:p>
            <a:pPr>
              <a:lnSpc>
                <a:spcPct val="90000"/>
              </a:lnSpc>
            </a:pPr>
            <a:r>
              <a:rPr lang="en-US" dirty="0"/>
              <a:t>Verification will not have been conducted</a:t>
            </a:r>
          </a:p>
          <a:p>
            <a:pPr marL="0" indent="0">
              <a:buNone/>
            </a:pPr>
            <a:endParaRPr lang="en-US" dirty="0"/>
          </a:p>
        </p:txBody>
      </p:sp>
    </p:spTree>
    <p:extLst>
      <p:ext uri="{BB962C8B-B14F-4D97-AF65-F5344CB8AC3E}">
        <p14:creationId xmlns:p14="http://schemas.microsoft.com/office/powerpoint/2010/main" val="658833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DBE86-BB5D-47CA-B2DC-1AC2F6F1F5A7}"/>
              </a:ext>
            </a:extLst>
          </p:cNvPr>
          <p:cNvSpPr>
            <a:spLocks noGrp="1"/>
          </p:cNvSpPr>
          <p:nvPr>
            <p:ph type="title"/>
          </p:nvPr>
        </p:nvSpPr>
        <p:spPr/>
        <p:txBody>
          <a:bodyPr/>
          <a:lstStyle/>
          <a:p>
            <a:pPr algn="ctr"/>
            <a:r>
              <a:rPr lang="en-US" b="1" dirty="0">
                <a:solidFill>
                  <a:schemeClr val="accent4"/>
                </a:solidFill>
              </a:rPr>
              <a:t>Preliminary Financial Aid Offer </a:t>
            </a:r>
          </a:p>
        </p:txBody>
      </p:sp>
      <p:sp>
        <p:nvSpPr>
          <p:cNvPr id="3" name="Content Placeholder 2">
            <a:extLst>
              <a:ext uri="{FF2B5EF4-FFF2-40B4-BE49-F238E27FC236}">
                <a16:creationId xmlns:a16="http://schemas.microsoft.com/office/drawing/2014/main" id="{9C0A4038-6CDB-4F1F-8605-559D13672073}"/>
              </a:ext>
            </a:extLst>
          </p:cNvPr>
          <p:cNvSpPr>
            <a:spLocks noGrp="1"/>
          </p:cNvSpPr>
          <p:nvPr>
            <p:ph idx="1"/>
          </p:nvPr>
        </p:nvSpPr>
        <p:spPr>
          <a:xfrm>
            <a:off x="1154953" y="2432649"/>
            <a:ext cx="10335431" cy="3864634"/>
          </a:xfrm>
        </p:spPr>
        <p:txBody>
          <a:bodyPr vert="horz" lIns="91440" tIns="45720" rIns="91440" bIns="45720" rtlCol="0" anchor="t">
            <a:normAutofit fontScale="92500"/>
          </a:bodyPr>
          <a:lstStyle/>
          <a:p>
            <a:r>
              <a:rPr lang="en-US" sz="2000" b="1" dirty="0"/>
              <a:t>The offer will contain tentative eligibility for aid from</a:t>
            </a:r>
            <a:r>
              <a:rPr lang="en-US" sz="2000" dirty="0"/>
              <a:t>:</a:t>
            </a:r>
          </a:p>
          <a:p>
            <a:pPr lvl="1"/>
            <a:r>
              <a:rPr lang="en-US" sz="1800" dirty="0"/>
              <a:t>Federal aid programs</a:t>
            </a:r>
          </a:p>
          <a:p>
            <a:pPr lvl="1"/>
            <a:r>
              <a:rPr lang="en-US" sz="1800" dirty="0"/>
              <a:t>State aid programs</a:t>
            </a:r>
          </a:p>
          <a:p>
            <a:pPr lvl="1"/>
            <a:r>
              <a:rPr lang="en-US" sz="1800" dirty="0"/>
              <a:t>JMU Scholarships (if you also have FAFSA related offers)</a:t>
            </a:r>
          </a:p>
          <a:p>
            <a:r>
              <a:rPr lang="en-US" sz="2000" b="1" dirty="0"/>
              <a:t>Official JMU scholarship notifications will come from individual campus departments</a:t>
            </a:r>
          </a:p>
          <a:p>
            <a:r>
              <a:rPr lang="en-US" sz="2000" b="1" dirty="0"/>
              <a:t>In late spring/early summer, preliminary financial aid offers will be canceled</a:t>
            </a:r>
          </a:p>
          <a:p>
            <a:r>
              <a:rPr lang="en-US" sz="2000" b="1" dirty="0"/>
              <a:t>New JMU students will receive:</a:t>
            </a:r>
          </a:p>
          <a:p>
            <a:pPr lvl="1"/>
            <a:r>
              <a:rPr lang="en-US" sz="1800" dirty="0"/>
              <a:t>Verification request to secure additional information to complete a final FAFSA review (generally in May), or</a:t>
            </a:r>
          </a:p>
          <a:p>
            <a:pPr lvl="1"/>
            <a:r>
              <a:rPr lang="en-US" sz="1800" dirty="0"/>
              <a:t>Official Financial Aid Offer (generally begins around the middle to end of June)</a:t>
            </a:r>
          </a:p>
          <a:p>
            <a:endParaRPr lang="en-US" dirty="0"/>
          </a:p>
        </p:txBody>
      </p:sp>
    </p:spTree>
    <p:extLst>
      <p:ext uri="{BB962C8B-B14F-4D97-AF65-F5344CB8AC3E}">
        <p14:creationId xmlns:p14="http://schemas.microsoft.com/office/powerpoint/2010/main" val="2866641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E625E-F50C-224A-E92B-88486D570D58}"/>
              </a:ext>
            </a:extLst>
          </p:cNvPr>
          <p:cNvSpPr>
            <a:spLocks noGrp="1"/>
          </p:cNvSpPr>
          <p:nvPr>
            <p:ph type="title"/>
          </p:nvPr>
        </p:nvSpPr>
        <p:spPr>
          <a:xfrm>
            <a:off x="1169945" y="793786"/>
            <a:ext cx="8761413" cy="706964"/>
          </a:xfrm>
        </p:spPr>
        <p:txBody>
          <a:bodyPr/>
          <a:lstStyle/>
          <a:p>
            <a:pPr algn="ctr"/>
            <a:r>
              <a:rPr lang="en-US" b="1" dirty="0">
                <a:solidFill>
                  <a:schemeClr val="accent4"/>
                </a:solidFill>
                <a:hlinkClick r:id="rId2"/>
              </a:rPr>
              <a:t>Net Price Calculator</a:t>
            </a:r>
            <a:r>
              <a:rPr lang="en-US" b="1" dirty="0">
                <a:solidFill>
                  <a:schemeClr val="accent4"/>
                </a:solidFill>
              </a:rPr>
              <a:t> (NPC)</a:t>
            </a:r>
            <a:br>
              <a:rPr lang="en-US" b="1" dirty="0">
                <a:solidFill>
                  <a:schemeClr val="accent4"/>
                </a:solidFill>
              </a:rPr>
            </a:br>
            <a:r>
              <a:rPr lang="en-US" sz="2000" b="1" dirty="0">
                <a:solidFill>
                  <a:schemeClr val="accent4"/>
                </a:solidFill>
              </a:rPr>
              <a:t>(Until Preliminary Aid Offers can be generated)</a:t>
            </a:r>
            <a:endParaRPr lang="en-US" dirty="0"/>
          </a:p>
        </p:txBody>
      </p:sp>
      <p:sp>
        <p:nvSpPr>
          <p:cNvPr id="3" name="Content Placeholder 2">
            <a:extLst>
              <a:ext uri="{FF2B5EF4-FFF2-40B4-BE49-F238E27FC236}">
                <a16:creationId xmlns:a16="http://schemas.microsoft.com/office/drawing/2014/main" id="{947C76BE-C8F8-6C03-214B-622DB8841BCD}"/>
              </a:ext>
            </a:extLst>
          </p:cNvPr>
          <p:cNvSpPr>
            <a:spLocks noGrp="1"/>
          </p:cNvSpPr>
          <p:nvPr>
            <p:ph idx="1"/>
          </p:nvPr>
        </p:nvSpPr>
        <p:spPr>
          <a:xfrm>
            <a:off x="1154953" y="2432649"/>
            <a:ext cx="10335431" cy="3864634"/>
          </a:xfrm>
        </p:spPr>
        <p:txBody>
          <a:bodyPr>
            <a:normAutofit/>
          </a:bodyPr>
          <a:lstStyle/>
          <a:p>
            <a:r>
              <a:rPr lang="en-US" dirty="0"/>
              <a:t>If you have a Student Aid Index (SAI) from a submitted 2024-25, you can use this tool</a:t>
            </a:r>
          </a:p>
          <a:p>
            <a:pPr lvl="1"/>
            <a:r>
              <a:rPr lang="en-US" dirty="0"/>
              <a:t>Your current SAI may not be accurate due to changes being made by FSA (the reason for the March delays)</a:t>
            </a:r>
          </a:p>
          <a:p>
            <a:pPr lvl="1"/>
            <a:r>
              <a:rPr lang="en-US" dirty="0"/>
              <a:t>Updated SAI’s will likely decrease (benefit the student) not increase</a:t>
            </a:r>
          </a:p>
          <a:p>
            <a:r>
              <a:rPr lang="en-US" dirty="0"/>
              <a:t>The NPC will give you an estimate of what your non-scholarship financial aid eligibility could be </a:t>
            </a:r>
          </a:p>
          <a:p>
            <a:r>
              <a:rPr lang="en-US" dirty="0"/>
              <a:t>The calculator does not include potential scholarship eligibility</a:t>
            </a:r>
          </a:p>
          <a:p>
            <a:r>
              <a:rPr lang="en-US" dirty="0"/>
              <a:t>This not a financial aid offer, but a tool to give you some insight into potential non-scholarship financial aid eligibility</a:t>
            </a:r>
          </a:p>
        </p:txBody>
      </p:sp>
    </p:spTree>
    <p:extLst>
      <p:ext uri="{BB962C8B-B14F-4D97-AF65-F5344CB8AC3E}">
        <p14:creationId xmlns:p14="http://schemas.microsoft.com/office/powerpoint/2010/main" val="2562266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E26159CCD1EE45BE367E7C197C71DE" ma:contentTypeVersion="6" ma:contentTypeDescription="Create a new document." ma:contentTypeScope="" ma:versionID="243a0921e38a5d11475b10e7ea62ff90">
  <xsd:schema xmlns:xsd="http://www.w3.org/2001/XMLSchema" xmlns:xs="http://www.w3.org/2001/XMLSchema" xmlns:p="http://schemas.microsoft.com/office/2006/metadata/properties" xmlns:ns2="c200b0d4-76d2-4383-b0fc-4a4b4460c0fa" xmlns:ns3="a9e31130-1e94-43e3-b508-3e58e26ba1e1" targetNamespace="http://schemas.microsoft.com/office/2006/metadata/properties" ma:root="true" ma:fieldsID="12a3032355b986149edfb2f7a4b414a7" ns2:_="" ns3:_="">
    <xsd:import namespace="c200b0d4-76d2-4383-b0fc-4a4b4460c0fa"/>
    <xsd:import namespace="a9e31130-1e94-43e3-b508-3e58e26ba1e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0b0d4-76d2-4383-b0fc-4a4b4460c0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e31130-1e94-43e3-b508-3e58e26ba1e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0A47A-DFE4-4A65-831F-3CF2192151F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37ACBC-B525-4F97-BC43-7F27DBE708F6}">
  <ds:schemaRefs>
    <ds:schemaRef ds:uri="http://schemas.microsoft.com/sharepoint/v3/contenttype/forms"/>
  </ds:schemaRefs>
</ds:datastoreItem>
</file>

<file path=customXml/itemProps3.xml><?xml version="1.0" encoding="utf-8"?>
<ds:datastoreItem xmlns:ds="http://schemas.openxmlformats.org/officeDocument/2006/customXml" ds:itemID="{62493646-AC99-45E3-B918-41E38347C8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00b0d4-76d2-4383-b0fc-4a4b4460c0fa"/>
    <ds:schemaRef ds:uri="a9e31130-1e94-43e3-b508-3e58e26ba1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713</TotalTime>
  <Words>1399</Words>
  <Application>Microsoft Macintosh PowerPoint</Application>
  <PresentationFormat>Widescreen</PresentationFormat>
  <Paragraphs>125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Ion Boardroom</vt:lpstr>
      <vt:lpstr>CHOICES Office of Financial Aid &amp; Scholarships (April 2024)</vt:lpstr>
      <vt:lpstr>2024-25 FAFSA Delays</vt:lpstr>
      <vt:lpstr>March 1st FAFSA Priority Filing Date</vt:lpstr>
      <vt:lpstr>2024-25 FAFSA Timeline</vt:lpstr>
      <vt:lpstr>2024-25 FAFSA Delay Implications</vt:lpstr>
      <vt:lpstr>JMU Free Application for Federal Student Aid (FAFSA) Changes Website</vt:lpstr>
      <vt:lpstr>Preliminary Financial Aid Offer</vt:lpstr>
      <vt:lpstr>Preliminary Financial Aid Offer </vt:lpstr>
      <vt:lpstr>Net Price Calculator (NPC) (Until Preliminary Aid Offers can be generated)</vt:lpstr>
      <vt:lpstr>Net Price Calculator</vt:lpstr>
      <vt:lpstr>Net Costs Are Important</vt:lpstr>
      <vt:lpstr>Special/Unusual Circumstances (Professional Judgment)</vt:lpstr>
      <vt:lpstr>Prospective Student Scholarships  www.jmu.edu/scholarships</vt:lpstr>
      <vt:lpstr>Scholarship Notification </vt:lpstr>
      <vt:lpstr>Private Scholarships</vt:lpstr>
      <vt:lpstr>Official Financial Aid Offer</vt:lpstr>
      <vt:lpstr>Timeline Summary Based on FAFSA Delays</vt:lpstr>
      <vt:lpstr>Helpful Tools www.jmu.edu/financialaid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CHOICES Office of Financial Aid &amp; Scholarships</dc:title>
  <dc:creator>Penn, Adrianna - pennaj</dc:creator>
  <cp:lastModifiedBy>Barnett, Brad - barnetbd</cp:lastModifiedBy>
  <cp:revision>36</cp:revision>
  <dcterms:created xsi:type="dcterms:W3CDTF">2023-03-09T15:01:12Z</dcterms:created>
  <dcterms:modified xsi:type="dcterms:W3CDTF">2024-04-02T16:43:57Z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0x01010072E26159CCD1EE45BE367E7C197C71DE</vt:lpwstr>
  </property>
</Properties>
</file>