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63" r:id="rId4"/>
    <p:sldId id="265" r:id="rId5"/>
    <p:sldId id="256" r:id="rId6"/>
    <p:sldId id="288" r:id="rId7"/>
    <p:sldId id="289" r:id="rId8"/>
    <p:sldId id="290" r:id="rId9"/>
    <p:sldId id="291" r:id="rId10"/>
    <p:sldId id="276" r:id="rId11"/>
    <p:sldId id="275" r:id="rId12"/>
    <p:sldId id="271" r:id="rId13"/>
    <p:sldId id="277" r:id="rId14"/>
    <p:sldId id="292" r:id="rId15"/>
    <p:sldId id="267" r:id="rId16"/>
    <p:sldId id="287" r:id="rId17"/>
    <p:sldId id="269" r:id="rId18"/>
    <p:sldId id="270" r:id="rId19"/>
    <p:sldId id="285" r:id="rId20"/>
    <p:sldId id="273" r:id="rId21"/>
    <p:sldId id="279" r:id="rId22"/>
    <p:sldId id="286" r:id="rId23"/>
    <p:sldId id="280" r:id="rId24"/>
    <p:sldId id="281" r:id="rId25"/>
    <p:sldId id="294" r:id="rId26"/>
    <p:sldId id="293" r:id="rId2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C65"/>
    <a:srgbClr val="C3B072"/>
    <a:srgbClr val="372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/>
    <p:restoredTop sz="94674"/>
  </p:normalViewPr>
  <p:slideViewPr>
    <p:cSldViewPr snapToGrid="0" snapToObjects="1" showGuides="1">
      <p:cViewPr varScale="1">
        <p:scale>
          <a:sx n="112" d="100"/>
          <a:sy n="112" d="100"/>
        </p:scale>
        <p:origin x="774" y="96"/>
      </p:cViewPr>
      <p:guideLst>
        <p:guide orient="horz" pos="232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34C39-D69E-4DF0-87D3-CA8CB89388F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0E3BA3-E3BF-46EF-AD60-43FCA661E492}">
      <dgm:prSet phldrT="[Text]"/>
      <dgm:spPr/>
      <dgm:t>
        <a:bodyPr/>
        <a:lstStyle/>
        <a:p>
          <a:r>
            <a:rPr lang="en-US" dirty="0"/>
            <a:t>JMU maintains balance with US Bank</a:t>
          </a:r>
        </a:p>
      </dgm:t>
    </dgm:pt>
    <dgm:pt modelId="{1F671E60-4D2B-4520-B451-0BFB7AC74FB9}" type="parTrans" cxnId="{E278DEE0-6FD2-4E20-8E04-4F8DA28E6D4F}">
      <dgm:prSet/>
      <dgm:spPr/>
      <dgm:t>
        <a:bodyPr/>
        <a:lstStyle/>
        <a:p>
          <a:endParaRPr lang="en-US"/>
        </a:p>
      </dgm:t>
    </dgm:pt>
    <dgm:pt modelId="{6B9FCEAA-078F-4E06-B430-D59B40285192}" type="sibTrans" cxnId="{E278DEE0-6FD2-4E20-8E04-4F8DA28E6D4F}">
      <dgm:prSet/>
      <dgm:spPr/>
      <dgm:t>
        <a:bodyPr/>
        <a:lstStyle/>
        <a:p>
          <a:endParaRPr lang="en-US"/>
        </a:p>
      </dgm:t>
    </dgm:pt>
    <dgm:pt modelId="{1C9AADFE-66B4-4827-BC8B-70B38AF8A466}">
      <dgm:prSet phldrT="[Text]"/>
      <dgm:spPr/>
      <dgm:t>
        <a:bodyPr/>
        <a:lstStyle/>
        <a:p>
          <a:r>
            <a:rPr lang="en-US" dirty="0"/>
            <a:t>Cards issued to Participants</a:t>
          </a:r>
        </a:p>
      </dgm:t>
    </dgm:pt>
    <dgm:pt modelId="{32FB083C-9670-4FEF-B7DD-E789C5DF97A4}" type="parTrans" cxnId="{A4E617C6-D10C-431E-8273-CFCA77B94CCD}">
      <dgm:prSet/>
      <dgm:spPr/>
      <dgm:t>
        <a:bodyPr/>
        <a:lstStyle/>
        <a:p>
          <a:endParaRPr lang="en-US"/>
        </a:p>
      </dgm:t>
    </dgm:pt>
    <dgm:pt modelId="{1C7D14C5-C9DC-439A-AE57-E934771469D5}" type="sibTrans" cxnId="{A4E617C6-D10C-431E-8273-CFCA77B94CCD}">
      <dgm:prSet/>
      <dgm:spPr/>
      <dgm:t>
        <a:bodyPr/>
        <a:lstStyle/>
        <a:p>
          <a:endParaRPr lang="en-US"/>
        </a:p>
      </dgm:t>
    </dgm:pt>
    <dgm:pt modelId="{CDCED40E-813A-471E-AA72-2B2CD4862BEA}">
      <dgm:prSet phldrT="[Text]"/>
      <dgm:spPr/>
      <dgm:t>
        <a:bodyPr/>
        <a:lstStyle/>
        <a:p>
          <a:r>
            <a:rPr lang="en-US" dirty="0"/>
            <a:t>Payment issued directly to card</a:t>
          </a:r>
        </a:p>
      </dgm:t>
    </dgm:pt>
    <dgm:pt modelId="{B90E528E-5759-4389-B673-874D88CB1BDD}" type="parTrans" cxnId="{F3DB581A-055D-4120-8739-20AB19D03662}">
      <dgm:prSet/>
      <dgm:spPr/>
      <dgm:t>
        <a:bodyPr/>
        <a:lstStyle/>
        <a:p>
          <a:endParaRPr lang="en-US"/>
        </a:p>
      </dgm:t>
    </dgm:pt>
    <dgm:pt modelId="{64CCA4B1-C735-4212-ACB0-7356A0E8A52B}" type="sibTrans" cxnId="{F3DB581A-055D-4120-8739-20AB19D03662}">
      <dgm:prSet/>
      <dgm:spPr/>
      <dgm:t>
        <a:bodyPr/>
        <a:lstStyle/>
        <a:p>
          <a:endParaRPr lang="en-US"/>
        </a:p>
      </dgm:t>
    </dgm:pt>
    <dgm:pt modelId="{EFE40754-E799-40F8-8569-8C0248382C51}" type="pres">
      <dgm:prSet presAssocID="{9D734C39-D69E-4DF0-87D3-CA8CB89388F2}" presName="CompostProcess" presStyleCnt="0">
        <dgm:presLayoutVars>
          <dgm:dir/>
          <dgm:resizeHandles val="exact"/>
        </dgm:presLayoutVars>
      </dgm:prSet>
      <dgm:spPr/>
    </dgm:pt>
    <dgm:pt modelId="{DA49749E-94A5-4FEF-8A0A-FC7DACEACA61}" type="pres">
      <dgm:prSet presAssocID="{9D734C39-D69E-4DF0-87D3-CA8CB89388F2}" presName="arrow" presStyleLbl="bgShp" presStyleIdx="0" presStyleCnt="1" custLinFactNeighborX="175"/>
      <dgm:spPr/>
    </dgm:pt>
    <dgm:pt modelId="{BD3FBC46-352D-4AB7-8DAA-18E18473F23F}" type="pres">
      <dgm:prSet presAssocID="{9D734C39-D69E-4DF0-87D3-CA8CB89388F2}" presName="linearProcess" presStyleCnt="0"/>
      <dgm:spPr/>
    </dgm:pt>
    <dgm:pt modelId="{1D048282-B9C8-4093-BFDA-7C61A26D8750}" type="pres">
      <dgm:prSet presAssocID="{4B0E3BA3-E3BF-46EF-AD60-43FCA661E492}" presName="textNode" presStyleLbl="node1" presStyleIdx="0" presStyleCnt="3">
        <dgm:presLayoutVars>
          <dgm:bulletEnabled val="1"/>
        </dgm:presLayoutVars>
      </dgm:prSet>
      <dgm:spPr/>
    </dgm:pt>
    <dgm:pt modelId="{E7D2FD1B-800D-4291-B8A6-E068E6AA7172}" type="pres">
      <dgm:prSet presAssocID="{6B9FCEAA-078F-4E06-B430-D59B40285192}" presName="sibTrans" presStyleCnt="0"/>
      <dgm:spPr/>
    </dgm:pt>
    <dgm:pt modelId="{1D57DEAB-96A5-42FD-91B6-6D2AAEF40EE1}" type="pres">
      <dgm:prSet presAssocID="{1C9AADFE-66B4-4827-BC8B-70B38AF8A466}" presName="textNode" presStyleLbl="node1" presStyleIdx="1" presStyleCnt="3" custLinFactNeighborX="35166" custLinFactNeighborY="0">
        <dgm:presLayoutVars>
          <dgm:bulletEnabled val="1"/>
        </dgm:presLayoutVars>
      </dgm:prSet>
      <dgm:spPr/>
    </dgm:pt>
    <dgm:pt modelId="{60051D10-E155-4568-96D3-AF58D5CDBBD3}" type="pres">
      <dgm:prSet presAssocID="{1C7D14C5-C9DC-439A-AE57-E934771469D5}" presName="sibTrans" presStyleCnt="0"/>
      <dgm:spPr/>
    </dgm:pt>
    <dgm:pt modelId="{B456A8ED-1FFF-4F2C-96DB-9BDD1FA12DC9}" type="pres">
      <dgm:prSet presAssocID="{CDCED40E-813A-471E-AA72-2B2CD4862BE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DB581A-055D-4120-8739-20AB19D03662}" srcId="{9D734C39-D69E-4DF0-87D3-CA8CB89388F2}" destId="{CDCED40E-813A-471E-AA72-2B2CD4862BEA}" srcOrd="2" destOrd="0" parTransId="{B90E528E-5759-4389-B673-874D88CB1BDD}" sibTransId="{64CCA4B1-C735-4212-ACB0-7356A0E8A52B}"/>
    <dgm:cxn modelId="{10295A28-B8F0-4D35-BED8-F63CEADFCF53}" type="presOf" srcId="{9D734C39-D69E-4DF0-87D3-CA8CB89388F2}" destId="{EFE40754-E799-40F8-8569-8C0248382C51}" srcOrd="0" destOrd="0" presId="urn:microsoft.com/office/officeart/2005/8/layout/hProcess9"/>
    <dgm:cxn modelId="{41A43074-39F7-44D8-8655-DF7142777836}" type="presOf" srcId="{4B0E3BA3-E3BF-46EF-AD60-43FCA661E492}" destId="{1D048282-B9C8-4093-BFDA-7C61A26D8750}" srcOrd="0" destOrd="0" presId="urn:microsoft.com/office/officeart/2005/8/layout/hProcess9"/>
    <dgm:cxn modelId="{7FA65092-DADB-4A7D-BF6D-6D119D28709D}" type="presOf" srcId="{CDCED40E-813A-471E-AA72-2B2CD4862BEA}" destId="{B456A8ED-1FFF-4F2C-96DB-9BDD1FA12DC9}" srcOrd="0" destOrd="0" presId="urn:microsoft.com/office/officeart/2005/8/layout/hProcess9"/>
    <dgm:cxn modelId="{A4E617C6-D10C-431E-8273-CFCA77B94CCD}" srcId="{9D734C39-D69E-4DF0-87D3-CA8CB89388F2}" destId="{1C9AADFE-66B4-4827-BC8B-70B38AF8A466}" srcOrd="1" destOrd="0" parTransId="{32FB083C-9670-4FEF-B7DD-E789C5DF97A4}" sibTransId="{1C7D14C5-C9DC-439A-AE57-E934771469D5}"/>
    <dgm:cxn modelId="{5F5F86E0-15CA-492A-AEE9-779E4C8EE2AB}" type="presOf" srcId="{1C9AADFE-66B4-4827-BC8B-70B38AF8A466}" destId="{1D57DEAB-96A5-42FD-91B6-6D2AAEF40EE1}" srcOrd="0" destOrd="0" presId="urn:microsoft.com/office/officeart/2005/8/layout/hProcess9"/>
    <dgm:cxn modelId="{E278DEE0-6FD2-4E20-8E04-4F8DA28E6D4F}" srcId="{9D734C39-D69E-4DF0-87D3-CA8CB89388F2}" destId="{4B0E3BA3-E3BF-46EF-AD60-43FCA661E492}" srcOrd="0" destOrd="0" parTransId="{1F671E60-4D2B-4520-B451-0BFB7AC74FB9}" sibTransId="{6B9FCEAA-078F-4E06-B430-D59B40285192}"/>
    <dgm:cxn modelId="{06F282E1-5A08-4CE3-8330-069FC97C8C03}" type="presParOf" srcId="{EFE40754-E799-40F8-8569-8C0248382C51}" destId="{DA49749E-94A5-4FEF-8A0A-FC7DACEACA61}" srcOrd="0" destOrd="0" presId="urn:microsoft.com/office/officeart/2005/8/layout/hProcess9"/>
    <dgm:cxn modelId="{37BA8815-9CEF-4733-89B2-6DF4AEFB23C7}" type="presParOf" srcId="{EFE40754-E799-40F8-8569-8C0248382C51}" destId="{BD3FBC46-352D-4AB7-8DAA-18E18473F23F}" srcOrd="1" destOrd="0" presId="urn:microsoft.com/office/officeart/2005/8/layout/hProcess9"/>
    <dgm:cxn modelId="{5F339C2B-669F-495C-8C65-30E363BB8807}" type="presParOf" srcId="{BD3FBC46-352D-4AB7-8DAA-18E18473F23F}" destId="{1D048282-B9C8-4093-BFDA-7C61A26D8750}" srcOrd="0" destOrd="0" presId="urn:microsoft.com/office/officeart/2005/8/layout/hProcess9"/>
    <dgm:cxn modelId="{C5E0CF69-4527-4638-84B4-4FBD95560F8A}" type="presParOf" srcId="{BD3FBC46-352D-4AB7-8DAA-18E18473F23F}" destId="{E7D2FD1B-800D-4291-B8A6-E068E6AA7172}" srcOrd="1" destOrd="0" presId="urn:microsoft.com/office/officeart/2005/8/layout/hProcess9"/>
    <dgm:cxn modelId="{31094640-2B71-4ACC-BAC2-6A62FA690AD9}" type="presParOf" srcId="{BD3FBC46-352D-4AB7-8DAA-18E18473F23F}" destId="{1D57DEAB-96A5-42FD-91B6-6D2AAEF40EE1}" srcOrd="2" destOrd="0" presId="urn:microsoft.com/office/officeart/2005/8/layout/hProcess9"/>
    <dgm:cxn modelId="{16AE6544-1213-4271-9201-0F465793CFDD}" type="presParOf" srcId="{BD3FBC46-352D-4AB7-8DAA-18E18473F23F}" destId="{60051D10-E155-4568-96D3-AF58D5CDBBD3}" srcOrd="3" destOrd="0" presId="urn:microsoft.com/office/officeart/2005/8/layout/hProcess9"/>
    <dgm:cxn modelId="{B76AB94C-7884-4C3C-9DDA-764BB15A2CCE}" type="presParOf" srcId="{BD3FBC46-352D-4AB7-8DAA-18E18473F23F}" destId="{B456A8ED-1FFF-4F2C-96DB-9BDD1FA12D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FD38E-693C-4761-919F-5911DE9940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246B4-729C-4CA6-B31A-3D52D267C1D0}">
      <dgm:prSet phldrT="[Text]"/>
      <dgm:spPr/>
      <dgm:t>
        <a:bodyPr/>
        <a:lstStyle/>
        <a:p>
          <a:r>
            <a:rPr lang="en-US" dirty="0"/>
            <a:t>EC/PI/SC </a:t>
          </a:r>
        </a:p>
      </dgm:t>
    </dgm:pt>
    <dgm:pt modelId="{FD62F869-6CF7-414E-BA70-2AE210B20F48}" type="parTrans" cxnId="{D09CCF1F-197C-42B2-8798-5AFAD13B195D}">
      <dgm:prSet/>
      <dgm:spPr/>
      <dgm:t>
        <a:bodyPr/>
        <a:lstStyle/>
        <a:p>
          <a:endParaRPr lang="en-US"/>
        </a:p>
      </dgm:t>
    </dgm:pt>
    <dgm:pt modelId="{EBDDEC72-0E89-4CFC-ACE4-17ADE52A14F6}" type="sibTrans" cxnId="{D09CCF1F-197C-42B2-8798-5AFAD13B195D}">
      <dgm:prSet/>
      <dgm:spPr/>
      <dgm:t>
        <a:bodyPr/>
        <a:lstStyle/>
        <a:p>
          <a:endParaRPr lang="en-US"/>
        </a:p>
      </dgm:t>
    </dgm:pt>
    <dgm:pt modelId="{5EFDEC4B-80E6-43BF-9E3E-49322A3C0D08}">
      <dgm:prSet phldrT="[Text]"/>
      <dgm:spPr/>
      <dgm:t>
        <a:bodyPr/>
        <a:lstStyle/>
        <a:p>
          <a:r>
            <a:rPr lang="en-US" dirty="0"/>
            <a:t>Obtains participant information</a:t>
          </a:r>
        </a:p>
      </dgm:t>
    </dgm:pt>
    <dgm:pt modelId="{F468BBE5-2CC9-4584-95BC-A7907ED68BC6}" type="parTrans" cxnId="{59B90A95-2F3E-4A2A-AEBF-CC7BC46E2451}">
      <dgm:prSet/>
      <dgm:spPr/>
      <dgm:t>
        <a:bodyPr/>
        <a:lstStyle/>
        <a:p>
          <a:endParaRPr lang="en-US"/>
        </a:p>
      </dgm:t>
    </dgm:pt>
    <dgm:pt modelId="{B83318EA-77C5-4AC2-A8F7-D33D84F2ADF3}" type="sibTrans" cxnId="{59B90A95-2F3E-4A2A-AEBF-CC7BC46E2451}">
      <dgm:prSet/>
      <dgm:spPr/>
      <dgm:t>
        <a:bodyPr/>
        <a:lstStyle/>
        <a:p>
          <a:endParaRPr lang="en-US"/>
        </a:p>
      </dgm:t>
    </dgm:pt>
    <dgm:pt modelId="{B4F06968-5E7C-4E1F-897B-B01A53D43B9A}">
      <dgm:prSet phldrT="[Text]"/>
      <dgm:spPr/>
      <dgm:t>
        <a:bodyPr/>
        <a:lstStyle/>
        <a:p>
          <a:r>
            <a:rPr lang="en-US" dirty="0"/>
            <a:t>Delivers Cards – only request cards distributed in person</a:t>
          </a:r>
          <a:endParaRPr lang="en-US" b="1" dirty="0"/>
        </a:p>
      </dgm:t>
    </dgm:pt>
    <dgm:pt modelId="{99F32109-3BFD-4A98-8C6C-E94962B9226C}" type="parTrans" cxnId="{33A0AC1B-FF87-4469-AB6A-8BCACAAEE553}">
      <dgm:prSet/>
      <dgm:spPr/>
      <dgm:t>
        <a:bodyPr/>
        <a:lstStyle/>
        <a:p>
          <a:endParaRPr lang="en-US"/>
        </a:p>
      </dgm:t>
    </dgm:pt>
    <dgm:pt modelId="{FD335488-7E70-4458-8B7E-1AFDCC5A673B}" type="sibTrans" cxnId="{33A0AC1B-FF87-4469-AB6A-8BCACAAEE553}">
      <dgm:prSet/>
      <dgm:spPr/>
      <dgm:t>
        <a:bodyPr/>
        <a:lstStyle/>
        <a:p>
          <a:endParaRPr lang="en-US"/>
        </a:p>
      </dgm:t>
    </dgm:pt>
    <dgm:pt modelId="{218E4FA7-A328-4B28-A3BE-0D0CD17B4662}">
      <dgm:prSet phldrT="[Text]"/>
      <dgm:spPr/>
      <dgm:t>
        <a:bodyPr/>
        <a:lstStyle/>
        <a:p>
          <a:r>
            <a:rPr lang="en-US" dirty="0"/>
            <a:t>CI</a:t>
          </a:r>
        </a:p>
      </dgm:t>
    </dgm:pt>
    <dgm:pt modelId="{E06C7E7C-95B1-4C5D-978B-D4F4648379F7}" type="parTrans" cxnId="{E9F9CC61-62D6-4EA9-9622-40AC07EB3834}">
      <dgm:prSet/>
      <dgm:spPr/>
      <dgm:t>
        <a:bodyPr/>
        <a:lstStyle/>
        <a:p>
          <a:endParaRPr lang="en-US"/>
        </a:p>
      </dgm:t>
    </dgm:pt>
    <dgm:pt modelId="{C4E7E8F9-A960-40F7-B1E5-E401D6C28561}" type="sibTrans" cxnId="{E9F9CC61-62D6-4EA9-9622-40AC07EB3834}">
      <dgm:prSet/>
      <dgm:spPr/>
      <dgm:t>
        <a:bodyPr/>
        <a:lstStyle/>
        <a:p>
          <a:endParaRPr lang="en-US"/>
        </a:p>
      </dgm:t>
    </dgm:pt>
    <dgm:pt modelId="{CC1237C4-9AC1-4B21-9D6F-F31BDDC14A72}">
      <dgm:prSet phldrT="[Text]"/>
      <dgm:spPr/>
      <dgm:t>
        <a:bodyPr/>
        <a:lstStyle/>
        <a:p>
          <a:r>
            <a:rPr lang="en-US" dirty="0"/>
            <a:t>Assigns unfunded cards to Research/Event Managers</a:t>
          </a:r>
        </a:p>
      </dgm:t>
    </dgm:pt>
    <dgm:pt modelId="{3CBD4221-309F-401E-973F-85E19DCDE162}" type="parTrans" cxnId="{551C15EE-2700-49B0-9980-2D7A988CD284}">
      <dgm:prSet/>
      <dgm:spPr/>
      <dgm:t>
        <a:bodyPr/>
        <a:lstStyle/>
        <a:p>
          <a:endParaRPr lang="en-US"/>
        </a:p>
      </dgm:t>
    </dgm:pt>
    <dgm:pt modelId="{4EFC93DE-E803-4569-838A-1BA1F80C2D38}" type="sibTrans" cxnId="{551C15EE-2700-49B0-9980-2D7A988CD284}">
      <dgm:prSet/>
      <dgm:spPr/>
      <dgm:t>
        <a:bodyPr/>
        <a:lstStyle/>
        <a:p>
          <a:endParaRPr lang="en-US"/>
        </a:p>
      </dgm:t>
    </dgm:pt>
    <dgm:pt modelId="{18A2A165-A739-4469-97C6-AA064DE1FA5B}">
      <dgm:prSet phldrT="[Text]"/>
      <dgm:spPr/>
      <dgm:t>
        <a:bodyPr/>
        <a:lstStyle/>
        <a:p>
          <a:r>
            <a:rPr lang="en-US" dirty="0"/>
            <a:t>Funds payment requests to cards</a:t>
          </a:r>
        </a:p>
      </dgm:t>
    </dgm:pt>
    <dgm:pt modelId="{F0D97795-1DCF-43EF-ADD7-1E3CC9B4A82E}" type="parTrans" cxnId="{7D1D589E-B190-4277-A4CC-B6BA897A428B}">
      <dgm:prSet/>
      <dgm:spPr/>
      <dgm:t>
        <a:bodyPr/>
        <a:lstStyle/>
        <a:p>
          <a:endParaRPr lang="en-US"/>
        </a:p>
      </dgm:t>
    </dgm:pt>
    <dgm:pt modelId="{3088447B-923F-4EF4-94EA-6DE6CC0EBD8D}" type="sibTrans" cxnId="{7D1D589E-B190-4277-A4CC-B6BA897A428B}">
      <dgm:prSet/>
      <dgm:spPr/>
      <dgm:t>
        <a:bodyPr/>
        <a:lstStyle/>
        <a:p>
          <a:endParaRPr lang="en-US"/>
        </a:p>
      </dgm:t>
    </dgm:pt>
    <dgm:pt modelId="{CBAD5B53-F4CA-452C-9414-2BD1E76EE778}">
      <dgm:prSet phldrT="[Text]"/>
      <dgm:spPr/>
      <dgm:t>
        <a:bodyPr/>
        <a:lstStyle/>
        <a:p>
          <a:r>
            <a:rPr lang="en-US" dirty="0"/>
            <a:t>UBO</a:t>
          </a:r>
        </a:p>
      </dgm:t>
    </dgm:pt>
    <dgm:pt modelId="{840883BF-A3D6-4633-96FC-9CDA45697FDD}" type="parTrans" cxnId="{F5FB1555-856A-4D7B-A1EB-B929578ECF13}">
      <dgm:prSet/>
      <dgm:spPr/>
      <dgm:t>
        <a:bodyPr/>
        <a:lstStyle/>
        <a:p>
          <a:endParaRPr lang="en-US"/>
        </a:p>
      </dgm:t>
    </dgm:pt>
    <dgm:pt modelId="{C342589A-D3B4-4610-8122-94E059B7E82D}" type="sibTrans" cxnId="{F5FB1555-856A-4D7B-A1EB-B929578ECF13}">
      <dgm:prSet/>
      <dgm:spPr/>
      <dgm:t>
        <a:bodyPr/>
        <a:lstStyle/>
        <a:p>
          <a:endParaRPr lang="en-US"/>
        </a:p>
      </dgm:t>
    </dgm:pt>
    <dgm:pt modelId="{0EDD6CED-A94C-4F60-9E8F-F05743EB5CD1}">
      <dgm:prSet phldrT="[Text]"/>
      <dgm:spPr/>
      <dgm:t>
        <a:bodyPr/>
        <a:lstStyle/>
        <a:p>
          <a:r>
            <a:rPr lang="en-US" dirty="0"/>
            <a:t>Issues cards assigned by CI to Research/Event Manager</a:t>
          </a:r>
        </a:p>
      </dgm:t>
    </dgm:pt>
    <dgm:pt modelId="{F46843C3-562F-425F-A22C-BF7B9FD7F39C}" type="parTrans" cxnId="{FF59E872-8A19-46CF-826D-3432664F4148}">
      <dgm:prSet/>
      <dgm:spPr/>
      <dgm:t>
        <a:bodyPr/>
        <a:lstStyle/>
        <a:p>
          <a:endParaRPr lang="en-US"/>
        </a:p>
      </dgm:t>
    </dgm:pt>
    <dgm:pt modelId="{9718FAFB-CD56-4F09-9384-08223EC3D573}" type="sibTrans" cxnId="{FF59E872-8A19-46CF-826D-3432664F4148}">
      <dgm:prSet/>
      <dgm:spPr/>
      <dgm:t>
        <a:bodyPr/>
        <a:lstStyle/>
        <a:p>
          <a:endParaRPr lang="en-US"/>
        </a:p>
      </dgm:t>
    </dgm:pt>
    <dgm:pt modelId="{379C874F-A9C9-432A-AB73-5D14ACE3C9EF}">
      <dgm:prSet phldrT="[Text]"/>
      <dgm:spPr/>
      <dgm:t>
        <a:bodyPr/>
        <a:lstStyle/>
        <a:p>
          <a:r>
            <a:rPr lang="en-US" dirty="0"/>
            <a:t>Accepts unused cards from Research/Event Manager back in to inventory</a:t>
          </a:r>
        </a:p>
      </dgm:t>
    </dgm:pt>
    <dgm:pt modelId="{02F1ABB8-2E52-4276-8B73-3E11B8ABF507}" type="parTrans" cxnId="{9272BC8C-86F1-422A-9EC5-9FBACC5211ED}">
      <dgm:prSet/>
      <dgm:spPr/>
      <dgm:t>
        <a:bodyPr/>
        <a:lstStyle/>
        <a:p>
          <a:endParaRPr lang="en-US"/>
        </a:p>
      </dgm:t>
    </dgm:pt>
    <dgm:pt modelId="{529E88E4-DC1C-4983-A58D-080EA20444B2}" type="sibTrans" cxnId="{9272BC8C-86F1-422A-9EC5-9FBACC5211ED}">
      <dgm:prSet/>
      <dgm:spPr/>
      <dgm:t>
        <a:bodyPr/>
        <a:lstStyle/>
        <a:p>
          <a:endParaRPr lang="en-US"/>
        </a:p>
      </dgm:t>
    </dgm:pt>
    <dgm:pt modelId="{46477606-AC63-486A-B461-6CDC0673EBF0}">
      <dgm:prSet phldrT="[Text]"/>
      <dgm:spPr/>
      <dgm:t>
        <a:bodyPr/>
        <a:lstStyle/>
        <a:p>
          <a:r>
            <a:rPr lang="en-US" dirty="0"/>
            <a:t>Communicates participation/payment request to CI</a:t>
          </a:r>
        </a:p>
      </dgm:t>
    </dgm:pt>
    <dgm:pt modelId="{8CEB1686-B7C0-406B-B71F-E4E9FA3197CD}" type="parTrans" cxnId="{16DDF3BC-096A-4F18-AA42-558F2A7B70BE}">
      <dgm:prSet/>
      <dgm:spPr/>
      <dgm:t>
        <a:bodyPr/>
        <a:lstStyle/>
        <a:p>
          <a:endParaRPr lang="en-US"/>
        </a:p>
      </dgm:t>
    </dgm:pt>
    <dgm:pt modelId="{07437DB7-3AE8-4E73-A2A5-7CA8A77536D0}" type="sibTrans" cxnId="{16DDF3BC-096A-4F18-AA42-558F2A7B70BE}">
      <dgm:prSet/>
      <dgm:spPr/>
      <dgm:t>
        <a:bodyPr/>
        <a:lstStyle/>
        <a:p>
          <a:endParaRPr lang="en-US"/>
        </a:p>
      </dgm:t>
    </dgm:pt>
    <dgm:pt modelId="{3D520931-0172-48CA-AF7C-41327509D11A}">
      <dgm:prSet phldrT="[Text]"/>
      <dgm:spPr/>
      <dgm:t>
        <a:bodyPr/>
        <a:lstStyle/>
        <a:p>
          <a:r>
            <a:rPr lang="en-US" dirty="0"/>
            <a:t>Point of contact for campus card programs</a:t>
          </a:r>
        </a:p>
      </dgm:t>
    </dgm:pt>
    <dgm:pt modelId="{CA10A629-9074-43BD-8AC8-9078B38FB834}" type="parTrans" cxnId="{75A21104-10F6-4031-B52E-DFCB33230949}">
      <dgm:prSet/>
      <dgm:spPr/>
      <dgm:t>
        <a:bodyPr/>
        <a:lstStyle/>
        <a:p>
          <a:endParaRPr lang="en-US"/>
        </a:p>
      </dgm:t>
    </dgm:pt>
    <dgm:pt modelId="{B10B6914-2FFF-4C03-AE1E-60DB2BE94DC0}" type="sibTrans" cxnId="{75A21104-10F6-4031-B52E-DFCB33230949}">
      <dgm:prSet/>
      <dgm:spPr/>
      <dgm:t>
        <a:bodyPr/>
        <a:lstStyle/>
        <a:p>
          <a:endParaRPr lang="en-US"/>
        </a:p>
      </dgm:t>
    </dgm:pt>
    <dgm:pt modelId="{80315BDE-09AA-4982-910A-2EBB311A8058}">
      <dgm:prSet phldrT="[Text]"/>
      <dgm:spPr/>
      <dgm:t>
        <a:bodyPr/>
        <a:lstStyle/>
        <a:p>
          <a:r>
            <a:rPr lang="en-US" dirty="0"/>
            <a:t>Maintains funding balance with US Bank and card inventory </a:t>
          </a:r>
        </a:p>
      </dgm:t>
    </dgm:pt>
    <dgm:pt modelId="{6D7A9F58-E031-495E-8178-902AF785F95E}" type="parTrans" cxnId="{BC4B4CDC-A687-4B15-8AF8-8F330692A8FF}">
      <dgm:prSet/>
      <dgm:spPr/>
      <dgm:t>
        <a:bodyPr/>
        <a:lstStyle/>
        <a:p>
          <a:endParaRPr lang="en-US"/>
        </a:p>
      </dgm:t>
    </dgm:pt>
    <dgm:pt modelId="{FEB974D7-334F-4564-8E75-12918DE80629}" type="sibTrans" cxnId="{BC4B4CDC-A687-4B15-8AF8-8F330692A8FF}">
      <dgm:prSet/>
      <dgm:spPr/>
      <dgm:t>
        <a:bodyPr/>
        <a:lstStyle/>
        <a:p>
          <a:endParaRPr lang="en-US"/>
        </a:p>
      </dgm:t>
    </dgm:pt>
    <dgm:pt modelId="{CB135CE4-E101-4FAA-9DC9-208C6EC32A36}">
      <dgm:prSet phldrT="[Text]"/>
      <dgm:spPr/>
      <dgm:t>
        <a:bodyPr/>
        <a:lstStyle/>
        <a:p>
          <a:r>
            <a:rPr lang="en-US" dirty="0"/>
            <a:t>Requests cards from CI and picks up from UBO [cannot approve own orders]</a:t>
          </a:r>
        </a:p>
      </dgm:t>
    </dgm:pt>
    <dgm:pt modelId="{BAA3BD2B-29E6-4F96-A93F-BE026C9DCA77}" type="parTrans" cxnId="{E99C408A-C1BE-446E-A303-5210C72C1F6C}">
      <dgm:prSet/>
      <dgm:spPr/>
      <dgm:t>
        <a:bodyPr/>
        <a:lstStyle/>
        <a:p>
          <a:endParaRPr lang="en-US"/>
        </a:p>
      </dgm:t>
    </dgm:pt>
    <dgm:pt modelId="{99A6F647-4000-4C67-BC2E-057AA70FC841}" type="sibTrans" cxnId="{E99C408A-C1BE-446E-A303-5210C72C1F6C}">
      <dgm:prSet/>
      <dgm:spPr/>
      <dgm:t>
        <a:bodyPr/>
        <a:lstStyle/>
        <a:p>
          <a:endParaRPr lang="en-US"/>
        </a:p>
      </dgm:t>
    </dgm:pt>
    <dgm:pt modelId="{5CF0EC77-23DC-48FD-847A-81412FF4B251}">
      <dgm:prSet phldrT="[Text]"/>
      <dgm:spPr/>
      <dgm:t>
        <a:bodyPr/>
        <a:lstStyle/>
        <a:p>
          <a:r>
            <a:rPr lang="en-US" dirty="0"/>
            <a:t>Manages card inventory and payment requests</a:t>
          </a:r>
        </a:p>
      </dgm:t>
    </dgm:pt>
    <dgm:pt modelId="{B1CE3CD1-E9D3-4546-A6E5-E930017E2742}" type="parTrans" cxnId="{BA7D0513-D2CE-434F-8E07-8C7BE76C2C44}">
      <dgm:prSet/>
      <dgm:spPr/>
      <dgm:t>
        <a:bodyPr/>
        <a:lstStyle/>
        <a:p>
          <a:endParaRPr lang="en-US"/>
        </a:p>
      </dgm:t>
    </dgm:pt>
    <dgm:pt modelId="{A694B7D6-9FE6-4044-A106-6FCA3ECDEEF3}" type="sibTrans" cxnId="{BA7D0513-D2CE-434F-8E07-8C7BE76C2C44}">
      <dgm:prSet/>
      <dgm:spPr/>
      <dgm:t>
        <a:bodyPr/>
        <a:lstStyle/>
        <a:p>
          <a:endParaRPr lang="en-US"/>
        </a:p>
      </dgm:t>
    </dgm:pt>
    <dgm:pt modelId="{8A4ADEB1-1516-464B-B217-9F0E0A249679}" type="pres">
      <dgm:prSet presAssocID="{871FD38E-693C-4761-919F-5911DE99404D}" presName="linearFlow" presStyleCnt="0">
        <dgm:presLayoutVars>
          <dgm:dir/>
          <dgm:animLvl val="lvl"/>
          <dgm:resizeHandles val="exact"/>
        </dgm:presLayoutVars>
      </dgm:prSet>
      <dgm:spPr/>
    </dgm:pt>
    <dgm:pt modelId="{7027A357-EA50-499E-B6A2-469B2BB597AB}" type="pres">
      <dgm:prSet presAssocID="{9BA246B4-729C-4CA6-B31A-3D52D267C1D0}" presName="composite" presStyleCnt="0"/>
      <dgm:spPr/>
    </dgm:pt>
    <dgm:pt modelId="{AD085268-BC82-4A77-AB2E-779126D1EF54}" type="pres">
      <dgm:prSet presAssocID="{9BA246B4-729C-4CA6-B31A-3D52D267C1D0}" presName="parentText" presStyleLbl="alignNode1" presStyleIdx="0" presStyleCnt="3" custLinFactNeighborX="0" custLinFactNeighborY="-2101">
        <dgm:presLayoutVars>
          <dgm:chMax val="1"/>
          <dgm:bulletEnabled val="1"/>
        </dgm:presLayoutVars>
      </dgm:prSet>
      <dgm:spPr/>
    </dgm:pt>
    <dgm:pt modelId="{CC08FDAF-80EA-4334-8907-E91927E920C8}" type="pres">
      <dgm:prSet presAssocID="{9BA246B4-729C-4CA6-B31A-3D52D267C1D0}" presName="descendantText" presStyleLbl="alignAcc1" presStyleIdx="0" presStyleCnt="3" custLinFactNeighborX="289" custLinFactNeighborY="-246">
        <dgm:presLayoutVars>
          <dgm:bulletEnabled val="1"/>
        </dgm:presLayoutVars>
      </dgm:prSet>
      <dgm:spPr/>
    </dgm:pt>
    <dgm:pt modelId="{44EB8223-8245-4001-9C64-F71A9BA2D708}" type="pres">
      <dgm:prSet presAssocID="{EBDDEC72-0E89-4CFC-ACE4-17ADE52A14F6}" presName="sp" presStyleCnt="0"/>
      <dgm:spPr/>
    </dgm:pt>
    <dgm:pt modelId="{ED5C63C9-8717-45B2-9C6E-AFCDA53B8CAF}" type="pres">
      <dgm:prSet presAssocID="{218E4FA7-A328-4B28-A3BE-0D0CD17B4662}" presName="composite" presStyleCnt="0"/>
      <dgm:spPr/>
    </dgm:pt>
    <dgm:pt modelId="{B7F16A09-DB0D-4EE5-83A5-965817E5D38F}" type="pres">
      <dgm:prSet presAssocID="{218E4FA7-A328-4B28-A3BE-0D0CD17B466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365A8EF-9705-4852-91A2-408A7301664C}" type="pres">
      <dgm:prSet presAssocID="{218E4FA7-A328-4B28-A3BE-0D0CD17B4662}" presName="descendantText" presStyleLbl="alignAcc1" presStyleIdx="1" presStyleCnt="3">
        <dgm:presLayoutVars>
          <dgm:bulletEnabled val="1"/>
        </dgm:presLayoutVars>
      </dgm:prSet>
      <dgm:spPr/>
    </dgm:pt>
    <dgm:pt modelId="{78A5DF82-26C5-4B92-B090-760D30788343}" type="pres">
      <dgm:prSet presAssocID="{C4E7E8F9-A960-40F7-B1E5-E401D6C28561}" presName="sp" presStyleCnt="0"/>
      <dgm:spPr/>
    </dgm:pt>
    <dgm:pt modelId="{AD56472E-C6AC-4693-9AD6-F3DD5378D6EA}" type="pres">
      <dgm:prSet presAssocID="{CBAD5B53-F4CA-452C-9414-2BD1E76EE778}" presName="composite" presStyleCnt="0"/>
      <dgm:spPr/>
    </dgm:pt>
    <dgm:pt modelId="{1C55E2F9-BFC9-4471-8B1A-3084E31E6E77}" type="pres">
      <dgm:prSet presAssocID="{CBAD5B53-F4CA-452C-9414-2BD1E76EE778}" presName="parentText" presStyleLbl="alignNode1" presStyleIdx="2" presStyleCnt="3" custLinFactNeighborX="0" custLinFactNeighborY="160">
        <dgm:presLayoutVars>
          <dgm:chMax val="1"/>
          <dgm:bulletEnabled val="1"/>
        </dgm:presLayoutVars>
      </dgm:prSet>
      <dgm:spPr/>
    </dgm:pt>
    <dgm:pt modelId="{66D0092C-5F13-4C4C-97C2-51843927A56E}" type="pres">
      <dgm:prSet presAssocID="{CBAD5B53-F4CA-452C-9414-2BD1E76EE77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5A21104-10F6-4031-B52E-DFCB33230949}" srcId="{218E4FA7-A328-4B28-A3BE-0D0CD17B4662}" destId="{3D520931-0172-48CA-AF7C-41327509D11A}" srcOrd="0" destOrd="0" parTransId="{CA10A629-9074-43BD-8AC8-9078B38FB834}" sibTransId="{B10B6914-2FFF-4C03-AE1E-60DB2BE94DC0}"/>
    <dgm:cxn modelId="{68A09D04-E2EA-4E15-A80A-1AEBE6FFB29D}" type="presOf" srcId="{46477606-AC63-486A-B461-6CDC0673EBF0}" destId="{CC08FDAF-80EA-4334-8907-E91927E920C8}" srcOrd="0" destOrd="3" presId="urn:microsoft.com/office/officeart/2005/8/layout/chevron2"/>
    <dgm:cxn modelId="{BA7D0513-D2CE-434F-8E07-8C7BE76C2C44}" srcId="{9BA246B4-729C-4CA6-B31A-3D52D267C1D0}" destId="{5CF0EC77-23DC-48FD-847A-81412FF4B251}" srcOrd="4" destOrd="0" parTransId="{B1CE3CD1-E9D3-4546-A6E5-E930017E2742}" sibTransId="{A694B7D6-9FE6-4044-A106-6FCA3ECDEEF3}"/>
    <dgm:cxn modelId="{31ADD415-E4E9-4AAD-A30C-188232690138}" type="presOf" srcId="{CB135CE4-E101-4FAA-9DC9-208C6EC32A36}" destId="{CC08FDAF-80EA-4334-8907-E91927E920C8}" srcOrd="0" destOrd="0" presId="urn:microsoft.com/office/officeart/2005/8/layout/chevron2"/>
    <dgm:cxn modelId="{33A0AC1B-FF87-4469-AB6A-8BCACAAEE553}" srcId="{9BA246B4-729C-4CA6-B31A-3D52D267C1D0}" destId="{B4F06968-5E7C-4E1F-897B-B01A53D43B9A}" srcOrd="2" destOrd="0" parTransId="{99F32109-3BFD-4A98-8C6C-E94962B9226C}" sibTransId="{FD335488-7E70-4458-8B7E-1AFDCC5A673B}"/>
    <dgm:cxn modelId="{D09CCF1F-197C-42B2-8798-5AFAD13B195D}" srcId="{871FD38E-693C-4761-919F-5911DE99404D}" destId="{9BA246B4-729C-4CA6-B31A-3D52D267C1D0}" srcOrd="0" destOrd="0" parTransId="{FD62F869-6CF7-414E-BA70-2AE210B20F48}" sibTransId="{EBDDEC72-0E89-4CFC-ACE4-17ADE52A14F6}"/>
    <dgm:cxn modelId="{984BCE20-E3DF-40D0-B4A1-ACB424056F68}" type="presOf" srcId="{B4F06968-5E7C-4E1F-897B-B01A53D43B9A}" destId="{CC08FDAF-80EA-4334-8907-E91927E920C8}" srcOrd="0" destOrd="2" presId="urn:microsoft.com/office/officeart/2005/8/layout/chevron2"/>
    <dgm:cxn modelId="{82259923-FA64-431F-9625-0C681B7D71DF}" type="presOf" srcId="{9BA246B4-729C-4CA6-B31A-3D52D267C1D0}" destId="{AD085268-BC82-4A77-AB2E-779126D1EF54}" srcOrd="0" destOrd="0" presId="urn:microsoft.com/office/officeart/2005/8/layout/chevron2"/>
    <dgm:cxn modelId="{E9F9CC61-62D6-4EA9-9622-40AC07EB3834}" srcId="{871FD38E-693C-4761-919F-5911DE99404D}" destId="{218E4FA7-A328-4B28-A3BE-0D0CD17B4662}" srcOrd="1" destOrd="0" parTransId="{E06C7E7C-95B1-4C5D-978B-D4F4648379F7}" sibTransId="{C4E7E8F9-A960-40F7-B1E5-E401D6C28561}"/>
    <dgm:cxn modelId="{6E0D8547-CCAF-424E-A1DB-41AC5F2616F9}" type="presOf" srcId="{218E4FA7-A328-4B28-A3BE-0D0CD17B4662}" destId="{B7F16A09-DB0D-4EE5-83A5-965817E5D38F}" srcOrd="0" destOrd="0" presId="urn:microsoft.com/office/officeart/2005/8/layout/chevron2"/>
    <dgm:cxn modelId="{7ED1EB67-4E67-463E-A932-D092FEF556FD}" type="presOf" srcId="{80315BDE-09AA-4982-910A-2EBB311A8058}" destId="{7365A8EF-9705-4852-91A2-408A7301664C}" srcOrd="0" destOrd="1" presId="urn:microsoft.com/office/officeart/2005/8/layout/chevron2"/>
    <dgm:cxn modelId="{6FEB724A-2626-4DCC-A983-8CBC384A43F8}" type="presOf" srcId="{5CF0EC77-23DC-48FD-847A-81412FF4B251}" destId="{CC08FDAF-80EA-4334-8907-E91927E920C8}" srcOrd="0" destOrd="4" presId="urn:microsoft.com/office/officeart/2005/8/layout/chevron2"/>
    <dgm:cxn modelId="{9F6B4F70-2F56-4E73-9BC6-394BD0264715}" type="presOf" srcId="{CBAD5B53-F4CA-452C-9414-2BD1E76EE778}" destId="{1C55E2F9-BFC9-4471-8B1A-3084E31E6E77}" srcOrd="0" destOrd="0" presId="urn:microsoft.com/office/officeart/2005/8/layout/chevron2"/>
    <dgm:cxn modelId="{FF59E872-8A19-46CF-826D-3432664F4148}" srcId="{CBAD5B53-F4CA-452C-9414-2BD1E76EE778}" destId="{0EDD6CED-A94C-4F60-9E8F-F05743EB5CD1}" srcOrd="0" destOrd="0" parTransId="{F46843C3-562F-425F-A22C-BF7B9FD7F39C}" sibTransId="{9718FAFB-CD56-4F09-9384-08223EC3D573}"/>
    <dgm:cxn modelId="{F5FB1555-856A-4D7B-A1EB-B929578ECF13}" srcId="{871FD38E-693C-4761-919F-5911DE99404D}" destId="{CBAD5B53-F4CA-452C-9414-2BD1E76EE778}" srcOrd="2" destOrd="0" parTransId="{840883BF-A3D6-4633-96FC-9CDA45697FDD}" sibTransId="{C342589A-D3B4-4610-8122-94E059B7E82D}"/>
    <dgm:cxn modelId="{E99C408A-C1BE-446E-A303-5210C72C1F6C}" srcId="{9BA246B4-729C-4CA6-B31A-3D52D267C1D0}" destId="{CB135CE4-E101-4FAA-9DC9-208C6EC32A36}" srcOrd="0" destOrd="0" parTransId="{BAA3BD2B-29E6-4F96-A93F-BE026C9DCA77}" sibTransId="{99A6F647-4000-4C67-BC2E-057AA70FC841}"/>
    <dgm:cxn modelId="{9272BC8C-86F1-422A-9EC5-9FBACC5211ED}" srcId="{CBAD5B53-F4CA-452C-9414-2BD1E76EE778}" destId="{379C874F-A9C9-432A-AB73-5D14ACE3C9EF}" srcOrd="1" destOrd="0" parTransId="{02F1ABB8-2E52-4276-8B73-3E11B8ABF507}" sibTransId="{529E88E4-DC1C-4983-A58D-080EA20444B2}"/>
    <dgm:cxn modelId="{59B90A95-2F3E-4A2A-AEBF-CC7BC46E2451}" srcId="{9BA246B4-729C-4CA6-B31A-3D52D267C1D0}" destId="{5EFDEC4B-80E6-43BF-9E3E-49322A3C0D08}" srcOrd="1" destOrd="0" parTransId="{F468BBE5-2CC9-4584-95BC-A7907ED68BC6}" sibTransId="{B83318EA-77C5-4AC2-A8F7-D33D84F2ADF3}"/>
    <dgm:cxn modelId="{7D1D589E-B190-4277-A4CC-B6BA897A428B}" srcId="{218E4FA7-A328-4B28-A3BE-0D0CD17B4662}" destId="{18A2A165-A739-4469-97C6-AA064DE1FA5B}" srcOrd="3" destOrd="0" parTransId="{F0D97795-1DCF-43EF-ADD7-1E3CC9B4A82E}" sibTransId="{3088447B-923F-4EF4-94EA-6DE6CC0EBD8D}"/>
    <dgm:cxn modelId="{16DDF3BC-096A-4F18-AA42-558F2A7B70BE}" srcId="{9BA246B4-729C-4CA6-B31A-3D52D267C1D0}" destId="{46477606-AC63-486A-B461-6CDC0673EBF0}" srcOrd="3" destOrd="0" parTransId="{8CEB1686-B7C0-406B-B71F-E4E9FA3197CD}" sibTransId="{07437DB7-3AE8-4E73-A2A5-7CA8A77536D0}"/>
    <dgm:cxn modelId="{A58CC2C3-E0C8-4807-A553-7F65DDE0B70E}" type="presOf" srcId="{379C874F-A9C9-432A-AB73-5D14ACE3C9EF}" destId="{66D0092C-5F13-4C4C-97C2-51843927A56E}" srcOrd="0" destOrd="1" presId="urn:microsoft.com/office/officeart/2005/8/layout/chevron2"/>
    <dgm:cxn modelId="{9C05B4C4-46BF-4054-8849-06FD0EE6F061}" type="presOf" srcId="{5EFDEC4B-80E6-43BF-9E3E-49322A3C0D08}" destId="{CC08FDAF-80EA-4334-8907-E91927E920C8}" srcOrd="0" destOrd="1" presId="urn:microsoft.com/office/officeart/2005/8/layout/chevron2"/>
    <dgm:cxn modelId="{4EA3DDC6-194C-4C68-A806-8B8FB4F58138}" type="presOf" srcId="{18A2A165-A739-4469-97C6-AA064DE1FA5B}" destId="{7365A8EF-9705-4852-91A2-408A7301664C}" srcOrd="0" destOrd="3" presId="urn:microsoft.com/office/officeart/2005/8/layout/chevron2"/>
    <dgm:cxn modelId="{8034C8D3-A316-4A17-8E50-A913085ED60C}" type="presOf" srcId="{0EDD6CED-A94C-4F60-9E8F-F05743EB5CD1}" destId="{66D0092C-5F13-4C4C-97C2-51843927A56E}" srcOrd="0" destOrd="0" presId="urn:microsoft.com/office/officeart/2005/8/layout/chevron2"/>
    <dgm:cxn modelId="{BC4B4CDC-A687-4B15-8AF8-8F330692A8FF}" srcId="{218E4FA7-A328-4B28-A3BE-0D0CD17B4662}" destId="{80315BDE-09AA-4982-910A-2EBB311A8058}" srcOrd="1" destOrd="0" parTransId="{6D7A9F58-E031-495E-8178-902AF785F95E}" sibTransId="{FEB974D7-334F-4564-8E75-12918DE80629}"/>
    <dgm:cxn modelId="{80E801E0-DC37-4D09-B02A-A7B334656125}" type="presOf" srcId="{871FD38E-693C-4761-919F-5911DE99404D}" destId="{8A4ADEB1-1516-464B-B217-9F0E0A249679}" srcOrd="0" destOrd="0" presId="urn:microsoft.com/office/officeart/2005/8/layout/chevron2"/>
    <dgm:cxn modelId="{3BACE7E7-1BA1-4FF5-81B0-BA8081E433AC}" type="presOf" srcId="{CC1237C4-9AC1-4B21-9D6F-F31BDDC14A72}" destId="{7365A8EF-9705-4852-91A2-408A7301664C}" srcOrd="0" destOrd="2" presId="urn:microsoft.com/office/officeart/2005/8/layout/chevron2"/>
    <dgm:cxn modelId="{551C15EE-2700-49B0-9980-2D7A988CD284}" srcId="{218E4FA7-A328-4B28-A3BE-0D0CD17B4662}" destId="{CC1237C4-9AC1-4B21-9D6F-F31BDDC14A72}" srcOrd="2" destOrd="0" parTransId="{3CBD4221-309F-401E-973F-85E19DCDE162}" sibTransId="{4EFC93DE-E803-4569-838A-1BA1F80C2D38}"/>
    <dgm:cxn modelId="{C9B518FD-4905-4560-8832-CF9667C97135}" type="presOf" srcId="{3D520931-0172-48CA-AF7C-41327509D11A}" destId="{7365A8EF-9705-4852-91A2-408A7301664C}" srcOrd="0" destOrd="0" presId="urn:microsoft.com/office/officeart/2005/8/layout/chevron2"/>
    <dgm:cxn modelId="{0B8AED60-8077-4403-9927-38D770EFCF47}" type="presParOf" srcId="{8A4ADEB1-1516-464B-B217-9F0E0A249679}" destId="{7027A357-EA50-499E-B6A2-469B2BB597AB}" srcOrd="0" destOrd="0" presId="urn:microsoft.com/office/officeart/2005/8/layout/chevron2"/>
    <dgm:cxn modelId="{BF2F64E3-6918-421D-889F-A4A80B76B668}" type="presParOf" srcId="{7027A357-EA50-499E-B6A2-469B2BB597AB}" destId="{AD085268-BC82-4A77-AB2E-779126D1EF54}" srcOrd="0" destOrd="0" presId="urn:microsoft.com/office/officeart/2005/8/layout/chevron2"/>
    <dgm:cxn modelId="{BA109286-9A83-4287-A222-DFAA5D250BF0}" type="presParOf" srcId="{7027A357-EA50-499E-B6A2-469B2BB597AB}" destId="{CC08FDAF-80EA-4334-8907-E91927E920C8}" srcOrd="1" destOrd="0" presId="urn:microsoft.com/office/officeart/2005/8/layout/chevron2"/>
    <dgm:cxn modelId="{AE0868EE-15F0-4D78-A44D-5ACDC766E524}" type="presParOf" srcId="{8A4ADEB1-1516-464B-B217-9F0E0A249679}" destId="{44EB8223-8245-4001-9C64-F71A9BA2D708}" srcOrd="1" destOrd="0" presId="urn:microsoft.com/office/officeart/2005/8/layout/chevron2"/>
    <dgm:cxn modelId="{0880DF23-32A1-4635-900B-4DE2C1C61663}" type="presParOf" srcId="{8A4ADEB1-1516-464B-B217-9F0E0A249679}" destId="{ED5C63C9-8717-45B2-9C6E-AFCDA53B8CAF}" srcOrd="2" destOrd="0" presId="urn:microsoft.com/office/officeart/2005/8/layout/chevron2"/>
    <dgm:cxn modelId="{58DCFAAA-1FC0-44D7-9403-722DE199E8E1}" type="presParOf" srcId="{ED5C63C9-8717-45B2-9C6E-AFCDA53B8CAF}" destId="{B7F16A09-DB0D-4EE5-83A5-965817E5D38F}" srcOrd="0" destOrd="0" presId="urn:microsoft.com/office/officeart/2005/8/layout/chevron2"/>
    <dgm:cxn modelId="{1E8B2DB9-D21B-4172-A5E7-35D8285C67A2}" type="presParOf" srcId="{ED5C63C9-8717-45B2-9C6E-AFCDA53B8CAF}" destId="{7365A8EF-9705-4852-91A2-408A7301664C}" srcOrd="1" destOrd="0" presId="urn:microsoft.com/office/officeart/2005/8/layout/chevron2"/>
    <dgm:cxn modelId="{1923DE8E-9984-4A2D-A167-54F02B753D75}" type="presParOf" srcId="{8A4ADEB1-1516-464B-B217-9F0E0A249679}" destId="{78A5DF82-26C5-4B92-B090-760D30788343}" srcOrd="3" destOrd="0" presId="urn:microsoft.com/office/officeart/2005/8/layout/chevron2"/>
    <dgm:cxn modelId="{4973FEFE-FEAD-45E4-93DF-6F26CC8F15A6}" type="presParOf" srcId="{8A4ADEB1-1516-464B-B217-9F0E0A249679}" destId="{AD56472E-C6AC-4693-9AD6-F3DD5378D6EA}" srcOrd="4" destOrd="0" presId="urn:microsoft.com/office/officeart/2005/8/layout/chevron2"/>
    <dgm:cxn modelId="{05E816C9-20B0-4B82-B110-14FB04E97850}" type="presParOf" srcId="{AD56472E-C6AC-4693-9AD6-F3DD5378D6EA}" destId="{1C55E2F9-BFC9-4471-8B1A-3084E31E6E77}" srcOrd="0" destOrd="0" presId="urn:microsoft.com/office/officeart/2005/8/layout/chevron2"/>
    <dgm:cxn modelId="{BDAAC3E7-523A-4BFF-A1C6-CD125BB0D11F}" type="presParOf" srcId="{AD56472E-C6AC-4693-9AD6-F3DD5378D6EA}" destId="{66D0092C-5F13-4C4C-97C2-51843927A5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749E-94A5-4FEF-8A0A-FC7DACEACA61}">
      <dsp:nvSpPr>
        <dsp:cNvPr id="0" name=""/>
        <dsp:cNvSpPr/>
      </dsp:nvSpPr>
      <dsp:spPr>
        <a:xfrm>
          <a:off x="431689" y="0"/>
          <a:ext cx="4797337" cy="40746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48282-B9C8-4093-BFDA-7C61A26D8750}">
      <dsp:nvSpPr>
        <dsp:cNvPr id="0" name=""/>
        <dsp:cNvSpPr/>
      </dsp:nvSpPr>
      <dsp:spPr>
        <a:xfrm>
          <a:off x="6062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JMU maintains balance with US Bank</a:t>
          </a:r>
        </a:p>
      </dsp:txBody>
      <dsp:txXfrm>
        <a:off x="85625" y="1301955"/>
        <a:ext cx="1657513" cy="1470730"/>
      </dsp:txXfrm>
    </dsp:sp>
    <dsp:sp modelId="{1D57DEAB-96A5-42FD-91B6-6D2AAEF40EE1}">
      <dsp:nvSpPr>
        <dsp:cNvPr id="0" name=""/>
        <dsp:cNvSpPr/>
      </dsp:nvSpPr>
      <dsp:spPr>
        <a:xfrm>
          <a:off x="1945624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Cards issued to Participants</a:t>
          </a:r>
        </a:p>
      </dsp:txBody>
      <dsp:txXfrm>
        <a:off x="2025187" y="1301955"/>
        <a:ext cx="1657513" cy="1470730"/>
      </dsp:txXfrm>
    </dsp:sp>
    <dsp:sp modelId="{B456A8ED-1FFF-4F2C-96DB-9BDD1FA12DC9}">
      <dsp:nvSpPr>
        <dsp:cNvPr id="0" name=""/>
        <dsp:cNvSpPr/>
      </dsp:nvSpPr>
      <dsp:spPr>
        <a:xfrm>
          <a:off x="3821225" y="1222392"/>
          <a:ext cx="1816639" cy="162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Payment issued directly to card</a:t>
          </a:r>
        </a:p>
      </dsp:txBody>
      <dsp:txXfrm>
        <a:off x="3900788" y="1301955"/>
        <a:ext cx="1657513" cy="147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85268-BC82-4A77-AB2E-779126D1EF54}">
      <dsp:nvSpPr>
        <dsp:cNvPr id="0" name=""/>
        <dsp:cNvSpPr/>
      </dsp:nvSpPr>
      <dsp:spPr>
        <a:xfrm rot="5400000">
          <a:off x="-245726" y="245726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EC/PI/SC </a:t>
          </a:r>
        </a:p>
      </dsp:txBody>
      <dsp:txXfrm rot="-5400000">
        <a:off x="1" y="573362"/>
        <a:ext cx="1146723" cy="491453"/>
      </dsp:txXfrm>
    </dsp:sp>
    <dsp:sp modelId="{CC08FDAF-80EA-4334-8907-E91927E920C8}">
      <dsp:nvSpPr>
        <dsp:cNvPr id="0" name=""/>
        <dsp:cNvSpPr/>
      </dsp:nvSpPr>
      <dsp:spPr>
        <a:xfrm rot="5400000">
          <a:off x="3659871" y="-2513148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Requests cards from CI and picks up from UBO [cannot approve own orders]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Obtains participant information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Delivers Cards – only request cards distributed in person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Communicates participation/payment request to CI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Manages card inventory and payment requests</a:t>
          </a:r>
        </a:p>
      </dsp:txBody>
      <dsp:txXfrm rot="-5400000">
        <a:off x="1146723" y="51980"/>
        <a:ext cx="6039131" cy="960855"/>
      </dsp:txXfrm>
    </dsp:sp>
    <dsp:sp modelId="{B7F16A09-DB0D-4EE5-83A5-965817E5D38F}">
      <dsp:nvSpPr>
        <dsp:cNvPr id="0" name=""/>
        <dsp:cNvSpPr/>
      </dsp:nvSpPr>
      <dsp:spPr>
        <a:xfrm rot="5400000">
          <a:off x="-245726" y="1690461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</a:t>
          </a:r>
        </a:p>
      </dsp:txBody>
      <dsp:txXfrm rot="-5400000">
        <a:off x="1" y="2018097"/>
        <a:ext cx="1146723" cy="491453"/>
      </dsp:txXfrm>
    </dsp:sp>
    <dsp:sp modelId="{7365A8EF-9705-4852-91A2-408A7301664C}">
      <dsp:nvSpPr>
        <dsp:cNvPr id="0" name=""/>
        <dsp:cNvSpPr/>
      </dsp:nvSpPr>
      <dsp:spPr>
        <a:xfrm rot="5400000">
          <a:off x="3659871" y="-1068413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Point of contact for campus card programs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Maintains funding balance with US Bank and card inventory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Assigns unfunded cards to Research/Event Managers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Funds payment requests to cards</a:t>
          </a:r>
        </a:p>
      </dsp:txBody>
      <dsp:txXfrm rot="-5400000">
        <a:off x="1146723" y="1496715"/>
        <a:ext cx="6039131" cy="960855"/>
      </dsp:txXfrm>
    </dsp:sp>
    <dsp:sp modelId="{1C55E2F9-BFC9-4471-8B1A-3084E31E6E77}">
      <dsp:nvSpPr>
        <dsp:cNvPr id="0" name=""/>
        <dsp:cNvSpPr/>
      </dsp:nvSpPr>
      <dsp:spPr>
        <a:xfrm rot="5400000">
          <a:off x="-245726" y="3135196"/>
          <a:ext cx="1638176" cy="11467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UBO</a:t>
          </a:r>
        </a:p>
      </dsp:txBody>
      <dsp:txXfrm rot="-5400000">
        <a:off x="1" y="3462832"/>
        <a:ext cx="1146723" cy="491453"/>
      </dsp:txXfrm>
    </dsp:sp>
    <dsp:sp modelId="{66D0092C-5F13-4C4C-97C2-51843927A56E}">
      <dsp:nvSpPr>
        <dsp:cNvPr id="0" name=""/>
        <dsp:cNvSpPr/>
      </dsp:nvSpPr>
      <dsp:spPr>
        <a:xfrm rot="5400000">
          <a:off x="3659871" y="375946"/>
          <a:ext cx="1064815" cy="6091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Issues cards assigned by CI to Research/Event Manager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Accepts unused cards from Research/Event Manager back in to inventory</a:t>
          </a:r>
        </a:p>
      </dsp:txBody>
      <dsp:txXfrm rot="-5400000">
        <a:off x="1146723" y="2941074"/>
        <a:ext cx="6039131" cy="96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076BAE-1BAC-E847-B51F-06A607EA524F}"/>
              </a:ext>
            </a:extLst>
          </p:cNvPr>
          <p:cNvGrpSpPr/>
          <p:nvPr userDrawn="1"/>
        </p:nvGrpSpPr>
        <p:grpSpPr>
          <a:xfrm>
            <a:off x="-1375030" y="-846665"/>
            <a:ext cx="15226497" cy="9036762"/>
            <a:chOff x="-1375030" y="-846665"/>
            <a:chExt cx="15226497" cy="90367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D55D4C-46A5-6D40-A7B2-09836AC471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75030" y="-846665"/>
              <a:ext cx="15226497" cy="903676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03461B-BBA5-4A48-BFFA-CAF1BBBA2D39}"/>
                </a:ext>
              </a:extLst>
            </p:cNvPr>
            <p:cNvSpPr/>
            <p:nvPr/>
          </p:nvSpPr>
          <p:spPr>
            <a:xfrm>
              <a:off x="-27321" y="6079252"/>
              <a:ext cx="12256665" cy="197979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5BDADA-7891-1345-8C55-8691EA635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35501" y="6416807"/>
              <a:ext cx="1610822" cy="3029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0BED3D-DCC0-3F42-BF45-B885B836A03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62198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main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F333-C2CE-C04C-BF34-18C790579C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410165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A. OPTIONAL Ph.D.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53D3-A9BF-2740-BF81-16DEAC6AF2F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D75B-35C7-9142-AC95-6C5BDA92F33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6AD0-7B4E-3E4F-961F-B89593FC966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0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BF38-3768-E347-B7FF-266B4B5D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504E3-39D8-044B-A296-58B2EF7D1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18AE-D053-1043-9124-E1A39B01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F9ED-12BA-C347-927E-B7A622F7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6A0C1-FE9E-7D41-A33D-C7CB4AF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88255-CA74-8A45-A395-9C2580CA71D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EEE539-63D7-CA4C-ADDF-83007B22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F5EFF3-6B82-4245-92CB-B1B6429D923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90651B-5A08-0849-8506-567FC7F3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902C9-FE34-3345-B0CC-B000C6CF8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E681-8DB4-0A47-A019-02FAC999D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8188-FC4C-AB41-A6A5-B448A837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71305-CB9F-2547-8761-74C0B587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B9C5-3A7F-8641-9B1C-2E4FB7DA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DB328-9B2B-604E-87CD-81E0A239A1F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71B3AA-F959-4D47-B285-645291B72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B601BC-131C-0C49-A111-44F4D7AE9B4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403586-DA42-7348-8625-71F47DC6E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88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F606-2D97-9A48-BBF6-77E463AA6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1 slide with the headline in Rockwell 36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19FA-0BE5-994E-9714-AE0281EFCD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This is a general textbox with the font Franklin Gothic in 24 point used as the primary typeface. Please take into account the room size that you are presenting in.</a:t>
            </a:r>
            <a:br>
              <a:rPr lang="en-US" dirty="0"/>
            </a:br>
            <a:r>
              <a:rPr lang="en-US" dirty="0"/>
              <a:t>Whenever possible, try to limit each slide to about 10 to 12 lines of text in two or three paragraphs so that a photograph aligns with text.</a:t>
            </a:r>
            <a:br>
              <a:rPr lang="en-US" dirty="0"/>
            </a:br>
            <a:r>
              <a:rPr lang="en-US" dirty="0"/>
              <a:t>Graphics may be added to this slide instead of a photograph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D5ABE-F542-CA4A-ACAE-5A1E26C69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4FA41-AC44-7743-9A11-863C517A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D8A0E-B735-3D48-BA26-02EA4DEE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A8D2B-13D1-064E-9648-E922EB08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923BBE-151E-9C4B-B797-52DA54A739E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5B457A-BC51-9B47-9748-3DE9A07FF5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D1B4FA-B425-0D40-81A8-0B86977B1DA6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094149-FAE3-0846-BBEC-E7C347E7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A07-B97C-7C44-8857-F162FBEDB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789" y="1143211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secondary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5701-BC1C-5346-B59B-F1001DC1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789" y="40229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C846-BD45-3644-ADD0-A6C0492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D574-76FD-6846-A535-4F5F35B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A1BD-0C01-1C4A-8614-EE98E7E9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37B08-2B84-7A4A-8693-0C439C7A699B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C88694-C9F2-7D49-94C4-8D2C3BAF7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3A059C-4753-3F4E-ADE2-1026B8BA8D45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E529F7-4EC6-C149-8C3B-490585B2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07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325E-E8A3-C843-9DC1-5B29DED92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2 slide with the headline in Rockwell 36 pt.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AA38-7B32-F94F-BB69-2E39FC27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B46D-FE7D-9D40-B49C-C7294AAF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F1A09-8F07-BC41-8787-E1D8D00D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F972AB-C4D4-E940-94DC-6C502774B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2104" y="1837944"/>
            <a:ext cx="10524744" cy="4261104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r>
              <a:rPr lang="en-US" dirty="0"/>
              <a:t>This is a bulleted list textbox using the font Franklin Gothic Book in 24 pt. </a:t>
            </a:r>
            <a:br>
              <a:rPr lang="en-US" dirty="0"/>
            </a:br>
            <a:r>
              <a:rPr lang="en-US" dirty="0"/>
              <a:t>as the primary typeface. Please </a:t>
            </a:r>
            <a:r>
              <a:rPr lang="en-US" b="1" dirty="0"/>
              <a:t>take into account the room size </a:t>
            </a:r>
            <a:r>
              <a:rPr lang="en-US" dirty="0"/>
              <a:t>you are presenting in. Whenever possible, try to limit this slide to a maximum </a:t>
            </a:r>
            <a:br>
              <a:rPr lang="en-US" dirty="0"/>
            </a:br>
            <a:r>
              <a:rPr lang="en-US" dirty="0"/>
              <a:t>number of five bulleted items.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A588BE-D81C-FC4A-AD48-4F0EF00A623A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71AD43-6C6E-AA44-BAFA-83195D588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68EC43-873A-9540-9B3B-FB6BD6AE799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AD4D0A-C1E8-9544-AB7A-A3E89C334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4B8B-1B32-1A40-B765-0CDE5437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3399-5D71-0747-9AEE-4FDC4E0B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DE995-22C6-C141-8BA2-DE88F5BC1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5499F-7416-5D43-B5E5-131B30AA0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A70D4-1A5F-F24C-8B03-6D08322D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27D03-CCC7-0540-834C-3B6D35E6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7AC5D-7A12-834A-B72F-B9B316DA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093BE-5691-C440-A468-AD5B752D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6DF87B-1C3A-0A4E-85EE-B9A3A0ECE462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95181D-1B36-6949-B695-5C78E6E8F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EDB8F3-A2BA-C44E-B794-16827F76BB1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8C14B9-BBF7-284F-A883-3143ACAE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00CB-11A4-9045-9CF7-E50D1C6E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29422-C770-9041-B0D7-3A2C9E75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0FA0B-426A-AF44-97BF-9BBC1134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E9B0C-364B-5A42-BFFF-3865E2E1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7CA4BD-7473-7946-9D84-176B7E90922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D5EA56-922E-CF48-A5C7-2BF3A899D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EBDBF-FF2D-484E-A455-0C1436A098E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6F4043-499B-AD4B-A930-4D7AD8DF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8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38CBF-3EE8-D643-84AE-824E088A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9672-1FF3-944A-AB48-8369734E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D4DCC-A75F-7940-B870-27E4CEF4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6EEAD-C8D6-254B-B6AC-97259EEF2959}"/>
              </a:ext>
            </a:extLst>
          </p:cNvPr>
          <p:cNvGrpSpPr/>
          <p:nvPr userDrawn="1"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F99917-83A2-5F46-9BA3-F0BFD11DC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11003B-8F91-A547-9D72-BFAC7DDB955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809482-8721-3D4C-A17B-B2149ED3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4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C4F1-6D33-D34A-B23A-70CB0059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2A68-A7A9-FC41-BE1A-324AE95F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06EF5-2826-A640-A95F-BF22D0B2D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808AD-BEB5-184E-8D7E-D681952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EFAF-42EB-4F42-8A83-9482A4D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F5B24-16FD-FC45-8AA2-77E96B23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7E2D05-2640-F449-A097-2807D78F4F6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D43DF5-95C2-364A-8C42-1A8BC37F8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5C3AFE-823B-924A-804C-8A1A60CEB5B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C3DCB7-FB62-EF47-AFF9-327226DA4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9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32F2-717E-5C47-A44F-41D66A77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77F82-E2DF-B14F-A786-CF95F5D5C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8B444-316D-D74D-A2FC-94C82677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9DD7A-20D6-1F41-BCBE-5B4BF143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3899D-9947-2A48-90AA-3C1C757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184AE-2BA3-DF4E-9106-EF437319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ABD58F-2042-EE49-ACBA-3BB0BA69DF74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DC0093-5556-F246-B1B4-2EA9C6F7A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EEC90D-920D-DF47-816C-54533367CFC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5DB416-E167-B842-913A-D23A4236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56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F2169-D526-0D4B-931F-41E5F3CF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87B5-1E9A-AF4E-8A97-485030D9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55DB-A407-D54B-84E7-24931D10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AB6E-5DF6-F443-AE49-DB7554CAFA8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D44D-0326-A14E-8BFC-A838EB9F1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E6FA-CDAD-9E49-B1A0-0B81B7589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3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prepaidcards@jmu.edu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4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.edu/financemanual/procedures/4215.shtml#.530-payment-by-u.-s.-bank-focus-blue-prepaid-card---team-travel" TargetMode="External"/><Relationship Id="rId2" Type="http://schemas.openxmlformats.org/officeDocument/2006/relationships/hyperlink" Target="mailto:leethtc@jmu.edu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hyperlink" Target="https://jmu.questionpro.com/t/AQkuQZy2W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repaidcards@jmu.ed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idcards@jm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5C5E44-D970-6E48-8474-335A0C1A0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JMU U. S. Bank Prepaid Card Programs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95A3D8-9945-174E-A321-7E6146B97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489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for JMU Employees</a:t>
            </a:r>
          </a:p>
          <a:p>
            <a:r>
              <a:rPr lang="en-US" dirty="0"/>
              <a:t>April 2024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52766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Departmental Prepaid Card Log (U. S. Bank Rewards Cards only)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Provided by CI when cards are picked up from UBO.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IRB/Event name and ATTMID will be prefilled.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remaining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second ‘Received by’ column requires signature of participant receiving card.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signatures required.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/>
              <a:t>Rewards Visa Card only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E6C32D5-F593-4C85-9075-D014710C3D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1250" y="257744"/>
          <a:ext cx="3825513" cy="592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6667659" imgH="10334612" progId="Excel.Sheet.12">
                  <p:embed/>
                </p:oleObj>
              </mc:Choice>
              <mc:Fallback>
                <p:oleObj name="Worksheet" r:id="rId4" imgW="6667659" imgH="1033461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E6C32D5-F593-4C85-9075-D014710C3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1250" y="257744"/>
                        <a:ext cx="3825513" cy="5929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63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42196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 JMU U.S. Bank Corporate Rewards Load Spreadsheet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required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protocol # or event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a separate form per event/project. This form is to request funding of cards you have received and distributed and/or cards to be mailed to recipients.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highlight>
                  <a:srgbClr val="FFFF00"/>
                </a:highlight>
              </a:rPr>
              <a:t>Submit completed card log and W-9’s and/or W-8’s to CI with the load spreadsheet. W-9’s are required each time a recipient receives $100 or more.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 and 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/>
              <a:t>Rewards Visa Card (one-time funding) only.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u="sng" dirty="0"/>
              <a:t>Funding for anonymous cards distributed in person and for personalized cards to be mailed by the bank are requested with this form.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556FCD-9837-4518-8A1E-B4AB259C21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910" y="433913"/>
          <a:ext cx="65198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12068345" imgH="10029825" progId="Excel.Sheet.12">
                  <p:embed/>
                </p:oleObj>
              </mc:Choice>
              <mc:Fallback>
                <p:oleObj name="Worksheet" r:id="rId4" imgW="12068345" imgH="1002982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556FCD-9837-4518-8A1E-B4AB259C2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9910" y="433913"/>
                        <a:ext cx="65198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88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2327"/>
          </a:xfrm>
        </p:spPr>
        <p:txBody>
          <a:bodyPr/>
          <a:lstStyle/>
          <a:p>
            <a:r>
              <a:rPr lang="en-US" dirty="0"/>
              <a:t>Important Detail: Customer 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838199" y="1619076"/>
            <a:ext cx="5453543" cy="357370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Customer ID is NOT the Prepaid Card Number. Customer ID = the ATTMID. 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ATTMID is located on the front of the envelope that holds the card. (Sticker at bottom of address window.)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JMU staff will not have access to the Prepaid Card Number. (Do not open the envelope.)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534F5-C582-4F85-8023-D6FC314A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59" y="1619076"/>
            <a:ext cx="5199908" cy="3204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CFD520-664F-4120-8F10-795BA15FE51E}"/>
              </a:ext>
            </a:extLst>
          </p:cNvPr>
          <p:cNvSpPr/>
          <p:nvPr/>
        </p:nvSpPr>
        <p:spPr>
          <a:xfrm>
            <a:off x="8254767" y="3791824"/>
            <a:ext cx="1375794" cy="2265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0F021C5-7FBB-47C7-9E68-2FB3E2D6BD98}"/>
              </a:ext>
            </a:extLst>
          </p:cNvPr>
          <p:cNvSpPr/>
          <p:nvPr/>
        </p:nvSpPr>
        <p:spPr>
          <a:xfrm>
            <a:off x="10778386" y="4755540"/>
            <a:ext cx="280611" cy="6795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18482" y="542861"/>
            <a:ext cx="43031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JMU Prepaid Card Monthly Reconciliation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Focus Blue Reloadable Visa Card.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Use separate form for each type of prepaid 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Subject to audit at any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annually to Cash and Investments within 10 business days of closing event or by July 15</a:t>
            </a:r>
            <a:r>
              <a:rPr lang="en-US" sz="1400" baseline="30000" dirty="0"/>
              <a:t>th</a:t>
            </a:r>
            <a:r>
              <a:rPr lang="en-US" sz="1400" dirty="0"/>
              <a:t> for the previous fiscal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37A9D8-9643-4977-9BF4-9DE60F2B8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2971" y="343948"/>
          <a:ext cx="6288313" cy="576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4" imgW="7458173" imgH="6839117" progId="Excel.Sheet.12">
                  <p:embed/>
                </p:oleObj>
              </mc:Choice>
              <mc:Fallback>
                <p:oleObj name="Worksheet" r:id="rId4" imgW="7458173" imgH="683911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537A9D8-9643-4977-9BF4-9DE60F2B8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2971" y="343948"/>
                        <a:ext cx="6288313" cy="576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68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F8C32-C07D-47E9-A7E7-D948F4EB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338" y="283092"/>
            <a:ext cx="5225965" cy="56269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95C702-CBB9-4856-9D69-3A9E0A239D87}"/>
              </a:ext>
            </a:extLst>
          </p:cNvPr>
          <p:cNvSpPr txBox="1"/>
          <p:nvPr/>
        </p:nvSpPr>
        <p:spPr>
          <a:xfrm>
            <a:off x="683585" y="2205128"/>
            <a:ext cx="3503855" cy="313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Request for Funding required for each student receiving per diem card.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no less than 5 business days prior to travel date. Card must be picked up no later than 11am one business day prior to departure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Cards may only be picked up by student receiving funding (no exceptions).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9BCB7-895C-40D7-936B-02BB885A2A48}"/>
              </a:ext>
            </a:extLst>
          </p:cNvPr>
          <p:cNvSpPr txBox="1"/>
          <p:nvPr/>
        </p:nvSpPr>
        <p:spPr>
          <a:xfrm>
            <a:off x="564022" y="820396"/>
            <a:ext cx="312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Student Per Diem Card Funding</a:t>
            </a:r>
          </a:p>
        </p:txBody>
      </p:sp>
    </p:spTree>
    <p:extLst>
      <p:ext uri="{BB962C8B-B14F-4D97-AF65-F5344CB8AC3E}">
        <p14:creationId xmlns:p14="http://schemas.microsoft.com/office/powerpoint/2010/main" val="302951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3387-9DA3-1D44-89A5-6C670353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211"/>
            <a:ext cx="10515600" cy="285273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U.S. Bank Focus Blue Reloadable Visa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96CD-A72D-DB43-97A4-B4038B79D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Research incentives for </a:t>
            </a:r>
            <a:r>
              <a:rPr lang="en-US" b="1" dirty="0">
                <a:solidFill>
                  <a:srgbClr val="0070C0"/>
                </a:solidFill>
              </a:rPr>
              <a:t>recurring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participation/payment milestones and </a:t>
            </a:r>
            <a:r>
              <a:rPr lang="en-US" b="1" dirty="0">
                <a:solidFill>
                  <a:srgbClr val="0070C0"/>
                </a:solidFill>
              </a:rPr>
              <a:t>recurring </a:t>
            </a:r>
            <a:r>
              <a:rPr lang="en-US" dirty="0"/>
              <a:t>per-diems for </a:t>
            </a:r>
            <a:r>
              <a:rPr lang="en-US" u="sng" dirty="0"/>
              <a:t>student groups</a:t>
            </a:r>
            <a:r>
              <a:rPr lang="en-US" dirty="0"/>
              <a:t> in travel status (only for established student teams involving recurring travel per diems and with advanced approval from Cash and Investments).</a:t>
            </a:r>
          </a:p>
        </p:txBody>
      </p:sp>
    </p:spTree>
    <p:extLst>
      <p:ext uri="{BB962C8B-B14F-4D97-AF65-F5344CB8AC3E}">
        <p14:creationId xmlns:p14="http://schemas.microsoft.com/office/powerpoint/2010/main" val="266827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EB20-1155-4822-8582-8A8D0379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Prepaid Card Program Details: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9951-89FC-4946-99B3-BC5FCF8C7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42438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1700" u="sng" dirty="0">
                <a:ea typeface="Malgun Gothic" panose="020B0503020000020004" pitchFamily="34" charset="-127"/>
                <a:cs typeface="Arial" panose="020B0604020202020204" pitchFamily="34" charset="0"/>
              </a:rPr>
              <a:t>JMU U.S. Bank Focus Blue Reloadable Card Program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746DF-4809-4AA4-AD6A-0ED0CBFC0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2333757"/>
            <a:ext cx="5030279" cy="3467886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Reloadable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ATM/cash access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Mobile banking and alerts available.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CI Processing deadline is 11am daily.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All research incentive cards must be distributed in person. 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Minimum load $10.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Date of birth (cardholder) required.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Cards funded upon receipt of the JMU U.S. Bank Focus Blue Fund/Order Spreadsheet.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Funds belong to cardholder and cannot be removed by JMU once loaded.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008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Cardholder activates their own card. JMU employees do not open card envelopes.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4D341-6A88-4938-A016-859A5C5B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113"/>
          <a:stretch/>
        </p:blipFill>
        <p:spPr>
          <a:xfrm>
            <a:off x="7291473" y="2372791"/>
            <a:ext cx="2678187" cy="169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5000" endPos="2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12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1958" y="1652632"/>
            <a:ext cx="10524744" cy="42611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EC/PI/SC completes this training and related survey. </a:t>
            </a:r>
          </a:p>
          <a:p>
            <a:r>
              <a:rPr lang="en-US" dirty="0"/>
              <a:t>JMU Prepaid Payment Card Order Form completed and submitted.</a:t>
            </a:r>
          </a:p>
          <a:p>
            <a:r>
              <a:rPr lang="en-US" dirty="0"/>
              <a:t>CI reviews order.</a:t>
            </a:r>
          </a:p>
          <a:p>
            <a:r>
              <a:rPr lang="en-US" dirty="0"/>
              <a:t>CI notifies EC/PI/SC and UBO of scheduled card distribution date in UBO.</a:t>
            </a:r>
          </a:p>
          <a:p>
            <a:r>
              <a:rPr lang="en-US" dirty="0"/>
              <a:t>EC/PI/SC picks up cards from UBO. (EC/PI/SC maintains control of card inventory.)</a:t>
            </a:r>
          </a:p>
          <a:p>
            <a:r>
              <a:rPr lang="en-US" dirty="0"/>
              <a:t>EC/PI/SC distributes cards and completes appropriate log.</a:t>
            </a:r>
          </a:p>
          <a:p>
            <a:r>
              <a:rPr lang="en-US" dirty="0"/>
              <a:t>EC/PI/SC completes Fund/Order Spreadsheet and submits to CI.</a:t>
            </a:r>
          </a:p>
          <a:p>
            <a:r>
              <a:rPr lang="en-US" dirty="0"/>
              <a:t>ED/PI/SC submits completed W-9’s and/or W-8’s (W-9 required each time a recipient receives $100+ and Foreign Nationals require completed W-8 regardless of incentive amount, each time).</a:t>
            </a:r>
          </a:p>
          <a:p>
            <a:r>
              <a:rPr lang="en-US" dirty="0"/>
              <a:t>CI reviews for completeness and funds cards.</a:t>
            </a:r>
          </a:p>
          <a:p>
            <a:r>
              <a:rPr lang="en-US" dirty="0"/>
              <a:t>DeptID# charged for total of cards funded by CI.</a:t>
            </a:r>
          </a:p>
        </p:txBody>
      </p:sp>
    </p:spTree>
    <p:extLst>
      <p:ext uri="{BB962C8B-B14F-4D97-AF65-F5344CB8AC3E}">
        <p14:creationId xmlns:p14="http://schemas.microsoft.com/office/powerpoint/2010/main" val="255815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Bank </a:t>
            </a:r>
            <a:r>
              <a:rPr lang="en-US" dirty="0">
                <a:solidFill>
                  <a:srgbClr val="0070C0"/>
                </a:solidFill>
              </a:rPr>
              <a:t>Focus Blue </a:t>
            </a:r>
            <a:r>
              <a:rPr lang="en-US" dirty="0"/>
              <a:t>Reloadable Visa Card – </a:t>
            </a:r>
            <a:r>
              <a:rPr lang="en-US" sz="3200" dirty="0"/>
              <a:t>Individuals (Research, Team Per diems and Incentives)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5166" y="1708221"/>
            <a:ext cx="10524744" cy="426110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Personalized and Reloadable</a:t>
            </a:r>
          </a:p>
          <a:p>
            <a:pPr lvl="1"/>
            <a:r>
              <a:rPr lang="en-US" sz="2200" dirty="0"/>
              <a:t>Used for study’s with participation/payment milestones or incentives for </a:t>
            </a:r>
            <a:r>
              <a:rPr lang="en-US" sz="2200" dirty="0">
                <a:solidFill>
                  <a:srgbClr val="0070C0"/>
                </a:solidFill>
              </a:rPr>
              <a:t>on-going </a:t>
            </a:r>
            <a:r>
              <a:rPr lang="en-US" sz="2200" dirty="0"/>
              <a:t>participation programs.</a:t>
            </a:r>
          </a:p>
          <a:p>
            <a:pPr lvl="1"/>
            <a:r>
              <a:rPr lang="en-US" sz="2200" dirty="0"/>
              <a:t>Personalized (Anonymous available for limited circumstances)</a:t>
            </a:r>
          </a:p>
          <a:p>
            <a:pPr lvl="2"/>
            <a:r>
              <a:rPr lang="en-US" sz="2200" u="sng" dirty="0"/>
              <a:t>Distributed in person PI/SC.</a:t>
            </a:r>
          </a:p>
          <a:p>
            <a:pPr lvl="2"/>
            <a:r>
              <a:rPr lang="en-US" sz="2200" dirty="0"/>
              <a:t>EC requested cards may be mailed by bank depending upon program scenario.</a:t>
            </a:r>
          </a:p>
          <a:p>
            <a:pPr lvl="1"/>
            <a:r>
              <a:rPr lang="en-US" sz="2200" u="sng" dirty="0"/>
              <a:t>Date of Birth (DOB) required </a:t>
            </a:r>
            <a:r>
              <a:rPr lang="en-US" sz="2200" dirty="0"/>
              <a:t>to ensure cardholder security. </a:t>
            </a:r>
          </a:p>
          <a:p>
            <a:pPr lvl="1"/>
            <a:r>
              <a:rPr lang="en-US" sz="2200" u="sng" dirty="0"/>
              <a:t>Disclosure required for research participants </a:t>
            </a:r>
            <a:r>
              <a:rPr lang="en-US" sz="2200" dirty="0"/>
              <a:t>(Provided by CI).</a:t>
            </a:r>
          </a:p>
          <a:p>
            <a:r>
              <a:rPr lang="en-US" sz="2200" dirty="0"/>
              <a:t>Card orders due ten days prior to requested card pick-up date.</a:t>
            </a:r>
          </a:p>
          <a:p>
            <a:r>
              <a:rPr lang="en-US" sz="2200" dirty="0"/>
              <a:t>Cards loaded upon receipt of Funding Request (within one business day).</a:t>
            </a:r>
          </a:p>
          <a:p>
            <a:r>
              <a:rPr lang="en-US" sz="2200" dirty="0"/>
              <a:t>Funds belong to cardholder and cannot be removed by JMU once loaded.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5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45D3D-D161-4CA6-9DC0-1DFDE9C9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4" y="1098295"/>
            <a:ext cx="5525829" cy="4661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5BC49-B36C-4B9A-B605-174E6475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700"/>
            <a:ext cx="4918025" cy="5449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FD1A1-D98A-4F26-9E65-C48C9A72D180}"/>
              </a:ext>
            </a:extLst>
          </p:cNvPr>
          <p:cNvSpPr txBox="1"/>
          <p:nvPr/>
        </p:nvSpPr>
        <p:spPr>
          <a:xfrm>
            <a:off x="142612" y="385785"/>
            <a:ext cx="50753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Disclosure distribution required for cardholders participating in research studies. Provided by CI.</a:t>
            </a:r>
          </a:p>
        </p:txBody>
      </p:sp>
    </p:spTree>
    <p:extLst>
      <p:ext uri="{BB962C8B-B14F-4D97-AF65-F5344CB8AC3E}">
        <p14:creationId xmlns:p14="http://schemas.microsoft.com/office/powerpoint/2010/main" val="375966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and Definitions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762699" y="1533816"/>
            <a:ext cx="5130800" cy="43552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Approving Authority – President, VP, AVP, Dean, Asst/Assoc Dean, Director or AUH for that DeptID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CI – Cash and Investments Office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EC – Event Coordinator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FPM – Financial Procedures Manual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PI – Principal Investigator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OSP – Sponsored Programs/Financial 	Services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SC – Study Coordinator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Malgun Gothic" panose="020B0503020000020004" pitchFamily="34" charset="-127"/>
                <a:cs typeface="Arial" panose="020B0604020202020204" pitchFamily="34" charset="0"/>
              </a:rPr>
              <a:t>UBO – University Business Office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95DB21B6-AEB7-2444-9CB2-88FB3526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55" y="1962595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8" y="542861"/>
            <a:ext cx="57369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Prepaid Payment Card Order Form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approval date and IRB protocol #, if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Enter specific card request date. Allow five business days for order fulfillment.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Obtain applicable OSP Financial Services and FAO approvals.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Request cards for only one participant payment type, Focus Blue Reloadable cards, and one event/project per form.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Cards requested and funded that are not used as expected will require reimbursement from non-state/university funds. Be sure to review procedures first.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Focus Blue Reloadable Visa Card.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5D7BE8-22B4-4082-8633-91185EF0A5CB}"/>
              </a:ext>
            </a:extLst>
          </p:cNvPr>
          <p:cNvSpPr/>
          <p:nvPr/>
        </p:nvSpPr>
        <p:spPr>
          <a:xfrm>
            <a:off x="5297518" y="4068660"/>
            <a:ext cx="1312615" cy="385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3BAF5-9E47-4FF5-9443-E47055A0E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8140"/>
              </p:ext>
            </p:extLst>
          </p:nvPr>
        </p:nvGraphicFramePr>
        <p:xfrm>
          <a:off x="6610133" y="370292"/>
          <a:ext cx="4589170" cy="575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7024955" imgH="8812791" progId="Word.Document.12">
                  <p:embed/>
                </p:oleObj>
              </mc:Choice>
              <mc:Fallback>
                <p:oleObj name="Document" r:id="rId4" imgW="7024955" imgH="8812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0133" y="370292"/>
                        <a:ext cx="4589170" cy="5756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3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72313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Prepaid Payment Card Order Form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required fields and do not modify form.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protocol # or event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one form per event/project per form. This form is to request funding of cards you have received and distributed and/or cards to be mailed to recipients.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 and communications to </a:t>
            </a:r>
            <a:r>
              <a:rPr lang="en-US" sz="1400" dirty="0">
                <a:hlinkClick r:id="rId2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>
                <a:solidFill>
                  <a:srgbClr val="0070C0"/>
                </a:solidFill>
              </a:rPr>
              <a:t>Focus Blue Card (reloadable) only</a:t>
            </a:r>
            <a:r>
              <a:rPr lang="en-US" sz="1400" b="1" u="sng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74897-FF50-4F88-938D-C6739168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73" y="3204919"/>
            <a:ext cx="10738331" cy="2294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049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7884-563C-431B-93A6-0AC7BBE3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 information for funding requests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CB872-F194-4032-8952-FEAA06166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054" y="3923950"/>
            <a:ext cx="5176792" cy="19939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/>
              <a:t>10-digit Card ID: Used for card funding requests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Anonymous cards – last 10 digits as shown below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Personalized cards – CI provides this information to the contact person for use on the  Focus Blue Fund/Order Spreadsheet once the cards have been created.</a:t>
            </a:r>
          </a:p>
          <a:p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98EF89-3F67-455D-9FDA-27DB74D4DD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88156" y="2170652"/>
            <a:ext cx="5317211" cy="2233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8979D-BEAB-48D5-BEAA-7356B417650C}"/>
              </a:ext>
            </a:extLst>
          </p:cNvPr>
          <p:cNvSpPr txBox="1"/>
          <p:nvPr/>
        </p:nvSpPr>
        <p:spPr>
          <a:xfrm>
            <a:off x="427054" y="1951672"/>
            <a:ext cx="62665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Card ID# is NOT the number embossed on the card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Card ID# is located on the front of the envelope that holds the card. (Last 10 digits of the 13 digit number at top of envelope window.)</a:t>
            </a:r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JMU staff will not have access to the embossed card number. </a:t>
            </a:r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Do not open envelope.</a:t>
            </a: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1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9" y="542861"/>
            <a:ext cx="52766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Departmental Prepaid Card Log (U. S. Bank </a:t>
            </a:r>
            <a:r>
              <a:rPr lang="en-US" u="sng" dirty="0">
                <a:solidFill>
                  <a:srgbClr val="0070C0"/>
                </a:solidFill>
              </a:rPr>
              <a:t>Focus Blue </a:t>
            </a:r>
            <a:r>
              <a:rPr lang="en-US" u="sng" dirty="0"/>
              <a:t>Cards only)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Provided by CI when cards are picked up from UBO.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first ‘Date and Received by’ column requires signature of the  JMU employee picking up the cards and the second ‘Date and Received by’ column requires signature of the recipient.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signatures are required to be complete.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</a:t>
            </a:r>
            <a:r>
              <a:rPr lang="en-US" sz="1400" b="1" u="sng" dirty="0"/>
              <a:t>Focus Blue Cards only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A0EFC3-1C9F-4623-ABA6-FF81782D8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73558"/>
              </p:ext>
            </p:extLst>
          </p:nvPr>
        </p:nvGraphicFramePr>
        <p:xfrm>
          <a:off x="6305696" y="246605"/>
          <a:ext cx="4230876" cy="589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4" imgW="7381828" imgH="10277617" progId="Excel.Sheet.12">
                  <p:embed/>
                </p:oleObj>
              </mc:Choice>
              <mc:Fallback>
                <p:oleObj name="Worksheet" r:id="rId4" imgW="7381828" imgH="10277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5696" y="246605"/>
                        <a:ext cx="4230876" cy="589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92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18482" y="542861"/>
            <a:ext cx="45045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JMU Prepaid Card Monthly Reconciliation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</a:t>
            </a:r>
            <a:r>
              <a:rPr lang="en-US" sz="1400" dirty="0">
                <a:solidFill>
                  <a:srgbClr val="0070C0"/>
                </a:solidFill>
              </a:rPr>
              <a:t>Focus Blue </a:t>
            </a:r>
            <a:r>
              <a:rPr lang="en-US" sz="1400" dirty="0"/>
              <a:t>Reloadable Visa Card.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Use separate form for each prepaid 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Subject to audit at any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annually to Cash and Investments within 10 business days of closing event or by July 15</a:t>
            </a:r>
            <a:r>
              <a:rPr lang="en-US" sz="1400" baseline="30000" dirty="0"/>
              <a:t>th</a:t>
            </a:r>
            <a:r>
              <a:rPr lang="en-US" sz="1400" dirty="0"/>
              <a:t> for the previous fiscal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37A9D8-9643-4977-9BF4-9DE60F2B8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2971" y="343948"/>
          <a:ext cx="6288313" cy="576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4" imgW="7458173" imgH="6839117" progId="Excel.Sheet.12">
                  <p:embed/>
                </p:oleObj>
              </mc:Choice>
              <mc:Fallback>
                <p:oleObj name="Worksheet" r:id="rId4" imgW="7458173" imgH="683911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537A9D8-9643-4977-9BF4-9DE60F2B8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2971" y="343948"/>
                        <a:ext cx="6288313" cy="576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642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DFC3-1740-411D-9810-D31419BE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Bank </a:t>
            </a:r>
            <a:r>
              <a:rPr lang="en-US" dirty="0">
                <a:solidFill>
                  <a:srgbClr val="0070C0"/>
                </a:solidFill>
              </a:rPr>
              <a:t>Focus Blue </a:t>
            </a:r>
            <a:r>
              <a:rPr lang="en-US" dirty="0"/>
              <a:t>Reloadable Visa Card – </a:t>
            </a:r>
            <a:r>
              <a:rPr lang="en-US" sz="3200" dirty="0"/>
              <a:t>Team Use with approval from Cash &amp; Investments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74728-77F9-4C64-AE55-13760A9087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9056" y="1619830"/>
            <a:ext cx="10524744" cy="426110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Personalized and Reloadable</a:t>
            </a:r>
          </a:p>
          <a:p>
            <a:pPr lvl="1"/>
            <a:r>
              <a:rPr lang="en-US" sz="2200" dirty="0"/>
              <a:t>Used for approved teams and student groups requiring per diem cards (with advanced approval). </a:t>
            </a:r>
            <a:r>
              <a:rPr lang="en-US" sz="2200" i="1" u="sng" dirty="0"/>
              <a:t>Contact the Cash &amp; Investments Director at </a:t>
            </a:r>
            <a:r>
              <a:rPr lang="en-US" sz="2200" i="1" u="sng" dirty="0">
                <a:hlinkClick r:id="rId2"/>
              </a:rPr>
              <a:t>leethtc@jmu.edu</a:t>
            </a:r>
            <a:r>
              <a:rPr lang="en-US" sz="2200" i="1" u="sng" dirty="0"/>
              <a:t> or 568.3205.</a:t>
            </a:r>
          </a:p>
          <a:p>
            <a:pPr lvl="1"/>
            <a:r>
              <a:rPr lang="en-US" sz="2200" dirty="0"/>
              <a:t>Card order and funding process differs for team use. Ordering/Funding templates will be provided on a team by team basis.</a:t>
            </a:r>
          </a:p>
          <a:p>
            <a:pPr lvl="1"/>
            <a:r>
              <a:rPr lang="en-US" sz="2200" dirty="0"/>
              <a:t>Personalized</a:t>
            </a:r>
          </a:p>
          <a:p>
            <a:pPr lvl="2"/>
            <a:r>
              <a:rPr lang="en-US" sz="1800" dirty="0"/>
              <a:t>In-person card distribution is preferred.</a:t>
            </a:r>
          </a:p>
          <a:p>
            <a:pPr lvl="2"/>
            <a:r>
              <a:rPr lang="en-US" sz="1800" dirty="0"/>
              <a:t>Cards may be mailed by bank depending upon program details and upon receipt of required cardholder agreement.</a:t>
            </a:r>
          </a:p>
          <a:p>
            <a:pPr lvl="2"/>
            <a:r>
              <a:rPr lang="en-US" sz="1800" dirty="0"/>
              <a:t>Date of Birth (DOB) required to ensure cardholder security. </a:t>
            </a:r>
          </a:p>
          <a:p>
            <a:r>
              <a:rPr lang="en-US" sz="2200" dirty="0"/>
              <a:t>Used in accordance with the JMU FPM subsection 4215.530: </a:t>
            </a:r>
            <a:r>
              <a:rPr lang="en-US" sz="1500" dirty="0">
                <a:hlinkClick r:id="rId3"/>
              </a:rPr>
              <a:t>https://www.jmu.edu/financemanual/procedures/4215.shtml#.530-payment-by-u.-s.-bank-focus-blue-prepaid-card---team-travel</a:t>
            </a:r>
            <a:r>
              <a:rPr lang="en-US" sz="1500" dirty="0"/>
              <a:t> </a:t>
            </a:r>
          </a:p>
          <a:p>
            <a:r>
              <a:rPr lang="en-US" sz="2200" dirty="0"/>
              <a:t>Card </a:t>
            </a:r>
            <a:r>
              <a:rPr lang="en-US" sz="2200" b="1" dirty="0"/>
              <a:t>orders</a:t>
            </a:r>
            <a:r>
              <a:rPr lang="en-US" sz="2200" dirty="0"/>
              <a:t> are due </a:t>
            </a:r>
            <a:r>
              <a:rPr lang="en-US" sz="2200" b="1" i="1" dirty="0"/>
              <a:t>at least 10 business days </a:t>
            </a:r>
            <a:r>
              <a:rPr lang="en-US" sz="2200" dirty="0"/>
              <a:t>prior to requested card pick-up date.</a:t>
            </a:r>
          </a:p>
          <a:p>
            <a:r>
              <a:rPr lang="en-US" sz="2200" dirty="0"/>
              <a:t>Cards are </a:t>
            </a:r>
            <a:r>
              <a:rPr lang="en-US" sz="2200" b="1" dirty="0"/>
              <a:t>loaded</a:t>
            </a:r>
            <a:r>
              <a:rPr lang="en-US" sz="2200" dirty="0"/>
              <a:t> within one business day, upon receipt of completing funding template (template provided by Cash &amp; Investments).</a:t>
            </a:r>
          </a:p>
          <a:p>
            <a:r>
              <a:rPr lang="en-US" sz="2200" dirty="0"/>
              <a:t>Funds belong to cardholder once loaded.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5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ECE3-287A-4E9C-B8FE-343E082B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completing the JMU U.S. Bank Prepaid Card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68AC4-8978-4A14-AD26-EE026A428C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All EC/PI/SC’s must complete survey at link below before requesting U.S. Bank prepaid cards:</a:t>
            </a:r>
          </a:p>
          <a:p>
            <a:r>
              <a:rPr lang="en-US" dirty="0">
                <a:hlinkClick r:id="rId2"/>
              </a:rPr>
              <a:t>https://jmu.questionpro.com/t/AQkuQZy2WT</a:t>
            </a:r>
            <a:r>
              <a:rPr lang="en-US" dirty="0"/>
              <a:t> </a:t>
            </a:r>
          </a:p>
          <a:p>
            <a:r>
              <a:rPr lang="en-US" dirty="0"/>
              <a:t>Cash and Investments will confirm this requirement has been satisfied before processing card orders.</a:t>
            </a:r>
          </a:p>
          <a:p>
            <a:r>
              <a:rPr lang="en-US" dirty="0"/>
              <a:t>Questions? Please contact </a:t>
            </a:r>
            <a:r>
              <a:rPr lang="en-US" dirty="0">
                <a:hlinkClick r:id="rId3"/>
              </a:rPr>
              <a:t>prepaidcards@jmu.edu</a:t>
            </a:r>
            <a:r>
              <a:rPr lang="en-US" dirty="0"/>
              <a:t> and someone from Cash and Investments will reach out to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8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Payments by card are more efficient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005C1F-7451-1846-BB89-384DDF288B6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30800" cy="37903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0084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5EE8A4-4A8A-4A47-A35F-D68251A32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706424"/>
              </p:ext>
            </p:extLst>
          </p:nvPr>
        </p:nvGraphicFramePr>
        <p:xfrm>
          <a:off x="3063846" y="1800458"/>
          <a:ext cx="5643927" cy="407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Responsibilities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C370765-7210-4F6F-AFB8-A5BC99107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848467"/>
              </p:ext>
            </p:extLst>
          </p:nvPr>
        </p:nvGraphicFramePr>
        <p:xfrm>
          <a:off x="2477082" y="1468073"/>
          <a:ext cx="7237835" cy="452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81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3387-9DA3-1D44-89A5-6C670353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JMU U.S. Bank Corporate Rewards Prepaid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96CD-A72D-DB43-97A4-B4038B79D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Research, Prize, Incentive Participant Payments and one-time student per diems for travel.</a:t>
            </a:r>
          </a:p>
        </p:txBody>
      </p:sp>
    </p:spTree>
    <p:extLst>
      <p:ext uri="{BB962C8B-B14F-4D97-AF65-F5344CB8AC3E}">
        <p14:creationId xmlns:p14="http://schemas.microsoft.com/office/powerpoint/2010/main" val="325208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C94D5-681F-4E61-800A-38AC0D50E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734" y="733207"/>
            <a:ext cx="9295002" cy="823912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3000" u="sng" dirty="0">
                <a:latin typeface="Rockwell" panose="02060603020205020403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JMU U.S. Bank Corporate Rewards Card Program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AA88-8C56-4CF9-8119-A92623CEC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565" y="1530275"/>
            <a:ext cx="6920918" cy="3469563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Single Use Cards.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No ATM/cash access.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CI Processing deadline is 11am daily.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Mailed cards sent by bank [only] to cardholder – JMU </a:t>
            </a:r>
            <a:r>
              <a:rPr lang="en-US" sz="1500">
                <a:latin typeface="Arial Narrow" panose="020B0606020202030204" pitchFamily="34" charset="0"/>
              </a:rPr>
              <a:t>employees DO </a:t>
            </a:r>
            <a:r>
              <a:rPr lang="en-US" sz="1500" dirty="0">
                <a:latin typeface="Arial Narrow" panose="020B0606020202030204" pitchFamily="34" charset="0"/>
              </a:rPr>
              <a:t>NOT mail cards.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Minimum load $10.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Cards funded upon receipt of the JMU Prepaid Card Order Form and the U.S. Bank Corporate Rewards Load Spreadsheet. Log also required when cards are distributed in person.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Funds belong to the cardholder and cannot be removed by JMU once loaded.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Cardholder activates their own card. JMU employees do not open card envelopes.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549AA-2630-4067-9F7C-05D4F9B814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5704" y="1713059"/>
            <a:ext cx="2484032" cy="15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3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8544-45E2-F346-8BC5-163F1470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r>
              <a:rPr lang="en-US" dirty="0"/>
              <a:t>Process - Incentives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7493-124E-294C-BFC3-5A40EBDA09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1958" y="1174460"/>
            <a:ext cx="10524744" cy="42611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Complete this training and related survey. </a:t>
            </a:r>
          </a:p>
          <a:p>
            <a:r>
              <a:rPr lang="en-US" dirty="0"/>
              <a:t>JMU Prepaid Payment Card Order Form completed and submitted for incentives. </a:t>
            </a:r>
          </a:p>
          <a:p>
            <a:r>
              <a:rPr lang="en-US" dirty="0"/>
              <a:t>CI reviews order.</a:t>
            </a:r>
          </a:p>
          <a:p>
            <a:r>
              <a:rPr lang="en-US" dirty="0"/>
              <a:t>CI notifies Requestor and UBO of scheduled card distribution date in UBO.</a:t>
            </a:r>
          </a:p>
          <a:p>
            <a:r>
              <a:rPr lang="en-US" dirty="0"/>
              <a:t>Requestor picks up cards from UBO &amp; maintains control of card inventory.)</a:t>
            </a:r>
          </a:p>
          <a:p>
            <a:r>
              <a:rPr lang="en-US" dirty="0"/>
              <a:t>Requestor distributes cards and completes appropriate log.</a:t>
            </a:r>
          </a:p>
          <a:p>
            <a:r>
              <a:rPr lang="en-US" dirty="0"/>
              <a:t>Requestor completes Load Spreadsheet(s) and submits to CI to facilitate card funding and/or ordering of personalized cards to be mailed by bank.</a:t>
            </a:r>
          </a:p>
          <a:p>
            <a:pPr lvl="1"/>
            <a:r>
              <a:rPr lang="en-US" b="1" u="sng" dirty="0"/>
              <a:t>Departments are not to mail cards directly to recipients.</a:t>
            </a:r>
          </a:p>
          <a:p>
            <a:pPr lvl="1"/>
            <a:r>
              <a:rPr lang="en-US" dirty="0"/>
              <a:t>Requestor submits completed card log(s) and W-9’s and/or W-8’s to CI. </a:t>
            </a:r>
            <a:r>
              <a:rPr lang="en-US" b="1" i="1" dirty="0"/>
              <a:t>These are required each time a recipient receives $100 or more regardless of whether or not the recipient has previously completed a W-9.</a:t>
            </a:r>
          </a:p>
          <a:p>
            <a:r>
              <a:rPr lang="en-US" dirty="0"/>
              <a:t>CI reviews for completeness and funds cards.</a:t>
            </a:r>
          </a:p>
          <a:p>
            <a:r>
              <a:rPr lang="en-US" dirty="0"/>
              <a:t>DeptID# charged for total of cards funded by CI. </a:t>
            </a:r>
          </a:p>
          <a:p>
            <a:pPr lvl="1"/>
            <a:r>
              <a:rPr lang="en-US" dirty="0"/>
              <a:t>Copy of accounting voucher charging department is provided to requestor.</a:t>
            </a:r>
          </a:p>
          <a:p>
            <a:pPr lvl="2"/>
            <a:r>
              <a:rPr lang="en-US" dirty="0"/>
              <a:t>Requestor to share this information with appropriate departmental fiscal admin.</a:t>
            </a:r>
          </a:p>
        </p:txBody>
      </p:sp>
    </p:spTree>
    <p:extLst>
      <p:ext uri="{BB962C8B-B14F-4D97-AF65-F5344CB8AC3E}">
        <p14:creationId xmlns:p14="http://schemas.microsoft.com/office/powerpoint/2010/main" val="305437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B943-6E04-4411-92C0-0E36543B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– Student Per Diems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EA346-5A40-4E02-A783-72B8CE6371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1298448"/>
            <a:ext cx="10524744" cy="4261104"/>
          </a:xfrm>
        </p:spPr>
        <p:txBody>
          <a:bodyPr>
            <a:normAutofit/>
          </a:bodyPr>
          <a:lstStyle/>
          <a:p>
            <a:r>
              <a:rPr lang="en-US" dirty="0"/>
              <a:t>JMU US Bank Corporate Rewards Prepaid Payment Card form is completed and submitted for student per diems (submit to </a:t>
            </a:r>
            <a:r>
              <a:rPr lang="en-US" dirty="0">
                <a:hlinkClick r:id="rId2"/>
              </a:rPr>
              <a:t>prepaidcards@jmu.edu</a:t>
            </a:r>
            <a:r>
              <a:rPr lang="en-US" dirty="0"/>
              <a:t>). </a:t>
            </a:r>
          </a:p>
          <a:p>
            <a:r>
              <a:rPr lang="en-US" dirty="0"/>
              <a:t>CI reviews order.</a:t>
            </a:r>
          </a:p>
          <a:p>
            <a:r>
              <a:rPr lang="en-US" dirty="0"/>
              <a:t>CI notifies Requestor and UBO of scheduled card distribution date in UBO.</a:t>
            </a:r>
          </a:p>
          <a:p>
            <a:r>
              <a:rPr lang="en-US" dirty="0"/>
              <a:t>Student receiving per diem funding picks up their own card (NO EXCEPTIONS).</a:t>
            </a:r>
          </a:p>
          <a:p>
            <a:pPr lvl="1"/>
            <a:r>
              <a:rPr lang="en-US" dirty="0"/>
              <a:t>Pick up is within (5) days of travel and no later than 11am (1) business day before departure date.</a:t>
            </a:r>
          </a:p>
          <a:p>
            <a:r>
              <a:rPr lang="en-US" dirty="0"/>
              <a:t>UBO advises CI when cards are picked up.</a:t>
            </a:r>
          </a:p>
          <a:p>
            <a:r>
              <a:rPr lang="en-US" dirty="0"/>
              <a:t>CI reviews for completeness and funds cards.</a:t>
            </a:r>
          </a:p>
          <a:p>
            <a:r>
              <a:rPr lang="en-US" dirty="0"/>
              <a:t>DeptID# charged for total of cards funded by 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9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EEA2-2C62-4061-BD9B-92E44F0EFCFE}"/>
              </a:ext>
            </a:extLst>
          </p:cNvPr>
          <p:cNvSpPr txBox="1"/>
          <p:nvPr/>
        </p:nvSpPr>
        <p:spPr>
          <a:xfrm>
            <a:off x="260058" y="542861"/>
            <a:ext cx="57369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Completed Prepaid Payment Card Order Form</a:t>
            </a:r>
          </a:p>
          <a:p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all fields.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 NOT alter forms, altered forms will not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working off-campus, include phone # where you can be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Be sure to enter IRB approval date and IRB protocol #, if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Enter specific card request date. Allow five business days for order fulfillment (from time received by Cash &amp; Investments).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EC/PI/SC obtains applicable OSP Financial Services and FAO approvals.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Request cards for </a:t>
            </a:r>
            <a:r>
              <a:rPr lang="en-US" sz="1400" b="1" i="1" dirty="0"/>
              <a:t>only one participant payment type</a:t>
            </a:r>
            <a:r>
              <a:rPr lang="en-US" sz="1400" dirty="0"/>
              <a:t>, Instant Issue or Personalized Rewards cards, and one event/project per form. Personalized cards are not issued with this request.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This order alerts Cash &amp; Investments that the JMU U.S. Bank Corporate Rewards Load Spreadsheet requesting personalized cards to be funded and mailed is pending.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Cards requested and funded that are not used as expected will require reimbursement from non-state/university funds. Be sure to review procedures first.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Direct all prepaid card order questions/communications to </a:t>
            </a:r>
            <a:r>
              <a:rPr lang="en-US" sz="1400" dirty="0">
                <a:hlinkClick r:id="rId3"/>
              </a:rPr>
              <a:t>prepaidcards@jmu.edu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This form is used for the Rewards Visa Card </a:t>
            </a:r>
            <a:r>
              <a:rPr lang="en-US" sz="1400" b="1" i="1" dirty="0"/>
              <a:t>and</a:t>
            </a:r>
            <a:r>
              <a:rPr lang="en-US" sz="1400" dirty="0"/>
              <a:t> the Focus Blue Reloadable Visa Card (not used for per diem funding).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206EE1-1260-4129-8357-EDD880D8869A}"/>
              </a:ext>
            </a:extLst>
          </p:cNvPr>
          <p:cNvSpPr/>
          <p:nvPr/>
        </p:nvSpPr>
        <p:spPr>
          <a:xfrm>
            <a:off x="6253732" y="3621568"/>
            <a:ext cx="708128" cy="3967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82E844-D8E6-4E3D-A8C4-B9C8281CE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1860" y="190987"/>
          <a:ext cx="4742460" cy="594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7024955" imgH="8812791" progId="Word.Document.12">
                  <p:embed/>
                </p:oleObj>
              </mc:Choice>
              <mc:Fallback>
                <p:oleObj name="Document" r:id="rId4" imgW="7024955" imgH="8812791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382E844-D8E6-4E3D-A8C4-B9C8281CE1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1860" y="190987"/>
                        <a:ext cx="4742460" cy="5948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53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u-powerpoint-template-block-logo (3)" id="{FBB78543-4264-AA40-9035-262C7802E6FB}" vid="{BBBC8AB1-DDA3-0B47-8D53-0B709E6ABD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2579</Words>
  <Application>Microsoft Office PowerPoint</Application>
  <PresentationFormat>Widescreen</PresentationFormat>
  <Paragraphs>226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Malgun Gothic</vt:lpstr>
      <vt:lpstr>Arial</vt:lpstr>
      <vt:lpstr>Arial Narrow</vt:lpstr>
      <vt:lpstr>Calibri</vt:lpstr>
      <vt:lpstr>Franklin Gothic Book</vt:lpstr>
      <vt:lpstr>Rockwell</vt:lpstr>
      <vt:lpstr>Wingdings</vt:lpstr>
      <vt:lpstr>Office Theme</vt:lpstr>
      <vt:lpstr>Document</vt:lpstr>
      <vt:lpstr>Worksheet</vt:lpstr>
      <vt:lpstr>JMU U. S. Bank Prepaid Card Programs</vt:lpstr>
      <vt:lpstr>Acronyms and Definitions</vt:lpstr>
      <vt:lpstr>Participant Payments by card are more efficient</vt:lpstr>
      <vt:lpstr>Shared Responsibilities</vt:lpstr>
      <vt:lpstr>JMU U.S. Bank Corporate Rewards Prepaid Card</vt:lpstr>
      <vt:lpstr>PowerPoint Presentation</vt:lpstr>
      <vt:lpstr>Process - Incentives</vt:lpstr>
      <vt:lpstr>Process – Student Per Diems</vt:lpstr>
      <vt:lpstr>PowerPoint Presentation</vt:lpstr>
      <vt:lpstr>PowerPoint Presentation</vt:lpstr>
      <vt:lpstr>PowerPoint Presentation</vt:lpstr>
      <vt:lpstr>Important Detail: Customer ID</vt:lpstr>
      <vt:lpstr>PowerPoint Presentation</vt:lpstr>
      <vt:lpstr>PowerPoint Presentation</vt:lpstr>
      <vt:lpstr>U.S. Bank Focus Blue Reloadable Visa Card</vt:lpstr>
      <vt:lpstr>Prepaid Card Program Details:</vt:lpstr>
      <vt:lpstr>Process</vt:lpstr>
      <vt:lpstr>U.S. Bank Focus Blue Reloadable Visa Card – Individuals (Research, Team Per diems and Incentives)</vt:lpstr>
      <vt:lpstr>PowerPoint Presentation</vt:lpstr>
      <vt:lpstr>PowerPoint Presentation</vt:lpstr>
      <vt:lpstr>PowerPoint Presentation</vt:lpstr>
      <vt:lpstr>Card information for funding requests</vt:lpstr>
      <vt:lpstr>PowerPoint Presentation</vt:lpstr>
      <vt:lpstr>PowerPoint Presentation</vt:lpstr>
      <vt:lpstr>U.S. Bank Focus Blue Reloadable Visa Card – Team Use with approval from Cash &amp; Investments</vt:lpstr>
      <vt:lpstr>Thank you for completing the JMU U.S. Bank Prepaid Card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Sherman, Brittany - sherm2bm</cp:lastModifiedBy>
  <cp:revision>163</cp:revision>
  <cp:lastPrinted>2024-04-16T20:03:20Z</cp:lastPrinted>
  <dcterms:created xsi:type="dcterms:W3CDTF">2018-10-25T14:17:50Z</dcterms:created>
  <dcterms:modified xsi:type="dcterms:W3CDTF">2024-08-01T18:22:38Z</dcterms:modified>
</cp:coreProperties>
</file>