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2" r:id="rId3"/>
    <p:sldId id="263" r:id="rId4"/>
    <p:sldId id="265" r:id="rId5"/>
    <p:sldId id="282" r:id="rId6"/>
    <p:sldId id="272" r:id="rId7"/>
    <p:sldId id="264" r:id="rId8"/>
    <p:sldId id="278" r:id="rId9"/>
    <p:sldId id="269" r:id="rId10"/>
    <p:sldId id="267" r:id="rId11"/>
    <p:sldId id="270" r:id="rId12"/>
    <p:sldId id="285" r:id="rId13"/>
    <p:sldId id="284" r:id="rId14"/>
    <p:sldId id="273" r:id="rId15"/>
    <p:sldId id="279" r:id="rId16"/>
    <p:sldId id="286" r:id="rId17"/>
    <p:sldId id="280" r:id="rId18"/>
    <p:sldId id="281" r:id="rId19"/>
    <p:sldId id="28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8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9C65"/>
    <a:srgbClr val="C3B072"/>
    <a:srgbClr val="372F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60"/>
    <p:restoredTop sz="94674"/>
  </p:normalViewPr>
  <p:slideViewPr>
    <p:cSldViewPr snapToGrid="0" snapToObjects="1" showGuides="1">
      <p:cViewPr varScale="1">
        <p:scale>
          <a:sx n="112" d="100"/>
          <a:sy n="112" d="100"/>
        </p:scale>
        <p:origin x="774" y="96"/>
      </p:cViewPr>
      <p:guideLst>
        <p:guide orient="horz" pos="2328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734C39-D69E-4DF0-87D3-CA8CB89388F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B0E3BA3-E3BF-46EF-AD60-43FCA661E492}">
      <dgm:prSet phldrT="[Text]"/>
      <dgm:spPr/>
      <dgm:t>
        <a:bodyPr/>
        <a:lstStyle/>
        <a:p>
          <a:r>
            <a:rPr lang="en-US" dirty="0"/>
            <a:t>JMU maintains balance with US Bank</a:t>
          </a:r>
        </a:p>
      </dgm:t>
    </dgm:pt>
    <dgm:pt modelId="{1F671E60-4D2B-4520-B451-0BFB7AC74FB9}" type="parTrans" cxnId="{E278DEE0-6FD2-4E20-8E04-4F8DA28E6D4F}">
      <dgm:prSet/>
      <dgm:spPr/>
      <dgm:t>
        <a:bodyPr/>
        <a:lstStyle/>
        <a:p>
          <a:endParaRPr lang="en-US"/>
        </a:p>
      </dgm:t>
    </dgm:pt>
    <dgm:pt modelId="{6B9FCEAA-078F-4E06-B430-D59B40285192}" type="sibTrans" cxnId="{E278DEE0-6FD2-4E20-8E04-4F8DA28E6D4F}">
      <dgm:prSet/>
      <dgm:spPr/>
      <dgm:t>
        <a:bodyPr/>
        <a:lstStyle/>
        <a:p>
          <a:endParaRPr lang="en-US"/>
        </a:p>
      </dgm:t>
    </dgm:pt>
    <dgm:pt modelId="{1C9AADFE-66B4-4827-BC8B-70B38AF8A466}">
      <dgm:prSet phldrT="[Text]"/>
      <dgm:spPr/>
      <dgm:t>
        <a:bodyPr/>
        <a:lstStyle/>
        <a:p>
          <a:r>
            <a:rPr lang="en-US" dirty="0"/>
            <a:t>Cards issued to Participants</a:t>
          </a:r>
        </a:p>
      </dgm:t>
    </dgm:pt>
    <dgm:pt modelId="{32FB083C-9670-4FEF-B7DD-E789C5DF97A4}" type="parTrans" cxnId="{A4E617C6-D10C-431E-8273-CFCA77B94CCD}">
      <dgm:prSet/>
      <dgm:spPr/>
      <dgm:t>
        <a:bodyPr/>
        <a:lstStyle/>
        <a:p>
          <a:endParaRPr lang="en-US"/>
        </a:p>
      </dgm:t>
    </dgm:pt>
    <dgm:pt modelId="{1C7D14C5-C9DC-439A-AE57-E934771469D5}" type="sibTrans" cxnId="{A4E617C6-D10C-431E-8273-CFCA77B94CCD}">
      <dgm:prSet/>
      <dgm:spPr/>
      <dgm:t>
        <a:bodyPr/>
        <a:lstStyle/>
        <a:p>
          <a:endParaRPr lang="en-US"/>
        </a:p>
      </dgm:t>
    </dgm:pt>
    <dgm:pt modelId="{CDCED40E-813A-471E-AA72-2B2CD4862BEA}">
      <dgm:prSet phldrT="[Text]"/>
      <dgm:spPr/>
      <dgm:t>
        <a:bodyPr/>
        <a:lstStyle/>
        <a:p>
          <a:r>
            <a:rPr lang="en-US" dirty="0"/>
            <a:t>Payment issued directly to card</a:t>
          </a:r>
        </a:p>
      </dgm:t>
    </dgm:pt>
    <dgm:pt modelId="{B90E528E-5759-4389-B673-874D88CB1BDD}" type="parTrans" cxnId="{F3DB581A-055D-4120-8739-20AB19D03662}">
      <dgm:prSet/>
      <dgm:spPr/>
      <dgm:t>
        <a:bodyPr/>
        <a:lstStyle/>
        <a:p>
          <a:endParaRPr lang="en-US"/>
        </a:p>
      </dgm:t>
    </dgm:pt>
    <dgm:pt modelId="{64CCA4B1-C735-4212-ACB0-7356A0E8A52B}" type="sibTrans" cxnId="{F3DB581A-055D-4120-8739-20AB19D03662}">
      <dgm:prSet/>
      <dgm:spPr/>
      <dgm:t>
        <a:bodyPr/>
        <a:lstStyle/>
        <a:p>
          <a:endParaRPr lang="en-US"/>
        </a:p>
      </dgm:t>
    </dgm:pt>
    <dgm:pt modelId="{EFE40754-E799-40F8-8569-8C0248382C51}" type="pres">
      <dgm:prSet presAssocID="{9D734C39-D69E-4DF0-87D3-CA8CB89388F2}" presName="CompostProcess" presStyleCnt="0">
        <dgm:presLayoutVars>
          <dgm:dir/>
          <dgm:resizeHandles val="exact"/>
        </dgm:presLayoutVars>
      </dgm:prSet>
      <dgm:spPr/>
    </dgm:pt>
    <dgm:pt modelId="{DA49749E-94A5-4FEF-8A0A-FC7DACEACA61}" type="pres">
      <dgm:prSet presAssocID="{9D734C39-D69E-4DF0-87D3-CA8CB89388F2}" presName="arrow" presStyleLbl="bgShp" presStyleIdx="0" presStyleCnt="1" custLinFactNeighborX="175"/>
      <dgm:spPr/>
    </dgm:pt>
    <dgm:pt modelId="{BD3FBC46-352D-4AB7-8DAA-18E18473F23F}" type="pres">
      <dgm:prSet presAssocID="{9D734C39-D69E-4DF0-87D3-CA8CB89388F2}" presName="linearProcess" presStyleCnt="0"/>
      <dgm:spPr/>
    </dgm:pt>
    <dgm:pt modelId="{1D048282-B9C8-4093-BFDA-7C61A26D8750}" type="pres">
      <dgm:prSet presAssocID="{4B0E3BA3-E3BF-46EF-AD60-43FCA661E492}" presName="textNode" presStyleLbl="node1" presStyleIdx="0" presStyleCnt="3">
        <dgm:presLayoutVars>
          <dgm:bulletEnabled val="1"/>
        </dgm:presLayoutVars>
      </dgm:prSet>
      <dgm:spPr/>
    </dgm:pt>
    <dgm:pt modelId="{E7D2FD1B-800D-4291-B8A6-E068E6AA7172}" type="pres">
      <dgm:prSet presAssocID="{6B9FCEAA-078F-4E06-B430-D59B40285192}" presName="sibTrans" presStyleCnt="0"/>
      <dgm:spPr/>
    </dgm:pt>
    <dgm:pt modelId="{1D57DEAB-96A5-42FD-91B6-6D2AAEF40EE1}" type="pres">
      <dgm:prSet presAssocID="{1C9AADFE-66B4-4827-BC8B-70B38AF8A466}" presName="textNode" presStyleLbl="node1" presStyleIdx="1" presStyleCnt="3" custLinFactNeighborX="35166" custLinFactNeighborY="0">
        <dgm:presLayoutVars>
          <dgm:bulletEnabled val="1"/>
        </dgm:presLayoutVars>
      </dgm:prSet>
      <dgm:spPr/>
    </dgm:pt>
    <dgm:pt modelId="{60051D10-E155-4568-96D3-AF58D5CDBBD3}" type="pres">
      <dgm:prSet presAssocID="{1C7D14C5-C9DC-439A-AE57-E934771469D5}" presName="sibTrans" presStyleCnt="0"/>
      <dgm:spPr/>
    </dgm:pt>
    <dgm:pt modelId="{B456A8ED-1FFF-4F2C-96DB-9BDD1FA12DC9}" type="pres">
      <dgm:prSet presAssocID="{CDCED40E-813A-471E-AA72-2B2CD4862BEA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F3DB581A-055D-4120-8739-20AB19D03662}" srcId="{9D734C39-D69E-4DF0-87D3-CA8CB89388F2}" destId="{CDCED40E-813A-471E-AA72-2B2CD4862BEA}" srcOrd="2" destOrd="0" parTransId="{B90E528E-5759-4389-B673-874D88CB1BDD}" sibTransId="{64CCA4B1-C735-4212-ACB0-7356A0E8A52B}"/>
    <dgm:cxn modelId="{10295A28-B8F0-4D35-BED8-F63CEADFCF53}" type="presOf" srcId="{9D734C39-D69E-4DF0-87D3-CA8CB89388F2}" destId="{EFE40754-E799-40F8-8569-8C0248382C51}" srcOrd="0" destOrd="0" presId="urn:microsoft.com/office/officeart/2005/8/layout/hProcess9"/>
    <dgm:cxn modelId="{41A43074-39F7-44D8-8655-DF7142777836}" type="presOf" srcId="{4B0E3BA3-E3BF-46EF-AD60-43FCA661E492}" destId="{1D048282-B9C8-4093-BFDA-7C61A26D8750}" srcOrd="0" destOrd="0" presId="urn:microsoft.com/office/officeart/2005/8/layout/hProcess9"/>
    <dgm:cxn modelId="{7FA65092-DADB-4A7D-BF6D-6D119D28709D}" type="presOf" srcId="{CDCED40E-813A-471E-AA72-2B2CD4862BEA}" destId="{B456A8ED-1FFF-4F2C-96DB-9BDD1FA12DC9}" srcOrd="0" destOrd="0" presId="urn:microsoft.com/office/officeart/2005/8/layout/hProcess9"/>
    <dgm:cxn modelId="{A4E617C6-D10C-431E-8273-CFCA77B94CCD}" srcId="{9D734C39-D69E-4DF0-87D3-CA8CB89388F2}" destId="{1C9AADFE-66B4-4827-BC8B-70B38AF8A466}" srcOrd="1" destOrd="0" parTransId="{32FB083C-9670-4FEF-B7DD-E789C5DF97A4}" sibTransId="{1C7D14C5-C9DC-439A-AE57-E934771469D5}"/>
    <dgm:cxn modelId="{5F5F86E0-15CA-492A-AEE9-779E4C8EE2AB}" type="presOf" srcId="{1C9AADFE-66B4-4827-BC8B-70B38AF8A466}" destId="{1D57DEAB-96A5-42FD-91B6-6D2AAEF40EE1}" srcOrd="0" destOrd="0" presId="urn:microsoft.com/office/officeart/2005/8/layout/hProcess9"/>
    <dgm:cxn modelId="{E278DEE0-6FD2-4E20-8E04-4F8DA28E6D4F}" srcId="{9D734C39-D69E-4DF0-87D3-CA8CB89388F2}" destId="{4B0E3BA3-E3BF-46EF-AD60-43FCA661E492}" srcOrd="0" destOrd="0" parTransId="{1F671E60-4D2B-4520-B451-0BFB7AC74FB9}" sibTransId="{6B9FCEAA-078F-4E06-B430-D59B40285192}"/>
    <dgm:cxn modelId="{06F282E1-5A08-4CE3-8330-069FC97C8C03}" type="presParOf" srcId="{EFE40754-E799-40F8-8569-8C0248382C51}" destId="{DA49749E-94A5-4FEF-8A0A-FC7DACEACA61}" srcOrd="0" destOrd="0" presId="urn:microsoft.com/office/officeart/2005/8/layout/hProcess9"/>
    <dgm:cxn modelId="{37BA8815-9CEF-4733-89B2-6DF4AEFB23C7}" type="presParOf" srcId="{EFE40754-E799-40F8-8569-8C0248382C51}" destId="{BD3FBC46-352D-4AB7-8DAA-18E18473F23F}" srcOrd="1" destOrd="0" presId="urn:microsoft.com/office/officeart/2005/8/layout/hProcess9"/>
    <dgm:cxn modelId="{5F339C2B-669F-495C-8C65-30E363BB8807}" type="presParOf" srcId="{BD3FBC46-352D-4AB7-8DAA-18E18473F23F}" destId="{1D048282-B9C8-4093-BFDA-7C61A26D8750}" srcOrd="0" destOrd="0" presId="urn:microsoft.com/office/officeart/2005/8/layout/hProcess9"/>
    <dgm:cxn modelId="{C5E0CF69-4527-4638-84B4-4FBD95560F8A}" type="presParOf" srcId="{BD3FBC46-352D-4AB7-8DAA-18E18473F23F}" destId="{E7D2FD1B-800D-4291-B8A6-E068E6AA7172}" srcOrd="1" destOrd="0" presId="urn:microsoft.com/office/officeart/2005/8/layout/hProcess9"/>
    <dgm:cxn modelId="{31094640-2B71-4ACC-BAC2-6A62FA690AD9}" type="presParOf" srcId="{BD3FBC46-352D-4AB7-8DAA-18E18473F23F}" destId="{1D57DEAB-96A5-42FD-91B6-6D2AAEF40EE1}" srcOrd="2" destOrd="0" presId="urn:microsoft.com/office/officeart/2005/8/layout/hProcess9"/>
    <dgm:cxn modelId="{16AE6544-1213-4271-9201-0F465793CFDD}" type="presParOf" srcId="{BD3FBC46-352D-4AB7-8DAA-18E18473F23F}" destId="{60051D10-E155-4568-96D3-AF58D5CDBBD3}" srcOrd="3" destOrd="0" presId="urn:microsoft.com/office/officeart/2005/8/layout/hProcess9"/>
    <dgm:cxn modelId="{B76AB94C-7884-4C3C-9DDA-764BB15A2CCE}" type="presParOf" srcId="{BD3FBC46-352D-4AB7-8DAA-18E18473F23F}" destId="{B456A8ED-1FFF-4F2C-96DB-9BDD1FA12DC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1FD38E-693C-4761-919F-5911DE99404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A246B4-729C-4CA6-B31A-3D52D267C1D0}">
      <dgm:prSet phldrT="[Text]"/>
      <dgm:spPr/>
      <dgm:t>
        <a:bodyPr/>
        <a:lstStyle/>
        <a:p>
          <a:r>
            <a:rPr lang="en-US" dirty="0"/>
            <a:t>EC/PI/SC </a:t>
          </a:r>
        </a:p>
      </dgm:t>
    </dgm:pt>
    <dgm:pt modelId="{FD62F869-6CF7-414E-BA70-2AE210B20F48}" type="parTrans" cxnId="{D09CCF1F-197C-42B2-8798-5AFAD13B195D}">
      <dgm:prSet/>
      <dgm:spPr/>
      <dgm:t>
        <a:bodyPr/>
        <a:lstStyle/>
        <a:p>
          <a:endParaRPr lang="en-US"/>
        </a:p>
      </dgm:t>
    </dgm:pt>
    <dgm:pt modelId="{EBDDEC72-0E89-4CFC-ACE4-17ADE52A14F6}" type="sibTrans" cxnId="{D09CCF1F-197C-42B2-8798-5AFAD13B195D}">
      <dgm:prSet/>
      <dgm:spPr/>
      <dgm:t>
        <a:bodyPr/>
        <a:lstStyle/>
        <a:p>
          <a:endParaRPr lang="en-US"/>
        </a:p>
      </dgm:t>
    </dgm:pt>
    <dgm:pt modelId="{5EFDEC4B-80E6-43BF-9E3E-49322A3C0D08}">
      <dgm:prSet phldrT="[Text]"/>
      <dgm:spPr/>
      <dgm:t>
        <a:bodyPr/>
        <a:lstStyle/>
        <a:p>
          <a:r>
            <a:rPr lang="en-US" dirty="0"/>
            <a:t>Obtains participant information</a:t>
          </a:r>
        </a:p>
      </dgm:t>
    </dgm:pt>
    <dgm:pt modelId="{F468BBE5-2CC9-4584-95BC-A7907ED68BC6}" type="parTrans" cxnId="{59B90A95-2F3E-4A2A-AEBF-CC7BC46E2451}">
      <dgm:prSet/>
      <dgm:spPr/>
      <dgm:t>
        <a:bodyPr/>
        <a:lstStyle/>
        <a:p>
          <a:endParaRPr lang="en-US"/>
        </a:p>
      </dgm:t>
    </dgm:pt>
    <dgm:pt modelId="{B83318EA-77C5-4AC2-A8F7-D33D84F2ADF3}" type="sibTrans" cxnId="{59B90A95-2F3E-4A2A-AEBF-CC7BC46E2451}">
      <dgm:prSet/>
      <dgm:spPr/>
      <dgm:t>
        <a:bodyPr/>
        <a:lstStyle/>
        <a:p>
          <a:endParaRPr lang="en-US"/>
        </a:p>
      </dgm:t>
    </dgm:pt>
    <dgm:pt modelId="{B4F06968-5E7C-4E1F-897B-B01A53D43B9A}">
      <dgm:prSet phldrT="[Text]"/>
      <dgm:spPr/>
      <dgm:t>
        <a:bodyPr/>
        <a:lstStyle/>
        <a:p>
          <a:r>
            <a:rPr lang="en-US" dirty="0"/>
            <a:t>Delivers Card – only request cards distributed in person, mailed cards will be mailed by bank to cardholder</a:t>
          </a:r>
        </a:p>
      </dgm:t>
    </dgm:pt>
    <dgm:pt modelId="{99F32109-3BFD-4A98-8C6C-E94962B9226C}" type="parTrans" cxnId="{33A0AC1B-FF87-4469-AB6A-8BCACAAEE553}">
      <dgm:prSet/>
      <dgm:spPr/>
      <dgm:t>
        <a:bodyPr/>
        <a:lstStyle/>
        <a:p>
          <a:endParaRPr lang="en-US"/>
        </a:p>
      </dgm:t>
    </dgm:pt>
    <dgm:pt modelId="{FD335488-7E70-4458-8B7E-1AFDCC5A673B}" type="sibTrans" cxnId="{33A0AC1B-FF87-4469-AB6A-8BCACAAEE553}">
      <dgm:prSet/>
      <dgm:spPr/>
      <dgm:t>
        <a:bodyPr/>
        <a:lstStyle/>
        <a:p>
          <a:endParaRPr lang="en-US"/>
        </a:p>
      </dgm:t>
    </dgm:pt>
    <dgm:pt modelId="{218E4FA7-A328-4B28-A3BE-0D0CD17B4662}">
      <dgm:prSet phldrT="[Text]"/>
      <dgm:spPr/>
      <dgm:t>
        <a:bodyPr/>
        <a:lstStyle/>
        <a:p>
          <a:r>
            <a:rPr lang="en-US" dirty="0"/>
            <a:t>CI</a:t>
          </a:r>
        </a:p>
      </dgm:t>
    </dgm:pt>
    <dgm:pt modelId="{E06C7E7C-95B1-4C5D-978B-D4F4648379F7}" type="parTrans" cxnId="{E9F9CC61-62D6-4EA9-9622-40AC07EB3834}">
      <dgm:prSet/>
      <dgm:spPr/>
      <dgm:t>
        <a:bodyPr/>
        <a:lstStyle/>
        <a:p>
          <a:endParaRPr lang="en-US"/>
        </a:p>
      </dgm:t>
    </dgm:pt>
    <dgm:pt modelId="{C4E7E8F9-A960-40F7-B1E5-E401D6C28561}" type="sibTrans" cxnId="{E9F9CC61-62D6-4EA9-9622-40AC07EB3834}">
      <dgm:prSet/>
      <dgm:spPr/>
      <dgm:t>
        <a:bodyPr/>
        <a:lstStyle/>
        <a:p>
          <a:endParaRPr lang="en-US"/>
        </a:p>
      </dgm:t>
    </dgm:pt>
    <dgm:pt modelId="{CC1237C4-9AC1-4B21-9D6F-F31BDDC14A72}">
      <dgm:prSet phldrT="[Text]"/>
      <dgm:spPr/>
      <dgm:t>
        <a:bodyPr/>
        <a:lstStyle/>
        <a:p>
          <a:r>
            <a:rPr lang="en-US" dirty="0"/>
            <a:t>Assigns unfunded cards to Research/Event Managers</a:t>
          </a:r>
        </a:p>
      </dgm:t>
    </dgm:pt>
    <dgm:pt modelId="{3CBD4221-309F-401E-973F-85E19DCDE162}" type="parTrans" cxnId="{551C15EE-2700-49B0-9980-2D7A988CD284}">
      <dgm:prSet/>
      <dgm:spPr/>
      <dgm:t>
        <a:bodyPr/>
        <a:lstStyle/>
        <a:p>
          <a:endParaRPr lang="en-US"/>
        </a:p>
      </dgm:t>
    </dgm:pt>
    <dgm:pt modelId="{4EFC93DE-E803-4569-838A-1BA1F80C2D38}" type="sibTrans" cxnId="{551C15EE-2700-49B0-9980-2D7A988CD284}">
      <dgm:prSet/>
      <dgm:spPr/>
      <dgm:t>
        <a:bodyPr/>
        <a:lstStyle/>
        <a:p>
          <a:endParaRPr lang="en-US"/>
        </a:p>
      </dgm:t>
    </dgm:pt>
    <dgm:pt modelId="{18A2A165-A739-4469-97C6-AA064DE1FA5B}">
      <dgm:prSet phldrT="[Text]"/>
      <dgm:spPr/>
      <dgm:t>
        <a:bodyPr/>
        <a:lstStyle/>
        <a:p>
          <a:r>
            <a:rPr lang="en-US" dirty="0"/>
            <a:t>Funds payment requests to cards</a:t>
          </a:r>
        </a:p>
      </dgm:t>
    </dgm:pt>
    <dgm:pt modelId="{F0D97795-1DCF-43EF-ADD7-1E3CC9B4A82E}" type="parTrans" cxnId="{7D1D589E-B190-4277-A4CC-B6BA897A428B}">
      <dgm:prSet/>
      <dgm:spPr/>
      <dgm:t>
        <a:bodyPr/>
        <a:lstStyle/>
        <a:p>
          <a:endParaRPr lang="en-US"/>
        </a:p>
      </dgm:t>
    </dgm:pt>
    <dgm:pt modelId="{3088447B-923F-4EF4-94EA-6DE6CC0EBD8D}" type="sibTrans" cxnId="{7D1D589E-B190-4277-A4CC-B6BA897A428B}">
      <dgm:prSet/>
      <dgm:spPr/>
      <dgm:t>
        <a:bodyPr/>
        <a:lstStyle/>
        <a:p>
          <a:endParaRPr lang="en-US"/>
        </a:p>
      </dgm:t>
    </dgm:pt>
    <dgm:pt modelId="{CBAD5B53-F4CA-452C-9414-2BD1E76EE778}">
      <dgm:prSet phldrT="[Text]"/>
      <dgm:spPr/>
      <dgm:t>
        <a:bodyPr/>
        <a:lstStyle/>
        <a:p>
          <a:r>
            <a:rPr lang="en-US" dirty="0"/>
            <a:t>UBO</a:t>
          </a:r>
        </a:p>
      </dgm:t>
    </dgm:pt>
    <dgm:pt modelId="{840883BF-A3D6-4633-96FC-9CDA45697FDD}" type="parTrans" cxnId="{F5FB1555-856A-4D7B-A1EB-B929578ECF13}">
      <dgm:prSet/>
      <dgm:spPr/>
      <dgm:t>
        <a:bodyPr/>
        <a:lstStyle/>
        <a:p>
          <a:endParaRPr lang="en-US"/>
        </a:p>
      </dgm:t>
    </dgm:pt>
    <dgm:pt modelId="{C342589A-D3B4-4610-8122-94E059B7E82D}" type="sibTrans" cxnId="{F5FB1555-856A-4D7B-A1EB-B929578ECF13}">
      <dgm:prSet/>
      <dgm:spPr/>
      <dgm:t>
        <a:bodyPr/>
        <a:lstStyle/>
        <a:p>
          <a:endParaRPr lang="en-US"/>
        </a:p>
      </dgm:t>
    </dgm:pt>
    <dgm:pt modelId="{0EDD6CED-A94C-4F60-9E8F-F05743EB5CD1}">
      <dgm:prSet phldrT="[Text]"/>
      <dgm:spPr/>
      <dgm:t>
        <a:bodyPr/>
        <a:lstStyle/>
        <a:p>
          <a:r>
            <a:rPr lang="en-US" dirty="0"/>
            <a:t>Issues cards assigned by CI to Research/Event Manager</a:t>
          </a:r>
        </a:p>
      </dgm:t>
    </dgm:pt>
    <dgm:pt modelId="{F46843C3-562F-425F-A22C-BF7B9FD7F39C}" type="parTrans" cxnId="{FF59E872-8A19-46CF-826D-3432664F4148}">
      <dgm:prSet/>
      <dgm:spPr/>
      <dgm:t>
        <a:bodyPr/>
        <a:lstStyle/>
        <a:p>
          <a:endParaRPr lang="en-US"/>
        </a:p>
      </dgm:t>
    </dgm:pt>
    <dgm:pt modelId="{9718FAFB-CD56-4F09-9384-08223EC3D573}" type="sibTrans" cxnId="{FF59E872-8A19-46CF-826D-3432664F4148}">
      <dgm:prSet/>
      <dgm:spPr/>
      <dgm:t>
        <a:bodyPr/>
        <a:lstStyle/>
        <a:p>
          <a:endParaRPr lang="en-US"/>
        </a:p>
      </dgm:t>
    </dgm:pt>
    <dgm:pt modelId="{379C874F-A9C9-432A-AB73-5D14ACE3C9EF}">
      <dgm:prSet phldrT="[Text]"/>
      <dgm:spPr/>
      <dgm:t>
        <a:bodyPr/>
        <a:lstStyle/>
        <a:p>
          <a:r>
            <a:rPr lang="en-US" dirty="0"/>
            <a:t>Accepts unused cards from Research/Event Manager back in to inventory</a:t>
          </a:r>
        </a:p>
      </dgm:t>
    </dgm:pt>
    <dgm:pt modelId="{02F1ABB8-2E52-4276-8B73-3E11B8ABF507}" type="parTrans" cxnId="{9272BC8C-86F1-422A-9EC5-9FBACC5211ED}">
      <dgm:prSet/>
      <dgm:spPr/>
      <dgm:t>
        <a:bodyPr/>
        <a:lstStyle/>
        <a:p>
          <a:endParaRPr lang="en-US"/>
        </a:p>
      </dgm:t>
    </dgm:pt>
    <dgm:pt modelId="{529E88E4-DC1C-4983-A58D-080EA20444B2}" type="sibTrans" cxnId="{9272BC8C-86F1-422A-9EC5-9FBACC5211ED}">
      <dgm:prSet/>
      <dgm:spPr/>
      <dgm:t>
        <a:bodyPr/>
        <a:lstStyle/>
        <a:p>
          <a:endParaRPr lang="en-US"/>
        </a:p>
      </dgm:t>
    </dgm:pt>
    <dgm:pt modelId="{46477606-AC63-486A-B461-6CDC0673EBF0}">
      <dgm:prSet phldrT="[Text]"/>
      <dgm:spPr/>
      <dgm:t>
        <a:bodyPr/>
        <a:lstStyle/>
        <a:p>
          <a:r>
            <a:rPr lang="en-US" dirty="0"/>
            <a:t>Communicates participation/payment request to CI</a:t>
          </a:r>
        </a:p>
      </dgm:t>
    </dgm:pt>
    <dgm:pt modelId="{8CEB1686-B7C0-406B-B71F-E4E9FA3197CD}" type="parTrans" cxnId="{16DDF3BC-096A-4F18-AA42-558F2A7B70BE}">
      <dgm:prSet/>
      <dgm:spPr/>
      <dgm:t>
        <a:bodyPr/>
        <a:lstStyle/>
        <a:p>
          <a:endParaRPr lang="en-US"/>
        </a:p>
      </dgm:t>
    </dgm:pt>
    <dgm:pt modelId="{07437DB7-3AE8-4E73-A2A5-7CA8A77536D0}" type="sibTrans" cxnId="{16DDF3BC-096A-4F18-AA42-558F2A7B70BE}">
      <dgm:prSet/>
      <dgm:spPr/>
      <dgm:t>
        <a:bodyPr/>
        <a:lstStyle/>
        <a:p>
          <a:endParaRPr lang="en-US"/>
        </a:p>
      </dgm:t>
    </dgm:pt>
    <dgm:pt modelId="{3D520931-0172-48CA-AF7C-41327509D11A}">
      <dgm:prSet phldrT="[Text]"/>
      <dgm:spPr/>
      <dgm:t>
        <a:bodyPr/>
        <a:lstStyle/>
        <a:p>
          <a:r>
            <a:rPr lang="en-US" dirty="0"/>
            <a:t>Point of contact for campus card programs</a:t>
          </a:r>
        </a:p>
      </dgm:t>
    </dgm:pt>
    <dgm:pt modelId="{CA10A629-9074-43BD-8AC8-9078B38FB834}" type="parTrans" cxnId="{75A21104-10F6-4031-B52E-DFCB33230949}">
      <dgm:prSet/>
      <dgm:spPr/>
      <dgm:t>
        <a:bodyPr/>
        <a:lstStyle/>
        <a:p>
          <a:endParaRPr lang="en-US"/>
        </a:p>
      </dgm:t>
    </dgm:pt>
    <dgm:pt modelId="{B10B6914-2FFF-4C03-AE1E-60DB2BE94DC0}" type="sibTrans" cxnId="{75A21104-10F6-4031-B52E-DFCB33230949}">
      <dgm:prSet/>
      <dgm:spPr/>
      <dgm:t>
        <a:bodyPr/>
        <a:lstStyle/>
        <a:p>
          <a:endParaRPr lang="en-US"/>
        </a:p>
      </dgm:t>
    </dgm:pt>
    <dgm:pt modelId="{80315BDE-09AA-4982-910A-2EBB311A8058}">
      <dgm:prSet phldrT="[Text]"/>
      <dgm:spPr/>
      <dgm:t>
        <a:bodyPr/>
        <a:lstStyle/>
        <a:p>
          <a:r>
            <a:rPr lang="en-US" dirty="0"/>
            <a:t>Maintains funding balance with US Bank and card inventory </a:t>
          </a:r>
        </a:p>
      </dgm:t>
    </dgm:pt>
    <dgm:pt modelId="{6D7A9F58-E031-495E-8178-902AF785F95E}" type="parTrans" cxnId="{BC4B4CDC-A687-4B15-8AF8-8F330692A8FF}">
      <dgm:prSet/>
      <dgm:spPr/>
      <dgm:t>
        <a:bodyPr/>
        <a:lstStyle/>
        <a:p>
          <a:endParaRPr lang="en-US"/>
        </a:p>
      </dgm:t>
    </dgm:pt>
    <dgm:pt modelId="{FEB974D7-334F-4564-8E75-12918DE80629}" type="sibTrans" cxnId="{BC4B4CDC-A687-4B15-8AF8-8F330692A8FF}">
      <dgm:prSet/>
      <dgm:spPr/>
      <dgm:t>
        <a:bodyPr/>
        <a:lstStyle/>
        <a:p>
          <a:endParaRPr lang="en-US"/>
        </a:p>
      </dgm:t>
    </dgm:pt>
    <dgm:pt modelId="{CB135CE4-E101-4FAA-9DC9-208C6EC32A36}">
      <dgm:prSet phldrT="[Text]"/>
      <dgm:spPr/>
      <dgm:t>
        <a:bodyPr/>
        <a:lstStyle/>
        <a:p>
          <a:r>
            <a:rPr lang="en-US" dirty="0"/>
            <a:t>Requests cards from CI and picks up from UBO</a:t>
          </a:r>
        </a:p>
      </dgm:t>
    </dgm:pt>
    <dgm:pt modelId="{BAA3BD2B-29E6-4F96-A93F-BE026C9DCA77}" type="parTrans" cxnId="{E99C408A-C1BE-446E-A303-5210C72C1F6C}">
      <dgm:prSet/>
      <dgm:spPr/>
      <dgm:t>
        <a:bodyPr/>
        <a:lstStyle/>
        <a:p>
          <a:endParaRPr lang="en-US"/>
        </a:p>
      </dgm:t>
    </dgm:pt>
    <dgm:pt modelId="{99A6F647-4000-4C67-BC2E-057AA70FC841}" type="sibTrans" cxnId="{E99C408A-C1BE-446E-A303-5210C72C1F6C}">
      <dgm:prSet/>
      <dgm:spPr/>
      <dgm:t>
        <a:bodyPr/>
        <a:lstStyle/>
        <a:p>
          <a:endParaRPr lang="en-US"/>
        </a:p>
      </dgm:t>
    </dgm:pt>
    <dgm:pt modelId="{5CF0EC77-23DC-48FD-847A-81412FF4B251}">
      <dgm:prSet phldrT="[Text]"/>
      <dgm:spPr/>
      <dgm:t>
        <a:bodyPr/>
        <a:lstStyle/>
        <a:p>
          <a:r>
            <a:rPr lang="en-US" dirty="0"/>
            <a:t>Manages card inventory and payment requests</a:t>
          </a:r>
        </a:p>
      </dgm:t>
    </dgm:pt>
    <dgm:pt modelId="{B1CE3CD1-E9D3-4546-A6E5-E930017E2742}" type="parTrans" cxnId="{BA7D0513-D2CE-434F-8E07-8C7BE76C2C44}">
      <dgm:prSet/>
      <dgm:spPr/>
      <dgm:t>
        <a:bodyPr/>
        <a:lstStyle/>
        <a:p>
          <a:endParaRPr lang="en-US"/>
        </a:p>
      </dgm:t>
    </dgm:pt>
    <dgm:pt modelId="{A694B7D6-9FE6-4044-A106-6FCA3ECDEEF3}" type="sibTrans" cxnId="{BA7D0513-D2CE-434F-8E07-8C7BE76C2C44}">
      <dgm:prSet/>
      <dgm:spPr/>
      <dgm:t>
        <a:bodyPr/>
        <a:lstStyle/>
        <a:p>
          <a:endParaRPr lang="en-US"/>
        </a:p>
      </dgm:t>
    </dgm:pt>
    <dgm:pt modelId="{8A4ADEB1-1516-464B-B217-9F0E0A249679}" type="pres">
      <dgm:prSet presAssocID="{871FD38E-693C-4761-919F-5911DE99404D}" presName="linearFlow" presStyleCnt="0">
        <dgm:presLayoutVars>
          <dgm:dir/>
          <dgm:animLvl val="lvl"/>
          <dgm:resizeHandles val="exact"/>
        </dgm:presLayoutVars>
      </dgm:prSet>
      <dgm:spPr/>
    </dgm:pt>
    <dgm:pt modelId="{7027A357-EA50-499E-B6A2-469B2BB597AB}" type="pres">
      <dgm:prSet presAssocID="{9BA246B4-729C-4CA6-B31A-3D52D267C1D0}" presName="composite" presStyleCnt="0"/>
      <dgm:spPr/>
    </dgm:pt>
    <dgm:pt modelId="{AD085268-BC82-4A77-AB2E-779126D1EF54}" type="pres">
      <dgm:prSet presAssocID="{9BA246B4-729C-4CA6-B31A-3D52D267C1D0}" presName="parentText" presStyleLbl="alignNode1" presStyleIdx="0" presStyleCnt="3" custLinFactNeighborX="0" custLinFactNeighborY="-2101">
        <dgm:presLayoutVars>
          <dgm:chMax val="1"/>
          <dgm:bulletEnabled val="1"/>
        </dgm:presLayoutVars>
      </dgm:prSet>
      <dgm:spPr/>
    </dgm:pt>
    <dgm:pt modelId="{CC08FDAF-80EA-4334-8907-E91927E920C8}" type="pres">
      <dgm:prSet presAssocID="{9BA246B4-729C-4CA6-B31A-3D52D267C1D0}" presName="descendantText" presStyleLbl="alignAcc1" presStyleIdx="0" presStyleCnt="3" custLinFactNeighborX="289" custLinFactNeighborY="-246">
        <dgm:presLayoutVars>
          <dgm:bulletEnabled val="1"/>
        </dgm:presLayoutVars>
      </dgm:prSet>
      <dgm:spPr/>
    </dgm:pt>
    <dgm:pt modelId="{44EB8223-8245-4001-9C64-F71A9BA2D708}" type="pres">
      <dgm:prSet presAssocID="{EBDDEC72-0E89-4CFC-ACE4-17ADE52A14F6}" presName="sp" presStyleCnt="0"/>
      <dgm:spPr/>
    </dgm:pt>
    <dgm:pt modelId="{ED5C63C9-8717-45B2-9C6E-AFCDA53B8CAF}" type="pres">
      <dgm:prSet presAssocID="{218E4FA7-A328-4B28-A3BE-0D0CD17B4662}" presName="composite" presStyleCnt="0"/>
      <dgm:spPr/>
    </dgm:pt>
    <dgm:pt modelId="{B7F16A09-DB0D-4EE5-83A5-965817E5D38F}" type="pres">
      <dgm:prSet presAssocID="{218E4FA7-A328-4B28-A3BE-0D0CD17B4662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7365A8EF-9705-4852-91A2-408A7301664C}" type="pres">
      <dgm:prSet presAssocID="{218E4FA7-A328-4B28-A3BE-0D0CD17B4662}" presName="descendantText" presStyleLbl="alignAcc1" presStyleIdx="1" presStyleCnt="3">
        <dgm:presLayoutVars>
          <dgm:bulletEnabled val="1"/>
        </dgm:presLayoutVars>
      </dgm:prSet>
      <dgm:spPr/>
    </dgm:pt>
    <dgm:pt modelId="{78A5DF82-26C5-4B92-B090-760D30788343}" type="pres">
      <dgm:prSet presAssocID="{C4E7E8F9-A960-40F7-B1E5-E401D6C28561}" presName="sp" presStyleCnt="0"/>
      <dgm:spPr/>
    </dgm:pt>
    <dgm:pt modelId="{AD56472E-C6AC-4693-9AD6-F3DD5378D6EA}" type="pres">
      <dgm:prSet presAssocID="{CBAD5B53-F4CA-452C-9414-2BD1E76EE778}" presName="composite" presStyleCnt="0"/>
      <dgm:spPr/>
    </dgm:pt>
    <dgm:pt modelId="{1C55E2F9-BFC9-4471-8B1A-3084E31E6E77}" type="pres">
      <dgm:prSet presAssocID="{CBAD5B53-F4CA-452C-9414-2BD1E76EE778}" presName="parentText" presStyleLbl="alignNode1" presStyleIdx="2" presStyleCnt="3" custLinFactNeighborX="0" custLinFactNeighborY="160">
        <dgm:presLayoutVars>
          <dgm:chMax val="1"/>
          <dgm:bulletEnabled val="1"/>
        </dgm:presLayoutVars>
      </dgm:prSet>
      <dgm:spPr/>
    </dgm:pt>
    <dgm:pt modelId="{66D0092C-5F13-4C4C-97C2-51843927A56E}" type="pres">
      <dgm:prSet presAssocID="{CBAD5B53-F4CA-452C-9414-2BD1E76EE778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75A21104-10F6-4031-B52E-DFCB33230949}" srcId="{218E4FA7-A328-4B28-A3BE-0D0CD17B4662}" destId="{3D520931-0172-48CA-AF7C-41327509D11A}" srcOrd="0" destOrd="0" parTransId="{CA10A629-9074-43BD-8AC8-9078B38FB834}" sibTransId="{B10B6914-2FFF-4C03-AE1E-60DB2BE94DC0}"/>
    <dgm:cxn modelId="{68A09D04-E2EA-4E15-A80A-1AEBE6FFB29D}" type="presOf" srcId="{46477606-AC63-486A-B461-6CDC0673EBF0}" destId="{CC08FDAF-80EA-4334-8907-E91927E920C8}" srcOrd="0" destOrd="3" presId="urn:microsoft.com/office/officeart/2005/8/layout/chevron2"/>
    <dgm:cxn modelId="{BA7D0513-D2CE-434F-8E07-8C7BE76C2C44}" srcId="{9BA246B4-729C-4CA6-B31A-3D52D267C1D0}" destId="{5CF0EC77-23DC-48FD-847A-81412FF4B251}" srcOrd="4" destOrd="0" parTransId="{B1CE3CD1-E9D3-4546-A6E5-E930017E2742}" sibTransId="{A694B7D6-9FE6-4044-A106-6FCA3ECDEEF3}"/>
    <dgm:cxn modelId="{31ADD415-E4E9-4AAD-A30C-188232690138}" type="presOf" srcId="{CB135CE4-E101-4FAA-9DC9-208C6EC32A36}" destId="{CC08FDAF-80EA-4334-8907-E91927E920C8}" srcOrd="0" destOrd="0" presId="urn:microsoft.com/office/officeart/2005/8/layout/chevron2"/>
    <dgm:cxn modelId="{33A0AC1B-FF87-4469-AB6A-8BCACAAEE553}" srcId="{9BA246B4-729C-4CA6-B31A-3D52D267C1D0}" destId="{B4F06968-5E7C-4E1F-897B-B01A53D43B9A}" srcOrd="2" destOrd="0" parTransId="{99F32109-3BFD-4A98-8C6C-E94962B9226C}" sibTransId="{FD335488-7E70-4458-8B7E-1AFDCC5A673B}"/>
    <dgm:cxn modelId="{D09CCF1F-197C-42B2-8798-5AFAD13B195D}" srcId="{871FD38E-693C-4761-919F-5911DE99404D}" destId="{9BA246B4-729C-4CA6-B31A-3D52D267C1D0}" srcOrd="0" destOrd="0" parTransId="{FD62F869-6CF7-414E-BA70-2AE210B20F48}" sibTransId="{EBDDEC72-0E89-4CFC-ACE4-17ADE52A14F6}"/>
    <dgm:cxn modelId="{984BCE20-E3DF-40D0-B4A1-ACB424056F68}" type="presOf" srcId="{B4F06968-5E7C-4E1F-897B-B01A53D43B9A}" destId="{CC08FDAF-80EA-4334-8907-E91927E920C8}" srcOrd="0" destOrd="2" presId="urn:microsoft.com/office/officeart/2005/8/layout/chevron2"/>
    <dgm:cxn modelId="{82259923-FA64-431F-9625-0C681B7D71DF}" type="presOf" srcId="{9BA246B4-729C-4CA6-B31A-3D52D267C1D0}" destId="{AD085268-BC82-4A77-AB2E-779126D1EF54}" srcOrd="0" destOrd="0" presId="urn:microsoft.com/office/officeart/2005/8/layout/chevron2"/>
    <dgm:cxn modelId="{E9F9CC61-62D6-4EA9-9622-40AC07EB3834}" srcId="{871FD38E-693C-4761-919F-5911DE99404D}" destId="{218E4FA7-A328-4B28-A3BE-0D0CD17B4662}" srcOrd="1" destOrd="0" parTransId="{E06C7E7C-95B1-4C5D-978B-D4F4648379F7}" sibTransId="{C4E7E8F9-A960-40F7-B1E5-E401D6C28561}"/>
    <dgm:cxn modelId="{6E0D8547-CCAF-424E-A1DB-41AC5F2616F9}" type="presOf" srcId="{218E4FA7-A328-4B28-A3BE-0D0CD17B4662}" destId="{B7F16A09-DB0D-4EE5-83A5-965817E5D38F}" srcOrd="0" destOrd="0" presId="urn:microsoft.com/office/officeart/2005/8/layout/chevron2"/>
    <dgm:cxn modelId="{7ED1EB67-4E67-463E-A932-D092FEF556FD}" type="presOf" srcId="{80315BDE-09AA-4982-910A-2EBB311A8058}" destId="{7365A8EF-9705-4852-91A2-408A7301664C}" srcOrd="0" destOrd="1" presId="urn:microsoft.com/office/officeart/2005/8/layout/chevron2"/>
    <dgm:cxn modelId="{6FEB724A-2626-4DCC-A983-8CBC384A43F8}" type="presOf" srcId="{5CF0EC77-23DC-48FD-847A-81412FF4B251}" destId="{CC08FDAF-80EA-4334-8907-E91927E920C8}" srcOrd="0" destOrd="4" presId="urn:microsoft.com/office/officeart/2005/8/layout/chevron2"/>
    <dgm:cxn modelId="{9F6B4F70-2F56-4E73-9BC6-394BD0264715}" type="presOf" srcId="{CBAD5B53-F4CA-452C-9414-2BD1E76EE778}" destId="{1C55E2F9-BFC9-4471-8B1A-3084E31E6E77}" srcOrd="0" destOrd="0" presId="urn:microsoft.com/office/officeart/2005/8/layout/chevron2"/>
    <dgm:cxn modelId="{FF59E872-8A19-46CF-826D-3432664F4148}" srcId="{CBAD5B53-F4CA-452C-9414-2BD1E76EE778}" destId="{0EDD6CED-A94C-4F60-9E8F-F05743EB5CD1}" srcOrd="0" destOrd="0" parTransId="{F46843C3-562F-425F-A22C-BF7B9FD7F39C}" sibTransId="{9718FAFB-CD56-4F09-9384-08223EC3D573}"/>
    <dgm:cxn modelId="{F5FB1555-856A-4D7B-A1EB-B929578ECF13}" srcId="{871FD38E-693C-4761-919F-5911DE99404D}" destId="{CBAD5B53-F4CA-452C-9414-2BD1E76EE778}" srcOrd="2" destOrd="0" parTransId="{840883BF-A3D6-4633-96FC-9CDA45697FDD}" sibTransId="{C342589A-D3B4-4610-8122-94E059B7E82D}"/>
    <dgm:cxn modelId="{E99C408A-C1BE-446E-A303-5210C72C1F6C}" srcId="{9BA246B4-729C-4CA6-B31A-3D52D267C1D0}" destId="{CB135CE4-E101-4FAA-9DC9-208C6EC32A36}" srcOrd="0" destOrd="0" parTransId="{BAA3BD2B-29E6-4F96-A93F-BE026C9DCA77}" sibTransId="{99A6F647-4000-4C67-BC2E-057AA70FC841}"/>
    <dgm:cxn modelId="{9272BC8C-86F1-422A-9EC5-9FBACC5211ED}" srcId="{CBAD5B53-F4CA-452C-9414-2BD1E76EE778}" destId="{379C874F-A9C9-432A-AB73-5D14ACE3C9EF}" srcOrd="1" destOrd="0" parTransId="{02F1ABB8-2E52-4276-8B73-3E11B8ABF507}" sibTransId="{529E88E4-DC1C-4983-A58D-080EA20444B2}"/>
    <dgm:cxn modelId="{59B90A95-2F3E-4A2A-AEBF-CC7BC46E2451}" srcId="{9BA246B4-729C-4CA6-B31A-3D52D267C1D0}" destId="{5EFDEC4B-80E6-43BF-9E3E-49322A3C0D08}" srcOrd="1" destOrd="0" parTransId="{F468BBE5-2CC9-4584-95BC-A7907ED68BC6}" sibTransId="{B83318EA-77C5-4AC2-A8F7-D33D84F2ADF3}"/>
    <dgm:cxn modelId="{7D1D589E-B190-4277-A4CC-B6BA897A428B}" srcId="{218E4FA7-A328-4B28-A3BE-0D0CD17B4662}" destId="{18A2A165-A739-4469-97C6-AA064DE1FA5B}" srcOrd="3" destOrd="0" parTransId="{F0D97795-1DCF-43EF-ADD7-1E3CC9B4A82E}" sibTransId="{3088447B-923F-4EF4-94EA-6DE6CC0EBD8D}"/>
    <dgm:cxn modelId="{16DDF3BC-096A-4F18-AA42-558F2A7B70BE}" srcId="{9BA246B4-729C-4CA6-B31A-3D52D267C1D0}" destId="{46477606-AC63-486A-B461-6CDC0673EBF0}" srcOrd="3" destOrd="0" parTransId="{8CEB1686-B7C0-406B-B71F-E4E9FA3197CD}" sibTransId="{07437DB7-3AE8-4E73-A2A5-7CA8A77536D0}"/>
    <dgm:cxn modelId="{A58CC2C3-E0C8-4807-A553-7F65DDE0B70E}" type="presOf" srcId="{379C874F-A9C9-432A-AB73-5D14ACE3C9EF}" destId="{66D0092C-5F13-4C4C-97C2-51843927A56E}" srcOrd="0" destOrd="1" presId="urn:microsoft.com/office/officeart/2005/8/layout/chevron2"/>
    <dgm:cxn modelId="{9C05B4C4-46BF-4054-8849-06FD0EE6F061}" type="presOf" srcId="{5EFDEC4B-80E6-43BF-9E3E-49322A3C0D08}" destId="{CC08FDAF-80EA-4334-8907-E91927E920C8}" srcOrd="0" destOrd="1" presId="urn:microsoft.com/office/officeart/2005/8/layout/chevron2"/>
    <dgm:cxn modelId="{4EA3DDC6-194C-4C68-A806-8B8FB4F58138}" type="presOf" srcId="{18A2A165-A739-4469-97C6-AA064DE1FA5B}" destId="{7365A8EF-9705-4852-91A2-408A7301664C}" srcOrd="0" destOrd="3" presId="urn:microsoft.com/office/officeart/2005/8/layout/chevron2"/>
    <dgm:cxn modelId="{8034C8D3-A316-4A17-8E50-A913085ED60C}" type="presOf" srcId="{0EDD6CED-A94C-4F60-9E8F-F05743EB5CD1}" destId="{66D0092C-5F13-4C4C-97C2-51843927A56E}" srcOrd="0" destOrd="0" presId="urn:microsoft.com/office/officeart/2005/8/layout/chevron2"/>
    <dgm:cxn modelId="{BC4B4CDC-A687-4B15-8AF8-8F330692A8FF}" srcId="{218E4FA7-A328-4B28-A3BE-0D0CD17B4662}" destId="{80315BDE-09AA-4982-910A-2EBB311A8058}" srcOrd="1" destOrd="0" parTransId="{6D7A9F58-E031-495E-8178-902AF785F95E}" sibTransId="{FEB974D7-334F-4564-8E75-12918DE80629}"/>
    <dgm:cxn modelId="{80E801E0-DC37-4D09-B02A-A7B334656125}" type="presOf" srcId="{871FD38E-693C-4761-919F-5911DE99404D}" destId="{8A4ADEB1-1516-464B-B217-9F0E0A249679}" srcOrd="0" destOrd="0" presId="urn:microsoft.com/office/officeart/2005/8/layout/chevron2"/>
    <dgm:cxn modelId="{3BACE7E7-1BA1-4FF5-81B0-BA8081E433AC}" type="presOf" srcId="{CC1237C4-9AC1-4B21-9D6F-F31BDDC14A72}" destId="{7365A8EF-9705-4852-91A2-408A7301664C}" srcOrd="0" destOrd="2" presId="urn:microsoft.com/office/officeart/2005/8/layout/chevron2"/>
    <dgm:cxn modelId="{551C15EE-2700-49B0-9980-2D7A988CD284}" srcId="{218E4FA7-A328-4B28-A3BE-0D0CD17B4662}" destId="{CC1237C4-9AC1-4B21-9D6F-F31BDDC14A72}" srcOrd="2" destOrd="0" parTransId="{3CBD4221-309F-401E-973F-85E19DCDE162}" sibTransId="{4EFC93DE-E803-4569-838A-1BA1F80C2D38}"/>
    <dgm:cxn modelId="{C9B518FD-4905-4560-8832-CF9667C97135}" type="presOf" srcId="{3D520931-0172-48CA-AF7C-41327509D11A}" destId="{7365A8EF-9705-4852-91A2-408A7301664C}" srcOrd="0" destOrd="0" presId="urn:microsoft.com/office/officeart/2005/8/layout/chevron2"/>
    <dgm:cxn modelId="{0B8AED60-8077-4403-9927-38D770EFCF47}" type="presParOf" srcId="{8A4ADEB1-1516-464B-B217-9F0E0A249679}" destId="{7027A357-EA50-499E-B6A2-469B2BB597AB}" srcOrd="0" destOrd="0" presId="urn:microsoft.com/office/officeart/2005/8/layout/chevron2"/>
    <dgm:cxn modelId="{BF2F64E3-6918-421D-889F-A4A80B76B668}" type="presParOf" srcId="{7027A357-EA50-499E-B6A2-469B2BB597AB}" destId="{AD085268-BC82-4A77-AB2E-779126D1EF54}" srcOrd="0" destOrd="0" presId="urn:microsoft.com/office/officeart/2005/8/layout/chevron2"/>
    <dgm:cxn modelId="{BA109286-9A83-4287-A222-DFAA5D250BF0}" type="presParOf" srcId="{7027A357-EA50-499E-B6A2-469B2BB597AB}" destId="{CC08FDAF-80EA-4334-8907-E91927E920C8}" srcOrd="1" destOrd="0" presId="urn:microsoft.com/office/officeart/2005/8/layout/chevron2"/>
    <dgm:cxn modelId="{AE0868EE-15F0-4D78-A44D-5ACDC766E524}" type="presParOf" srcId="{8A4ADEB1-1516-464B-B217-9F0E0A249679}" destId="{44EB8223-8245-4001-9C64-F71A9BA2D708}" srcOrd="1" destOrd="0" presId="urn:microsoft.com/office/officeart/2005/8/layout/chevron2"/>
    <dgm:cxn modelId="{0880DF23-32A1-4635-900B-4DE2C1C61663}" type="presParOf" srcId="{8A4ADEB1-1516-464B-B217-9F0E0A249679}" destId="{ED5C63C9-8717-45B2-9C6E-AFCDA53B8CAF}" srcOrd="2" destOrd="0" presId="urn:microsoft.com/office/officeart/2005/8/layout/chevron2"/>
    <dgm:cxn modelId="{58DCFAAA-1FC0-44D7-9403-722DE199E8E1}" type="presParOf" srcId="{ED5C63C9-8717-45B2-9C6E-AFCDA53B8CAF}" destId="{B7F16A09-DB0D-4EE5-83A5-965817E5D38F}" srcOrd="0" destOrd="0" presId="urn:microsoft.com/office/officeart/2005/8/layout/chevron2"/>
    <dgm:cxn modelId="{1E8B2DB9-D21B-4172-A5E7-35D8285C67A2}" type="presParOf" srcId="{ED5C63C9-8717-45B2-9C6E-AFCDA53B8CAF}" destId="{7365A8EF-9705-4852-91A2-408A7301664C}" srcOrd="1" destOrd="0" presId="urn:microsoft.com/office/officeart/2005/8/layout/chevron2"/>
    <dgm:cxn modelId="{1923DE8E-9984-4A2D-A167-54F02B753D75}" type="presParOf" srcId="{8A4ADEB1-1516-464B-B217-9F0E0A249679}" destId="{78A5DF82-26C5-4B92-B090-760D30788343}" srcOrd="3" destOrd="0" presId="urn:microsoft.com/office/officeart/2005/8/layout/chevron2"/>
    <dgm:cxn modelId="{4973FEFE-FEAD-45E4-93DF-6F26CC8F15A6}" type="presParOf" srcId="{8A4ADEB1-1516-464B-B217-9F0E0A249679}" destId="{AD56472E-C6AC-4693-9AD6-F3DD5378D6EA}" srcOrd="4" destOrd="0" presId="urn:microsoft.com/office/officeart/2005/8/layout/chevron2"/>
    <dgm:cxn modelId="{05E816C9-20B0-4B82-B110-14FB04E97850}" type="presParOf" srcId="{AD56472E-C6AC-4693-9AD6-F3DD5378D6EA}" destId="{1C55E2F9-BFC9-4471-8B1A-3084E31E6E77}" srcOrd="0" destOrd="0" presId="urn:microsoft.com/office/officeart/2005/8/layout/chevron2"/>
    <dgm:cxn modelId="{BDAAC3E7-523A-4BFF-A1C6-CD125BB0D11F}" type="presParOf" srcId="{AD56472E-C6AC-4693-9AD6-F3DD5378D6EA}" destId="{66D0092C-5F13-4C4C-97C2-51843927A56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9749E-94A5-4FEF-8A0A-FC7DACEACA61}">
      <dsp:nvSpPr>
        <dsp:cNvPr id="0" name=""/>
        <dsp:cNvSpPr/>
      </dsp:nvSpPr>
      <dsp:spPr>
        <a:xfrm>
          <a:off x="431689" y="0"/>
          <a:ext cx="4797337" cy="407464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048282-B9C8-4093-BFDA-7C61A26D8750}">
      <dsp:nvSpPr>
        <dsp:cNvPr id="0" name=""/>
        <dsp:cNvSpPr/>
      </dsp:nvSpPr>
      <dsp:spPr>
        <a:xfrm>
          <a:off x="6062" y="1222392"/>
          <a:ext cx="1816639" cy="16298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JMU maintains balance with US Bank</a:t>
          </a:r>
        </a:p>
      </dsp:txBody>
      <dsp:txXfrm>
        <a:off x="85625" y="1301955"/>
        <a:ext cx="1657513" cy="1470730"/>
      </dsp:txXfrm>
    </dsp:sp>
    <dsp:sp modelId="{1D57DEAB-96A5-42FD-91B6-6D2AAEF40EE1}">
      <dsp:nvSpPr>
        <dsp:cNvPr id="0" name=""/>
        <dsp:cNvSpPr/>
      </dsp:nvSpPr>
      <dsp:spPr>
        <a:xfrm>
          <a:off x="1945624" y="1222392"/>
          <a:ext cx="1816639" cy="16298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Cards issued to Participants</a:t>
          </a:r>
        </a:p>
      </dsp:txBody>
      <dsp:txXfrm>
        <a:off x="2025187" y="1301955"/>
        <a:ext cx="1657513" cy="1470730"/>
      </dsp:txXfrm>
    </dsp:sp>
    <dsp:sp modelId="{B456A8ED-1FFF-4F2C-96DB-9BDD1FA12DC9}">
      <dsp:nvSpPr>
        <dsp:cNvPr id="0" name=""/>
        <dsp:cNvSpPr/>
      </dsp:nvSpPr>
      <dsp:spPr>
        <a:xfrm>
          <a:off x="3821225" y="1222392"/>
          <a:ext cx="1816639" cy="16298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Payment issued directly to card</a:t>
          </a:r>
        </a:p>
      </dsp:txBody>
      <dsp:txXfrm>
        <a:off x="3900788" y="1301955"/>
        <a:ext cx="1657513" cy="14707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85268-BC82-4A77-AB2E-779126D1EF54}">
      <dsp:nvSpPr>
        <dsp:cNvPr id="0" name=""/>
        <dsp:cNvSpPr/>
      </dsp:nvSpPr>
      <dsp:spPr>
        <a:xfrm rot="5400000">
          <a:off x="-245726" y="245726"/>
          <a:ext cx="1638176" cy="11467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EC/PI/SC </a:t>
          </a:r>
        </a:p>
      </dsp:txBody>
      <dsp:txXfrm rot="-5400000">
        <a:off x="1" y="573362"/>
        <a:ext cx="1146723" cy="491453"/>
      </dsp:txXfrm>
    </dsp:sp>
    <dsp:sp modelId="{CC08FDAF-80EA-4334-8907-E91927E920C8}">
      <dsp:nvSpPr>
        <dsp:cNvPr id="0" name=""/>
        <dsp:cNvSpPr/>
      </dsp:nvSpPr>
      <dsp:spPr>
        <a:xfrm rot="5400000">
          <a:off x="3659871" y="-2513148"/>
          <a:ext cx="1064815" cy="60911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Requests cards from CI and picks up from UBO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Obtains participant information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Delivers Card – only request cards distributed in person, mailed cards will be mailed by bank to cardholder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Communicates participation/payment request to CI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Manages card inventory and payment requests</a:t>
          </a:r>
        </a:p>
      </dsp:txBody>
      <dsp:txXfrm rot="-5400000">
        <a:off x="1146723" y="51980"/>
        <a:ext cx="6039131" cy="960855"/>
      </dsp:txXfrm>
    </dsp:sp>
    <dsp:sp modelId="{B7F16A09-DB0D-4EE5-83A5-965817E5D38F}">
      <dsp:nvSpPr>
        <dsp:cNvPr id="0" name=""/>
        <dsp:cNvSpPr/>
      </dsp:nvSpPr>
      <dsp:spPr>
        <a:xfrm rot="5400000">
          <a:off x="-245726" y="1690461"/>
          <a:ext cx="1638176" cy="11467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CI</a:t>
          </a:r>
        </a:p>
      </dsp:txBody>
      <dsp:txXfrm rot="-5400000">
        <a:off x="1" y="2018097"/>
        <a:ext cx="1146723" cy="491453"/>
      </dsp:txXfrm>
    </dsp:sp>
    <dsp:sp modelId="{7365A8EF-9705-4852-91A2-408A7301664C}">
      <dsp:nvSpPr>
        <dsp:cNvPr id="0" name=""/>
        <dsp:cNvSpPr/>
      </dsp:nvSpPr>
      <dsp:spPr>
        <a:xfrm rot="5400000">
          <a:off x="3659871" y="-1068413"/>
          <a:ext cx="1064815" cy="60911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Point of contact for campus card programs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Maintains funding balance with US Bank and card inventory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Assigns unfunded cards to Research/Event Managers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Funds payment requests to cards</a:t>
          </a:r>
        </a:p>
      </dsp:txBody>
      <dsp:txXfrm rot="-5400000">
        <a:off x="1146723" y="1496715"/>
        <a:ext cx="6039131" cy="960855"/>
      </dsp:txXfrm>
    </dsp:sp>
    <dsp:sp modelId="{1C55E2F9-BFC9-4471-8B1A-3084E31E6E77}">
      <dsp:nvSpPr>
        <dsp:cNvPr id="0" name=""/>
        <dsp:cNvSpPr/>
      </dsp:nvSpPr>
      <dsp:spPr>
        <a:xfrm rot="5400000">
          <a:off x="-245726" y="3135196"/>
          <a:ext cx="1638176" cy="11467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UBO</a:t>
          </a:r>
        </a:p>
      </dsp:txBody>
      <dsp:txXfrm rot="-5400000">
        <a:off x="1" y="3462832"/>
        <a:ext cx="1146723" cy="491453"/>
      </dsp:txXfrm>
    </dsp:sp>
    <dsp:sp modelId="{66D0092C-5F13-4C4C-97C2-51843927A56E}">
      <dsp:nvSpPr>
        <dsp:cNvPr id="0" name=""/>
        <dsp:cNvSpPr/>
      </dsp:nvSpPr>
      <dsp:spPr>
        <a:xfrm rot="5400000">
          <a:off x="3659871" y="375946"/>
          <a:ext cx="1064815" cy="60911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Issues cards assigned by CI to Research/Event Manager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Accepts unused cards from Research/Event Manager back in to inventory</a:t>
          </a:r>
        </a:p>
      </dsp:txBody>
      <dsp:txXfrm rot="-5400000">
        <a:off x="1146723" y="2941074"/>
        <a:ext cx="6039131" cy="9608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88076BAE-1BAC-E847-B51F-06A607EA524F}"/>
              </a:ext>
            </a:extLst>
          </p:cNvPr>
          <p:cNvGrpSpPr/>
          <p:nvPr userDrawn="1"/>
        </p:nvGrpSpPr>
        <p:grpSpPr>
          <a:xfrm>
            <a:off x="-1375030" y="-846665"/>
            <a:ext cx="15226497" cy="9036762"/>
            <a:chOff x="-1375030" y="-846665"/>
            <a:chExt cx="15226497" cy="903676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9D55D4C-46A5-6D40-A7B2-09836AC471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375030" y="-846665"/>
              <a:ext cx="15226497" cy="9036762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F03461B-BBA5-4A48-BFFA-CAF1BBBA2D39}"/>
                </a:ext>
              </a:extLst>
            </p:cNvPr>
            <p:cNvSpPr/>
            <p:nvPr/>
          </p:nvSpPr>
          <p:spPr>
            <a:xfrm>
              <a:off x="-27321" y="6079252"/>
              <a:ext cx="12256665" cy="197979"/>
            </a:xfrm>
            <a:prstGeom prst="rect">
              <a:avLst/>
            </a:prstGeom>
            <a:solidFill>
              <a:srgbClr val="AD9C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05BDADA-7891-1345-8C55-8691EA6357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435501" y="6416807"/>
              <a:ext cx="1610822" cy="30297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60BED3D-DCC0-3F42-BF45-B885B836A034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524000" y="1621984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b="1" i="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This is the main title </a:t>
            </a:r>
            <a:br>
              <a:rPr lang="en-US" dirty="0"/>
            </a:br>
            <a:r>
              <a:rPr lang="en-US" dirty="0"/>
              <a:t>slide of the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ECF333-C2CE-C04C-BF34-18C790579C52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1524000" y="4101659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A. OPTIONAL Ph.D.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153D3-A9BF-2740-BF81-16DEAC6AF2F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EECFAB6E-5DF6-F443-AE49-DB7554CAFA81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2D75B-35C7-9142-AC95-6C5BDA92F33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C6AD0-7B4E-3E4F-961F-B89593FC9667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87E18AA2-674E-2646-A795-585EA0997C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802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3BF38-3768-E347-B7FF-266B4B5D8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0504E3-39D8-044B-A296-58B2EF7D19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018AE-D053-1043-9124-E1A39B01F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AB6E-5DF6-F443-AE49-DB7554CAFA81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BF9ED-12BA-C347-927E-B7A622F7F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6A0C1-FE9E-7D41-A33D-C7CB4AFA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18AA2-674E-2646-A795-585EA0997C4F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E688255-CA74-8A45-A395-9C2580CA71D7}"/>
              </a:ext>
            </a:extLst>
          </p:cNvPr>
          <p:cNvGrpSpPr/>
          <p:nvPr userDrawn="1"/>
        </p:nvGrpSpPr>
        <p:grpSpPr>
          <a:xfrm>
            <a:off x="-340385" y="0"/>
            <a:ext cx="12532385" cy="10104870"/>
            <a:chOff x="-340385" y="0"/>
            <a:chExt cx="12532385" cy="1010487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0EEE539-63D7-CA4C-ADDF-83007B2238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40385" y="3018029"/>
              <a:ext cx="12532385" cy="7086841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F5EFF3-6B82-4245-92CB-B1B6429D9234}"/>
                </a:ext>
              </a:extLst>
            </p:cNvPr>
            <p:cNvSpPr/>
            <p:nvPr/>
          </p:nvSpPr>
          <p:spPr>
            <a:xfrm>
              <a:off x="3048" y="0"/>
              <a:ext cx="12188952" cy="192024"/>
            </a:xfrm>
            <a:prstGeom prst="rect">
              <a:avLst/>
            </a:prstGeom>
            <a:solidFill>
              <a:srgbClr val="AD9C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690651B-5A08-0849-8506-567FC7F33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46385" y="6405331"/>
              <a:ext cx="1018615" cy="3277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512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2902C9-FE34-3345-B0CC-B000C6CF8D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7CE681-8DB4-0A47-A019-02FAC999D6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A8188-FC4C-AB41-A6A5-B448A8376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AB6E-5DF6-F443-AE49-DB7554CAFA81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71305-CB9F-2547-8761-74C0B5874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CB9C5-3A7F-8641-9B1C-2E4FB7DAC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18AA2-674E-2646-A795-585EA0997C4F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8BDB328-9B2B-604E-87CD-81E0A239A1F7}"/>
              </a:ext>
            </a:extLst>
          </p:cNvPr>
          <p:cNvGrpSpPr/>
          <p:nvPr userDrawn="1"/>
        </p:nvGrpSpPr>
        <p:grpSpPr>
          <a:xfrm>
            <a:off x="-340385" y="0"/>
            <a:ext cx="12532385" cy="10104870"/>
            <a:chOff x="-340385" y="0"/>
            <a:chExt cx="12532385" cy="1010487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971B3AA-F959-4D47-B285-645291B724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40385" y="3018029"/>
              <a:ext cx="12532385" cy="7086841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5B601BC-131C-0C49-A111-44F4D7AE9B4C}"/>
                </a:ext>
              </a:extLst>
            </p:cNvPr>
            <p:cNvSpPr/>
            <p:nvPr/>
          </p:nvSpPr>
          <p:spPr>
            <a:xfrm>
              <a:off x="3048" y="0"/>
              <a:ext cx="12188952" cy="192024"/>
            </a:xfrm>
            <a:prstGeom prst="rect">
              <a:avLst/>
            </a:prstGeom>
            <a:solidFill>
              <a:srgbClr val="AD9C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B403586-DA42-7348-8625-71F47DC6E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46385" y="6405331"/>
              <a:ext cx="1018615" cy="3277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2885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FF606-2D97-9A48-BBF6-77E463AA6D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This is a typical level 1 slide with the headline in Rockwell 36 pt.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919FA-0BE5-994E-9714-AE0281EFCD2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This is a general textbox with the font Franklin Gothic in 24 point used as the primary typeface. Please take into account the room size that you are presenting in.</a:t>
            </a:r>
            <a:br>
              <a:rPr lang="en-US" dirty="0"/>
            </a:br>
            <a:r>
              <a:rPr lang="en-US" dirty="0"/>
              <a:t>Whenever possible, try to limit each slide to about 10 to 12 lines of text in two or three paragraphs so that a photograph aligns with text.</a:t>
            </a:r>
            <a:br>
              <a:rPr lang="en-US" dirty="0"/>
            </a:br>
            <a:r>
              <a:rPr lang="en-US" dirty="0"/>
              <a:t>Graphics may be added to this slide instead of a photograph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1D5ABE-F542-CA4A-ACAE-5A1E26C69F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34FA41-AC44-7743-9A11-863C517A0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AB6E-5DF6-F443-AE49-DB7554CAFA81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0D8A0E-B735-3D48-BA26-02EA4DEE1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7A8D2B-13D1-064E-9648-E922EB08F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18AA2-674E-2646-A795-585EA0997C4F}" type="slidenum">
              <a:rPr lang="en-US" smtClean="0"/>
              <a:t>‹#›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7923BBE-151E-9C4B-B797-52DA54A739E7}"/>
              </a:ext>
            </a:extLst>
          </p:cNvPr>
          <p:cNvGrpSpPr/>
          <p:nvPr userDrawn="1"/>
        </p:nvGrpSpPr>
        <p:grpSpPr>
          <a:xfrm>
            <a:off x="-340385" y="0"/>
            <a:ext cx="12532385" cy="10104870"/>
            <a:chOff x="-340385" y="0"/>
            <a:chExt cx="12532385" cy="1010487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25B457A-BC51-9B47-9748-3DE9A07FF5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40385" y="3018029"/>
              <a:ext cx="12532385" cy="7086841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ED1B4FA-B425-0D40-81A8-0B86977B1DA6}"/>
                </a:ext>
              </a:extLst>
            </p:cNvPr>
            <p:cNvSpPr/>
            <p:nvPr/>
          </p:nvSpPr>
          <p:spPr>
            <a:xfrm>
              <a:off x="3048" y="0"/>
              <a:ext cx="12188952" cy="192024"/>
            </a:xfrm>
            <a:prstGeom prst="rect">
              <a:avLst/>
            </a:prstGeom>
            <a:solidFill>
              <a:srgbClr val="AD9C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F094149-FAE3-0846-BBEC-E7C347E76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46385" y="6405331"/>
              <a:ext cx="1018615" cy="3277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979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71A07-B97C-7C44-8857-F162FBEDB8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789" y="1143211"/>
            <a:ext cx="10515600" cy="2852737"/>
          </a:xfrm>
        </p:spPr>
        <p:txBody>
          <a:bodyPr anchor="b">
            <a:normAutofit/>
          </a:bodyPr>
          <a:lstStyle>
            <a:lvl1pPr algn="ctr">
              <a:defRPr sz="5400" b="1" i="0"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This is the secondary title </a:t>
            </a:r>
            <a:br>
              <a:rPr lang="en-US" dirty="0"/>
            </a:br>
            <a:r>
              <a:rPr lang="en-US" dirty="0"/>
              <a:t>slide of the 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375701-BC1C-5346-B59B-F1001DC1B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789" y="402293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2C846-BD45-3644-ADD0-A6C0492BE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AB6E-5DF6-F443-AE49-DB7554CAFA81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DD574-76FD-6846-A535-4F5F35BE0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BA1BD-0C01-1C4A-8614-EE98E7E92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18AA2-674E-2646-A795-585EA0997C4F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6337B08-2B84-7A4A-8693-0C439C7A699B}"/>
              </a:ext>
            </a:extLst>
          </p:cNvPr>
          <p:cNvGrpSpPr/>
          <p:nvPr userDrawn="1"/>
        </p:nvGrpSpPr>
        <p:grpSpPr>
          <a:xfrm>
            <a:off x="-340385" y="0"/>
            <a:ext cx="12532385" cy="10104870"/>
            <a:chOff x="-340385" y="0"/>
            <a:chExt cx="12532385" cy="1010487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5C88694-C9F2-7D49-94C4-8D2C3BAF7A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40385" y="3018029"/>
              <a:ext cx="12532385" cy="7086841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03A059C-4753-3F4E-ADE2-1026B8BA8D45}"/>
                </a:ext>
              </a:extLst>
            </p:cNvPr>
            <p:cNvSpPr/>
            <p:nvPr/>
          </p:nvSpPr>
          <p:spPr>
            <a:xfrm>
              <a:off x="3048" y="0"/>
              <a:ext cx="12188952" cy="192024"/>
            </a:xfrm>
            <a:prstGeom prst="rect">
              <a:avLst/>
            </a:prstGeom>
            <a:solidFill>
              <a:srgbClr val="AD9C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7E529F7-4EC6-C149-8C3B-490585B2E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46385" y="6405331"/>
              <a:ext cx="1018615" cy="3277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7079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A325E-E8A3-C843-9DC1-5B29DED92D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This is a typical level 2 slide with the headline in Rockwell 36 pt.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1AA38-7B32-F94F-BB69-2E39FC276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AB6E-5DF6-F443-AE49-DB7554CAFA81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7B46D-FE7D-9D40-B49C-C7294AAF6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F1A09-8F07-BC41-8787-E1D8D00D8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18AA2-674E-2646-A795-585EA0997C4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0F972AB-C4D4-E940-94DC-6C502774BD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2104" y="1837944"/>
            <a:ext cx="10524744" cy="4261104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/>
            </a:lvl1pPr>
          </a:lstStyle>
          <a:p>
            <a:r>
              <a:rPr lang="en-US" dirty="0"/>
              <a:t>This is a bulleted list textbox using the font Franklin Gothic Book in 24 pt. </a:t>
            </a:r>
            <a:br>
              <a:rPr lang="en-US" dirty="0"/>
            </a:br>
            <a:r>
              <a:rPr lang="en-US" dirty="0"/>
              <a:t>as the primary typeface. Please </a:t>
            </a:r>
            <a:r>
              <a:rPr lang="en-US" b="1" dirty="0"/>
              <a:t>take into account the room size </a:t>
            </a:r>
            <a:r>
              <a:rPr lang="en-US" dirty="0"/>
              <a:t>you are presenting in. Whenever possible, try to limit this slide to a maximum </a:t>
            </a:r>
            <a:br>
              <a:rPr lang="en-US" dirty="0"/>
            </a:br>
            <a:r>
              <a:rPr lang="en-US" dirty="0"/>
              <a:t>number of five bulleted items.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     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2A588BE-D81C-FC4A-AD48-4F0EF00A623A}"/>
              </a:ext>
            </a:extLst>
          </p:cNvPr>
          <p:cNvGrpSpPr/>
          <p:nvPr userDrawn="1"/>
        </p:nvGrpSpPr>
        <p:grpSpPr>
          <a:xfrm>
            <a:off x="-340385" y="0"/>
            <a:ext cx="12532385" cy="10104870"/>
            <a:chOff x="-340385" y="0"/>
            <a:chExt cx="12532385" cy="1010487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571AD43-6C6E-AA44-BAFA-83195D5880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40385" y="3018029"/>
              <a:ext cx="12532385" cy="7086841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468EC43-873A-9540-9B3B-FB6BD6AE7994}"/>
                </a:ext>
              </a:extLst>
            </p:cNvPr>
            <p:cNvSpPr/>
            <p:nvPr/>
          </p:nvSpPr>
          <p:spPr>
            <a:xfrm>
              <a:off x="3048" y="0"/>
              <a:ext cx="12188952" cy="192024"/>
            </a:xfrm>
            <a:prstGeom prst="rect">
              <a:avLst/>
            </a:prstGeom>
            <a:solidFill>
              <a:srgbClr val="AD9C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BAD4D0A-C1E8-9544-AB7A-A3E89C334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46385" y="6405331"/>
              <a:ext cx="1018615" cy="3277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8554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E4B8B-1B32-1A40-B765-0CDE5437F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93399-5D71-0747-9AEE-4FDC4E0BB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DE995-22C6-C141-8BA2-DE88F5BC1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75499F-7416-5D43-B5E5-131B30AA0E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4A70D4-1A5F-F24C-8B03-6D08322D07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C27D03-CCC7-0540-834C-3B6D35E6F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AB6E-5DF6-F443-AE49-DB7554CAFA81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27AC5D-7A12-834A-B72F-B9B316DA7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4093BE-5691-C440-A468-AD5B752D7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18AA2-674E-2646-A795-585EA0997C4F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46DF87B-1C3A-0A4E-85EE-B9A3A0ECE462}"/>
              </a:ext>
            </a:extLst>
          </p:cNvPr>
          <p:cNvGrpSpPr/>
          <p:nvPr userDrawn="1"/>
        </p:nvGrpSpPr>
        <p:grpSpPr>
          <a:xfrm>
            <a:off x="-340385" y="0"/>
            <a:ext cx="12532385" cy="10104870"/>
            <a:chOff x="-340385" y="0"/>
            <a:chExt cx="12532385" cy="1010487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E95181D-1B36-6949-B695-5C78E6E8F9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40385" y="3018029"/>
              <a:ext cx="12532385" cy="7086841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AEDB8F3-A2BA-C44E-B794-16827F76BB1F}"/>
                </a:ext>
              </a:extLst>
            </p:cNvPr>
            <p:cNvSpPr/>
            <p:nvPr/>
          </p:nvSpPr>
          <p:spPr>
            <a:xfrm>
              <a:off x="3048" y="0"/>
              <a:ext cx="12188952" cy="192024"/>
            </a:xfrm>
            <a:prstGeom prst="rect">
              <a:avLst/>
            </a:prstGeom>
            <a:solidFill>
              <a:srgbClr val="AD9C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08C14B9-BBF7-284F-A883-3143ACAEE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46385" y="6405331"/>
              <a:ext cx="1018615" cy="3277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0786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B00CB-11A4-9045-9CF7-E50D1C6EF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C29422-C770-9041-B0D7-3A2C9E75B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AB6E-5DF6-F443-AE49-DB7554CAFA81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10FA0B-426A-AF44-97BF-9BBC11345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3E9B0C-364B-5A42-BFFF-3865E2E19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18AA2-674E-2646-A795-585EA0997C4F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7CA4BD-7473-7946-9D84-176B7E909223}"/>
              </a:ext>
            </a:extLst>
          </p:cNvPr>
          <p:cNvGrpSpPr/>
          <p:nvPr userDrawn="1"/>
        </p:nvGrpSpPr>
        <p:grpSpPr>
          <a:xfrm>
            <a:off x="-340385" y="0"/>
            <a:ext cx="12532385" cy="10104870"/>
            <a:chOff x="-340385" y="0"/>
            <a:chExt cx="12532385" cy="1010487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0D5EA56-922E-CF48-A5C7-2BF3A899D8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40385" y="3018029"/>
              <a:ext cx="12532385" cy="708684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71EBDBF-FF2D-484E-A455-0C1436A098EB}"/>
                </a:ext>
              </a:extLst>
            </p:cNvPr>
            <p:cNvSpPr/>
            <p:nvPr/>
          </p:nvSpPr>
          <p:spPr>
            <a:xfrm>
              <a:off x="3048" y="0"/>
              <a:ext cx="12188952" cy="192024"/>
            </a:xfrm>
            <a:prstGeom prst="rect">
              <a:avLst/>
            </a:prstGeom>
            <a:solidFill>
              <a:srgbClr val="AD9C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F6F4043-499B-AD4B-A930-4D7AD8DFE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46385" y="6405331"/>
              <a:ext cx="1018615" cy="3277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8879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F38CBF-3EE8-D643-84AE-824E088A1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AB6E-5DF6-F443-AE49-DB7554CAFA81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269672-1FF3-944A-AB48-8369734EE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9D4DCC-A75F-7940-B870-27E4CEF49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18AA2-674E-2646-A795-585EA0997C4F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CC6EEAD-C8D6-254B-B6AC-97259EEF2959}"/>
              </a:ext>
            </a:extLst>
          </p:cNvPr>
          <p:cNvGrpSpPr/>
          <p:nvPr userDrawn="1"/>
        </p:nvGrpSpPr>
        <p:grpSpPr>
          <a:xfrm>
            <a:off x="-13447" y="0"/>
            <a:ext cx="12218894" cy="6881085"/>
            <a:chOff x="-13447" y="0"/>
            <a:chExt cx="12218894" cy="68810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9F99917-83A2-5F46-9BA3-F0BFD11DC4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3447" y="6270140"/>
              <a:ext cx="12218894" cy="610945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D11003B-8F91-A547-9D72-BFAC7DDB955F}"/>
                </a:ext>
              </a:extLst>
            </p:cNvPr>
            <p:cNvSpPr/>
            <p:nvPr/>
          </p:nvSpPr>
          <p:spPr>
            <a:xfrm>
              <a:off x="3048" y="0"/>
              <a:ext cx="12188952" cy="192024"/>
            </a:xfrm>
            <a:prstGeom prst="rect">
              <a:avLst/>
            </a:prstGeom>
            <a:solidFill>
              <a:srgbClr val="C3B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C809482-8721-3D4C-A17B-B2149ED31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46385" y="6405331"/>
              <a:ext cx="1018615" cy="3277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1486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5C4F1-6D33-D34A-B23A-70CB00598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82A68-A7A9-FC41-BE1A-324AE95FB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06EF5-2826-A640-A95F-BF22D0B2D7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2808AD-BEB5-184E-8D7E-D6819522A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AB6E-5DF6-F443-AE49-DB7554CAFA81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6BEFAF-42EB-4F42-8A83-9482A4D2D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F5B24-16FD-FC45-8AA2-77E96B237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18AA2-674E-2646-A795-585EA0997C4F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47E2D05-2640-F449-A097-2807D78F4F63}"/>
              </a:ext>
            </a:extLst>
          </p:cNvPr>
          <p:cNvGrpSpPr/>
          <p:nvPr userDrawn="1"/>
        </p:nvGrpSpPr>
        <p:grpSpPr>
          <a:xfrm>
            <a:off x="-340385" y="0"/>
            <a:ext cx="12532385" cy="10104870"/>
            <a:chOff x="-340385" y="0"/>
            <a:chExt cx="12532385" cy="1010487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CD43DF5-95C2-364A-8C42-1A8BC37F8F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40385" y="3018029"/>
              <a:ext cx="12532385" cy="7086841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15C3AFE-823B-924A-804C-8A1A60CEB5BC}"/>
                </a:ext>
              </a:extLst>
            </p:cNvPr>
            <p:cNvSpPr/>
            <p:nvPr/>
          </p:nvSpPr>
          <p:spPr>
            <a:xfrm>
              <a:off x="3048" y="0"/>
              <a:ext cx="12188952" cy="192024"/>
            </a:xfrm>
            <a:prstGeom prst="rect">
              <a:avLst/>
            </a:prstGeom>
            <a:solidFill>
              <a:srgbClr val="AD9C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7C3DCB7-FB62-EF47-AFF9-327226DA4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46385" y="6405331"/>
              <a:ext cx="1018615" cy="3277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0957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532F2-717E-5C47-A44F-41D66A77C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577F82-E2DF-B14F-A786-CF95F5D5C6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38B444-316D-D74D-A2FC-94C826779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D9DD7A-20D6-1F41-BCBE-5B4BF1435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AB6E-5DF6-F443-AE49-DB7554CAFA81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3899D-9947-2A48-90AA-3C1C75751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E184AE-2BA3-DF4E-9106-EF4373196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18AA2-674E-2646-A795-585EA0997C4F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6ABD58F-2042-EE49-ACBA-3BB0BA69DF74}"/>
              </a:ext>
            </a:extLst>
          </p:cNvPr>
          <p:cNvGrpSpPr/>
          <p:nvPr userDrawn="1"/>
        </p:nvGrpSpPr>
        <p:grpSpPr>
          <a:xfrm>
            <a:off x="-340385" y="0"/>
            <a:ext cx="12532385" cy="10104870"/>
            <a:chOff x="-340385" y="0"/>
            <a:chExt cx="12532385" cy="1010487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DDC0093-5556-F246-B1B4-2EA9C6F7A8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40385" y="3018029"/>
              <a:ext cx="12532385" cy="7086841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AEEC90D-920D-DF47-816C-54533367CFCB}"/>
                </a:ext>
              </a:extLst>
            </p:cNvPr>
            <p:cNvSpPr/>
            <p:nvPr/>
          </p:nvSpPr>
          <p:spPr>
            <a:xfrm>
              <a:off x="3048" y="0"/>
              <a:ext cx="12188952" cy="192024"/>
            </a:xfrm>
            <a:prstGeom prst="rect">
              <a:avLst/>
            </a:prstGeom>
            <a:solidFill>
              <a:srgbClr val="AD9C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F5DB416-E167-B842-913A-D23A42368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46385" y="6405331"/>
              <a:ext cx="1018615" cy="3277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8560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4F2169-D526-0D4B-931F-41E5F3CF3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8387B5-1E9A-AF4E-8A97-485030D91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055DB-A407-D54B-84E7-24931D106F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FAB6E-5DF6-F443-AE49-DB7554CAFA81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8D44D-0326-A14E-8BFC-A838EB9F1B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9E6FA-CDAD-9E49-B1A0-0B81B7589D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18AA2-674E-2646-A795-585EA0997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6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1" r:id="rId3"/>
    <p:sldLayoutId id="214748365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450084"/>
        </a:buClr>
        <a:buFont typeface="Wingdings" pitchFamily="2" charset="2"/>
        <a:buChar char="§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50084"/>
        </a:buClr>
        <a:buFont typeface="Wingdings" pitchFamily="2" charset="2"/>
        <a:buChar char="§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50084"/>
        </a:buClr>
        <a:buFont typeface="Wingdings" pitchFamily="2" charset="2"/>
        <a:buChar char="§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50084"/>
        </a:buClr>
        <a:buFont typeface="Wingdings" pitchFamily="2" charset="2"/>
        <a:buChar char="§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50084"/>
        </a:buClr>
        <a:buFont typeface="Wingdings" pitchFamily="2" charset="2"/>
        <a:buChar char="§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mu.edu/financemanual/procedures/4205.shtml#.390-miscellaneous-payments-to-individuals/participant-payments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mu.edu/financemanual/procedures/4215.shtml#.530-payment-by-u.-s.-bank-focus-blue-prepaid-card---team-travel" TargetMode="External"/><Relationship Id="rId2" Type="http://schemas.openxmlformats.org/officeDocument/2006/relationships/hyperlink" Target="mailto:leethtc@jmu.edu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prepaidcards@jmu.edu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Document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prepaidcards@jmu.edu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prepaidcards@jmu.edu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Excel_Worksheet.xls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prepaidcards@jmu.edu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Excel_Worksheet1.xlsx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jmu.questionpro.com/t/AQkuQZy2Wy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mu.edu/financemanual/procedures/4205.shtml#.390-miscellaneous-payments-to-individuals/participant-payments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35C5E44-D970-6E48-8474-335A0C1A0D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JMU U. S. Bank Prepaid Focus Blue Card Program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F95A3D8-9945-174E-A321-7E6146B976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4893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Training for JMU Employees</a:t>
            </a:r>
          </a:p>
          <a:p>
            <a:r>
              <a:rPr lang="en-US" dirty="0"/>
              <a:t>August 2023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256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63387-9DA3-1D44-89A5-6C670353E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dirty="0">
                <a:ea typeface="Malgun Gothic" panose="020B0503020000020004" pitchFamily="34" charset="-127"/>
                <a:cs typeface="Arial" panose="020B0604020202020204" pitchFamily="34" charset="0"/>
              </a:rPr>
              <a:t>U.S. Bank Focus Blue Reloadable Visa Card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6296CD-A72D-DB43-97A4-B4038B79D7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  <a:p>
            <a:r>
              <a:rPr lang="en-US" dirty="0"/>
              <a:t>Research incentives for </a:t>
            </a:r>
            <a:r>
              <a:rPr lang="en-US" b="1" dirty="0">
                <a:solidFill>
                  <a:srgbClr val="0070C0"/>
                </a:solidFill>
              </a:rPr>
              <a:t>recurring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participation/payment milestones and </a:t>
            </a:r>
            <a:r>
              <a:rPr lang="en-US" b="1" dirty="0">
                <a:solidFill>
                  <a:srgbClr val="0070C0"/>
                </a:solidFill>
              </a:rPr>
              <a:t>recurring </a:t>
            </a:r>
            <a:r>
              <a:rPr lang="en-US" dirty="0"/>
              <a:t>per-diem for individual </a:t>
            </a:r>
            <a:r>
              <a:rPr lang="en-US" u="sng" dirty="0"/>
              <a:t>students</a:t>
            </a:r>
            <a:r>
              <a:rPr lang="en-US" dirty="0"/>
              <a:t> in travel status (for established student programs involving recurring travel per diems and with advanced approval from Cash and Investments).</a:t>
            </a:r>
          </a:p>
        </p:txBody>
      </p:sp>
    </p:spTree>
    <p:extLst>
      <p:ext uri="{BB962C8B-B14F-4D97-AF65-F5344CB8AC3E}">
        <p14:creationId xmlns:p14="http://schemas.microsoft.com/office/powerpoint/2010/main" val="2668272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F8544-45E2-F346-8BC5-163F14707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Bank </a:t>
            </a:r>
            <a:r>
              <a:rPr lang="en-US" dirty="0">
                <a:solidFill>
                  <a:srgbClr val="0070C0"/>
                </a:solidFill>
              </a:rPr>
              <a:t>Focus Blue </a:t>
            </a:r>
            <a:r>
              <a:rPr lang="en-US" dirty="0"/>
              <a:t>Reloadable Visa Card – </a:t>
            </a:r>
            <a:r>
              <a:rPr lang="en-US" sz="3200" dirty="0"/>
              <a:t>Individuals (Research and Incentives)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C7493-124E-294C-BFC3-5A40EBDA09C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45166" y="1708221"/>
            <a:ext cx="10524744" cy="4261104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/>
              <a:t>Personalized and Reloadable</a:t>
            </a:r>
          </a:p>
          <a:p>
            <a:pPr lvl="1"/>
            <a:r>
              <a:rPr lang="en-US" sz="2200" dirty="0"/>
              <a:t>Used for study’s with participation/payment milestones or incentives for </a:t>
            </a:r>
            <a:r>
              <a:rPr lang="en-US" sz="2200" dirty="0">
                <a:solidFill>
                  <a:srgbClr val="0070C0"/>
                </a:solidFill>
              </a:rPr>
              <a:t>on-going </a:t>
            </a:r>
            <a:r>
              <a:rPr lang="en-US" sz="2200" dirty="0"/>
              <a:t>participation programs.</a:t>
            </a:r>
          </a:p>
          <a:p>
            <a:pPr lvl="1"/>
            <a:r>
              <a:rPr lang="en-US" sz="2200" dirty="0"/>
              <a:t>Personalized (Anonymous available for limited circumstances)</a:t>
            </a:r>
          </a:p>
          <a:p>
            <a:pPr lvl="2"/>
            <a:r>
              <a:rPr lang="en-US" sz="2200" u="sng" dirty="0"/>
              <a:t>Distributed in person PI/SC.</a:t>
            </a:r>
          </a:p>
          <a:p>
            <a:pPr lvl="2"/>
            <a:r>
              <a:rPr lang="en-US" sz="2200" dirty="0"/>
              <a:t>EC requested cards may be mailed by bank depending upon program scenario.</a:t>
            </a:r>
          </a:p>
          <a:p>
            <a:pPr lvl="1"/>
            <a:r>
              <a:rPr lang="en-US" sz="2200" u="sng" dirty="0"/>
              <a:t>Date of Birth (DOB) required </a:t>
            </a:r>
            <a:r>
              <a:rPr lang="en-US" sz="2200" dirty="0"/>
              <a:t>to ensure cardholder security. </a:t>
            </a:r>
          </a:p>
          <a:p>
            <a:pPr lvl="1"/>
            <a:r>
              <a:rPr lang="en-US" sz="2200" u="sng" dirty="0"/>
              <a:t>Disclosure required for research participants </a:t>
            </a:r>
            <a:r>
              <a:rPr lang="en-US" sz="2200" dirty="0"/>
              <a:t>(Provided by CI).</a:t>
            </a:r>
          </a:p>
          <a:p>
            <a:r>
              <a:rPr lang="en-US" sz="2200" dirty="0"/>
              <a:t>Used for Incentives in accordance with the JMU FPM subsections 4205.390-4205.394 </a:t>
            </a:r>
            <a:r>
              <a:rPr lang="en-US" sz="2200" dirty="0">
                <a:hlinkClick r:id="rId2"/>
              </a:rPr>
              <a:t>https://www.jmu.edu/financemanual/procedures/4205.shtml#.390-miscellaneous-payments-to-individuals/participant-payments</a:t>
            </a:r>
            <a:r>
              <a:rPr lang="en-US" sz="2200" dirty="0"/>
              <a:t> </a:t>
            </a:r>
          </a:p>
          <a:p>
            <a:r>
              <a:rPr lang="en-US" sz="2200" dirty="0"/>
              <a:t>Card orders due ten days prior to requested card pick-up date.</a:t>
            </a:r>
          </a:p>
          <a:p>
            <a:r>
              <a:rPr lang="en-US" sz="2200" dirty="0"/>
              <a:t>Cards loaded upon receipt of Funding Request (within one business day).</a:t>
            </a:r>
          </a:p>
          <a:p>
            <a:r>
              <a:rPr lang="en-US" sz="2200" dirty="0"/>
              <a:t>Funds belong to cardholder and cannot be removed by JMU once loaded.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259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B45D3D-D161-4CA6-9DC0-1DFDE9C92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54" y="1098295"/>
            <a:ext cx="5525829" cy="46614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15BC49-B36C-4B9A-B605-174E6475A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7700"/>
            <a:ext cx="4918025" cy="54490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9FD1A1-D98A-4F26-9E65-C48C9A72D180}"/>
              </a:ext>
            </a:extLst>
          </p:cNvPr>
          <p:cNvSpPr txBox="1"/>
          <p:nvPr/>
        </p:nvSpPr>
        <p:spPr>
          <a:xfrm>
            <a:off x="142612" y="385785"/>
            <a:ext cx="459716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Disclosure distribution required for cardholders participating in research studies. </a:t>
            </a:r>
          </a:p>
        </p:txBody>
      </p:sp>
    </p:spTree>
    <p:extLst>
      <p:ext uri="{BB962C8B-B14F-4D97-AF65-F5344CB8AC3E}">
        <p14:creationId xmlns:p14="http://schemas.microsoft.com/office/powerpoint/2010/main" val="3759669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FDFC3-1740-411D-9810-D31419BE4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Bank </a:t>
            </a:r>
            <a:r>
              <a:rPr lang="en-US" dirty="0">
                <a:solidFill>
                  <a:srgbClr val="0070C0"/>
                </a:solidFill>
              </a:rPr>
              <a:t>Focus Blue </a:t>
            </a:r>
            <a:r>
              <a:rPr lang="en-US" dirty="0"/>
              <a:t>Reloadable Visa Card – </a:t>
            </a:r>
            <a:r>
              <a:rPr lang="en-US" sz="3200" dirty="0"/>
              <a:t>Team Use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74728-77F9-4C64-AE55-13760A9087A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29056" y="1619830"/>
            <a:ext cx="10524744" cy="4261104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/>
              <a:t>Personalized and Reloadable</a:t>
            </a:r>
          </a:p>
          <a:p>
            <a:pPr lvl="1"/>
            <a:r>
              <a:rPr lang="en-US" sz="2200" dirty="0"/>
              <a:t>Used for approved teams and student groups requiring per diem cards (with advanced approval). </a:t>
            </a:r>
            <a:r>
              <a:rPr lang="en-US" sz="2200" i="1" u="sng" dirty="0"/>
              <a:t>Contact the Cash &amp; Investments Director at </a:t>
            </a:r>
            <a:r>
              <a:rPr lang="en-US" sz="2200" i="1" u="sng" dirty="0">
                <a:hlinkClick r:id="rId2"/>
              </a:rPr>
              <a:t>leethtc@jmu.edu</a:t>
            </a:r>
            <a:r>
              <a:rPr lang="en-US" sz="2200" i="1" u="sng" dirty="0"/>
              <a:t> or 568.3205.</a:t>
            </a:r>
          </a:p>
          <a:p>
            <a:pPr lvl="1"/>
            <a:r>
              <a:rPr lang="en-US" sz="2200" dirty="0"/>
              <a:t>Card order and funding process differs for team use. The online forms/processes may not apply.</a:t>
            </a:r>
          </a:p>
          <a:p>
            <a:pPr lvl="1"/>
            <a:r>
              <a:rPr lang="en-US" sz="2200" dirty="0"/>
              <a:t>Personalized</a:t>
            </a:r>
          </a:p>
          <a:p>
            <a:pPr lvl="2"/>
            <a:r>
              <a:rPr lang="en-US" sz="1800" dirty="0"/>
              <a:t>In-person card distribution is preferred</a:t>
            </a:r>
          </a:p>
          <a:p>
            <a:pPr lvl="2"/>
            <a:r>
              <a:rPr lang="en-US" sz="1800" dirty="0"/>
              <a:t>Cards may be mailed by bank depending upon program details and upon receipt of required cardholder agreement.</a:t>
            </a:r>
          </a:p>
          <a:p>
            <a:pPr lvl="2"/>
            <a:r>
              <a:rPr lang="en-US" sz="1800" dirty="0"/>
              <a:t>Date of Birth (DOB) required to ensure cardholder security. </a:t>
            </a:r>
          </a:p>
          <a:p>
            <a:r>
              <a:rPr lang="en-US" sz="2200" dirty="0"/>
              <a:t>Used in accordance with the JMU FPM subsection 4215.530: </a:t>
            </a:r>
            <a:r>
              <a:rPr lang="en-US" sz="1500" dirty="0">
                <a:hlinkClick r:id="rId3"/>
              </a:rPr>
              <a:t>https://www.jmu.edu/financemanual/procedures/4215.shtml#.530-payment-by-u.-s.-bank-focus-blue-prepaid-card---team-travel</a:t>
            </a:r>
            <a:r>
              <a:rPr lang="en-US" sz="1500" dirty="0"/>
              <a:t> </a:t>
            </a:r>
          </a:p>
          <a:p>
            <a:r>
              <a:rPr lang="en-US" sz="2200" dirty="0"/>
              <a:t>Card </a:t>
            </a:r>
            <a:r>
              <a:rPr lang="en-US" sz="2200" b="1" dirty="0"/>
              <a:t>orders</a:t>
            </a:r>
            <a:r>
              <a:rPr lang="en-US" sz="2200" dirty="0"/>
              <a:t> due at least 10 business days prior to requested card pick-up date.</a:t>
            </a:r>
          </a:p>
          <a:p>
            <a:r>
              <a:rPr lang="en-US" sz="2200" dirty="0"/>
              <a:t>Cards </a:t>
            </a:r>
            <a:r>
              <a:rPr lang="en-US" sz="2200" b="1" dirty="0"/>
              <a:t>loaded</a:t>
            </a:r>
            <a:r>
              <a:rPr lang="en-US" sz="2200" dirty="0"/>
              <a:t> upon receipt of Funding Request (within one business day).</a:t>
            </a:r>
          </a:p>
          <a:p>
            <a:r>
              <a:rPr lang="en-US" sz="2200" dirty="0"/>
              <a:t>Funds belong to cardholder once loaded.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279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D4EEA2-2C62-4061-BD9B-92E44F0EFCFE}"/>
              </a:ext>
            </a:extLst>
          </p:cNvPr>
          <p:cNvSpPr txBox="1"/>
          <p:nvPr/>
        </p:nvSpPr>
        <p:spPr>
          <a:xfrm>
            <a:off x="260058" y="542861"/>
            <a:ext cx="573693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Completed Prepaid Payment Card Order Form</a:t>
            </a:r>
          </a:p>
          <a:p>
            <a:endParaRPr lang="en-US" u="sng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Complete all fields.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If working off-campus, include phone # where you can be reached.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Be sure to enter IRB approval date and IRB protocol #, if applicable.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Enter specific card request date. Allow five business days for order fulfillment.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Obtain applicable OSP Financial Services and FAO approvals.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Request cards for only one participant payment type, Focus Blue Reloadable cards, and one event/project per form.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Cards requested and funded that are not used as expected will require reimbursement from non-state/university funds. Be sure to review procedures first.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Direct all prepaid card order questions/communications to </a:t>
            </a:r>
            <a:r>
              <a:rPr lang="en-US" sz="1400" dirty="0">
                <a:hlinkClick r:id="rId3"/>
              </a:rPr>
              <a:t>prepaidcards@jmu.edu</a:t>
            </a:r>
            <a:r>
              <a:rPr lang="en-US" sz="14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This form is used for the Rewards Visa Card </a:t>
            </a:r>
            <a:r>
              <a:rPr lang="en-US" sz="1400" b="1" i="1" dirty="0"/>
              <a:t>and</a:t>
            </a:r>
            <a:r>
              <a:rPr lang="en-US" sz="1400" dirty="0"/>
              <a:t> the Focus Blue Reloadable Visa Card.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785D7BE8-22B4-4082-8633-91185EF0A5CB}"/>
              </a:ext>
            </a:extLst>
          </p:cNvPr>
          <p:cNvSpPr/>
          <p:nvPr/>
        </p:nvSpPr>
        <p:spPr>
          <a:xfrm>
            <a:off x="5297518" y="4068660"/>
            <a:ext cx="1312615" cy="3858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0A3BAF5-9E47-4FF5-9443-E47055A0EC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98140"/>
              </p:ext>
            </p:extLst>
          </p:nvPr>
        </p:nvGraphicFramePr>
        <p:xfrm>
          <a:off x="6610133" y="370292"/>
          <a:ext cx="4589170" cy="5756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Document" r:id="rId4" imgW="7024955" imgH="8812791" progId="Word.Document.12">
                  <p:embed/>
                </p:oleObj>
              </mc:Choice>
              <mc:Fallback>
                <p:oleObj name="Document" r:id="rId4" imgW="7024955" imgH="881279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10133" y="370292"/>
                        <a:ext cx="4589170" cy="5756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536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D4EEA2-2C62-4061-BD9B-92E44F0EFCFE}"/>
              </a:ext>
            </a:extLst>
          </p:cNvPr>
          <p:cNvSpPr txBox="1"/>
          <p:nvPr/>
        </p:nvSpPr>
        <p:spPr>
          <a:xfrm>
            <a:off x="260059" y="542861"/>
            <a:ext cx="723131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Completed Prepaid Payment Card Order Form</a:t>
            </a:r>
          </a:p>
          <a:p>
            <a:endParaRPr lang="en-US" u="sng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Complete all required fields.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If working off-campus, include phone # where you can be reached.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Be sure to enter IRB protocol # or event name.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Submit one form per event/project per form. This form is to request funding of cards you have received and distributed and/or cards to be mailed to recipients.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Direct all prepaid card order questions and communications to </a:t>
            </a:r>
            <a:r>
              <a:rPr lang="en-US" sz="1400" dirty="0">
                <a:hlinkClick r:id="rId2"/>
              </a:rPr>
              <a:t>prepaidcards@jmu.edu</a:t>
            </a:r>
            <a:r>
              <a:rPr lang="en-US" sz="14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This form is used for the </a:t>
            </a:r>
            <a:r>
              <a:rPr lang="en-US" sz="1400" b="1" u="sng" dirty="0">
                <a:solidFill>
                  <a:srgbClr val="0070C0"/>
                </a:solidFill>
              </a:rPr>
              <a:t>Focus Blue Card (reloadable) only</a:t>
            </a:r>
            <a:r>
              <a:rPr lang="en-US" sz="1400" b="1" u="sng" dirty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95C0EC-DD7E-4996-B125-E28316323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57" y="2703933"/>
            <a:ext cx="8479314" cy="321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049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97884-563C-431B-93A6-0AC7BBE32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Card information for funding requests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FCB872-F194-4032-8952-FEAA061660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7054" y="3923950"/>
            <a:ext cx="5176792" cy="199390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1800" dirty="0"/>
              <a:t>10-digit Card ID: Used for card funding requests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Anonymous cards – last 10 digits as shown below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Personalized cards – CI provides this information to the contact person for use on the  Focus Blue Fund/Order Spreadsheet once the cards have been created.</a:t>
            </a:r>
          </a:p>
          <a:p>
            <a:endParaRPr lang="en-US" sz="18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598EF89-3F67-455D-9FDA-27DB74D4DD7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588156" y="2170652"/>
            <a:ext cx="5317211" cy="22335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88979D-BEAB-48D5-BEAA-7356B417650C}"/>
              </a:ext>
            </a:extLst>
          </p:cNvPr>
          <p:cNvSpPr txBox="1"/>
          <p:nvPr/>
        </p:nvSpPr>
        <p:spPr>
          <a:xfrm>
            <a:off x="427054" y="1951672"/>
            <a:ext cx="626657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a typeface="Malgun Gothic" panose="020B0503020000020004" pitchFamily="34" charset="-127"/>
                <a:cs typeface="Arial" panose="020B0604020202020204" pitchFamily="34" charset="0"/>
              </a:rPr>
              <a:t>Card ID# is NOT the number embossed on the card</a:t>
            </a:r>
          </a:p>
          <a:p>
            <a:r>
              <a:rPr lang="en-US" dirty="0">
                <a:ea typeface="Malgun Gothic" panose="020B0503020000020004" pitchFamily="34" charset="-127"/>
                <a:cs typeface="Arial" panose="020B0604020202020204" pitchFamily="34" charset="0"/>
              </a:rPr>
              <a:t>Card ID# is located on the front of the envelope that holds the card. (Last 10 digits of the 13 digit number at top of envelope window.)</a:t>
            </a:r>
          </a:p>
          <a:p>
            <a:r>
              <a:rPr lang="en-US" dirty="0">
                <a:ea typeface="Malgun Gothic" panose="020B0503020000020004" pitchFamily="34" charset="-127"/>
                <a:cs typeface="Arial" panose="020B0604020202020204" pitchFamily="34" charset="0"/>
              </a:rPr>
              <a:t>JMU staff will not have access to the embossed card number.</a:t>
            </a:r>
          </a:p>
        </p:txBody>
      </p:sp>
    </p:spTree>
    <p:extLst>
      <p:ext uri="{BB962C8B-B14F-4D97-AF65-F5344CB8AC3E}">
        <p14:creationId xmlns:p14="http://schemas.microsoft.com/office/powerpoint/2010/main" val="1111911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D4EEA2-2C62-4061-BD9B-92E44F0EFCFE}"/>
              </a:ext>
            </a:extLst>
          </p:cNvPr>
          <p:cNvSpPr txBox="1"/>
          <p:nvPr/>
        </p:nvSpPr>
        <p:spPr>
          <a:xfrm>
            <a:off x="260059" y="542861"/>
            <a:ext cx="527667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Completed Departmental Prepaid Card Log (U. S. Bank </a:t>
            </a:r>
            <a:r>
              <a:rPr lang="en-US" u="sng" dirty="0">
                <a:solidFill>
                  <a:srgbClr val="0070C0"/>
                </a:solidFill>
              </a:rPr>
              <a:t>Focus Blue </a:t>
            </a:r>
            <a:r>
              <a:rPr lang="en-US" u="sng" dirty="0"/>
              <a:t>Cards only)</a:t>
            </a:r>
          </a:p>
          <a:p>
            <a:endParaRPr lang="en-US" u="sng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Provided by CI when cards are picked up from UBO.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Complete all fields.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The ‘Received by’ column requires signature of recipient.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Do NOT alter forms, altered forms will not be accepted.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All signatures required to be complete.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Direct all prepaid card order questions/communications to </a:t>
            </a:r>
            <a:r>
              <a:rPr lang="en-US" sz="1400" dirty="0">
                <a:hlinkClick r:id="rId3"/>
              </a:rPr>
              <a:t>prepaidcards@jmu.edu</a:t>
            </a:r>
            <a:r>
              <a:rPr lang="en-US" sz="14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This form is used for the </a:t>
            </a:r>
            <a:r>
              <a:rPr lang="en-US" sz="1400" b="1" u="sng" dirty="0"/>
              <a:t>Focus Blue Cards only</a:t>
            </a:r>
            <a:r>
              <a:rPr lang="en-US" sz="1400" dirty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7A0EFC3-1C9F-4623-ABA6-FF81782D81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073558"/>
              </p:ext>
            </p:extLst>
          </p:nvPr>
        </p:nvGraphicFramePr>
        <p:xfrm>
          <a:off x="6305696" y="246605"/>
          <a:ext cx="4230876" cy="589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Worksheet" r:id="rId4" imgW="7381828" imgH="10277617" progId="Excel.Sheet.12">
                  <p:embed/>
                </p:oleObj>
              </mc:Choice>
              <mc:Fallback>
                <p:oleObj name="Worksheet" r:id="rId4" imgW="7381828" imgH="102776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05696" y="246605"/>
                        <a:ext cx="4230876" cy="5891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3920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D4EEA2-2C62-4061-BD9B-92E44F0EFCFE}"/>
              </a:ext>
            </a:extLst>
          </p:cNvPr>
          <p:cNvSpPr txBox="1"/>
          <p:nvPr/>
        </p:nvSpPr>
        <p:spPr>
          <a:xfrm>
            <a:off x="218482" y="542861"/>
            <a:ext cx="450452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JMU Prepaid Card Monthly Reconciliation</a:t>
            </a:r>
          </a:p>
          <a:p>
            <a:endParaRPr lang="en-US" u="sng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This form is used for the Rewards Visa Card </a:t>
            </a:r>
            <a:r>
              <a:rPr lang="en-US" sz="1400" b="1" i="1" dirty="0"/>
              <a:t>and</a:t>
            </a:r>
            <a:r>
              <a:rPr lang="en-US" sz="1400" dirty="0"/>
              <a:t> the </a:t>
            </a:r>
            <a:r>
              <a:rPr lang="en-US" sz="1400" dirty="0">
                <a:solidFill>
                  <a:srgbClr val="0070C0"/>
                </a:solidFill>
              </a:rPr>
              <a:t>Focus Blue </a:t>
            </a:r>
            <a:r>
              <a:rPr lang="en-US" sz="1400" dirty="0"/>
              <a:t>Reloadable Visa Card.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Use separate form for each prepaid program.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Complete all fields.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Subject to audit at any time.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Submit annually to Cash and Investments within 10 business days of closing event or by July 15</a:t>
            </a:r>
            <a:r>
              <a:rPr lang="en-US" sz="1400" baseline="30000" dirty="0"/>
              <a:t>th</a:t>
            </a:r>
            <a:r>
              <a:rPr lang="en-US" sz="1400" dirty="0"/>
              <a:t> for the previous fiscal year.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Direct all prepaid card order questions/communications to </a:t>
            </a:r>
            <a:r>
              <a:rPr lang="en-US" sz="1400" dirty="0">
                <a:hlinkClick r:id="rId3"/>
              </a:rPr>
              <a:t>prepaidcards@jmu.edu</a:t>
            </a:r>
            <a:r>
              <a:rPr lang="en-US" sz="1400" dirty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537A9D8-9643-4977-9BF4-9DE60F2B87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82971" y="343948"/>
          <a:ext cx="6288313" cy="5766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Worksheet" r:id="rId4" imgW="7458173" imgH="6839117" progId="Excel.Sheet.12">
                  <p:embed/>
                </p:oleObj>
              </mc:Choice>
              <mc:Fallback>
                <p:oleObj name="Worksheet" r:id="rId4" imgW="7458173" imgH="6839117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537A9D8-9643-4977-9BF4-9DE60F2B87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82971" y="343948"/>
                        <a:ext cx="6288313" cy="5766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3642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8B3A3-955C-423D-ACA5-31A268797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Please complete this two question survey to confirm completion of Focus Blue prepaid card training: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2A028-C5B8-4716-B465-83109E5FB366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https://jmu.questionpro.com/t/AQkuQZy2Wy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5600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F8544-45E2-F346-8BC5-163F14707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Acronyms and Definitions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4005C1F-7451-1846-BB89-384DDF288B63}"/>
              </a:ext>
            </a:extLst>
          </p:cNvPr>
          <p:cNvSpPr txBox="1">
            <a:spLocks/>
          </p:cNvSpPr>
          <p:nvPr/>
        </p:nvSpPr>
        <p:spPr>
          <a:xfrm>
            <a:off x="762699" y="1533816"/>
            <a:ext cx="5130800" cy="435525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50084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50084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50084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50084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50084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000" dirty="0">
                <a:ea typeface="Malgun Gothic" panose="020B0503020000020004" pitchFamily="34" charset="-127"/>
                <a:cs typeface="Arial" panose="020B0604020202020204" pitchFamily="34" charset="0"/>
              </a:rPr>
              <a:t>Approving Authority – President, VP, AVP, Dean, Asst/Assoc Dean, Director or AUH for that DeptID</a:t>
            </a:r>
          </a:p>
          <a:p>
            <a:pPr marL="0" indent="0">
              <a:buFont typeface="Wingdings" pitchFamily="2" charset="2"/>
              <a:buNone/>
            </a:pPr>
            <a:r>
              <a:rPr lang="en-US" sz="2000" dirty="0">
                <a:ea typeface="Malgun Gothic" panose="020B0503020000020004" pitchFamily="34" charset="-127"/>
                <a:cs typeface="Arial" panose="020B0604020202020204" pitchFamily="34" charset="0"/>
              </a:rPr>
              <a:t>CI – Cash and Investments Office</a:t>
            </a:r>
          </a:p>
          <a:p>
            <a:pPr marL="0" indent="0">
              <a:buFont typeface="Wingdings" pitchFamily="2" charset="2"/>
              <a:buNone/>
            </a:pPr>
            <a:r>
              <a:rPr lang="en-US" sz="2000" dirty="0">
                <a:ea typeface="Malgun Gothic" panose="020B0503020000020004" pitchFamily="34" charset="-127"/>
                <a:cs typeface="Arial" panose="020B0604020202020204" pitchFamily="34" charset="0"/>
              </a:rPr>
              <a:t>EC – Event Coordinator</a:t>
            </a:r>
          </a:p>
          <a:p>
            <a:pPr marL="0" indent="0">
              <a:buFont typeface="Wingdings" pitchFamily="2" charset="2"/>
              <a:buNone/>
            </a:pPr>
            <a:r>
              <a:rPr lang="en-US" sz="2000" dirty="0">
                <a:ea typeface="Malgun Gothic" panose="020B0503020000020004" pitchFamily="34" charset="-127"/>
                <a:cs typeface="Arial" panose="020B0604020202020204" pitchFamily="34" charset="0"/>
              </a:rPr>
              <a:t>FPM – Financial Procedures Manual</a:t>
            </a:r>
          </a:p>
          <a:p>
            <a:pPr marL="0" indent="0">
              <a:buFont typeface="Wingdings" pitchFamily="2" charset="2"/>
              <a:buNone/>
            </a:pPr>
            <a:r>
              <a:rPr lang="en-US" sz="2000" dirty="0">
                <a:ea typeface="Malgun Gothic" panose="020B0503020000020004" pitchFamily="34" charset="-127"/>
                <a:cs typeface="Arial" panose="020B0604020202020204" pitchFamily="34" charset="0"/>
              </a:rPr>
              <a:t>PI – Principal Investigator</a:t>
            </a:r>
          </a:p>
          <a:p>
            <a:pPr marL="0" indent="0">
              <a:buFont typeface="Wingdings" pitchFamily="2" charset="2"/>
              <a:buNone/>
            </a:pPr>
            <a:r>
              <a:rPr lang="en-US" sz="2000" dirty="0">
                <a:ea typeface="Malgun Gothic" panose="020B0503020000020004" pitchFamily="34" charset="-127"/>
                <a:cs typeface="Arial" panose="020B0604020202020204" pitchFamily="34" charset="0"/>
              </a:rPr>
              <a:t>OSP – Sponsored Programs/Financial 	Services</a:t>
            </a:r>
          </a:p>
          <a:p>
            <a:pPr marL="0" indent="0">
              <a:buFont typeface="Wingdings" pitchFamily="2" charset="2"/>
              <a:buNone/>
            </a:pPr>
            <a:r>
              <a:rPr lang="en-US" sz="2000" dirty="0">
                <a:ea typeface="Malgun Gothic" panose="020B0503020000020004" pitchFamily="34" charset="-127"/>
                <a:cs typeface="Arial" panose="020B0604020202020204" pitchFamily="34" charset="0"/>
              </a:rPr>
              <a:t>SC – Study Coordinator</a:t>
            </a:r>
          </a:p>
          <a:p>
            <a:pPr marL="0" indent="0">
              <a:buFont typeface="Wingdings" pitchFamily="2" charset="2"/>
              <a:buNone/>
            </a:pPr>
            <a:r>
              <a:rPr lang="en-US" sz="2000" dirty="0">
                <a:ea typeface="Malgun Gothic" panose="020B0503020000020004" pitchFamily="34" charset="-127"/>
                <a:cs typeface="Arial" panose="020B0604020202020204" pitchFamily="34" charset="0"/>
              </a:rPr>
              <a:t>UBO – University Business Office</a:t>
            </a:r>
          </a:p>
          <a:p>
            <a:pPr marL="0" indent="0">
              <a:buFont typeface="Wingdings" pitchFamily="2" charset="2"/>
              <a:buNone/>
            </a:pPr>
            <a:endParaRPr lang="en-US" dirty="0"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0" indent="0">
              <a:buFont typeface="Wingdings" pitchFamily="2" charset="2"/>
              <a:buNone/>
            </a:pPr>
            <a:endParaRPr lang="en-US" dirty="0"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0" indent="0">
              <a:buFont typeface="Wingdings" pitchFamily="2" charset="2"/>
              <a:buNone/>
            </a:pPr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0" indent="0">
              <a:buFont typeface="Wingdings" pitchFamily="2" charset="2"/>
              <a:buNone/>
            </a:pPr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7" name="Content Placeholder 14">
            <a:extLst>
              <a:ext uri="{FF2B5EF4-FFF2-40B4-BE49-F238E27FC236}">
                <a16:creationId xmlns:a16="http://schemas.microsoft.com/office/drawing/2014/main" id="{95DB21B6-AEB7-2444-9CB2-88FB35263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055" y="1962595"/>
            <a:ext cx="51816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69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F8544-45E2-F346-8BC5-163F14707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 Payments by card are more efficient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4005C1F-7451-1846-BB89-384DDF288B6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130800" cy="379036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50084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50084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50084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50084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50084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en-US" dirty="0"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0" indent="0">
              <a:buFont typeface="Wingdings" pitchFamily="2" charset="2"/>
              <a:buNone/>
            </a:pPr>
            <a:endParaRPr lang="en-US" dirty="0"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0" indent="0">
              <a:buFont typeface="Wingdings" pitchFamily="2" charset="2"/>
              <a:buNone/>
            </a:pPr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0" indent="0">
              <a:buFont typeface="Wingdings" pitchFamily="2" charset="2"/>
              <a:buNone/>
            </a:pPr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05EE8A4-4A8A-4A47-A35F-D68251A325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7706424"/>
              </p:ext>
            </p:extLst>
          </p:nvPr>
        </p:nvGraphicFramePr>
        <p:xfrm>
          <a:off x="3063846" y="1800458"/>
          <a:ext cx="5643927" cy="4074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862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F8544-45E2-F346-8BC5-163F14707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Responsibilities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C370765-7210-4F6F-AFB8-A5BC991079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1344570"/>
              </p:ext>
            </p:extLst>
          </p:nvPr>
        </p:nvGraphicFramePr>
        <p:xfrm>
          <a:off x="2477082" y="1468073"/>
          <a:ext cx="7237835" cy="4527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8813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F8544-45E2-F346-8BC5-163F14707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458"/>
            <a:ext cx="10515600" cy="809334"/>
          </a:xfrm>
        </p:spPr>
        <p:txBody>
          <a:bodyPr/>
          <a:lstStyle/>
          <a:p>
            <a:r>
              <a:rPr lang="en-US" dirty="0"/>
              <a:t>JMU FPM Procedures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C7493-124E-294C-BFC3-5A40EBDA09C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96457" y="1644243"/>
            <a:ext cx="10524744" cy="4261104"/>
          </a:xfrm>
        </p:spPr>
        <p:txBody>
          <a:bodyPr>
            <a:normAutofit/>
          </a:bodyPr>
          <a:lstStyle/>
          <a:p>
            <a:r>
              <a:rPr lang="en-US" dirty="0"/>
              <a:t>EC/PI/SC reviews and complies. Failure to do so will delay/cancel requests.</a:t>
            </a:r>
          </a:p>
          <a:p>
            <a:r>
              <a:rPr lang="en-US" dirty="0"/>
              <a:t>FPM 4205.390-4205.395: </a:t>
            </a:r>
            <a:r>
              <a:rPr lang="en-US" dirty="0">
                <a:hlinkClick r:id="rId2"/>
              </a:rPr>
              <a:t>https://www.jmu.edu/financemanual/procedures/4205.shtml#.390-miscellaneous-payments-to-individuals/participant-payments</a:t>
            </a:r>
            <a:r>
              <a:rPr lang="en-US" dirty="0"/>
              <a:t> </a:t>
            </a:r>
          </a:p>
          <a:p>
            <a:r>
              <a:rPr lang="en-US" dirty="0"/>
              <a:t>EC/PI/SC expected to coordinate with OSP Financial Services for Sponsored Program funding.</a:t>
            </a:r>
          </a:p>
          <a:p>
            <a:r>
              <a:rPr lang="en-US" dirty="0"/>
              <a:t>EC/PI/SC expected to coordinate with Financial Aid Office as appropriate.</a:t>
            </a:r>
          </a:p>
          <a:p>
            <a:r>
              <a:rPr lang="en-US" dirty="0"/>
              <a:t>EC/PI/SC expected to obtain and submit </a:t>
            </a:r>
            <a:r>
              <a:rPr lang="en-US" u="sng" dirty="0"/>
              <a:t>completed W-9’s </a:t>
            </a:r>
            <a:r>
              <a:rPr lang="en-US" dirty="0"/>
              <a:t>as required. </a:t>
            </a:r>
          </a:p>
          <a:p>
            <a:r>
              <a:rPr lang="en-US" dirty="0"/>
              <a:t>EC/PI/SC cannot approve their own order(s).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924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F8544-45E2-F346-8BC5-163F14707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458"/>
            <a:ext cx="10515600" cy="809334"/>
          </a:xfrm>
        </p:spPr>
        <p:txBody>
          <a:bodyPr/>
          <a:lstStyle/>
          <a:p>
            <a:r>
              <a:rPr lang="en-US" dirty="0"/>
              <a:t>JMU FPM Procedures continued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C7493-124E-294C-BFC3-5A40EBDA09C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96457" y="1644243"/>
            <a:ext cx="10524744" cy="4261104"/>
          </a:xfrm>
        </p:spPr>
        <p:txBody>
          <a:bodyPr>
            <a:normAutofit/>
          </a:bodyPr>
          <a:lstStyle/>
          <a:p>
            <a:r>
              <a:rPr lang="en-US" dirty="0"/>
              <a:t>EC/PI/SC and Approving Authority acknowledge and agree to maintain control and limited access of requested cards, inventory of cards and to timely submission of completed log(s). </a:t>
            </a:r>
          </a:p>
          <a:p>
            <a:r>
              <a:rPr lang="en-US" b="1" i="1" dirty="0"/>
              <a:t>All parties agree </a:t>
            </a:r>
            <a:r>
              <a:rPr lang="en-US" dirty="0"/>
              <a:t>to request/authorize only the appropriate quantity of cards reasonably expected to be distributed within 60 days, and </a:t>
            </a:r>
            <a:r>
              <a:rPr lang="en-US" b="1" i="1" dirty="0"/>
              <a:t>to return cards not distributed within 10 business days of end date stated on the Prepaid Payment Card Order Form or 60 days after receipt, to the UBO</a:t>
            </a:r>
            <a:r>
              <a:rPr lang="en-US" dirty="0"/>
              <a:t>. </a:t>
            </a:r>
          </a:p>
          <a:p>
            <a:r>
              <a:rPr lang="en-US" dirty="0"/>
              <a:t>CI will audit card inventory and control procedures as appropriate.</a:t>
            </a:r>
          </a:p>
          <a:p>
            <a:r>
              <a:rPr lang="en-US" dirty="0"/>
              <a:t>Departments failing to comply may not be eligible for future prepaid card orders/funding.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968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F8544-45E2-F346-8BC5-163F14707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2327"/>
          </a:xfrm>
        </p:spPr>
        <p:txBody>
          <a:bodyPr/>
          <a:lstStyle/>
          <a:p>
            <a:r>
              <a:rPr lang="en-US" dirty="0"/>
              <a:t>Prepaid Card Programs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4005C1F-7451-1846-BB89-384DDF288B63}"/>
              </a:ext>
            </a:extLst>
          </p:cNvPr>
          <p:cNvSpPr txBox="1">
            <a:spLocks/>
          </p:cNvSpPr>
          <p:nvPr/>
        </p:nvSpPr>
        <p:spPr>
          <a:xfrm>
            <a:off x="838199" y="1347452"/>
            <a:ext cx="5990440" cy="452484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50084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50084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50084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50084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50084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a typeface="Malgun Gothic" panose="020B0503020000020004" pitchFamily="34" charset="-127"/>
                <a:cs typeface="Arial" panose="020B0604020202020204" pitchFamily="34" charset="0"/>
              </a:rPr>
              <a:t>U.S. Bank Rewards Visa Card</a:t>
            </a:r>
          </a:p>
          <a:p>
            <a:r>
              <a:rPr lang="en-US" dirty="0">
                <a:highlight>
                  <a:srgbClr val="00FFFF"/>
                </a:highlight>
                <a:ea typeface="Malgun Gothic" panose="020B0503020000020004" pitchFamily="34" charset="-127"/>
                <a:cs typeface="Arial" panose="020B0604020202020204" pitchFamily="34" charset="0"/>
              </a:rPr>
              <a:t>U.S. Bank Focus Blue Reloadable Visa Card</a:t>
            </a:r>
          </a:p>
          <a:p>
            <a:pPr lvl="1"/>
            <a:r>
              <a:rPr lang="en-US" i="1" dirty="0">
                <a:ea typeface="Malgun Gothic" panose="020B0503020000020004" pitchFamily="34" charset="-127"/>
                <a:cs typeface="Arial" panose="020B0604020202020204" pitchFamily="34" charset="0"/>
              </a:rPr>
              <a:t>Departments agree to work with CI to resolve errors</a:t>
            </a:r>
          </a:p>
          <a:p>
            <a:pPr lvl="1"/>
            <a:r>
              <a:rPr lang="en-US" i="1" dirty="0">
                <a:ea typeface="Malgun Gothic" panose="020B0503020000020004" pitchFamily="34" charset="-127"/>
                <a:cs typeface="Arial" panose="020B0604020202020204" pitchFamily="34" charset="0"/>
              </a:rPr>
              <a:t>Card funding completed daily by CI</a:t>
            </a:r>
          </a:p>
          <a:p>
            <a:pPr lvl="2"/>
            <a:r>
              <a:rPr lang="en-US" i="1" dirty="0">
                <a:ea typeface="Malgun Gothic" panose="020B0503020000020004" pitchFamily="34" charset="-127"/>
                <a:cs typeface="Arial" panose="020B0604020202020204" pitchFamily="34" charset="0"/>
              </a:rPr>
              <a:t>Funding cutoff for all programs is 11am daily</a:t>
            </a:r>
          </a:p>
          <a:p>
            <a:pPr lvl="2"/>
            <a:r>
              <a:rPr lang="en-US" i="1" dirty="0">
                <a:ea typeface="Malgun Gothic" panose="020B0503020000020004" pitchFamily="34" charset="-127"/>
                <a:cs typeface="Arial" panose="020B0604020202020204" pitchFamily="34" charset="0"/>
              </a:rPr>
              <a:t>$10 minimum load</a:t>
            </a:r>
          </a:p>
          <a:p>
            <a:pPr marL="0" indent="0">
              <a:buFont typeface="Wingdings" pitchFamily="2" charset="2"/>
              <a:buNone/>
            </a:pPr>
            <a:endParaRPr lang="en-US" dirty="0"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0" indent="0">
              <a:buFont typeface="Wingdings" pitchFamily="2" charset="2"/>
              <a:buNone/>
            </a:pPr>
            <a:endParaRPr lang="en-US" dirty="0"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0" indent="0">
              <a:buFont typeface="Wingdings" pitchFamily="2" charset="2"/>
              <a:buNone/>
            </a:pPr>
            <a:endParaRPr lang="en-US" dirty="0"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0" indent="0">
              <a:buFont typeface="Wingdings" pitchFamily="2" charset="2"/>
              <a:buNone/>
            </a:pPr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0" indent="0">
              <a:buFont typeface="Wingdings" pitchFamily="2" charset="2"/>
              <a:buNone/>
            </a:pPr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8E0EEB-8BEB-46D4-AECB-E5DD3E601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" r="113"/>
          <a:stretch/>
        </p:blipFill>
        <p:spPr>
          <a:xfrm>
            <a:off x="7978299" y="1879134"/>
            <a:ext cx="3187447" cy="2017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25000" endPos="20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20096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1EB20-1155-4822-8582-8A8D03796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Prepaid Card Programs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C94D5-681F-4E61-800A-38AC0D50EA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r>
              <a:rPr lang="en-US" sz="2000" u="sng" dirty="0">
                <a:ea typeface="Malgun Gothic" panose="020B0503020000020004" pitchFamily="34" charset="-127"/>
                <a:cs typeface="Arial" panose="020B0604020202020204" pitchFamily="34" charset="0"/>
              </a:rPr>
              <a:t>U.S. Bank Rewards Visa Card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41AA88-8C56-4CF9-8119-A92623CEC2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2211461"/>
            <a:ext cx="5157787" cy="3684588"/>
          </a:xfrm>
          <a:ln w="1270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sz="1500" dirty="0"/>
              <a:t>Go-live date: July 10</a:t>
            </a:r>
            <a:r>
              <a:rPr lang="en-US" sz="1500" baseline="30000" dirty="0"/>
              <a:t>th</a:t>
            </a:r>
            <a:r>
              <a:rPr lang="en-US" sz="1500" dirty="0"/>
              <a:t> 2023</a:t>
            </a:r>
          </a:p>
          <a:p>
            <a:r>
              <a:rPr lang="en-US" sz="1500" dirty="0"/>
              <a:t>Single Use Cards</a:t>
            </a:r>
          </a:p>
          <a:p>
            <a:r>
              <a:rPr lang="en-US" sz="1500" dirty="0"/>
              <a:t>Administrative fee assessed 12 months after issue date</a:t>
            </a:r>
          </a:p>
          <a:p>
            <a:r>
              <a:rPr lang="en-US" sz="1500" dirty="0"/>
              <a:t>Card replacement fee assessed to cardholder by bank</a:t>
            </a:r>
          </a:p>
          <a:p>
            <a:r>
              <a:rPr lang="en-US" sz="1500" dirty="0"/>
              <a:t>No ATM/cash access</a:t>
            </a:r>
          </a:p>
          <a:p>
            <a:r>
              <a:rPr lang="en-US" sz="1500" dirty="0"/>
              <a:t>CI Processing deadline is 11am daily.</a:t>
            </a:r>
          </a:p>
          <a:p>
            <a:r>
              <a:rPr lang="en-US" sz="1500" dirty="0"/>
              <a:t>Mailed cards sent by bank to cardholder (address required).</a:t>
            </a:r>
          </a:p>
          <a:p>
            <a:r>
              <a:rPr lang="en-US" sz="1500" dirty="0"/>
              <a:t>Minimum load $10</a:t>
            </a:r>
          </a:p>
          <a:p>
            <a:r>
              <a:rPr lang="en-US" sz="1500" dirty="0"/>
              <a:t>Cards funded upon receipt of the JMU U.S. Bank Corporate Rewards Load Spreadsheet (within one business day).</a:t>
            </a:r>
          </a:p>
          <a:p>
            <a:r>
              <a:rPr lang="en-US" sz="1500" dirty="0"/>
              <a:t>Funds belong to cardholder and cannot be removed by JMU once loaded.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5E9951-89FC-4946-99B3-BC5FCF8C75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000" u="sng" dirty="0">
                <a:highlight>
                  <a:srgbClr val="00FFFF"/>
                </a:highlight>
                <a:ea typeface="Malgun Gothic" panose="020B0503020000020004" pitchFamily="34" charset="-127"/>
                <a:cs typeface="Arial" panose="020B0604020202020204" pitchFamily="34" charset="0"/>
              </a:rPr>
              <a:t>U.S. Bank Focus Blue Reloadable Visa Card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8746DF-4809-4AA4-AD6A-0ED0CBFC09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4" y="2211461"/>
            <a:ext cx="5183188" cy="3684588"/>
          </a:xfrm>
          <a:ln w="1270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sz="1500" dirty="0"/>
              <a:t>Go-live date: August 15</a:t>
            </a:r>
            <a:r>
              <a:rPr lang="en-US" sz="1500" baseline="30000" dirty="0"/>
              <a:t>th</a:t>
            </a:r>
            <a:r>
              <a:rPr lang="en-US" sz="1500" dirty="0"/>
              <a:t> 2023</a:t>
            </a:r>
          </a:p>
          <a:p>
            <a:r>
              <a:rPr lang="en-US" sz="1500" dirty="0"/>
              <a:t>Reloadable</a:t>
            </a:r>
          </a:p>
          <a:p>
            <a:r>
              <a:rPr lang="en-US" sz="1500" dirty="0"/>
              <a:t>Card replacement fee assessed to cardholder by bank</a:t>
            </a:r>
          </a:p>
          <a:p>
            <a:r>
              <a:rPr lang="en-US" sz="1500" dirty="0"/>
              <a:t>ATM/cash access</a:t>
            </a:r>
          </a:p>
          <a:p>
            <a:r>
              <a:rPr lang="en-US" sz="1500" dirty="0"/>
              <a:t>Mobile app and alerts available </a:t>
            </a:r>
          </a:p>
          <a:p>
            <a:r>
              <a:rPr lang="en-US" sz="1500" dirty="0"/>
              <a:t>CI Processing deadline is 11am daily.</a:t>
            </a:r>
          </a:p>
          <a:p>
            <a:r>
              <a:rPr lang="en-US" sz="1500" dirty="0"/>
              <a:t>Mailed cards sent by bank to cardholder (cardholder information required).</a:t>
            </a:r>
          </a:p>
          <a:p>
            <a:pPr lvl="1"/>
            <a:r>
              <a:rPr lang="en-US" sz="1500" dirty="0"/>
              <a:t>	Date of birth (cardholder) required.</a:t>
            </a:r>
          </a:p>
          <a:p>
            <a:r>
              <a:rPr lang="en-US" sz="1500" dirty="0"/>
              <a:t>Minimum load $10</a:t>
            </a:r>
          </a:p>
          <a:p>
            <a:r>
              <a:rPr lang="en-US" sz="1500" dirty="0"/>
              <a:t>Cards funded upon receipt of the JMU U.S. Bank Focus Blue Fund/Order Spreadsheet (within one business day).</a:t>
            </a:r>
          </a:p>
          <a:p>
            <a:r>
              <a:rPr lang="en-US" sz="1500" dirty="0"/>
              <a:t>Funds belong to cardholder and cannot be removed by JMU once loaded.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449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F8544-45E2-F346-8BC5-163F14707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9334"/>
          </a:xfrm>
        </p:spPr>
        <p:txBody>
          <a:bodyPr/>
          <a:lstStyle/>
          <a:p>
            <a:r>
              <a:rPr lang="en-US" dirty="0"/>
              <a:t>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C7493-124E-294C-BFC3-5A40EBDA09C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71958" y="1652632"/>
            <a:ext cx="10524744" cy="426110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EC/PI/SC completes this training and related survey. </a:t>
            </a:r>
          </a:p>
          <a:p>
            <a:r>
              <a:rPr lang="en-US" dirty="0"/>
              <a:t>JMU Prepaid Payment Card Order Form completed and submitted.</a:t>
            </a:r>
          </a:p>
          <a:p>
            <a:r>
              <a:rPr lang="en-US" dirty="0"/>
              <a:t>CI reviews order.</a:t>
            </a:r>
          </a:p>
          <a:p>
            <a:r>
              <a:rPr lang="en-US" dirty="0"/>
              <a:t>CI notifies EC/PI/SC and UBO of scheduled card distribution date in UBO.</a:t>
            </a:r>
          </a:p>
          <a:p>
            <a:r>
              <a:rPr lang="en-US" dirty="0"/>
              <a:t>EC/PI/SC picks up cards from UBO. (EC/PI/SC maintains control of card inventory.)</a:t>
            </a:r>
          </a:p>
          <a:p>
            <a:r>
              <a:rPr lang="en-US" dirty="0"/>
              <a:t>EC/PI/SC distributes cards and completes appropriate log.</a:t>
            </a:r>
          </a:p>
          <a:p>
            <a:r>
              <a:rPr lang="en-US" dirty="0"/>
              <a:t>EC/PI/SC completes Fund/Order Spreadsheet and submits to CI.</a:t>
            </a:r>
          </a:p>
          <a:p>
            <a:r>
              <a:rPr lang="en-US" dirty="0"/>
              <a:t>ED/PI/SC submits completed W-9’s and/or W-8’s ($100+ W-9 required, all Foreign Nationals require completed W-8)</a:t>
            </a:r>
          </a:p>
          <a:p>
            <a:r>
              <a:rPr lang="en-US" dirty="0"/>
              <a:t>CI reviews for completeness and funds cards.</a:t>
            </a:r>
          </a:p>
          <a:p>
            <a:r>
              <a:rPr lang="en-US" dirty="0"/>
              <a:t>DeptID# charged for total of cards funded by CI.</a:t>
            </a:r>
          </a:p>
        </p:txBody>
      </p:sp>
    </p:spTree>
    <p:extLst>
      <p:ext uri="{BB962C8B-B14F-4D97-AF65-F5344CB8AC3E}">
        <p14:creationId xmlns:p14="http://schemas.microsoft.com/office/powerpoint/2010/main" val="2558151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mu-powerpoint-template-block-logo (3)" id="{FBB78543-4264-AA40-9035-262C7802E6FB}" vid="{BBBC8AB1-DDA3-0B47-8D53-0B709E6ABD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2066</TotalTime>
  <Words>1727</Words>
  <Application>Microsoft Office PowerPoint</Application>
  <PresentationFormat>Widescreen</PresentationFormat>
  <Paragraphs>166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Malgun Gothic</vt:lpstr>
      <vt:lpstr>Arial</vt:lpstr>
      <vt:lpstr>Calibri</vt:lpstr>
      <vt:lpstr>Franklin Gothic Book</vt:lpstr>
      <vt:lpstr>Rockwell</vt:lpstr>
      <vt:lpstr>Wingdings</vt:lpstr>
      <vt:lpstr>Office Theme</vt:lpstr>
      <vt:lpstr>Document</vt:lpstr>
      <vt:lpstr>Worksheet</vt:lpstr>
      <vt:lpstr>JMU U. S. Bank Prepaid Focus Blue Card Program</vt:lpstr>
      <vt:lpstr>Acronyms and Definitions</vt:lpstr>
      <vt:lpstr>Participant Payments by card are more efficient</vt:lpstr>
      <vt:lpstr>Shared Responsibilities</vt:lpstr>
      <vt:lpstr>JMU FPM Procedures</vt:lpstr>
      <vt:lpstr>JMU FPM Procedures continued</vt:lpstr>
      <vt:lpstr>Prepaid Card Programs</vt:lpstr>
      <vt:lpstr>Prepaid Card Programs</vt:lpstr>
      <vt:lpstr>Process</vt:lpstr>
      <vt:lpstr>U.S. Bank Focus Blue Reloadable Visa Card</vt:lpstr>
      <vt:lpstr>U.S. Bank Focus Blue Reloadable Visa Card – Individuals (Research and Incentives)</vt:lpstr>
      <vt:lpstr>PowerPoint Presentation</vt:lpstr>
      <vt:lpstr>U.S. Bank Focus Blue Reloadable Visa Card – Team Use</vt:lpstr>
      <vt:lpstr>PowerPoint Presentation</vt:lpstr>
      <vt:lpstr>PowerPoint Presentation</vt:lpstr>
      <vt:lpstr>Card information for funding requests</vt:lpstr>
      <vt:lpstr>PowerPoint Presentation</vt:lpstr>
      <vt:lpstr>PowerPoint Presentation</vt:lpstr>
      <vt:lpstr>Please complete this two question survey to confirm completion of Focus Blue prepaid card training: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Sherman, Brittany - sherm2bm</cp:lastModifiedBy>
  <cp:revision>151</cp:revision>
  <cp:lastPrinted>2018-11-29T21:45:22Z</cp:lastPrinted>
  <dcterms:created xsi:type="dcterms:W3CDTF">2018-10-25T14:17:50Z</dcterms:created>
  <dcterms:modified xsi:type="dcterms:W3CDTF">2023-08-08T11:24:22Z</dcterms:modified>
</cp:coreProperties>
</file>