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5"/>
  </p:notesMasterIdLst>
  <p:handoutMasterIdLst>
    <p:handoutMasterId r:id="rId86"/>
  </p:handoutMasterIdLst>
  <p:sldIdLst>
    <p:sldId id="263" r:id="rId5"/>
    <p:sldId id="265" r:id="rId6"/>
    <p:sldId id="275" r:id="rId7"/>
    <p:sldId id="267" r:id="rId8"/>
    <p:sldId id="269" r:id="rId9"/>
    <p:sldId id="266" r:id="rId10"/>
    <p:sldId id="277" r:id="rId11"/>
    <p:sldId id="268" r:id="rId12"/>
    <p:sldId id="270" r:id="rId13"/>
    <p:sldId id="272" r:id="rId14"/>
    <p:sldId id="273" r:id="rId15"/>
    <p:sldId id="274" r:id="rId16"/>
    <p:sldId id="271" r:id="rId17"/>
    <p:sldId id="280" r:id="rId18"/>
    <p:sldId id="281" r:id="rId19"/>
    <p:sldId id="278" r:id="rId20"/>
    <p:sldId id="279" r:id="rId21"/>
    <p:sldId id="288" r:id="rId22"/>
    <p:sldId id="289" r:id="rId23"/>
    <p:sldId id="290" r:id="rId24"/>
    <p:sldId id="291" r:id="rId25"/>
    <p:sldId id="317" r:id="rId26"/>
    <p:sldId id="282" r:id="rId27"/>
    <p:sldId id="299" r:id="rId28"/>
    <p:sldId id="300" r:id="rId29"/>
    <p:sldId id="301" r:id="rId30"/>
    <p:sldId id="302" r:id="rId31"/>
    <p:sldId id="303" r:id="rId32"/>
    <p:sldId id="304" r:id="rId33"/>
    <p:sldId id="305" r:id="rId34"/>
    <p:sldId id="306" r:id="rId35"/>
    <p:sldId id="307" r:id="rId36"/>
    <p:sldId id="342" r:id="rId37"/>
    <p:sldId id="283" r:id="rId38"/>
    <p:sldId id="294" r:id="rId39"/>
    <p:sldId id="295" r:id="rId40"/>
    <p:sldId id="296" r:id="rId41"/>
    <p:sldId id="284" r:id="rId42"/>
    <p:sldId id="343" r:id="rId43"/>
    <p:sldId id="297" r:id="rId44"/>
    <p:sldId id="298" r:id="rId45"/>
    <p:sldId id="285" r:id="rId46"/>
    <p:sldId id="311" r:id="rId47"/>
    <p:sldId id="312" r:id="rId48"/>
    <p:sldId id="313" r:id="rId49"/>
    <p:sldId id="314" r:id="rId50"/>
    <p:sldId id="315" r:id="rId51"/>
    <p:sldId id="316" r:id="rId52"/>
    <p:sldId id="344" r:id="rId53"/>
    <p:sldId id="286" r:id="rId54"/>
    <p:sldId id="345" r:id="rId55"/>
    <p:sldId id="346" r:id="rId56"/>
    <p:sldId id="347" r:id="rId57"/>
    <p:sldId id="287" r:id="rId58"/>
    <p:sldId id="327" r:id="rId59"/>
    <p:sldId id="328" r:id="rId60"/>
    <p:sldId id="329" r:id="rId61"/>
    <p:sldId id="330" r:id="rId62"/>
    <p:sldId id="331" r:id="rId63"/>
    <p:sldId id="333" r:id="rId64"/>
    <p:sldId id="348" r:id="rId65"/>
    <p:sldId id="349" r:id="rId66"/>
    <p:sldId id="350" r:id="rId67"/>
    <p:sldId id="351" r:id="rId68"/>
    <p:sldId id="334" r:id="rId69"/>
    <p:sldId id="335" r:id="rId70"/>
    <p:sldId id="336" r:id="rId71"/>
    <p:sldId id="337" r:id="rId72"/>
    <p:sldId id="338" r:id="rId73"/>
    <p:sldId id="339" r:id="rId74"/>
    <p:sldId id="340" r:id="rId75"/>
    <p:sldId id="341" r:id="rId76"/>
    <p:sldId id="318" r:id="rId77"/>
    <p:sldId id="320" r:id="rId78"/>
    <p:sldId id="321" r:id="rId79"/>
    <p:sldId id="322" r:id="rId80"/>
    <p:sldId id="323" r:id="rId81"/>
    <p:sldId id="324" r:id="rId82"/>
    <p:sldId id="325" r:id="rId83"/>
    <p:sldId id="319"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9AE3EB2-6B3F-4840-85FF-16122A2512EA}">
          <p14:sldIdLst>
            <p14:sldId id="263"/>
            <p14:sldId id="265"/>
          </p14:sldIdLst>
        </p14:section>
        <p14:section name="Bank of America WORKS" id="{7A910B19-1110-4239-A6DC-679D985E2C82}">
          <p14:sldIdLst>
            <p14:sldId id="275"/>
            <p14:sldId id="267"/>
            <p14:sldId id="269"/>
            <p14:sldId id="266"/>
          </p14:sldIdLst>
        </p14:section>
        <p14:section name="Cardholder Reconciliation" id="{6F50AD46-F61F-4C19-AA39-4BA771737E90}">
          <p14:sldIdLst>
            <p14:sldId id="277"/>
            <p14:sldId id="268"/>
            <p14:sldId id="270"/>
            <p14:sldId id="272"/>
            <p14:sldId id="273"/>
            <p14:sldId id="274"/>
            <p14:sldId id="271"/>
            <p14:sldId id="280"/>
            <p14:sldId id="281"/>
            <p14:sldId id="278"/>
            <p14:sldId id="279"/>
            <p14:sldId id="288"/>
            <p14:sldId id="289"/>
            <p14:sldId id="290"/>
            <p14:sldId id="291"/>
            <p14:sldId id="317"/>
            <p14:sldId id="282"/>
            <p14:sldId id="299"/>
            <p14:sldId id="300"/>
            <p14:sldId id="301"/>
            <p14:sldId id="302"/>
            <p14:sldId id="303"/>
            <p14:sldId id="304"/>
            <p14:sldId id="305"/>
            <p14:sldId id="306"/>
            <p14:sldId id="307"/>
            <p14:sldId id="342"/>
            <p14:sldId id="283"/>
            <p14:sldId id="294"/>
            <p14:sldId id="295"/>
            <p14:sldId id="296"/>
            <p14:sldId id="284"/>
            <p14:sldId id="343"/>
            <p14:sldId id="297"/>
            <p14:sldId id="298"/>
            <p14:sldId id="285"/>
            <p14:sldId id="311"/>
            <p14:sldId id="312"/>
            <p14:sldId id="313"/>
            <p14:sldId id="314"/>
            <p14:sldId id="315"/>
            <p14:sldId id="316"/>
            <p14:sldId id="344"/>
            <p14:sldId id="286"/>
            <p14:sldId id="345"/>
            <p14:sldId id="346"/>
            <p14:sldId id="347"/>
          </p14:sldIdLst>
        </p14:section>
        <p14:section name="Approvals" id="{D34DA363-40F8-4665-8FF8-8860AD610811}">
          <p14:sldIdLst>
            <p14:sldId id="287"/>
            <p14:sldId id="327"/>
            <p14:sldId id="328"/>
            <p14:sldId id="329"/>
            <p14:sldId id="330"/>
            <p14:sldId id="331"/>
            <p14:sldId id="333"/>
            <p14:sldId id="348"/>
            <p14:sldId id="349"/>
            <p14:sldId id="350"/>
            <p14:sldId id="351"/>
          </p14:sldIdLst>
        </p14:section>
        <p14:section name="Monthly Reconciliation Report" id="{FFAD9DD1-2729-4919-9159-84711C2A5F1E}">
          <p14:sldIdLst>
            <p14:sldId id="334"/>
            <p14:sldId id="335"/>
            <p14:sldId id="336"/>
            <p14:sldId id="337"/>
            <p14:sldId id="338"/>
            <p14:sldId id="339"/>
            <p14:sldId id="340"/>
            <p14:sldId id="341"/>
          </p14:sldIdLst>
        </p14:section>
        <p14:section name="Additional Information" id="{899C7C03-DF37-4DAD-B21B-4552FE8B53DC}">
          <p14:sldIdLst>
            <p14:sldId id="318"/>
            <p14:sldId id="320"/>
            <p14:sldId id="321"/>
            <p14:sldId id="322"/>
            <p14:sldId id="323"/>
            <p14:sldId id="324"/>
            <p14:sldId id="325"/>
            <p14:sldId id="31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B681"/>
    <a:srgbClr val="51468C"/>
    <a:srgbClr val="9187C3"/>
    <a:srgbClr val="898989"/>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84BE9-CE33-4FCC-921D-807AB5E8B366}" v="460" dt="2026-08-26T19:55:58.3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3567" autoAdjust="0"/>
  </p:normalViewPr>
  <p:slideViewPr>
    <p:cSldViewPr snapToGrid="0">
      <p:cViewPr varScale="1">
        <p:scale>
          <a:sx n="118" d="100"/>
          <a:sy n="118" d="100"/>
        </p:scale>
        <p:origin x="138" y="11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96" d="100"/>
          <a:sy n="96" d="100"/>
        </p:scale>
        <p:origin x="3642"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4BFD5B-0637-4F2E-984D-324939F899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A7A3DA5-5986-455C-88DE-98C2B35C34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8C2F96-D447-4982-9471-2AD22E4ADF18}" type="datetimeFigureOut">
              <a:rPr lang="en-US" smtClean="0"/>
              <a:t>8/26/2026</a:t>
            </a:fld>
            <a:endParaRPr lang="en-US"/>
          </a:p>
        </p:txBody>
      </p:sp>
      <p:sp>
        <p:nvSpPr>
          <p:cNvPr id="4" name="Footer Placeholder 3">
            <a:extLst>
              <a:ext uri="{FF2B5EF4-FFF2-40B4-BE49-F238E27FC236}">
                <a16:creationId xmlns:a16="http://schemas.microsoft.com/office/drawing/2014/main" id="{857C26D2-BE58-42B9-B9DB-577205663C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20C3C14-D2C6-4472-8096-E7C491C766B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9E9C6F-A188-4DAB-BD55-C4BEFAFC8A5E}" type="slidenum">
              <a:rPr lang="en-US" smtClean="0"/>
              <a:t>‹#›</a:t>
            </a:fld>
            <a:endParaRPr lang="en-US"/>
          </a:p>
        </p:txBody>
      </p:sp>
    </p:spTree>
    <p:extLst>
      <p:ext uri="{BB962C8B-B14F-4D97-AF65-F5344CB8AC3E}">
        <p14:creationId xmlns:p14="http://schemas.microsoft.com/office/powerpoint/2010/main" val="130991471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A06762-97E2-4818-B602-A2069DBF740D}"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3E5F8D-1ED9-43AC-8E73-49E67AEDBED5}" type="slidenum">
              <a:rPr lang="en-US" smtClean="0"/>
              <a:t>‹#›</a:t>
            </a:fld>
            <a:endParaRPr lang="en-US"/>
          </a:p>
        </p:txBody>
      </p:sp>
    </p:spTree>
    <p:extLst>
      <p:ext uri="{BB962C8B-B14F-4D97-AF65-F5344CB8AC3E}">
        <p14:creationId xmlns:p14="http://schemas.microsoft.com/office/powerpoint/2010/main" val="79703791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1274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05976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8269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5094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8338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22488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9852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69246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20076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3727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1956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721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1658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2138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1040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2350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34353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59438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8264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8561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7553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99321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54998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0604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86882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2208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40033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98451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84259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55842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356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69721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76655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91554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55012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451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388215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9788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643207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94931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6494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86302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539964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05490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99319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93901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2213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994610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25492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11191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35366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531369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44363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32110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0771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3179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399756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45226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18582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07220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30268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00624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97960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90102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561219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4674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66184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31628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76575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40780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2437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70939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93258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375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7680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93525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7556-6D9E-46D8-8C2A-012749B88C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97524C-1005-4130-A7A3-E786C6B5B3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81E578-2E13-4BD6-8439-4B958C30C929}"/>
              </a:ext>
            </a:extLst>
          </p:cNvPr>
          <p:cNvSpPr>
            <a:spLocks noGrp="1"/>
          </p:cNvSpPr>
          <p:nvPr>
            <p:ph type="dt" sz="half" idx="10"/>
          </p:nvPr>
        </p:nvSpPr>
        <p:spPr/>
        <p:txBody>
          <a:bodyPr/>
          <a:lstStyle/>
          <a:p>
            <a:fld id="{ED0170AD-65BA-4650-90C3-D755D93BA6CB}" type="datetime1">
              <a:rPr lang="en-US" smtClean="0"/>
              <a:t>8/26/2026</a:t>
            </a:fld>
            <a:endParaRPr lang="en-US"/>
          </a:p>
        </p:txBody>
      </p:sp>
      <p:sp>
        <p:nvSpPr>
          <p:cNvPr id="5" name="Footer Placeholder 4">
            <a:extLst>
              <a:ext uri="{FF2B5EF4-FFF2-40B4-BE49-F238E27FC236}">
                <a16:creationId xmlns:a16="http://schemas.microsoft.com/office/drawing/2014/main" id="{ECC2333B-8B08-4732-94D1-25D44D50B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22AE15-EDE9-48BE-B6C8-752158D1C5F9}"/>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831394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AC7FB-D0C9-4360-8D9F-3DE5B5FA72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BB93F6-148C-4BE7-A81E-57650F366E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B4C7B-5279-4422-8D4B-0D2A869BDBEC}"/>
              </a:ext>
            </a:extLst>
          </p:cNvPr>
          <p:cNvSpPr>
            <a:spLocks noGrp="1"/>
          </p:cNvSpPr>
          <p:nvPr>
            <p:ph type="dt" sz="half" idx="10"/>
          </p:nvPr>
        </p:nvSpPr>
        <p:spPr/>
        <p:txBody>
          <a:bodyPr/>
          <a:lstStyle/>
          <a:p>
            <a:fld id="{551C2971-3FF6-4D5F-A3B8-6DF96B6ACC8E}" type="datetime1">
              <a:rPr lang="en-US" smtClean="0"/>
              <a:t>8/26/2026</a:t>
            </a:fld>
            <a:endParaRPr lang="en-US"/>
          </a:p>
        </p:txBody>
      </p:sp>
      <p:sp>
        <p:nvSpPr>
          <p:cNvPr id="5" name="Footer Placeholder 4">
            <a:extLst>
              <a:ext uri="{FF2B5EF4-FFF2-40B4-BE49-F238E27FC236}">
                <a16:creationId xmlns:a16="http://schemas.microsoft.com/office/drawing/2014/main" id="{7962CB20-33B6-4757-9E1E-4382854B2A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C06C00-D8D8-4D2C-A732-B645D8E9652C}"/>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3680070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352EEA-44B1-4A73-95D7-29151EE5AC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C5E421-D062-4975-9F5B-BAFCCA4B736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EF07C3-1020-4A98-BCAD-5B3FC8B7D132}"/>
              </a:ext>
            </a:extLst>
          </p:cNvPr>
          <p:cNvSpPr>
            <a:spLocks noGrp="1"/>
          </p:cNvSpPr>
          <p:nvPr>
            <p:ph type="dt" sz="half" idx="10"/>
          </p:nvPr>
        </p:nvSpPr>
        <p:spPr/>
        <p:txBody>
          <a:bodyPr/>
          <a:lstStyle/>
          <a:p>
            <a:fld id="{1B72EA78-B4A5-44D3-9B1A-92E73B2518F0}" type="datetime1">
              <a:rPr lang="en-US" smtClean="0"/>
              <a:t>8/26/2026</a:t>
            </a:fld>
            <a:endParaRPr lang="en-US"/>
          </a:p>
        </p:txBody>
      </p:sp>
      <p:sp>
        <p:nvSpPr>
          <p:cNvPr id="5" name="Footer Placeholder 4">
            <a:extLst>
              <a:ext uri="{FF2B5EF4-FFF2-40B4-BE49-F238E27FC236}">
                <a16:creationId xmlns:a16="http://schemas.microsoft.com/office/drawing/2014/main" id="{06738F59-BDEA-41C0-AB6D-6EBB6E113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EDF25-4E23-4D7D-B34A-4C3EF8B64270}"/>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23029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E953-C094-415D-84D5-AAE83B559B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EAE6CB-30B8-495D-A10F-C4607FC49FB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2BF206-77E2-446E-8D9B-38DE2D885E51}"/>
              </a:ext>
            </a:extLst>
          </p:cNvPr>
          <p:cNvSpPr>
            <a:spLocks noGrp="1"/>
          </p:cNvSpPr>
          <p:nvPr>
            <p:ph type="dt" sz="half" idx="10"/>
          </p:nvPr>
        </p:nvSpPr>
        <p:spPr/>
        <p:txBody>
          <a:bodyPr/>
          <a:lstStyle/>
          <a:p>
            <a:fld id="{176F6640-8DAA-4C52-8D07-1ED39D7A262F}" type="datetime1">
              <a:rPr lang="en-US" smtClean="0"/>
              <a:t>8/26/2026</a:t>
            </a:fld>
            <a:endParaRPr lang="en-US"/>
          </a:p>
        </p:txBody>
      </p:sp>
      <p:sp>
        <p:nvSpPr>
          <p:cNvPr id="5" name="Footer Placeholder 4">
            <a:extLst>
              <a:ext uri="{FF2B5EF4-FFF2-40B4-BE49-F238E27FC236}">
                <a16:creationId xmlns:a16="http://schemas.microsoft.com/office/drawing/2014/main" id="{34914C87-783E-4AD7-8D1D-658DB6F81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2CDF23-3459-4389-944D-44A5F7ECAE6A}"/>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928274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9A09A-1251-4CF2-82D1-3708ABA612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69EAF5-4315-4D91-8A81-D43304EA5A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B3B8AA-08A9-47D3-89A8-3C03ED6D62FC}"/>
              </a:ext>
            </a:extLst>
          </p:cNvPr>
          <p:cNvSpPr>
            <a:spLocks noGrp="1"/>
          </p:cNvSpPr>
          <p:nvPr>
            <p:ph type="dt" sz="half" idx="10"/>
          </p:nvPr>
        </p:nvSpPr>
        <p:spPr/>
        <p:txBody>
          <a:bodyPr/>
          <a:lstStyle/>
          <a:p>
            <a:fld id="{3678800A-FB11-4082-AFC5-A003805DD50C}" type="datetime1">
              <a:rPr lang="en-US" smtClean="0"/>
              <a:t>8/26/2026</a:t>
            </a:fld>
            <a:endParaRPr lang="en-US"/>
          </a:p>
        </p:txBody>
      </p:sp>
      <p:sp>
        <p:nvSpPr>
          <p:cNvPr id="5" name="Footer Placeholder 4">
            <a:extLst>
              <a:ext uri="{FF2B5EF4-FFF2-40B4-BE49-F238E27FC236}">
                <a16:creationId xmlns:a16="http://schemas.microsoft.com/office/drawing/2014/main" id="{5A017ED1-439D-41E7-AC25-8672B8E04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2BEDA5-1B7E-472E-BBA3-5BEFE43C6B4A}"/>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343843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8DE95-6B89-4FCB-9763-CAD4B03673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8A7EE9-F0A8-417A-9394-EC7BE9F27C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CEB6E4-3975-46B8-AD62-51330D5300F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411678-2D00-4C15-A67E-1ECE14268B14}"/>
              </a:ext>
            </a:extLst>
          </p:cNvPr>
          <p:cNvSpPr>
            <a:spLocks noGrp="1"/>
          </p:cNvSpPr>
          <p:nvPr>
            <p:ph type="dt" sz="half" idx="10"/>
          </p:nvPr>
        </p:nvSpPr>
        <p:spPr/>
        <p:txBody>
          <a:bodyPr/>
          <a:lstStyle/>
          <a:p>
            <a:fld id="{966C157E-ED41-4A84-9D96-B28C2DE7B422}" type="datetime1">
              <a:rPr lang="en-US" smtClean="0"/>
              <a:t>8/26/2026</a:t>
            </a:fld>
            <a:endParaRPr lang="en-US"/>
          </a:p>
        </p:txBody>
      </p:sp>
      <p:sp>
        <p:nvSpPr>
          <p:cNvPr id="6" name="Footer Placeholder 5">
            <a:extLst>
              <a:ext uri="{FF2B5EF4-FFF2-40B4-BE49-F238E27FC236}">
                <a16:creationId xmlns:a16="http://schemas.microsoft.com/office/drawing/2014/main" id="{F5FBB2C6-0B26-40B8-9C3C-049D5474F3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83B9D-B1B1-498F-A660-562A09DE2F03}"/>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72009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E7204-7682-4F86-AD5A-51D4E70FBE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CF4F40-05B1-4CEB-9849-6E659876DC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42AFDCC-70D9-4624-8A3D-DC18FBD1E7E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273500-1AC7-4B73-95F8-8B5E478BC8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869E907-D993-4FE0-9B8F-DBD5BFB2743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796C17-D1D5-43C5-957D-F7A50CF03A58}"/>
              </a:ext>
            </a:extLst>
          </p:cNvPr>
          <p:cNvSpPr>
            <a:spLocks noGrp="1"/>
          </p:cNvSpPr>
          <p:nvPr>
            <p:ph type="dt" sz="half" idx="10"/>
          </p:nvPr>
        </p:nvSpPr>
        <p:spPr/>
        <p:txBody>
          <a:bodyPr/>
          <a:lstStyle/>
          <a:p>
            <a:fld id="{1CAA44CC-02D4-47E9-9955-F9D5BA15BE02}" type="datetime1">
              <a:rPr lang="en-US" smtClean="0"/>
              <a:t>8/26/2026</a:t>
            </a:fld>
            <a:endParaRPr lang="en-US"/>
          </a:p>
        </p:txBody>
      </p:sp>
      <p:sp>
        <p:nvSpPr>
          <p:cNvPr id="8" name="Footer Placeholder 7">
            <a:extLst>
              <a:ext uri="{FF2B5EF4-FFF2-40B4-BE49-F238E27FC236}">
                <a16:creationId xmlns:a16="http://schemas.microsoft.com/office/drawing/2014/main" id="{A10C1AE4-3E2B-4680-9B26-14AF152B58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21DB41-134B-48FA-8EE5-8C4D6ACBE755}"/>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370587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79BB0-810E-4AEA-9141-D8B8BDBC0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145A46-6608-4E6F-B0B9-9214544D3B3E}"/>
              </a:ext>
            </a:extLst>
          </p:cNvPr>
          <p:cNvSpPr>
            <a:spLocks noGrp="1"/>
          </p:cNvSpPr>
          <p:nvPr>
            <p:ph type="dt" sz="half" idx="10"/>
          </p:nvPr>
        </p:nvSpPr>
        <p:spPr/>
        <p:txBody>
          <a:bodyPr/>
          <a:lstStyle/>
          <a:p>
            <a:fld id="{5327A15D-E6B2-445B-9818-AAAE094ED7EC}" type="datetime1">
              <a:rPr lang="en-US" smtClean="0"/>
              <a:t>8/26/2026</a:t>
            </a:fld>
            <a:endParaRPr lang="en-US"/>
          </a:p>
        </p:txBody>
      </p:sp>
      <p:sp>
        <p:nvSpPr>
          <p:cNvPr id="4" name="Footer Placeholder 3">
            <a:extLst>
              <a:ext uri="{FF2B5EF4-FFF2-40B4-BE49-F238E27FC236}">
                <a16:creationId xmlns:a16="http://schemas.microsoft.com/office/drawing/2014/main" id="{119ACF8D-5A3B-4795-807D-491A6E5767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1B615C-2D27-40FF-9FC3-4B8FCF5E8146}"/>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077381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C8EF4A-166E-4B53-A450-023374D6EDE7}"/>
              </a:ext>
            </a:extLst>
          </p:cNvPr>
          <p:cNvSpPr>
            <a:spLocks noGrp="1"/>
          </p:cNvSpPr>
          <p:nvPr>
            <p:ph type="dt" sz="half" idx="10"/>
          </p:nvPr>
        </p:nvSpPr>
        <p:spPr/>
        <p:txBody>
          <a:bodyPr/>
          <a:lstStyle/>
          <a:p>
            <a:fld id="{85E4AADD-E22B-4610-B35C-EEE9E20589CC}" type="datetime1">
              <a:rPr lang="en-US" smtClean="0"/>
              <a:t>8/26/2026</a:t>
            </a:fld>
            <a:endParaRPr lang="en-US"/>
          </a:p>
        </p:txBody>
      </p:sp>
      <p:sp>
        <p:nvSpPr>
          <p:cNvPr id="3" name="Footer Placeholder 2">
            <a:extLst>
              <a:ext uri="{FF2B5EF4-FFF2-40B4-BE49-F238E27FC236}">
                <a16:creationId xmlns:a16="http://schemas.microsoft.com/office/drawing/2014/main" id="{A5E87001-9E78-48CC-B107-32596D7B4A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CE77A7-DEC7-45F2-9F5A-80823D0A4E35}"/>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65991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5768-805B-4E15-8587-56F8B826CE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C6F87E-896C-48F1-BD08-59E8D49FF0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431213-5178-4611-BDCB-A720A29421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3955CE-417D-4511-81EC-97AFCB8686C0}"/>
              </a:ext>
            </a:extLst>
          </p:cNvPr>
          <p:cNvSpPr>
            <a:spLocks noGrp="1"/>
          </p:cNvSpPr>
          <p:nvPr>
            <p:ph type="dt" sz="half" idx="10"/>
          </p:nvPr>
        </p:nvSpPr>
        <p:spPr/>
        <p:txBody>
          <a:bodyPr/>
          <a:lstStyle/>
          <a:p>
            <a:fld id="{977832F2-B43B-4AC3-965E-52608B45BF23}" type="datetime1">
              <a:rPr lang="en-US" smtClean="0"/>
              <a:t>8/26/2026</a:t>
            </a:fld>
            <a:endParaRPr lang="en-US"/>
          </a:p>
        </p:txBody>
      </p:sp>
      <p:sp>
        <p:nvSpPr>
          <p:cNvPr id="6" name="Footer Placeholder 5">
            <a:extLst>
              <a:ext uri="{FF2B5EF4-FFF2-40B4-BE49-F238E27FC236}">
                <a16:creationId xmlns:a16="http://schemas.microsoft.com/office/drawing/2014/main" id="{FB6051F1-5B9C-41A6-B472-F756510FD4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2C6F93-F15B-451E-8A6D-81BC6483E4E4}"/>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2291848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07F5-D494-4B2A-ABDA-F8C9D4305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A0870A-269D-4B5A-AC7C-425FA22A81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869D25-94A7-443F-8526-71771D755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B32D51-2B12-48F0-89DB-03428D30C97B}"/>
              </a:ext>
            </a:extLst>
          </p:cNvPr>
          <p:cNvSpPr>
            <a:spLocks noGrp="1"/>
          </p:cNvSpPr>
          <p:nvPr>
            <p:ph type="dt" sz="half" idx="10"/>
          </p:nvPr>
        </p:nvSpPr>
        <p:spPr/>
        <p:txBody>
          <a:bodyPr/>
          <a:lstStyle/>
          <a:p>
            <a:fld id="{ED3B98D0-68C8-4130-B556-C4B5BF071824}" type="datetime1">
              <a:rPr lang="en-US" smtClean="0"/>
              <a:t>8/26/2026</a:t>
            </a:fld>
            <a:endParaRPr lang="en-US"/>
          </a:p>
        </p:txBody>
      </p:sp>
      <p:sp>
        <p:nvSpPr>
          <p:cNvPr id="6" name="Footer Placeholder 5">
            <a:extLst>
              <a:ext uri="{FF2B5EF4-FFF2-40B4-BE49-F238E27FC236}">
                <a16:creationId xmlns:a16="http://schemas.microsoft.com/office/drawing/2014/main" id="{AE760685-D6B3-45F5-91E5-F0191EF439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13BEAB-94D8-43EC-94E7-F2E582BD67FD}"/>
              </a:ext>
            </a:extLst>
          </p:cNvPr>
          <p:cNvSpPr>
            <a:spLocks noGrp="1"/>
          </p:cNvSpPr>
          <p:nvPr>
            <p:ph type="sldNum" sz="quarter" idx="12"/>
          </p:nvPr>
        </p:nvSpPr>
        <p:spPr/>
        <p:txBody>
          <a:bodyPr/>
          <a:lstStyle/>
          <a:p>
            <a:fld id="{7EDB1D6B-B6E1-488A-80EF-A42993D2EC34}" type="slidenum">
              <a:rPr lang="en-US" smtClean="0"/>
              <a:t>‹#›</a:t>
            </a:fld>
            <a:endParaRPr lang="en-US"/>
          </a:p>
        </p:txBody>
      </p:sp>
    </p:spTree>
    <p:extLst>
      <p:ext uri="{BB962C8B-B14F-4D97-AF65-F5344CB8AC3E}">
        <p14:creationId xmlns:p14="http://schemas.microsoft.com/office/powerpoint/2010/main" val="1232644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66EE09-6094-4BD1-844D-40B8F319C0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956AF1-08EB-4196-AA57-47886E6A79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76EFC-A993-415F-915E-DFA48D95F8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3565E-8D28-4CA5-A326-52A2F28AF3B1}" type="datetime1">
              <a:rPr lang="en-US" smtClean="0"/>
              <a:t>8/26/2026</a:t>
            </a:fld>
            <a:endParaRPr lang="en-US"/>
          </a:p>
        </p:txBody>
      </p:sp>
      <p:sp>
        <p:nvSpPr>
          <p:cNvPr id="5" name="Footer Placeholder 4">
            <a:extLst>
              <a:ext uri="{FF2B5EF4-FFF2-40B4-BE49-F238E27FC236}">
                <a16:creationId xmlns:a16="http://schemas.microsoft.com/office/drawing/2014/main" id="{769728D3-849D-4AEE-859C-0DE80F400B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E1C597-A1B3-4E3D-BD29-8110319046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DB1D6B-B6E1-488A-80EF-A42993D2EC34}" type="slidenum">
              <a:rPr lang="en-US" smtClean="0"/>
              <a:t>‹#›</a:t>
            </a:fld>
            <a:endParaRPr lang="en-US"/>
          </a:p>
        </p:txBody>
      </p:sp>
    </p:spTree>
    <p:extLst>
      <p:ext uri="{BB962C8B-B14F-4D97-AF65-F5344CB8AC3E}">
        <p14:creationId xmlns:p14="http://schemas.microsoft.com/office/powerpoint/2010/main" val="43167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7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65.xml"/><Relationship Id="rId5" Type="http://schemas.openxmlformats.org/officeDocument/2006/relationships/slide" Target="slide54.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slide" Target="slide6.xml"/><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hyperlink" Target="https://payment2.works.com/works/home"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54.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slide" Target="slide62.xml"/><Relationship Id="rId5" Type="http://schemas.openxmlformats.org/officeDocument/2006/relationships/slide" Target="slide59.xml"/><Relationship Id="rId4" Type="http://schemas.openxmlformats.org/officeDocument/2006/relationships/slide" Target="slide56.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hyperlink" Target="mailto:appa@jmu.edu"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2.xml"/></Relationships>
</file>

<file path=ppt/slides/_rels/slide65.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slide" Target="slide67.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8.xml"/><Relationship Id="rId7" Type="http://schemas.openxmlformats.org/officeDocument/2006/relationships/slide" Target="slide2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50.xml"/><Relationship Id="rId5" Type="http://schemas.openxmlformats.org/officeDocument/2006/relationships/slide" Target="slide12.xml"/><Relationship Id="rId10" Type="http://schemas.openxmlformats.org/officeDocument/2006/relationships/slide" Target="slide42.xml"/><Relationship Id="rId4" Type="http://schemas.openxmlformats.org/officeDocument/2006/relationships/slide" Target="slide9.xml"/><Relationship Id="rId9" Type="http://schemas.openxmlformats.org/officeDocument/2006/relationships/slide" Target="slide38.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slide" Target="slide65.xml"/><Relationship Id="rId4" Type="http://schemas.openxmlformats.org/officeDocument/2006/relationships/slide" Target="slide2.xml"/></Relationships>
</file>

<file path=ppt/slides/_rels/slide73.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slide" Target="slide80.xml"/></Relationships>
</file>

<file path=ppt/slides/_rels/slide7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slide" Target="slide73.xml"/></Relationships>
</file>

<file path=ppt/slides/_rels/slide75.xml.rels><?xml version="1.0" encoding="UTF-8" standalone="yes"?>
<Relationships xmlns="http://schemas.openxmlformats.org/package/2006/relationships"><Relationship Id="rId3" Type="http://schemas.openxmlformats.org/officeDocument/2006/relationships/hyperlink" Target="https://www.jmu.edu/financeoffice/accounting-operations-disbursements/cash-investments/spcc-program.shtml" TargetMode="External"/><Relationship Id="rId2" Type="http://schemas.openxmlformats.org/officeDocument/2006/relationships/notesSlide" Target="../notesSlides/notesSlide71.xml"/><Relationship Id="rId1" Type="http://schemas.openxmlformats.org/officeDocument/2006/relationships/slideLayout" Target="../slideLayouts/slideLayout7.xml"/><Relationship Id="rId5" Type="http://schemas.openxmlformats.org/officeDocument/2006/relationships/slide" Target="slide73.xml"/><Relationship Id="rId4" Type="http://schemas.openxmlformats.org/officeDocument/2006/relationships/slide" Target="slide2.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slide" Target="slide73.xml"/></Relationships>
</file>

<file path=ppt/slides/_rels/slide7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slide" Target="slide73.xml"/></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slide" Target="slide73.xml"/></Relationships>
</file>

<file path=ppt/slides/_rels/slide7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slide" Target="slide73.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mailto:appa@jmu.edu" TargetMode="External"/><Relationship Id="rId7" Type="http://schemas.openxmlformats.org/officeDocument/2006/relationships/hyperlink" Target="mailto:leethtc@jmu.edu"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hyperlink" Target="mailto:john32km@jmu.edu" TargetMode="External"/><Relationship Id="rId5" Type="http://schemas.openxmlformats.org/officeDocument/2006/relationships/hyperlink" Target="mailto:esteprm@jmu.edu" TargetMode="External"/><Relationship Id="rId4" Type="http://schemas.openxmlformats.org/officeDocument/2006/relationships/hyperlink" Target="mailto:hartjd@jmu.edu" TargetMode="External"/><Relationship Id="rId9" Type="http://schemas.openxmlformats.org/officeDocument/2006/relationships/slide" Target="slide7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Rectangle 9">
            <a:extLst>
              <a:ext uri="{FF2B5EF4-FFF2-40B4-BE49-F238E27FC236}">
                <a16:creationId xmlns:a16="http://schemas.microsoft.com/office/drawing/2014/main" id="{7DB0CF03-E690-4447-AF79-75157D596E2D}"/>
              </a:ext>
            </a:extLst>
          </p:cNvPr>
          <p:cNvSpPr/>
          <p:nvPr/>
        </p:nvSpPr>
        <p:spPr>
          <a:xfrm>
            <a:off x="615012" y="974822"/>
            <a:ext cx="10961973" cy="5412582"/>
          </a:xfrm>
          <a:prstGeom prst="rect">
            <a:avLst/>
          </a:prstGeom>
          <a:solidFill>
            <a:srgbClr val="51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68B3F978-4B81-4490-9649-F99E5BB8BBC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17C6B2E-72AB-48FC-A5B7-ED44CBA57CC5}"/>
              </a:ext>
            </a:extLst>
          </p:cNvPr>
          <p:cNvSpPr/>
          <p:nvPr/>
        </p:nvSpPr>
        <p:spPr>
          <a:xfrm>
            <a:off x="3047998" y="3080948"/>
            <a:ext cx="6096000" cy="1200329"/>
          </a:xfrm>
          <a:prstGeom prst="rect">
            <a:avLst/>
          </a:prstGeom>
        </p:spPr>
        <p:txBody>
          <a:bodyPr>
            <a:spAutoFit/>
          </a:bodyPr>
          <a:lstStyle/>
          <a:p>
            <a:pPr algn="ctr"/>
            <a:r>
              <a:rPr lang="en-US" dirty="0">
                <a:solidFill>
                  <a:schemeClr val="bg1"/>
                </a:solidFill>
                <a:latin typeface="Rockwell" panose="02060603020205020403" pitchFamily="18" charset="0"/>
              </a:rPr>
              <a:t>BANK OF AMERICA</a:t>
            </a:r>
            <a:br>
              <a:rPr lang="en-US" dirty="0">
                <a:solidFill>
                  <a:schemeClr val="bg1"/>
                </a:solidFill>
                <a:latin typeface="Rockwell" panose="02060603020205020403" pitchFamily="18" charset="0"/>
              </a:rPr>
            </a:br>
            <a:r>
              <a:rPr lang="en-US" sz="3600">
                <a:solidFill>
                  <a:schemeClr val="bg1"/>
                </a:solidFill>
                <a:latin typeface="Rockwell" panose="02060603020205020403" pitchFamily="18" charset="0"/>
              </a:rPr>
              <a:t>WORKS RECONCILIATION</a:t>
            </a:r>
            <a:endParaRPr lang="en-US" sz="3600" dirty="0">
              <a:solidFill>
                <a:schemeClr val="bg1"/>
              </a:solidFill>
              <a:latin typeface="Rockwell" panose="02060603020205020403" pitchFamily="18" charset="0"/>
            </a:endParaRPr>
          </a:p>
          <a:p>
            <a:pPr algn="ctr"/>
            <a:r>
              <a:rPr lang="en-US" dirty="0">
                <a:solidFill>
                  <a:schemeClr val="bg1"/>
                </a:solidFill>
                <a:latin typeface="Rockwell" panose="02060603020205020403" pitchFamily="18" charset="0"/>
              </a:rPr>
              <a:t>SPCC Cardholder Training Presentation</a:t>
            </a:r>
            <a:endParaRPr lang="en-US" sz="1050" dirty="0">
              <a:solidFill>
                <a:schemeClr val="bg1"/>
              </a:solidFill>
              <a:latin typeface="Rockwell" panose="02060603020205020403" pitchFamily="18" charset="0"/>
            </a:endParaRPr>
          </a:p>
        </p:txBody>
      </p:sp>
      <p:sp>
        <p:nvSpPr>
          <p:cNvPr id="7" name="Rectangle 6">
            <a:extLst>
              <a:ext uri="{FF2B5EF4-FFF2-40B4-BE49-F238E27FC236}">
                <a16:creationId xmlns:a16="http://schemas.microsoft.com/office/drawing/2014/main" id="{F58A2D6A-F07A-4EE7-AF0C-74DEB0BF10C8}"/>
              </a:ext>
            </a:extLst>
          </p:cNvPr>
          <p:cNvSpPr/>
          <p:nvPr/>
        </p:nvSpPr>
        <p:spPr>
          <a:xfrm>
            <a:off x="2619373" y="2079427"/>
            <a:ext cx="6953250" cy="3200400"/>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9393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Cardholder Home Page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Under </a:t>
            </a:r>
            <a:r>
              <a:rPr lang="en-US" i="1" dirty="0">
                <a:solidFill>
                  <a:schemeClr val="bg1"/>
                </a:solidFill>
                <a:latin typeface="Rockwell" panose="02060603020205020403" pitchFamily="18" charset="0"/>
              </a:rPr>
              <a:t>Action Items</a:t>
            </a:r>
            <a:r>
              <a:rPr lang="en-US" dirty="0">
                <a:solidFill>
                  <a:schemeClr val="bg1"/>
                </a:solidFill>
                <a:latin typeface="Rockwell" panose="02060603020205020403" pitchFamily="18" charset="0"/>
              </a:rPr>
              <a:t>, the cardholder will see how many pending transactions they have to reconcile.</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557567BE-D500-4E3E-941E-963C6334A524}"/>
              </a:ext>
            </a:extLst>
          </p:cNvPr>
          <p:cNvPicPr>
            <a:picLocks noChangeAspect="1"/>
          </p:cNvPicPr>
          <p:nvPr/>
        </p:nvPicPr>
        <p:blipFill rotWithShape="1">
          <a:blip r:embed="rId3">
            <a:extLst>
              <a:ext uri="{28A0092B-C50C-407E-A947-70E740481C1C}">
                <a14:useLocalDpi xmlns:a14="http://schemas.microsoft.com/office/drawing/2010/main" val="0"/>
              </a:ext>
            </a:extLst>
          </a:blip>
          <a:srcRect t="18538" r="41404" b="35923"/>
          <a:stretch/>
        </p:blipFill>
        <p:spPr>
          <a:xfrm>
            <a:off x="2497778" y="3429000"/>
            <a:ext cx="7196441" cy="2206004"/>
          </a:xfrm>
          <a:prstGeom prst="rect">
            <a:avLst/>
          </a:prstGeom>
        </p:spPr>
      </p:pic>
      <p:sp>
        <p:nvSpPr>
          <p:cNvPr id="11" name="Isosceles Triangle 10">
            <a:extLst>
              <a:ext uri="{FF2B5EF4-FFF2-40B4-BE49-F238E27FC236}">
                <a16:creationId xmlns:a16="http://schemas.microsoft.com/office/drawing/2014/main" id="{9C8AE989-749A-4389-A226-492B17914C55}"/>
              </a:ext>
            </a:extLst>
          </p:cNvPr>
          <p:cNvSpPr/>
          <p:nvPr/>
        </p:nvSpPr>
        <p:spPr>
          <a:xfrm rot="3805083">
            <a:off x="1552405" y="4290955"/>
            <a:ext cx="1053716" cy="1224005"/>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1A8BC39-3B08-411C-8A56-3FDA34C8BE18}"/>
              </a:ext>
            </a:extLst>
          </p:cNvPr>
          <p:cNvSpPr/>
          <p:nvPr/>
        </p:nvSpPr>
        <p:spPr>
          <a:xfrm rot="1515970">
            <a:off x="834670" y="4699641"/>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9695B51-B01E-465A-B6C7-38DCFBABC24C}"/>
              </a:ext>
            </a:extLst>
          </p:cNvPr>
          <p:cNvPicPr>
            <a:picLocks noChangeAspect="1"/>
          </p:cNvPicPr>
          <p:nvPr/>
        </p:nvPicPr>
        <p:blipFill rotWithShape="1">
          <a:blip r:embed="rId3">
            <a:extLst>
              <a:ext uri="{28A0092B-C50C-407E-A947-70E740481C1C}">
                <a14:useLocalDpi xmlns:a14="http://schemas.microsoft.com/office/drawing/2010/main" val="0"/>
              </a:ext>
            </a:extLst>
          </a:blip>
          <a:srcRect l="332" t="37459" r="93839" b="50000"/>
          <a:stretch/>
        </p:blipFill>
        <p:spPr>
          <a:xfrm>
            <a:off x="822872" y="4714139"/>
            <a:ext cx="1115651" cy="1090673"/>
          </a:xfrm>
          <a:prstGeom prst="ellipse">
            <a:avLst/>
          </a:prstGeom>
        </p:spPr>
      </p:pic>
      <p:sp>
        <p:nvSpPr>
          <p:cNvPr id="22" name="Action Button: Go Home 21">
            <a:hlinkClick r:id="rId4" action="ppaction://hlinksldjump" highlightClick="1"/>
            <a:extLst>
              <a:ext uri="{FF2B5EF4-FFF2-40B4-BE49-F238E27FC236}">
                <a16:creationId xmlns:a16="http://schemas.microsoft.com/office/drawing/2014/main" id="{BA1E5D64-2638-4566-A169-F79775B8F0A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to Beginning 22">
            <a:hlinkClick r:id="rId5" action="ppaction://hlinksldjump" highlightClick="1"/>
            <a:extLst>
              <a:ext uri="{FF2B5EF4-FFF2-40B4-BE49-F238E27FC236}">
                <a16:creationId xmlns:a16="http://schemas.microsoft.com/office/drawing/2014/main" id="{4DF2EA07-1256-484C-ADA0-77F43308C6E5}"/>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922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pic>
        <p:nvPicPr>
          <p:cNvPr id="3" name="Picture 2">
            <a:extLst>
              <a:ext uri="{FF2B5EF4-FFF2-40B4-BE49-F238E27FC236}">
                <a16:creationId xmlns:a16="http://schemas.microsoft.com/office/drawing/2014/main" id="{557567BE-D500-4E3E-941E-963C6334A524}"/>
              </a:ext>
            </a:extLst>
          </p:cNvPr>
          <p:cNvPicPr>
            <a:picLocks noChangeAspect="1"/>
          </p:cNvPicPr>
          <p:nvPr/>
        </p:nvPicPr>
        <p:blipFill rotWithShape="1">
          <a:blip r:embed="rId3">
            <a:extLst>
              <a:ext uri="{28A0092B-C50C-407E-A947-70E740481C1C}">
                <a14:useLocalDpi xmlns:a14="http://schemas.microsoft.com/office/drawing/2010/main" val="0"/>
              </a:ext>
            </a:extLst>
          </a:blip>
          <a:srcRect t="63675" r="41917" b="7423"/>
          <a:stretch/>
        </p:blipFill>
        <p:spPr>
          <a:xfrm>
            <a:off x="2215947" y="3924301"/>
            <a:ext cx="7760103" cy="1535204"/>
          </a:xfrm>
          <a:prstGeom prst="rect">
            <a:avLst/>
          </a:prstGeom>
        </p:spPr>
      </p:pic>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Cardholder Home Page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Under </a:t>
            </a:r>
            <a:r>
              <a:rPr lang="en-US" i="1" dirty="0">
                <a:solidFill>
                  <a:schemeClr val="bg1"/>
                </a:solidFill>
                <a:latin typeface="Rockwell" panose="02060603020205020403" pitchFamily="18" charset="0"/>
              </a:rPr>
              <a:t>Accounts Dashboard</a:t>
            </a:r>
            <a:r>
              <a:rPr lang="en-US" dirty="0">
                <a:solidFill>
                  <a:schemeClr val="bg1"/>
                </a:solidFill>
                <a:latin typeface="Rockwell" panose="02060603020205020403" pitchFamily="18" charset="0"/>
              </a:rPr>
              <a:t>, the cardholder will see their basic card information including their Account Name (Cardholder’s Name), Account ID, Credit Limit (Monthly), Current Balance, Available to Spend and Available Credit.</a:t>
            </a:r>
          </a:p>
        </p:txBody>
      </p:sp>
      <p:sp>
        <p:nvSpPr>
          <p:cNvPr id="9" name="Isosceles Triangle 8">
            <a:extLst>
              <a:ext uri="{FF2B5EF4-FFF2-40B4-BE49-F238E27FC236}">
                <a16:creationId xmlns:a16="http://schemas.microsoft.com/office/drawing/2014/main" id="{840A1F36-9A66-47D4-A99A-03589C4C081B}"/>
              </a:ext>
            </a:extLst>
          </p:cNvPr>
          <p:cNvSpPr/>
          <p:nvPr/>
        </p:nvSpPr>
        <p:spPr>
          <a:xfrm rot="3359105">
            <a:off x="1305330" y="3830252"/>
            <a:ext cx="1053716" cy="1224005"/>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7239368-8C64-4130-A928-420709F5B53D}"/>
              </a:ext>
            </a:extLst>
          </p:cNvPr>
          <p:cNvSpPr/>
          <p:nvPr/>
        </p:nvSpPr>
        <p:spPr>
          <a:xfrm>
            <a:off x="649202" y="4302580"/>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824ED22-F3F9-454B-8497-105845278F28}"/>
              </a:ext>
            </a:extLst>
          </p:cNvPr>
          <p:cNvPicPr>
            <a:picLocks noChangeAspect="1"/>
          </p:cNvPicPr>
          <p:nvPr/>
        </p:nvPicPr>
        <p:blipFill rotWithShape="1">
          <a:blip r:embed="rId3">
            <a:extLst>
              <a:ext uri="{28A0092B-C50C-407E-A947-70E740481C1C}">
                <a14:useLocalDpi xmlns:a14="http://schemas.microsoft.com/office/drawing/2010/main" val="0"/>
              </a:ext>
            </a:extLst>
          </a:blip>
          <a:srcRect l="637" t="58414" r="91712" b="24142"/>
          <a:stretch/>
        </p:blipFill>
        <p:spPr>
          <a:xfrm>
            <a:off x="649202" y="4285384"/>
            <a:ext cx="1153382" cy="1151840"/>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9CEA908F-1139-4E98-8068-705EAB4D01E7}"/>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4DBCE3D3-B64A-416A-9699-3B21009B3284}"/>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5970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Reconciliation Process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To begin the reconciliation process, the cardholder will click on the hyperlink under current status that says </a:t>
            </a:r>
            <a:r>
              <a:rPr lang="en-US" i="1" dirty="0">
                <a:solidFill>
                  <a:schemeClr val="bg1"/>
                </a:solidFill>
                <a:latin typeface="Rockwell" panose="02060603020205020403" pitchFamily="18" charset="0"/>
              </a:rPr>
              <a:t>Pending</a:t>
            </a:r>
            <a:r>
              <a:rPr lang="en-US" dirty="0">
                <a:solidFill>
                  <a:schemeClr val="bg1"/>
                </a:solidFill>
                <a:latin typeface="Rockwell" panose="02060603020205020403" pitchFamily="18" charset="0"/>
              </a:rPr>
              <a:t>.</a:t>
            </a:r>
            <a:endParaRPr lang="en-US" i="1"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3F2E38B7-54FC-4327-B325-54F3FA9F85D6}"/>
              </a:ext>
            </a:extLst>
          </p:cNvPr>
          <p:cNvPicPr>
            <a:picLocks noChangeAspect="1"/>
          </p:cNvPicPr>
          <p:nvPr/>
        </p:nvPicPr>
        <p:blipFill rotWithShape="1">
          <a:blip r:embed="rId3">
            <a:extLst>
              <a:ext uri="{28A0092B-C50C-407E-A947-70E740481C1C}">
                <a14:useLocalDpi xmlns:a14="http://schemas.microsoft.com/office/drawing/2010/main" val="0"/>
              </a:ext>
            </a:extLst>
          </a:blip>
          <a:srcRect t="18538" r="41404" b="35923"/>
          <a:stretch/>
        </p:blipFill>
        <p:spPr>
          <a:xfrm>
            <a:off x="2497778" y="3429000"/>
            <a:ext cx="7196441" cy="2206004"/>
          </a:xfrm>
          <a:prstGeom prst="rect">
            <a:avLst/>
          </a:prstGeom>
        </p:spPr>
      </p:pic>
      <p:sp>
        <p:nvSpPr>
          <p:cNvPr id="7" name="Isosceles Triangle 6">
            <a:extLst>
              <a:ext uri="{FF2B5EF4-FFF2-40B4-BE49-F238E27FC236}">
                <a16:creationId xmlns:a16="http://schemas.microsoft.com/office/drawing/2014/main" id="{2AA01EC3-8CD8-4254-939C-91440078D407}"/>
              </a:ext>
            </a:extLst>
          </p:cNvPr>
          <p:cNvSpPr/>
          <p:nvPr/>
        </p:nvSpPr>
        <p:spPr>
          <a:xfrm rot="15143189">
            <a:off x="8660850" y="3972151"/>
            <a:ext cx="1043114" cy="1746010"/>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B79F170F-9A31-466D-804B-29D6821F65CB}"/>
              </a:ext>
            </a:extLst>
          </p:cNvPr>
          <p:cNvSpPr/>
          <p:nvPr/>
        </p:nvSpPr>
        <p:spPr>
          <a:xfrm>
            <a:off x="9616911" y="3958099"/>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8FDEF70-A435-485B-B1EA-0DF787EDEB74}"/>
              </a:ext>
            </a:extLst>
          </p:cNvPr>
          <p:cNvPicPr>
            <a:picLocks noChangeAspect="1"/>
          </p:cNvPicPr>
          <p:nvPr/>
        </p:nvPicPr>
        <p:blipFill rotWithShape="1">
          <a:blip r:embed="rId3">
            <a:extLst>
              <a:ext uri="{28A0092B-C50C-407E-A947-70E740481C1C}">
                <a14:useLocalDpi xmlns:a14="http://schemas.microsoft.com/office/drawing/2010/main" val="0"/>
              </a:ext>
            </a:extLst>
          </a:blip>
          <a:srcRect l="43630" t="48282" r="50532" b="42936"/>
          <a:stretch/>
        </p:blipFill>
        <p:spPr>
          <a:xfrm>
            <a:off x="9616911" y="3944545"/>
            <a:ext cx="1108240" cy="1117448"/>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D2279B4A-8066-43BB-9A11-2B88E944343C}"/>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F2BF4893-675E-4C0A-9F72-B950371CB602}"/>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8290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5" y="1582340"/>
            <a:ext cx="3946228" cy="3416320"/>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a:t>
            </a:r>
          </a:p>
          <a:p>
            <a:r>
              <a:rPr lang="en-US" dirty="0">
                <a:solidFill>
                  <a:schemeClr val="bg1"/>
                </a:solidFill>
                <a:latin typeface="Rockwell" panose="02060603020205020403" pitchFamily="18" charset="0"/>
              </a:rPr>
              <a:t>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a cardholder clicks on the </a:t>
            </a:r>
            <a:r>
              <a:rPr lang="en-US" i="1" dirty="0">
                <a:solidFill>
                  <a:schemeClr val="bg1"/>
                </a:solidFill>
                <a:latin typeface="Rockwell" panose="02060603020205020403" pitchFamily="18" charset="0"/>
              </a:rPr>
              <a:t>Pending </a:t>
            </a:r>
            <a:r>
              <a:rPr lang="en-US" dirty="0">
                <a:solidFill>
                  <a:schemeClr val="bg1"/>
                </a:solidFill>
                <a:latin typeface="Rockwell" panose="02060603020205020403" pitchFamily="18" charset="0"/>
              </a:rPr>
              <a:t>hyperlink, they will go to the Transactions-Accountholder page. This page will allow them to reconcile their charges.</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8EA996EB-EF9A-49E6-8D27-9B2115C3D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6143" y="2030797"/>
            <a:ext cx="6007206" cy="3300631"/>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817AB8EC-96FB-43B3-B2A9-572396CB730F}"/>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61D9E441-D758-4750-9D04-8B8D2375CBD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243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57019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By selecting the small down arrow, the number of transactions on each page can be changed.</a:t>
            </a: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8EA996EB-EF9A-49E6-8D27-9B2115C3D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8342" y="3428915"/>
            <a:ext cx="4466802" cy="2454263"/>
          </a:xfrm>
          <a:prstGeom prst="rect">
            <a:avLst/>
          </a:prstGeom>
        </p:spPr>
      </p:pic>
      <p:sp>
        <p:nvSpPr>
          <p:cNvPr id="8" name="Isosceles Triangle 7">
            <a:extLst>
              <a:ext uri="{FF2B5EF4-FFF2-40B4-BE49-F238E27FC236}">
                <a16:creationId xmlns:a16="http://schemas.microsoft.com/office/drawing/2014/main" id="{DAAD185B-6C4C-42B0-80F1-7B78A3CACA28}"/>
              </a:ext>
            </a:extLst>
          </p:cNvPr>
          <p:cNvSpPr/>
          <p:nvPr/>
        </p:nvSpPr>
        <p:spPr>
          <a:xfrm rot="5642367">
            <a:off x="4115973" y="3707024"/>
            <a:ext cx="1043114" cy="3463185"/>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75B9AAA-0244-4A5E-8C36-C3F3BB248148}"/>
              </a:ext>
            </a:extLst>
          </p:cNvPr>
          <p:cNvSpPr/>
          <p:nvPr/>
        </p:nvSpPr>
        <p:spPr>
          <a:xfrm rot="12617283">
            <a:off x="2160801" y="4752112"/>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C253820-A006-4C18-998C-EA71E3640837}"/>
              </a:ext>
            </a:extLst>
          </p:cNvPr>
          <p:cNvPicPr>
            <a:picLocks noChangeAspect="1"/>
          </p:cNvPicPr>
          <p:nvPr/>
        </p:nvPicPr>
        <p:blipFill rotWithShape="1">
          <a:blip r:embed="rId3">
            <a:extLst>
              <a:ext uri="{28A0092B-C50C-407E-A947-70E740481C1C}">
                <a14:useLocalDpi xmlns:a14="http://schemas.microsoft.com/office/drawing/2010/main" val="0"/>
              </a:ext>
            </a:extLst>
          </a:blip>
          <a:srcRect l="43540" t="78491" r="47885" b="5727"/>
          <a:stretch/>
        </p:blipFill>
        <p:spPr>
          <a:xfrm>
            <a:off x="2148243" y="4757819"/>
            <a:ext cx="1112848" cy="1125359"/>
          </a:xfrm>
          <a:prstGeom prst="ellipse">
            <a:avLst/>
          </a:prstGeom>
        </p:spPr>
      </p:pic>
      <p:sp>
        <p:nvSpPr>
          <p:cNvPr id="19" name="Action Button: Go Home 18">
            <a:hlinkClick r:id="rId4" action="ppaction://hlinksldjump" highlightClick="1"/>
            <a:extLst>
              <a:ext uri="{FF2B5EF4-FFF2-40B4-BE49-F238E27FC236}">
                <a16:creationId xmlns:a16="http://schemas.microsoft.com/office/drawing/2014/main" id="{B4DDB449-2086-4BF8-8685-7C9E725C5B9A}"/>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Go to Beginning 19">
            <a:hlinkClick r:id="rId5" action="ppaction://hlinksldjump" highlightClick="1"/>
            <a:extLst>
              <a:ext uri="{FF2B5EF4-FFF2-40B4-BE49-F238E27FC236}">
                <a16:creationId xmlns:a16="http://schemas.microsoft.com/office/drawing/2014/main" id="{2959B127-AA81-4C05-A2F1-FCE55B33DDC1}"/>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7334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570191" cy="1477328"/>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page number can also be changed by selecting the page in the bottom right corner.</a:t>
            </a:r>
          </a:p>
        </p:txBody>
      </p:sp>
      <p:pic>
        <p:nvPicPr>
          <p:cNvPr id="7" name="Picture 6">
            <a:extLst>
              <a:ext uri="{FF2B5EF4-FFF2-40B4-BE49-F238E27FC236}">
                <a16:creationId xmlns:a16="http://schemas.microsoft.com/office/drawing/2014/main" id="{8EA996EB-EF9A-49E6-8D27-9B2115C3D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42" y="3429000"/>
            <a:ext cx="4466802" cy="2454263"/>
          </a:xfrm>
          <a:prstGeom prst="rect">
            <a:avLst/>
          </a:prstGeom>
        </p:spPr>
      </p:pic>
      <p:sp>
        <p:nvSpPr>
          <p:cNvPr id="8" name="Isosceles Triangle 7">
            <a:extLst>
              <a:ext uri="{FF2B5EF4-FFF2-40B4-BE49-F238E27FC236}">
                <a16:creationId xmlns:a16="http://schemas.microsoft.com/office/drawing/2014/main" id="{DAAD185B-6C4C-42B0-80F1-7B78A3CACA28}"/>
              </a:ext>
            </a:extLst>
          </p:cNvPr>
          <p:cNvSpPr/>
          <p:nvPr/>
        </p:nvSpPr>
        <p:spPr>
          <a:xfrm rot="13779409">
            <a:off x="7861684" y="3728181"/>
            <a:ext cx="1043114" cy="2143774"/>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75B9AAA-0244-4A5E-8C36-C3F3BB248148}"/>
              </a:ext>
            </a:extLst>
          </p:cNvPr>
          <p:cNvSpPr/>
          <p:nvPr/>
        </p:nvSpPr>
        <p:spPr>
          <a:xfrm rot="12617283">
            <a:off x="8751033" y="3455751"/>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73E0495-FCBD-4D9E-AF83-22941B553899}"/>
              </a:ext>
            </a:extLst>
          </p:cNvPr>
          <p:cNvPicPr>
            <a:picLocks noChangeAspect="1"/>
          </p:cNvPicPr>
          <p:nvPr/>
        </p:nvPicPr>
        <p:blipFill rotWithShape="1">
          <a:blip r:embed="rId3">
            <a:extLst>
              <a:ext uri="{28A0092B-C50C-407E-A947-70E740481C1C}">
                <a14:useLocalDpi xmlns:a14="http://schemas.microsoft.com/office/drawing/2010/main" val="0"/>
              </a:ext>
            </a:extLst>
          </a:blip>
          <a:srcRect l="90220" t="78648" r="1218" b="5434"/>
          <a:stretch/>
        </p:blipFill>
        <p:spPr>
          <a:xfrm>
            <a:off x="8744043" y="3429000"/>
            <a:ext cx="1167495" cy="1192876"/>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D2B56BEB-2E2F-4497-AB05-B677B5EB7CE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550CA5DE-9C5C-4C91-AEEF-D4ABA2B1A74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344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3139321"/>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a:t>
            </a:r>
          </a:p>
          <a:p>
            <a:r>
              <a:rPr lang="en-US" dirty="0">
                <a:solidFill>
                  <a:schemeClr val="bg1"/>
                </a:solidFill>
                <a:latin typeface="Rockwell" panose="02060603020205020403" pitchFamily="18" charset="0"/>
              </a:rPr>
              <a:t>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To select a transaction, hover over</a:t>
            </a:r>
          </a:p>
          <a:p>
            <a:r>
              <a:rPr lang="en-US" dirty="0">
                <a:solidFill>
                  <a:schemeClr val="bg1"/>
                </a:solidFill>
                <a:latin typeface="Rockwell" panose="02060603020205020403" pitchFamily="18" charset="0"/>
              </a:rPr>
              <a:t>it within the document column</a:t>
            </a:r>
          </a:p>
          <a:p>
            <a:r>
              <a:rPr lang="en-US" dirty="0">
                <a:solidFill>
                  <a:schemeClr val="bg1"/>
                </a:solidFill>
                <a:latin typeface="Rockwell" panose="02060603020205020403" pitchFamily="18" charset="0"/>
              </a:rPr>
              <a:t>until the black arrow appears.</a:t>
            </a:r>
          </a:p>
          <a:p>
            <a:r>
              <a:rPr lang="en-US" dirty="0">
                <a:solidFill>
                  <a:schemeClr val="bg1"/>
                </a:solidFill>
                <a:latin typeface="Rockwell" panose="02060603020205020403" pitchFamily="18" charset="0"/>
              </a:rPr>
              <a:t>Then, click on the black arrow.</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ED78E974-D13F-4763-AFB6-AF8D1E4EF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5102" y="2085162"/>
            <a:ext cx="6416984" cy="3515742"/>
          </a:xfrm>
          <a:prstGeom prst="rect">
            <a:avLst/>
          </a:prstGeom>
        </p:spPr>
      </p:pic>
      <p:sp>
        <p:nvSpPr>
          <p:cNvPr id="10" name="Isosceles Triangle 9">
            <a:extLst>
              <a:ext uri="{FF2B5EF4-FFF2-40B4-BE49-F238E27FC236}">
                <a16:creationId xmlns:a16="http://schemas.microsoft.com/office/drawing/2014/main" id="{079B314A-1F10-4441-A68E-B0D75214273F}"/>
              </a:ext>
            </a:extLst>
          </p:cNvPr>
          <p:cNvSpPr/>
          <p:nvPr/>
        </p:nvSpPr>
        <p:spPr>
          <a:xfrm rot="3651056">
            <a:off x="4440096" y="3256312"/>
            <a:ext cx="1043114" cy="2449490"/>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A0769A2-F631-4504-ABF1-6B4FCDCDFC52}"/>
              </a:ext>
            </a:extLst>
          </p:cNvPr>
          <p:cNvSpPr/>
          <p:nvPr/>
        </p:nvSpPr>
        <p:spPr>
          <a:xfrm rot="12617283">
            <a:off x="3198049" y="4602986"/>
            <a:ext cx="1108240" cy="1117448"/>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6E81447-0B22-4802-A340-5EE30E824493}"/>
              </a:ext>
            </a:extLst>
          </p:cNvPr>
          <p:cNvPicPr>
            <a:picLocks noChangeAspect="1"/>
          </p:cNvPicPr>
          <p:nvPr/>
        </p:nvPicPr>
        <p:blipFill rotWithShape="1">
          <a:blip r:embed="rId3">
            <a:extLst>
              <a:ext uri="{28A0092B-C50C-407E-A947-70E740481C1C}">
                <a14:useLocalDpi xmlns:a14="http://schemas.microsoft.com/office/drawing/2010/main" val="0"/>
              </a:ext>
            </a:extLst>
          </a:blip>
          <a:srcRect l="14733" t="44761" r="78457" b="42700"/>
          <a:stretch/>
        </p:blipFill>
        <p:spPr>
          <a:xfrm>
            <a:off x="3172075" y="4576480"/>
            <a:ext cx="1160188" cy="1170460"/>
          </a:xfrm>
          <a:prstGeom prst="ellipse">
            <a:avLst/>
          </a:prstGeom>
        </p:spPr>
      </p:pic>
      <p:sp>
        <p:nvSpPr>
          <p:cNvPr id="21" name="Action Button: Go Home 20">
            <a:hlinkClick r:id="rId4" action="ppaction://hlinksldjump" highlightClick="1"/>
            <a:extLst>
              <a:ext uri="{FF2B5EF4-FFF2-40B4-BE49-F238E27FC236}">
                <a16:creationId xmlns:a16="http://schemas.microsoft.com/office/drawing/2014/main" id="{529B4B5A-9CFB-484D-8D34-1804E965B268}"/>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136B9FFC-81C1-4CB9-9D87-5DCD8DADB9AE}"/>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0450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that, the cardholder should select </a:t>
            </a:r>
            <a:r>
              <a:rPr lang="en-US" i="1" dirty="0">
                <a:solidFill>
                  <a:schemeClr val="bg1"/>
                </a:solidFill>
                <a:latin typeface="Rockwell" panose="02060603020205020403" pitchFamily="18" charset="0"/>
              </a:rPr>
              <a:t>Allocate/Edit</a:t>
            </a:r>
            <a:r>
              <a:rPr lang="en-US" dirty="0">
                <a:solidFill>
                  <a:schemeClr val="bg1"/>
                </a:solidFill>
                <a:latin typeface="Rockwell" panose="02060603020205020403" pitchFamily="18" charset="0"/>
              </a:rPr>
              <a:t> from the pop up box.</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C5418303-A0CC-4370-8BB2-70059FD365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73449" y="3211557"/>
            <a:ext cx="5028574" cy="2810164"/>
          </a:xfrm>
          <a:prstGeom prst="rect">
            <a:avLst/>
          </a:prstGeom>
        </p:spPr>
      </p:pic>
      <p:pic>
        <p:nvPicPr>
          <p:cNvPr id="10" name="Picture 9">
            <a:extLst>
              <a:ext uri="{FF2B5EF4-FFF2-40B4-BE49-F238E27FC236}">
                <a16:creationId xmlns:a16="http://schemas.microsoft.com/office/drawing/2014/main" id="{A91D41C4-BCE5-4C23-A965-32378B0997F3}"/>
              </a:ext>
            </a:extLst>
          </p:cNvPr>
          <p:cNvPicPr>
            <a:picLocks noChangeAspect="1"/>
          </p:cNvPicPr>
          <p:nvPr/>
        </p:nvPicPr>
        <p:blipFill rotWithShape="1">
          <a:blip r:embed="rId3">
            <a:extLst>
              <a:ext uri="{28A0092B-C50C-407E-A947-70E740481C1C}">
                <a14:useLocalDpi xmlns:a14="http://schemas.microsoft.com/office/drawing/2010/main" val="0"/>
              </a:ext>
            </a:extLst>
          </a:blip>
          <a:srcRect l="16247" t="50786" r="73132" b="30871"/>
          <a:stretch/>
        </p:blipFill>
        <p:spPr>
          <a:xfrm>
            <a:off x="2760043" y="3635460"/>
            <a:ext cx="2033236" cy="1962357"/>
          </a:xfrm>
          <a:prstGeom prst="rect">
            <a:avLst/>
          </a:prstGeom>
        </p:spPr>
      </p:pic>
      <p:sp>
        <p:nvSpPr>
          <p:cNvPr id="11" name="Oval 10">
            <a:extLst>
              <a:ext uri="{FF2B5EF4-FFF2-40B4-BE49-F238E27FC236}">
                <a16:creationId xmlns:a16="http://schemas.microsoft.com/office/drawing/2014/main" id="{AD87B813-22B4-4945-BF23-224740DFD433}"/>
              </a:ext>
            </a:extLst>
          </p:cNvPr>
          <p:cNvSpPr/>
          <p:nvPr/>
        </p:nvSpPr>
        <p:spPr>
          <a:xfrm>
            <a:off x="2667611" y="3528128"/>
            <a:ext cx="1342412" cy="42887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DC9628FB-EAD2-49C5-BF0D-2777035CA9E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0CDE8556-00BE-45C5-AC35-A5795A3ADE1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4411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a:t>
            </a:r>
            <a:r>
              <a:rPr lang="en-US" i="1" dirty="0">
                <a:solidFill>
                  <a:schemeClr val="bg1"/>
                </a:solidFill>
                <a:latin typeface="Rockwell" panose="02060603020205020403" pitchFamily="18" charset="0"/>
              </a:rPr>
              <a:t>Allocate/Edit </a:t>
            </a:r>
            <a:r>
              <a:rPr lang="en-US" dirty="0">
                <a:solidFill>
                  <a:schemeClr val="bg1"/>
                </a:solidFill>
                <a:latin typeface="Rockwell" panose="02060603020205020403" pitchFamily="18" charset="0"/>
              </a:rPr>
              <a:t>has been selected, this box will appear.</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E2BAA864-91B5-4ECE-8BFB-1CFEFEED5AD2}"/>
              </a:ext>
            </a:extLst>
          </p:cNvPr>
          <p:cNvPicPr>
            <a:picLocks noChangeAspect="1"/>
          </p:cNvPicPr>
          <p:nvPr/>
        </p:nvPicPr>
        <p:blipFill rotWithShape="1">
          <a:blip r:embed="rId3">
            <a:extLst>
              <a:ext uri="{28A0092B-C50C-407E-A947-70E740481C1C}">
                <a14:useLocalDpi xmlns:a14="http://schemas.microsoft.com/office/drawing/2010/main" val="0"/>
              </a:ext>
            </a:extLst>
          </a:blip>
          <a:srcRect l="7612" t="33193" r="7244" b="17244"/>
          <a:stretch/>
        </p:blipFill>
        <p:spPr>
          <a:xfrm>
            <a:off x="2294167" y="3231702"/>
            <a:ext cx="7603666" cy="2456998"/>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A716454C-81C2-4334-8D6C-C8F74E6BA34D}"/>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A4769D4F-4086-400A-98DE-23920F07753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7690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enter the correct department ID number.</a:t>
            </a:r>
          </a:p>
          <a:p>
            <a:endParaRPr lang="en-US" dirty="0">
              <a:solidFill>
                <a:schemeClr val="bg1"/>
              </a:solidFill>
              <a:latin typeface="Rockwell" panose="02060603020205020403" pitchFamily="18" charset="0"/>
            </a:endParaRPr>
          </a:p>
        </p:txBody>
      </p:sp>
      <p:pic>
        <p:nvPicPr>
          <p:cNvPr id="9" name="Picture 8">
            <a:extLst>
              <a:ext uri="{FF2B5EF4-FFF2-40B4-BE49-F238E27FC236}">
                <a16:creationId xmlns:a16="http://schemas.microsoft.com/office/drawing/2014/main" id="{2696C98D-E7C0-4455-9272-D549BD85036D}"/>
              </a:ext>
            </a:extLst>
          </p:cNvPr>
          <p:cNvPicPr>
            <a:picLocks noChangeAspect="1"/>
          </p:cNvPicPr>
          <p:nvPr/>
        </p:nvPicPr>
        <p:blipFill rotWithShape="1">
          <a:blip r:embed="rId3">
            <a:extLst>
              <a:ext uri="{28A0092B-C50C-407E-A947-70E740481C1C}">
                <a14:useLocalDpi xmlns:a14="http://schemas.microsoft.com/office/drawing/2010/main" val="0"/>
              </a:ext>
            </a:extLst>
          </a:blip>
          <a:srcRect l="8043" t="33750" r="5006" b="12777"/>
          <a:stretch/>
        </p:blipFill>
        <p:spPr>
          <a:xfrm>
            <a:off x="1923706" y="3242217"/>
            <a:ext cx="8344586" cy="2891884"/>
          </a:xfrm>
          <a:prstGeom prst="rect">
            <a:avLst/>
          </a:prstGeom>
        </p:spPr>
      </p:pic>
      <p:sp>
        <p:nvSpPr>
          <p:cNvPr id="8" name="Oval 7">
            <a:extLst>
              <a:ext uri="{FF2B5EF4-FFF2-40B4-BE49-F238E27FC236}">
                <a16:creationId xmlns:a16="http://schemas.microsoft.com/office/drawing/2014/main" id="{FE30DFE0-CADD-4847-BED8-D5036E2EDDDE}"/>
              </a:ext>
            </a:extLst>
          </p:cNvPr>
          <p:cNvSpPr/>
          <p:nvPr/>
        </p:nvSpPr>
        <p:spPr>
          <a:xfrm>
            <a:off x="7053494" y="3577980"/>
            <a:ext cx="1766825" cy="588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Home 17">
            <a:hlinkClick r:id="rId4" action="ppaction://hlinksldjump" highlightClick="1"/>
            <a:extLst>
              <a:ext uri="{FF2B5EF4-FFF2-40B4-BE49-F238E27FC236}">
                <a16:creationId xmlns:a16="http://schemas.microsoft.com/office/drawing/2014/main" id="{F27277DA-D3DC-401B-AD84-71BD6802181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5" action="ppaction://hlinksldjump" highlightClick="1"/>
            <a:extLst>
              <a:ext uri="{FF2B5EF4-FFF2-40B4-BE49-F238E27FC236}">
                <a16:creationId xmlns:a16="http://schemas.microsoft.com/office/drawing/2014/main" id="{E0465C48-C8FE-40CD-9522-01738321A58D}"/>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952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551798" y="1744753"/>
            <a:ext cx="978568" cy="3923217"/>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728181" y="1704649"/>
            <a:ext cx="5912019" cy="713232"/>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Bank of America WORKS</a:t>
            </a:r>
          </a:p>
        </p:txBody>
      </p:sp>
      <p:sp>
        <p:nvSpPr>
          <p:cNvPr id="10" name="Rectangle 9">
            <a:hlinkClick r:id="rId4" action="ppaction://hlinksldjump"/>
            <a:extLst>
              <a:ext uri="{FF2B5EF4-FFF2-40B4-BE49-F238E27FC236}">
                <a16:creationId xmlns:a16="http://schemas.microsoft.com/office/drawing/2014/main" id="{29E5DC10-8B3C-47E0-B019-0346F13CACAF}"/>
              </a:ext>
            </a:extLst>
          </p:cNvPr>
          <p:cNvSpPr/>
          <p:nvPr/>
        </p:nvSpPr>
        <p:spPr>
          <a:xfrm>
            <a:off x="3728172" y="2523494"/>
            <a:ext cx="5912019" cy="713232"/>
          </a:xfrm>
          <a:prstGeom prst="rect">
            <a:avLst/>
          </a:prstGeom>
          <a:solidFill>
            <a:srgbClr val="CBB68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Cardholder Reconciliation</a:t>
            </a:r>
          </a:p>
        </p:txBody>
      </p:sp>
      <p:sp>
        <p:nvSpPr>
          <p:cNvPr id="11" name="Rectangle 10">
            <a:hlinkClick r:id="rId5" action="ppaction://hlinksldjump"/>
            <a:extLst>
              <a:ext uri="{FF2B5EF4-FFF2-40B4-BE49-F238E27FC236}">
                <a16:creationId xmlns:a16="http://schemas.microsoft.com/office/drawing/2014/main" id="{38D29CFC-4AD8-4CBB-919B-C9F702F767D1}"/>
              </a:ext>
            </a:extLst>
          </p:cNvPr>
          <p:cNvSpPr/>
          <p:nvPr/>
        </p:nvSpPr>
        <p:spPr>
          <a:xfrm>
            <a:off x="3728172" y="3342339"/>
            <a:ext cx="5912019" cy="713232"/>
          </a:xfrm>
          <a:prstGeom prst="rect">
            <a:avLst/>
          </a:prstGeom>
          <a:solidFill>
            <a:srgbClr val="CBB681">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Approvals</a:t>
            </a:r>
          </a:p>
        </p:txBody>
      </p:sp>
      <p:sp>
        <p:nvSpPr>
          <p:cNvPr id="12" name="Rectangle 11">
            <a:hlinkClick r:id="rId6" action="ppaction://hlinksldjump"/>
            <a:extLst>
              <a:ext uri="{FF2B5EF4-FFF2-40B4-BE49-F238E27FC236}">
                <a16:creationId xmlns:a16="http://schemas.microsoft.com/office/drawing/2014/main" id="{7684AA65-D3F7-47A6-9BAB-B07E8B5F1328}"/>
              </a:ext>
            </a:extLst>
          </p:cNvPr>
          <p:cNvSpPr/>
          <p:nvPr/>
        </p:nvSpPr>
        <p:spPr>
          <a:xfrm>
            <a:off x="3728172" y="4161207"/>
            <a:ext cx="5912019" cy="713232"/>
          </a:xfrm>
          <a:prstGeom prst="rect">
            <a:avLst/>
          </a:prstGeom>
          <a:solidFill>
            <a:srgbClr val="CBB681">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Monthly Reconciliation Report</a:t>
            </a:r>
          </a:p>
        </p:txBody>
      </p:sp>
      <p:sp>
        <p:nvSpPr>
          <p:cNvPr id="13" name="Rectangle 12">
            <a:hlinkClick r:id="rId7" action="ppaction://hlinksldjump"/>
            <a:extLst>
              <a:ext uri="{FF2B5EF4-FFF2-40B4-BE49-F238E27FC236}">
                <a16:creationId xmlns:a16="http://schemas.microsoft.com/office/drawing/2014/main" id="{D4E6B53D-0CBB-4927-AE81-14F28175D721}"/>
              </a:ext>
            </a:extLst>
          </p:cNvPr>
          <p:cNvSpPr/>
          <p:nvPr/>
        </p:nvSpPr>
        <p:spPr>
          <a:xfrm>
            <a:off x="3728172" y="4980343"/>
            <a:ext cx="5912019" cy="713232"/>
          </a:xfrm>
          <a:prstGeom prst="rect">
            <a:avLst/>
          </a:prstGeom>
          <a:solidFill>
            <a:srgbClr val="CBB681">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Additional Information</a:t>
            </a:r>
          </a:p>
        </p:txBody>
      </p:sp>
      <p:sp>
        <p:nvSpPr>
          <p:cNvPr id="7" name="TextBox 6">
            <a:extLst>
              <a:ext uri="{FF2B5EF4-FFF2-40B4-BE49-F238E27FC236}">
                <a16:creationId xmlns:a16="http://schemas.microsoft.com/office/drawing/2014/main" id="{B52EBE43-8ADF-4422-A80C-4451222DB10B}"/>
              </a:ext>
            </a:extLst>
          </p:cNvPr>
          <p:cNvSpPr txBox="1"/>
          <p:nvPr/>
        </p:nvSpPr>
        <p:spPr>
          <a:xfrm>
            <a:off x="2671750" y="1763074"/>
            <a:ext cx="738664" cy="3923217"/>
          </a:xfrm>
          <a:prstGeom prst="rect">
            <a:avLst/>
          </a:prstGeom>
          <a:noFill/>
        </p:spPr>
        <p:txBody>
          <a:bodyPr vert="vert270" wrap="square" rtlCol="0">
            <a:spAutoFit/>
          </a:bodyPr>
          <a:lstStyle/>
          <a:p>
            <a:pPr algn="ctr"/>
            <a:r>
              <a:rPr lang="en-US" sz="3600" dirty="0">
                <a:solidFill>
                  <a:schemeClr val="bg1"/>
                </a:solidFill>
                <a:latin typeface="Rockwell" panose="02060603020205020403" pitchFamily="18" charset="0"/>
              </a:rPr>
              <a:t>Table of Contents</a:t>
            </a:r>
          </a:p>
        </p:txBody>
      </p:sp>
    </p:spTree>
    <p:extLst>
      <p:ext uri="{BB962C8B-B14F-4D97-AF65-F5344CB8AC3E}">
        <p14:creationId xmlns:p14="http://schemas.microsoft.com/office/powerpoint/2010/main" val="577103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477328"/>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the cardholder should enter the correct account number.</a:t>
            </a:r>
          </a:p>
        </p:txBody>
      </p:sp>
      <p:pic>
        <p:nvPicPr>
          <p:cNvPr id="3" name="Picture 2">
            <a:extLst>
              <a:ext uri="{FF2B5EF4-FFF2-40B4-BE49-F238E27FC236}">
                <a16:creationId xmlns:a16="http://schemas.microsoft.com/office/drawing/2014/main" id="{03C08022-451A-41D7-B51A-160C15CB37CA}"/>
              </a:ext>
            </a:extLst>
          </p:cNvPr>
          <p:cNvPicPr>
            <a:picLocks noChangeAspect="1"/>
          </p:cNvPicPr>
          <p:nvPr/>
        </p:nvPicPr>
        <p:blipFill rotWithShape="1">
          <a:blip r:embed="rId3">
            <a:extLst>
              <a:ext uri="{28A0092B-C50C-407E-A947-70E740481C1C}">
                <a14:useLocalDpi xmlns:a14="http://schemas.microsoft.com/office/drawing/2010/main" val="0"/>
              </a:ext>
            </a:extLst>
          </a:blip>
          <a:srcRect l="8119" t="33607" r="5325" b="12627"/>
          <a:stretch/>
        </p:blipFill>
        <p:spPr>
          <a:xfrm>
            <a:off x="1880843" y="3251161"/>
            <a:ext cx="8430311" cy="2944750"/>
          </a:xfrm>
          <a:prstGeom prst="rect">
            <a:avLst/>
          </a:prstGeom>
        </p:spPr>
      </p:pic>
      <p:sp>
        <p:nvSpPr>
          <p:cNvPr id="8" name="Oval 7">
            <a:extLst>
              <a:ext uri="{FF2B5EF4-FFF2-40B4-BE49-F238E27FC236}">
                <a16:creationId xmlns:a16="http://schemas.microsoft.com/office/drawing/2014/main" id="{02DA4689-EDCB-4F40-A253-98CB7401352A}"/>
              </a:ext>
            </a:extLst>
          </p:cNvPr>
          <p:cNvSpPr/>
          <p:nvPr/>
        </p:nvSpPr>
        <p:spPr>
          <a:xfrm>
            <a:off x="8518771" y="3569888"/>
            <a:ext cx="1766825" cy="588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8CD233AB-4835-4930-82D2-D8E34F9E93A4}"/>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7DBEEABB-1B74-4D71-B3CA-AF5BF83AC13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4815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that, the cardholder should enter a description with the relevant </a:t>
            </a:r>
            <a:r>
              <a:rPr lang="en-US" dirty="0" err="1">
                <a:solidFill>
                  <a:schemeClr val="bg1"/>
                </a:solidFill>
                <a:latin typeface="Rockwell" panose="02060603020205020403" pitchFamily="18" charset="0"/>
              </a:rPr>
              <a:t>eVA</a:t>
            </a:r>
            <a:r>
              <a:rPr lang="en-US" dirty="0">
                <a:solidFill>
                  <a:schemeClr val="bg1"/>
                </a:solidFill>
                <a:latin typeface="Rockwell" panose="02060603020205020403" pitchFamily="18" charset="0"/>
              </a:rPr>
              <a:t> information.</a:t>
            </a:r>
          </a:p>
          <a:p>
            <a:endParaRPr lang="en-US" dirty="0">
              <a:solidFill>
                <a:schemeClr val="bg1"/>
              </a:solidFill>
              <a:latin typeface="Rockwell" panose="02060603020205020403" pitchFamily="18" charset="0"/>
            </a:endParaRPr>
          </a:p>
        </p:txBody>
      </p:sp>
      <p:pic>
        <p:nvPicPr>
          <p:cNvPr id="9" name="Picture 8">
            <a:extLst>
              <a:ext uri="{FF2B5EF4-FFF2-40B4-BE49-F238E27FC236}">
                <a16:creationId xmlns:a16="http://schemas.microsoft.com/office/drawing/2014/main" id="{C1000F1E-5F53-450F-8F38-83A37AB18374}"/>
              </a:ext>
            </a:extLst>
          </p:cNvPr>
          <p:cNvPicPr>
            <a:picLocks noChangeAspect="1"/>
          </p:cNvPicPr>
          <p:nvPr/>
        </p:nvPicPr>
        <p:blipFill rotWithShape="1">
          <a:blip r:embed="rId3">
            <a:extLst>
              <a:ext uri="{28A0092B-C50C-407E-A947-70E740481C1C}">
                <a14:useLocalDpi xmlns:a14="http://schemas.microsoft.com/office/drawing/2010/main" val="0"/>
              </a:ext>
            </a:extLst>
          </a:blip>
          <a:srcRect l="7597" t="33194" r="5308" b="14214"/>
          <a:stretch/>
        </p:blipFill>
        <p:spPr>
          <a:xfrm>
            <a:off x="2233268" y="3326299"/>
            <a:ext cx="7725461" cy="2656771"/>
          </a:xfrm>
          <a:prstGeom prst="rect">
            <a:avLst/>
          </a:prstGeom>
        </p:spPr>
      </p:pic>
      <p:sp>
        <p:nvSpPr>
          <p:cNvPr id="8" name="Oval 7">
            <a:extLst>
              <a:ext uri="{FF2B5EF4-FFF2-40B4-BE49-F238E27FC236}">
                <a16:creationId xmlns:a16="http://schemas.microsoft.com/office/drawing/2014/main" id="{53CDA0B1-9CDB-4D8E-BF8C-5E1CF7E63437}"/>
              </a:ext>
            </a:extLst>
          </p:cNvPr>
          <p:cNvSpPr/>
          <p:nvPr/>
        </p:nvSpPr>
        <p:spPr>
          <a:xfrm>
            <a:off x="4788343" y="3521335"/>
            <a:ext cx="2510673" cy="588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Home 17">
            <a:hlinkClick r:id="rId4" action="ppaction://hlinksldjump" highlightClick="1"/>
            <a:extLst>
              <a:ext uri="{FF2B5EF4-FFF2-40B4-BE49-F238E27FC236}">
                <a16:creationId xmlns:a16="http://schemas.microsoft.com/office/drawing/2014/main" id="{A5934DAA-000D-48DD-9D99-2E16F9ACB003}"/>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5" action="ppaction://hlinksldjump" highlightClick="1"/>
            <a:extLst>
              <a:ext uri="{FF2B5EF4-FFF2-40B4-BE49-F238E27FC236}">
                <a16:creationId xmlns:a16="http://schemas.microsoft.com/office/drawing/2014/main" id="{9840D8CD-CF90-4653-BC50-A47A4F2F04AE}"/>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0222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1262792" y="1388564"/>
            <a:ext cx="9973361" cy="5078313"/>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One Department and Account Code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those boxes have been filled, the cardholder should select save.</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rgbClr val="FF0000"/>
              </a:solidFill>
              <a:latin typeface="Rockwell" panose="02060603020205020403" pitchFamily="18" charset="0"/>
            </a:endParaRPr>
          </a:p>
          <a:p>
            <a:r>
              <a:rPr lang="en-US" dirty="0">
                <a:solidFill>
                  <a:srgbClr val="FF0000"/>
                </a:solidFill>
                <a:latin typeface="Rockwell" panose="02060603020205020403" pitchFamily="18" charset="0"/>
              </a:rPr>
              <a:t>	*This is not the end of the reconciliation process. Transactions must be signed off on     	and an invoice uploaded.</a:t>
            </a:r>
          </a:p>
        </p:txBody>
      </p:sp>
      <p:pic>
        <p:nvPicPr>
          <p:cNvPr id="9" name="Picture 8">
            <a:extLst>
              <a:ext uri="{FF2B5EF4-FFF2-40B4-BE49-F238E27FC236}">
                <a16:creationId xmlns:a16="http://schemas.microsoft.com/office/drawing/2014/main" id="{C1000F1E-5F53-450F-8F38-83A37AB18374}"/>
              </a:ext>
            </a:extLst>
          </p:cNvPr>
          <p:cNvPicPr>
            <a:picLocks noChangeAspect="1"/>
          </p:cNvPicPr>
          <p:nvPr/>
        </p:nvPicPr>
        <p:blipFill rotWithShape="1">
          <a:blip r:embed="rId3">
            <a:extLst>
              <a:ext uri="{28A0092B-C50C-407E-A947-70E740481C1C}">
                <a14:useLocalDpi xmlns:a14="http://schemas.microsoft.com/office/drawing/2010/main" val="0"/>
              </a:ext>
            </a:extLst>
          </a:blip>
          <a:srcRect l="7597" t="33194" r="5308" b="14214"/>
          <a:stretch/>
        </p:blipFill>
        <p:spPr>
          <a:xfrm>
            <a:off x="2233268" y="3204919"/>
            <a:ext cx="7725461" cy="2656771"/>
          </a:xfrm>
          <a:prstGeom prst="rect">
            <a:avLst/>
          </a:prstGeom>
        </p:spPr>
      </p:pic>
      <p:sp>
        <p:nvSpPr>
          <p:cNvPr id="10" name="Isosceles Triangle 9">
            <a:extLst>
              <a:ext uri="{FF2B5EF4-FFF2-40B4-BE49-F238E27FC236}">
                <a16:creationId xmlns:a16="http://schemas.microsoft.com/office/drawing/2014/main" id="{B2B1BD47-3A79-439B-BB8B-391C68FD568F}"/>
              </a:ext>
            </a:extLst>
          </p:cNvPr>
          <p:cNvSpPr/>
          <p:nvPr/>
        </p:nvSpPr>
        <p:spPr>
          <a:xfrm rot="13682798">
            <a:off x="9158020" y="3853208"/>
            <a:ext cx="1043114" cy="2030549"/>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AA31688-7BEE-43A5-892A-44823905DE58}"/>
              </a:ext>
            </a:extLst>
          </p:cNvPr>
          <p:cNvSpPr/>
          <p:nvPr/>
        </p:nvSpPr>
        <p:spPr>
          <a:xfrm rot="12617283">
            <a:off x="10048686" y="3384216"/>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7AC1525-E9BC-4B0F-A1B4-8FCF9DBB6F9B}"/>
              </a:ext>
            </a:extLst>
          </p:cNvPr>
          <p:cNvPicPr>
            <a:picLocks noChangeAspect="1"/>
          </p:cNvPicPr>
          <p:nvPr/>
        </p:nvPicPr>
        <p:blipFill rotWithShape="1">
          <a:blip r:embed="rId3">
            <a:extLst>
              <a:ext uri="{28A0092B-C50C-407E-A947-70E740481C1C}">
                <a14:useLocalDpi xmlns:a14="http://schemas.microsoft.com/office/drawing/2010/main" val="0"/>
              </a:ext>
            </a:extLst>
          </a:blip>
          <a:srcRect l="79220" t="74772" r="13477" b="13456"/>
          <a:stretch/>
        </p:blipFill>
        <p:spPr>
          <a:xfrm>
            <a:off x="10051964" y="3365743"/>
            <a:ext cx="1236425" cy="1206257"/>
          </a:xfrm>
          <a:prstGeom prst="ellipse">
            <a:avLst/>
          </a:prstGeom>
        </p:spPr>
      </p:pic>
      <p:sp>
        <p:nvSpPr>
          <p:cNvPr id="21" name="Action Button: Go Home 20">
            <a:hlinkClick r:id="rId4" action="ppaction://hlinksldjump" highlightClick="1"/>
            <a:extLst>
              <a:ext uri="{FF2B5EF4-FFF2-40B4-BE49-F238E27FC236}">
                <a16:creationId xmlns:a16="http://schemas.microsoft.com/office/drawing/2014/main" id="{1151D00E-CC2E-42EC-920D-A3794D7C940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8183E00A-D42F-4D15-B57E-B190FA7DAA85}"/>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7733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a cardholder wants to charge multiple departments and account codes, again select </a:t>
            </a:r>
            <a:r>
              <a:rPr lang="en-US" i="1" dirty="0">
                <a:solidFill>
                  <a:schemeClr val="bg1"/>
                </a:solidFill>
                <a:latin typeface="Rockwell" panose="02060603020205020403" pitchFamily="18" charset="0"/>
              </a:rPr>
              <a:t>Allocate/Edit </a:t>
            </a:r>
            <a:r>
              <a:rPr lang="en-US" dirty="0">
                <a:solidFill>
                  <a:schemeClr val="bg1"/>
                </a:solidFill>
                <a:latin typeface="Rockwell" panose="02060603020205020403" pitchFamily="18" charset="0"/>
              </a:rPr>
              <a:t>from the pop up box.</a:t>
            </a:r>
          </a:p>
          <a:p>
            <a:endParaRPr lang="en-US"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38A00626-3235-4B1C-B03B-04197782C46B}"/>
              </a:ext>
            </a:extLst>
          </p:cNvPr>
          <p:cNvPicPr>
            <a:picLocks noChangeAspect="1"/>
          </p:cNvPicPr>
          <p:nvPr/>
        </p:nvPicPr>
        <p:blipFill rotWithShape="1">
          <a:blip r:embed="rId3">
            <a:extLst>
              <a:ext uri="{28A0092B-C50C-407E-A947-70E740481C1C}">
                <a14:useLocalDpi xmlns:a14="http://schemas.microsoft.com/office/drawing/2010/main" val="0"/>
              </a:ext>
            </a:extLst>
          </a:blip>
          <a:srcRect b="12392"/>
          <a:stretch/>
        </p:blipFill>
        <p:spPr>
          <a:xfrm>
            <a:off x="4723261" y="3210530"/>
            <a:ext cx="5971616" cy="2890863"/>
          </a:xfrm>
          <a:prstGeom prst="rect">
            <a:avLst/>
          </a:prstGeom>
        </p:spPr>
      </p:pic>
      <p:pic>
        <p:nvPicPr>
          <p:cNvPr id="12" name="Picture 11">
            <a:extLst>
              <a:ext uri="{FF2B5EF4-FFF2-40B4-BE49-F238E27FC236}">
                <a16:creationId xmlns:a16="http://schemas.microsoft.com/office/drawing/2014/main" id="{255E75D5-8A9A-435B-9C3D-1ADB87425B89}"/>
              </a:ext>
            </a:extLst>
          </p:cNvPr>
          <p:cNvPicPr>
            <a:picLocks noChangeAspect="1"/>
          </p:cNvPicPr>
          <p:nvPr/>
        </p:nvPicPr>
        <p:blipFill rotWithShape="1">
          <a:blip r:embed="rId3">
            <a:extLst>
              <a:ext uri="{28A0092B-C50C-407E-A947-70E740481C1C}">
                <a14:useLocalDpi xmlns:a14="http://schemas.microsoft.com/office/drawing/2010/main" val="0"/>
              </a:ext>
            </a:extLst>
          </a:blip>
          <a:srcRect l="16063" t="46640" r="73086" b="35598"/>
          <a:stretch/>
        </p:blipFill>
        <p:spPr>
          <a:xfrm>
            <a:off x="2699248" y="3825877"/>
            <a:ext cx="1835392" cy="1660168"/>
          </a:xfrm>
          <a:prstGeom prst="rect">
            <a:avLst/>
          </a:prstGeom>
        </p:spPr>
      </p:pic>
      <p:sp>
        <p:nvSpPr>
          <p:cNvPr id="11" name="Oval 10">
            <a:extLst>
              <a:ext uri="{FF2B5EF4-FFF2-40B4-BE49-F238E27FC236}">
                <a16:creationId xmlns:a16="http://schemas.microsoft.com/office/drawing/2014/main" id="{B14D680A-B8A9-4654-9057-A207375B8964}"/>
              </a:ext>
            </a:extLst>
          </p:cNvPr>
          <p:cNvSpPr/>
          <p:nvPr/>
        </p:nvSpPr>
        <p:spPr>
          <a:xfrm>
            <a:off x="5630301" y="4711939"/>
            <a:ext cx="535829" cy="1743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B9B0027-3EA2-4A5C-A760-49F281041FC5}"/>
              </a:ext>
            </a:extLst>
          </p:cNvPr>
          <p:cNvSpPr/>
          <p:nvPr/>
        </p:nvSpPr>
        <p:spPr>
          <a:xfrm>
            <a:off x="2542995" y="3771226"/>
            <a:ext cx="1211709" cy="3297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B58A7349-926A-44E7-9C4E-11272284B16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8AC29678-6DB6-4646-96FB-7FB6D77B45F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9658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a cardholder should select </a:t>
            </a:r>
            <a:r>
              <a:rPr lang="en-US" i="1" dirty="0">
                <a:solidFill>
                  <a:schemeClr val="bg1"/>
                </a:solidFill>
                <a:latin typeface="Rockwell" panose="02060603020205020403" pitchFamily="18" charset="0"/>
              </a:rPr>
              <a:t>Add</a:t>
            </a:r>
            <a:r>
              <a:rPr lang="en-US" dirty="0">
                <a:solidFill>
                  <a:schemeClr val="bg1"/>
                </a:solidFill>
                <a:latin typeface="Rockwell" panose="02060603020205020403" pitchFamily="18" charset="0"/>
              </a:rPr>
              <a:t> and the number of lines to add.</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2C383EE0-DCD7-42AA-84A9-358B703F08D2}"/>
              </a:ext>
            </a:extLst>
          </p:cNvPr>
          <p:cNvPicPr>
            <a:picLocks noChangeAspect="1"/>
          </p:cNvPicPr>
          <p:nvPr/>
        </p:nvPicPr>
        <p:blipFill rotWithShape="1">
          <a:blip r:embed="rId3">
            <a:extLst>
              <a:ext uri="{28A0092B-C50C-407E-A947-70E740481C1C}">
                <a14:useLocalDpi xmlns:a14="http://schemas.microsoft.com/office/drawing/2010/main" val="0"/>
              </a:ext>
            </a:extLst>
          </a:blip>
          <a:srcRect l="7422" t="33458" r="6640" b="16350"/>
          <a:stretch/>
        </p:blipFill>
        <p:spPr>
          <a:xfrm>
            <a:off x="4889464" y="3510292"/>
            <a:ext cx="5800115" cy="2060325"/>
          </a:xfrm>
          <a:prstGeom prst="rect">
            <a:avLst/>
          </a:prstGeom>
        </p:spPr>
      </p:pic>
      <p:pic>
        <p:nvPicPr>
          <p:cNvPr id="29" name="Picture 28">
            <a:extLst>
              <a:ext uri="{FF2B5EF4-FFF2-40B4-BE49-F238E27FC236}">
                <a16:creationId xmlns:a16="http://schemas.microsoft.com/office/drawing/2014/main" id="{F5927FF3-55DE-48DF-ACC2-3B40FEBEE62D}"/>
              </a:ext>
            </a:extLst>
          </p:cNvPr>
          <p:cNvPicPr>
            <a:picLocks noChangeAspect="1"/>
          </p:cNvPicPr>
          <p:nvPr/>
        </p:nvPicPr>
        <p:blipFill rotWithShape="1">
          <a:blip r:embed="rId3">
            <a:extLst>
              <a:ext uri="{28A0092B-C50C-407E-A947-70E740481C1C}">
                <a14:useLocalDpi xmlns:a14="http://schemas.microsoft.com/office/drawing/2010/main" val="0"/>
              </a:ext>
            </a:extLst>
          </a:blip>
          <a:srcRect l="7422" t="46691" r="76000" b="39426"/>
          <a:stretch/>
        </p:blipFill>
        <p:spPr>
          <a:xfrm>
            <a:off x="2999446" y="3630925"/>
            <a:ext cx="1580646" cy="1819057"/>
          </a:xfrm>
          <a:prstGeom prst="rect">
            <a:avLst/>
          </a:prstGeom>
        </p:spPr>
      </p:pic>
      <p:sp>
        <p:nvSpPr>
          <p:cNvPr id="30" name="Oval 29">
            <a:extLst>
              <a:ext uri="{FF2B5EF4-FFF2-40B4-BE49-F238E27FC236}">
                <a16:creationId xmlns:a16="http://schemas.microsoft.com/office/drawing/2014/main" id="{FBF1F51C-A167-47FA-9DB2-2832D5E0F66D}"/>
              </a:ext>
            </a:extLst>
          </p:cNvPr>
          <p:cNvSpPr/>
          <p:nvPr/>
        </p:nvSpPr>
        <p:spPr>
          <a:xfrm>
            <a:off x="2999446" y="4097544"/>
            <a:ext cx="1211709" cy="3297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9AEC611-B844-4671-AF6F-441297AB4968}"/>
              </a:ext>
            </a:extLst>
          </p:cNvPr>
          <p:cNvSpPr/>
          <p:nvPr/>
        </p:nvSpPr>
        <p:spPr>
          <a:xfrm>
            <a:off x="5031491" y="4089452"/>
            <a:ext cx="535829" cy="1743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Home 18">
            <a:hlinkClick r:id="rId4" action="ppaction://hlinksldjump" highlightClick="1"/>
            <a:extLst>
              <a:ext uri="{FF2B5EF4-FFF2-40B4-BE49-F238E27FC236}">
                <a16:creationId xmlns:a16="http://schemas.microsoft.com/office/drawing/2014/main" id="{E5C2DC9C-4B63-4FFB-A23A-4963581045C9}"/>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Go to Beginning 19">
            <a:hlinkClick r:id="rId5" action="ppaction://hlinksldjump" highlightClick="1"/>
            <a:extLst>
              <a:ext uri="{FF2B5EF4-FFF2-40B4-BE49-F238E27FC236}">
                <a16:creationId xmlns:a16="http://schemas.microsoft.com/office/drawing/2014/main" id="{C7667C66-076E-42AF-92C3-E28DDC7B64A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7659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enter the correct department ID number in the first line.</a:t>
            </a: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756993EA-5AA1-4789-981A-24700BC07B15}"/>
              </a:ext>
            </a:extLst>
          </p:cNvPr>
          <p:cNvPicPr>
            <a:picLocks noChangeAspect="1"/>
          </p:cNvPicPr>
          <p:nvPr/>
        </p:nvPicPr>
        <p:blipFill rotWithShape="1">
          <a:blip r:embed="rId3">
            <a:extLst>
              <a:ext uri="{28A0092B-C50C-407E-A947-70E740481C1C}">
                <a14:useLocalDpi xmlns:a14="http://schemas.microsoft.com/office/drawing/2010/main" val="0"/>
              </a:ext>
            </a:extLst>
          </a:blip>
          <a:srcRect l="7422" t="32978" r="6171" b="14052"/>
          <a:stretch/>
        </p:blipFill>
        <p:spPr>
          <a:xfrm>
            <a:off x="2200273" y="3318440"/>
            <a:ext cx="7791451" cy="2674570"/>
          </a:xfrm>
          <a:prstGeom prst="rect">
            <a:avLst/>
          </a:prstGeom>
        </p:spPr>
      </p:pic>
      <p:sp>
        <p:nvSpPr>
          <p:cNvPr id="31" name="Oval 30">
            <a:extLst>
              <a:ext uri="{FF2B5EF4-FFF2-40B4-BE49-F238E27FC236}">
                <a16:creationId xmlns:a16="http://schemas.microsoft.com/office/drawing/2014/main" id="{E57A615F-5047-4451-966D-F791918E1AD6}"/>
              </a:ext>
            </a:extLst>
          </p:cNvPr>
          <p:cNvSpPr/>
          <p:nvPr/>
        </p:nvSpPr>
        <p:spPr>
          <a:xfrm>
            <a:off x="7401514" y="3681113"/>
            <a:ext cx="1507817" cy="5280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26E133F5-2459-4C7E-B033-14241E52CF9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C84006F6-85AF-43CE-BA19-292384296888}"/>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9100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the cardholder should enter the correct account number in the first line.</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C5CF1388-D507-40F0-B5AF-84F8E9622219}"/>
              </a:ext>
            </a:extLst>
          </p:cNvPr>
          <p:cNvPicPr>
            <a:picLocks noChangeAspect="1"/>
          </p:cNvPicPr>
          <p:nvPr/>
        </p:nvPicPr>
        <p:blipFill rotWithShape="1">
          <a:blip r:embed="rId3">
            <a:extLst>
              <a:ext uri="{28A0092B-C50C-407E-A947-70E740481C1C}">
                <a14:useLocalDpi xmlns:a14="http://schemas.microsoft.com/office/drawing/2010/main" val="0"/>
              </a:ext>
            </a:extLst>
          </a:blip>
          <a:srcRect l="7422" t="33009" r="7031" b="13820"/>
          <a:stretch/>
        </p:blipFill>
        <p:spPr>
          <a:xfrm>
            <a:off x="2051333" y="3223327"/>
            <a:ext cx="8089331" cy="2797331"/>
          </a:xfrm>
          <a:prstGeom prst="rect">
            <a:avLst/>
          </a:prstGeom>
        </p:spPr>
      </p:pic>
      <p:sp>
        <p:nvSpPr>
          <p:cNvPr id="29" name="Oval 28">
            <a:extLst>
              <a:ext uri="{FF2B5EF4-FFF2-40B4-BE49-F238E27FC236}">
                <a16:creationId xmlns:a16="http://schemas.microsoft.com/office/drawing/2014/main" id="{E922046E-A506-4B8A-83DF-E81ADA628373}"/>
              </a:ext>
            </a:extLst>
          </p:cNvPr>
          <p:cNvSpPr/>
          <p:nvPr/>
        </p:nvSpPr>
        <p:spPr>
          <a:xfrm>
            <a:off x="8720516" y="3533016"/>
            <a:ext cx="1507817" cy="5280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CD83E9F2-A511-42F2-A5D4-F1826E551F33}"/>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4B1DD703-3294-4F17-BCB0-E7CF41895A04}"/>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8889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308324"/>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that, the cardholder should enter a description with the relevant </a:t>
            </a:r>
            <a:r>
              <a:rPr lang="en-US" dirty="0" err="1">
                <a:solidFill>
                  <a:schemeClr val="bg1"/>
                </a:solidFill>
                <a:latin typeface="Rockwell" panose="02060603020205020403" pitchFamily="18" charset="0"/>
              </a:rPr>
              <a:t>eVA</a:t>
            </a:r>
            <a:r>
              <a:rPr lang="en-US" dirty="0">
                <a:solidFill>
                  <a:schemeClr val="bg1"/>
                </a:solidFill>
                <a:latin typeface="Rockwell" panose="02060603020205020403" pitchFamily="18" charset="0"/>
              </a:rPr>
              <a:t> information in the first line.</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439D71E7-ABC8-4382-A733-0C6B233ED19E}"/>
              </a:ext>
            </a:extLst>
          </p:cNvPr>
          <p:cNvPicPr>
            <a:picLocks noChangeAspect="1"/>
          </p:cNvPicPr>
          <p:nvPr/>
        </p:nvPicPr>
        <p:blipFill rotWithShape="1">
          <a:blip r:embed="rId3">
            <a:extLst>
              <a:ext uri="{28A0092B-C50C-407E-A947-70E740481C1C}">
                <a14:useLocalDpi xmlns:a14="http://schemas.microsoft.com/office/drawing/2010/main" val="0"/>
              </a:ext>
            </a:extLst>
          </a:blip>
          <a:srcRect l="7839" t="33333" r="4227" b="12917"/>
          <a:stretch/>
        </p:blipFill>
        <p:spPr>
          <a:xfrm>
            <a:off x="2364722" y="3429000"/>
            <a:ext cx="7462555" cy="2583026"/>
          </a:xfrm>
          <a:prstGeom prst="rect">
            <a:avLst/>
          </a:prstGeom>
        </p:spPr>
      </p:pic>
      <p:sp>
        <p:nvSpPr>
          <p:cNvPr id="29" name="Oval 28">
            <a:extLst>
              <a:ext uri="{FF2B5EF4-FFF2-40B4-BE49-F238E27FC236}">
                <a16:creationId xmlns:a16="http://schemas.microsoft.com/office/drawing/2014/main" id="{BDD42992-851A-46EA-AA20-086A017DB524}"/>
              </a:ext>
            </a:extLst>
          </p:cNvPr>
          <p:cNvSpPr/>
          <p:nvPr/>
        </p:nvSpPr>
        <p:spPr>
          <a:xfrm>
            <a:off x="5066532" y="3642825"/>
            <a:ext cx="2434785" cy="5280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CDC74E03-B4BF-4F4E-B0E5-8EDDBA22DAA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7097A46A-D31B-4EB9-8923-E3E5417C228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226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308324"/>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the cardholder should enter a description with the relevant </a:t>
            </a:r>
            <a:r>
              <a:rPr lang="en-US" dirty="0" err="1">
                <a:solidFill>
                  <a:schemeClr val="bg1"/>
                </a:solidFill>
                <a:latin typeface="Rockwell" panose="02060603020205020403" pitchFamily="18" charset="0"/>
              </a:rPr>
              <a:t>eVA</a:t>
            </a:r>
            <a:r>
              <a:rPr lang="en-US" dirty="0">
                <a:solidFill>
                  <a:schemeClr val="bg1"/>
                </a:solidFill>
                <a:latin typeface="Rockwell" panose="02060603020205020403" pitchFamily="18" charset="0"/>
              </a:rPr>
              <a:t> information in the second line.</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1CF77E10-F72F-45DA-8EEA-1D1918464844}"/>
              </a:ext>
            </a:extLst>
          </p:cNvPr>
          <p:cNvPicPr>
            <a:picLocks noChangeAspect="1"/>
          </p:cNvPicPr>
          <p:nvPr/>
        </p:nvPicPr>
        <p:blipFill rotWithShape="1">
          <a:blip r:embed="rId3">
            <a:extLst>
              <a:ext uri="{28A0092B-C50C-407E-A947-70E740481C1C}">
                <a14:useLocalDpi xmlns:a14="http://schemas.microsoft.com/office/drawing/2010/main" val="0"/>
              </a:ext>
            </a:extLst>
          </a:blip>
          <a:srcRect l="7422" t="32995" r="7109" b="13790"/>
          <a:stretch/>
        </p:blipFill>
        <p:spPr>
          <a:xfrm>
            <a:off x="2147886" y="3429000"/>
            <a:ext cx="7896226" cy="2733050"/>
          </a:xfrm>
          <a:prstGeom prst="rect">
            <a:avLst/>
          </a:prstGeom>
        </p:spPr>
      </p:pic>
      <p:sp>
        <p:nvSpPr>
          <p:cNvPr id="29" name="Oval 28">
            <a:extLst>
              <a:ext uri="{FF2B5EF4-FFF2-40B4-BE49-F238E27FC236}">
                <a16:creationId xmlns:a16="http://schemas.microsoft.com/office/drawing/2014/main" id="{112B08BC-3CBB-4A9D-AEC9-45D0D2F80A81}"/>
              </a:ext>
            </a:extLst>
          </p:cNvPr>
          <p:cNvSpPr/>
          <p:nvPr/>
        </p:nvSpPr>
        <p:spPr>
          <a:xfrm>
            <a:off x="4747326" y="3680385"/>
            <a:ext cx="2972475" cy="7576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784F4579-004B-4C62-829B-FC6C9C5417B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055F2B6A-D3E8-4D95-8DBD-D7D51D339DE2}"/>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1941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that, the cardholder should enter the correct department ID number in the second line.</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E3A1895D-BA12-460F-843D-E7D61AA8FF65}"/>
              </a:ext>
            </a:extLst>
          </p:cNvPr>
          <p:cNvPicPr>
            <a:picLocks noChangeAspect="1"/>
          </p:cNvPicPr>
          <p:nvPr/>
        </p:nvPicPr>
        <p:blipFill rotWithShape="1">
          <a:blip r:embed="rId3">
            <a:extLst>
              <a:ext uri="{28A0092B-C50C-407E-A947-70E740481C1C}">
                <a14:useLocalDpi xmlns:a14="http://schemas.microsoft.com/office/drawing/2010/main" val="0"/>
              </a:ext>
            </a:extLst>
          </a:blip>
          <a:srcRect l="7747" t="32916" r="5892" b="14215"/>
          <a:stretch/>
        </p:blipFill>
        <p:spPr>
          <a:xfrm>
            <a:off x="1893777" y="3221178"/>
            <a:ext cx="8404444" cy="2969497"/>
          </a:xfrm>
          <a:prstGeom prst="rect">
            <a:avLst/>
          </a:prstGeom>
        </p:spPr>
      </p:pic>
      <p:sp>
        <p:nvSpPr>
          <p:cNvPr id="29" name="Oval 28">
            <a:extLst>
              <a:ext uri="{FF2B5EF4-FFF2-40B4-BE49-F238E27FC236}">
                <a16:creationId xmlns:a16="http://schemas.microsoft.com/office/drawing/2014/main" id="{6D7E37AF-82CA-45C8-AC5D-0873195B25E7}"/>
              </a:ext>
            </a:extLst>
          </p:cNvPr>
          <p:cNvSpPr/>
          <p:nvPr/>
        </p:nvSpPr>
        <p:spPr>
          <a:xfrm>
            <a:off x="7579539" y="3429000"/>
            <a:ext cx="1556370" cy="885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77978477-FADE-49E3-87E3-F0DAEE1D40D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0C8C29F0-C104-4A70-BB1F-1B59FFB798E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155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720284" y="1861100"/>
            <a:ext cx="673950" cy="3660756"/>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559694" y="1830845"/>
            <a:ext cx="5912019" cy="1029181"/>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General Information</a:t>
            </a:r>
          </a:p>
        </p:txBody>
      </p:sp>
      <p:sp>
        <p:nvSpPr>
          <p:cNvPr id="10" name="Rectangle 9">
            <a:hlinkClick r:id="rId4" action="ppaction://hlinksldjump"/>
            <a:extLst>
              <a:ext uri="{FF2B5EF4-FFF2-40B4-BE49-F238E27FC236}">
                <a16:creationId xmlns:a16="http://schemas.microsoft.com/office/drawing/2014/main" id="{29E5DC10-8B3C-47E0-B019-0346F13CACAF}"/>
              </a:ext>
            </a:extLst>
          </p:cNvPr>
          <p:cNvSpPr/>
          <p:nvPr/>
        </p:nvSpPr>
        <p:spPr>
          <a:xfrm>
            <a:off x="3559693" y="3179304"/>
            <a:ext cx="5912019" cy="1029181"/>
          </a:xfrm>
          <a:prstGeom prst="rect">
            <a:avLst/>
          </a:prstGeom>
          <a:solidFill>
            <a:srgbClr val="CBB681">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Website Hyperlink</a:t>
            </a:r>
          </a:p>
        </p:txBody>
      </p:sp>
      <p:sp>
        <p:nvSpPr>
          <p:cNvPr id="11" name="Rectangle 10">
            <a:hlinkClick r:id="rId5" action="ppaction://hlinksldjump"/>
            <a:extLst>
              <a:ext uri="{FF2B5EF4-FFF2-40B4-BE49-F238E27FC236}">
                <a16:creationId xmlns:a16="http://schemas.microsoft.com/office/drawing/2014/main" id="{38D29CFC-4AD8-4CBB-919B-C9F702F767D1}"/>
              </a:ext>
            </a:extLst>
          </p:cNvPr>
          <p:cNvSpPr/>
          <p:nvPr/>
        </p:nvSpPr>
        <p:spPr>
          <a:xfrm>
            <a:off x="3559693" y="4502201"/>
            <a:ext cx="5912019" cy="1029180"/>
          </a:xfrm>
          <a:prstGeom prst="rect">
            <a:avLst/>
          </a:prstGeom>
          <a:solidFill>
            <a:srgbClr val="CBB681">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Login Screen</a:t>
            </a:r>
          </a:p>
        </p:txBody>
      </p:sp>
      <p:sp>
        <p:nvSpPr>
          <p:cNvPr id="7" name="TextBox 6">
            <a:extLst>
              <a:ext uri="{FF2B5EF4-FFF2-40B4-BE49-F238E27FC236}">
                <a16:creationId xmlns:a16="http://schemas.microsoft.com/office/drawing/2014/main" id="{B52EBE43-8ADF-4422-A80C-4451222DB10B}"/>
              </a:ext>
            </a:extLst>
          </p:cNvPr>
          <p:cNvSpPr txBox="1"/>
          <p:nvPr/>
        </p:nvSpPr>
        <p:spPr>
          <a:xfrm>
            <a:off x="2780260" y="1917207"/>
            <a:ext cx="553998" cy="3548542"/>
          </a:xfrm>
          <a:prstGeom prst="rect">
            <a:avLst/>
          </a:prstGeom>
          <a:noFill/>
        </p:spPr>
        <p:txBody>
          <a:bodyPr vert="vert270" wrap="square" rtlCol="0">
            <a:spAutoFit/>
          </a:bodyPr>
          <a:lstStyle/>
          <a:p>
            <a:pPr algn="ctr"/>
            <a:r>
              <a:rPr lang="en-US" sz="2400" dirty="0">
                <a:solidFill>
                  <a:schemeClr val="bg1"/>
                </a:solidFill>
                <a:latin typeface="Rockwell" panose="02060603020205020403" pitchFamily="18" charset="0"/>
              </a:rPr>
              <a:t>Bank of America WORKS</a:t>
            </a:r>
          </a:p>
        </p:txBody>
      </p:sp>
    </p:spTree>
    <p:extLst>
      <p:ext uri="{BB962C8B-B14F-4D97-AF65-F5344CB8AC3E}">
        <p14:creationId xmlns:p14="http://schemas.microsoft.com/office/powerpoint/2010/main" val="2725182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585323"/>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the department ID is complete, the cardholder should enter the correct account number in the second line.</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BEA51542-1239-4D5C-9FD0-DDED95225856}"/>
              </a:ext>
            </a:extLst>
          </p:cNvPr>
          <p:cNvPicPr>
            <a:picLocks noChangeAspect="1"/>
          </p:cNvPicPr>
          <p:nvPr/>
        </p:nvPicPr>
        <p:blipFill rotWithShape="1">
          <a:blip r:embed="rId3">
            <a:extLst>
              <a:ext uri="{28A0092B-C50C-407E-A947-70E740481C1C}">
                <a14:useLocalDpi xmlns:a14="http://schemas.microsoft.com/office/drawing/2010/main" val="0"/>
              </a:ext>
            </a:extLst>
          </a:blip>
          <a:srcRect l="7500" t="33545" r="6093" b="12730"/>
          <a:stretch/>
        </p:blipFill>
        <p:spPr>
          <a:xfrm>
            <a:off x="2046364" y="3358910"/>
            <a:ext cx="8201025" cy="2832542"/>
          </a:xfrm>
          <a:prstGeom prst="rect">
            <a:avLst/>
          </a:prstGeom>
        </p:spPr>
      </p:pic>
      <p:sp>
        <p:nvSpPr>
          <p:cNvPr id="29" name="Oval 28">
            <a:extLst>
              <a:ext uri="{FF2B5EF4-FFF2-40B4-BE49-F238E27FC236}">
                <a16:creationId xmlns:a16="http://schemas.microsoft.com/office/drawing/2014/main" id="{ACA1B783-41F5-49C1-AF98-EBE16C488136}"/>
              </a:ext>
            </a:extLst>
          </p:cNvPr>
          <p:cNvSpPr/>
          <p:nvPr/>
        </p:nvSpPr>
        <p:spPr>
          <a:xfrm>
            <a:off x="8729226" y="3647982"/>
            <a:ext cx="1556370" cy="885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F299F2CD-A458-4880-B01A-71271C9D9231}"/>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4A4E9799-5711-4A29-9053-D26E750E0081}"/>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9484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When both lines are filled in, the cardholder can select the value. The first value is by amount.</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BBDAD08B-A8FE-4A2B-AE3A-6B57A45B9EB7}"/>
              </a:ext>
            </a:extLst>
          </p:cNvPr>
          <p:cNvPicPr>
            <a:picLocks noChangeAspect="1"/>
          </p:cNvPicPr>
          <p:nvPr/>
        </p:nvPicPr>
        <p:blipFill rotWithShape="1">
          <a:blip r:embed="rId3">
            <a:extLst>
              <a:ext uri="{28A0092B-C50C-407E-A947-70E740481C1C}">
                <a14:useLocalDpi xmlns:a14="http://schemas.microsoft.com/office/drawing/2010/main" val="0"/>
              </a:ext>
            </a:extLst>
          </a:blip>
          <a:srcRect l="8119" t="33703" r="5089" b="12112"/>
          <a:stretch/>
        </p:blipFill>
        <p:spPr>
          <a:xfrm>
            <a:off x="2216770" y="3237834"/>
            <a:ext cx="7758457" cy="2716691"/>
          </a:xfrm>
          <a:prstGeom prst="rect">
            <a:avLst/>
          </a:prstGeom>
        </p:spPr>
      </p:pic>
      <p:sp>
        <p:nvSpPr>
          <p:cNvPr id="29" name="Oval 28">
            <a:extLst>
              <a:ext uri="{FF2B5EF4-FFF2-40B4-BE49-F238E27FC236}">
                <a16:creationId xmlns:a16="http://schemas.microsoft.com/office/drawing/2014/main" id="{0AAA600D-3B16-4457-8400-ADE773F8E447}"/>
              </a:ext>
            </a:extLst>
          </p:cNvPr>
          <p:cNvSpPr/>
          <p:nvPr/>
        </p:nvSpPr>
        <p:spPr>
          <a:xfrm>
            <a:off x="2983263" y="3336702"/>
            <a:ext cx="1556370" cy="885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1A494EF8-C4E1-4ABF-9C6C-EEB7A525B44B}"/>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B3482302-7844-4CFB-86CF-968DCDA773FD}"/>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1590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second value is by percent. Either can be used.</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360C3F28-0B17-4703-9D01-200F0B939DE2}"/>
              </a:ext>
            </a:extLst>
          </p:cNvPr>
          <p:cNvPicPr>
            <a:picLocks noChangeAspect="1"/>
          </p:cNvPicPr>
          <p:nvPr/>
        </p:nvPicPr>
        <p:blipFill rotWithShape="1">
          <a:blip r:embed="rId3">
            <a:extLst>
              <a:ext uri="{28A0092B-C50C-407E-A947-70E740481C1C}">
                <a14:useLocalDpi xmlns:a14="http://schemas.microsoft.com/office/drawing/2010/main" val="0"/>
              </a:ext>
            </a:extLst>
          </a:blip>
          <a:srcRect l="7499" t="34728" r="6719" b="9028"/>
          <a:stretch/>
        </p:blipFill>
        <p:spPr>
          <a:xfrm>
            <a:off x="2128836" y="3420145"/>
            <a:ext cx="7934325" cy="2767620"/>
          </a:xfrm>
          <a:prstGeom prst="rect">
            <a:avLst/>
          </a:prstGeom>
        </p:spPr>
      </p:pic>
      <p:sp>
        <p:nvSpPr>
          <p:cNvPr id="29" name="Oval 28">
            <a:extLst>
              <a:ext uri="{FF2B5EF4-FFF2-40B4-BE49-F238E27FC236}">
                <a16:creationId xmlns:a16="http://schemas.microsoft.com/office/drawing/2014/main" id="{549CA88B-2CDC-4CB7-B514-5EDD28B49CDF}"/>
              </a:ext>
            </a:extLst>
          </p:cNvPr>
          <p:cNvSpPr/>
          <p:nvPr/>
        </p:nvSpPr>
        <p:spPr>
          <a:xfrm>
            <a:off x="2950895" y="3527309"/>
            <a:ext cx="1556370" cy="8856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99C0A2FF-F742-4181-932C-92FCA5B17EBE}"/>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53BBBCC9-755A-4718-A487-543881FDA9F0}"/>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580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1501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77743" y="1309624"/>
            <a:ext cx="9973361" cy="5632311"/>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Charging Multiple Departments and Account Codes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filling in the values, the cardholder should select </a:t>
            </a:r>
            <a:r>
              <a:rPr lang="en-US" i="1" dirty="0">
                <a:solidFill>
                  <a:schemeClr val="bg1"/>
                </a:solidFill>
                <a:latin typeface="Rockwell" panose="02060603020205020403" pitchFamily="18" charset="0"/>
              </a:rPr>
              <a:t>Save</a:t>
            </a:r>
            <a:r>
              <a:rPr lang="en-US" dirty="0">
                <a:solidFill>
                  <a:schemeClr val="bg1"/>
                </a:solidFill>
                <a:latin typeface="Rockwell" panose="02060603020205020403" pitchFamily="18" charset="0"/>
              </a:rPr>
              <a:t>.</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r>
              <a:rPr lang="en-US" dirty="0">
                <a:solidFill>
                  <a:srgbClr val="FF0000"/>
                </a:solidFill>
                <a:latin typeface="Rockwell" panose="02060603020205020403" pitchFamily="18" charset="0"/>
              </a:rPr>
              <a:t>	*This is not the end of the reconciliation process. Transactions must be signed off on 	and an invoice uploaded.</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360C3F28-0B17-4703-9D01-200F0B939DE2}"/>
              </a:ext>
            </a:extLst>
          </p:cNvPr>
          <p:cNvPicPr>
            <a:picLocks noChangeAspect="1"/>
          </p:cNvPicPr>
          <p:nvPr/>
        </p:nvPicPr>
        <p:blipFill rotWithShape="1">
          <a:blip r:embed="rId3">
            <a:extLst>
              <a:ext uri="{28A0092B-C50C-407E-A947-70E740481C1C}">
                <a14:useLocalDpi xmlns:a14="http://schemas.microsoft.com/office/drawing/2010/main" val="0"/>
              </a:ext>
            </a:extLst>
          </a:blip>
          <a:srcRect l="7499" t="34728" r="6719" b="9028"/>
          <a:stretch/>
        </p:blipFill>
        <p:spPr>
          <a:xfrm>
            <a:off x="1927901" y="3285454"/>
            <a:ext cx="7159455" cy="2497333"/>
          </a:xfrm>
          <a:prstGeom prst="rect">
            <a:avLst/>
          </a:prstGeom>
        </p:spPr>
      </p:pic>
      <p:sp>
        <p:nvSpPr>
          <p:cNvPr id="10" name="Isosceles Triangle 9">
            <a:extLst>
              <a:ext uri="{FF2B5EF4-FFF2-40B4-BE49-F238E27FC236}">
                <a16:creationId xmlns:a16="http://schemas.microsoft.com/office/drawing/2014/main" id="{51D24D3F-4CFD-41E6-AA58-1F00288C780B}"/>
              </a:ext>
            </a:extLst>
          </p:cNvPr>
          <p:cNvSpPr/>
          <p:nvPr/>
        </p:nvSpPr>
        <p:spPr>
          <a:xfrm rot="14337502">
            <a:off x="8488832" y="3954423"/>
            <a:ext cx="1043114" cy="2030549"/>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940E827-EE5E-4594-A694-BD4FA86530E8}"/>
              </a:ext>
            </a:extLst>
          </p:cNvPr>
          <p:cNvSpPr/>
          <p:nvPr/>
        </p:nvSpPr>
        <p:spPr>
          <a:xfrm rot="14171479">
            <a:off x="9529457" y="3707342"/>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277B01C-5974-484A-822C-B1EC280F2C07}"/>
              </a:ext>
            </a:extLst>
          </p:cNvPr>
          <p:cNvPicPr>
            <a:picLocks noChangeAspect="1"/>
          </p:cNvPicPr>
          <p:nvPr/>
        </p:nvPicPr>
        <p:blipFill rotWithShape="1">
          <a:blip r:embed="rId3">
            <a:extLst>
              <a:ext uri="{28A0092B-C50C-407E-A947-70E740481C1C}">
                <a14:useLocalDpi xmlns:a14="http://schemas.microsoft.com/office/drawing/2010/main" val="0"/>
              </a:ext>
            </a:extLst>
          </a:blip>
          <a:srcRect l="79071" t="80928" r="17867" b="12125"/>
          <a:stretch/>
        </p:blipFill>
        <p:spPr>
          <a:xfrm>
            <a:off x="9538267" y="3673701"/>
            <a:ext cx="1221897" cy="1238180"/>
          </a:xfrm>
          <a:prstGeom prst="ellipse">
            <a:avLst/>
          </a:prstGeom>
        </p:spPr>
      </p:pic>
      <p:sp>
        <p:nvSpPr>
          <p:cNvPr id="21" name="Action Button: Go Home 20">
            <a:hlinkClick r:id="rId4" action="ppaction://hlinksldjump" highlightClick="1"/>
            <a:extLst>
              <a:ext uri="{FF2B5EF4-FFF2-40B4-BE49-F238E27FC236}">
                <a16:creationId xmlns:a16="http://schemas.microsoft.com/office/drawing/2014/main" id="{51045C0A-E0A2-4B65-B905-271EF226538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89DBF1EB-8D07-4F27-920E-2FD24D5920E3}"/>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4575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Uploading Receipt Images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a cardholder wants to upload a receipt image, click on the </a:t>
            </a:r>
            <a:r>
              <a:rPr lang="en-US" i="1" dirty="0">
                <a:solidFill>
                  <a:schemeClr val="bg1"/>
                </a:solidFill>
                <a:latin typeface="Rockwell" panose="02060603020205020403" pitchFamily="18" charset="0"/>
              </a:rPr>
              <a:t>No </a:t>
            </a:r>
            <a:r>
              <a:rPr lang="en-US" dirty="0">
                <a:solidFill>
                  <a:schemeClr val="bg1"/>
                </a:solidFill>
                <a:latin typeface="Rockwell" panose="02060603020205020403" pitchFamily="18" charset="0"/>
              </a:rPr>
              <a:t>hyperlink.</a:t>
            </a: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DA88DCFF-B58A-4520-B378-C888E0E727A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29612" y="3444837"/>
            <a:ext cx="4713068" cy="2623641"/>
          </a:xfrm>
          <a:prstGeom prst="rect">
            <a:avLst/>
          </a:prstGeom>
        </p:spPr>
      </p:pic>
      <p:sp>
        <p:nvSpPr>
          <p:cNvPr id="9" name="Isosceles Triangle 8">
            <a:extLst>
              <a:ext uri="{FF2B5EF4-FFF2-40B4-BE49-F238E27FC236}">
                <a16:creationId xmlns:a16="http://schemas.microsoft.com/office/drawing/2014/main" id="{67C5E16C-B772-4694-B983-D45A2126333F}"/>
              </a:ext>
            </a:extLst>
          </p:cNvPr>
          <p:cNvSpPr/>
          <p:nvPr/>
        </p:nvSpPr>
        <p:spPr>
          <a:xfrm rot="15236994">
            <a:off x="7458244" y="3287989"/>
            <a:ext cx="1043114" cy="2030549"/>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28408FF-C1BD-4436-8835-E21D172ED136}"/>
              </a:ext>
            </a:extLst>
          </p:cNvPr>
          <p:cNvSpPr/>
          <p:nvPr/>
        </p:nvSpPr>
        <p:spPr>
          <a:xfrm rot="14171479">
            <a:off x="8567395" y="3399951"/>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0807C21-1B48-47F4-A394-26D4A305BF6C}"/>
              </a:ext>
            </a:extLst>
          </p:cNvPr>
          <p:cNvPicPr>
            <a:picLocks noChangeAspect="1"/>
          </p:cNvPicPr>
          <p:nvPr/>
        </p:nvPicPr>
        <p:blipFill rotWithShape="1">
          <a:blip r:embed="rId3">
            <a:extLst>
              <a:ext uri="{28A0092B-C50C-407E-A947-70E740481C1C}">
                <a14:useLocalDpi xmlns:a14="http://schemas.microsoft.com/office/drawing/2010/main" val="0"/>
              </a:ext>
            </a:extLst>
          </a:blip>
          <a:srcRect l="95509" t="35801" r="1400" b="53106"/>
          <a:stretch/>
        </p:blipFill>
        <p:spPr>
          <a:xfrm>
            <a:off x="8545587" y="3364350"/>
            <a:ext cx="1286634" cy="1242100"/>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B2DFFAFB-6DC1-4CEF-AE9B-A05FD11E786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9F3C368C-29D3-42E0-AAA6-829CFAB82DE8}"/>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1626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Uploading Receipt Images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This pop up box will appear. The cardholder must selected </a:t>
            </a:r>
            <a:r>
              <a:rPr lang="en-US" i="1" dirty="0">
                <a:solidFill>
                  <a:schemeClr val="bg1"/>
                </a:solidFill>
                <a:latin typeface="Rockwell" panose="02060603020205020403" pitchFamily="18" charset="0"/>
              </a:rPr>
              <a:t>Add</a:t>
            </a:r>
            <a:r>
              <a:rPr lang="en-US" dirty="0">
                <a:solidFill>
                  <a:schemeClr val="bg1"/>
                </a:solidFill>
                <a:latin typeface="Rockwell" panose="02060603020205020403" pitchFamily="18" charset="0"/>
              </a:rPr>
              <a:t> to upload their receipt.</a:t>
            </a:r>
          </a:p>
          <a:p>
            <a:endParaRPr lang="en-US"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F3BB4B89-E483-42B6-AA38-FF41054A6011}"/>
              </a:ext>
            </a:extLst>
          </p:cNvPr>
          <p:cNvPicPr>
            <a:picLocks noChangeAspect="1"/>
          </p:cNvPicPr>
          <p:nvPr/>
        </p:nvPicPr>
        <p:blipFill rotWithShape="1">
          <a:blip r:embed="rId3">
            <a:extLst>
              <a:ext uri="{28A0092B-C50C-407E-A947-70E740481C1C}">
                <a14:useLocalDpi xmlns:a14="http://schemas.microsoft.com/office/drawing/2010/main" val="0"/>
              </a:ext>
            </a:extLst>
          </a:blip>
          <a:srcRect l="30547" t="51368" r="30313" b="17145"/>
          <a:stretch/>
        </p:blipFill>
        <p:spPr>
          <a:xfrm>
            <a:off x="5010908" y="3391516"/>
            <a:ext cx="5395450" cy="2404863"/>
          </a:xfrm>
          <a:prstGeom prst="rect">
            <a:avLst/>
          </a:prstGeom>
        </p:spPr>
      </p:pic>
      <p:sp>
        <p:nvSpPr>
          <p:cNvPr id="10" name="Isosceles Triangle 9">
            <a:extLst>
              <a:ext uri="{FF2B5EF4-FFF2-40B4-BE49-F238E27FC236}">
                <a16:creationId xmlns:a16="http://schemas.microsoft.com/office/drawing/2014/main" id="{F94A1363-261C-483D-A1A5-503A9B2679A1}"/>
              </a:ext>
            </a:extLst>
          </p:cNvPr>
          <p:cNvSpPr/>
          <p:nvPr/>
        </p:nvSpPr>
        <p:spPr>
          <a:xfrm rot="6443611">
            <a:off x="3537018" y="3221619"/>
            <a:ext cx="1043114" cy="2030549"/>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03747AA-029B-4EAB-9245-BDAF44DA7923}"/>
              </a:ext>
            </a:extLst>
          </p:cNvPr>
          <p:cNvSpPr/>
          <p:nvPr/>
        </p:nvSpPr>
        <p:spPr>
          <a:xfrm rot="14171479">
            <a:off x="2218483" y="3253383"/>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9979AA8-3EC7-4024-88C0-B4C7D7AE0908}"/>
              </a:ext>
            </a:extLst>
          </p:cNvPr>
          <p:cNvPicPr>
            <a:picLocks noChangeAspect="1"/>
          </p:cNvPicPr>
          <p:nvPr/>
        </p:nvPicPr>
        <p:blipFill rotWithShape="1">
          <a:blip r:embed="rId3">
            <a:extLst>
              <a:ext uri="{28A0092B-C50C-407E-A947-70E740481C1C}">
                <a14:useLocalDpi xmlns:a14="http://schemas.microsoft.com/office/drawing/2010/main" val="0"/>
              </a:ext>
            </a:extLst>
          </a:blip>
          <a:srcRect l="30547" t="63451" r="63488" b="30509"/>
          <a:stretch/>
        </p:blipFill>
        <p:spPr>
          <a:xfrm>
            <a:off x="2224998" y="3226601"/>
            <a:ext cx="1229988" cy="1224462"/>
          </a:xfrm>
          <a:prstGeom prst="ellipse">
            <a:avLst/>
          </a:prstGeom>
        </p:spPr>
      </p:pic>
      <p:sp>
        <p:nvSpPr>
          <p:cNvPr id="21" name="Action Button: Go Home 20">
            <a:hlinkClick r:id="rId4" action="ppaction://hlinksldjump" highlightClick="1"/>
            <a:extLst>
              <a:ext uri="{FF2B5EF4-FFF2-40B4-BE49-F238E27FC236}">
                <a16:creationId xmlns:a16="http://schemas.microsoft.com/office/drawing/2014/main" id="{A2EFEB42-4A3C-4784-909F-3B71A4D75DFD}"/>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4C3BC887-550C-4509-B8C6-3835225F27A5}"/>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277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Uploading Receipt Images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This pop up box will appear. The cardholder should select </a:t>
            </a:r>
            <a:r>
              <a:rPr lang="en-US" i="1" dirty="0">
                <a:solidFill>
                  <a:schemeClr val="bg1"/>
                </a:solidFill>
                <a:latin typeface="Rockwell" panose="02060603020205020403" pitchFamily="18" charset="0"/>
              </a:rPr>
              <a:t>Choose File</a:t>
            </a:r>
            <a:r>
              <a:rPr lang="en-US" dirty="0">
                <a:solidFill>
                  <a:schemeClr val="bg1"/>
                </a:solidFill>
                <a:latin typeface="Rockwell" panose="02060603020205020403" pitchFamily="18" charset="0"/>
              </a:rPr>
              <a:t>. </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3BD942E1-6275-4B9C-8026-43020146E9D4}"/>
              </a:ext>
            </a:extLst>
          </p:cNvPr>
          <p:cNvPicPr>
            <a:picLocks noChangeAspect="1"/>
          </p:cNvPicPr>
          <p:nvPr/>
        </p:nvPicPr>
        <p:blipFill rotWithShape="1">
          <a:blip r:embed="rId3">
            <a:extLst>
              <a:ext uri="{28A0092B-C50C-407E-A947-70E740481C1C}">
                <a14:useLocalDpi xmlns:a14="http://schemas.microsoft.com/office/drawing/2010/main" val="0"/>
              </a:ext>
            </a:extLst>
          </a:blip>
          <a:srcRect l="34922" t="42215" r="33672" b="24662"/>
          <a:stretch/>
        </p:blipFill>
        <p:spPr>
          <a:xfrm>
            <a:off x="3862386" y="3336666"/>
            <a:ext cx="4467226" cy="2600325"/>
          </a:xfrm>
          <a:prstGeom prst="rect">
            <a:avLst/>
          </a:prstGeom>
        </p:spPr>
      </p:pic>
      <p:sp>
        <p:nvSpPr>
          <p:cNvPr id="9" name="Oval 8">
            <a:extLst>
              <a:ext uri="{FF2B5EF4-FFF2-40B4-BE49-F238E27FC236}">
                <a16:creationId xmlns:a16="http://schemas.microsoft.com/office/drawing/2014/main" id="{184C773B-084A-40BC-8E33-3CA52062736B}"/>
              </a:ext>
            </a:extLst>
          </p:cNvPr>
          <p:cNvSpPr/>
          <p:nvPr/>
        </p:nvSpPr>
        <p:spPr>
          <a:xfrm>
            <a:off x="4795879" y="4073657"/>
            <a:ext cx="911491" cy="4687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Home 17">
            <a:hlinkClick r:id="rId4" action="ppaction://hlinksldjump" highlightClick="1"/>
            <a:extLst>
              <a:ext uri="{FF2B5EF4-FFF2-40B4-BE49-F238E27FC236}">
                <a16:creationId xmlns:a16="http://schemas.microsoft.com/office/drawing/2014/main" id="{7F34ED6A-5D54-4763-AD51-154566664B4D}"/>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5" action="ppaction://hlinksldjump" highlightClick="1"/>
            <a:extLst>
              <a:ext uri="{FF2B5EF4-FFF2-40B4-BE49-F238E27FC236}">
                <a16:creationId xmlns:a16="http://schemas.microsoft.com/office/drawing/2014/main" id="{3E501230-02C6-4391-831C-AC82858D6C8B}"/>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1416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Uploading Receipt Images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the cardholder uploads the file, it will be listed next to the </a:t>
            </a:r>
            <a:r>
              <a:rPr lang="en-US" i="1" dirty="0">
                <a:solidFill>
                  <a:schemeClr val="bg1"/>
                </a:solidFill>
                <a:latin typeface="Rockwell" panose="02060603020205020403" pitchFamily="18" charset="0"/>
              </a:rPr>
              <a:t>Choose File</a:t>
            </a:r>
            <a:r>
              <a:rPr lang="en-US" dirty="0">
                <a:solidFill>
                  <a:schemeClr val="bg1"/>
                </a:solidFill>
                <a:latin typeface="Rockwell" panose="02060603020205020403" pitchFamily="18" charset="0"/>
              </a:rPr>
              <a:t> box. The cardholder will then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 The receipt date and description are not required.</a:t>
            </a:r>
          </a:p>
          <a:p>
            <a:endParaRPr lang="en-US"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8E627CD5-028D-4D91-A4B5-F960422C6B1A}"/>
              </a:ext>
            </a:extLst>
          </p:cNvPr>
          <p:cNvPicPr>
            <a:picLocks noChangeAspect="1"/>
          </p:cNvPicPr>
          <p:nvPr/>
        </p:nvPicPr>
        <p:blipFill rotWithShape="1">
          <a:blip r:embed="rId3">
            <a:extLst>
              <a:ext uri="{28A0092B-C50C-407E-A947-70E740481C1C}">
                <a14:useLocalDpi xmlns:a14="http://schemas.microsoft.com/office/drawing/2010/main" val="0"/>
              </a:ext>
            </a:extLst>
          </a:blip>
          <a:srcRect l="35043" t="41735" r="33311" b="25972"/>
          <a:stretch/>
        </p:blipFill>
        <p:spPr>
          <a:xfrm>
            <a:off x="3766498" y="3521335"/>
            <a:ext cx="4420191" cy="2556593"/>
          </a:xfrm>
          <a:prstGeom prst="rect">
            <a:avLst/>
          </a:prstGeom>
        </p:spPr>
      </p:pic>
      <p:sp>
        <p:nvSpPr>
          <p:cNvPr id="9" name="Oval 8">
            <a:extLst>
              <a:ext uri="{FF2B5EF4-FFF2-40B4-BE49-F238E27FC236}">
                <a16:creationId xmlns:a16="http://schemas.microsoft.com/office/drawing/2014/main" id="{44127206-743B-41FF-9E8F-DEE87B173807}"/>
              </a:ext>
            </a:extLst>
          </p:cNvPr>
          <p:cNvSpPr/>
          <p:nvPr/>
        </p:nvSpPr>
        <p:spPr>
          <a:xfrm>
            <a:off x="4671077" y="4272593"/>
            <a:ext cx="1932024" cy="3993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5ED0228-0E04-472A-B8D5-605938880C74}"/>
              </a:ext>
            </a:extLst>
          </p:cNvPr>
          <p:cNvSpPr/>
          <p:nvPr/>
        </p:nvSpPr>
        <p:spPr>
          <a:xfrm>
            <a:off x="7199461" y="5772680"/>
            <a:ext cx="690274" cy="3133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Home 18">
            <a:hlinkClick r:id="rId4" action="ppaction://hlinksldjump" highlightClick="1"/>
            <a:extLst>
              <a:ext uri="{FF2B5EF4-FFF2-40B4-BE49-F238E27FC236}">
                <a16:creationId xmlns:a16="http://schemas.microsoft.com/office/drawing/2014/main" id="{0C4CA1B5-12C6-4D57-B2D1-DFE9E80FF1F2}"/>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Go to Beginning 19">
            <a:hlinkClick r:id="rId5" action="ppaction://hlinksldjump" highlightClick="1"/>
            <a:extLst>
              <a:ext uri="{FF2B5EF4-FFF2-40B4-BE49-F238E27FC236}">
                <a16:creationId xmlns:a16="http://schemas.microsoft.com/office/drawing/2014/main" id="{D6F3A26D-0A35-4D7C-9D74-5F383D1798D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213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77743" y="1146393"/>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Sign Off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the correct departments/expenditure account codes are charged and an invoice is uploaded, transactions will need to be signed off on to complete the reconciliation process. This will begin on the Transactions-Accountholder page. </a:t>
            </a:r>
          </a:p>
        </p:txBody>
      </p:sp>
      <p:pic>
        <p:nvPicPr>
          <p:cNvPr id="3" name="Picture 2">
            <a:extLst>
              <a:ext uri="{FF2B5EF4-FFF2-40B4-BE49-F238E27FC236}">
                <a16:creationId xmlns:a16="http://schemas.microsoft.com/office/drawing/2014/main" id="{A1275DBE-80E2-4381-BEBC-525C6E726C4B}"/>
              </a:ext>
            </a:extLst>
          </p:cNvPr>
          <p:cNvPicPr>
            <a:picLocks noChangeAspect="1"/>
          </p:cNvPicPr>
          <p:nvPr/>
        </p:nvPicPr>
        <p:blipFill rotWithShape="1">
          <a:blip r:embed="rId3">
            <a:extLst>
              <a:ext uri="{28A0092B-C50C-407E-A947-70E740481C1C}">
                <a14:useLocalDpi xmlns:a14="http://schemas.microsoft.com/office/drawing/2010/main" val="0"/>
              </a:ext>
            </a:extLst>
          </a:blip>
          <a:srcRect b="11397"/>
          <a:stretch/>
        </p:blipFill>
        <p:spPr>
          <a:xfrm>
            <a:off x="3154631" y="3336666"/>
            <a:ext cx="5882736" cy="2869226"/>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94AE4FE2-0253-49B8-828C-397148C879F3}"/>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FED05BE0-F631-4DEF-B167-4506D542DCF0}"/>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468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Sign Off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First, the cardholder must select the completed transactions that need to be signed off by checking the box of the transaction(s).</a:t>
            </a:r>
          </a:p>
        </p:txBody>
      </p:sp>
      <p:pic>
        <p:nvPicPr>
          <p:cNvPr id="3" name="Picture 2">
            <a:extLst>
              <a:ext uri="{FF2B5EF4-FFF2-40B4-BE49-F238E27FC236}">
                <a16:creationId xmlns:a16="http://schemas.microsoft.com/office/drawing/2014/main" id="{A1275DBE-80E2-4381-BEBC-525C6E726C4B}"/>
              </a:ext>
            </a:extLst>
          </p:cNvPr>
          <p:cNvPicPr>
            <a:picLocks noChangeAspect="1"/>
          </p:cNvPicPr>
          <p:nvPr/>
        </p:nvPicPr>
        <p:blipFill rotWithShape="1">
          <a:blip r:embed="rId3">
            <a:extLst>
              <a:ext uri="{28A0092B-C50C-407E-A947-70E740481C1C}">
                <a14:useLocalDpi xmlns:a14="http://schemas.microsoft.com/office/drawing/2010/main" val="0"/>
              </a:ext>
            </a:extLst>
          </a:blip>
          <a:srcRect b="11397"/>
          <a:stretch/>
        </p:blipFill>
        <p:spPr>
          <a:xfrm>
            <a:off x="2497872" y="3574101"/>
            <a:ext cx="7201645" cy="2247765"/>
          </a:xfrm>
          <a:prstGeom prst="rect">
            <a:avLst/>
          </a:prstGeom>
        </p:spPr>
      </p:pic>
      <p:sp>
        <p:nvSpPr>
          <p:cNvPr id="11" name="Oval 10">
            <a:extLst>
              <a:ext uri="{FF2B5EF4-FFF2-40B4-BE49-F238E27FC236}">
                <a16:creationId xmlns:a16="http://schemas.microsoft.com/office/drawing/2014/main" id="{B393455A-E677-450D-A7AE-25E10B327B4A}"/>
              </a:ext>
            </a:extLst>
          </p:cNvPr>
          <p:cNvSpPr/>
          <p:nvPr/>
        </p:nvSpPr>
        <p:spPr>
          <a:xfrm rot="5400000">
            <a:off x="2718790" y="4856418"/>
            <a:ext cx="1432557" cy="2994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Action Button: Go Home 19">
            <a:hlinkClick r:id="rId4" action="ppaction://hlinksldjump" highlightClick="1"/>
            <a:extLst>
              <a:ext uri="{FF2B5EF4-FFF2-40B4-BE49-F238E27FC236}">
                <a16:creationId xmlns:a16="http://schemas.microsoft.com/office/drawing/2014/main" id="{180D338D-288A-4451-926E-D10AC5E79A6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0BED7BBD-C2F4-4329-A992-9F583BC0123C}"/>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788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9" name="TextBox 8">
            <a:extLst>
              <a:ext uri="{FF2B5EF4-FFF2-40B4-BE49-F238E27FC236}">
                <a16:creationId xmlns:a16="http://schemas.microsoft.com/office/drawing/2014/main" id="{450A8252-1BAC-4ED3-A3F4-184F5B2900CA}"/>
              </a:ext>
            </a:extLst>
          </p:cNvPr>
          <p:cNvSpPr txBox="1"/>
          <p:nvPr/>
        </p:nvSpPr>
        <p:spPr>
          <a:xfrm>
            <a:off x="985835" y="1582340"/>
            <a:ext cx="10220327" cy="3970318"/>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General Information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Beginning </a:t>
            </a:r>
            <a:r>
              <a:rPr lang="en-US" dirty="0">
                <a:solidFill>
                  <a:srgbClr val="FF0000"/>
                </a:solidFill>
                <a:latin typeface="Rockwell" panose="02060603020205020403" pitchFamily="18" charset="0"/>
              </a:rPr>
              <a:t>January 3</a:t>
            </a:r>
            <a:r>
              <a:rPr lang="en-US" baseline="30000" dirty="0">
                <a:solidFill>
                  <a:srgbClr val="FF0000"/>
                </a:solidFill>
                <a:latin typeface="Rockwell" panose="02060603020205020403" pitchFamily="18" charset="0"/>
              </a:rPr>
              <a:t>rd</a:t>
            </a:r>
            <a:r>
              <a:rPr lang="en-US" dirty="0">
                <a:solidFill>
                  <a:srgbClr val="FF0000"/>
                </a:solidFill>
                <a:latin typeface="Rockwell" panose="02060603020205020403" pitchFamily="18" charset="0"/>
              </a:rPr>
              <a:t>, 2022</a:t>
            </a:r>
            <a:r>
              <a:rPr lang="en-US" dirty="0">
                <a:solidFill>
                  <a:schemeClr val="bg1"/>
                </a:solidFill>
                <a:latin typeface="Rockwell" panose="02060603020205020403" pitchFamily="18" charset="0"/>
              </a:rPr>
              <a:t>, Small Purchase Charge Card transactions will be reconciled in the Bank of America WORKS system. The reconciliation process will be completely electronic allowing cardholders to allocate charges, upload receipts and approvers to approve transactions all within the Bank of America WORKS system. </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Charges will be available to reconcile as soon as the vendor posts the charges to the card. Cash and Investments will process a daily journal to post all transactions that have been reconciled and approved. Every cardholder will have access to WORKS and can assign a proxy reconciler to their card to reconcile charges on the cardholder’s behalf. All transactions will be required to be reconciled within Bank of America WORKS.</a:t>
            </a:r>
          </a:p>
        </p:txBody>
      </p:sp>
      <p:sp>
        <p:nvSpPr>
          <p:cNvPr id="15" name="Action Button: Go Home 14">
            <a:hlinkClick r:id="rId3" action="ppaction://hlinksldjump" highlightClick="1"/>
            <a:extLst>
              <a:ext uri="{FF2B5EF4-FFF2-40B4-BE49-F238E27FC236}">
                <a16:creationId xmlns:a16="http://schemas.microsoft.com/office/drawing/2014/main" id="{6A9912D8-08FA-4CA2-954F-DDEB6244181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4" action="ppaction://hlinksldjump" highlightClick="1"/>
            <a:extLst>
              <a:ext uri="{FF2B5EF4-FFF2-40B4-BE49-F238E27FC236}">
                <a16:creationId xmlns:a16="http://schemas.microsoft.com/office/drawing/2014/main" id="{E6AA2ABC-109B-465A-A354-0F055DA9BDCB}"/>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7313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Sign Off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the transactions have been selected, the cardholder will complete the transaction by selecting </a:t>
            </a:r>
            <a:r>
              <a:rPr lang="en-US" i="1" dirty="0">
                <a:solidFill>
                  <a:schemeClr val="bg1"/>
                </a:solidFill>
                <a:latin typeface="Rockwell" panose="02060603020205020403" pitchFamily="18" charset="0"/>
              </a:rPr>
              <a:t>Sign Off</a:t>
            </a:r>
            <a:r>
              <a:rPr lang="en-US" dirty="0">
                <a:solidFill>
                  <a:schemeClr val="bg1"/>
                </a:solidFill>
                <a:latin typeface="Rockwell" panose="02060603020205020403" pitchFamily="18" charset="0"/>
              </a:rPr>
              <a:t>.</a:t>
            </a:r>
          </a:p>
        </p:txBody>
      </p:sp>
      <p:pic>
        <p:nvPicPr>
          <p:cNvPr id="7" name="Picture 6">
            <a:extLst>
              <a:ext uri="{FF2B5EF4-FFF2-40B4-BE49-F238E27FC236}">
                <a16:creationId xmlns:a16="http://schemas.microsoft.com/office/drawing/2014/main" id="{03B3CCD6-4414-44D7-8F22-EE90B2968AC7}"/>
              </a:ext>
            </a:extLst>
          </p:cNvPr>
          <p:cNvPicPr>
            <a:picLocks noChangeAspect="1"/>
          </p:cNvPicPr>
          <p:nvPr/>
        </p:nvPicPr>
        <p:blipFill rotWithShape="1">
          <a:blip r:embed="rId3">
            <a:extLst>
              <a:ext uri="{28A0092B-C50C-407E-A947-70E740481C1C}">
                <a14:useLocalDpi xmlns:a14="http://schemas.microsoft.com/office/drawing/2010/main" val="0"/>
              </a:ext>
            </a:extLst>
          </a:blip>
          <a:srcRect b="12344"/>
          <a:stretch/>
        </p:blipFill>
        <p:spPr>
          <a:xfrm>
            <a:off x="4147077" y="3139141"/>
            <a:ext cx="6008427" cy="2928440"/>
          </a:xfrm>
          <a:prstGeom prst="rect">
            <a:avLst/>
          </a:prstGeom>
        </p:spPr>
      </p:pic>
      <p:sp>
        <p:nvSpPr>
          <p:cNvPr id="9" name="Isosceles Triangle 8">
            <a:extLst>
              <a:ext uri="{FF2B5EF4-FFF2-40B4-BE49-F238E27FC236}">
                <a16:creationId xmlns:a16="http://schemas.microsoft.com/office/drawing/2014/main" id="{DE054E15-E37E-44D1-9AD7-388CADA1E2EE}"/>
              </a:ext>
            </a:extLst>
          </p:cNvPr>
          <p:cNvSpPr/>
          <p:nvPr/>
        </p:nvSpPr>
        <p:spPr>
          <a:xfrm rot="6443611">
            <a:off x="3755503" y="4650395"/>
            <a:ext cx="1043114" cy="2030549"/>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3852D19-0E02-4558-9FD7-C26191E81831}"/>
              </a:ext>
            </a:extLst>
          </p:cNvPr>
          <p:cNvSpPr/>
          <p:nvPr/>
        </p:nvSpPr>
        <p:spPr>
          <a:xfrm rot="14171479">
            <a:off x="2436968" y="4682159"/>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D2B2DCF-A426-4177-8462-273B589747DC}"/>
              </a:ext>
            </a:extLst>
          </p:cNvPr>
          <p:cNvPicPr>
            <a:picLocks noChangeAspect="1"/>
          </p:cNvPicPr>
          <p:nvPr/>
        </p:nvPicPr>
        <p:blipFill rotWithShape="1">
          <a:blip r:embed="rId3">
            <a:extLst>
              <a:ext uri="{28A0092B-C50C-407E-A947-70E740481C1C}">
                <a14:useLocalDpi xmlns:a14="http://schemas.microsoft.com/office/drawing/2010/main" val="0"/>
              </a:ext>
            </a:extLst>
          </a:blip>
          <a:srcRect l="18327" t="83763" r="77805" b="12813"/>
          <a:stretch/>
        </p:blipFill>
        <p:spPr>
          <a:xfrm>
            <a:off x="2435704" y="4643474"/>
            <a:ext cx="1259314" cy="1304172"/>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C02295D3-99CA-48A4-8552-A92C21256A78}"/>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C3A56C5C-7A21-40A1-A271-735445243149}"/>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595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585323"/>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Sign Off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 pop up box will appear with the number of transactions completed to sign off. In the comments, the cardholder may add a comment. However, it is not required. When finished, the cardholder will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 </a:t>
            </a:r>
            <a:r>
              <a:rPr lang="en-US" dirty="0">
                <a:solidFill>
                  <a:schemeClr val="accent6"/>
                </a:solidFill>
                <a:latin typeface="Rockwell" panose="02060603020205020403" pitchFamily="18" charset="0"/>
              </a:rPr>
              <a:t>The cardholder reconciliation process is now completed until modified by the approver.</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036D3E84-E289-4208-8AC6-49B65F3DE03A}"/>
              </a:ext>
            </a:extLst>
          </p:cNvPr>
          <p:cNvPicPr>
            <a:picLocks noChangeAspect="1"/>
          </p:cNvPicPr>
          <p:nvPr/>
        </p:nvPicPr>
        <p:blipFill rotWithShape="1">
          <a:blip r:embed="rId3">
            <a:extLst>
              <a:ext uri="{28A0092B-C50C-407E-A947-70E740481C1C}">
                <a14:useLocalDpi xmlns:a14="http://schemas.microsoft.com/office/drawing/2010/main" val="0"/>
              </a:ext>
            </a:extLst>
          </a:blip>
          <a:srcRect l="39319" t="43472" r="35413" b="27083"/>
          <a:stretch/>
        </p:blipFill>
        <p:spPr>
          <a:xfrm>
            <a:off x="4257555" y="3681113"/>
            <a:ext cx="3676888" cy="2458993"/>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10883862-4C20-42FF-9B7D-A234ACFCC4DF}"/>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F3BFA996-5167-460F-A207-ED04EACF9859}"/>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5490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the approver reviews a transaction and finds an error, the transaction will be flagged. It will be listed under </a:t>
            </a:r>
            <a:r>
              <a:rPr lang="en-US" i="1" dirty="0">
                <a:solidFill>
                  <a:schemeClr val="bg1"/>
                </a:solidFill>
                <a:latin typeface="Rockwell" panose="02060603020205020403" pitchFamily="18" charset="0"/>
              </a:rPr>
              <a:t>Action Items</a:t>
            </a:r>
            <a:r>
              <a:rPr lang="en-US" dirty="0">
                <a:solidFill>
                  <a:schemeClr val="bg1"/>
                </a:solidFill>
                <a:latin typeface="Rockwell" panose="02060603020205020403" pitchFamily="18" charset="0"/>
              </a:rPr>
              <a:t> for the cardholder to correct.</a:t>
            </a:r>
          </a:p>
        </p:txBody>
      </p:sp>
      <p:pic>
        <p:nvPicPr>
          <p:cNvPr id="7" name="Picture 6">
            <a:extLst>
              <a:ext uri="{FF2B5EF4-FFF2-40B4-BE49-F238E27FC236}">
                <a16:creationId xmlns:a16="http://schemas.microsoft.com/office/drawing/2014/main" id="{4242C429-20E4-4DF0-A58C-E7976C76F839}"/>
              </a:ext>
            </a:extLst>
          </p:cNvPr>
          <p:cNvPicPr>
            <a:picLocks noChangeAspect="1"/>
          </p:cNvPicPr>
          <p:nvPr/>
        </p:nvPicPr>
        <p:blipFill rotWithShape="1">
          <a:blip r:embed="rId3">
            <a:extLst>
              <a:ext uri="{28A0092B-C50C-407E-A947-70E740481C1C}">
                <a14:useLocalDpi xmlns:a14="http://schemas.microsoft.com/office/drawing/2010/main" val="0"/>
              </a:ext>
            </a:extLst>
          </a:blip>
          <a:srcRect l="1" r="324" b="29544"/>
          <a:stretch/>
        </p:blipFill>
        <p:spPr>
          <a:xfrm>
            <a:off x="2657571" y="3429000"/>
            <a:ext cx="6876858" cy="2729000"/>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2992C291-4D6D-4565-B0F5-A408B9AE507D}"/>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BD7EC130-C875-4BDE-9C41-77EFA347692F}"/>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435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477328"/>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click on </a:t>
            </a:r>
            <a:r>
              <a:rPr lang="en-US" i="1" dirty="0">
                <a:solidFill>
                  <a:schemeClr val="bg1"/>
                </a:solidFill>
                <a:latin typeface="Rockwell" panose="02060603020205020403" pitchFamily="18" charset="0"/>
              </a:rPr>
              <a:t>Flagged</a:t>
            </a:r>
            <a:r>
              <a:rPr lang="en-US" dirty="0">
                <a:solidFill>
                  <a:schemeClr val="bg1"/>
                </a:solidFill>
                <a:latin typeface="Rockwell" panose="02060603020205020403" pitchFamily="18" charset="0"/>
              </a:rPr>
              <a:t> to view the transaction.</a:t>
            </a:r>
          </a:p>
        </p:txBody>
      </p:sp>
      <p:pic>
        <p:nvPicPr>
          <p:cNvPr id="7" name="Picture 6">
            <a:extLst>
              <a:ext uri="{FF2B5EF4-FFF2-40B4-BE49-F238E27FC236}">
                <a16:creationId xmlns:a16="http://schemas.microsoft.com/office/drawing/2014/main" id="{4242C429-20E4-4DF0-A58C-E7976C76F839}"/>
              </a:ext>
            </a:extLst>
          </p:cNvPr>
          <p:cNvPicPr>
            <a:picLocks noChangeAspect="1"/>
          </p:cNvPicPr>
          <p:nvPr/>
        </p:nvPicPr>
        <p:blipFill rotWithShape="1">
          <a:blip r:embed="rId3">
            <a:extLst>
              <a:ext uri="{28A0092B-C50C-407E-A947-70E740481C1C}">
                <a14:useLocalDpi xmlns:a14="http://schemas.microsoft.com/office/drawing/2010/main" val="0"/>
              </a:ext>
            </a:extLst>
          </a:blip>
          <a:srcRect l="1" r="324" b="29544"/>
          <a:stretch/>
        </p:blipFill>
        <p:spPr>
          <a:xfrm>
            <a:off x="2380429" y="3139141"/>
            <a:ext cx="7431140" cy="2948960"/>
          </a:xfrm>
          <a:prstGeom prst="rect">
            <a:avLst/>
          </a:prstGeom>
        </p:spPr>
      </p:pic>
      <p:sp>
        <p:nvSpPr>
          <p:cNvPr id="8" name="Oval 7">
            <a:extLst>
              <a:ext uri="{FF2B5EF4-FFF2-40B4-BE49-F238E27FC236}">
                <a16:creationId xmlns:a16="http://schemas.microsoft.com/office/drawing/2014/main" id="{455D2D4F-78F8-4F62-A2BB-7B00304236EF}"/>
              </a:ext>
            </a:extLst>
          </p:cNvPr>
          <p:cNvSpPr/>
          <p:nvPr/>
        </p:nvSpPr>
        <p:spPr>
          <a:xfrm>
            <a:off x="5661003" y="4458711"/>
            <a:ext cx="375655" cy="1484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Home 16">
            <a:hlinkClick r:id="rId4" action="ppaction://hlinksldjump" highlightClick="1"/>
            <a:extLst>
              <a:ext uri="{FF2B5EF4-FFF2-40B4-BE49-F238E27FC236}">
                <a16:creationId xmlns:a16="http://schemas.microsoft.com/office/drawing/2014/main" id="{D930E8F3-FCE0-4633-A8C6-11F71285E329}"/>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6F80158B-C2BF-4D5B-925B-65AC74349B59}"/>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0208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477328"/>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Transactions-Accountholder page will appear with the flagged tab.</a:t>
            </a:r>
          </a:p>
        </p:txBody>
      </p:sp>
      <p:pic>
        <p:nvPicPr>
          <p:cNvPr id="8" name="Picture 7">
            <a:extLst>
              <a:ext uri="{FF2B5EF4-FFF2-40B4-BE49-F238E27FC236}">
                <a16:creationId xmlns:a16="http://schemas.microsoft.com/office/drawing/2014/main" id="{4B6EF2A9-CA3B-4501-A6C4-3873EE5A26C0}"/>
              </a:ext>
            </a:extLst>
          </p:cNvPr>
          <p:cNvPicPr>
            <a:picLocks noChangeAspect="1"/>
          </p:cNvPicPr>
          <p:nvPr/>
        </p:nvPicPr>
        <p:blipFill rotWithShape="1">
          <a:blip r:embed="rId3">
            <a:extLst>
              <a:ext uri="{28A0092B-C50C-407E-A947-70E740481C1C}">
                <a14:useLocalDpi xmlns:a14="http://schemas.microsoft.com/office/drawing/2010/main" val="0"/>
              </a:ext>
            </a:extLst>
          </a:blip>
          <a:srcRect b="30895"/>
          <a:stretch/>
        </p:blipFill>
        <p:spPr>
          <a:xfrm>
            <a:off x="2204898" y="3139141"/>
            <a:ext cx="7782202" cy="2990850"/>
          </a:xfrm>
          <a:prstGeom prst="rect">
            <a:avLst/>
          </a:prstGeom>
        </p:spPr>
      </p:pic>
      <p:sp>
        <p:nvSpPr>
          <p:cNvPr id="17" name="Action Button: Go Home 16">
            <a:hlinkClick r:id="rId4" action="ppaction://hlinksldjump" highlightClick="1"/>
            <a:extLst>
              <a:ext uri="{FF2B5EF4-FFF2-40B4-BE49-F238E27FC236}">
                <a16:creationId xmlns:a16="http://schemas.microsoft.com/office/drawing/2014/main" id="{33773CA4-5922-4868-A916-2402ED33C69E}"/>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DC72349E-2CE3-48F6-AAD6-40FEC1D9D32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5742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hover over the transaction until the black arrow appears to open the pop up box. After that, select </a:t>
            </a:r>
            <a:r>
              <a:rPr lang="en-US" i="1" dirty="0">
                <a:solidFill>
                  <a:schemeClr val="bg1"/>
                </a:solidFill>
                <a:latin typeface="Rockwell" panose="02060603020205020403" pitchFamily="18" charset="0"/>
              </a:rPr>
              <a:t>Allocate/Edit</a:t>
            </a:r>
            <a:r>
              <a:rPr lang="en-US" dirty="0">
                <a:solidFill>
                  <a:schemeClr val="bg1"/>
                </a:solidFill>
                <a:latin typeface="Rockwell" panose="02060603020205020403" pitchFamily="18" charset="0"/>
              </a:rPr>
              <a:t>.</a:t>
            </a:r>
          </a:p>
        </p:txBody>
      </p:sp>
      <p:pic>
        <p:nvPicPr>
          <p:cNvPr id="9" name="Picture 8">
            <a:extLst>
              <a:ext uri="{FF2B5EF4-FFF2-40B4-BE49-F238E27FC236}">
                <a16:creationId xmlns:a16="http://schemas.microsoft.com/office/drawing/2014/main" id="{C95EF199-D798-4DA8-BB10-7703659CB9FA}"/>
              </a:ext>
            </a:extLst>
          </p:cNvPr>
          <p:cNvPicPr>
            <a:picLocks noChangeAspect="1"/>
          </p:cNvPicPr>
          <p:nvPr/>
        </p:nvPicPr>
        <p:blipFill rotWithShape="1">
          <a:blip r:embed="rId3">
            <a:extLst>
              <a:ext uri="{28A0092B-C50C-407E-A947-70E740481C1C}">
                <a14:useLocalDpi xmlns:a14="http://schemas.microsoft.com/office/drawing/2010/main" val="0"/>
              </a:ext>
            </a:extLst>
          </a:blip>
          <a:srcRect b="31831"/>
          <a:stretch/>
        </p:blipFill>
        <p:spPr>
          <a:xfrm>
            <a:off x="2781299" y="3429000"/>
            <a:ext cx="6629400" cy="2506728"/>
          </a:xfrm>
          <a:prstGeom prst="rect">
            <a:avLst/>
          </a:prstGeom>
        </p:spPr>
      </p:pic>
      <p:sp>
        <p:nvSpPr>
          <p:cNvPr id="18" name="Action Button: Go Home 17">
            <a:hlinkClick r:id="rId4" action="ppaction://hlinksldjump" highlightClick="1"/>
            <a:extLst>
              <a:ext uri="{FF2B5EF4-FFF2-40B4-BE49-F238E27FC236}">
                <a16:creationId xmlns:a16="http://schemas.microsoft.com/office/drawing/2014/main" id="{FDB52718-E2D9-48E2-898E-F09F99F63E2E}"/>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5" action="ppaction://hlinksldjump" highlightClick="1"/>
            <a:extLst>
              <a:ext uri="{FF2B5EF4-FFF2-40B4-BE49-F238E27FC236}">
                <a16:creationId xmlns:a16="http://schemas.microsoft.com/office/drawing/2014/main" id="{18A52B9D-F10A-45AC-83CC-C156D04F03E1}"/>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22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This will bring up the allocation details where the cardholder can see the approver’s comment. After correcting the issue, the cardholder will select </a:t>
            </a:r>
            <a:r>
              <a:rPr lang="en-US" i="1" dirty="0">
                <a:solidFill>
                  <a:schemeClr val="bg1"/>
                </a:solidFill>
                <a:latin typeface="Rockwell" panose="02060603020205020403" pitchFamily="18" charset="0"/>
              </a:rPr>
              <a:t>Save</a:t>
            </a:r>
            <a:r>
              <a:rPr lang="en-US" dirty="0">
                <a:solidFill>
                  <a:schemeClr val="bg1"/>
                </a:solidFill>
                <a:latin typeface="Rockwell" panose="02060603020205020403" pitchFamily="18" charset="0"/>
              </a:rPr>
              <a:t>. </a:t>
            </a:r>
          </a:p>
        </p:txBody>
      </p:sp>
      <p:pic>
        <p:nvPicPr>
          <p:cNvPr id="3" name="Picture 2">
            <a:extLst>
              <a:ext uri="{FF2B5EF4-FFF2-40B4-BE49-F238E27FC236}">
                <a16:creationId xmlns:a16="http://schemas.microsoft.com/office/drawing/2014/main" id="{91978F9D-9BC1-4DEF-817B-A72902077137}"/>
              </a:ext>
            </a:extLst>
          </p:cNvPr>
          <p:cNvPicPr>
            <a:picLocks noChangeAspect="1"/>
          </p:cNvPicPr>
          <p:nvPr/>
        </p:nvPicPr>
        <p:blipFill rotWithShape="1">
          <a:blip r:embed="rId3">
            <a:extLst>
              <a:ext uri="{28A0092B-C50C-407E-A947-70E740481C1C}">
                <a14:useLocalDpi xmlns:a14="http://schemas.microsoft.com/office/drawing/2010/main" val="0"/>
              </a:ext>
            </a:extLst>
          </a:blip>
          <a:srcRect l="7500" t="33927" r="6485" b="15439"/>
          <a:stretch/>
        </p:blipFill>
        <p:spPr>
          <a:xfrm>
            <a:off x="2429126" y="3511867"/>
            <a:ext cx="7333745" cy="2371311"/>
          </a:xfrm>
          <a:prstGeom prst="rect">
            <a:avLst/>
          </a:prstGeom>
        </p:spPr>
      </p:pic>
      <p:sp>
        <p:nvSpPr>
          <p:cNvPr id="8" name="Oval 7">
            <a:extLst>
              <a:ext uri="{FF2B5EF4-FFF2-40B4-BE49-F238E27FC236}">
                <a16:creationId xmlns:a16="http://schemas.microsoft.com/office/drawing/2014/main" id="{F2D083AA-E65F-469B-96A5-D2D17110B055}"/>
              </a:ext>
            </a:extLst>
          </p:cNvPr>
          <p:cNvSpPr/>
          <p:nvPr/>
        </p:nvSpPr>
        <p:spPr>
          <a:xfrm>
            <a:off x="2267742" y="5008969"/>
            <a:ext cx="1397950" cy="8742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1E1E9C0-E297-4CE8-9E36-EF19C2B8EEC9}"/>
              </a:ext>
            </a:extLst>
          </p:cNvPr>
          <p:cNvSpPr/>
          <p:nvPr/>
        </p:nvSpPr>
        <p:spPr>
          <a:xfrm>
            <a:off x="9145973" y="5696793"/>
            <a:ext cx="426905" cy="194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Home 17">
            <a:hlinkClick r:id="rId4" action="ppaction://hlinksldjump" highlightClick="1"/>
            <a:extLst>
              <a:ext uri="{FF2B5EF4-FFF2-40B4-BE49-F238E27FC236}">
                <a16:creationId xmlns:a16="http://schemas.microsoft.com/office/drawing/2014/main" id="{9F794A75-31F0-493A-88ED-2EC760CFF6E4}"/>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5" action="ppaction://hlinksldjump" highlightClick="1"/>
            <a:extLst>
              <a:ext uri="{FF2B5EF4-FFF2-40B4-BE49-F238E27FC236}">
                <a16:creationId xmlns:a16="http://schemas.microsoft.com/office/drawing/2014/main" id="{598CA8CE-49C2-4CBC-BC6E-3FED85C907BC}"/>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21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This will take the cardholder back to the Transactions-Accountholder page and the flagged tab. If all items have been corrected, the cardholder can select </a:t>
            </a:r>
            <a:r>
              <a:rPr lang="en-US" i="1" dirty="0">
                <a:solidFill>
                  <a:schemeClr val="bg1"/>
                </a:solidFill>
                <a:latin typeface="Rockwell" panose="02060603020205020403" pitchFamily="18" charset="0"/>
              </a:rPr>
              <a:t>Remove Flag</a:t>
            </a:r>
            <a:r>
              <a:rPr lang="en-US" dirty="0">
                <a:solidFill>
                  <a:schemeClr val="bg1"/>
                </a:solidFill>
                <a:latin typeface="Rockwell" panose="02060603020205020403" pitchFamily="18" charset="0"/>
              </a:rPr>
              <a:t>.</a:t>
            </a:r>
          </a:p>
        </p:txBody>
      </p:sp>
      <p:pic>
        <p:nvPicPr>
          <p:cNvPr id="7" name="Picture 6">
            <a:extLst>
              <a:ext uri="{FF2B5EF4-FFF2-40B4-BE49-F238E27FC236}">
                <a16:creationId xmlns:a16="http://schemas.microsoft.com/office/drawing/2014/main" id="{0113CE48-53E5-4D15-B8A4-6E1797976624}"/>
              </a:ext>
            </a:extLst>
          </p:cNvPr>
          <p:cNvPicPr>
            <a:picLocks noChangeAspect="1"/>
          </p:cNvPicPr>
          <p:nvPr/>
        </p:nvPicPr>
        <p:blipFill rotWithShape="1">
          <a:blip r:embed="rId3">
            <a:extLst>
              <a:ext uri="{28A0092B-C50C-407E-A947-70E740481C1C}">
                <a14:useLocalDpi xmlns:a14="http://schemas.microsoft.com/office/drawing/2010/main" val="0"/>
              </a:ext>
            </a:extLst>
          </a:blip>
          <a:srcRect r="390" b="26344"/>
          <a:stretch/>
        </p:blipFill>
        <p:spPr>
          <a:xfrm>
            <a:off x="3796138" y="3336666"/>
            <a:ext cx="7051367" cy="2910193"/>
          </a:xfrm>
          <a:prstGeom prst="rect">
            <a:avLst/>
          </a:prstGeom>
        </p:spPr>
      </p:pic>
      <p:sp>
        <p:nvSpPr>
          <p:cNvPr id="9" name="Isosceles Triangle 8">
            <a:extLst>
              <a:ext uri="{FF2B5EF4-FFF2-40B4-BE49-F238E27FC236}">
                <a16:creationId xmlns:a16="http://schemas.microsoft.com/office/drawing/2014/main" id="{7791EED5-C4AC-48B1-BC69-9A7511775473}"/>
              </a:ext>
            </a:extLst>
          </p:cNvPr>
          <p:cNvSpPr/>
          <p:nvPr/>
        </p:nvSpPr>
        <p:spPr>
          <a:xfrm rot="6307405">
            <a:off x="2977727" y="4409202"/>
            <a:ext cx="1043114" cy="2405711"/>
          </a:xfrm>
          <a:prstGeom prst="triangle">
            <a:avLst>
              <a:gd name="adj" fmla="val 48232"/>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326AF02-D016-417F-8202-27B7E76B086D}"/>
              </a:ext>
            </a:extLst>
          </p:cNvPr>
          <p:cNvSpPr/>
          <p:nvPr/>
        </p:nvSpPr>
        <p:spPr>
          <a:xfrm rot="14171479">
            <a:off x="1447244" y="4600267"/>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BBE9493-B02B-42AC-BAE6-F48438BFD708}"/>
              </a:ext>
            </a:extLst>
          </p:cNvPr>
          <p:cNvPicPr>
            <a:picLocks noChangeAspect="1"/>
          </p:cNvPicPr>
          <p:nvPr/>
        </p:nvPicPr>
        <p:blipFill rotWithShape="1">
          <a:blip r:embed="rId3">
            <a:extLst>
              <a:ext uri="{28A0092B-C50C-407E-A947-70E740481C1C}">
                <a14:useLocalDpi xmlns:a14="http://schemas.microsoft.com/office/drawing/2010/main" val="0"/>
              </a:ext>
            </a:extLst>
          </a:blip>
          <a:srcRect l="11979" t="64257" r="82738" b="32196"/>
          <a:stretch/>
        </p:blipFill>
        <p:spPr>
          <a:xfrm>
            <a:off x="1462869" y="4548367"/>
            <a:ext cx="1201931" cy="1274698"/>
          </a:xfrm>
          <a:prstGeom prst="ellipse">
            <a:avLst/>
          </a:prstGeom>
        </p:spPr>
      </p:pic>
      <p:sp>
        <p:nvSpPr>
          <p:cNvPr id="20" name="Action Button: Go Home 19">
            <a:hlinkClick r:id="rId4" action="ppaction://hlinksldjump" highlightClick="1"/>
            <a:extLst>
              <a:ext uri="{FF2B5EF4-FFF2-40B4-BE49-F238E27FC236}">
                <a16:creationId xmlns:a16="http://schemas.microsoft.com/office/drawing/2014/main" id="{3FAE52BA-9B29-4C42-9AED-85EDBDD38669}"/>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C17E6030-ABC5-4ED4-B98B-6CC928A3ED0B}"/>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095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 pop up box will appear where the cardholder should make a comment letting the approver know of the corrections made. Once written,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a:t>
            </a:r>
          </a:p>
        </p:txBody>
      </p:sp>
      <p:pic>
        <p:nvPicPr>
          <p:cNvPr id="3" name="Picture 2">
            <a:extLst>
              <a:ext uri="{FF2B5EF4-FFF2-40B4-BE49-F238E27FC236}">
                <a16:creationId xmlns:a16="http://schemas.microsoft.com/office/drawing/2014/main" id="{F5D59D20-B8DD-4382-999A-E3FD04CD7F72}"/>
              </a:ext>
            </a:extLst>
          </p:cNvPr>
          <p:cNvPicPr>
            <a:picLocks noChangeAspect="1"/>
          </p:cNvPicPr>
          <p:nvPr/>
        </p:nvPicPr>
        <p:blipFill rotWithShape="1">
          <a:blip r:embed="rId3">
            <a:extLst>
              <a:ext uri="{28A0092B-C50C-407E-A947-70E740481C1C}">
                <a14:useLocalDpi xmlns:a14="http://schemas.microsoft.com/office/drawing/2010/main" val="0"/>
              </a:ext>
            </a:extLst>
          </a:blip>
          <a:srcRect l="38359" t="43599" r="36641" b="27596"/>
          <a:stretch/>
        </p:blipFill>
        <p:spPr>
          <a:xfrm>
            <a:off x="4147583" y="3521335"/>
            <a:ext cx="3658022" cy="2366282"/>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9F9C12A0-CD1B-443C-AB53-65453BF00972}"/>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F089D9DD-E6CA-4350-84AC-A2B3E6C150BE}"/>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3105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Flagged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a message box will appear indicating the flag has been removed. The transaction is now routed back to the approver.</a:t>
            </a:r>
          </a:p>
        </p:txBody>
      </p:sp>
      <p:pic>
        <p:nvPicPr>
          <p:cNvPr id="8" name="Picture 7">
            <a:extLst>
              <a:ext uri="{FF2B5EF4-FFF2-40B4-BE49-F238E27FC236}">
                <a16:creationId xmlns:a16="http://schemas.microsoft.com/office/drawing/2014/main" id="{8A847018-41B7-4E4C-B905-BC0037DA65D1}"/>
              </a:ext>
            </a:extLst>
          </p:cNvPr>
          <p:cNvPicPr/>
          <p:nvPr/>
        </p:nvPicPr>
        <p:blipFill rotWithShape="1">
          <a:blip r:embed="rId3"/>
          <a:srcRect l="1180" t="1117" r="1866" b="5266"/>
          <a:stretch/>
        </p:blipFill>
        <p:spPr>
          <a:xfrm>
            <a:off x="4211903" y="3633324"/>
            <a:ext cx="3768192" cy="1642336"/>
          </a:xfrm>
          <a:prstGeom prst="rect">
            <a:avLst/>
          </a:prstGeom>
        </p:spPr>
      </p:pic>
      <p:sp>
        <p:nvSpPr>
          <p:cNvPr id="17" name="Action Button: Go Home 16">
            <a:hlinkClick r:id="rId4" action="ppaction://hlinksldjump" highlightClick="1"/>
            <a:extLst>
              <a:ext uri="{FF2B5EF4-FFF2-40B4-BE49-F238E27FC236}">
                <a16:creationId xmlns:a16="http://schemas.microsoft.com/office/drawing/2014/main" id="{E2FA774E-5EB1-4F21-862A-ECFC91F873F2}"/>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73BCE43C-2CBE-445D-9FB6-6E9CE7CFE660}"/>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5108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9" name="TextBox 8">
            <a:extLst>
              <a:ext uri="{FF2B5EF4-FFF2-40B4-BE49-F238E27FC236}">
                <a16:creationId xmlns:a16="http://schemas.microsoft.com/office/drawing/2014/main" id="{450A8252-1BAC-4ED3-A3F4-184F5B2900CA}"/>
              </a:ext>
            </a:extLst>
          </p:cNvPr>
          <p:cNvSpPr txBox="1"/>
          <p:nvPr/>
        </p:nvSpPr>
        <p:spPr>
          <a:xfrm>
            <a:off x="985835" y="1582340"/>
            <a:ext cx="10220327" cy="4247317"/>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Website Hyperlink</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Bank of America WORKS system can be found here: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hlinkClick r:id="rId3"/>
              </a:rPr>
              <a:t>https://payment2.works.com/works/home</a:t>
            </a:r>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For cardholders, this is assigned when you receive your Small Purchase Charge Card or SPCC.</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For approvers, this is assigned during implementation or when a new approver’s duties are assigned.</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For reconcilers, this is assigned during implementation or when a cardholder submits a manage reconciler form in PeopleSoft Finance to add a new reconciler. </a:t>
            </a:r>
          </a:p>
        </p:txBody>
      </p:sp>
      <p:sp>
        <p:nvSpPr>
          <p:cNvPr id="17" name="Action Button: Go Home 16">
            <a:hlinkClick r:id="rId4" action="ppaction://hlinksldjump" highlightClick="1"/>
            <a:extLst>
              <a:ext uri="{FF2B5EF4-FFF2-40B4-BE49-F238E27FC236}">
                <a16:creationId xmlns:a16="http://schemas.microsoft.com/office/drawing/2014/main" id="{216DC9ED-E5F5-4744-AFC9-5574B9B27C4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4B213278-9E1A-4A4D-9FE5-E626B0271FC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0745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Multiple Cardholder</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the cardholder has access to multiple cards, those cards will be listed under the </a:t>
            </a:r>
            <a:r>
              <a:rPr lang="en-US" i="1" dirty="0">
                <a:solidFill>
                  <a:schemeClr val="bg1"/>
                </a:solidFill>
                <a:latin typeface="Rockwell" panose="02060603020205020403" pitchFamily="18" charset="0"/>
              </a:rPr>
              <a:t>Accounts Dashboard</a:t>
            </a:r>
            <a:r>
              <a:rPr lang="en-US" dirty="0">
                <a:solidFill>
                  <a:schemeClr val="bg1"/>
                </a:solidFill>
                <a:latin typeface="Rockwell" panose="02060603020205020403" pitchFamily="18" charset="0"/>
              </a:rPr>
              <a:t>. If a card is not listed that the cardholder needs to reconcile, a Manage Reconcilers form must be completed in PeopleSoft Finance.</a:t>
            </a:r>
          </a:p>
        </p:txBody>
      </p:sp>
      <p:pic>
        <p:nvPicPr>
          <p:cNvPr id="8" name="Picture 7">
            <a:extLst>
              <a:ext uri="{FF2B5EF4-FFF2-40B4-BE49-F238E27FC236}">
                <a16:creationId xmlns:a16="http://schemas.microsoft.com/office/drawing/2014/main" id="{EA8A6A19-9BBB-44B6-B043-CD7EC696C738}"/>
              </a:ext>
            </a:extLst>
          </p:cNvPr>
          <p:cNvPicPr/>
          <p:nvPr/>
        </p:nvPicPr>
        <p:blipFill>
          <a:blip r:embed="rId2"/>
          <a:stretch>
            <a:fillRect/>
          </a:stretch>
        </p:blipFill>
        <p:spPr>
          <a:xfrm>
            <a:off x="2856011" y="3681113"/>
            <a:ext cx="6241165" cy="2473021"/>
          </a:xfrm>
          <a:prstGeom prst="rect">
            <a:avLst/>
          </a:prstGeom>
        </p:spPr>
      </p:pic>
      <p:sp>
        <p:nvSpPr>
          <p:cNvPr id="9" name="Oval 8">
            <a:extLst>
              <a:ext uri="{FF2B5EF4-FFF2-40B4-BE49-F238E27FC236}">
                <a16:creationId xmlns:a16="http://schemas.microsoft.com/office/drawing/2014/main" id="{A9E5C739-0378-4CBE-9446-DC30D12F61F0}"/>
              </a:ext>
            </a:extLst>
          </p:cNvPr>
          <p:cNvSpPr/>
          <p:nvPr/>
        </p:nvSpPr>
        <p:spPr>
          <a:xfrm>
            <a:off x="2612072" y="5395251"/>
            <a:ext cx="6030221" cy="6839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Home 17">
            <a:hlinkClick r:id="rId3" action="ppaction://hlinksldjump" highlightClick="1"/>
            <a:extLst>
              <a:ext uri="{FF2B5EF4-FFF2-40B4-BE49-F238E27FC236}">
                <a16:creationId xmlns:a16="http://schemas.microsoft.com/office/drawing/2014/main" id="{E4FDF668-6860-4518-977E-5239B396B4FB}"/>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4" action="ppaction://hlinksldjump" highlightClick="1"/>
            <a:extLst>
              <a:ext uri="{FF2B5EF4-FFF2-40B4-BE49-F238E27FC236}">
                <a16:creationId xmlns:a16="http://schemas.microsoft.com/office/drawing/2014/main" id="{3FD7B803-B2DB-478E-8FAA-184E66C105C0}"/>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02383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477328"/>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Multiple Cardholder</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Under </a:t>
            </a:r>
            <a:r>
              <a:rPr lang="en-US" i="1" dirty="0">
                <a:solidFill>
                  <a:schemeClr val="bg1"/>
                </a:solidFill>
                <a:latin typeface="Rockwell" panose="02060603020205020403" pitchFamily="18" charset="0"/>
              </a:rPr>
              <a:t>Action Items</a:t>
            </a:r>
            <a:r>
              <a:rPr lang="en-US" dirty="0">
                <a:solidFill>
                  <a:schemeClr val="bg1"/>
                </a:solidFill>
                <a:latin typeface="Rockwell" panose="02060603020205020403" pitchFamily="18" charset="0"/>
              </a:rPr>
              <a:t>, the cardholder should select </a:t>
            </a:r>
            <a:r>
              <a:rPr lang="en-US" i="1" dirty="0">
                <a:solidFill>
                  <a:schemeClr val="bg1"/>
                </a:solidFill>
                <a:latin typeface="Rockwell" panose="02060603020205020403" pitchFamily="18" charset="0"/>
              </a:rPr>
              <a:t>Pending</a:t>
            </a:r>
            <a:r>
              <a:rPr lang="en-US" dirty="0">
                <a:solidFill>
                  <a:schemeClr val="bg1"/>
                </a:solidFill>
                <a:latin typeface="Rockwell" panose="02060603020205020403" pitchFamily="18" charset="0"/>
              </a:rPr>
              <a:t>.</a:t>
            </a:r>
          </a:p>
        </p:txBody>
      </p:sp>
      <p:pic>
        <p:nvPicPr>
          <p:cNvPr id="8" name="Picture 7">
            <a:extLst>
              <a:ext uri="{FF2B5EF4-FFF2-40B4-BE49-F238E27FC236}">
                <a16:creationId xmlns:a16="http://schemas.microsoft.com/office/drawing/2014/main" id="{EA8A6A19-9BBB-44B6-B043-CD7EC696C738}"/>
              </a:ext>
            </a:extLst>
          </p:cNvPr>
          <p:cNvPicPr/>
          <p:nvPr/>
        </p:nvPicPr>
        <p:blipFill>
          <a:blip r:embed="rId2"/>
          <a:stretch>
            <a:fillRect/>
          </a:stretch>
        </p:blipFill>
        <p:spPr>
          <a:xfrm>
            <a:off x="2014440" y="3487025"/>
            <a:ext cx="6241165" cy="2473021"/>
          </a:xfrm>
          <a:prstGeom prst="rect">
            <a:avLst/>
          </a:prstGeom>
        </p:spPr>
      </p:pic>
      <p:sp>
        <p:nvSpPr>
          <p:cNvPr id="10" name="Isosceles Triangle 9">
            <a:extLst>
              <a:ext uri="{FF2B5EF4-FFF2-40B4-BE49-F238E27FC236}">
                <a16:creationId xmlns:a16="http://schemas.microsoft.com/office/drawing/2014/main" id="{A62F49C4-4033-4FC3-9478-4E168A2E9064}"/>
              </a:ext>
            </a:extLst>
          </p:cNvPr>
          <p:cNvSpPr/>
          <p:nvPr/>
        </p:nvSpPr>
        <p:spPr>
          <a:xfrm rot="15092188">
            <a:off x="7182716" y="3069432"/>
            <a:ext cx="1043114" cy="2405711"/>
          </a:xfrm>
          <a:prstGeom prst="triangle">
            <a:avLst>
              <a:gd name="adj" fmla="val 48232"/>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9067A24-09A0-42D6-905C-4820B28F4EBC}"/>
              </a:ext>
            </a:extLst>
          </p:cNvPr>
          <p:cNvSpPr/>
          <p:nvPr/>
        </p:nvSpPr>
        <p:spPr>
          <a:xfrm rot="14171479">
            <a:off x="8527577" y="3212884"/>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F7B43D5-6569-4738-B576-A645DC8B3EE5}"/>
              </a:ext>
            </a:extLst>
          </p:cNvPr>
          <p:cNvPicPr/>
          <p:nvPr/>
        </p:nvPicPr>
        <p:blipFill rotWithShape="1">
          <a:blip r:embed="rId2"/>
          <a:srcRect l="66803" t="36401" r="24900" b="46256"/>
          <a:stretch/>
        </p:blipFill>
        <p:spPr>
          <a:xfrm>
            <a:off x="8551323" y="3139141"/>
            <a:ext cx="1215763" cy="1279110"/>
          </a:xfrm>
          <a:prstGeom prst="ellipse">
            <a:avLst/>
          </a:prstGeom>
        </p:spPr>
      </p:pic>
      <p:sp>
        <p:nvSpPr>
          <p:cNvPr id="21" name="Action Button: Go Home 20">
            <a:hlinkClick r:id="rId3" action="ppaction://hlinksldjump" highlightClick="1"/>
            <a:extLst>
              <a:ext uri="{FF2B5EF4-FFF2-40B4-BE49-F238E27FC236}">
                <a16:creationId xmlns:a16="http://schemas.microsoft.com/office/drawing/2014/main" id="{4C107555-76CB-4668-B750-08DC1DD9B93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4" action="ppaction://hlinksldjump" highlightClick="1"/>
            <a:extLst>
              <a:ext uri="{FF2B5EF4-FFF2-40B4-BE49-F238E27FC236}">
                <a16:creationId xmlns:a16="http://schemas.microsoft.com/office/drawing/2014/main" id="{A39FA0B5-6FDF-43D9-BAD5-19622F0E641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8092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Multiple Cardholder</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All the charges for each card will be displayed. The cardholder can look at one card at a time by selecting the + button next to </a:t>
            </a:r>
            <a:r>
              <a:rPr lang="en-US" i="1" dirty="0">
                <a:solidFill>
                  <a:schemeClr val="bg1"/>
                </a:solidFill>
                <a:latin typeface="Rockwell" panose="02060603020205020403" pitchFamily="18" charset="0"/>
              </a:rPr>
              <a:t>Account</a:t>
            </a:r>
            <a:r>
              <a:rPr lang="en-US" dirty="0">
                <a:solidFill>
                  <a:schemeClr val="bg1"/>
                </a:solidFill>
                <a:latin typeface="Rockwell" panose="02060603020205020403" pitchFamily="18" charset="0"/>
              </a:rPr>
              <a:t>. </a:t>
            </a:r>
          </a:p>
        </p:txBody>
      </p:sp>
      <p:pic>
        <p:nvPicPr>
          <p:cNvPr id="15" name="Picture 14">
            <a:extLst>
              <a:ext uri="{FF2B5EF4-FFF2-40B4-BE49-F238E27FC236}">
                <a16:creationId xmlns:a16="http://schemas.microsoft.com/office/drawing/2014/main" id="{2B0E771C-4160-4ADE-993A-FB8E131F8EB5}"/>
              </a:ext>
            </a:extLst>
          </p:cNvPr>
          <p:cNvPicPr/>
          <p:nvPr/>
        </p:nvPicPr>
        <p:blipFill rotWithShape="1">
          <a:blip r:embed="rId2"/>
          <a:srcRect l="811" t="1635" r="1042" b="3146"/>
          <a:stretch/>
        </p:blipFill>
        <p:spPr>
          <a:xfrm>
            <a:off x="4224041" y="3594275"/>
            <a:ext cx="6862047" cy="1885444"/>
          </a:xfrm>
          <a:prstGeom prst="rect">
            <a:avLst/>
          </a:prstGeom>
        </p:spPr>
      </p:pic>
      <p:pic>
        <p:nvPicPr>
          <p:cNvPr id="16" name="Picture 15">
            <a:extLst>
              <a:ext uri="{FF2B5EF4-FFF2-40B4-BE49-F238E27FC236}">
                <a16:creationId xmlns:a16="http://schemas.microsoft.com/office/drawing/2014/main" id="{34546DBA-8431-44B9-BF1A-6B50456701BB}"/>
              </a:ext>
            </a:extLst>
          </p:cNvPr>
          <p:cNvPicPr/>
          <p:nvPr/>
        </p:nvPicPr>
        <p:blipFill rotWithShape="1">
          <a:blip r:embed="rId3">
            <a:extLst>
              <a:ext uri="{28A0092B-C50C-407E-A947-70E740481C1C}">
                <a14:useLocalDpi xmlns:a14="http://schemas.microsoft.com/office/drawing/2010/main" val="0"/>
              </a:ext>
            </a:extLst>
          </a:blip>
          <a:srcRect l="1694" t="2453" r="4005" b="8735"/>
          <a:stretch/>
        </p:blipFill>
        <p:spPr>
          <a:xfrm>
            <a:off x="2058093" y="3798333"/>
            <a:ext cx="1933997" cy="1477328"/>
          </a:xfrm>
          <a:prstGeom prst="rect">
            <a:avLst/>
          </a:prstGeom>
        </p:spPr>
      </p:pic>
      <p:sp>
        <p:nvSpPr>
          <p:cNvPr id="17" name="Oval 16">
            <a:extLst>
              <a:ext uri="{FF2B5EF4-FFF2-40B4-BE49-F238E27FC236}">
                <a16:creationId xmlns:a16="http://schemas.microsoft.com/office/drawing/2014/main" id="{7C34AEE5-9EBB-426E-84DD-4573B4C1F616}"/>
              </a:ext>
            </a:extLst>
          </p:cNvPr>
          <p:cNvSpPr/>
          <p:nvPr/>
        </p:nvSpPr>
        <p:spPr>
          <a:xfrm>
            <a:off x="2106645" y="4887589"/>
            <a:ext cx="231953" cy="2205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ction Button: Go Home 23">
            <a:hlinkClick r:id="rId4" action="ppaction://hlinksldjump" highlightClick="1"/>
            <a:extLst>
              <a:ext uri="{FF2B5EF4-FFF2-40B4-BE49-F238E27FC236}">
                <a16:creationId xmlns:a16="http://schemas.microsoft.com/office/drawing/2014/main" id="{4AB96E65-E9E8-4857-AD0C-70A02867C63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ction Button: Go to Beginning 24">
            <a:hlinkClick r:id="rId5" action="ppaction://hlinksldjump" highlightClick="1"/>
            <a:extLst>
              <a:ext uri="{FF2B5EF4-FFF2-40B4-BE49-F238E27FC236}">
                <a16:creationId xmlns:a16="http://schemas.microsoft.com/office/drawing/2014/main" id="{0BC61361-2C95-4998-95B3-1F03110FBF1F}"/>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51621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203132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Multiple Cardholder</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a magnifying glass will appear. The cardholder should select the magnifying glass to see each of the cards. The cardholder can check the bubble next to the corresponding card. From there, the reconciliation process will begin.</a:t>
            </a:r>
          </a:p>
        </p:txBody>
      </p:sp>
      <p:pic>
        <p:nvPicPr>
          <p:cNvPr id="10" name="Picture 9">
            <a:extLst>
              <a:ext uri="{FF2B5EF4-FFF2-40B4-BE49-F238E27FC236}">
                <a16:creationId xmlns:a16="http://schemas.microsoft.com/office/drawing/2014/main" id="{24095188-FB2E-4C6B-B315-4A9B24202EF2}"/>
              </a:ext>
            </a:extLst>
          </p:cNvPr>
          <p:cNvPicPr/>
          <p:nvPr/>
        </p:nvPicPr>
        <p:blipFill rotWithShape="1">
          <a:blip r:embed="rId2"/>
          <a:srcRect l="764" t="461" r="1047" b="1592"/>
          <a:stretch/>
        </p:blipFill>
        <p:spPr>
          <a:xfrm>
            <a:off x="2365570" y="3693138"/>
            <a:ext cx="7460858" cy="2553914"/>
          </a:xfrm>
          <a:prstGeom prst="rect">
            <a:avLst/>
          </a:prstGeom>
        </p:spPr>
      </p:pic>
      <p:sp>
        <p:nvSpPr>
          <p:cNvPr id="12" name="Oval 11">
            <a:extLst>
              <a:ext uri="{FF2B5EF4-FFF2-40B4-BE49-F238E27FC236}">
                <a16:creationId xmlns:a16="http://schemas.microsoft.com/office/drawing/2014/main" id="{CACB29A0-9ECF-4C22-8DF3-8C77801397AD}"/>
              </a:ext>
            </a:extLst>
          </p:cNvPr>
          <p:cNvSpPr/>
          <p:nvPr/>
        </p:nvSpPr>
        <p:spPr>
          <a:xfrm>
            <a:off x="2216307" y="4636736"/>
            <a:ext cx="1793716" cy="317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1339448-A82C-49D4-A981-F275A96FE3DE}"/>
              </a:ext>
            </a:extLst>
          </p:cNvPr>
          <p:cNvSpPr/>
          <p:nvPr/>
        </p:nvSpPr>
        <p:spPr>
          <a:xfrm>
            <a:off x="3961471" y="4464406"/>
            <a:ext cx="231953" cy="7950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ction Button: Go Home 24">
            <a:hlinkClick r:id="rId3" action="ppaction://hlinksldjump" highlightClick="1"/>
            <a:extLst>
              <a:ext uri="{FF2B5EF4-FFF2-40B4-BE49-F238E27FC236}">
                <a16:creationId xmlns:a16="http://schemas.microsoft.com/office/drawing/2014/main" id="{5EC058E5-8EDB-40DA-BA47-47F7AADBE30E}"/>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ction Button: Go to Beginning 25">
            <a:hlinkClick r:id="rId4" action="ppaction://hlinksldjump" highlightClick="1"/>
            <a:extLst>
              <a:ext uri="{FF2B5EF4-FFF2-40B4-BE49-F238E27FC236}">
                <a16:creationId xmlns:a16="http://schemas.microsoft.com/office/drawing/2014/main" id="{53D550FD-0F30-4644-8050-E67CE0A8CB29}"/>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4043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720284" y="1861100"/>
            <a:ext cx="673950" cy="3675888"/>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559694" y="1830846"/>
            <a:ext cx="5912019" cy="839526"/>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Information Review</a:t>
            </a:r>
          </a:p>
        </p:txBody>
      </p:sp>
      <p:sp>
        <p:nvSpPr>
          <p:cNvPr id="7" name="TextBox 6">
            <a:extLst>
              <a:ext uri="{FF2B5EF4-FFF2-40B4-BE49-F238E27FC236}">
                <a16:creationId xmlns:a16="http://schemas.microsoft.com/office/drawing/2014/main" id="{B52EBE43-8ADF-4422-A80C-4451222DB10B}"/>
              </a:ext>
            </a:extLst>
          </p:cNvPr>
          <p:cNvSpPr txBox="1"/>
          <p:nvPr/>
        </p:nvSpPr>
        <p:spPr>
          <a:xfrm>
            <a:off x="2780260" y="1917207"/>
            <a:ext cx="553998" cy="3548542"/>
          </a:xfrm>
          <a:prstGeom prst="rect">
            <a:avLst/>
          </a:prstGeom>
          <a:noFill/>
        </p:spPr>
        <p:txBody>
          <a:bodyPr vert="vert270" wrap="square" rtlCol="0">
            <a:spAutoFit/>
          </a:bodyPr>
          <a:lstStyle/>
          <a:p>
            <a:pPr algn="ctr"/>
            <a:r>
              <a:rPr lang="en-US" sz="2400" dirty="0">
                <a:solidFill>
                  <a:schemeClr val="bg1"/>
                </a:solidFill>
                <a:latin typeface="Rockwell" panose="02060603020205020403" pitchFamily="18" charset="0"/>
              </a:rPr>
              <a:t>Approvals</a:t>
            </a:r>
          </a:p>
        </p:txBody>
      </p:sp>
      <p:sp>
        <p:nvSpPr>
          <p:cNvPr id="15" name="Rectangle 14">
            <a:hlinkClick r:id="rId4" action="ppaction://hlinksldjump"/>
            <a:extLst>
              <a:ext uri="{FF2B5EF4-FFF2-40B4-BE49-F238E27FC236}">
                <a16:creationId xmlns:a16="http://schemas.microsoft.com/office/drawing/2014/main" id="{83C54406-9C29-4DAD-9348-F5E83FD1D113}"/>
              </a:ext>
            </a:extLst>
          </p:cNvPr>
          <p:cNvSpPr/>
          <p:nvPr/>
        </p:nvSpPr>
        <p:spPr>
          <a:xfrm>
            <a:off x="3559694" y="2795386"/>
            <a:ext cx="5912019" cy="839526"/>
          </a:xfrm>
          <a:prstGeom prst="rect">
            <a:avLst/>
          </a:prstGeom>
          <a:solidFill>
            <a:srgbClr val="CBB681">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Approving One Transaction</a:t>
            </a:r>
          </a:p>
        </p:txBody>
      </p:sp>
      <p:sp>
        <p:nvSpPr>
          <p:cNvPr id="16" name="Rectangle 15">
            <a:hlinkClick r:id="rId5" action="ppaction://hlinksldjump"/>
            <a:extLst>
              <a:ext uri="{FF2B5EF4-FFF2-40B4-BE49-F238E27FC236}">
                <a16:creationId xmlns:a16="http://schemas.microsoft.com/office/drawing/2014/main" id="{3713EE58-9CD8-4CE5-8FFC-D6B0ED5B958A}"/>
              </a:ext>
            </a:extLst>
          </p:cNvPr>
          <p:cNvSpPr/>
          <p:nvPr/>
        </p:nvSpPr>
        <p:spPr>
          <a:xfrm>
            <a:off x="3559694" y="3759927"/>
            <a:ext cx="5912019" cy="839526"/>
          </a:xfrm>
          <a:prstGeom prst="rect">
            <a:avLst/>
          </a:prstGeom>
          <a:solidFill>
            <a:srgbClr val="CBB681">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Approving Multiple Transactions</a:t>
            </a:r>
          </a:p>
        </p:txBody>
      </p:sp>
      <p:sp>
        <p:nvSpPr>
          <p:cNvPr id="17" name="Rectangle 16">
            <a:hlinkClick r:id="rId6" action="ppaction://hlinksldjump"/>
            <a:extLst>
              <a:ext uri="{FF2B5EF4-FFF2-40B4-BE49-F238E27FC236}">
                <a16:creationId xmlns:a16="http://schemas.microsoft.com/office/drawing/2014/main" id="{68EBD213-47CD-47D0-8E11-9101109C9078}"/>
              </a:ext>
            </a:extLst>
          </p:cNvPr>
          <p:cNvSpPr/>
          <p:nvPr/>
        </p:nvSpPr>
        <p:spPr>
          <a:xfrm>
            <a:off x="3559694" y="4724468"/>
            <a:ext cx="5912019" cy="839526"/>
          </a:xfrm>
          <a:prstGeom prst="rect">
            <a:avLst/>
          </a:prstGeom>
          <a:solidFill>
            <a:srgbClr val="CBB681">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Flagging a Transaction</a:t>
            </a:r>
          </a:p>
        </p:txBody>
      </p:sp>
    </p:spTree>
    <p:extLst>
      <p:ext uri="{BB962C8B-B14F-4D97-AF65-F5344CB8AC3E}">
        <p14:creationId xmlns:p14="http://schemas.microsoft.com/office/powerpoint/2010/main" val="22990378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1938992"/>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Information Review</a:t>
            </a:r>
          </a:p>
          <a:p>
            <a:endParaRPr lang="en-US" dirty="0">
              <a:solidFill>
                <a:schemeClr val="bg1"/>
              </a:solidFill>
              <a:latin typeface="Rockwell" panose="02060603020205020403" pitchFamily="18" charset="0"/>
            </a:endParaRPr>
          </a:p>
          <a:p>
            <a:endParaRPr lang="en-US" sz="1200"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13" name="Picture 12">
            <a:extLst>
              <a:ext uri="{FF2B5EF4-FFF2-40B4-BE49-F238E27FC236}">
                <a16:creationId xmlns:a16="http://schemas.microsoft.com/office/drawing/2014/main" id="{E5FBD3B8-5B8A-4D63-B37C-A50A85F8B61A}"/>
              </a:ext>
            </a:extLst>
          </p:cNvPr>
          <p:cNvPicPr/>
          <p:nvPr/>
        </p:nvPicPr>
        <p:blipFill>
          <a:blip r:embed="rId3">
            <a:extLst>
              <a:ext uri="{28A0092B-C50C-407E-A947-70E740481C1C}">
                <a14:useLocalDpi xmlns:a14="http://schemas.microsoft.com/office/drawing/2010/main" val="0"/>
              </a:ext>
            </a:extLst>
          </a:blip>
          <a:stretch>
            <a:fillRect/>
          </a:stretch>
        </p:blipFill>
        <p:spPr>
          <a:xfrm>
            <a:off x="793006" y="2486254"/>
            <a:ext cx="10605986" cy="688097"/>
          </a:xfrm>
          <a:prstGeom prst="rect">
            <a:avLst/>
          </a:prstGeom>
        </p:spPr>
      </p:pic>
      <p:graphicFrame>
        <p:nvGraphicFramePr>
          <p:cNvPr id="9" name="Table 8">
            <a:extLst>
              <a:ext uri="{FF2B5EF4-FFF2-40B4-BE49-F238E27FC236}">
                <a16:creationId xmlns:a16="http://schemas.microsoft.com/office/drawing/2014/main" id="{B7DC87AD-D010-470B-85DC-161147312207}"/>
              </a:ext>
            </a:extLst>
          </p:cNvPr>
          <p:cNvGraphicFramePr>
            <a:graphicFrameLocks noGrp="1"/>
          </p:cNvGraphicFramePr>
          <p:nvPr>
            <p:extLst>
              <p:ext uri="{D42A27DB-BD31-4B8C-83A1-F6EECF244321}">
                <p14:modId xmlns:p14="http://schemas.microsoft.com/office/powerpoint/2010/main" val="3754313371"/>
              </p:ext>
            </p:extLst>
          </p:nvPr>
        </p:nvGraphicFramePr>
        <p:xfrm>
          <a:off x="793006" y="3222428"/>
          <a:ext cx="10605986" cy="2499360"/>
        </p:xfrm>
        <a:graphic>
          <a:graphicData uri="http://schemas.openxmlformats.org/drawingml/2006/table">
            <a:tbl>
              <a:tblPr firstRow="1" bandRow="1">
                <a:tableStyleId>{F5AB1C69-6EDB-4FF4-983F-18BD219EF322}</a:tableStyleId>
              </a:tblPr>
              <a:tblGrid>
                <a:gridCol w="764638">
                  <a:extLst>
                    <a:ext uri="{9D8B030D-6E8A-4147-A177-3AD203B41FA5}">
                      <a16:colId xmlns:a16="http://schemas.microsoft.com/office/drawing/2014/main" val="3426269148"/>
                    </a:ext>
                  </a:extLst>
                </a:gridCol>
                <a:gridCol w="751054">
                  <a:extLst>
                    <a:ext uri="{9D8B030D-6E8A-4147-A177-3AD203B41FA5}">
                      <a16:colId xmlns:a16="http://schemas.microsoft.com/office/drawing/2014/main" val="2853750908"/>
                    </a:ext>
                  </a:extLst>
                </a:gridCol>
                <a:gridCol w="1571360">
                  <a:extLst>
                    <a:ext uri="{9D8B030D-6E8A-4147-A177-3AD203B41FA5}">
                      <a16:colId xmlns:a16="http://schemas.microsoft.com/office/drawing/2014/main" val="2235065640"/>
                    </a:ext>
                  </a:extLst>
                </a:gridCol>
                <a:gridCol w="873940">
                  <a:extLst>
                    <a:ext uri="{9D8B030D-6E8A-4147-A177-3AD203B41FA5}">
                      <a16:colId xmlns:a16="http://schemas.microsoft.com/office/drawing/2014/main" val="4032344709"/>
                    </a:ext>
                  </a:extLst>
                </a:gridCol>
                <a:gridCol w="2152481">
                  <a:extLst>
                    <a:ext uri="{9D8B030D-6E8A-4147-A177-3AD203B41FA5}">
                      <a16:colId xmlns:a16="http://schemas.microsoft.com/office/drawing/2014/main" val="3361502440"/>
                    </a:ext>
                  </a:extLst>
                </a:gridCol>
                <a:gridCol w="1099012">
                  <a:extLst>
                    <a:ext uri="{9D8B030D-6E8A-4147-A177-3AD203B41FA5}">
                      <a16:colId xmlns:a16="http://schemas.microsoft.com/office/drawing/2014/main" val="1844303104"/>
                    </a:ext>
                  </a:extLst>
                </a:gridCol>
                <a:gridCol w="1925904">
                  <a:extLst>
                    <a:ext uri="{9D8B030D-6E8A-4147-A177-3AD203B41FA5}">
                      <a16:colId xmlns:a16="http://schemas.microsoft.com/office/drawing/2014/main" val="1665680328"/>
                    </a:ext>
                  </a:extLst>
                </a:gridCol>
                <a:gridCol w="585565">
                  <a:extLst>
                    <a:ext uri="{9D8B030D-6E8A-4147-A177-3AD203B41FA5}">
                      <a16:colId xmlns:a16="http://schemas.microsoft.com/office/drawing/2014/main" val="2206477026"/>
                    </a:ext>
                  </a:extLst>
                </a:gridCol>
                <a:gridCol w="882032">
                  <a:extLst>
                    <a:ext uri="{9D8B030D-6E8A-4147-A177-3AD203B41FA5}">
                      <a16:colId xmlns:a16="http://schemas.microsoft.com/office/drawing/2014/main" val="2113593050"/>
                    </a:ext>
                  </a:extLst>
                </a:gridCol>
              </a:tblGrid>
              <a:tr h="330645">
                <a:tc>
                  <a:txBody>
                    <a:bodyPr/>
                    <a:lstStyle/>
                    <a:p>
                      <a:r>
                        <a:rPr lang="en-US" sz="800" b="1" dirty="0">
                          <a:solidFill>
                            <a:schemeClr val="tx1"/>
                          </a:solidFill>
                          <a:latin typeface="Rockwell" panose="02060603020205020403" pitchFamily="18" charset="0"/>
                        </a:rPr>
                        <a:t>Date Posted</a:t>
                      </a:r>
                    </a:p>
                  </a:txBody>
                  <a:tcPr/>
                </a:tc>
                <a:tc>
                  <a:txBody>
                    <a:bodyPr/>
                    <a:lstStyle/>
                    <a:p>
                      <a:r>
                        <a:rPr lang="en-US" sz="800" dirty="0">
                          <a:solidFill>
                            <a:schemeClr val="bg1"/>
                          </a:solidFill>
                          <a:latin typeface="Rockwell" panose="02060603020205020403" pitchFamily="18" charset="0"/>
                        </a:rPr>
                        <a:t>Date</a:t>
                      </a:r>
                    </a:p>
                    <a:p>
                      <a:r>
                        <a:rPr lang="en-US" sz="800" dirty="0">
                          <a:solidFill>
                            <a:schemeClr val="bg1"/>
                          </a:solidFill>
                          <a:latin typeface="Rockwell" panose="02060603020205020403" pitchFamily="18" charset="0"/>
                        </a:rPr>
                        <a:t>Purchased</a:t>
                      </a:r>
                    </a:p>
                  </a:txBody>
                  <a:tcPr/>
                </a:tc>
                <a:tc>
                  <a:txBody>
                    <a:bodyPr/>
                    <a:lstStyle/>
                    <a:p>
                      <a:r>
                        <a:rPr lang="en-US" sz="800" dirty="0">
                          <a:solidFill>
                            <a:schemeClr val="bg1"/>
                          </a:solidFill>
                          <a:latin typeface="Rockwell" panose="02060603020205020403" pitchFamily="18" charset="0"/>
                        </a:rPr>
                        <a:t>Primary Accountholder</a:t>
                      </a:r>
                    </a:p>
                  </a:txBody>
                  <a:tcPr/>
                </a:tc>
                <a:tc>
                  <a:txBody>
                    <a:bodyPr/>
                    <a:lstStyle/>
                    <a:p>
                      <a:r>
                        <a:rPr lang="en-US" sz="800" dirty="0">
                          <a:solidFill>
                            <a:schemeClr val="bg1"/>
                          </a:solidFill>
                          <a:latin typeface="Rockwell" panose="02060603020205020403" pitchFamily="18" charset="0"/>
                        </a:rPr>
                        <a:t>Purchase Amount</a:t>
                      </a:r>
                    </a:p>
                  </a:txBody>
                  <a:tcPr/>
                </a:tc>
                <a:tc>
                  <a:txBody>
                    <a:bodyPr/>
                    <a:lstStyle/>
                    <a:p>
                      <a:r>
                        <a:rPr lang="en-US" sz="800" dirty="0">
                          <a:solidFill>
                            <a:schemeClr val="bg1"/>
                          </a:solidFill>
                          <a:latin typeface="Rockwell" panose="02060603020205020403" pitchFamily="18" charset="0"/>
                        </a:rPr>
                        <a:t>Vendor</a:t>
                      </a:r>
                    </a:p>
                  </a:txBody>
                  <a:tcPr/>
                </a:tc>
                <a:tc>
                  <a:txBody>
                    <a:bodyPr/>
                    <a:lstStyle/>
                    <a:p>
                      <a:r>
                        <a:rPr lang="en-US" sz="800" dirty="0">
                          <a:solidFill>
                            <a:schemeClr val="bg1"/>
                          </a:solidFill>
                          <a:latin typeface="Rockwell" panose="02060603020205020403" pitchFamily="18" charset="0"/>
                        </a:rPr>
                        <a:t>N/A</a:t>
                      </a:r>
                    </a:p>
                  </a:txBody>
                  <a:tcPr/>
                </a:tc>
                <a:tc>
                  <a:txBody>
                    <a:bodyPr/>
                    <a:lstStyle/>
                    <a:p>
                      <a:r>
                        <a:rPr lang="en-US" sz="800" dirty="0">
                          <a:solidFill>
                            <a:schemeClr val="bg1"/>
                          </a:solidFill>
                          <a:latin typeface="Rockwell" panose="02060603020205020403" pitchFamily="18" charset="0"/>
                        </a:rPr>
                        <a:t>Allocation</a:t>
                      </a:r>
                    </a:p>
                  </a:txBody>
                  <a:tcPr/>
                </a:tc>
                <a:tc>
                  <a:txBody>
                    <a:bodyPr/>
                    <a:lstStyle/>
                    <a:p>
                      <a:r>
                        <a:rPr lang="en-US" sz="800" dirty="0">
                          <a:solidFill>
                            <a:schemeClr val="bg1"/>
                          </a:solidFill>
                          <a:latin typeface="Rockwell" panose="02060603020205020403" pitchFamily="18" charset="0"/>
                        </a:rPr>
                        <a:t>N/A</a:t>
                      </a:r>
                    </a:p>
                  </a:txBody>
                  <a:tcPr/>
                </a:tc>
                <a:tc>
                  <a:txBody>
                    <a:bodyPr/>
                    <a:lstStyle/>
                    <a:p>
                      <a:r>
                        <a:rPr lang="en-US" sz="800" dirty="0">
                          <a:solidFill>
                            <a:schemeClr val="bg1"/>
                          </a:solidFill>
                          <a:latin typeface="Rockwell" panose="02060603020205020403" pitchFamily="18" charset="0"/>
                        </a:rPr>
                        <a:t>Uploaded Receipt</a:t>
                      </a:r>
                    </a:p>
                  </a:txBody>
                  <a:tcPr/>
                </a:tc>
                <a:extLst>
                  <a:ext uri="{0D108BD9-81ED-4DB2-BD59-A6C34878D82A}">
                    <a16:rowId xmlns:a16="http://schemas.microsoft.com/office/drawing/2014/main" val="2321446565"/>
                  </a:ext>
                </a:extLst>
              </a:tr>
              <a:tr h="2134162">
                <a:tc>
                  <a:txBody>
                    <a:bodyPr/>
                    <a:lstStyle/>
                    <a:p>
                      <a:pPr marL="0" marR="0">
                        <a:lnSpc>
                          <a:spcPct val="115000"/>
                        </a:lnSpc>
                        <a:spcBef>
                          <a:spcPts val="0"/>
                        </a:spcBef>
                        <a:spcAft>
                          <a:spcPts val="0"/>
                        </a:spcAft>
                      </a:pPr>
                      <a:endParaRPr lang="en-US" sz="800" dirty="0">
                        <a:solidFill>
                          <a:schemeClr val="tx1"/>
                        </a:solidFill>
                        <a:effectLst/>
                        <a:latin typeface="Rockwell" panose="02060603020205020403"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800" dirty="0">
                          <a:solidFill>
                            <a:schemeClr val="tx1"/>
                          </a:solidFill>
                          <a:effectLst/>
                          <a:latin typeface="Rockwell" panose="02060603020205020403" pitchFamily="18" charset="0"/>
                          <a:ea typeface="Times New Roman" panose="02020603050405020304" pitchFamily="18" charset="0"/>
                          <a:cs typeface="Times New Roman" panose="02020603050405020304" pitchFamily="18" charset="0"/>
                        </a:rPr>
                        <a:t>This is the date the transaction posted to the cardholder’s card. It is also the first date the transaction was eligible to be reconciled in WORKS.</a:t>
                      </a:r>
                    </a:p>
                  </a:txBody>
                  <a:tcPr marL="68580" marR="68580" marT="0" marB="0"/>
                </a:tc>
                <a:tc>
                  <a:txBody>
                    <a:bodyPr/>
                    <a:lstStyle/>
                    <a:p>
                      <a:endParaRPr lang="en-US" sz="800" dirty="0">
                        <a:solidFill>
                          <a:schemeClr val="tx1"/>
                        </a:solidFill>
                        <a:latin typeface="Rockwell" panose="02060603020205020403" pitchFamily="18" charset="0"/>
                      </a:endParaRPr>
                    </a:p>
                    <a:p>
                      <a:r>
                        <a:rPr lang="en-US" sz="800" dirty="0">
                          <a:solidFill>
                            <a:schemeClr val="tx1"/>
                          </a:solidFill>
                          <a:latin typeface="Rockwell" panose="02060603020205020403" pitchFamily="18" charset="0"/>
                        </a:rPr>
                        <a:t>Date the transaction was made.</a:t>
                      </a:r>
                    </a:p>
                  </a:txBody>
                  <a:tcPr/>
                </a:tc>
                <a:tc>
                  <a:txBody>
                    <a:bodyPr/>
                    <a:lstStyle/>
                    <a:p>
                      <a:endParaRPr lang="en-US" sz="800" dirty="0">
                        <a:solidFill>
                          <a:schemeClr val="tx1"/>
                        </a:solidFill>
                        <a:latin typeface="Rockwell" panose="02060603020205020403" pitchFamily="18" charset="0"/>
                      </a:endParaRPr>
                    </a:p>
                    <a:p>
                      <a:r>
                        <a:rPr lang="en-US" sz="800" dirty="0">
                          <a:solidFill>
                            <a:schemeClr val="tx1"/>
                          </a:solidFill>
                          <a:latin typeface="Rockwell" panose="02060603020205020403" pitchFamily="18" charset="0"/>
                        </a:rPr>
                        <a:t>Cardholder name.</a:t>
                      </a:r>
                    </a:p>
                  </a:txBody>
                  <a:tcPr/>
                </a:tc>
                <a:tc>
                  <a:txBody>
                    <a:bodyPr/>
                    <a:lstStyle/>
                    <a:p>
                      <a:endParaRPr lang="en-US" sz="800" dirty="0">
                        <a:solidFill>
                          <a:schemeClr val="tx1"/>
                        </a:solidFill>
                        <a:latin typeface="Rockwell" panose="02060603020205020403" pitchFamily="18" charset="0"/>
                      </a:endParaRPr>
                    </a:p>
                    <a:p>
                      <a:r>
                        <a:rPr lang="en-US" sz="800" dirty="0">
                          <a:solidFill>
                            <a:schemeClr val="tx1"/>
                          </a:solidFill>
                          <a:latin typeface="Rockwell" panose="02060603020205020403" pitchFamily="18" charset="0"/>
                        </a:rPr>
                        <a:t>The amount of the transaction.</a:t>
                      </a:r>
                    </a:p>
                  </a:txBody>
                  <a:tcPr/>
                </a:tc>
                <a:tc>
                  <a:txBody>
                    <a:bodyPr/>
                    <a:lstStyle/>
                    <a:p>
                      <a:endParaRPr lang="en-US" sz="800" dirty="0">
                        <a:solidFill>
                          <a:schemeClr val="tx1"/>
                        </a:solidFill>
                        <a:latin typeface="Rockwell" panose="02060603020205020403" pitchFamily="18" charset="0"/>
                      </a:endParaRPr>
                    </a:p>
                    <a:p>
                      <a:r>
                        <a:rPr lang="en-US" sz="800" dirty="0">
                          <a:solidFill>
                            <a:schemeClr val="tx1"/>
                          </a:solidFill>
                          <a:latin typeface="Rockwell" panose="02060603020205020403" pitchFamily="18" charset="0"/>
                        </a:rPr>
                        <a:t>The name of the vendor where the purchase was made.</a:t>
                      </a:r>
                    </a:p>
                  </a:txBody>
                  <a:tcPr/>
                </a:tc>
                <a:tc>
                  <a:txBody>
                    <a:bodyPr/>
                    <a:lstStyle/>
                    <a:p>
                      <a:endParaRPr lang="en-US" sz="800" dirty="0">
                        <a:solidFill>
                          <a:schemeClr val="bg1"/>
                        </a:solidFill>
                        <a:latin typeface="Rockwell" panose="02060603020205020403" pitchFamily="18" charset="0"/>
                      </a:endParaRPr>
                    </a:p>
                    <a:p>
                      <a:r>
                        <a:rPr lang="en-US" sz="800" dirty="0">
                          <a:solidFill>
                            <a:schemeClr val="tx1"/>
                          </a:solidFill>
                          <a:latin typeface="Rockwell" panose="02060603020205020403" pitchFamily="18" charset="0"/>
                        </a:rPr>
                        <a:t>N/A</a:t>
                      </a:r>
                    </a:p>
                  </a:txBody>
                  <a:tcPr/>
                </a:tc>
                <a:tc>
                  <a:txBody>
                    <a:bodyPr/>
                    <a:lstStyle/>
                    <a:p>
                      <a:endParaRPr lang="en-US" sz="800" dirty="0">
                        <a:solidFill>
                          <a:schemeClr val="tx1"/>
                        </a:solidFill>
                        <a:latin typeface="Rockwell" panose="02060603020205020403" pitchFamily="18" charset="0"/>
                      </a:endParaRPr>
                    </a:p>
                    <a:p>
                      <a:r>
                        <a:rPr lang="en-US" sz="800" dirty="0">
                          <a:solidFill>
                            <a:schemeClr val="tx1"/>
                          </a:solidFill>
                          <a:latin typeface="Rockwell" panose="02060603020205020403" pitchFamily="18" charset="0"/>
                        </a:rPr>
                        <a:t>Department Number (first number) and Expenditure Account Code (second number) the charge has been allocated to. If the description says multiple, that means more than one department number of expenditure account code was used during reconciliation. You will need to click on the transaction for more details. Instructions on this will begin on page:</a:t>
                      </a:r>
                    </a:p>
                    <a:p>
                      <a:r>
                        <a:rPr lang="en-US" sz="800" dirty="0">
                          <a:solidFill>
                            <a:schemeClr val="tx1"/>
                          </a:solidFill>
                          <a:latin typeface="Rockwell" panose="02060603020205020403" pitchFamily="18" charset="0"/>
                        </a:rPr>
                        <a:t>*Make sure the allocation is correct, department numbers are not restricted by cardholder.</a:t>
                      </a:r>
                    </a:p>
                  </a:txBody>
                  <a:tcPr/>
                </a:tc>
                <a:tc>
                  <a:txBody>
                    <a:bodyPr/>
                    <a:lstStyle/>
                    <a:p>
                      <a:endParaRPr lang="en-US" sz="800" dirty="0">
                        <a:solidFill>
                          <a:schemeClr val="bg1"/>
                        </a:solidFill>
                        <a:latin typeface="Rockwell" panose="02060603020205020403" pitchFamily="18" charset="0"/>
                      </a:endParaRPr>
                    </a:p>
                    <a:p>
                      <a:r>
                        <a:rPr lang="en-US" sz="800" dirty="0">
                          <a:solidFill>
                            <a:schemeClr val="tx1"/>
                          </a:solidFill>
                          <a:latin typeface="Rockwell" panose="02060603020205020403" pitchFamily="18" charset="0"/>
                        </a:rPr>
                        <a:t>N/A</a:t>
                      </a:r>
                    </a:p>
                  </a:txBody>
                  <a:tcPr/>
                </a:tc>
                <a:tc>
                  <a:txBody>
                    <a:bodyPr/>
                    <a:lstStyle/>
                    <a:p>
                      <a:endParaRPr lang="en-US" sz="800" dirty="0">
                        <a:solidFill>
                          <a:schemeClr val="bg1"/>
                        </a:solidFill>
                        <a:latin typeface="Rockwell" panose="02060603020205020403" pitchFamily="18" charset="0"/>
                      </a:endParaRPr>
                    </a:p>
                    <a:p>
                      <a:r>
                        <a:rPr lang="en-US" sz="800" dirty="0">
                          <a:solidFill>
                            <a:schemeClr val="tx1"/>
                          </a:solidFill>
                          <a:latin typeface="Rockwell" panose="02060603020205020403" pitchFamily="18" charset="0"/>
                        </a:rPr>
                        <a:t>The hyperlink should also say </a:t>
                      </a:r>
                      <a:r>
                        <a:rPr lang="en-US" sz="800" i="1" dirty="0">
                          <a:solidFill>
                            <a:schemeClr val="tx1"/>
                          </a:solidFill>
                          <a:latin typeface="Rockwell" panose="02060603020205020403" pitchFamily="18" charset="0"/>
                        </a:rPr>
                        <a:t>Yes</a:t>
                      </a:r>
                      <a:r>
                        <a:rPr lang="en-US" sz="800" i="0" dirty="0">
                          <a:solidFill>
                            <a:schemeClr val="tx1"/>
                          </a:solidFill>
                          <a:latin typeface="Rockwell" panose="02060603020205020403" pitchFamily="18" charset="0"/>
                        </a:rPr>
                        <a:t>, click on the hyperlink to view a copy of the documentation submitted with the charge. The approver should assure the documentation matches the charge.</a:t>
                      </a:r>
                    </a:p>
                  </a:txBody>
                  <a:tcPr/>
                </a:tc>
                <a:extLst>
                  <a:ext uri="{0D108BD9-81ED-4DB2-BD59-A6C34878D82A}">
                    <a16:rowId xmlns:a16="http://schemas.microsoft.com/office/drawing/2014/main" val="3894398370"/>
                  </a:ext>
                </a:extLst>
              </a:tr>
            </a:tbl>
          </a:graphicData>
        </a:graphic>
      </p:graphicFrame>
      <p:sp>
        <p:nvSpPr>
          <p:cNvPr id="29" name="Action Button: Go Home 28">
            <a:hlinkClick r:id="rId4" action="ppaction://hlinksldjump" highlightClick="1"/>
            <a:extLst>
              <a:ext uri="{FF2B5EF4-FFF2-40B4-BE49-F238E27FC236}">
                <a16:creationId xmlns:a16="http://schemas.microsoft.com/office/drawing/2014/main" id="{23921E9A-CF05-4EBE-91C4-60A1683BBB11}"/>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ction Button: Go to Beginning 29">
            <a:hlinkClick r:id="rId5" action="ppaction://hlinksldjump" highlightClick="1"/>
            <a:extLst>
              <a:ext uri="{FF2B5EF4-FFF2-40B4-BE49-F238E27FC236}">
                <a16:creationId xmlns:a16="http://schemas.microsoft.com/office/drawing/2014/main" id="{90FA1BB0-0019-457E-8ECE-835FCF360D9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7822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2215991"/>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One Transaction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From the transaction details page, click on </a:t>
            </a:r>
            <a:r>
              <a:rPr lang="en-US" i="1" dirty="0">
                <a:solidFill>
                  <a:schemeClr val="bg1"/>
                </a:solidFill>
                <a:latin typeface="Rockwell" panose="02060603020205020403" pitchFamily="18" charset="0"/>
              </a:rPr>
              <a:t>Save and Sign Off</a:t>
            </a:r>
            <a:r>
              <a:rPr lang="en-US" dirty="0">
                <a:solidFill>
                  <a:schemeClr val="bg1"/>
                </a:solidFill>
                <a:latin typeface="Rockwell" panose="02060603020205020403" pitchFamily="18" charset="0"/>
              </a:rPr>
              <a:t>.</a:t>
            </a:r>
          </a:p>
          <a:p>
            <a:endParaRPr lang="en-US" sz="1200"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20C244FD-F5E7-4AE4-BF18-20C585A4806B}"/>
              </a:ext>
            </a:extLst>
          </p:cNvPr>
          <p:cNvPicPr/>
          <p:nvPr/>
        </p:nvPicPr>
        <p:blipFill rotWithShape="1">
          <a:blip r:embed="rId3"/>
          <a:srcRect l="2720" t="14495" r="4158" b="6075"/>
          <a:stretch/>
        </p:blipFill>
        <p:spPr>
          <a:xfrm>
            <a:off x="4305588" y="3492363"/>
            <a:ext cx="3342011" cy="1600504"/>
          </a:xfrm>
          <a:prstGeom prst="rect">
            <a:avLst/>
          </a:prstGeom>
          <a:ln>
            <a:noFill/>
          </a:ln>
        </p:spPr>
      </p:pic>
      <p:sp>
        <p:nvSpPr>
          <p:cNvPr id="9" name="Oval 8">
            <a:extLst>
              <a:ext uri="{FF2B5EF4-FFF2-40B4-BE49-F238E27FC236}">
                <a16:creationId xmlns:a16="http://schemas.microsoft.com/office/drawing/2014/main" id="{03C44370-C7A8-4BDD-904D-C2FC1610111D}"/>
              </a:ext>
            </a:extLst>
          </p:cNvPr>
          <p:cNvSpPr/>
          <p:nvPr/>
        </p:nvSpPr>
        <p:spPr>
          <a:xfrm>
            <a:off x="5115483" y="4405849"/>
            <a:ext cx="1961033" cy="4206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Home 21">
            <a:hlinkClick r:id="rId4" action="ppaction://hlinksldjump" highlightClick="1"/>
            <a:extLst>
              <a:ext uri="{FF2B5EF4-FFF2-40B4-BE49-F238E27FC236}">
                <a16:creationId xmlns:a16="http://schemas.microsoft.com/office/drawing/2014/main" id="{3EE008DB-C1B5-4653-8C52-EA7805BDEEFA}"/>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to Beginning 22">
            <a:hlinkClick r:id="rId5" action="ppaction://hlinksldjump" highlightClick="1"/>
            <a:extLst>
              <a:ext uri="{FF2B5EF4-FFF2-40B4-BE49-F238E27FC236}">
                <a16:creationId xmlns:a16="http://schemas.microsoft.com/office/drawing/2014/main" id="{FBB6DA49-6659-473B-8127-92EFB95A413C}"/>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4314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2492990"/>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One Transaction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a pop up box will appear. In the comments, the approver may add a comment. However, it is not required. When finished, the approver will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a:t>
            </a:r>
          </a:p>
          <a:p>
            <a:endParaRPr lang="en-US" sz="1200"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10" name="Picture 9">
            <a:extLst>
              <a:ext uri="{FF2B5EF4-FFF2-40B4-BE49-F238E27FC236}">
                <a16:creationId xmlns:a16="http://schemas.microsoft.com/office/drawing/2014/main" id="{4240981B-499A-4C9B-98EE-EA0D705860B8}"/>
              </a:ext>
            </a:extLst>
          </p:cNvPr>
          <p:cNvPicPr/>
          <p:nvPr/>
        </p:nvPicPr>
        <p:blipFill rotWithShape="1">
          <a:blip r:embed="rId3"/>
          <a:srcRect l="1470" t="1481" r="3058" b="2371"/>
          <a:stretch/>
        </p:blipFill>
        <p:spPr>
          <a:xfrm>
            <a:off x="4061164" y="3608605"/>
            <a:ext cx="4069669" cy="2274573"/>
          </a:xfrm>
          <a:prstGeom prst="rect">
            <a:avLst/>
          </a:prstGeom>
        </p:spPr>
      </p:pic>
      <p:sp>
        <p:nvSpPr>
          <p:cNvPr id="11" name="Oval 10">
            <a:extLst>
              <a:ext uri="{FF2B5EF4-FFF2-40B4-BE49-F238E27FC236}">
                <a16:creationId xmlns:a16="http://schemas.microsoft.com/office/drawing/2014/main" id="{7D09C396-F9B8-40AA-8B82-165238EB14BC}"/>
              </a:ext>
            </a:extLst>
          </p:cNvPr>
          <p:cNvSpPr/>
          <p:nvPr/>
        </p:nvSpPr>
        <p:spPr>
          <a:xfrm>
            <a:off x="6887638" y="5567320"/>
            <a:ext cx="678415" cy="2753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4671706F-0AC3-4DDB-92A8-561CF32002B5}"/>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FBD2B14D-B7C5-4E12-8EEF-F99F9F0940B0}"/>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70470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2215991"/>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One Transaction</a:t>
            </a:r>
          </a:p>
          <a:p>
            <a:endParaRPr lang="en-US" sz="1200" dirty="0">
              <a:solidFill>
                <a:schemeClr val="bg1"/>
              </a:solidFill>
              <a:latin typeface="Rockwell" panose="02060603020205020403" pitchFamily="18" charset="0"/>
            </a:endParaRPr>
          </a:p>
          <a:p>
            <a:r>
              <a:rPr lang="en-US" dirty="0">
                <a:solidFill>
                  <a:schemeClr val="accent6"/>
                </a:solidFill>
                <a:latin typeface="Rockwell" panose="02060603020205020403" pitchFamily="18" charset="0"/>
              </a:rPr>
              <a:t>Once the transaction is approved, the approver will see a message that the transaction was saved and signed off on.</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9" name="Picture 8">
            <a:extLst>
              <a:ext uri="{FF2B5EF4-FFF2-40B4-BE49-F238E27FC236}">
                <a16:creationId xmlns:a16="http://schemas.microsoft.com/office/drawing/2014/main" id="{A79AC1B7-528F-4C46-8230-F2811A4A5C78}"/>
              </a:ext>
            </a:extLst>
          </p:cNvPr>
          <p:cNvPicPr/>
          <p:nvPr/>
        </p:nvPicPr>
        <p:blipFill rotWithShape="1">
          <a:blip r:embed="rId3"/>
          <a:srcRect l="1377" t="1635" r="3362" b="4088"/>
          <a:stretch/>
        </p:blipFill>
        <p:spPr>
          <a:xfrm>
            <a:off x="3923600" y="3681113"/>
            <a:ext cx="4344797" cy="2031982"/>
          </a:xfrm>
          <a:prstGeom prst="rect">
            <a:avLst/>
          </a:prstGeom>
        </p:spPr>
      </p:pic>
      <p:sp>
        <p:nvSpPr>
          <p:cNvPr id="11" name="Oval 10">
            <a:extLst>
              <a:ext uri="{FF2B5EF4-FFF2-40B4-BE49-F238E27FC236}">
                <a16:creationId xmlns:a16="http://schemas.microsoft.com/office/drawing/2014/main" id="{7D09C396-F9B8-40AA-8B82-165238EB14BC}"/>
              </a:ext>
            </a:extLst>
          </p:cNvPr>
          <p:cNvSpPr/>
          <p:nvPr/>
        </p:nvSpPr>
        <p:spPr>
          <a:xfrm>
            <a:off x="3599917" y="5275313"/>
            <a:ext cx="3691005" cy="421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5D93A430-9DE6-4361-9820-5BDF8014455E}"/>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52791099-D6DE-4DB0-B484-0B121DBBDD78}"/>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3620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1938992"/>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Multiple Transactions</a:t>
            </a:r>
          </a:p>
          <a:p>
            <a:endParaRPr lang="en-US" sz="1200"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From the Transactions-Approver page and the Pending Sign Off tab, the approver will click on the boxes of the transactions to be approved. Next, the approver will select </a:t>
            </a:r>
            <a:r>
              <a:rPr lang="en-US" i="1" dirty="0">
                <a:solidFill>
                  <a:schemeClr val="bg1"/>
                </a:solidFill>
                <a:latin typeface="Rockwell" panose="02060603020205020403" pitchFamily="18" charset="0"/>
              </a:rPr>
              <a:t>Sign Off</a:t>
            </a:r>
            <a:r>
              <a:rPr lang="en-US" dirty="0">
                <a:solidFill>
                  <a:schemeClr val="bg1"/>
                </a:solidFill>
                <a:latin typeface="Rockwell" panose="02060603020205020403" pitchFamily="18" charset="0"/>
              </a:rPr>
              <a:t>.</a:t>
            </a:r>
          </a:p>
          <a:p>
            <a:endParaRPr lang="en-US" dirty="0">
              <a:solidFill>
                <a:schemeClr val="bg1"/>
              </a:solidFill>
              <a:latin typeface="Rockwell" panose="02060603020205020403" pitchFamily="18" charset="0"/>
            </a:endParaRPr>
          </a:p>
        </p:txBody>
      </p:sp>
      <p:pic>
        <p:nvPicPr>
          <p:cNvPr id="10" name="Picture 9">
            <a:extLst>
              <a:ext uri="{FF2B5EF4-FFF2-40B4-BE49-F238E27FC236}">
                <a16:creationId xmlns:a16="http://schemas.microsoft.com/office/drawing/2014/main" id="{8490F2F6-A195-4CBE-AF2D-4EF593A36AEE}"/>
              </a:ext>
            </a:extLst>
          </p:cNvPr>
          <p:cNvPicPr/>
          <p:nvPr/>
        </p:nvPicPr>
        <p:blipFill rotWithShape="1">
          <a:blip r:embed="rId3" cstate="print">
            <a:extLst>
              <a:ext uri="{28A0092B-C50C-407E-A947-70E740481C1C}">
                <a14:useLocalDpi xmlns:a14="http://schemas.microsoft.com/office/drawing/2010/main" val="0"/>
              </a:ext>
            </a:extLst>
          </a:blip>
          <a:srcRect l="648" t="2426" r="648" b="2494"/>
          <a:stretch/>
        </p:blipFill>
        <p:spPr>
          <a:xfrm>
            <a:off x="1228725" y="3429000"/>
            <a:ext cx="9734550" cy="2170688"/>
          </a:xfrm>
          <a:prstGeom prst="rect">
            <a:avLst/>
          </a:prstGeom>
        </p:spPr>
      </p:pic>
      <p:sp>
        <p:nvSpPr>
          <p:cNvPr id="13" name="Oval 12">
            <a:extLst>
              <a:ext uri="{FF2B5EF4-FFF2-40B4-BE49-F238E27FC236}">
                <a16:creationId xmlns:a16="http://schemas.microsoft.com/office/drawing/2014/main" id="{6C578E08-B31B-49EE-A032-624C31D71116}"/>
              </a:ext>
            </a:extLst>
          </p:cNvPr>
          <p:cNvSpPr/>
          <p:nvPr/>
        </p:nvSpPr>
        <p:spPr>
          <a:xfrm rot="16200000">
            <a:off x="2036758" y="4065557"/>
            <a:ext cx="738760" cy="3001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13E9555-1F3D-4E99-B300-469409CFE30C}"/>
              </a:ext>
            </a:extLst>
          </p:cNvPr>
          <p:cNvSpPr/>
          <p:nvPr/>
        </p:nvSpPr>
        <p:spPr>
          <a:xfrm>
            <a:off x="2329612" y="5406887"/>
            <a:ext cx="413588" cy="2722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39811316-CF84-491A-B63E-72B72EFA4191}"/>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CECE522F-1DED-4A3C-A4A8-841E5B1ABE4B}"/>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59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pic>
        <p:nvPicPr>
          <p:cNvPr id="3" name="Picture 2">
            <a:extLst>
              <a:ext uri="{FF2B5EF4-FFF2-40B4-BE49-F238E27FC236}">
                <a16:creationId xmlns:a16="http://schemas.microsoft.com/office/drawing/2014/main" id="{B989E1E3-94E7-4BBF-BD6E-791C7F9FC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6451" y="1412081"/>
            <a:ext cx="6625635" cy="4429125"/>
          </a:xfrm>
          <a:prstGeom prst="rect">
            <a:avLst/>
          </a:prstGeom>
        </p:spPr>
      </p:pic>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3457577" cy="3139321"/>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Login Screen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user sets the password.</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you need your password reset, you may contact the Cash and Investments Office at </a:t>
            </a:r>
            <a:r>
              <a:rPr lang="en-US" dirty="0">
                <a:solidFill>
                  <a:schemeClr val="bg1"/>
                </a:solidFill>
                <a:latin typeface="Rockwell" panose="02060603020205020403" pitchFamily="18" charset="0"/>
                <a:hlinkClick r:id="rId4"/>
              </a:rPr>
              <a:t>appa@jmu.edu</a:t>
            </a:r>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sp>
        <p:nvSpPr>
          <p:cNvPr id="16" name="Action Button: Go Home 15">
            <a:hlinkClick r:id="rId5" action="ppaction://hlinksldjump" highlightClick="1"/>
            <a:extLst>
              <a:ext uri="{FF2B5EF4-FFF2-40B4-BE49-F238E27FC236}">
                <a16:creationId xmlns:a16="http://schemas.microsoft.com/office/drawing/2014/main" id="{A3BCD4F1-C431-4837-92E4-E605AD19F89F}"/>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6" action="ppaction://hlinksldjump" highlightClick="1"/>
            <a:extLst>
              <a:ext uri="{FF2B5EF4-FFF2-40B4-BE49-F238E27FC236}">
                <a16:creationId xmlns:a16="http://schemas.microsoft.com/office/drawing/2014/main" id="{516C2EFD-FA99-4407-8925-9FC8AA0B995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51389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2492990"/>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Multiple Transactions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a pop up box will appear. In the comments, the approver may add a comment. However, it is not required. When finished, the approver will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a:t>
            </a:r>
          </a:p>
          <a:p>
            <a:endParaRPr lang="en-US" sz="1200"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9" name="Picture 8">
            <a:extLst>
              <a:ext uri="{FF2B5EF4-FFF2-40B4-BE49-F238E27FC236}">
                <a16:creationId xmlns:a16="http://schemas.microsoft.com/office/drawing/2014/main" id="{8C9569E7-81F6-402E-B401-66FDD357B5F1}"/>
              </a:ext>
            </a:extLst>
          </p:cNvPr>
          <p:cNvPicPr/>
          <p:nvPr/>
        </p:nvPicPr>
        <p:blipFill rotWithShape="1">
          <a:blip r:embed="rId3"/>
          <a:srcRect l="1697" t="1377" r="1313" b="1365"/>
          <a:stretch/>
        </p:blipFill>
        <p:spPr>
          <a:xfrm>
            <a:off x="4095453" y="3681113"/>
            <a:ext cx="4001092" cy="2155229"/>
          </a:xfrm>
          <a:prstGeom prst="rect">
            <a:avLst/>
          </a:prstGeom>
        </p:spPr>
      </p:pic>
      <p:sp>
        <p:nvSpPr>
          <p:cNvPr id="11" name="Oval 10">
            <a:extLst>
              <a:ext uri="{FF2B5EF4-FFF2-40B4-BE49-F238E27FC236}">
                <a16:creationId xmlns:a16="http://schemas.microsoft.com/office/drawing/2014/main" id="{7D09C396-F9B8-40AA-8B82-165238EB14BC}"/>
              </a:ext>
            </a:extLst>
          </p:cNvPr>
          <p:cNvSpPr/>
          <p:nvPr/>
        </p:nvSpPr>
        <p:spPr>
          <a:xfrm>
            <a:off x="6956329" y="5569037"/>
            <a:ext cx="678415" cy="2753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Go Home 19">
            <a:hlinkClick r:id="rId4" action="ppaction://hlinksldjump" highlightClick="1"/>
            <a:extLst>
              <a:ext uri="{FF2B5EF4-FFF2-40B4-BE49-F238E27FC236}">
                <a16:creationId xmlns:a16="http://schemas.microsoft.com/office/drawing/2014/main" id="{DFF7A8F0-9A7C-48CF-A255-A882B406899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EDFBC7CC-9CA0-4D84-8F8D-775220F09796}"/>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3634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1938992"/>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Approving Multiple Transactions</a:t>
            </a:r>
          </a:p>
          <a:p>
            <a:endParaRPr lang="en-US" sz="1200" dirty="0">
              <a:solidFill>
                <a:schemeClr val="bg1"/>
              </a:solidFill>
              <a:latin typeface="Rockwell" panose="02060603020205020403" pitchFamily="18" charset="0"/>
            </a:endParaRPr>
          </a:p>
          <a:p>
            <a:r>
              <a:rPr lang="en-US" dirty="0">
                <a:solidFill>
                  <a:schemeClr val="accent6"/>
                </a:solidFill>
                <a:latin typeface="Rockwell" panose="02060603020205020403" pitchFamily="18" charset="0"/>
              </a:rPr>
              <a:t>Once complete, a message box will appear that says the transactions are signed off.</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p:txBody>
      </p:sp>
      <p:pic>
        <p:nvPicPr>
          <p:cNvPr id="10" name="Picture 9">
            <a:extLst>
              <a:ext uri="{FF2B5EF4-FFF2-40B4-BE49-F238E27FC236}">
                <a16:creationId xmlns:a16="http://schemas.microsoft.com/office/drawing/2014/main" id="{8419FB48-16EA-4ED2-9CBC-BAE37BEF34F9}"/>
              </a:ext>
            </a:extLst>
          </p:cNvPr>
          <p:cNvPicPr/>
          <p:nvPr/>
        </p:nvPicPr>
        <p:blipFill rotWithShape="1">
          <a:blip r:embed="rId3"/>
          <a:srcRect l="2119" t="2386" r="2040" b="3804"/>
          <a:stretch/>
        </p:blipFill>
        <p:spPr>
          <a:xfrm>
            <a:off x="4180162" y="3521332"/>
            <a:ext cx="3592864" cy="2152750"/>
          </a:xfrm>
          <a:prstGeom prst="rect">
            <a:avLst/>
          </a:prstGeom>
        </p:spPr>
      </p:pic>
      <p:sp>
        <p:nvSpPr>
          <p:cNvPr id="20" name="Action Button: Go Home 19">
            <a:hlinkClick r:id="rId4" action="ppaction://hlinksldjump" highlightClick="1"/>
            <a:extLst>
              <a:ext uri="{FF2B5EF4-FFF2-40B4-BE49-F238E27FC236}">
                <a16:creationId xmlns:a16="http://schemas.microsoft.com/office/drawing/2014/main" id="{E6E6D7C8-57FA-4F6E-BAB4-C6B874294E13}"/>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76423418-AF35-4AC5-8E44-078D0FD9FA91}"/>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6084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2769989"/>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Flagging a Transaction</a:t>
            </a:r>
          </a:p>
          <a:p>
            <a:endParaRPr lang="en-US" sz="1200"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If a transaction is missing information or is incorrect, an approver may flag that transaction. This means that the transaction will be sent back to the cardholder to correct the information with a note from the approver. Once the information is corrected, it will be signed off and sent back to the approver. To flag a transaction, the approver must select </a:t>
            </a:r>
            <a:r>
              <a:rPr lang="en-US" i="1" dirty="0">
                <a:solidFill>
                  <a:schemeClr val="bg1"/>
                </a:solidFill>
                <a:latin typeface="Rockwell" panose="02060603020205020403" pitchFamily="18" charset="0"/>
              </a:rPr>
              <a:t>Raise Flag</a:t>
            </a:r>
            <a:r>
              <a:rPr lang="en-US" dirty="0">
                <a:solidFill>
                  <a:schemeClr val="bg1"/>
                </a:solidFill>
                <a:latin typeface="Rockwell" panose="02060603020205020403" pitchFamily="18" charset="0"/>
              </a:rPr>
              <a:t> from the Transaction Detail page. </a:t>
            </a:r>
          </a:p>
          <a:p>
            <a:endParaRPr lang="en-US"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624BC3F9-36FA-4C39-AE58-9436454E2F17}"/>
              </a:ext>
            </a:extLst>
          </p:cNvPr>
          <p:cNvPicPr/>
          <p:nvPr/>
        </p:nvPicPr>
        <p:blipFill rotWithShape="1">
          <a:blip r:embed="rId3" cstate="print">
            <a:extLst>
              <a:ext uri="{28A0092B-C50C-407E-A947-70E740481C1C}">
                <a14:useLocalDpi xmlns:a14="http://schemas.microsoft.com/office/drawing/2010/main" val="0"/>
              </a:ext>
            </a:extLst>
          </a:blip>
          <a:srcRect l="928" t="2397" r="810" b="1703"/>
          <a:stretch/>
        </p:blipFill>
        <p:spPr>
          <a:xfrm>
            <a:off x="2458630" y="4062202"/>
            <a:ext cx="6692113" cy="2023229"/>
          </a:xfrm>
          <a:prstGeom prst="rect">
            <a:avLst/>
          </a:prstGeom>
        </p:spPr>
      </p:pic>
      <p:sp>
        <p:nvSpPr>
          <p:cNvPr id="9" name="Isosceles Triangle 8">
            <a:extLst>
              <a:ext uri="{FF2B5EF4-FFF2-40B4-BE49-F238E27FC236}">
                <a16:creationId xmlns:a16="http://schemas.microsoft.com/office/drawing/2014/main" id="{85F9F9A6-0FC4-45CD-BBE1-BD3FF5EB2F3F}"/>
              </a:ext>
            </a:extLst>
          </p:cNvPr>
          <p:cNvSpPr/>
          <p:nvPr/>
        </p:nvSpPr>
        <p:spPr>
          <a:xfrm rot="15296065">
            <a:off x="9039713" y="3885032"/>
            <a:ext cx="1043114" cy="1842345"/>
          </a:xfrm>
          <a:prstGeom prst="triangle">
            <a:avLst>
              <a:gd name="adj" fmla="val 48232"/>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6296E86-23D3-44F0-8B9A-864CFFD1015F}"/>
              </a:ext>
            </a:extLst>
          </p:cNvPr>
          <p:cNvSpPr/>
          <p:nvPr/>
        </p:nvSpPr>
        <p:spPr>
          <a:xfrm rot="14171479">
            <a:off x="10117696" y="3919625"/>
            <a:ext cx="1243019" cy="1170899"/>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9AF05CE-17F3-4865-A68E-CC453B554936}"/>
              </a:ext>
            </a:extLst>
          </p:cNvPr>
          <p:cNvPicPr/>
          <p:nvPr/>
        </p:nvPicPr>
        <p:blipFill rotWithShape="1">
          <a:blip r:embed="rId3" cstate="print">
            <a:extLst>
              <a:ext uri="{28A0092B-C50C-407E-A947-70E740481C1C}">
                <a14:useLocalDpi xmlns:a14="http://schemas.microsoft.com/office/drawing/2010/main" val="0"/>
              </a:ext>
            </a:extLst>
          </a:blip>
          <a:srcRect l="87083" t="36996" r="4600" b="37813"/>
          <a:stretch/>
        </p:blipFill>
        <p:spPr>
          <a:xfrm>
            <a:off x="10141100" y="3884177"/>
            <a:ext cx="1201438" cy="1238081"/>
          </a:xfrm>
          <a:prstGeom prst="ellipse">
            <a:avLst/>
          </a:prstGeom>
        </p:spPr>
      </p:pic>
      <p:sp>
        <p:nvSpPr>
          <p:cNvPr id="23" name="Action Button: Go Home 22">
            <a:hlinkClick r:id="rId4" action="ppaction://hlinksldjump" highlightClick="1"/>
            <a:extLst>
              <a:ext uri="{FF2B5EF4-FFF2-40B4-BE49-F238E27FC236}">
                <a16:creationId xmlns:a16="http://schemas.microsoft.com/office/drawing/2014/main" id="{38BC01A7-91E0-4F04-8702-C9F35F77E74F}"/>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ction Button: Go to Beginning 23">
            <a:hlinkClick r:id="rId5" action="ppaction://hlinksldjump" highlightClick="1"/>
            <a:extLst>
              <a:ext uri="{FF2B5EF4-FFF2-40B4-BE49-F238E27FC236}">
                <a16:creationId xmlns:a16="http://schemas.microsoft.com/office/drawing/2014/main" id="{06154D76-4D26-4F64-AD26-FA0970C89561}"/>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1327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1938992"/>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Flagging a Transaction</a:t>
            </a:r>
          </a:p>
          <a:p>
            <a:endParaRPr lang="en-US" sz="1200"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 pop up box will appear. The approver should make a comment to let the cardholder know why the transaction is being sent back for a correction. After the approver has made a comment,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a:t>
            </a:r>
          </a:p>
        </p:txBody>
      </p:sp>
      <p:pic>
        <p:nvPicPr>
          <p:cNvPr id="15" name="Picture 14">
            <a:extLst>
              <a:ext uri="{FF2B5EF4-FFF2-40B4-BE49-F238E27FC236}">
                <a16:creationId xmlns:a16="http://schemas.microsoft.com/office/drawing/2014/main" id="{0311368C-E5F8-41E2-9E00-DCE84F9AA5EA}"/>
              </a:ext>
            </a:extLst>
          </p:cNvPr>
          <p:cNvPicPr/>
          <p:nvPr/>
        </p:nvPicPr>
        <p:blipFill rotWithShape="1">
          <a:blip r:embed="rId3"/>
          <a:srcRect l="1182" t="2598" r="1965" b="1766"/>
          <a:stretch/>
        </p:blipFill>
        <p:spPr>
          <a:xfrm>
            <a:off x="4157956" y="3521332"/>
            <a:ext cx="3876085" cy="2484255"/>
          </a:xfrm>
          <a:prstGeom prst="rect">
            <a:avLst/>
          </a:prstGeom>
        </p:spPr>
      </p:pic>
      <p:sp>
        <p:nvSpPr>
          <p:cNvPr id="24" name="Action Button: Go Home 23">
            <a:hlinkClick r:id="rId4" action="ppaction://hlinksldjump" highlightClick="1"/>
            <a:extLst>
              <a:ext uri="{FF2B5EF4-FFF2-40B4-BE49-F238E27FC236}">
                <a16:creationId xmlns:a16="http://schemas.microsoft.com/office/drawing/2014/main" id="{DB966ED2-F4A4-4400-AA73-0B68300EE0A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ction Button: Go to Beginning 24">
            <a:hlinkClick r:id="rId5" action="ppaction://hlinksldjump" highlightClick="1"/>
            <a:extLst>
              <a:ext uri="{FF2B5EF4-FFF2-40B4-BE49-F238E27FC236}">
                <a16:creationId xmlns:a16="http://schemas.microsoft.com/office/drawing/2014/main" id="{7F0635B8-2FAA-4655-B0F9-C62E91CC0E9F}"/>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1729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2" name="TextBox 11">
            <a:extLst>
              <a:ext uri="{FF2B5EF4-FFF2-40B4-BE49-F238E27FC236}">
                <a16:creationId xmlns:a16="http://schemas.microsoft.com/office/drawing/2014/main" id="{39F21FCA-2C1B-47B9-9EEC-95EC805A59DC}"/>
              </a:ext>
            </a:extLst>
          </p:cNvPr>
          <p:cNvSpPr txBox="1"/>
          <p:nvPr/>
        </p:nvSpPr>
        <p:spPr>
          <a:xfrm>
            <a:off x="989914" y="1582340"/>
            <a:ext cx="9973361" cy="1384995"/>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Flagging a Transaction</a:t>
            </a:r>
          </a:p>
          <a:p>
            <a:endParaRPr lang="en-US" sz="1200"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Then, a message box will appear indicating that the transaction has been flagged.</a:t>
            </a:r>
          </a:p>
        </p:txBody>
      </p:sp>
      <p:pic>
        <p:nvPicPr>
          <p:cNvPr id="8" name="Picture 7">
            <a:extLst>
              <a:ext uri="{FF2B5EF4-FFF2-40B4-BE49-F238E27FC236}">
                <a16:creationId xmlns:a16="http://schemas.microsoft.com/office/drawing/2014/main" id="{E94CF5B1-C0F6-4251-867B-D14B6E67D69C}"/>
              </a:ext>
            </a:extLst>
          </p:cNvPr>
          <p:cNvPicPr/>
          <p:nvPr/>
        </p:nvPicPr>
        <p:blipFill rotWithShape="1">
          <a:blip r:embed="rId3"/>
          <a:srcRect l="2359" t="3589" r="2871" b="5252"/>
          <a:stretch/>
        </p:blipFill>
        <p:spPr>
          <a:xfrm>
            <a:off x="4772277" y="3476786"/>
            <a:ext cx="2647446" cy="1927927"/>
          </a:xfrm>
          <a:prstGeom prst="rect">
            <a:avLst/>
          </a:prstGeom>
        </p:spPr>
      </p:pic>
      <p:sp>
        <p:nvSpPr>
          <p:cNvPr id="15" name="Action Button: Go Home 14">
            <a:hlinkClick r:id="rId4" action="ppaction://hlinksldjump" highlightClick="1"/>
            <a:extLst>
              <a:ext uri="{FF2B5EF4-FFF2-40B4-BE49-F238E27FC236}">
                <a16:creationId xmlns:a16="http://schemas.microsoft.com/office/drawing/2014/main" id="{0E8AF9F8-A600-48AA-9D52-6435C7CCE121}"/>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5" action="ppaction://hlinksldjump" highlightClick="1"/>
            <a:extLst>
              <a:ext uri="{FF2B5EF4-FFF2-40B4-BE49-F238E27FC236}">
                <a16:creationId xmlns:a16="http://schemas.microsoft.com/office/drawing/2014/main" id="{F267E04A-C2ED-44D0-914D-82FAFB37286D}"/>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2483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720284" y="1990640"/>
            <a:ext cx="673950" cy="3419001"/>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559693" y="1962739"/>
            <a:ext cx="5912019" cy="1592557"/>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General Information</a:t>
            </a:r>
          </a:p>
        </p:txBody>
      </p:sp>
      <p:sp>
        <p:nvSpPr>
          <p:cNvPr id="7" name="TextBox 6">
            <a:extLst>
              <a:ext uri="{FF2B5EF4-FFF2-40B4-BE49-F238E27FC236}">
                <a16:creationId xmlns:a16="http://schemas.microsoft.com/office/drawing/2014/main" id="{B52EBE43-8ADF-4422-A80C-4451222DB10B}"/>
              </a:ext>
            </a:extLst>
          </p:cNvPr>
          <p:cNvSpPr txBox="1"/>
          <p:nvPr/>
        </p:nvSpPr>
        <p:spPr>
          <a:xfrm>
            <a:off x="2780260" y="1917207"/>
            <a:ext cx="461665" cy="3548542"/>
          </a:xfrm>
          <a:prstGeom prst="rect">
            <a:avLst/>
          </a:prstGeom>
          <a:noFill/>
        </p:spPr>
        <p:txBody>
          <a:bodyPr vert="vert270" wrap="square" rtlCol="0">
            <a:spAutoFit/>
          </a:bodyPr>
          <a:lstStyle/>
          <a:p>
            <a:pPr algn="ctr"/>
            <a:r>
              <a:rPr lang="en-US" dirty="0">
                <a:solidFill>
                  <a:schemeClr val="bg1"/>
                </a:solidFill>
                <a:latin typeface="Rockwell" panose="02060603020205020403" pitchFamily="18" charset="0"/>
              </a:rPr>
              <a:t>Monthly Reconciliation Report</a:t>
            </a:r>
          </a:p>
        </p:txBody>
      </p:sp>
      <p:sp>
        <p:nvSpPr>
          <p:cNvPr id="17" name="Rectangle 16">
            <a:hlinkClick r:id="rId4" action="ppaction://hlinksldjump"/>
            <a:extLst>
              <a:ext uri="{FF2B5EF4-FFF2-40B4-BE49-F238E27FC236}">
                <a16:creationId xmlns:a16="http://schemas.microsoft.com/office/drawing/2014/main" id="{68EBD213-47CD-47D0-8E11-9101109C9078}"/>
              </a:ext>
            </a:extLst>
          </p:cNvPr>
          <p:cNvSpPr/>
          <p:nvPr/>
        </p:nvSpPr>
        <p:spPr>
          <a:xfrm>
            <a:off x="3559693" y="3873192"/>
            <a:ext cx="5912019" cy="1592557"/>
          </a:xfrm>
          <a:prstGeom prst="rect">
            <a:avLst/>
          </a:prstGeom>
          <a:solidFill>
            <a:srgbClr val="CBB681">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Running Report</a:t>
            </a:r>
          </a:p>
        </p:txBody>
      </p:sp>
    </p:spTree>
    <p:extLst>
      <p:ext uri="{BB962C8B-B14F-4D97-AF65-F5344CB8AC3E}">
        <p14:creationId xmlns:p14="http://schemas.microsoft.com/office/powerpoint/2010/main" val="23689660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General Information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will run the Memo Statement monthly to keep with SPCC records.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report must be run after all charges are reconciled for the billing cycle and kept with SPCC records for the current and past fiscal year.</a:t>
            </a:r>
          </a:p>
        </p:txBody>
      </p:sp>
      <p:pic>
        <p:nvPicPr>
          <p:cNvPr id="11" name="Picture 10">
            <a:extLst>
              <a:ext uri="{FF2B5EF4-FFF2-40B4-BE49-F238E27FC236}">
                <a16:creationId xmlns:a16="http://schemas.microsoft.com/office/drawing/2014/main" id="{DC8E4425-BC79-4055-BC7A-9B452B9314D9}"/>
              </a:ext>
            </a:extLst>
          </p:cNvPr>
          <p:cNvPicPr/>
          <p:nvPr/>
        </p:nvPicPr>
        <p:blipFill rotWithShape="1">
          <a:blip r:embed="rId3"/>
          <a:srcRect l="321" t="2374" r="1433" b="2615"/>
          <a:stretch/>
        </p:blipFill>
        <p:spPr>
          <a:xfrm>
            <a:off x="2921853" y="3652544"/>
            <a:ext cx="6348293" cy="2230634"/>
          </a:xfrm>
          <a:prstGeom prst="rect">
            <a:avLst/>
          </a:prstGeom>
        </p:spPr>
      </p:pic>
      <p:sp>
        <p:nvSpPr>
          <p:cNvPr id="2" name="Action Button: Go Home 1">
            <a:hlinkClick r:id="rId4" action="ppaction://hlinksldjump" highlightClick="1"/>
            <a:extLst>
              <a:ext uri="{FF2B5EF4-FFF2-40B4-BE49-F238E27FC236}">
                <a16:creationId xmlns:a16="http://schemas.microsoft.com/office/drawing/2014/main" id="{448EA00A-EB01-4157-9E6E-149FF8B502BF}"/>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ction Button: Go to Beginning 2">
            <a:hlinkClick r:id="rId5" action="ppaction://hlinksldjump" highlightClick="1"/>
            <a:extLst>
              <a:ext uri="{FF2B5EF4-FFF2-40B4-BE49-F238E27FC236}">
                <a16:creationId xmlns:a16="http://schemas.microsoft.com/office/drawing/2014/main" id="{0F76FCEC-E869-4F49-94F7-3A3FF96FC2B7}"/>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27066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1200329"/>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From the WORKS report page, the cardholder will choose </a:t>
            </a:r>
            <a:r>
              <a:rPr lang="en-US" i="1" dirty="0">
                <a:solidFill>
                  <a:schemeClr val="bg1"/>
                </a:solidFill>
                <a:latin typeface="Rockwell" panose="02060603020205020403" pitchFamily="18" charset="0"/>
              </a:rPr>
              <a:t>Reports</a:t>
            </a:r>
            <a:r>
              <a:rPr lang="en-US" dirty="0">
                <a:solidFill>
                  <a:schemeClr val="bg1"/>
                </a:solidFill>
                <a:latin typeface="Rockwell" panose="02060603020205020403" pitchFamily="18" charset="0"/>
              </a:rPr>
              <a:t> and </a:t>
            </a:r>
            <a:r>
              <a:rPr lang="en-US" i="1" dirty="0">
                <a:solidFill>
                  <a:schemeClr val="bg1"/>
                </a:solidFill>
                <a:latin typeface="Rockwell" panose="02060603020205020403" pitchFamily="18" charset="0"/>
              </a:rPr>
              <a:t>Create. </a:t>
            </a:r>
            <a:r>
              <a:rPr lang="en-US" dirty="0">
                <a:solidFill>
                  <a:schemeClr val="bg1"/>
                </a:solidFill>
                <a:latin typeface="Rockwell" panose="02060603020205020403" pitchFamily="18" charset="0"/>
              </a:rPr>
              <a:t>The category will be </a:t>
            </a:r>
            <a:r>
              <a:rPr lang="en-US" i="1" dirty="0">
                <a:solidFill>
                  <a:schemeClr val="bg1"/>
                </a:solidFill>
                <a:latin typeface="Rockwell" panose="02060603020205020403" pitchFamily="18" charset="0"/>
              </a:rPr>
              <a:t>Spend</a:t>
            </a:r>
            <a:r>
              <a:rPr lang="en-US" dirty="0">
                <a:solidFill>
                  <a:schemeClr val="bg1"/>
                </a:solidFill>
                <a:latin typeface="Rockwell" panose="02060603020205020403" pitchFamily="18" charset="0"/>
              </a:rPr>
              <a:t>. The template is the </a:t>
            </a:r>
            <a:r>
              <a:rPr lang="en-US" i="1" dirty="0">
                <a:solidFill>
                  <a:schemeClr val="bg1"/>
                </a:solidFill>
                <a:latin typeface="Rockwell" panose="02060603020205020403" pitchFamily="18" charset="0"/>
              </a:rPr>
              <a:t>Memo Statement</a:t>
            </a:r>
            <a:r>
              <a:rPr lang="en-US" dirty="0">
                <a:solidFill>
                  <a:schemeClr val="bg1"/>
                </a:solidFill>
                <a:latin typeface="Rockwell" panose="02060603020205020403" pitchFamily="18" charset="0"/>
              </a:rPr>
              <a:t>.</a:t>
            </a:r>
            <a:endParaRPr lang="en-US" i="1" dirty="0">
              <a:solidFill>
                <a:schemeClr val="bg1"/>
              </a:solidFill>
              <a:latin typeface="Rockwell" panose="02060603020205020403" pitchFamily="18" charset="0"/>
            </a:endParaRPr>
          </a:p>
        </p:txBody>
      </p:sp>
      <p:pic>
        <p:nvPicPr>
          <p:cNvPr id="8" name="Picture 7">
            <a:extLst>
              <a:ext uri="{FF2B5EF4-FFF2-40B4-BE49-F238E27FC236}">
                <a16:creationId xmlns:a16="http://schemas.microsoft.com/office/drawing/2014/main" id="{F1C074FF-9BFF-4BFE-BBCB-4B035A212A2C}"/>
              </a:ext>
            </a:extLst>
          </p:cNvPr>
          <p:cNvPicPr/>
          <p:nvPr/>
        </p:nvPicPr>
        <p:blipFill rotWithShape="1">
          <a:blip r:embed="rId3"/>
          <a:srcRect l="873" t="1660" r="1190" b="3639"/>
          <a:stretch/>
        </p:blipFill>
        <p:spPr>
          <a:xfrm>
            <a:off x="3983976" y="3178146"/>
            <a:ext cx="4224043" cy="2397534"/>
          </a:xfrm>
          <a:prstGeom prst="rect">
            <a:avLst/>
          </a:prstGeom>
        </p:spPr>
      </p:pic>
      <p:sp>
        <p:nvSpPr>
          <p:cNvPr id="9" name="Oval 8">
            <a:extLst>
              <a:ext uri="{FF2B5EF4-FFF2-40B4-BE49-F238E27FC236}">
                <a16:creationId xmlns:a16="http://schemas.microsoft.com/office/drawing/2014/main" id="{4C3B4776-7E6F-4EC3-99D4-5AEAB3F80907}"/>
              </a:ext>
            </a:extLst>
          </p:cNvPr>
          <p:cNvSpPr/>
          <p:nvPr/>
        </p:nvSpPr>
        <p:spPr>
          <a:xfrm>
            <a:off x="4678513" y="4635289"/>
            <a:ext cx="3114118" cy="10036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Go Home 19">
            <a:hlinkClick r:id="rId4" action="ppaction://hlinksldjump" highlightClick="1"/>
            <a:extLst>
              <a:ext uri="{FF2B5EF4-FFF2-40B4-BE49-F238E27FC236}">
                <a16:creationId xmlns:a16="http://schemas.microsoft.com/office/drawing/2014/main" id="{1FF8DAD2-6C73-4970-907C-D311586AAC60}"/>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5" action="ppaction://hlinksldjump" highlightClick="1"/>
            <a:extLst>
              <a:ext uri="{FF2B5EF4-FFF2-40B4-BE49-F238E27FC236}">
                <a16:creationId xmlns:a16="http://schemas.microsoft.com/office/drawing/2014/main" id="{C1DA9DDF-C546-4963-ACFB-15AE2C092149}"/>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65908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923330"/>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make sure that on the </a:t>
            </a:r>
            <a:r>
              <a:rPr lang="en-US" i="1" dirty="0">
                <a:solidFill>
                  <a:schemeClr val="bg1"/>
                </a:solidFill>
                <a:latin typeface="Rockwell" panose="02060603020205020403" pitchFamily="18" charset="0"/>
              </a:rPr>
              <a:t>Report Options</a:t>
            </a:r>
            <a:r>
              <a:rPr lang="en-US" dirty="0">
                <a:solidFill>
                  <a:schemeClr val="bg1"/>
                </a:solidFill>
                <a:latin typeface="Rockwell" panose="02060603020205020403" pitchFamily="18" charset="0"/>
              </a:rPr>
              <a:t>, </a:t>
            </a:r>
            <a:r>
              <a:rPr lang="en-US" i="1" dirty="0">
                <a:solidFill>
                  <a:schemeClr val="bg1"/>
                </a:solidFill>
                <a:latin typeface="Rockwell" panose="02060603020205020403" pitchFamily="18" charset="0"/>
              </a:rPr>
              <a:t>Advanced </a:t>
            </a:r>
            <a:r>
              <a:rPr lang="en-US" dirty="0">
                <a:solidFill>
                  <a:schemeClr val="bg1"/>
                </a:solidFill>
                <a:latin typeface="Rockwell" panose="02060603020205020403" pitchFamily="18" charset="0"/>
              </a:rPr>
              <a:t>is selected.</a:t>
            </a:r>
          </a:p>
        </p:txBody>
      </p:sp>
      <p:pic>
        <p:nvPicPr>
          <p:cNvPr id="11" name="Picture 10">
            <a:extLst>
              <a:ext uri="{FF2B5EF4-FFF2-40B4-BE49-F238E27FC236}">
                <a16:creationId xmlns:a16="http://schemas.microsoft.com/office/drawing/2014/main" id="{145E99AC-05F2-4833-BFC4-170171D407B8}"/>
              </a:ext>
            </a:extLst>
          </p:cNvPr>
          <p:cNvPicPr/>
          <p:nvPr/>
        </p:nvPicPr>
        <p:blipFill rotWithShape="1">
          <a:blip r:embed="rId3"/>
          <a:srcRect l="699" t="1468" r="1359" b="3218"/>
          <a:stretch/>
        </p:blipFill>
        <p:spPr>
          <a:xfrm>
            <a:off x="3876085" y="3293459"/>
            <a:ext cx="4410159" cy="1642684"/>
          </a:xfrm>
          <a:prstGeom prst="rect">
            <a:avLst/>
          </a:prstGeom>
        </p:spPr>
      </p:pic>
      <p:sp>
        <p:nvSpPr>
          <p:cNvPr id="9" name="Oval 8">
            <a:extLst>
              <a:ext uri="{FF2B5EF4-FFF2-40B4-BE49-F238E27FC236}">
                <a16:creationId xmlns:a16="http://schemas.microsoft.com/office/drawing/2014/main" id="{4C3B4776-7E6F-4EC3-99D4-5AEAB3F80907}"/>
              </a:ext>
            </a:extLst>
          </p:cNvPr>
          <p:cNvSpPr/>
          <p:nvPr/>
        </p:nvSpPr>
        <p:spPr>
          <a:xfrm>
            <a:off x="3738520" y="4539862"/>
            <a:ext cx="3471484" cy="3962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ED4C44D0-3B54-4BA3-B189-6688E9824698}"/>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FCE7380D-9565-48D6-93F3-D03D27D25C6B}"/>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99913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923330"/>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In the Filters, the cardholder will select the calendar.</a:t>
            </a:r>
          </a:p>
        </p:txBody>
      </p:sp>
      <p:pic>
        <p:nvPicPr>
          <p:cNvPr id="12" name="Picture 11">
            <a:extLst>
              <a:ext uri="{FF2B5EF4-FFF2-40B4-BE49-F238E27FC236}">
                <a16:creationId xmlns:a16="http://schemas.microsoft.com/office/drawing/2014/main" id="{C4EC1BA0-BD56-4ACB-BDBF-7DBE98AC4AE2}"/>
              </a:ext>
            </a:extLst>
          </p:cNvPr>
          <p:cNvPicPr/>
          <p:nvPr/>
        </p:nvPicPr>
        <p:blipFill>
          <a:blip r:embed="rId3"/>
          <a:stretch>
            <a:fillRect/>
          </a:stretch>
        </p:blipFill>
        <p:spPr>
          <a:xfrm>
            <a:off x="3148406" y="2753639"/>
            <a:ext cx="5895183" cy="3129539"/>
          </a:xfrm>
          <a:prstGeom prst="rect">
            <a:avLst/>
          </a:prstGeom>
        </p:spPr>
      </p:pic>
      <p:sp>
        <p:nvSpPr>
          <p:cNvPr id="13" name="Isosceles Triangle 12">
            <a:extLst>
              <a:ext uri="{FF2B5EF4-FFF2-40B4-BE49-F238E27FC236}">
                <a16:creationId xmlns:a16="http://schemas.microsoft.com/office/drawing/2014/main" id="{FF711114-CA98-4A1E-B24F-C5CC28DEF182}"/>
              </a:ext>
            </a:extLst>
          </p:cNvPr>
          <p:cNvSpPr/>
          <p:nvPr/>
        </p:nvSpPr>
        <p:spPr>
          <a:xfrm rot="6429562">
            <a:off x="3451205" y="3169713"/>
            <a:ext cx="1053716" cy="3695883"/>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9E99FD4-A65C-49C7-947E-622CCE7832FD}"/>
              </a:ext>
            </a:extLst>
          </p:cNvPr>
          <p:cNvSpPr/>
          <p:nvPr/>
        </p:nvSpPr>
        <p:spPr>
          <a:xfrm rot="4495221">
            <a:off x="1440033" y="3828231"/>
            <a:ext cx="1136706" cy="1193857"/>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3C773F5-99E5-4DEB-93F3-6D05D7068CF9}"/>
              </a:ext>
            </a:extLst>
          </p:cNvPr>
          <p:cNvPicPr/>
          <p:nvPr/>
        </p:nvPicPr>
        <p:blipFill rotWithShape="1">
          <a:blip r:embed="rId3"/>
          <a:srcRect l="43701" t="87067" r="53303" b="7760"/>
          <a:stretch/>
        </p:blipFill>
        <p:spPr>
          <a:xfrm>
            <a:off x="1405052" y="3843717"/>
            <a:ext cx="1192492" cy="1141799"/>
          </a:xfrm>
          <a:prstGeom prst="ellipse">
            <a:avLst/>
          </a:prstGeom>
        </p:spPr>
      </p:pic>
      <p:sp>
        <p:nvSpPr>
          <p:cNvPr id="22" name="Action Button: Go Home 21">
            <a:hlinkClick r:id="rId4" action="ppaction://hlinksldjump" highlightClick="1"/>
            <a:extLst>
              <a:ext uri="{FF2B5EF4-FFF2-40B4-BE49-F238E27FC236}">
                <a16:creationId xmlns:a16="http://schemas.microsoft.com/office/drawing/2014/main" id="{FA12C582-82DB-46A5-9A29-33A01C32B8A1}"/>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to Beginning 22">
            <a:hlinkClick r:id="rId5" action="ppaction://hlinksldjump" highlightClick="1"/>
            <a:extLst>
              <a:ext uri="{FF2B5EF4-FFF2-40B4-BE49-F238E27FC236}">
                <a16:creationId xmlns:a16="http://schemas.microsoft.com/office/drawing/2014/main" id="{0AEC8CA9-CCB2-455E-9E1B-8C0C92CE4C22}"/>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160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761801" y="1471418"/>
            <a:ext cx="558568" cy="4426569"/>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518177" y="1435663"/>
            <a:ext cx="5912019" cy="427191"/>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Reconciliation Dates</a:t>
            </a:r>
          </a:p>
        </p:txBody>
      </p:sp>
      <p:sp>
        <p:nvSpPr>
          <p:cNvPr id="10" name="Rectangle 9">
            <a:hlinkClick r:id="rId4" action="ppaction://hlinksldjump"/>
            <a:extLst>
              <a:ext uri="{FF2B5EF4-FFF2-40B4-BE49-F238E27FC236}">
                <a16:creationId xmlns:a16="http://schemas.microsoft.com/office/drawing/2014/main" id="{29E5DC10-8B3C-47E0-B019-0346F13CACAF}"/>
              </a:ext>
            </a:extLst>
          </p:cNvPr>
          <p:cNvSpPr/>
          <p:nvPr/>
        </p:nvSpPr>
        <p:spPr>
          <a:xfrm>
            <a:off x="3518177" y="1942298"/>
            <a:ext cx="5912019" cy="427191"/>
          </a:xfrm>
          <a:prstGeom prst="rect">
            <a:avLst/>
          </a:prstGeom>
          <a:solidFill>
            <a:srgbClr val="CBB68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Cardholder Home Page</a:t>
            </a:r>
          </a:p>
        </p:txBody>
      </p:sp>
      <p:sp>
        <p:nvSpPr>
          <p:cNvPr id="11" name="Rectangle 10">
            <a:hlinkClick r:id="rId5" action="ppaction://hlinksldjump"/>
            <a:extLst>
              <a:ext uri="{FF2B5EF4-FFF2-40B4-BE49-F238E27FC236}">
                <a16:creationId xmlns:a16="http://schemas.microsoft.com/office/drawing/2014/main" id="{38D29CFC-4AD8-4CBB-919B-C9F702F767D1}"/>
              </a:ext>
            </a:extLst>
          </p:cNvPr>
          <p:cNvSpPr/>
          <p:nvPr/>
        </p:nvSpPr>
        <p:spPr>
          <a:xfrm>
            <a:off x="3518176" y="2446011"/>
            <a:ext cx="5912019" cy="427191"/>
          </a:xfrm>
          <a:prstGeom prst="rect">
            <a:avLst/>
          </a:prstGeom>
          <a:solidFill>
            <a:srgbClr val="CBB681">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Reconciliation Process</a:t>
            </a:r>
          </a:p>
        </p:txBody>
      </p:sp>
      <p:sp>
        <p:nvSpPr>
          <p:cNvPr id="12" name="Rectangle 11">
            <a:hlinkClick r:id="rId6" action="ppaction://hlinksldjump"/>
            <a:extLst>
              <a:ext uri="{FF2B5EF4-FFF2-40B4-BE49-F238E27FC236}">
                <a16:creationId xmlns:a16="http://schemas.microsoft.com/office/drawing/2014/main" id="{7684AA65-D3F7-47A6-9BAB-B07E8B5F1328}"/>
              </a:ext>
            </a:extLst>
          </p:cNvPr>
          <p:cNvSpPr/>
          <p:nvPr/>
        </p:nvSpPr>
        <p:spPr>
          <a:xfrm>
            <a:off x="3518176" y="2951984"/>
            <a:ext cx="5912019" cy="427191"/>
          </a:xfrm>
          <a:prstGeom prst="rect">
            <a:avLst/>
          </a:prstGeom>
          <a:solidFill>
            <a:srgbClr val="CBB681">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Charging One Department and Account Code</a:t>
            </a:r>
          </a:p>
        </p:txBody>
      </p:sp>
      <p:sp>
        <p:nvSpPr>
          <p:cNvPr id="13" name="Rectangle 12">
            <a:hlinkClick r:id="rId7" action="ppaction://hlinksldjump"/>
            <a:extLst>
              <a:ext uri="{FF2B5EF4-FFF2-40B4-BE49-F238E27FC236}">
                <a16:creationId xmlns:a16="http://schemas.microsoft.com/office/drawing/2014/main" id="{D4E6B53D-0CBB-4927-AE81-14F28175D721}"/>
              </a:ext>
            </a:extLst>
          </p:cNvPr>
          <p:cNvSpPr/>
          <p:nvPr/>
        </p:nvSpPr>
        <p:spPr>
          <a:xfrm>
            <a:off x="3518176" y="3456359"/>
            <a:ext cx="5912019" cy="427191"/>
          </a:xfrm>
          <a:prstGeom prst="rect">
            <a:avLst/>
          </a:prstGeom>
          <a:solidFill>
            <a:srgbClr val="CBB681">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Charging Multiple Departments and Account Codes</a:t>
            </a:r>
          </a:p>
        </p:txBody>
      </p:sp>
      <p:sp>
        <p:nvSpPr>
          <p:cNvPr id="15" name="Rectangle 14">
            <a:hlinkClick r:id="rId8" action="ppaction://hlinksldjump"/>
            <a:extLst>
              <a:ext uri="{FF2B5EF4-FFF2-40B4-BE49-F238E27FC236}">
                <a16:creationId xmlns:a16="http://schemas.microsoft.com/office/drawing/2014/main" id="{CD4EA90F-9AB4-4564-8398-4629F0E6C43F}"/>
              </a:ext>
            </a:extLst>
          </p:cNvPr>
          <p:cNvSpPr/>
          <p:nvPr/>
        </p:nvSpPr>
        <p:spPr>
          <a:xfrm>
            <a:off x="3518176" y="3960734"/>
            <a:ext cx="5912019" cy="427191"/>
          </a:xfrm>
          <a:prstGeom prst="rect">
            <a:avLst/>
          </a:prstGeom>
          <a:solidFill>
            <a:srgbClr val="CBB681">
              <a:alpha val="5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Uploading Receipt Images</a:t>
            </a:r>
          </a:p>
        </p:txBody>
      </p:sp>
      <p:sp>
        <p:nvSpPr>
          <p:cNvPr id="16" name="Rectangle 15">
            <a:hlinkClick r:id="rId9" action="ppaction://hlinksldjump"/>
            <a:extLst>
              <a:ext uri="{FF2B5EF4-FFF2-40B4-BE49-F238E27FC236}">
                <a16:creationId xmlns:a16="http://schemas.microsoft.com/office/drawing/2014/main" id="{419647C6-9EB0-4A1C-85B0-CD3BE00CAF37}"/>
              </a:ext>
            </a:extLst>
          </p:cNvPr>
          <p:cNvSpPr/>
          <p:nvPr/>
        </p:nvSpPr>
        <p:spPr>
          <a:xfrm>
            <a:off x="3518176" y="4464088"/>
            <a:ext cx="5912019" cy="427191"/>
          </a:xfrm>
          <a:prstGeom prst="rect">
            <a:avLst/>
          </a:prstGeom>
          <a:solidFill>
            <a:srgbClr val="CBB681">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Sign Off Transactions</a:t>
            </a:r>
          </a:p>
        </p:txBody>
      </p:sp>
      <p:sp>
        <p:nvSpPr>
          <p:cNvPr id="18" name="Rectangle 17">
            <a:hlinkClick r:id="rId10" action="ppaction://hlinksldjump"/>
            <a:extLst>
              <a:ext uri="{FF2B5EF4-FFF2-40B4-BE49-F238E27FC236}">
                <a16:creationId xmlns:a16="http://schemas.microsoft.com/office/drawing/2014/main" id="{E3A3B097-4738-4773-AD15-7DF0B2DFECCC}"/>
              </a:ext>
            </a:extLst>
          </p:cNvPr>
          <p:cNvSpPr/>
          <p:nvPr/>
        </p:nvSpPr>
        <p:spPr>
          <a:xfrm>
            <a:off x="3518176" y="4981729"/>
            <a:ext cx="5912019" cy="427191"/>
          </a:xfrm>
          <a:prstGeom prst="rect">
            <a:avLst/>
          </a:prstGeom>
          <a:solidFill>
            <a:srgbClr val="CBB681">
              <a:alpha val="3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Flagged Transactions</a:t>
            </a:r>
          </a:p>
        </p:txBody>
      </p:sp>
      <p:sp>
        <p:nvSpPr>
          <p:cNvPr id="17" name="Rectangle 16">
            <a:hlinkClick r:id="rId11" action="ppaction://hlinksldjump"/>
            <a:extLst>
              <a:ext uri="{FF2B5EF4-FFF2-40B4-BE49-F238E27FC236}">
                <a16:creationId xmlns:a16="http://schemas.microsoft.com/office/drawing/2014/main" id="{29041E0A-873F-4D1E-943B-F583D9CE12B3}"/>
              </a:ext>
            </a:extLst>
          </p:cNvPr>
          <p:cNvSpPr/>
          <p:nvPr/>
        </p:nvSpPr>
        <p:spPr>
          <a:xfrm>
            <a:off x="3518176" y="5499371"/>
            <a:ext cx="5912019" cy="427191"/>
          </a:xfrm>
          <a:prstGeom prst="rect">
            <a:avLst/>
          </a:prstGeom>
          <a:solidFill>
            <a:srgbClr val="CBB681">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Multiple Cardholder</a:t>
            </a:r>
          </a:p>
        </p:txBody>
      </p:sp>
      <p:sp>
        <p:nvSpPr>
          <p:cNvPr id="8" name="TextBox 7">
            <a:extLst>
              <a:ext uri="{FF2B5EF4-FFF2-40B4-BE49-F238E27FC236}">
                <a16:creationId xmlns:a16="http://schemas.microsoft.com/office/drawing/2014/main" id="{1D4A5DBD-2AA5-4186-AEC1-A6B555FAB37E}"/>
              </a:ext>
            </a:extLst>
          </p:cNvPr>
          <p:cNvSpPr txBox="1"/>
          <p:nvPr/>
        </p:nvSpPr>
        <p:spPr>
          <a:xfrm>
            <a:off x="2761801" y="1612554"/>
            <a:ext cx="553998" cy="4114800"/>
          </a:xfrm>
          <a:prstGeom prst="rect">
            <a:avLst/>
          </a:prstGeom>
          <a:noFill/>
        </p:spPr>
        <p:txBody>
          <a:bodyPr vert="vert270" wrap="square" rtlCol="0">
            <a:spAutoFit/>
          </a:bodyPr>
          <a:lstStyle/>
          <a:p>
            <a:pPr algn="ctr"/>
            <a:r>
              <a:rPr lang="en-US" sz="2400" dirty="0">
                <a:solidFill>
                  <a:schemeClr val="bg1"/>
                </a:solidFill>
                <a:latin typeface="Rockwell" panose="02060603020205020403" pitchFamily="18" charset="0"/>
              </a:rPr>
              <a:t>Cardholder Reconciliation</a:t>
            </a:r>
          </a:p>
        </p:txBody>
      </p:sp>
    </p:spTree>
    <p:extLst>
      <p:ext uri="{BB962C8B-B14F-4D97-AF65-F5344CB8AC3E}">
        <p14:creationId xmlns:p14="http://schemas.microsoft.com/office/powerpoint/2010/main" val="33709690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1200329"/>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After the pop up box appears, the cardholder should make sure that </a:t>
            </a:r>
            <a:r>
              <a:rPr lang="en-US" i="1" dirty="0">
                <a:solidFill>
                  <a:schemeClr val="bg1"/>
                </a:solidFill>
                <a:latin typeface="Rockwell" panose="02060603020205020403" pitchFamily="18" charset="0"/>
              </a:rPr>
              <a:t>Previous Cycle</a:t>
            </a:r>
            <a:r>
              <a:rPr lang="en-US" dirty="0">
                <a:solidFill>
                  <a:schemeClr val="bg1"/>
                </a:solidFill>
                <a:latin typeface="Rockwell" panose="02060603020205020403" pitchFamily="18" charset="0"/>
              </a:rPr>
              <a:t> is selected and select </a:t>
            </a:r>
            <a:r>
              <a:rPr lang="en-US" i="1" dirty="0">
                <a:solidFill>
                  <a:schemeClr val="bg1"/>
                </a:solidFill>
                <a:latin typeface="Rockwell" panose="02060603020205020403" pitchFamily="18" charset="0"/>
              </a:rPr>
              <a:t>Ok</a:t>
            </a:r>
            <a:r>
              <a:rPr lang="en-US" dirty="0">
                <a:solidFill>
                  <a:schemeClr val="bg1"/>
                </a:solidFill>
                <a:latin typeface="Rockwell" panose="02060603020205020403" pitchFamily="18" charset="0"/>
              </a:rPr>
              <a:t>.</a:t>
            </a:r>
          </a:p>
        </p:txBody>
      </p:sp>
      <p:pic>
        <p:nvPicPr>
          <p:cNvPr id="11" name="Picture 10">
            <a:extLst>
              <a:ext uri="{FF2B5EF4-FFF2-40B4-BE49-F238E27FC236}">
                <a16:creationId xmlns:a16="http://schemas.microsoft.com/office/drawing/2014/main" id="{5D614B55-D1DA-422A-84BB-0C54D946D93E}"/>
              </a:ext>
            </a:extLst>
          </p:cNvPr>
          <p:cNvPicPr/>
          <p:nvPr/>
        </p:nvPicPr>
        <p:blipFill rotWithShape="1">
          <a:blip r:embed="rId3"/>
          <a:srcRect l="1853" t="1623" r="1793" b="1735"/>
          <a:stretch/>
        </p:blipFill>
        <p:spPr>
          <a:xfrm>
            <a:off x="4048037" y="2782669"/>
            <a:ext cx="4095921" cy="3155894"/>
          </a:xfrm>
          <a:prstGeom prst="rect">
            <a:avLst/>
          </a:prstGeom>
        </p:spPr>
      </p:pic>
      <p:sp>
        <p:nvSpPr>
          <p:cNvPr id="17" name="Oval 16">
            <a:extLst>
              <a:ext uri="{FF2B5EF4-FFF2-40B4-BE49-F238E27FC236}">
                <a16:creationId xmlns:a16="http://schemas.microsoft.com/office/drawing/2014/main" id="{8A33DD67-47C8-44A2-BD4B-7C048D3C3B17}"/>
              </a:ext>
            </a:extLst>
          </p:cNvPr>
          <p:cNvSpPr/>
          <p:nvPr/>
        </p:nvSpPr>
        <p:spPr>
          <a:xfrm>
            <a:off x="5729160" y="4531540"/>
            <a:ext cx="1027689" cy="3317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2B7071F-97A1-4662-8D61-880B6E62ECB0}"/>
              </a:ext>
            </a:extLst>
          </p:cNvPr>
          <p:cNvSpPr/>
          <p:nvPr/>
        </p:nvSpPr>
        <p:spPr>
          <a:xfrm>
            <a:off x="7232930" y="5632058"/>
            <a:ext cx="446411" cy="2984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Home 20">
            <a:hlinkClick r:id="rId4" action="ppaction://hlinksldjump" highlightClick="1"/>
            <a:extLst>
              <a:ext uri="{FF2B5EF4-FFF2-40B4-BE49-F238E27FC236}">
                <a16:creationId xmlns:a16="http://schemas.microsoft.com/office/drawing/2014/main" id="{4F2760F9-7183-4C22-BC31-2D5334D123A3}"/>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to Beginning 21">
            <a:hlinkClick r:id="rId5" action="ppaction://hlinksldjump" highlightClick="1"/>
            <a:extLst>
              <a:ext uri="{FF2B5EF4-FFF2-40B4-BE49-F238E27FC236}">
                <a16:creationId xmlns:a16="http://schemas.microsoft.com/office/drawing/2014/main" id="{C0387ED3-EB48-4A03-8FB0-1FC0B547259D}"/>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96550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923330"/>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The cardholder should make sure to select </a:t>
            </a:r>
            <a:r>
              <a:rPr lang="en-US" i="1" dirty="0">
                <a:solidFill>
                  <a:schemeClr val="bg1"/>
                </a:solidFill>
                <a:latin typeface="Rockwell" panose="02060603020205020403" pitchFamily="18" charset="0"/>
              </a:rPr>
              <a:t>PDF</a:t>
            </a:r>
            <a:r>
              <a:rPr lang="en-US" dirty="0">
                <a:solidFill>
                  <a:schemeClr val="bg1"/>
                </a:solidFill>
                <a:latin typeface="Rockwell" panose="02060603020205020403" pitchFamily="18" charset="0"/>
              </a:rPr>
              <a:t> and </a:t>
            </a:r>
            <a:r>
              <a:rPr lang="en-US" i="1" dirty="0">
                <a:solidFill>
                  <a:schemeClr val="bg1"/>
                </a:solidFill>
                <a:latin typeface="Rockwell" panose="02060603020205020403" pitchFamily="18" charset="0"/>
              </a:rPr>
              <a:t>Full Details</a:t>
            </a:r>
            <a:r>
              <a:rPr lang="en-US" dirty="0">
                <a:solidFill>
                  <a:schemeClr val="bg1"/>
                </a:solidFill>
                <a:latin typeface="Rockwell" panose="02060603020205020403" pitchFamily="18" charset="0"/>
              </a:rPr>
              <a:t>. After that, select </a:t>
            </a:r>
            <a:r>
              <a:rPr lang="en-US" i="1" dirty="0">
                <a:solidFill>
                  <a:schemeClr val="bg1"/>
                </a:solidFill>
                <a:latin typeface="Rockwell" panose="02060603020205020403" pitchFamily="18" charset="0"/>
              </a:rPr>
              <a:t>Submit Report</a:t>
            </a:r>
            <a:r>
              <a:rPr lang="en-US" dirty="0">
                <a:solidFill>
                  <a:schemeClr val="bg1"/>
                </a:solidFill>
                <a:latin typeface="Rockwell" panose="02060603020205020403" pitchFamily="18" charset="0"/>
              </a:rPr>
              <a:t>.</a:t>
            </a:r>
          </a:p>
        </p:txBody>
      </p:sp>
      <p:pic>
        <p:nvPicPr>
          <p:cNvPr id="12" name="Picture 11">
            <a:extLst>
              <a:ext uri="{FF2B5EF4-FFF2-40B4-BE49-F238E27FC236}">
                <a16:creationId xmlns:a16="http://schemas.microsoft.com/office/drawing/2014/main" id="{CA6BD311-44EA-4ADE-9C53-8733D5C846ED}"/>
              </a:ext>
            </a:extLst>
          </p:cNvPr>
          <p:cNvPicPr/>
          <p:nvPr/>
        </p:nvPicPr>
        <p:blipFill rotWithShape="1">
          <a:blip r:embed="rId3"/>
          <a:srcRect l="866" t="1193" r="1316" b="1779"/>
          <a:stretch/>
        </p:blipFill>
        <p:spPr>
          <a:xfrm>
            <a:off x="3757399" y="2645947"/>
            <a:ext cx="4677198" cy="3374527"/>
          </a:xfrm>
          <a:prstGeom prst="rect">
            <a:avLst/>
          </a:prstGeom>
        </p:spPr>
      </p:pic>
      <p:sp>
        <p:nvSpPr>
          <p:cNvPr id="17" name="Oval 16">
            <a:extLst>
              <a:ext uri="{FF2B5EF4-FFF2-40B4-BE49-F238E27FC236}">
                <a16:creationId xmlns:a16="http://schemas.microsoft.com/office/drawing/2014/main" id="{8A33DD67-47C8-44A2-BD4B-7C048D3C3B17}"/>
              </a:ext>
            </a:extLst>
          </p:cNvPr>
          <p:cNvSpPr/>
          <p:nvPr/>
        </p:nvSpPr>
        <p:spPr>
          <a:xfrm>
            <a:off x="4123312" y="2757402"/>
            <a:ext cx="909935" cy="3317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02DFDE9-1FE6-4FA1-88CD-172D52AF103B}"/>
              </a:ext>
            </a:extLst>
          </p:cNvPr>
          <p:cNvSpPr/>
          <p:nvPr/>
        </p:nvSpPr>
        <p:spPr>
          <a:xfrm>
            <a:off x="4874523" y="3085518"/>
            <a:ext cx="830362" cy="2302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2B7071F-97A1-4662-8D61-880B6E62ECB0}"/>
              </a:ext>
            </a:extLst>
          </p:cNvPr>
          <p:cNvSpPr/>
          <p:nvPr/>
        </p:nvSpPr>
        <p:spPr>
          <a:xfrm>
            <a:off x="7662472" y="5801989"/>
            <a:ext cx="656140" cy="2979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Go Home 21">
            <a:hlinkClick r:id="rId4" action="ppaction://hlinksldjump" highlightClick="1"/>
            <a:extLst>
              <a:ext uri="{FF2B5EF4-FFF2-40B4-BE49-F238E27FC236}">
                <a16:creationId xmlns:a16="http://schemas.microsoft.com/office/drawing/2014/main" id="{88D37EC1-4BC7-4611-A03A-74DFEF71670A}"/>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to Beginning 22">
            <a:hlinkClick r:id="rId5" action="ppaction://hlinksldjump" highlightClick="1"/>
            <a:extLst>
              <a:ext uri="{FF2B5EF4-FFF2-40B4-BE49-F238E27FC236}">
                <a16:creationId xmlns:a16="http://schemas.microsoft.com/office/drawing/2014/main" id="{EAF16BFD-C1AB-44A0-B3D4-E13A56C45FA3}"/>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2819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35492B66-D2D6-44B5-B24F-A427B8A1F2D8}"/>
              </a:ext>
            </a:extLst>
          </p:cNvPr>
          <p:cNvSpPr txBox="1"/>
          <p:nvPr/>
        </p:nvSpPr>
        <p:spPr>
          <a:xfrm>
            <a:off x="985835" y="1582340"/>
            <a:ext cx="10220327" cy="923330"/>
          </a:xfrm>
          <a:prstGeom prst="rect">
            <a:avLst/>
          </a:prstGeom>
          <a:noFill/>
        </p:spPr>
        <p:txBody>
          <a:bodyPr wrap="square" rtlCol="0">
            <a:spAutoFit/>
          </a:bodyPr>
          <a:lstStyle/>
          <a:p>
            <a:r>
              <a:rPr lang="en-US" b="1" dirty="0">
                <a:solidFill>
                  <a:schemeClr val="bg1"/>
                </a:solidFill>
                <a:latin typeface="Rockwell" panose="02060603020205020403" pitchFamily="18" charset="0"/>
              </a:rPr>
              <a:t>Running Report</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Once the </a:t>
            </a:r>
            <a:r>
              <a:rPr lang="en-US" i="1" dirty="0">
                <a:solidFill>
                  <a:schemeClr val="bg1"/>
                </a:solidFill>
                <a:latin typeface="Rockwell" panose="02060603020205020403" pitchFamily="18" charset="0"/>
              </a:rPr>
              <a:t>Complete Reports</a:t>
            </a:r>
            <a:r>
              <a:rPr lang="en-US" dirty="0">
                <a:solidFill>
                  <a:schemeClr val="bg1"/>
                </a:solidFill>
                <a:latin typeface="Rockwell" panose="02060603020205020403" pitchFamily="18" charset="0"/>
              </a:rPr>
              <a:t> page appears, the cardholder should select </a:t>
            </a:r>
            <a:r>
              <a:rPr lang="en-US" i="1" dirty="0">
                <a:solidFill>
                  <a:schemeClr val="bg1"/>
                </a:solidFill>
                <a:latin typeface="Rockwell" panose="02060603020205020403" pitchFamily="18" charset="0"/>
              </a:rPr>
              <a:t>PDF</a:t>
            </a:r>
            <a:r>
              <a:rPr lang="en-US" dirty="0">
                <a:solidFill>
                  <a:schemeClr val="bg1"/>
                </a:solidFill>
                <a:latin typeface="Rockwell" panose="02060603020205020403" pitchFamily="18" charset="0"/>
              </a:rPr>
              <a:t> to view the report.</a:t>
            </a:r>
          </a:p>
        </p:txBody>
      </p:sp>
      <p:pic>
        <p:nvPicPr>
          <p:cNvPr id="11" name="Picture 10">
            <a:extLst>
              <a:ext uri="{FF2B5EF4-FFF2-40B4-BE49-F238E27FC236}">
                <a16:creationId xmlns:a16="http://schemas.microsoft.com/office/drawing/2014/main" id="{852C540A-4F22-41C1-885C-69D388B2F479}"/>
              </a:ext>
            </a:extLst>
          </p:cNvPr>
          <p:cNvPicPr/>
          <p:nvPr/>
        </p:nvPicPr>
        <p:blipFill rotWithShape="1">
          <a:blip r:embed="rId3" cstate="print">
            <a:extLst>
              <a:ext uri="{28A0092B-C50C-407E-A947-70E740481C1C}">
                <a14:useLocalDpi xmlns:a14="http://schemas.microsoft.com/office/drawing/2010/main" val="0"/>
              </a:ext>
            </a:extLst>
          </a:blip>
          <a:srcRect l="555" r="956" b="2796"/>
          <a:stretch/>
        </p:blipFill>
        <p:spPr>
          <a:xfrm>
            <a:off x="2450536" y="4086864"/>
            <a:ext cx="7290924" cy="638843"/>
          </a:xfrm>
          <a:prstGeom prst="rect">
            <a:avLst/>
          </a:prstGeom>
        </p:spPr>
      </p:pic>
      <p:sp>
        <p:nvSpPr>
          <p:cNvPr id="15" name="Isosceles Triangle 14">
            <a:extLst>
              <a:ext uri="{FF2B5EF4-FFF2-40B4-BE49-F238E27FC236}">
                <a16:creationId xmlns:a16="http://schemas.microsoft.com/office/drawing/2014/main" id="{41312A57-C386-4EB8-964A-8A1ABFC9DB7A}"/>
              </a:ext>
            </a:extLst>
          </p:cNvPr>
          <p:cNvSpPr/>
          <p:nvPr/>
        </p:nvSpPr>
        <p:spPr>
          <a:xfrm rot="10473798">
            <a:off x="7160256" y="3184145"/>
            <a:ext cx="1193626" cy="1452403"/>
          </a:xfrm>
          <a:prstGeom prst="triangl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A72ED13-8B71-4ABA-94FC-2DEF5F4D6D15}"/>
              </a:ext>
            </a:extLst>
          </p:cNvPr>
          <p:cNvSpPr/>
          <p:nvPr/>
        </p:nvSpPr>
        <p:spPr>
          <a:xfrm rot="4495221">
            <a:off x="7107159" y="2457514"/>
            <a:ext cx="1136706" cy="1206021"/>
          </a:xfrm>
          <a:prstGeom prst="ellipse">
            <a:avLst/>
          </a:prstGeom>
          <a:solidFill>
            <a:srgbClr val="CBB68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6AC564FB-2B7A-44C7-B71D-D73089F39A32}"/>
              </a:ext>
            </a:extLst>
          </p:cNvPr>
          <p:cNvPicPr/>
          <p:nvPr/>
        </p:nvPicPr>
        <p:blipFill rotWithShape="1">
          <a:blip r:embed="rId3" cstate="print">
            <a:extLst>
              <a:ext uri="{28A0092B-C50C-407E-A947-70E740481C1C}">
                <a14:useLocalDpi xmlns:a14="http://schemas.microsoft.com/office/drawing/2010/main" val="0"/>
              </a:ext>
            </a:extLst>
          </a:blip>
          <a:srcRect l="72275" t="86525" r="25808" b="1553"/>
          <a:stretch/>
        </p:blipFill>
        <p:spPr>
          <a:xfrm>
            <a:off x="7080885" y="2470723"/>
            <a:ext cx="1189253" cy="1179602"/>
          </a:xfrm>
          <a:prstGeom prst="ellipse">
            <a:avLst/>
          </a:prstGeom>
        </p:spPr>
      </p:pic>
      <p:sp>
        <p:nvSpPr>
          <p:cNvPr id="22" name="Action Button: Go Home 21">
            <a:hlinkClick r:id="rId4" action="ppaction://hlinksldjump" highlightClick="1"/>
            <a:extLst>
              <a:ext uri="{FF2B5EF4-FFF2-40B4-BE49-F238E27FC236}">
                <a16:creationId xmlns:a16="http://schemas.microsoft.com/office/drawing/2014/main" id="{7913DD47-EEE0-4881-AB04-33A5D242FFE9}"/>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to Beginning 22">
            <a:hlinkClick r:id="rId5" action="ppaction://hlinksldjump" highlightClick="1"/>
            <a:extLst>
              <a:ext uri="{FF2B5EF4-FFF2-40B4-BE49-F238E27FC236}">
                <a16:creationId xmlns:a16="http://schemas.microsoft.com/office/drawing/2014/main" id="{43B523DF-7461-49BF-8F0B-EC0B9BFC3057}"/>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91247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2" name="Rectangle 1">
            <a:extLst>
              <a:ext uri="{FF2B5EF4-FFF2-40B4-BE49-F238E27FC236}">
                <a16:creationId xmlns:a16="http://schemas.microsoft.com/office/drawing/2014/main" id="{EAF5E541-3AFC-49D3-A9EE-3B3741946CA7}"/>
              </a:ext>
            </a:extLst>
          </p:cNvPr>
          <p:cNvSpPr/>
          <p:nvPr/>
        </p:nvSpPr>
        <p:spPr>
          <a:xfrm>
            <a:off x="2720284" y="1990640"/>
            <a:ext cx="673950" cy="3419001"/>
          </a:xfrm>
          <a:prstGeom prst="rect">
            <a:avLst/>
          </a:prstGeom>
          <a:noFill/>
          <a:ln w="76200">
            <a:solidFill>
              <a:srgbClr val="CB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a:extLst>
              <a:ext uri="{FF2B5EF4-FFF2-40B4-BE49-F238E27FC236}">
                <a16:creationId xmlns:a16="http://schemas.microsoft.com/office/drawing/2014/main" id="{55E6A7CE-E4EF-41C5-B580-1A378CBEFCAA}"/>
              </a:ext>
            </a:extLst>
          </p:cNvPr>
          <p:cNvSpPr/>
          <p:nvPr/>
        </p:nvSpPr>
        <p:spPr>
          <a:xfrm>
            <a:off x="3559693" y="1962739"/>
            <a:ext cx="5912019" cy="1592557"/>
          </a:xfrm>
          <a:prstGeom prst="rect">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Bank of America WORKS FAQS</a:t>
            </a:r>
          </a:p>
        </p:txBody>
      </p:sp>
      <p:sp>
        <p:nvSpPr>
          <p:cNvPr id="7" name="TextBox 6">
            <a:extLst>
              <a:ext uri="{FF2B5EF4-FFF2-40B4-BE49-F238E27FC236}">
                <a16:creationId xmlns:a16="http://schemas.microsoft.com/office/drawing/2014/main" id="{B52EBE43-8ADF-4422-A80C-4451222DB10B}"/>
              </a:ext>
            </a:extLst>
          </p:cNvPr>
          <p:cNvSpPr txBox="1"/>
          <p:nvPr/>
        </p:nvSpPr>
        <p:spPr>
          <a:xfrm>
            <a:off x="2780260" y="1917207"/>
            <a:ext cx="553998" cy="3548542"/>
          </a:xfrm>
          <a:prstGeom prst="rect">
            <a:avLst/>
          </a:prstGeom>
          <a:noFill/>
        </p:spPr>
        <p:txBody>
          <a:bodyPr vert="vert270" wrap="square" rtlCol="0">
            <a:spAutoFit/>
          </a:bodyPr>
          <a:lstStyle/>
          <a:p>
            <a:pPr algn="ctr"/>
            <a:r>
              <a:rPr lang="en-US" sz="2400" dirty="0">
                <a:solidFill>
                  <a:schemeClr val="bg1"/>
                </a:solidFill>
                <a:latin typeface="Rockwell" panose="02060603020205020403" pitchFamily="18" charset="0"/>
              </a:rPr>
              <a:t>Additional Information</a:t>
            </a:r>
          </a:p>
        </p:txBody>
      </p:sp>
      <p:sp>
        <p:nvSpPr>
          <p:cNvPr id="17" name="Rectangle 16">
            <a:hlinkClick r:id="rId4" action="ppaction://hlinksldjump"/>
            <a:extLst>
              <a:ext uri="{FF2B5EF4-FFF2-40B4-BE49-F238E27FC236}">
                <a16:creationId xmlns:a16="http://schemas.microsoft.com/office/drawing/2014/main" id="{68EBD213-47CD-47D0-8E11-9101109C9078}"/>
              </a:ext>
            </a:extLst>
          </p:cNvPr>
          <p:cNvSpPr/>
          <p:nvPr/>
        </p:nvSpPr>
        <p:spPr>
          <a:xfrm>
            <a:off x="3559693" y="3873192"/>
            <a:ext cx="5912019" cy="1592557"/>
          </a:xfrm>
          <a:prstGeom prst="rect">
            <a:avLst/>
          </a:prstGeom>
          <a:solidFill>
            <a:srgbClr val="CBB681">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Rockwell" panose="02060603020205020403" pitchFamily="18" charset="0"/>
              </a:rPr>
              <a:t>Contact Information</a:t>
            </a:r>
          </a:p>
        </p:txBody>
      </p:sp>
    </p:spTree>
    <p:extLst>
      <p:ext uri="{BB962C8B-B14F-4D97-AF65-F5344CB8AC3E}">
        <p14:creationId xmlns:p14="http://schemas.microsoft.com/office/powerpoint/2010/main" val="25555720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2092881"/>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 FAQS</a:t>
            </a:r>
          </a:p>
          <a:p>
            <a:endParaRPr lang="en-US" sz="1400"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When will reconciliation in WORKS begin?</a:t>
            </a:r>
          </a:p>
          <a:p>
            <a:r>
              <a:rPr lang="en-US" sz="1400" i="1" dirty="0">
                <a:solidFill>
                  <a:schemeClr val="bg1"/>
                </a:solidFill>
                <a:latin typeface="Rockwell" panose="02060603020205020403" pitchFamily="18" charset="0"/>
              </a:rPr>
              <a:t>Reconciliation in WORKS will began after Winter Break on Monday January 3, 2022.   The January 15, 2022 billing cycle is the first billing cycle in the Bank of America WORKS reconciliation process.</a:t>
            </a:r>
          </a:p>
          <a:p>
            <a:r>
              <a:rPr lang="en-US" sz="1400" i="1" dirty="0">
                <a:solidFill>
                  <a:schemeClr val="bg1"/>
                </a:solidFill>
                <a:latin typeface="Rockwell" panose="02060603020205020403" pitchFamily="18" charset="0"/>
              </a:rPr>
              <a:t> </a:t>
            </a:r>
          </a:p>
          <a:p>
            <a:r>
              <a:rPr lang="en-US" sz="1400" u="sng" dirty="0">
                <a:solidFill>
                  <a:schemeClr val="bg1"/>
                </a:solidFill>
                <a:latin typeface="Rockwell" panose="02060603020205020403" pitchFamily="18" charset="0"/>
              </a:rPr>
              <a:t>Q: When will reconciliation in People Soft Finance end?</a:t>
            </a:r>
          </a:p>
          <a:p>
            <a:r>
              <a:rPr lang="en-US" sz="1400" i="1" dirty="0">
                <a:solidFill>
                  <a:schemeClr val="bg1"/>
                </a:solidFill>
                <a:latin typeface="Rockwell" panose="02060603020205020403" pitchFamily="18" charset="0"/>
              </a:rPr>
              <a:t>The last billing cycle reconciled in PeopleSoft Finance was the December 15, 2021 billing cycle. </a:t>
            </a:r>
          </a:p>
          <a:p>
            <a:endParaRPr lang="en-US" sz="1400" b="1" dirty="0">
              <a:solidFill>
                <a:schemeClr val="bg1"/>
              </a:solidFill>
              <a:latin typeface="Rockwell" panose="02060603020205020403" pitchFamily="18" charset="0"/>
            </a:endParaRPr>
          </a:p>
        </p:txBody>
      </p:sp>
      <p:sp>
        <p:nvSpPr>
          <p:cNvPr id="20" name="Action Button: Go Home 19">
            <a:hlinkClick r:id="rId3" action="ppaction://hlinksldjump" highlightClick="1"/>
            <a:extLst>
              <a:ext uri="{FF2B5EF4-FFF2-40B4-BE49-F238E27FC236}">
                <a16:creationId xmlns:a16="http://schemas.microsoft.com/office/drawing/2014/main" id="{19FA24E5-5D23-4EE7-BFB2-B913A6EAD98D}"/>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to Beginning 20">
            <a:hlinkClick r:id="rId4" action="ppaction://hlinksldjump" highlightClick="1"/>
            <a:extLst>
              <a:ext uri="{FF2B5EF4-FFF2-40B4-BE49-F238E27FC236}">
                <a16:creationId xmlns:a16="http://schemas.microsoft.com/office/drawing/2014/main" id="{09D6FF15-1594-463A-B972-981D25361C72}"/>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93436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3447098"/>
          </a:xfrm>
          <a:prstGeom prst="rect">
            <a:avLst/>
          </a:prstGeom>
          <a:noFill/>
        </p:spPr>
        <p:txBody>
          <a:bodyPr wrap="square" lIns="91440" tIns="45720" rIns="91440" bIns="45720" rtlCol="0" anchor="t">
            <a:spAutoFit/>
          </a:bodyPr>
          <a:lstStyle/>
          <a:p>
            <a:r>
              <a:rPr lang="en-US" b="1" dirty="0">
                <a:solidFill>
                  <a:schemeClr val="bg1"/>
                </a:solidFill>
                <a:latin typeface="Rockwell" panose="02060603020205020403" pitchFamily="18" charset="0"/>
              </a:rPr>
              <a:t>Bank of America WORKS FAQS</a:t>
            </a:r>
          </a:p>
          <a:p>
            <a:endParaRPr lang="en-US"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Will training be offered for the Bank of America WORKS reconciliation?</a:t>
            </a:r>
          </a:p>
          <a:p>
            <a:r>
              <a:rPr lang="en-US" sz="1400" i="1" dirty="0">
                <a:solidFill>
                  <a:schemeClr val="bg1"/>
                </a:solidFill>
                <a:latin typeface="Rockwell"/>
              </a:rPr>
              <a:t>Yes, there is monthly </a:t>
            </a:r>
            <a:r>
              <a:rPr lang="en-US" sz="1400" i="1">
                <a:solidFill>
                  <a:schemeClr val="bg1"/>
                </a:solidFill>
                <a:latin typeface="Rockwell"/>
              </a:rPr>
              <a:t>training</a:t>
            </a:r>
            <a:r>
              <a:rPr lang="en-US" sz="1400" i="1" dirty="0">
                <a:solidFill>
                  <a:schemeClr val="bg1"/>
                </a:solidFill>
                <a:latin typeface="Rockwell"/>
              </a:rPr>
              <a:t> offered by the Cash &amp; Investments Office.  A training schedule can be found on the SPCC website: </a:t>
            </a:r>
            <a:r>
              <a:rPr lang="en-US" sz="1400" dirty="0">
                <a:solidFill>
                  <a:schemeClr val="bg1"/>
                </a:solidFill>
                <a:ea typeface="+mn-lt"/>
                <a:cs typeface="+mn-lt"/>
                <a:hlinkClick r:id="rId3">
                  <a:extLst>
                    <a:ext uri="{A12FA001-AC4F-418D-AE19-62706E023703}">
                      <ahyp:hlinkClr xmlns:ahyp="http://schemas.microsoft.com/office/drawing/2018/hyperlinkcolor" val="tx"/>
                    </a:ext>
                  </a:extLst>
                </a:hlinkClick>
              </a:rPr>
              <a:t>Finance Office: Small Purchase Charge Card Program - JMU</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Will cardholders need to do anything to move their current reconcilers in PeopleSoft to have the ability to reconcile their transactions in WORKS?</a:t>
            </a:r>
          </a:p>
          <a:p>
            <a:r>
              <a:rPr lang="en-US" sz="1400" i="1" dirty="0">
                <a:solidFill>
                  <a:schemeClr val="bg1"/>
                </a:solidFill>
                <a:latin typeface="Rockwell" panose="02060603020205020403" pitchFamily="18" charset="0"/>
              </a:rPr>
              <a:t>No, all current reconcilers on active cards will be moved into WORKS.</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Are all transactions required to be reconciled in WORKS?</a:t>
            </a:r>
          </a:p>
          <a:p>
            <a:r>
              <a:rPr lang="en-US" sz="1400" i="1" dirty="0">
                <a:solidFill>
                  <a:schemeClr val="bg1"/>
                </a:solidFill>
                <a:latin typeface="Rockwell" panose="02060603020205020403" pitchFamily="18" charset="0"/>
              </a:rPr>
              <a:t>Yes, all transactions should be reconciled in WORKS by the closing date each month.</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Are all transactions required to be approved in WORKS?</a:t>
            </a:r>
          </a:p>
          <a:p>
            <a:r>
              <a:rPr lang="en-US" sz="1400" i="1" dirty="0">
                <a:solidFill>
                  <a:schemeClr val="bg1"/>
                </a:solidFill>
                <a:latin typeface="Rockwell" panose="02060603020205020403" pitchFamily="18" charset="0"/>
              </a:rPr>
              <a:t>Yes, all transactions should be approved in WORKS by the closing date each month.</a:t>
            </a:r>
          </a:p>
        </p:txBody>
      </p:sp>
      <p:sp>
        <p:nvSpPr>
          <p:cNvPr id="16" name="Action Button: Go Home 15">
            <a:hlinkClick r:id="rId4" action="ppaction://hlinksldjump" highlightClick="1"/>
            <a:extLst>
              <a:ext uri="{FF2B5EF4-FFF2-40B4-BE49-F238E27FC236}">
                <a16:creationId xmlns:a16="http://schemas.microsoft.com/office/drawing/2014/main" id="{9C548504-002C-4B4F-A988-FDD01A729803}"/>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AF26095B-23A5-4F91-B9F4-715621E3CB45}"/>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3234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3877985"/>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 FAQS</a:t>
            </a:r>
          </a:p>
          <a:p>
            <a:endParaRPr lang="en-US" sz="1400"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Who will approve my transactions in WORKS?</a:t>
            </a:r>
          </a:p>
          <a:p>
            <a:r>
              <a:rPr lang="en-US" sz="1400" i="1" dirty="0">
                <a:solidFill>
                  <a:schemeClr val="bg1"/>
                </a:solidFill>
                <a:latin typeface="Rockwell" panose="02060603020205020403" pitchFamily="18" charset="0"/>
              </a:rPr>
              <a:t>Approval structures for each department were developed during implementation. Approvers are based on cardholder and not department ID being charged.</a:t>
            </a:r>
          </a:p>
          <a:p>
            <a:endParaRPr lang="en-US" sz="1400"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Will there still be a coversheet to print and approve monthly?</a:t>
            </a:r>
          </a:p>
          <a:p>
            <a:r>
              <a:rPr lang="en-US" sz="1400" i="1" dirty="0">
                <a:solidFill>
                  <a:schemeClr val="bg1"/>
                </a:solidFill>
                <a:latin typeface="Rockwell" panose="02060603020205020403" pitchFamily="18" charset="0"/>
              </a:rPr>
              <a:t>No, all transactions will be approved in WORKS electronically.</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Are approvers required to take additional training?</a:t>
            </a:r>
          </a:p>
          <a:p>
            <a:r>
              <a:rPr lang="en-US" sz="1400" i="1" dirty="0">
                <a:solidFill>
                  <a:schemeClr val="bg1"/>
                </a:solidFill>
                <a:latin typeface="Rockwell" panose="02060603020205020403" pitchFamily="18" charset="0"/>
              </a:rPr>
              <a:t>No this is not required; however, approvers can attend one of the training sessions in December 2021. There will also be training guides available on the Cash and Investments website.</a:t>
            </a:r>
            <a:endParaRPr lang="en-US" sz="1400" dirty="0">
              <a:solidFill>
                <a:schemeClr val="bg1"/>
              </a:solidFill>
              <a:latin typeface="Rockwell" panose="02060603020205020403" pitchFamily="18" charset="0"/>
            </a:endParaRP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Are reconcilers required to take training before getting access to works?</a:t>
            </a:r>
          </a:p>
          <a:p>
            <a:r>
              <a:rPr lang="en-US" sz="1400" i="1" dirty="0">
                <a:solidFill>
                  <a:schemeClr val="bg1"/>
                </a:solidFill>
                <a:latin typeface="Rockwell" panose="02060603020205020403" pitchFamily="18" charset="0"/>
              </a:rPr>
              <a:t>No this is not required; however, approvers can attend one of the training sessions in December 2021. There will also be training guides available on the Cash and Investments website.</a:t>
            </a:r>
            <a:endParaRPr lang="en-US" sz="1400" dirty="0">
              <a:solidFill>
                <a:schemeClr val="bg1"/>
              </a:solidFill>
              <a:latin typeface="Rockwell" panose="02060603020205020403" pitchFamily="18" charset="0"/>
            </a:endParaRPr>
          </a:p>
          <a:p>
            <a:endParaRPr lang="en-US" u="sng" dirty="0">
              <a:solidFill>
                <a:schemeClr val="bg1"/>
              </a:solidFill>
              <a:latin typeface="Rockwell" panose="02060603020205020403" pitchFamily="18" charset="0"/>
            </a:endParaRPr>
          </a:p>
        </p:txBody>
      </p:sp>
      <p:sp>
        <p:nvSpPr>
          <p:cNvPr id="16" name="Action Button: Go Home 15">
            <a:hlinkClick r:id="rId3" action="ppaction://hlinksldjump" highlightClick="1"/>
            <a:extLst>
              <a:ext uri="{FF2B5EF4-FFF2-40B4-BE49-F238E27FC236}">
                <a16:creationId xmlns:a16="http://schemas.microsoft.com/office/drawing/2014/main" id="{56D5D411-33F2-471C-9768-6C23700F8024}"/>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4" action="ppaction://hlinksldjump" highlightClick="1"/>
            <a:extLst>
              <a:ext uri="{FF2B5EF4-FFF2-40B4-BE49-F238E27FC236}">
                <a16:creationId xmlns:a16="http://schemas.microsoft.com/office/drawing/2014/main" id="{C814BF4A-5105-4471-AA8F-7FF9AB0EC6D0}"/>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71452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2954655"/>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 FAQS</a:t>
            </a:r>
          </a:p>
          <a:p>
            <a:endParaRPr lang="en-US" sz="1400"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Will all cardholders have the ability to reconcile their transactions in WORKS?</a:t>
            </a:r>
          </a:p>
          <a:p>
            <a:r>
              <a:rPr lang="en-US" sz="1400" i="1" dirty="0">
                <a:solidFill>
                  <a:schemeClr val="bg1"/>
                </a:solidFill>
                <a:latin typeface="Rockwell" panose="02060603020205020403" pitchFamily="18" charset="0"/>
              </a:rPr>
              <a:t>Yes, all cardholders are given access to WORKS when they apply for a card. Cardholders will have the ability to reconcile their transactions; they can also establish a reconciler to reconcile on their behalf.</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How do cardholders give access to someone to reconcile their card in WORKS?</a:t>
            </a:r>
          </a:p>
          <a:p>
            <a:r>
              <a:rPr lang="en-US" sz="1400" i="1" dirty="0">
                <a:solidFill>
                  <a:schemeClr val="bg1"/>
                </a:solidFill>
                <a:latin typeface="Rockwell" panose="02060603020205020403" pitchFamily="18" charset="0"/>
              </a:rPr>
              <a:t>Cardholders will continue to complete the Manager Reconcilers form in PeopleSoft Finance to add reconcilers to their card.</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Am I required to put my </a:t>
            </a:r>
            <a:r>
              <a:rPr lang="en-US" sz="1400" u="sng" dirty="0" err="1">
                <a:solidFill>
                  <a:schemeClr val="bg1"/>
                </a:solidFill>
                <a:latin typeface="Rockwell" panose="02060603020205020403" pitchFamily="18" charset="0"/>
              </a:rPr>
              <a:t>eVA</a:t>
            </a:r>
            <a:r>
              <a:rPr lang="en-US" sz="1400" u="sng" dirty="0">
                <a:solidFill>
                  <a:schemeClr val="bg1"/>
                </a:solidFill>
                <a:latin typeface="Rockwell" panose="02060603020205020403" pitchFamily="18" charset="0"/>
              </a:rPr>
              <a:t> information in during reconciliation?</a:t>
            </a:r>
          </a:p>
          <a:p>
            <a:r>
              <a:rPr lang="en-US" sz="1400" i="1" dirty="0">
                <a:solidFill>
                  <a:schemeClr val="bg1"/>
                </a:solidFill>
                <a:latin typeface="Rockwell" panose="02060603020205020403" pitchFamily="18" charset="0"/>
              </a:rPr>
              <a:t>Yes, there is a description field in WORKS that will require you to put either your </a:t>
            </a:r>
            <a:r>
              <a:rPr lang="en-US" sz="1400" i="1" dirty="0" err="1">
                <a:solidFill>
                  <a:schemeClr val="bg1"/>
                </a:solidFill>
                <a:latin typeface="Rockwell" panose="02060603020205020403" pitchFamily="18" charset="0"/>
              </a:rPr>
              <a:t>eVA</a:t>
            </a:r>
            <a:r>
              <a:rPr lang="en-US" sz="1400" i="1" dirty="0">
                <a:solidFill>
                  <a:schemeClr val="bg1"/>
                </a:solidFill>
                <a:latin typeface="Rockwell" panose="02060603020205020403" pitchFamily="18" charset="0"/>
              </a:rPr>
              <a:t> order number of exclusion number. The transaction will not move to your approver unless there is information placed in this field. If you do not put </a:t>
            </a:r>
            <a:r>
              <a:rPr lang="en-US" sz="1400" i="1" dirty="0" err="1">
                <a:solidFill>
                  <a:schemeClr val="bg1"/>
                </a:solidFill>
                <a:latin typeface="Rockwell" panose="02060603020205020403" pitchFamily="18" charset="0"/>
              </a:rPr>
              <a:t>eVA</a:t>
            </a:r>
            <a:r>
              <a:rPr lang="en-US" sz="1400" i="1" dirty="0">
                <a:solidFill>
                  <a:schemeClr val="bg1"/>
                </a:solidFill>
                <a:latin typeface="Rockwell" panose="02060603020205020403" pitchFamily="18" charset="0"/>
              </a:rPr>
              <a:t> information in or put NONE your department will be charged a 2% non-compliance fee.</a:t>
            </a:r>
          </a:p>
        </p:txBody>
      </p:sp>
      <p:sp>
        <p:nvSpPr>
          <p:cNvPr id="16" name="Action Button: Go Home 15">
            <a:hlinkClick r:id="rId3" action="ppaction://hlinksldjump" highlightClick="1"/>
            <a:extLst>
              <a:ext uri="{FF2B5EF4-FFF2-40B4-BE49-F238E27FC236}">
                <a16:creationId xmlns:a16="http://schemas.microsoft.com/office/drawing/2014/main" id="{DC088B11-CFA6-4834-80BE-1C89BA92DC8F}"/>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4" action="ppaction://hlinksldjump" highlightClick="1"/>
            <a:extLst>
              <a:ext uri="{FF2B5EF4-FFF2-40B4-BE49-F238E27FC236}">
                <a16:creationId xmlns:a16="http://schemas.microsoft.com/office/drawing/2014/main" id="{859929B5-9EFD-4D4D-AB3C-84E7252248EA}"/>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1508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3385542"/>
          </a:xfrm>
          <a:prstGeom prst="rect">
            <a:avLst/>
          </a:prstGeom>
          <a:noFill/>
        </p:spPr>
        <p:txBody>
          <a:bodyPr wrap="square" lIns="91440" tIns="45720" rIns="91440" bIns="45720" rtlCol="0" anchor="t">
            <a:spAutoFit/>
          </a:bodyPr>
          <a:lstStyle/>
          <a:p>
            <a:r>
              <a:rPr lang="en-US" b="1" dirty="0">
                <a:solidFill>
                  <a:schemeClr val="bg1"/>
                </a:solidFill>
                <a:latin typeface="Rockwell" panose="02060603020205020403" pitchFamily="18" charset="0"/>
              </a:rPr>
              <a:t>Bank of America WORKS FAQS</a:t>
            </a:r>
          </a:p>
          <a:p>
            <a:endParaRPr lang="en-US" sz="1400"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Is a statement required to be run for each cycle?</a:t>
            </a:r>
          </a:p>
          <a:p>
            <a:r>
              <a:rPr lang="en-US" sz="1400" i="1" dirty="0">
                <a:solidFill>
                  <a:schemeClr val="bg1"/>
                </a:solidFill>
                <a:latin typeface="Rockwell" panose="02060603020205020403" pitchFamily="18" charset="0"/>
              </a:rPr>
              <a:t>Yes, the Memo Statement within WORKS that is required to be run monthly.</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Are images of receipts required to be uploaded in WORKS during reconciliation?</a:t>
            </a:r>
          </a:p>
          <a:p>
            <a:r>
              <a:rPr lang="en-US" sz="1400" i="1" dirty="0">
                <a:solidFill>
                  <a:schemeClr val="bg1"/>
                </a:solidFill>
                <a:latin typeface="Rockwell" panose="02060603020205020403" pitchFamily="18" charset="0"/>
              </a:rPr>
              <a:t>Yes, each transaction will require a copy of the receipt before it will be moved to the approvers profile for review and approval.</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Do I still need to keep physical copies of receipts once I have uploaded them into WORKS?</a:t>
            </a:r>
          </a:p>
          <a:p>
            <a:r>
              <a:rPr lang="en-US" sz="1400" i="1" dirty="0">
                <a:solidFill>
                  <a:schemeClr val="bg1"/>
                </a:solidFill>
                <a:latin typeface="Rockwell" panose="02060603020205020403" pitchFamily="18" charset="0"/>
              </a:rPr>
              <a:t>Physical copies of receipts and Memo Statements need to be kept for the current and previous fiscal year for transactions reconciled in WORKS.</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When is the last day I can reconcile a charge for a billing cycle in WORKS?</a:t>
            </a:r>
          </a:p>
          <a:p>
            <a:r>
              <a:rPr lang="en-US" sz="1400" i="1" dirty="0">
                <a:solidFill>
                  <a:schemeClr val="bg1"/>
                </a:solidFill>
                <a:latin typeface="Rockwell"/>
              </a:rPr>
              <a:t>Transactions will need to be reconciled and approved in WORKS for each billing cycle by the 5</a:t>
            </a:r>
            <a:r>
              <a:rPr lang="en-US" sz="1400" i="1" baseline="30000" dirty="0">
                <a:solidFill>
                  <a:schemeClr val="bg1"/>
                </a:solidFill>
                <a:latin typeface="Rockwell"/>
              </a:rPr>
              <a:t>th</a:t>
            </a:r>
            <a:r>
              <a:rPr lang="en-US" sz="1400" i="1">
                <a:solidFill>
                  <a:schemeClr val="bg1"/>
                </a:solidFill>
                <a:latin typeface="Rockwell"/>
              </a:rPr>
              <a:t> of the next month. Example: </a:t>
            </a:r>
            <a:r>
              <a:rPr lang="en-US" sz="1400" i="1" dirty="0">
                <a:solidFill>
                  <a:schemeClr val="bg1"/>
                </a:solidFill>
                <a:latin typeface="Rockwell"/>
              </a:rPr>
              <a:t>Billing cycle ends January 15</a:t>
            </a:r>
            <a:r>
              <a:rPr lang="en-US" sz="1400" i="1" baseline="30000" dirty="0">
                <a:solidFill>
                  <a:schemeClr val="bg1"/>
                </a:solidFill>
                <a:latin typeface="Rockwell"/>
              </a:rPr>
              <a:t>th</a:t>
            </a:r>
            <a:r>
              <a:rPr lang="en-US" sz="1400" i="1" dirty="0">
                <a:solidFill>
                  <a:schemeClr val="bg1"/>
                </a:solidFill>
                <a:latin typeface="Rockwell"/>
              </a:rPr>
              <a:t> transactions need to be reconciled and approved by February 5th.</a:t>
            </a:r>
          </a:p>
        </p:txBody>
      </p:sp>
      <p:sp>
        <p:nvSpPr>
          <p:cNvPr id="18" name="Action Button: Go Home 17">
            <a:hlinkClick r:id="rId3" action="ppaction://hlinksldjump" highlightClick="1"/>
            <a:extLst>
              <a:ext uri="{FF2B5EF4-FFF2-40B4-BE49-F238E27FC236}">
                <a16:creationId xmlns:a16="http://schemas.microsoft.com/office/drawing/2014/main" id="{C836D659-6DDE-4981-8FD9-59A5F6CFACC0}"/>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4" action="ppaction://hlinksldjump" highlightClick="1"/>
            <a:extLst>
              <a:ext uri="{FF2B5EF4-FFF2-40B4-BE49-F238E27FC236}">
                <a16:creationId xmlns:a16="http://schemas.microsoft.com/office/drawing/2014/main" id="{2796868F-3C6A-48D2-8409-DA2DEE37912A}"/>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34334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2585323"/>
          </a:xfrm>
          <a:prstGeom prst="rect">
            <a:avLst/>
          </a:prstGeom>
          <a:noFill/>
        </p:spPr>
        <p:txBody>
          <a:bodyPr wrap="square" rtlCol="0">
            <a:spAutoFit/>
          </a:bodyPr>
          <a:lstStyle/>
          <a:p>
            <a:r>
              <a:rPr lang="en-US" b="1" dirty="0">
                <a:solidFill>
                  <a:schemeClr val="bg1"/>
                </a:solidFill>
                <a:latin typeface="Rockwell" panose="02060603020205020403" pitchFamily="18" charset="0"/>
              </a:rPr>
              <a:t>Bank of America WORKS FAQS</a:t>
            </a:r>
          </a:p>
          <a:p>
            <a:endParaRPr lang="en-US" b="1" u="sng"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Will WORKS reconciliation change the audit process?</a:t>
            </a:r>
          </a:p>
          <a:p>
            <a:r>
              <a:rPr lang="en-US" sz="1400" i="1" dirty="0">
                <a:solidFill>
                  <a:schemeClr val="bg1"/>
                </a:solidFill>
                <a:latin typeface="Rockwell" panose="02060603020205020403" pitchFamily="18" charset="0"/>
              </a:rPr>
              <a:t>If a transaction has been reconciled completely in WORKS Cash and Investments will review those charges before emailing weekly and monthly audit requests. If a transaction is reconciled and appears on an audit report Cash and Investments will only contact the cardholder if there are additional questions or documentation needed. Weekly audit reports are created about 2 weeks after a charge posts.</a:t>
            </a:r>
          </a:p>
          <a:p>
            <a:endParaRPr lang="en-US" sz="1400" i="1" dirty="0">
              <a:solidFill>
                <a:schemeClr val="bg1"/>
              </a:solidFill>
              <a:latin typeface="Rockwell" panose="02060603020205020403" pitchFamily="18" charset="0"/>
            </a:endParaRPr>
          </a:p>
          <a:p>
            <a:r>
              <a:rPr lang="en-US" sz="1400" u="sng" dirty="0">
                <a:solidFill>
                  <a:schemeClr val="bg1"/>
                </a:solidFill>
                <a:latin typeface="Rockwell" panose="02060603020205020403" pitchFamily="18" charset="0"/>
              </a:rPr>
              <a:t>Q: When will SPCC transactions post to my departmental budget?</a:t>
            </a:r>
          </a:p>
          <a:p>
            <a:r>
              <a:rPr lang="en-US" sz="1400" i="1" dirty="0">
                <a:solidFill>
                  <a:schemeClr val="bg1"/>
                </a:solidFill>
                <a:latin typeface="Rockwell" panose="02060603020205020403" pitchFamily="18" charset="0"/>
              </a:rPr>
              <a:t>Once a transaction has been reconciled and approved the expectation is that it will be posted to your departmental budget within the next 1-2 business days, depending on time of month the transaction is reconciled and approved.</a:t>
            </a:r>
          </a:p>
        </p:txBody>
      </p:sp>
      <p:sp>
        <p:nvSpPr>
          <p:cNvPr id="18" name="Action Button: Go Home 17">
            <a:hlinkClick r:id="rId3" action="ppaction://hlinksldjump" highlightClick="1"/>
            <a:extLst>
              <a:ext uri="{FF2B5EF4-FFF2-40B4-BE49-F238E27FC236}">
                <a16:creationId xmlns:a16="http://schemas.microsoft.com/office/drawing/2014/main" id="{BE64AE50-C141-48C0-AFDE-CD9778EE1B10}"/>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Go to Beginning 18">
            <a:hlinkClick r:id="rId4" action="ppaction://hlinksldjump" highlightClick="1"/>
            <a:extLst>
              <a:ext uri="{FF2B5EF4-FFF2-40B4-BE49-F238E27FC236}">
                <a16:creationId xmlns:a16="http://schemas.microsoft.com/office/drawing/2014/main" id="{56D3439D-9ECD-40BA-A325-F7BF67618E53}"/>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817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4247317"/>
          </a:xfrm>
          <a:prstGeom prst="rect">
            <a:avLst/>
          </a:prstGeom>
          <a:noFill/>
        </p:spPr>
        <p:txBody>
          <a:bodyPr wrap="square" lIns="91440" tIns="45720" rIns="91440" bIns="45720" rtlCol="0" anchor="t">
            <a:spAutoFit/>
          </a:bodyPr>
          <a:lstStyle/>
          <a:p>
            <a:r>
              <a:rPr lang="en-US" b="1" dirty="0">
                <a:solidFill>
                  <a:schemeClr val="bg1"/>
                </a:solidFill>
                <a:latin typeface="Rockwell" panose="02060603020205020403" pitchFamily="18" charset="0"/>
              </a:rPr>
              <a:t>Cardholder Reconciliation</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Reconciliation Dates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Charges can be reconciled anytime during a billing cycle as they are posted to the card. Any charges available to be reconciled will show under pending.</a:t>
            </a:r>
          </a:p>
          <a:p>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r>
              <a:rPr lang="en-US" dirty="0">
                <a:solidFill>
                  <a:schemeClr val="bg1"/>
                </a:solidFill>
                <a:latin typeface="Rockwell"/>
              </a:rPr>
              <a:t>Billing cycles will end around the 15</a:t>
            </a:r>
            <a:r>
              <a:rPr lang="en-US" baseline="30000" dirty="0">
                <a:solidFill>
                  <a:schemeClr val="bg1"/>
                </a:solidFill>
                <a:latin typeface="Rockwell"/>
              </a:rPr>
              <a:t>th</a:t>
            </a:r>
            <a:r>
              <a:rPr lang="en-US" dirty="0">
                <a:solidFill>
                  <a:schemeClr val="bg1"/>
                </a:solidFill>
                <a:latin typeface="Rockwell"/>
              </a:rPr>
              <a:t> of each month and all charges need to be reconciled and approved by the 5</a:t>
            </a:r>
            <a:r>
              <a:rPr lang="en-US" baseline="30000" dirty="0">
                <a:solidFill>
                  <a:schemeClr val="bg1"/>
                </a:solidFill>
                <a:latin typeface="Rockwell"/>
              </a:rPr>
              <a:t>th</a:t>
            </a:r>
            <a:r>
              <a:rPr lang="en-US" dirty="0">
                <a:solidFill>
                  <a:schemeClr val="bg1"/>
                </a:solidFill>
                <a:latin typeface="Rockwell"/>
              </a:rPr>
              <a:t> of the next month (example charges on the April 15th </a:t>
            </a:r>
            <a:r>
              <a:rPr lang="en-US">
                <a:solidFill>
                  <a:schemeClr val="bg1"/>
                </a:solidFill>
                <a:latin typeface="Rockwell"/>
              </a:rPr>
              <a:t>billing cycle must be reconciled and approved by May 5th).</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Charges will be posted within 1-2 business days to departmental budgets once reconciled and approved.</a:t>
            </a:r>
          </a:p>
          <a:p>
            <a:endParaRPr lang="en-US" dirty="0">
              <a:solidFill>
                <a:schemeClr val="bg1"/>
              </a:solidFill>
              <a:latin typeface="Rockwell" panose="02060603020205020403" pitchFamily="18" charset="0"/>
            </a:endParaRPr>
          </a:p>
        </p:txBody>
      </p:sp>
      <p:sp>
        <p:nvSpPr>
          <p:cNvPr id="15" name="Action Button: Go Home 14">
            <a:hlinkClick r:id="rId3" action="ppaction://hlinksldjump" highlightClick="1"/>
            <a:extLst>
              <a:ext uri="{FF2B5EF4-FFF2-40B4-BE49-F238E27FC236}">
                <a16:creationId xmlns:a16="http://schemas.microsoft.com/office/drawing/2014/main" id="{43A0E525-C547-4F25-BDCC-8330BACFA1C6}"/>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ction Button: Go to Beginning 15">
            <a:hlinkClick r:id="rId4" action="ppaction://hlinksldjump" highlightClick="1"/>
            <a:extLst>
              <a:ext uri="{FF2B5EF4-FFF2-40B4-BE49-F238E27FC236}">
                <a16:creationId xmlns:a16="http://schemas.microsoft.com/office/drawing/2014/main" id="{A3572C64-2024-4C82-B01E-36FC3CBEB62A}"/>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6828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7FAC92-DFEA-4CFC-8FDC-7E2FBF9AA526}"/>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0" name="TextBox 9">
            <a:extLst>
              <a:ext uri="{FF2B5EF4-FFF2-40B4-BE49-F238E27FC236}">
                <a16:creationId xmlns:a16="http://schemas.microsoft.com/office/drawing/2014/main" id="{1140A6C3-0247-441E-A51E-5DA9467E7E38}"/>
              </a:ext>
            </a:extLst>
          </p:cNvPr>
          <p:cNvSpPr txBox="1"/>
          <p:nvPr/>
        </p:nvSpPr>
        <p:spPr>
          <a:xfrm>
            <a:off x="985835" y="1582340"/>
            <a:ext cx="10220327" cy="3970318"/>
          </a:xfrm>
          <a:prstGeom prst="rect">
            <a:avLst/>
          </a:prstGeom>
          <a:noFill/>
        </p:spPr>
        <p:txBody>
          <a:bodyPr wrap="square" lIns="91440" tIns="45720" rIns="91440" bIns="45720" rtlCol="0" anchor="t">
            <a:spAutoFit/>
          </a:bodyPr>
          <a:lstStyle/>
          <a:p>
            <a:r>
              <a:rPr lang="en-US" b="1" dirty="0">
                <a:solidFill>
                  <a:schemeClr val="bg1"/>
                </a:solidFill>
                <a:latin typeface="Rockwell" panose="02060603020205020403" pitchFamily="18" charset="0"/>
              </a:rPr>
              <a:t>Contact Information</a:t>
            </a:r>
          </a:p>
          <a:p>
            <a:endParaRPr lang="en-US" b="1" dirty="0">
              <a:solidFill>
                <a:schemeClr val="bg1"/>
              </a:solidFill>
              <a:latin typeface="Rockwell" panose="02060603020205020403" pitchFamily="18" charset="0"/>
            </a:endParaRPr>
          </a:p>
          <a:p>
            <a:r>
              <a:rPr lang="en-US" dirty="0">
                <a:solidFill>
                  <a:schemeClr val="bg1"/>
                </a:solidFill>
                <a:latin typeface="Rockwell"/>
              </a:rPr>
              <a:t>Cash &amp; Investments: </a:t>
            </a:r>
            <a:r>
              <a:rPr lang="en-US" dirty="0">
                <a:solidFill>
                  <a:schemeClr val="bg1"/>
                </a:solidFill>
                <a:latin typeface="Rockwell"/>
                <a:hlinkClick r:id="rId3">
                  <a:extLst>
                    <a:ext uri="{A12FA001-AC4F-418D-AE19-62706E023703}">
                      <ahyp:hlinkClr xmlns:ahyp="http://schemas.microsoft.com/office/drawing/2018/hyperlinkcolor" val="tx"/>
                    </a:ext>
                  </a:extLst>
                </a:hlinkClick>
              </a:rPr>
              <a:t>appa@jmu.edu</a:t>
            </a:r>
            <a:r>
              <a:rPr lang="en-US" dirty="0">
                <a:solidFill>
                  <a:schemeClr val="bg1"/>
                </a:solidFill>
                <a:latin typeface="Rockwell"/>
              </a:rPr>
              <a:t> (Departmental mailbox monitored during business hours)</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SPCC Program Administrators</a:t>
            </a:r>
          </a:p>
          <a:p>
            <a:endParaRPr lang="en-US" dirty="0">
              <a:solidFill>
                <a:schemeClr val="bg1"/>
              </a:solidFill>
              <a:latin typeface="Rockwell" panose="02060603020205020403" pitchFamily="18" charset="0"/>
            </a:endParaRPr>
          </a:p>
          <a:p>
            <a:r>
              <a:rPr lang="en-US" dirty="0">
                <a:solidFill>
                  <a:schemeClr val="bg1"/>
                </a:solidFill>
                <a:latin typeface="Rockwell"/>
              </a:rPr>
              <a:t>Jennifer Hart Barb 568-7396 </a:t>
            </a:r>
            <a:r>
              <a:rPr lang="en-US" dirty="0">
                <a:solidFill>
                  <a:schemeClr val="bg1"/>
                </a:solidFill>
                <a:latin typeface="Rockwell"/>
                <a:hlinkClick r:id="rId4">
                  <a:extLst>
                    <a:ext uri="{A12FA001-AC4F-418D-AE19-62706E023703}">
                      <ahyp:hlinkClr xmlns:ahyp="http://schemas.microsoft.com/office/drawing/2018/hyperlinkcolor" val="tx"/>
                    </a:ext>
                  </a:extLst>
                </a:hlinkClick>
              </a:rPr>
              <a:t>hartjd@jmu.edu</a:t>
            </a:r>
            <a:endParaRPr lang="en-US">
              <a:solidFill>
                <a:schemeClr val="bg1"/>
              </a:solidFill>
              <a:latin typeface="Rockwell"/>
            </a:endParaRPr>
          </a:p>
          <a:p>
            <a:endParaRPr lang="en-US" dirty="0">
              <a:solidFill>
                <a:schemeClr val="bg1"/>
              </a:solidFill>
              <a:latin typeface="Rockwell" panose="02060603020205020403" pitchFamily="18" charset="0"/>
            </a:endParaRPr>
          </a:p>
          <a:p>
            <a:r>
              <a:rPr lang="en-US">
                <a:solidFill>
                  <a:schemeClr val="bg1"/>
                </a:solidFill>
                <a:latin typeface="Rockwell"/>
              </a:rPr>
              <a:t>Racheal Estep 568-6771 </a:t>
            </a:r>
            <a:r>
              <a:rPr lang="en-US" dirty="0">
                <a:solidFill>
                  <a:schemeClr val="bg1"/>
                </a:solidFill>
                <a:latin typeface="Rockwell"/>
                <a:hlinkClick r:id="rId5">
                  <a:extLst>
                    <a:ext uri="{A12FA001-AC4F-418D-AE19-62706E023703}">
                      <ahyp:hlinkClr xmlns:ahyp="http://schemas.microsoft.com/office/drawing/2018/hyperlinkcolor" val="tx"/>
                    </a:ext>
                  </a:extLst>
                </a:hlinkClick>
              </a:rPr>
              <a:t>esteprm@jmu.edu</a:t>
            </a:r>
            <a:r>
              <a:rPr lang="en-US" dirty="0">
                <a:solidFill>
                  <a:schemeClr val="bg1"/>
                </a:solidFill>
                <a:latin typeface="Rockwell"/>
              </a:rPr>
              <a:t> </a:t>
            </a:r>
            <a:endParaRPr lang="en-US">
              <a:solidFill>
                <a:schemeClr val="bg1"/>
              </a:solidFill>
              <a:ea typeface="Calibri"/>
              <a:cs typeface="Calibri"/>
            </a:endParaRPr>
          </a:p>
          <a:p>
            <a:endParaRPr lang="en-US" dirty="0">
              <a:solidFill>
                <a:schemeClr val="bg1"/>
              </a:solidFill>
              <a:latin typeface="Rockwell" panose="02060603020205020403" pitchFamily="18" charset="0"/>
            </a:endParaRPr>
          </a:p>
          <a:p>
            <a:r>
              <a:rPr lang="en-US">
                <a:solidFill>
                  <a:schemeClr val="bg1"/>
                </a:solidFill>
                <a:latin typeface="Rockwell"/>
              </a:rPr>
              <a:t>Kristin Johnston 568-8061 </a:t>
            </a:r>
            <a:r>
              <a:rPr lang="en-US" dirty="0">
                <a:solidFill>
                  <a:schemeClr val="bg1"/>
                </a:solidFill>
                <a:latin typeface="Rockwell"/>
                <a:hlinkClick r:id="rId6">
                  <a:extLst>
                    <a:ext uri="{A12FA001-AC4F-418D-AE19-62706E023703}">
                      <ahyp:hlinkClr xmlns:ahyp="http://schemas.microsoft.com/office/drawing/2018/hyperlinkcolor" val="tx"/>
                    </a:ext>
                  </a:extLst>
                </a:hlinkClick>
              </a:rPr>
              <a:t>john32km@jmu.edu</a:t>
            </a:r>
            <a:r>
              <a:rPr lang="en-US" dirty="0">
                <a:solidFill>
                  <a:schemeClr val="bg1"/>
                </a:solidFill>
                <a:latin typeface="Rockwell"/>
              </a:rPr>
              <a:t> </a:t>
            </a:r>
            <a:endParaRPr lang="en-US" dirty="0">
              <a:solidFill>
                <a:schemeClr val="bg1"/>
              </a:solidFill>
              <a:latin typeface="Rockwell" panose="02060603020205020403" pitchFamily="18" charset="0"/>
            </a:endParaRPr>
          </a:p>
          <a:p>
            <a:endParaRPr lang="en-US" dirty="0">
              <a:solidFill>
                <a:schemeClr val="bg1"/>
              </a:solidFill>
              <a:latin typeface="Rockwell" panose="02060603020205020403" pitchFamily="18" charset="0"/>
            </a:endParaRPr>
          </a:p>
          <a:p>
            <a:r>
              <a:rPr lang="en-US" dirty="0">
                <a:solidFill>
                  <a:schemeClr val="bg1"/>
                </a:solidFill>
                <a:latin typeface="Rockwell"/>
              </a:rPr>
              <a:t>Tish </a:t>
            </a:r>
            <a:r>
              <a:rPr lang="en-US">
                <a:solidFill>
                  <a:schemeClr val="bg1"/>
                </a:solidFill>
                <a:latin typeface="Rockwell"/>
              </a:rPr>
              <a:t>Leeth</a:t>
            </a:r>
            <a:r>
              <a:rPr lang="en-US" dirty="0">
                <a:solidFill>
                  <a:schemeClr val="bg1"/>
                </a:solidFill>
                <a:latin typeface="Rockwell"/>
              </a:rPr>
              <a:t> 568-3205 </a:t>
            </a:r>
            <a:r>
              <a:rPr lang="en-US" dirty="0">
                <a:solidFill>
                  <a:schemeClr val="bg1"/>
                </a:solidFill>
                <a:latin typeface="Rockwell"/>
                <a:hlinkClick r:id="rId7">
                  <a:extLst>
                    <a:ext uri="{A12FA001-AC4F-418D-AE19-62706E023703}">
                      <ahyp:hlinkClr xmlns:ahyp="http://schemas.microsoft.com/office/drawing/2018/hyperlinkcolor" val="tx"/>
                    </a:ext>
                  </a:extLst>
                </a:hlinkClick>
              </a:rPr>
              <a:t>leethtc@jmu.edu</a:t>
            </a:r>
          </a:p>
          <a:p>
            <a:endParaRPr lang="en-US" dirty="0">
              <a:solidFill>
                <a:schemeClr val="bg1"/>
              </a:solidFill>
              <a:latin typeface="Rockwell" panose="02060603020205020403" pitchFamily="18" charset="0"/>
            </a:endParaRPr>
          </a:p>
        </p:txBody>
      </p:sp>
      <p:sp>
        <p:nvSpPr>
          <p:cNvPr id="17" name="Action Button: Go Home 16">
            <a:hlinkClick r:id="rId8" action="ppaction://hlinksldjump" highlightClick="1"/>
            <a:extLst>
              <a:ext uri="{FF2B5EF4-FFF2-40B4-BE49-F238E27FC236}">
                <a16:creationId xmlns:a16="http://schemas.microsoft.com/office/drawing/2014/main" id="{4054968B-F708-4EB7-BD15-B4895E258822}"/>
              </a:ext>
            </a:extLst>
          </p:cNvPr>
          <p:cNvSpPr/>
          <p:nvPr/>
        </p:nvSpPr>
        <p:spPr>
          <a:xfrm>
            <a:off x="767431" y="5846142"/>
            <a:ext cx="420624" cy="438912"/>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Go to Beginning 17">
            <a:hlinkClick r:id="rId9" action="ppaction://hlinksldjump" highlightClick="1"/>
            <a:extLst>
              <a:ext uri="{FF2B5EF4-FFF2-40B4-BE49-F238E27FC236}">
                <a16:creationId xmlns:a16="http://schemas.microsoft.com/office/drawing/2014/main" id="{0EBB7519-0DCA-4706-AE03-C373FBD61A4C}"/>
              </a:ext>
            </a:extLst>
          </p:cNvPr>
          <p:cNvSpPr/>
          <p:nvPr/>
        </p:nvSpPr>
        <p:spPr>
          <a:xfrm>
            <a:off x="1334076"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333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93E7C25-72B4-4427-9079-896E5DC48C84}"/>
              </a:ext>
            </a:extLst>
          </p:cNvPr>
          <p:cNvSpPr/>
          <p:nvPr/>
        </p:nvSpPr>
        <p:spPr>
          <a:xfrm>
            <a:off x="620523" y="974822"/>
            <a:ext cx="10956462" cy="5412582"/>
          </a:xfrm>
          <a:prstGeom prst="rect">
            <a:avLst/>
          </a:prstGeom>
          <a:gradFill>
            <a:gsLst>
              <a:gs pos="44000">
                <a:srgbClr val="51468C">
                  <a:lumMod val="100000"/>
                </a:srgbClr>
              </a:gs>
              <a:gs pos="0">
                <a:srgbClr val="51468C"/>
              </a:gs>
              <a:gs pos="100000">
                <a:srgbClr val="CBB68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436C84E-6295-4267-80F2-CFEBD94A4F01}"/>
              </a:ext>
            </a:extLst>
          </p:cNvPr>
          <p:cNvSpPr/>
          <p:nvPr/>
        </p:nvSpPr>
        <p:spPr>
          <a:xfrm>
            <a:off x="615013" y="428624"/>
            <a:ext cx="10961973" cy="466725"/>
          </a:xfrm>
          <a:prstGeom prst="rect">
            <a:avLst/>
          </a:prstGeom>
          <a:solidFill>
            <a:srgbClr val="CB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254A73-ECB9-4C9A-8567-C31FF84B8084}"/>
              </a:ext>
            </a:extLst>
          </p:cNvPr>
          <p:cNvSpPr txBox="1"/>
          <p:nvPr/>
        </p:nvSpPr>
        <p:spPr>
          <a:xfrm>
            <a:off x="649202" y="508097"/>
            <a:ext cx="3360821" cy="307777"/>
          </a:xfrm>
          <a:prstGeom prst="rect">
            <a:avLst/>
          </a:prstGeom>
          <a:noFill/>
        </p:spPr>
        <p:txBody>
          <a:bodyPr wrap="square" rtlCol="0">
            <a:spAutoFit/>
          </a:bodyPr>
          <a:lstStyle/>
          <a:p>
            <a:r>
              <a:rPr lang="en-US" sz="1400" dirty="0">
                <a:solidFill>
                  <a:srgbClr val="51468C"/>
                </a:solidFill>
                <a:latin typeface="Rockwell" panose="02060603020205020403" pitchFamily="18" charset="0"/>
                <a:cs typeface="Arial" panose="020B0604020202020204" pitchFamily="34" charset="0"/>
              </a:rPr>
              <a:t>Cash and Investments Office</a:t>
            </a:r>
          </a:p>
        </p:txBody>
      </p:sp>
      <p:sp>
        <p:nvSpPr>
          <p:cNvPr id="6" name="TextBox 5">
            <a:extLst>
              <a:ext uri="{FF2B5EF4-FFF2-40B4-BE49-F238E27FC236}">
                <a16:creationId xmlns:a16="http://schemas.microsoft.com/office/drawing/2014/main" id="{6670FCF1-C61D-4955-A24E-1328E317740A}"/>
              </a:ext>
            </a:extLst>
          </p:cNvPr>
          <p:cNvSpPr txBox="1"/>
          <p:nvPr/>
        </p:nvSpPr>
        <p:spPr>
          <a:xfrm>
            <a:off x="8994206" y="508097"/>
            <a:ext cx="2582780" cy="307777"/>
          </a:xfrm>
          <a:prstGeom prst="rect">
            <a:avLst/>
          </a:prstGeom>
          <a:noFill/>
        </p:spPr>
        <p:txBody>
          <a:bodyPr wrap="square" rtlCol="0">
            <a:spAutoFit/>
          </a:bodyPr>
          <a:lstStyle/>
          <a:p>
            <a:pPr algn="r"/>
            <a:r>
              <a:rPr lang="en-US" sz="1400" dirty="0">
                <a:solidFill>
                  <a:srgbClr val="51468C"/>
                </a:solidFill>
                <a:latin typeface="Rockwell" panose="02060603020205020403" pitchFamily="18" charset="0"/>
                <a:cs typeface="Arial" panose="020B0604020202020204" pitchFamily="34" charset="0"/>
              </a:rPr>
              <a:t>Contact: appa@jmu.edu</a:t>
            </a:r>
          </a:p>
        </p:txBody>
      </p:sp>
      <p:sp>
        <p:nvSpPr>
          <p:cNvPr id="13" name="TextBox 12">
            <a:extLst>
              <a:ext uri="{FF2B5EF4-FFF2-40B4-BE49-F238E27FC236}">
                <a16:creationId xmlns:a16="http://schemas.microsoft.com/office/drawing/2014/main" id="{8C04E22F-E3BE-4F7D-B653-630CE663D496}"/>
              </a:ext>
            </a:extLst>
          </p:cNvPr>
          <p:cNvSpPr txBox="1"/>
          <p:nvPr/>
        </p:nvSpPr>
        <p:spPr>
          <a:xfrm>
            <a:off x="989914" y="1582340"/>
            <a:ext cx="9973361" cy="1754326"/>
          </a:xfrm>
          <a:prstGeom prst="rect">
            <a:avLst/>
          </a:prstGeom>
          <a:noFill/>
        </p:spPr>
        <p:txBody>
          <a:bodyPr wrap="square" rtlCol="0">
            <a:spAutoFit/>
          </a:bodyPr>
          <a:lstStyle/>
          <a:p>
            <a:r>
              <a:rPr lang="en-US" b="1" dirty="0">
                <a:solidFill>
                  <a:schemeClr val="bg1"/>
                </a:solidFill>
                <a:latin typeface="Rockwell" panose="02060603020205020403" pitchFamily="18" charset="0"/>
              </a:rPr>
              <a:t>Cardholder Reconciliation</a:t>
            </a:r>
          </a:p>
          <a:p>
            <a:endParaRPr lang="en-US"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Cardholder Home Page</a:t>
            </a:r>
          </a:p>
          <a:p>
            <a:endParaRPr lang="en-US"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When a cardholder logs into WORKS, this will be their home page.</a:t>
            </a:r>
          </a:p>
          <a:p>
            <a:endParaRPr lang="en-US"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557567BE-D500-4E3E-941E-963C6334A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4022" y="3238584"/>
            <a:ext cx="7423956" cy="2928251"/>
          </a:xfrm>
          <a:prstGeom prst="rect">
            <a:avLst/>
          </a:prstGeom>
        </p:spPr>
      </p:pic>
      <p:sp>
        <p:nvSpPr>
          <p:cNvPr id="16" name="Action Button: Go Home 15">
            <a:hlinkClick r:id="rId4" action="ppaction://hlinksldjump" highlightClick="1"/>
            <a:extLst>
              <a:ext uri="{FF2B5EF4-FFF2-40B4-BE49-F238E27FC236}">
                <a16:creationId xmlns:a16="http://schemas.microsoft.com/office/drawing/2014/main" id="{4971B3F0-5CB0-43F1-B1E6-4EC3BF711370}"/>
              </a:ext>
            </a:extLst>
          </p:cNvPr>
          <p:cNvSpPr/>
          <p:nvPr/>
        </p:nvSpPr>
        <p:spPr>
          <a:xfrm>
            <a:off x="767490" y="5846183"/>
            <a:ext cx="420506" cy="438871"/>
          </a:xfrm>
          <a:prstGeom prst="actionButtonHome">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Go to Beginning 16">
            <a:hlinkClick r:id="rId5" action="ppaction://hlinksldjump" highlightClick="1"/>
            <a:extLst>
              <a:ext uri="{FF2B5EF4-FFF2-40B4-BE49-F238E27FC236}">
                <a16:creationId xmlns:a16="http://schemas.microsoft.com/office/drawing/2014/main" id="{BA7368C3-236D-405A-A119-EC4C641BCD1D}"/>
              </a:ext>
            </a:extLst>
          </p:cNvPr>
          <p:cNvSpPr/>
          <p:nvPr/>
        </p:nvSpPr>
        <p:spPr>
          <a:xfrm>
            <a:off x="1334963" y="5846142"/>
            <a:ext cx="420624" cy="438912"/>
          </a:xfrm>
          <a:prstGeom prst="actionButtonBeginning">
            <a:avLst/>
          </a:prstGeom>
          <a:solidFill>
            <a:srgbClr val="CBB68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524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c71208d-3a82-42c5-862b-075fd07aee6e">
      <UserInfo>
        <DisplayName>All Faculty and Staff</DisplayName>
        <AccountId>108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B700314AFB02146A44240D08424D3CD" ma:contentTypeVersion="6" ma:contentTypeDescription="Create a new document." ma:contentTypeScope="" ma:versionID="d244f8522365c39d54925f0a7fe3f794">
  <xsd:schema xmlns:xsd="http://www.w3.org/2001/XMLSchema" xmlns:xs="http://www.w3.org/2001/XMLSchema" xmlns:p="http://schemas.microsoft.com/office/2006/metadata/properties" xmlns:ns2="e6a6615a-9fbd-4443-87ef-9f2bd08e0406" xmlns:ns3="0c71208d-3a82-42c5-862b-075fd07aee6e" targetNamespace="http://schemas.microsoft.com/office/2006/metadata/properties" ma:root="true" ma:fieldsID="1fcec281a8a6ca5a654374266081eb15" ns2:_="" ns3:_="">
    <xsd:import namespace="e6a6615a-9fbd-4443-87ef-9f2bd08e0406"/>
    <xsd:import namespace="0c71208d-3a82-42c5-862b-075fd07aee6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a6615a-9fbd-4443-87ef-9f2bd08e0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71208d-3a82-42c5-862b-075fd07aee6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2B0865-8365-4797-BF75-A31DAF2A4A70}">
  <ds:schemaRefs>
    <ds:schemaRef ds:uri="http://schemas.microsoft.com/sharepoint/v3/contenttype/forms"/>
  </ds:schemaRefs>
</ds:datastoreItem>
</file>

<file path=customXml/itemProps2.xml><?xml version="1.0" encoding="utf-8"?>
<ds:datastoreItem xmlns:ds="http://schemas.openxmlformats.org/officeDocument/2006/customXml" ds:itemID="{89E3A1E8-F45D-477D-BEA2-321CC6793DF9}">
  <ds:schemaRefs>
    <ds:schemaRef ds:uri="http://schemas.microsoft.com/office/2006/metadata/properties"/>
    <ds:schemaRef ds:uri="http://schemas.microsoft.com/office/infopath/2007/PartnerControls"/>
    <ds:schemaRef ds:uri="0c71208d-3a82-42c5-862b-075fd07aee6e"/>
  </ds:schemaRefs>
</ds:datastoreItem>
</file>

<file path=customXml/itemProps3.xml><?xml version="1.0" encoding="utf-8"?>
<ds:datastoreItem xmlns:ds="http://schemas.openxmlformats.org/officeDocument/2006/customXml" ds:itemID="{F72D4DCE-688D-4DC8-82AE-07DA030814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a6615a-9fbd-4443-87ef-9f2bd08e0406"/>
    <ds:schemaRef ds:uri="0c71208d-3a82-42c5-862b-075fd07aee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889</TotalTime>
  <Words>4218</Words>
  <Application>Microsoft Office PowerPoint</Application>
  <PresentationFormat>Widescreen</PresentationFormat>
  <Paragraphs>666</Paragraphs>
  <Slides>80</Slides>
  <Notes>76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80</vt:i4>
      </vt:variant>
    </vt:vector>
  </HeadingPairs>
  <TitlesOfParts>
    <vt:vector size="85" baseType="lpstr">
      <vt:lpstr>Arial</vt:lpstr>
      <vt:lpstr>Calibri</vt:lpstr>
      <vt:lpstr>Calibri Light</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 OF AMERICA WORKS RECONCILIATION</dc:title>
  <dc:creator>Benton, Jessica Nicole - bentonjn</dc:creator>
  <cp:lastModifiedBy>Barb, Jennifer Hart - hartjd</cp:lastModifiedBy>
  <cp:revision>155</cp:revision>
  <dcterms:created xsi:type="dcterms:W3CDTF">2021-12-02T13:44:17Z</dcterms:created>
  <dcterms:modified xsi:type="dcterms:W3CDTF">2026-08-26T20:00:28Z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0x010100CB700314AFB02146A44240D08424D3CD</vt:lpwstr>
  </property>
</Properties>
</file>