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61_454F0578.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4"/>
  </p:notesMasterIdLst>
  <p:sldIdLst>
    <p:sldId id="263" r:id="rId6"/>
    <p:sldId id="264" r:id="rId7"/>
    <p:sldId id="269" r:id="rId8"/>
    <p:sldId id="291" r:id="rId9"/>
    <p:sldId id="290" r:id="rId10"/>
    <p:sldId id="283" r:id="rId11"/>
    <p:sldId id="294" r:id="rId12"/>
    <p:sldId id="348" r:id="rId13"/>
    <p:sldId id="349" r:id="rId14"/>
    <p:sldId id="353" r:id="rId15"/>
    <p:sldId id="354" r:id="rId16"/>
    <p:sldId id="285" r:id="rId17"/>
    <p:sldId id="355" r:id="rId18"/>
    <p:sldId id="356" r:id="rId19"/>
    <p:sldId id="350" r:id="rId20"/>
    <p:sldId id="351" r:id="rId21"/>
    <p:sldId id="352"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28" userDrawn="1">
          <p15:clr>
            <a:srgbClr val="A4A3A4"/>
          </p15:clr>
        </p15:guide>
        <p15:guide id="3" pos="7152" userDrawn="1">
          <p15:clr>
            <a:srgbClr val="A4A3A4"/>
          </p15:clr>
        </p15:guide>
        <p15:guide id="4"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EA118-FEC9-85FC-B585-3B8616BE3258}" name="Westley, Libby - westleek" initials="LW" userId="S::westleek@jmu.edu::05931f6a-fb64-4d95-88ef-8a3f5f5d1555" providerId="AD"/>
  <p188:author id="{ED2F20C5-FCE3-1AAD-A0A6-07499848D5FA}" name="White, Sian - white2se" initials="Ww" userId="S::white2se@jmu.edu::97d71b23-2f1d-4601-86bf-308b658c64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8A"/>
    <a:srgbClr val="CBB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C96E1-4FEE-41F0-A468-CECBA3F6CD31}" v="9" dt="2024-10-08T20:42:39.793"/>
    <p1510:client id="{5C90D3FC-850D-BE54-A500-17E6FD4750E3}" v="203" dt="2024-10-09T17:49:03.230"/>
    <p1510:client id="{6D041EA6-06D6-9084-F344-64BD1A9EAC1A}" v="179" dt="2024-10-09T14:36:23.235"/>
    <p1510:client id="{C66D3609-DFF8-469A-8750-331D242362B3}" v="1" dt="2024-10-09T16:34:35.864"/>
    <p1510:client id="{D4EB4824-35B0-0F9C-E995-3CE7927F7FCD}" v="28" dt="2024-10-09T14:27:54.666"/>
    <p1510:client id="{E7C52F7D-7FD1-C1B9-0330-F9CBA6439520}" v="3" dt="2024-10-09T11:55:40.805"/>
    <p1510:client id="{F19A5F20-9B5A-D6A2-34A9-79396569F7C4}" v="13" dt="2024-10-09T16:57:04.424"/>
    <p1510:client id="{F7B3B773-37CF-126C-BFF3-A86069D096F9}" v="14" dt="2024-10-09T18:14:20.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6"/>
  </p:normalViewPr>
  <p:slideViewPr>
    <p:cSldViewPr snapToGrid="0">
      <p:cViewPr varScale="1">
        <p:scale>
          <a:sx n="102" d="100"/>
          <a:sy n="102" d="100"/>
        </p:scale>
        <p:origin x="952" y="184"/>
      </p:cViewPr>
      <p:guideLst>
        <p:guide orient="horz" pos="480"/>
        <p:guide pos="528"/>
        <p:guide pos="7152"/>
        <p:guide orient="horz"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p:scale>
          <a:sx n="110" d="100"/>
          <a:sy n="110" d="100"/>
        </p:scale>
        <p:origin x="403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omments/modernComment_161_454F0578.xml><?xml version="1.0" encoding="utf-8"?>
<p188:cmLst xmlns:a="http://schemas.openxmlformats.org/drawingml/2006/main" xmlns:r="http://schemas.openxmlformats.org/officeDocument/2006/relationships" xmlns:p188="http://schemas.microsoft.com/office/powerpoint/2018/8/main">
  <p188:cm id="{4F973FCB-D7B2-4261-A713-883D18CB54D3}" authorId="{012EA118-FEC9-85FC-B585-3B8616BE3258}" status="resolved" created="2024-10-09T16:34:35.756" complete="100000">
    <ac:deMkLst xmlns:ac="http://schemas.microsoft.com/office/drawing/2013/main/command">
      <pc:docMk xmlns:pc="http://schemas.microsoft.com/office/powerpoint/2013/main/command"/>
      <pc:sldMk xmlns:pc="http://schemas.microsoft.com/office/powerpoint/2013/main/command" cId="1162806648" sldId="353"/>
      <ac:spMk id="12" creationId="{3B6CD546-00C4-C40F-C0BC-24CBE11FDD91}"/>
    </ac:deMkLst>
    <p188:txBody>
      <a:bodyPr/>
      <a:lstStyle/>
      <a:p>
        <a:r>
          <a:rPr lang="en-US"/>
          <a:t>[@Whitmeyer, Steven - whitmesj] I had Myles look at the slides, he wondered if we should take out the bullet about advise WBLE office as it makes it sound like it already exists.  Should we say something instead like serve in advisor capacity to coordinating bodies of WBLEs?</a:t>
        </a:r>
      </a:p>
    </p188:txBody>
    <p188:extLst>
      <p:ext xmlns:p="http://schemas.openxmlformats.org/presentationml/2006/main" uri="{57CB4572-C831-44C2-8A1C-0ADB6CCDFE69}">
        <p223:reactions xmlns:p223="http://schemas.microsoft.com/office/powerpoint/2022/03/main">
          <p223:rxn type="👍">
            <p223:instance time="2024-10-09T16:57:04.409" authorId="{ED2F20C5-FCE3-1AAD-A0A6-07499848D5F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836104C-36C3-9840-8581-3F8CA7739452}" type="datetimeFigureOut">
              <a:rPr lang="en-US" smtClean="0"/>
              <a:pPr/>
              <a:t>10/10/24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0A83E63-1617-734F-A034-CD02500F5C5E}" type="slidenum">
              <a:rPr lang="en-US" smtClean="0"/>
              <a:pPr/>
              <a:t>‹#›</a:t>
            </a:fld>
            <a:endParaRPr lang="en-US"/>
          </a:p>
        </p:txBody>
      </p:sp>
    </p:spTree>
    <p:extLst>
      <p:ext uri="{BB962C8B-B14F-4D97-AF65-F5344CB8AC3E}">
        <p14:creationId xmlns:p14="http://schemas.microsoft.com/office/powerpoint/2010/main" val="114689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rginiatop.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a:cs typeface="Calibri"/>
              </a:rPr>
              <a:t>We want to thank Elizabeth and all of you for allowing us to come speak to you about our work on WBLES. </a:t>
            </a:r>
          </a:p>
          <a:p>
            <a:r>
              <a:rPr lang="en-US" sz="1300" dirty="0">
                <a:latin typeface="Calibri"/>
                <a:cs typeface="Calibri"/>
              </a:rPr>
              <a:t>Introduce self and Libby, Steve</a:t>
            </a:r>
          </a:p>
          <a:p>
            <a:endParaRPr lang="en-US" sz="1300" dirty="0">
              <a:latin typeface="Calibri"/>
              <a:cs typeface="Calibri"/>
            </a:endParaRPr>
          </a:p>
          <a:p>
            <a:r>
              <a:rPr lang="en-US" sz="1300" dirty="0">
                <a:latin typeface="Calibri"/>
                <a:cs typeface="Calibri"/>
              </a:rPr>
              <a:t>We're excited to bring this to you</a:t>
            </a:r>
          </a:p>
          <a:p>
            <a:r>
              <a:rPr lang="en-US" sz="1300" dirty="0">
                <a:latin typeface="Calibri"/>
                <a:cs typeface="Calibri"/>
              </a:rPr>
              <a:t>Haven't had the chance to present our work </a:t>
            </a:r>
          </a:p>
          <a:p>
            <a:r>
              <a:rPr lang="en-US" sz="1300" dirty="0">
                <a:latin typeface="Calibri"/>
                <a:cs typeface="Calibri"/>
              </a:rPr>
              <a:t>Welcome your feedback and hope you'll want to be involved</a:t>
            </a:r>
          </a:p>
        </p:txBody>
      </p:sp>
      <p:sp>
        <p:nvSpPr>
          <p:cNvPr id="4" name="Slide Number Placeholder 3"/>
          <p:cNvSpPr>
            <a:spLocks noGrp="1"/>
          </p:cNvSpPr>
          <p:nvPr>
            <p:ph type="sldNum" sz="quarter" idx="5"/>
          </p:nvPr>
        </p:nvSpPr>
        <p:spPr/>
        <p:txBody>
          <a:bodyPr/>
          <a:lstStyle/>
          <a:p>
            <a:fld id="{F0A83E63-1617-734F-A034-CD02500F5C5E}" type="slidenum">
              <a:rPr lang="en-US" smtClean="0"/>
              <a:pPr/>
              <a:t>1</a:t>
            </a:fld>
            <a:endParaRPr lang="en-US"/>
          </a:p>
        </p:txBody>
      </p:sp>
    </p:spTree>
    <p:extLst>
      <p:ext uri="{BB962C8B-B14F-4D97-AF65-F5344CB8AC3E}">
        <p14:creationId xmlns:p14="http://schemas.microsoft.com/office/powerpoint/2010/main" val="85040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000000"/>
                </a:solidFill>
                <a:effectLst/>
                <a:latin typeface="Aptos"/>
              </a:rPr>
              <a:t>Our SUPPORT-STRUCTURE RECOMMENDATIONS [</a:t>
            </a:r>
            <a:r>
              <a:rPr lang="en-US">
                <a:solidFill>
                  <a:srgbClr val="000000"/>
                </a:solidFill>
                <a:latin typeface="Aptos"/>
              </a:rPr>
              <a:t>Steve]</a:t>
            </a:r>
            <a:endParaRPr lang="en-US" b="0" i="0">
              <a:solidFill>
                <a:srgbClr val="000000"/>
              </a:solidFill>
              <a:effectLst/>
              <a:latin typeface="Segoe UI" panose="020B0502040204020203" pitchFamily="34" charset="0"/>
            </a:endParaRPr>
          </a:p>
          <a:p>
            <a:pPr fontAlgn="base"/>
            <a:r>
              <a:rPr lang="en-US" sz="1200" b="0" i="0">
                <a:solidFill>
                  <a:srgbClr val="000000"/>
                </a:solidFill>
                <a:effectLst/>
                <a:latin typeface="Aptos"/>
              </a:rPr>
              <a:t>President-level </a:t>
            </a:r>
            <a:r>
              <a:rPr lang="en-US">
                <a:solidFill>
                  <a:srgbClr val="000000"/>
                </a:solidFill>
                <a:latin typeface="Aptos"/>
              </a:rPr>
              <a:t>Oversight Committee</a:t>
            </a:r>
            <a:r>
              <a:rPr lang="en-US" sz="1200" b="0" i="0">
                <a:solidFill>
                  <a:srgbClr val="000000"/>
                </a:solidFill>
                <a:effectLst/>
                <a:latin typeface="Aptos"/>
              </a:rPr>
              <a:t> </a:t>
            </a:r>
          </a:p>
          <a:p>
            <a:pPr algn="l" rtl="0" fontAlgn="base">
              <a:buFont typeface="Arial" panose="020B0604020202020204" pitchFamily="34" charset="0"/>
              <a:buNone/>
            </a:pPr>
            <a:endParaRPr lang="en-US" sz="1200" b="0" i="0">
              <a:solidFill>
                <a:srgbClr val="000000"/>
              </a:solidFill>
              <a:effectLst/>
              <a:latin typeface="Aptos" panose="020B0004020202020204" pitchFamily="34" charset="0"/>
            </a:endParaRPr>
          </a:p>
          <a:p>
            <a:pPr algn="l" rtl="0" fontAlgn="base">
              <a:buFont typeface="Arial" panose="020B0604020202020204" pitchFamily="34" charset="0"/>
              <a:buNone/>
            </a:pPr>
            <a:endParaRPr lang="en-US">
              <a:latin typeface="Aptos"/>
            </a:endParaRPr>
          </a:p>
          <a:p>
            <a:endParaRPr lang="en-US"/>
          </a:p>
        </p:txBody>
      </p:sp>
      <p:sp>
        <p:nvSpPr>
          <p:cNvPr id="4" name="Slide Number Placeholder 3"/>
          <p:cNvSpPr>
            <a:spLocks noGrp="1"/>
          </p:cNvSpPr>
          <p:nvPr>
            <p:ph type="sldNum" sz="quarter" idx="5"/>
          </p:nvPr>
        </p:nvSpPr>
        <p:spPr/>
        <p:txBody>
          <a:bodyPr/>
          <a:lstStyle/>
          <a:p>
            <a:fld id="{F0A83E63-1617-734F-A034-CD02500F5C5E}" type="slidenum">
              <a:rPr lang="en-US" smtClean="0"/>
              <a:pPr/>
              <a:t>10</a:t>
            </a:fld>
            <a:endParaRPr lang="en-US"/>
          </a:p>
        </p:txBody>
      </p:sp>
    </p:spTree>
    <p:extLst>
      <p:ext uri="{BB962C8B-B14F-4D97-AF65-F5344CB8AC3E}">
        <p14:creationId xmlns:p14="http://schemas.microsoft.com/office/powerpoint/2010/main" val="141573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Aptos"/>
              </a:rPr>
              <a:t>Compositions of President-level</a:t>
            </a:r>
            <a:r>
              <a:rPr lang="en-US" sz="1200" b="0" i="0">
                <a:solidFill>
                  <a:srgbClr val="000000"/>
                </a:solidFill>
                <a:effectLst/>
                <a:latin typeface="Aptos"/>
              </a:rPr>
              <a:t> Committee </a:t>
            </a:r>
            <a:r>
              <a:rPr lang="en-US">
                <a:solidFill>
                  <a:srgbClr val="000000"/>
                </a:solidFill>
                <a:latin typeface="Aptos"/>
              </a:rPr>
              <a:t>[Steve]</a:t>
            </a:r>
            <a:endParaRPr lang="en-US" sz="1200" b="0" i="0">
              <a:solidFill>
                <a:srgbClr val="000000"/>
              </a:solidFill>
              <a:effectLst/>
              <a:latin typeface="Aptos"/>
            </a:endParaRPr>
          </a:p>
          <a:p>
            <a:pPr algn="l">
              <a:buFontTx/>
              <a:buNone/>
            </a:pPr>
            <a:endParaRPr lang="en-US" sz="1200" b="0" i="0">
              <a:solidFill>
                <a:srgbClr val="000000"/>
              </a:solidFill>
              <a:effectLst/>
              <a:latin typeface="Aptos" panose="020B0004020202020204" pitchFamily="34" charset="0"/>
            </a:endParaRPr>
          </a:p>
          <a:p>
            <a:r>
              <a:rPr lang="en-US">
                <a:solidFill>
                  <a:srgbClr val="000000"/>
                </a:solidFill>
                <a:latin typeface="Arial"/>
                <a:cs typeface="Arial"/>
              </a:rPr>
              <a:t>Virginia Internship Experience Workgroup (VIEW):</a:t>
            </a:r>
            <a:endParaRPr lang="en-US">
              <a:latin typeface="Arial"/>
              <a:cs typeface="Arial"/>
            </a:endParaRPr>
          </a:p>
          <a:p>
            <a:r>
              <a:rPr lang="en-US">
                <a:latin typeface="Arial"/>
                <a:cs typeface="Arial"/>
              </a:rPr>
              <a:t>Virginia Talent and Opportunities Pathways </a:t>
            </a:r>
            <a:r>
              <a:rPr lang="en-US">
                <a:latin typeface="Arial"/>
                <a:cs typeface="Arial"/>
                <a:hlinkClick r:id="rId3"/>
              </a:rPr>
              <a:t>initiative</a:t>
            </a:r>
            <a:r>
              <a:rPr lang="en-US">
                <a:latin typeface="Arial"/>
                <a:cs typeface="Arial"/>
              </a:rPr>
              <a:t> to expand paid and credit-bearing student internships and other work-based learning opportunities in collaboration with Virginia employers.</a:t>
            </a:r>
          </a:p>
          <a:p>
            <a:endParaRPr lang="en-US">
              <a:latin typeface="Arial"/>
              <a:cs typeface="Arial"/>
            </a:endParaRPr>
          </a:p>
          <a:p>
            <a:pPr fontAlgn="base">
              <a:buFont typeface="Arial" panose="020B0604020202020204" pitchFamily="34" charset="0"/>
            </a:pPr>
            <a:endParaRPr lang="en-US">
              <a:latin typeface="Aptos" panose="020B0004020202020204" pitchFamily="34" charset="0"/>
            </a:endParaRPr>
          </a:p>
          <a:p>
            <a:pPr fontAlgn="base">
              <a:buFont typeface="Arial" panose="020B0604020202020204" pitchFamily="34" charset="0"/>
            </a:pPr>
            <a:endParaRPr lang="en-US">
              <a:latin typeface="Apto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11</a:t>
            </a:fld>
            <a:endParaRPr lang="en-US"/>
          </a:p>
        </p:txBody>
      </p:sp>
    </p:spTree>
    <p:extLst>
      <p:ext uri="{BB962C8B-B14F-4D97-AF65-F5344CB8AC3E}">
        <p14:creationId xmlns:p14="http://schemas.microsoft.com/office/powerpoint/2010/main" val="239882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a:solidFill>
                  <a:srgbClr val="000000"/>
                </a:solidFill>
                <a:effectLst/>
                <a:latin typeface="Aptos"/>
              </a:rPr>
              <a:t>Our SUPPORT-STRUCTURE RECOMMENDATIONS [</a:t>
            </a:r>
            <a:r>
              <a:rPr lang="en-US">
                <a:solidFill>
                  <a:srgbClr val="000000"/>
                </a:solidFill>
                <a:latin typeface="Aptos"/>
              </a:rPr>
              <a:t>Steve – briefly]</a:t>
            </a:r>
            <a:endParaRPr lang="en-US" b="0" i="0">
              <a:solidFill>
                <a:srgbClr val="000000"/>
              </a:solidFill>
              <a:effectLst/>
              <a:latin typeface="Segoe UI" panose="020B0502040204020203" pitchFamily="34" charset="0"/>
            </a:endParaRPr>
          </a:p>
          <a:p>
            <a:endParaRPr lang="en-US">
              <a:solidFill>
                <a:srgbClr val="000000"/>
              </a:solidFill>
              <a:latin typeface="Aptos"/>
            </a:endParaRPr>
          </a:p>
          <a:p>
            <a:r>
              <a:rPr lang="en-US">
                <a:solidFill>
                  <a:srgbClr val="000000"/>
                </a:solidFill>
                <a:latin typeface="Arial"/>
                <a:cs typeface="Arial"/>
              </a:rPr>
              <a:t>Presidential WBLE </a:t>
            </a:r>
            <a:r>
              <a:rPr lang="en-US" b="0" i="0">
                <a:solidFill>
                  <a:srgbClr val="000000"/>
                </a:solidFill>
                <a:effectLst/>
                <a:latin typeface="Arial"/>
                <a:cs typeface="Arial"/>
              </a:rPr>
              <a:t>Committee </a:t>
            </a:r>
            <a:r>
              <a:rPr lang="en-US">
                <a:solidFill>
                  <a:srgbClr val="000000"/>
                </a:solidFill>
                <a:latin typeface="Arial"/>
                <a:cs typeface="Arial"/>
              </a:rPr>
              <a:t>would oversee and coordinate:</a:t>
            </a:r>
            <a:endParaRPr lang="en-US">
              <a:latin typeface="Arial"/>
              <a:cs typeface="Arial"/>
            </a:endParaRPr>
          </a:p>
          <a:p>
            <a:endParaRPr lang="en-US">
              <a:solidFill>
                <a:srgbClr val="000000"/>
              </a:solidFill>
              <a:latin typeface="Arial"/>
              <a:cs typeface="Arial"/>
            </a:endParaRPr>
          </a:p>
          <a:p>
            <a:r>
              <a:rPr lang="en-US" b="0" i="0">
                <a:solidFill>
                  <a:srgbClr val="000000"/>
                </a:solidFill>
                <a:effectLst/>
                <a:latin typeface="Arial"/>
                <a:cs typeface="Arial"/>
              </a:rPr>
              <a:t>Three</a:t>
            </a:r>
            <a:r>
              <a:rPr lang="en-US">
                <a:solidFill>
                  <a:srgbClr val="000000"/>
                </a:solidFill>
                <a:latin typeface="Arial"/>
                <a:cs typeface="Arial"/>
              </a:rPr>
              <a:t> Implementation committees </a:t>
            </a:r>
            <a:r>
              <a:rPr lang="en-US" b="0" i="0">
                <a:solidFill>
                  <a:srgbClr val="000000"/>
                </a:solidFill>
                <a:effectLst/>
                <a:latin typeface="Arial"/>
                <a:cs typeface="Arial"/>
              </a:rPr>
              <a:t>(Opportunities, Supports, Operations) </a:t>
            </a:r>
            <a:endParaRPr lang="en-US">
              <a:latin typeface="Arial"/>
              <a:cs typeface="Arial"/>
            </a:endParaRPr>
          </a:p>
          <a:p>
            <a:pPr algn="l"/>
            <a:endParaRPr lang="en-US">
              <a:cs typeface="Arial"/>
            </a:endParaRPr>
          </a:p>
          <a:p>
            <a:r>
              <a:rPr lang="en-US">
                <a:solidFill>
                  <a:srgbClr val="000000"/>
                </a:solidFill>
                <a:latin typeface="Arial"/>
                <a:cs typeface="Arial"/>
              </a:rPr>
              <a:t>A new </a:t>
            </a:r>
            <a:r>
              <a:rPr lang="en-US" b="0" i="0">
                <a:solidFill>
                  <a:srgbClr val="000000"/>
                </a:solidFill>
                <a:effectLst/>
                <a:latin typeface="Arial"/>
                <a:cs typeface="Arial"/>
              </a:rPr>
              <a:t>WBLE Office (</a:t>
            </a:r>
            <a:r>
              <a:rPr lang="en-US">
                <a:solidFill>
                  <a:srgbClr val="000000"/>
                </a:solidFill>
                <a:latin typeface="Arial"/>
                <a:cs typeface="Arial"/>
              </a:rPr>
              <a:t>ultimately </a:t>
            </a:r>
            <a:r>
              <a:rPr lang="en-US" b="0" i="0">
                <a:solidFill>
                  <a:srgbClr val="000000"/>
                </a:solidFill>
                <a:effectLst/>
                <a:latin typeface="Arial"/>
                <a:cs typeface="Arial"/>
              </a:rPr>
              <a:t>with three teams/staff that map onto above governing committees) </a:t>
            </a:r>
            <a:endParaRPr lang="en-US">
              <a:latin typeface="Arial"/>
              <a:cs typeface="Arial"/>
            </a:endParaRPr>
          </a:p>
          <a:p>
            <a:pPr algn="l">
              <a:buNone/>
            </a:pPr>
            <a:endParaRPr lang="en-US">
              <a:cs typeface="Arial"/>
            </a:endParaRPr>
          </a:p>
          <a:p>
            <a:pPr algn="l" rtl="0" fontAlgn="base">
              <a:buFont typeface="Arial" panose="020B0604020202020204" pitchFamily="34" charset="0"/>
              <a:buChar char="•"/>
            </a:pPr>
            <a:endParaRPr lang="en-US" sz="1200" b="0" i="0">
              <a:solidFill>
                <a:srgbClr val="000000"/>
              </a:solidFill>
              <a:effectLst/>
              <a:latin typeface="Aptos" panose="020B00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F0A83E63-1617-734F-A034-CD02500F5C5E}" type="slidenum">
              <a:rPr lang="en-US" smtClean="0"/>
              <a:pPr/>
              <a:t>12</a:t>
            </a:fld>
            <a:endParaRPr lang="en-US"/>
          </a:p>
        </p:txBody>
      </p:sp>
    </p:spTree>
    <p:extLst>
      <p:ext uri="{BB962C8B-B14F-4D97-AF65-F5344CB8AC3E}">
        <p14:creationId xmlns:p14="http://schemas.microsoft.com/office/powerpoint/2010/main" val="125355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42508"/>
          </a:xfrm>
        </p:spPr>
        <p:txBody>
          <a:bodyPr/>
          <a:lstStyle/>
          <a:p>
            <a:pPr algn="l" rtl="0" fontAlgn="base"/>
            <a:r>
              <a:rPr lang="en-US" sz="1250" b="0" i="0" dirty="0">
                <a:solidFill>
                  <a:srgbClr val="000000"/>
                </a:solidFill>
                <a:effectLst/>
                <a:latin typeface="Aptos"/>
              </a:rPr>
              <a:t>Our SUPPORT-STRUCTURE RECOMMENDATIONS [</a:t>
            </a:r>
            <a:r>
              <a:rPr lang="en-US" sz="1250" dirty="0" err="1">
                <a:solidFill>
                  <a:srgbClr val="000000"/>
                </a:solidFill>
                <a:latin typeface="Aptos"/>
              </a:rPr>
              <a:t>Siân</a:t>
            </a:r>
            <a:r>
              <a:rPr lang="en-US" sz="1250" dirty="0">
                <a:solidFill>
                  <a:srgbClr val="000000"/>
                </a:solidFill>
                <a:latin typeface="Aptos"/>
              </a:rPr>
              <a:t>]</a:t>
            </a:r>
            <a:endParaRPr lang="en-US" sz="125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1250" b="0" i="0" dirty="0">
              <a:solidFill>
                <a:srgbClr val="000000"/>
              </a:solidFill>
              <a:effectLst/>
              <a:latin typeface="Aptos" panose="020B0004020202020204" pitchFamily="34" charset="0"/>
            </a:endParaRPr>
          </a:p>
          <a:p>
            <a:r>
              <a:rPr lang="en-US" sz="1250" b="1" dirty="0">
                <a:solidFill>
                  <a:srgbClr val="000000"/>
                </a:solidFill>
                <a:latin typeface="Aptos"/>
              </a:rPr>
              <a:t>Implementation Committees </a:t>
            </a:r>
            <a:endParaRPr lang="en-US" sz="1250" b="1" dirty="0">
              <a:solidFill>
                <a:srgbClr val="000000"/>
              </a:solidFill>
              <a:latin typeface="Aptos" panose="020B0004020202020204" pitchFamily="34" charset="0"/>
            </a:endParaRPr>
          </a:p>
          <a:p>
            <a:r>
              <a:rPr lang="en-US" sz="1250" dirty="0">
                <a:solidFill>
                  <a:srgbClr val="000000"/>
                </a:solidFill>
                <a:latin typeface="Aptos"/>
              </a:rPr>
              <a:t>bring together constituencies from across the university, including in WBLE Office</a:t>
            </a:r>
            <a:endParaRPr lang="en-US" sz="1250" b="0" i="0" dirty="0">
              <a:solidFill>
                <a:srgbClr val="000000"/>
              </a:solidFill>
              <a:effectLst/>
              <a:latin typeface="Aptos" panose="020B0004020202020204" pitchFamily="34" charset="0"/>
            </a:endParaRPr>
          </a:p>
          <a:p>
            <a:pPr fontAlgn="base"/>
            <a:endParaRPr lang="en-US" sz="1250" dirty="0">
              <a:solidFill>
                <a:srgbClr val="000000"/>
              </a:solidFill>
              <a:latin typeface="Aptos" panose="020B0004020202020204" pitchFamily="34" charset="0"/>
            </a:endParaRPr>
          </a:p>
          <a:p>
            <a:r>
              <a:rPr lang="en-US" sz="1250" b="1" dirty="0">
                <a:solidFill>
                  <a:srgbClr val="000000"/>
                </a:solidFill>
                <a:latin typeface="Arial"/>
                <a:cs typeface="Arial"/>
              </a:rPr>
              <a:t>Cultivating </a:t>
            </a:r>
            <a:r>
              <a:rPr lang="en-US" sz="1250" b="1" i="0" dirty="0">
                <a:solidFill>
                  <a:srgbClr val="000000"/>
                </a:solidFill>
                <a:effectLst/>
                <a:latin typeface="Arial"/>
                <a:cs typeface="Arial"/>
              </a:rPr>
              <a:t>Opportunities</a:t>
            </a:r>
            <a:r>
              <a:rPr lang="en-US" sz="1250" b="1" dirty="0">
                <a:solidFill>
                  <a:srgbClr val="000000"/>
                </a:solidFill>
                <a:latin typeface="Arial"/>
                <a:cs typeface="Arial"/>
              </a:rPr>
              <a:t>:  </a:t>
            </a:r>
            <a:r>
              <a:rPr lang="en-US" sz="1250" dirty="0">
                <a:solidFill>
                  <a:srgbClr val="000000"/>
                </a:solidFill>
                <a:latin typeface="Arial"/>
                <a:cs typeface="Arial"/>
              </a:rPr>
              <a:t>Maintain existing and generate new partnerships for curricular and non-curricular WBLEs.</a:t>
            </a:r>
          </a:p>
          <a:p>
            <a:pPr marL="285750" indent="-285750">
              <a:buFont typeface="Arial"/>
              <a:buChar char="•"/>
            </a:pPr>
            <a:r>
              <a:rPr lang="en-US" sz="1250" dirty="0">
                <a:solidFill>
                  <a:srgbClr val="000000"/>
                </a:solidFill>
                <a:latin typeface="Arial"/>
                <a:cs typeface="Arial"/>
              </a:rPr>
              <a:t>Include Economic </a:t>
            </a:r>
            <a:r>
              <a:rPr lang="en-US" sz="1250" dirty="0" err="1">
                <a:solidFill>
                  <a:srgbClr val="000000"/>
                </a:solidFill>
                <a:latin typeface="Arial"/>
                <a:cs typeface="Arial"/>
              </a:rPr>
              <a:t>Devt</a:t>
            </a:r>
            <a:r>
              <a:rPr lang="en-US" sz="1250" dirty="0">
                <a:solidFill>
                  <a:srgbClr val="000000"/>
                </a:solidFill>
                <a:latin typeface="Arial"/>
                <a:cs typeface="Arial"/>
              </a:rPr>
              <a:t> folks in REDI, VIEW Region 8, Community Engagement Volunteer Center, Student Employment, Corporate and Foundation Relations, academic units (colleges)</a:t>
            </a:r>
            <a:endParaRPr lang="en-US" sz="1250" dirty="0">
              <a:cs typeface="Arial"/>
            </a:endParaRPr>
          </a:p>
          <a:p>
            <a:r>
              <a:rPr lang="en-US" sz="1250" dirty="0">
                <a:solidFill>
                  <a:srgbClr val="000000"/>
                </a:solidFill>
                <a:latin typeface="Arial"/>
                <a:cs typeface="Arial"/>
              </a:rPr>
              <a:t> </a:t>
            </a:r>
            <a:endParaRPr lang="en-US" sz="1250" dirty="0">
              <a:latin typeface="Arial"/>
              <a:cs typeface="Arial"/>
            </a:endParaRPr>
          </a:p>
          <a:p>
            <a:r>
              <a:rPr lang="en-US" sz="1250" b="1" dirty="0">
                <a:solidFill>
                  <a:srgbClr val="000000"/>
                </a:solidFill>
                <a:latin typeface="Arial"/>
                <a:cs typeface="Arial"/>
              </a:rPr>
              <a:t>Supporting Stakeholders:  </a:t>
            </a:r>
            <a:r>
              <a:rPr lang="en-US" sz="1250" dirty="0">
                <a:solidFill>
                  <a:srgbClr val="000000"/>
                </a:solidFill>
                <a:latin typeface="Arial"/>
                <a:cs typeface="Arial"/>
              </a:rPr>
              <a:t>Support students looking for WBLEs and support faculty maintaining or generating opportunities</a:t>
            </a:r>
            <a:r>
              <a:rPr lang="en-US" sz="1250" b="0" i="0" dirty="0">
                <a:solidFill>
                  <a:srgbClr val="000000"/>
                </a:solidFill>
                <a:effectLst/>
                <a:latin typeface="Arial"/>
                <a:cs typeface="Arial"/>
              </a:rPr>
              <a:t>, </a:t>
            </a:r>
            <a:r>
              <a:rPr lang="en-US" sz="1250" dirty="0">
                <a:solidFill>
                  <a:srgbClr val="000000"/>
                </a:solidFill>
                <a:latin typeface="Arial"/>
                <a:cs typeface="Arial"/>
              </a:rPr>
              <a:t>coordinating or supervising WBLEs. </a:t>
            </a:r>
            <a:endParaRPr lang="en-US" sz="1250" dirty="0">
              <a:latin typeface="Arial"/>
              <a:cs typeface="Arial"/>
            </a:endParaRPr>
          </a:p>
          <a:p>
            <a:r>
              <a:rPr lang="en-US" sz="1250" dirty="0">
                <a:solidFill>
                  <a:srgbClr val="000000"/>
                </a:solidFill>
                <a:latin typeface="Arial"/>
                <a:cs typeface="Arial"/>
              </a:rPr>
              <a:t> </a:t>
            </a:r>
            <a:endParaRPr lang="en-US" sz="1250" dirty="0">
              <a:latin typeface="Arial"/>
              <a:cs typeface="Arial"/>
            </a:endParaRPr>
          </a:p>
          <a:p>
            <a:r>
              <a:rPr lang="en-US" sz="1250" dirty="0">
                <a:solidFill>
                  <a:srgbClr val="000000"/>
                </a:solidFill>
                <a:latin typeface="Arial"/>
                <a:cs typeface="Arial"/>
              </a:rPr>
              <a:t> </a:t>
            </a:r>
            <a:endParaRPr lang="en-US" sz="1250" dirty="0">
              <a:latin typeface="Arial"/>
              <a:cs typeface="Arial"/>
            </a:endParaRPr>
          </a:p>
          <a:p>
            <a:r>
              <a:rPr lang="en-US" sz="1250" b="1" dirty="0">
                <a:solidFill>
                  <a:srgbClr val="000000"/>
                </a:solidFill>
                <a:latin typeface="Arial"/>
                <a:cs typeface="Arial"/>
              </a:rPr>
              <a:t>Operations:  </a:t>
            </a:r>
            <a:r>
              <a:rPr lang="en-US" sz="1250" dirty="0">
                <a:solidFill>
                  <a:srgbClr val="000000"/>
                </a:solidFill>
                <a:latin typeface="Arial"/>
                <a:cs typeface="Arial"/>
              </a:rPr>
              <a:t>Track and assess the quality and impact of WBLEs and address barriers to </a:t>
            </a:r>
            <a:r>
              <a:rPr lang="en-US" sz="1250" b="0" i="0" dirty="0">
                <a:solidFill>
                  <a:srgbClr val="000000"/>
                </a:solidFill>
                <a:effectLst/>
                <a:latin typeface="Arial"/>
                <a:cs typeface="Arial"/>
              </a:rPr>
              <a:t>WBLE </a:t>
            </a:r>
            <a:r>
              <a:rPr lang="en-US" sz="1250" dirty="0">
                <a:solidFill>
                  <a:srgbClr val="000000"/>
                </a:solidFill>
                <a:latin typeface="Arial"/>
                <a:cs typeface="Arial"/>
              </a:rPr>
              <a:t>completion.</a:t>
            </a:r>
            <a:endParaRPr lang="en-US" sz="1250" dirty="0">
              <a:latin typeface="Arial"/>
              <a:cs typeface="Arial"/>
            </a:endParaRPr>
          </a:p>
          <a:p>
            <a:pPr marL="285750" indent="-285750">
              <a:buFont typeface="Arial"/>
              <a:buChar char="•"/>
            </a:pPr>
            <a:r>
              <a:rPr lang="en-US" sz="1250" dirty="0">
                <a:latin typeface="Arial"/>
                <a:cs typeface="Arial"/>
              </a:rPr>
              <a:t>Faculty assess learning outcomes according to our own disciplines</a:t>
            </a:r>
            <a:endParaRPr lang="en-US" sz="1250" dirty="0">
              <a:cs typeface="Arial"/>
            </a:endParaRPr>
          </a:p>
          <a:p>
            <a:pPr marL="285750" indent="-285750">
              <a:buFont typeface="Arial"/>
              <a:buChar char="•"/>
            </a:pPr>
            <a:r>
              <a:rPr lang="en-US" sz="1250" dirty="0">
                <a:latin typeface="Arial"/>
                <a:cs typeface="Arial"/>
              </a:rPr>
              <a:t>This assessment is for career readiness reflection</a:t>
            </a:r>
            <a:endParaRPr lang="en-US" sz="1250" dirty="0">
              <a:cs typeface="Arial"/>
            </a:endParaRPr>
          </a:p>
          <a:p>
            <a:endParaRPr lang="en-US" sz="1250" dirty="0">
              <a:cs typeface="Arial" panose="020B0604020202020204" pitchFamily="34" charset="0"/>
            </a:endParaRPr>
          </a:p>
          <a:p>
            <a:endParaRPr lang="en-US" sz="12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13</a:t>
            </a:fld>
            <a:endParaRPr lang="en-US"/>
          </a:p>
        </p:txBody>
      </p:sp>
    </p:spTree>
    <p:extLst>
      <p:ext uri="{BB962C8B-B14F-4D97-AF65-F5344CB8AC3E}">
        <p14:creationId xmlns:p14="http://schemas.microsoft.com/office/powerpoint/2010/main" val="76615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000000"/>
                </a:solidFill>
                <a:effectLst/>
                <a:latin typeface="Aptos"/>
              </a:rPr>
              <a:t>Our SUPPORT-STRUCTURE RECOMMENDATIONS [Libby</a:t>
            </a:r>
            <a:r>
              <a:rPr lang="en-US">
                <a:solidFill>
                  <a:srgbClr val="000000"/>
                </a:solidFill>
                <a:latin typeface="Aptos"/>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1200" b="0" i="0">
              <a:solidFill>
                <a:srgbClr val="000000"/>
              </a:solidFill>
              <a:effectLst/>
              <a:latin typeface="Aptos" panose="020B0004020202020204" pitchFamily="34" charset="0"/>
            </a:endParaRPr>
          </a:p>
          <a:p>
            <a:pPr>
              <a:buFont typeface="Arial" panose="020B0604020202020204" pitchFamily="34" charset="0"/>
            </a:pPr>
            <a:r>
              <a:rPr lang="en-US">
                <a:latin typeface="Aptos"/>
              </a:rPr>
              <a:t>WBLE Office </a:t>
            </a:r>
          </a:p>
          <a:p>
            <a:endParaRPr lang="en-US"/>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14</a:t>
            </a:fld>
            <a:endParaRPr lang="en-US"/>
          </a:p>
        </p:txBody>
      </p:sp>
    </p:spTree>
    <p:extLst>
      <p:ext uri="{BB962C8B-B14F-4D97-AF65-F5344CB8AC3E}">
        <p14:creationId xmlns:p14="http://schemas.microsoft.com/office/powerpoint/2010/main" val="419525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Aptos"/>
              </a:rPr>
              <a:t>WBLES &amp; Commonwealth </a:t>
            </a:r>
            <a:r>
              <a:rPr lang="en-US" b="1" i="0" dirty="0">
                <a:solidFill>
                  <a:srgbClr val="000000"/>
                </a:solidFill>
                <a:effectLst/>
                <a:latin typeface="Aptos"/>
              </a:rPr>
              <a:t>[STEVE] </a:t>
            </a:r>
          </a:p>
          <a:p>
            <a:pPr algn="l" rtl="0" fontAlgn="base"/>
            <a:endParaRPr lang="en-US" b="0" i="0" dirty="0">
              <a:solidFill>
                <a:srgbClr val="000000"/>
              </a:solidFill>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ptos"/>
              </a:rPr>
              <a:t>SB1280 </a:t>
            </a:r>
            <a:r>
              <a:rPr lang="en-US" dirty="0">
                <a:latin typeface="Arial"/>
                <a:cs typeface="Arial"/>
              </a:rPr>
              <a:t> – require all students to have one experience without extending time-to-degree</a:t>
            </a:r>
          </a:p>
          <a:p>
            <a:pPr algn="l" rtl="0" fontAlgn="base">
              <a:buFont typeface="Arial" panose="020B0604020202020204" pitchFamily="34" charset="0"/>
              <a:buChar char="•"/>
            </a:pPr>
            <a:endParaRPr lang="en-US" b="0" i="0" dirty="0">
              <a:solidFill>
                <a:srgbClr val="000000"/>
              </a:solidFill>
              <a:effectLst/>
              <a:latin typeface="Aptos" panose="020B0004020202020204" pitchFamily="34" charset="0"/>
            </a:endParaRPr>
          </a:p>
          <a:p>
            <a:r>
              <a:rPr lang="en-US" dirty="0">
                <a:latin typeface="Arial"/>
                <a:cs typeface="Arial"/>
              </a:rPr>
              <a:t>SCHEV working group logistical and fiscal viability</a:t>
            </a:r>
          </a:p>
          <a:p>
            <a:r>
              <a:rPr lang="en-US" dirty="0">
                <a:latin typeface="Arial"/>
                <a:cs typeface="Arial"/>
              </a:rPr>
              <a:t>Statewide consensus – not possible by stated goal of Fall, 2025</a:t>
            </a:r>
          </a:p>
          <a:p>
            <a:pPr marL="628650" lvl="1" indent="-171450">
              <a:buFont typeface="Arial" panose="020B0604020202020204" pitchFamily="34" charset="0"/>
              <a:buChar char="•"/>
            </a:pPr>
            <a:r>
              <a:rPr lang="en-US" dirty="0">
                <a:latin typeface="Arial"/>
                <a:cs typeface="Arial"/>
              </a:rPr>
              <a:t>Not enough employers</a:t>
            </a:r>
          </a:p>
          <a:p>
            <a:pPr marL="628650" lvl="1" indent="-171450">
              <a:buFont typeface="Arial" panose="020B0604020202020204" pitchFamily="34" charset="0"/>
              <a:buChar char="•"/>
            </a:pPr>
            <a:r>
              <a:rPr lang="en-US" dirty="0">
                <a:latin typeface="Arial"/>
                <a:cs typeface="Arial"/>
              </a:rPr>
              <a:t>Not enough money to build out supports</a:t>
            </a:r>
          </a:p>
          <a:p>
            <a:pPr marL="628650" lvl="1" indent="-171450">
              <a:buFont typeface="Arial" panose="020B0604020202020204" pitchFamily="34" charset="0"/>
              <a:buChar char="•"/>
            </a:pPr>
            <a:r>
              <a:rPr lang="en-US" dirty="0">
                <a:latin typeface="Arial"/>
                <a:cs typeface="Arial"/>
              </a:rPr>
              <a:t>All kinds of student reasons (tuition, geography, transportation, housing, paid/unpaid, specific populations)</a:t>
            </a:r>
          </a:p>
          <a:p>
            <a:pPr algn="l" rtl="0" fontAlgn="base">
              <a:buFont typeface="Arial" panose="020B0604020202020204" pitchFamily="34" charset="0"/>
              <a:buChar char="•"/>
            </a:pPr>
            <a:endParaRPr lang="en-US"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b="0" i="0" dirty="0">
                <a:solidFill>
                  <a:srgbClr val="000000"/>
                </a:solidFill>
                <a:effectLst/>
                <a:latin typeface="Aptos"/>
              </a:rPr>
              <a:t>Grants we’ve already earned (students doing stuff right now) </a:t>
            </a:r>
          </a:p>
          <a:p>
            <a:pPr marL="1028700" lvl="1" indent="-571500">
              <a:buFont typeface="Arial" panose="020B0604020202020204" pitchFamily="34" charset="0"/>
              <a:buChar char="•"/>
            </a:pPr>
            <a:r>
              <a:rPr lang="en-US" dirty="0">
                <a:latin typeface="Arial"/>
                <a:cs typeface="Arial"/>
              </a:rPr>
              <a:t>Planning Grant for Task Force (2023-2024) – $25K</a:t>
            </a:r>
          </a:p>
          <a:p>
            <a:pPr marL="1028700" lvl="1" indent="-571500">
              <a:buFont typeface="Arial" panose="020B0604020202020204" pitchFamily="34" charset="0"/>
              <a:buChar char="•"/>
            </a:pPr>
            <a:r>
              <a:rPr lang="en-US" dirty="0">
                <a:latin typeface="Arial"/>
                <a:cs typeface="Arial"/>
              </a:rPr>
              <a:t>Student internship Support (Summer &amp; Fall 2024) – unpaid internship grants</a:t>
            </a:r>
          </a:p>
          <a:p>
            <a:pPr marL="1028700" lvl="1" indent="-571500">
              <a:buFont typeface="Arial" panose="020B0604020202020204" pitchFamily="34" charset="0"/>
              <a:buChar char="•"/>
            </a:pPr>
            <a:r>
              <a:rPr lang="en-US" dirty="0">
                <a:latin typeface="Arial"/>
                <a:cs typeface="Arial"/>
              </a:rPr>
              <a:t>Data Collection and Analysis Grant (2024-2025):</a:t>
            </a:r>
          </a:p>
          <a:p>
            <a:pPr lvl="3" algn="l" rtl="0" fontAlgn="base">
              <a:buFont typeface="Arial" panose="020B0604020202020204" pitchFamily="34" charset="0"/>
              <a:buChar char="•"/>
            </a:pPr>
            <a:endParaRPr lang="en-US" b="0" i="0" dirty="0">
              <a:solidFill>
                <a:srgbClr val="000000"/>
              </a:solidFill>
              <a:effectLst/>
              <a:latin typeface="Aptos" panose="020B0004020202020204" pitchFamily="34" charset="0"/>
            </a:endParaRPr>
          </a:p>
          <a:p>
            <a:pPr lvl="1"/>
            <a:endParaRPr lang="en-US" dirty="0"/>
          </a:p>
          <a:p>
            <a:endParaRPr lang="en-US" dirty="0"/>
          </a:p>
        </p:txBody>
      </p:sp>
      <p:sp>
        <p:nvSpPr>
          <p:cNvPr id="4" name="Slide Number Placeholder 3"/>
          <p:cNvSpPr>
            <a:spLocks noGrp="1"/>
          </p:cNvSpPr>
          <p:nvPr>
            <p:ph type="sldNum" sz="quarter" idx="5"/>
          </p:nvPr>
        </p:nvSpPr>
        <p:spPr/>
        <p:txBody>
          <a:bodyPr/>
          <a:lstStyle/>
          <a:p>
            <a:fld id="{F0A83E63-1617-734F-A034-CD02500F5C5E}" type="slidenum">
              <a:rPr lang="en-US" smtClean="0"/>
              <a:pPr/>
              <a:t>15</a:t>
            </a:fld>
            <a:endParaRPr lang="en-US"/>
          </a:p>
        </p:txBody>
      </p:sp>
    </p:spTree>
    <p:extLst>
      <p:ext uri="{BB962C8B-B14F-4D97-AF65-F5344CB8AC3E}">
        <p14:creationId xmlns:p14="http://schemas.microsoft.com/office/powerpoint/2010/main" val="2075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800">
              <a:latin typeface="Aptos"/>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16</a:t>
            </a:fld>
            <a:endParaRPr lang="en-US"/>
          </a:p>
        </p:txBody>
      </p:sp>
    </p:spTree>
    <p:extLst>
      <p:ext uri="{BB962C8B-B14F-4D97-AF65-F5344CB8AC3E}">
        <p14:creationId xmlns:p14="http://schemas.microsoft.com/office/powerpoint/2010/main" val="52201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252413"/>
            <a:ext cx="4673600" cy="2628900"/>
          </a:xfrm>
        </p:spPr>
      </p:sp>
      <p:sp>
        <p:nvSpPr>
          <p:cNvPr id="3" name="Notes Placeholder 2"/>
          <p:cNvSpPr>
            <a:spLocks noGrp="1"/>
          </p:cNvSpPr>
          <p:nvPr>
            <p:ph type="body" idx="1"/>
          </p:nvPr>
        </p:nvSpPr>
        <p:spPr>
          <a:xfrm>
            <a:off x="172173" y="2938403"/>
            <a:ext cx="6513654" cy="5706832"/>
          </a:xfrm>
        </p:spPr>
        <p:txBody>
          <a:bodyPr/>
          <a:lstStyle/>
          <a:p>
            <a:r>
              <a:rPr lang="en-US" b="1" dirty="0">
                <a:latin typeface="Garamond" panose="02020404030301010803" pitchFamily="18" charset="0"/>
                <a:cs typeface="Arial"/>
              </a:rPr>
              <a:t>Our Requests to You [</a:t>
            </a:r>
            <a:r>
              <a:rPr lang="en-US" b="1" dirty="0" err="1">
                <a:latin typeface="Garamond" panose="02020404030301010803" pitchFamily="18" charset="0"/>
                <a:cs typeface="Arial"/>
              </a:rPr>
              <a:t>Siân</a:t>
            </a:r>
            <a:r>
              <a:rPr lang="en-US" b="1" dirty="0">
                <a:latin typeface="Garamond" panose="02020404030301010803" pitchFamily="18" charset="0"/>
                <a:cs typeface="Arial"/>
              </a:rPr>
              <a:t>] </a:t>
            </a:r>
          </a:p>
          <a:p>
            <a:pPr algn="l" rtl="0" fontAlgn="base"/>
            <a:endParaRPr lang="en-US" b="0" i="0" dirty="0">
              <a:solidFill>
                <a:srgbClr val="000000"/>
              </a:solidFill>
              <a:effectLst/>
              <a:highlight>
                <a:srgbClr val="FFFF00"/>
              </a:highlight>
              <a:latin typeface="Garamond" panose="02020404030301010803" pitchFamily="18" charset="0"/>
            </a:endParaRPr>
          </a:p>
          <a:p>
            <a:pPr fontAlgn="base">
              <a:buFont typeface="Arial" panose="020B0604020202020204" pitchFamily="34" charset="0"/>
              <a:buChar char="•"/>
            </a:pPr>
            <a:r>
              <a:rPr lang="en-US" dirty="0">
                <a:solidFill>
                  <a:srgbClr val="000000"/>
                </a:solidFill>
                <a:latin typeface="Garamond" panose="02020404030301010803" pitchFamily="18" charset="0"/>
              </a:rPr>
              <a:t>Support and Spread the Word </a:t>
            </a:r>
            <a:r>
              <a:rPr lang="en-US" b="0" i="0" dirty="0">
                <a:solidFill>
                  <a:srgbClr val="000000"/>
                </a:solidFill>
                <a:effectLst/>
                <a:latin typeface="Garamond" panose="02020404030301010803" pitchFamily="18" charset="0"/>
              </a:rPr>
              <a:t>about data-collection efforts: </a:t>
            </a:r>
          </a:p>
          <a:p>
            <a:pPr lvl="1" algn="l" rtl="0" fontAlgn="base">
              <a:buFont typeface="Arial" panose="020B0604020202020204" pitchFamily="34" charset="0"/>
              <a:buChar char="•"/>
            </a:pPr>
            <a:r>
              <a:rPr lang="en-US" b="0" i="0" dirty="0">
                <a:solidFill>
                  <a:srgbClr val="000000"/>
                </a:solidFill>
                <a:effectLst/>
                <a:latin typeface="Garamond" panose="02020404030301010803" pitchFamily="18" charset="0"/>
              </a:rPr>
              <a:t>Senior Compass – support, spread the word </a:t>
            </a:r>
          </a:p>
          <a:p>
            <a:pPr lvl="1" fontAlgn="base">
              <a:buFont typeface="Arial" panose="020B0604020202020204" pitchFamily="34" charset="0"/>
              <a:buChar char="•"/>
            </a:pPr>
            <a:r>
              <a:rPr lang="en-US" b="0" i="0" dirty="0">
                <a:solidFill>
                  <a:srgbClr val="000000"/>
                </a:solidFill>
                <a:effectLst/>
                <a:latin typeface="Garamond" panose="02020404030301010803" pitchFamily="18" charset="0"/>
              </a:rPr>
              <a:t>12Twenty: </a:t>
            </a:r>
            <a:r>
              <a:rPr lang="en-US" dirty="0">
                <a:solidFill>
                  <a:srgbClr val="000000"/>
                </a:solidFill>
                <a:latin typeface="Garamond" panose="02020404030301010803" pitchFamily="18" charset="0"/>
                <a:cs typeface="Arial"/>
              </a:rPr>
              <a:t>12Twenty as clearing house for broad coordination (Students, Faculty, Employers) – directing to clearing house</a:t>
            </a:r>
          </a:p>
          <a:p>
            <a:pPr marL="628650" lvl="3">
              <a:buFont typeface="Arial" panose="020B0604020202020204" pitchFamily="34" charset="0"/>
              <a:buChar char="•"/>
            </a:pPr>
            <a:r>
              <a:rPr lang="en-US" dirty="0">
                <a:solidFill>
                  <a:srgbClr val="000000"/>
                </a:solidFill>
                <a:latin typeface="Garamond" panose="02020404030301010803" pitchFamily="18" charset="0"/>
              </a:rPr>
              <a:t>Collecting</a:t>
            </a:r>
            <a:r>
              <a:rPr lang="en-US" b="0" i="0" dirty="0">
                <a:solidFill>
                  <a:srgbClr val="000000"/>
                </a:solidFill>
                <a:effectLst/>
                <a:latin typeface="Garamond" panose="02020404030301010803" pitchFamily="18" charset="0"/>
              </a:rPr>
              <a:t> information about experiences; encourage students to enter their information (someone in WBLE Center approves for now) </a:t>
            </a:r>
            <a:endParaRPr lang="en-US" dirty="0">
              <a:solidFill>
                <a:srgbClr val="000000"/>
              </a:solidFill>
              <a:latin typeface="Garamond" panose="02020404030301010803" pitchFamily="18" charset="0"/>
              <a:cs typeface="Arial"/>
            </a:endParaRPr>
          </a:p>
          <a:p>
            <a:pPr marL="628650" lvl="3">
              <a:buFont typeface="Arial" panose="020B0604020202020204" pitchFamily="34" charset="0"/>
              <a:buChar char="•"/>
            </a:pPr>
            <a:r>
              <a:rPr lang="en-US" dirty="0">
                <a:solidFill>
                  <a:srgbClr val="000000"/>
                </a:solidFill>
                <a:latin typeface="Garamond" panose="02020404030301010803" pitchFamily="18" charset="0"/>
                <a:cs typeface="Arial"/>
              </a:rPr>
              <a:t>reminder: want to be able to help them before they are graduating </a:t>
            </a:r>
            <a:endParaRPr lang="en-US" dirty="0">
              <a:latin typeface="Garamond" panose="02020404030301010803" pitchFamily="18" charset="0"/>
              <a:cs typeface="Arial"/>
            </a:endParaRPr>
          </a:p>
          <a:p>
            <a:pPr>
              <a:defRPr/>
            </a:pPr>
            <a:endParaRPr lang="en-US" dirty="0">
              <a:latin typeface="Garamond" panose="02020404030301010803" pitchFamily="18" charset="0"/>
              <a:cs typeface="Arial"/>
            </a:endParaRPr>
          </a:p>
          <a:p>
            <a:pPr algn="l" rtl="0" fontAlgn="base">
              <a:buFont typeface="Arial" panose="020B0604020202020204" pitchFamily="34" charset="0"/>
              <a:buChar char="•"/>
            </a:pPr>
            <a:endParaRPr lang="en-US" b="0" i="0" dirty="0">
              <a:solidFill>
                <a:srgbClr val="000000"/>
              </a:solidFill>
              <a:effectLst/>
              <a:latin typeface="Garamond" panose="02020404030301010803"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aramond" panose="02020404030301010803" pitchFamily="18" charset="0"/>
                <a:cs typeface="Arial"/>
              </a:rPr>
              <a:t>Respond to Registrar and Student Data Intern Requests</a:t>
            </a:r>
          </a:p>
          <a:p>
            <a:pPr lvl="1" fontAlgn="base">
              <a:buFont typeface="Arial" panose="020B0604020202020204" pitchFamily="34" charset="0"/>
              <a:buChar char="•"/>
            </a:pPr>
            <a:r>
              <a:rPr lang="en-US" dirty="0">
                <a:solidFill>
                  <a:srgbClr val="000000"/>
                </a:solidFill>
                <a:latin typeface="Garamond" panose="02020404030301010803" pitchFamily="18" charset="0"/>
                <a:cs typeface="Arial"/>
              </a:rPr>
              <a:t>   They might contact you: they're with us!</a:t>
            </a:r>
          </a:p>
          <a:p>
            <a:pPr lvl="1">
              <a:buFont typeface="Arial" panose="020B0604020202020204" pitchFamily="34" charset="0"/>
              <a:buChar char="•"/>
            </a:pPr>
            <a:r>
              <a:rPr lang="en-US" dirty="0">
                <a:solidFill>
                  <a:srgbClr val="000000"/>
                </a:solidFill>
                <a:latin typeface="Garamond" panose="02020404030301010803" pitchFamily="18" charset="0"/>
                <a:cs typeface="Arial"/>
              </a:rPr>
              <a:t>One Student data analyst, currently contacting departments to learn who students are working with for WBLE courses (internships, external partners with courses, research supervisors, </a:t>
            </a:r>
            <a:r>
              <a:rPr lang="en-US" dirty="0" err="1">
                <a:solidFill>
                  <a:srgbClr val="000000"/>
                </a:solidFill>
                <a:latin typeface="Garamond" panose="02020404030301010803" pitchFamily="18" charset="0"/>
                <a:cs typeface="Arial"/>
              </a:rPr>
              <a:t>etc</a:t>
            </a:r>
            <a:r>
              <a:rPr lang="en-US" dirty="0">
                <a:solidFill>
                  <a:srgbClr val="000000"/>
                </a:solidFill>
                <a:latin typeface="Garamond" panose="02020404030301010803" pitchFamily="18" charset="0"/>
                <a:cs typeface="Arial"/>
              </a:rPr>
              <a:t>) </a:t>
            </a:r>
            <a:endParaRPr lang="en-US" dirty="0">
              <a:latin typeface="Garamond" panose="02020404030301010803" pitchFamily="18" charset="0"/>
              <a:cs typeface="Arial"/>
            </a:endParaRPr>
          </a:p>
          <a:p>
            <a:pPr lvl="1">
              <a:buFont typeface="Arial" panose="020B0604020202020204" pitchFamily="34" charset="0"/>
              <a:buChar char="•"/>
            </a:pPr>
            <a:r>
              <a:rPr lang="en-US" dirty="0">
                <a:solidFill>
                  <a:srgbClr val="000000"/>
                </a:solidFill>
                <a:latin typeface="Garamond" panose="02020404030301010803" pitchFamily="18" charset="0"/>
                <a:cs typeface="Arial"/>
              </a:rPr>
              <a:t>Another intern is formatting Spring 2024 WBLE Survey Data, for inputting to 12Twenty </a:t>
            </a:r>
            <a:endParaRPr lang="en-US" dirty="0">
              <a:latin typeface="Garamond" panose="02020404030301010803" pitchFamily="18" charset="0"/>
              <a:cs typeface="Arial"/>
            </a:endParaRPr>
          </a:p>
          <a:p>
            <a:pPr lvl="1">
              <a:buFont typeface="Arial" panose="020B0604020202020204" pitchFamily="34" charset="0"/>
              <a:buChar char="•"/>
            </a:pPr>
            <a:r>
              <a:rPr lang="en-US" dirty="0">
                <a:solidFill>
                  <a:srgbClr val="000000"/>
                </a:solidFill>
                <a:latin typeface="Garamond" panose="02020404030301010803" pitchFamily="18" charset="0"/>
                <a:cs typeface="Arial"/>
              </a:rPr>
              <a:t>He’ll then will input Shree’s info about WBLE courses</a:t>
            </a:r>
            <a:endParaRPr lang="en-US" dirty="0">
              <a:latin typeface="Garamond" panose="02020404030301010803" pitchFamily="18" charset="0"/>
              <a:cs typeface="Arial"/>
            </a:endParaRPr>
          </a:p>
          <a:p>
            <a:pPr algn="l" rtl="0" fontAlgn="base">
              <a:buFont typeface="Arial" panose="020B0604020202020204" pitchFamily="34" charset="0"/>
              <a:buChar char="•"/>
            </a:pPr>
            <a:endParaRPr lang="en-US" b="0" i="0" dirty="0">
              <a:solidFill>
                <a:srgbClr val="000000"/>
              </a:solidFill>
              <a:effectLst/>
              <a:latin typeface="Garamond" panose="02020404030301010803" pitchFamily="18" charset="0"/>
            </a:endParaRPr>
          </a:p>
          <a:p>
            <a:r>
              <a:rPr lang="en-US" dirty="0">
                <a:latin typeface="Garamond" panose="02020404030301010803" pitchFamily="18" charset="0"/>
                <a:cs typeface="Arial"/>
              </a:rPr>
              <a:t>Share your ideas:</a:t>
            </a:r>
          </a:p>
          <a:p>
            <a:pPr marL="628650" lvl="1" indent="-171450">
              <a:buFont typeface="Arial" panose="020B0604020202020204" pitchFamily="34" charset="0"/>
              <a:buChar char="•"/>
            </a:pPr>
            <a:r>
              <a:rPr lang="en-US" dirty="0">
                <a:latin typeface="Garamond" panose="02020404030301010803" pitchFamily="18" charset="0"/>
                <a:cs typeface="Arial"/>
              </a:rPr>
              <a:t>Students: Encouraging Survey Responses &amp; 12Twenty Annual Input</a:t>
            </a:r>
          </a:p>
          <a:p>
            <a:pPr marL="628650" lvl="1" indent="-171450">
              <a:buFont typeface="Arial" panose="020B0604020202020204" pitchFamily="34" charset="0"/>
              <a:buChar char="•"/>
            </a:pPr>
            <a:endParaRPr lang="en-US" dirty="0">
              <a:latin typeface="Garamond" panose="02020404030301010803" pitchFamily="18" charset="0"/>
            </a:endParaRPr>
          </a:p>
          <a:p>
            <a:pPr marL="628650" lvl="1" indent="-171450">
              <a:buFont typeface="Arial" panose="020B0604020202020204" pitchFamily="34" charset="0"/>
              <a:buChar char="•"/>
            </a:pPr>
            <a:r>
              <a:rPr lang="en-US" dirty="0">
                <a:latin typeface="Garamond" panose="02020404030301010803" pitchFamily="18" charset="0"/>
                <a:cs typeface="Arial"/>
              </a:rPr>
              <a:t>Faculty: Communicating with and Incentivizing Participation</a:t>
            </a:r>
          </a:p>
          <a:p>
            <a:pPr marL="742950" lvl="1" indent="-285750">
              <a:buFont typeface="Arial" panose="020B0604020202020204" pitchFamily="34" charset="0"/>
              <a:buChar char="•"/>
            </a:pPr>
            <a:r>
              <a:rPr lang="en-US" b="0" i="0" dirty="0">
                <a:solidFill>
                  <a:srgbClr val="000000"/>
                </a:solidFill>
                <a:effectLst/>
                <a:latin typeface="Garamond" panose="02020404030301010803" pitchFamily="18" charset="0"/>
              </a:rPr>
              <a:t>to supervise experiences (including over the summer)</a:t>
            </a:r>
          </a:p>
          <a:p>
            <a:pPr marL="742950" lvl="1" indent="-285750">
              <a:buFont typeface="Arial" panose="020B0604020202020204" pitchFamily="34" charset="0"/>
              <a:buChar char="•"/>
            </a:pPr>
            <a:r>
              <a:rPr lang="en-US" b="0" i="0" dirty="0">
                <a:solidFill>
                  <a:srgbClr val="000000"/>
                </a:solidFill>
                <a:effectLst/>
                <a:latin typeface="Garamond" panose="02020404030301010803" pitchFamily="18" charset="0"/>
              </a:rPr>
              <a:t>to attend a training or workshop about developing WBLE classes, </a:t>
            </a:r>
          </a:p>
          <a:p>
            <a:pPr marL="742950" lvl="1" indent="-285750">
              <a:buFont typeface="Arial" panose="020B0604020202020204" pitchFamily="34" charset="0"/>
              <a:buChar char="•"/>
            </a:pPr>
            <a:r>
              <a:rPr lang="en-US" b="0" i="0" dirty="0">
                <a:solidFill>
                  <a:srgbClr val="000000"/>
                </a:solidFill>
                <a:effectLst/>
                <a:latin typeface="Garamond" panose="02020404030301010803" pitchFamily="18" charset="0"/>
              </a:rPr>
              <a:t>incorporating classroom-to-career reflection into courses </a:t>
            </a:r>
          </a:p>
          <a:p>
            <a:pPr marL="742950" lvl="1" indent="-285750">
              <a:buFont typeface="Arial" panose="020B0604020202020204" pitchFamily="34" charset="0"/>
              <a:buChar char="•"/>
            </a:pPr>
            <a:r>
              <a:rPr lang="en-US" b="0" i="0" dirty="0">
                <a:solidFill>
                  <a:srgbClr val="000000"/>
                </a:solidFill>
                <a:effectLst/>
                <a:latin typeface="Garamond" panose="02020404030301010803" pitchFamily="18" charset="0"/>
              </a:rPr>
              <a:t>Serving on a committee to evaluate and approve not-for-credit experiences</a:t>
            </a:r>
          </a:p>
          <a:p>
            <a:pPr marL="742950" lvl="1" indent="-285750">
              <a:buFont typeface="Arial" panose="020B0604020202020204" pitchFamily="34" charset="0"/>
              <a:buChar char="•"/>
            </a:pPr>
            <a:r>
              <a:rPr lang="en-US" b="0" i="0" dirty="0">
                <a:solidFill>
                  <a:srgbClr val="000000"/>
                </a:solidFill>
                <a:effectLst/>
                <a:latin typeface="Garamond" panose="02020404030301010803" pitchFamily="18" charset="0"/>
              </a:rPr>
              <a:t>Serve on Workgroup to develop shared learning objectives and best practices for  MOUs/evaluation/reflection</a:t>
            </a:r>
          </a:p>
          <a:p>
            <a:pPr marR="0" lvl="1" algn="l" defTabSz="914400" rtl="0" eaLnBrk="1" fontAlgn="auto" latinLnBrk="0" hangingPunct="1">
              <a:lnSpc>
                <a:spcPct val="100000"/>
              </a:lnSpc>
              <a:spcBef>
                <a:spcPts val="0"/>
              </a:spcBef>
              <a:spcAft>
                <a:spcPts val="0"/>
              </a:spcAft>
              <a:buClrTx/>
              <a:buSzTx/>
              <a:tabLst/>
              <a:defRPr/>
            </a:pPr>
            <a:endParaRPr lang="en-US" b="0" i="0" dirty="0">
              <a:solidFill>
                <a:srgbClr val="000000"/>
              </a:solidFill>
              <a:effectLst/>
              <a:latin typeface="Garamond" panose="02020404030301010803" pitchFamily="18" charset="0"/>
            </a:endParaRPr>
          </a:p>
          <a:p>
            <a:pPr algn="l" rtl="0" fontAlgn="base">
              <a:buFont typeface="Arial" panose="020B0604020202020204" pitchFamily="34" charset="0"/>
              <a:buChar char="•"/>
            </a:pPr>
            <a:r>
              <a:rPr lang="en-US" b="0" i="0" dirty="0">
                <a:solidFill>
                  <a:srgbClr val="000000"/>
                </a:solidFill>
                <a:effectLst/>
                <a:latin typeface="Garamond" panose="02020404030301010803" pitchFamily="18" charset="0"/>
              </a:rPr>
              <a:t>Share obstacles you can anticipate </a:t>
            </a:r>
          </a:p>
          <a:p>
            <a:endParaRPr lang="en-US" dirty="0">
              <a:latin typeface="Garamond" panose="02020404030301010803" pitchFamily="18" charset="0"/>
            </a:endParaRPr>
          </a:p>
          <a:p>
            <a:endParaRPr lang="en-US"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17</a:t>
            </a:fld>
            <a:endParaRPr lang="en-US"/>
          </a:p>
        </p:txBody>
      </p:sp>
    </p:spTree>
    <p:extLst>
      <p:ext uri="{BB962C8B-B14F-4D97-AF65-F5344CB8AC3E}">
        <p14:creationId xmlns:p14="http://schemas.microsoft.com/office/powerpoint/2010/main" val="327322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QR Code to the Task Force Final Report in the Spring</a:t>
            </a:r>
          </a:p>
          <a:p>
            <a:r>
              <a:rPr lang="en-US">
                <a:latin typeface="Calibri"/>
                <a:cs typeface="Calibri"/>
              </a:rPr>
              <a:t>Appendix C is the White Paper beginning on page 27</a:t>
            </a:r>
          </a:p>
        </p:txBody>
      </p:sp>
      <p:sp>
        <p:nvSpPr>
          <p:cNvPr id="4" name="Slide Number Placeholder 3"/>
          <p:cNvSpPr>
            <a:spLocks noGrp="1"/>
          </p:cNvSpPr>
          <p:nvPr>
            <p:ph type="sldNum" sz="quarter" idx="5"/>
          </p:nvPr>
        </p:nvSpPr>
        <p:spPr/>
        <p:txBody>
          <a:bodyPr/>
          <a:lstStyle/>
          <a:p>
            <a:fld id="{F0A83E63-1617-734F-A034-CD02500F5C5E}" type="slidenum">
              <a:rPr lang="en-US" smtClean="0"/>
              <a:pPr/>
              <a:t>18</a:t>
            </a:fld>
            <a:endParaRPr lang="en-US"/>
          </a:p>
        </p:txBody>
      </p:sp>
    </p:spTree>
    <p:extLst>
      <p:ext uri="{BB962C8B-B14F-4D97-AF65-F5344CB8AC3E}">
        <p14:creationId xmlns:p14="http://schemas.microsoft.com/office/powerpoint/2010/main" val="412153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44950"/>
          </a:xfrm>
        </p:spPr>
        <p:txBody>
          <a:bodyPr/>
          <a:lstStyle/>
          <a:p>
            <a:pPr algn="l" rtl="0" fontAlgn="base"/>
            <a:endParaRPr lang="en-US" sz="1300" dirty="0">
              <a:latin typeface="Aptos"/>
            </a:endParaRPr>
          </a:p>
          <a:p>
            <a:pPr fontAlgn="base">
              <a:buFont typeface="Arial" panose="020B0604020202020204" pitchFamily="34" charset="0"/>
              <a:buChar char="•"/>
            </a:pPr>
            <a:r>
              <a:rPr lang="en-US" sz="1300" dirty="0">
                <a:solidFill>
                  <a:srgbClr val="000000"/>
                </a:solidFill>
                <a:latin typeface="Arial"/>
                <a:cs typeface="Arial"/>
              </a:rPr>
              <a:t>[ANIMATE] </a:t>
            </a:r>
            <a:r>
              <a:rPr lang="en-US" sz="1300" b="0" i="0" dirty="0">
                <a:solidFill>
                  <a:srgbClr val="000000"/>
                </a:solidFill>
                <a:effectLst/>
                <a:latin typeface="Aptos"/>
              </a:rPr>
              <a:t>WBLE Task Force 2022-2024: </a:t>
            </a:r>
          </a:p>
          <a:p>
            <a:pPr fontAlgn="base">
              <a:buFont typeface="Arial" panose="020B0604020202020204" pitchFamily="34" charset="0"/>
              <a:buChar char="•"/>
            </a:pPr>
            <a:r>
              <a:rPr lang="en-US" sz="1300" b="0" i="0" dirty="0">
                <a:solidFill>
                  <a:srgbClr val="000000"/>
                </a:solidFill>
                <a:effectLst/>
                <a:latin typeface="Aptos"/>
              </a:rPr>
              <a:t>Joint Academic and Student Affairs (overview) </a:t>
            </a:r>
          </a:p>
          <a:p>
            <a:pPr lvl="1">
              <a:buFont typeface="Arial" panose="020B0604020202020204" pitchFamily="34" charset="0"/>
              <a:buChar char="•"/>
            </a:pPr>
            <a:r>
              <a:rPr lang="en-US" sz="1300" dirty="0">
                <a:solidFill>
                  <a:srgbClr val="000000"/>
                </a:solidFill>
                <a:latin typeface="Aptos"/>
              </a:rPr>
              <a:t>Gathering information about current WBLE landscape at JMU, compared to peer institutions</a:t>
            </a:r>
          </a:p>
          <a:p>
            <a:pPr lvl="1">
              <a:buFont typeface="Arial" panose="020B0604020202020204" pitchFamily="34" charset="0"/>
              <a:buChar char="•"/>
            </a:pPr>
            <a:r>
              <a:rPr lang="en-US" sz="1300" dirty="0">
                <a:solidFill>
                  <a:srgbClr val="000000"/>
                </a:solidFill>
                <a:latin typeface="Aptos"/>
              </a:rPr>
              <a:t>Representatives from all colleges, Institutional Research (PAIR), the Provost's Office, REDI, VIEW, CEVC, CGE, PCE, the Registrar, </a:t>
            </a:r>
            <a:r>
              <a:rPr lang="en-US" sz="1300" dirty="0" err="1">
                <a:solidFill>
                  <a:srgbClr val="000000"/>
                </a:solidFill>
                <a:latin typeface="Aptos"/>
              </a:rPr>
              <a:t>etc</a:t>
            </a:r>
            <a:endParaRPr lang="en-US" sz="1300" dirty="0">
              <a:solidFill>
                <a:srgbClr val="000000"/>
              </a:solidFill>
              <a:latin typeface="Aptos"/>
            </a:endParaRPr>
          </a:p>
          <a:p>
            <a:pPr lvl="1">
              <a:buFont typeface="Arial" panose="020B0604020202020204" pitchFamily="34" charset="0"/>
              <a:buChar char="•"/>
            </a:pPr>
            <a:endParaRPr lang="en-US" sz="1300" dirty="0">
              <a:solidFill>
                <a:srgbClr val="000000"/>
              </a:solidFill>
              <a:latin typeface="Aptos"/>
            </a:endParaRPr>
          </a:p>
          <a:p>
            <a:pPr lvl="1"/>
            <a:r>
              <a:rPr lang="en-US" sz="1300" dirty="0">
                <a:solidFill>
                  <a:srgbClr val="000000"/>
                </a:solidFill>
                <a:latin typeface="Aptos"/>
              </a:rPr>
              <a:t>[ANIMATE]</a:t>
            </a:r>
          </a:p>
          <a:p>
            <a:pPr lvl="1" fontAlgn="base">
              <a:buFont typeface="Arial" panose="020B0604020202020204" pitchFamily="34" charset="0"/>
              <a:buChar char="•"/>
            </a:pPr>
            <a:r>
              <a:rPr lang="en-US" sz="1300" b="0" i="0" dirty="0">
                <a:solidFill>
                  <a:srgbClr val="000000"/>
                </a:solidFill>
                <a:effectLst/>
                <a:latin typeface="Aptos"/>
              </a:rPr>
              <a:t>WBLE Definition</a:t>
            </a:r>
            <a:endParaRPr lang="en-US" sz="1300" dirty="0">
              <a:latin typeface="Aptos"/>
              <a:cs typeface="Arial" panose="020B0604020202020204" pitchFamily="34" charset="0"/>
            </a:endParaRPr>
          </a:p>
          <a:p>
            <a:pPr lvl="1" algn="l" rtl="0" fontAlgn="base">
              <a:buFont typeface="Arial" panose="020B0604020202020204" pitchFamily="34" charset="0"/>
              <a:buChar char="•"/>
            </a:pPr>
            <a:r>
              <a:rPr lang="en-US" sz="1300" b="0" i="0" dirty="0">
                <a:solidFill>
                  <a:srgbClr val="000000"/>
                </a:solidFill>
                <a:effectLst/>
                <a:latin typeface="Aptos"/>
              </a:rPr>
              <a:t>WBLEs in the Curriculum </a:t>
            </a:r>
          </a:p>
          <a:p>
            <a:pPr lvl="1" algn="l" rtl="0" fontAlgn="base">
              <a:buFont typeface="Arial" panose="020B0604020202020204" pitchFamily="34" charset="0"/>
              <a:buChar char="•"/>
            </a:pPr>
            <a:r>
              <a:rPr lang="en-US" sz="1300" b="0" i="0" dirty="0">
                <a:solidFill>
                  <a:srgbClr val="000000"/>
                </a:solidFill>
                <a:effectLst/>
                <a:latin typeface="Aptos"/>
              </a:rPr>
              <a:t>WBLE Data – to establish baseline of experiences, what’s being done, who’s doing it </a:t>
            </a:r>
          </a:p>
          <a:p>
            <a:pPr lvl="1" fontAlgn="base">
              <a:buFont typeface="Arial" panose="020B0604020202020204" pitchFamily="34" charset="0"/>
              <a:buChar char="•"/>
            </a:pPr>
            <a:r>
              <a:rPr lang="en-US" sz="1300" b="0" i="0" dirty="0">
                <a:solidFill>
                  <a:srgbClr val="000000"/>
                </a:solidFill>
                <a:effectLst/>
                <a:latin typeface="Aptos"/>
              </a:rPr>
              <a:t>WBLE Recommendations </a:t>
            </a:r>
            <a:endParaRPr lang="en-US" sz="1300" dirty="0">
              <a:solidFill>
                <a:srgbClr val="000000"/>
              </a:solidFill>
              <a:latin typeface="Aptos"/>
            </a:endParaRPr>
          </a:p>
          <a:p>
            <a:pPr lvl="1">
              <a:buFont typeface="Arial" panose="020B0604020202020204" pitchFamily="34" charset="0"/>
              <a:buChar char="•"/>
            </a:pPr>
            <a:r>
              <a:rPr lang="en-US" sz="1300" b="0" i="0" dirty="0">
                <a:solidFill>
                  <a:srgbClr val="000000"/>
                </a:solidFill>
                <a:effectLst/>
                <a:latin typeface="Aptos"/>
              </a:rPr>
              <a:t>publicly available Report and White Paper</a:t>
            </a:r>
            <a:r>
              <a:rPr lang="en-US" sz="1300" dirty="0">
                <a:solidFill>
                  <a:srgbClr val="000000"/>
                </a:solidFill>
                <a:latin typeface="Aptos"/>
              </a:rPr>
              <a:t>:</a:t>
            </a:r>
            <a:r>
              <a:rPr lang="en-US" sz="1300" b="0" i="0" dirty="0">
                <a:solidFill>
                  <a:srgbClr val="000000"/>
                </a:solidFill>
                <a:effectLst/>
                <a:latin typeface="Aptos"/>
              </a:rPr>
              <a:t> </a:t>
            </a:r>
            <a:r>
              <a:rPr lang="en-US" sz="1300" b="1" dirty="0">
                <a:solidFill>
                  <a:srgbClr val="000000"/>
                </a:solidFill>
                <a:latin typeface="Aptos"/>
              </a:rPr>
              <a:t>QR code on last slide</a:t>
            </a:r>
            <a:endParaRPr lang="en-US" sz="1300" dirty="0"/>
          </a:p>
          <a:p>
            <a:pPr>
              <a:buFont typeface="Wingdings" pitchFamily="2" charset="2"/>
              <a:buChar char="§"/>
            </a:pPr>
            <a:r>
              <a:rPr lang="en-US" sz="1300" dirty="0">
                <a:solidFill>
                  <a:srgbClr val="3A3C3D"/>
                </a:solidFill>
                <a:latin typeface="Arial"/>
                <a:ea typeface="Arial"/>
                <a:cs typeface="Arial"/>
                <a:sym typeface="Arial"/>
              </a:rPr>
              <a:t>WBLEs and the State/Commonwealth</a:t>
            </a:r>
            <a:endParaRPr lang="en-US" sz="1300" dirty="0">
              <a:solidFill>
                <a:srgbClr val="3A3C3D"/>
              </a:solidFill>
              <a:latin typeface="Arial"/>
              <a:ea typeface="Arial"/>
              <a:cs typeface="Arial"/>
            </a:endParaRPr>
          </a:p>
          <a:p>
            <a:pPr>
              <a:buFont typeface="Wingdings" pitchFamily="2" charset="2"/>
              <a:buChar char="§"/>
            </a:pPr>
            <a:endParaRPr lang="en-US" sz="1300" dirty="0">
              <a:solidFill>
                <a:srgbClr val="3A3C3D"/>
              </a:solidFill>
              <a:latin typeface="Arial"/>
              <a:cs typeface="Arial"/>
            </a:endParaRPr>
          </a:p>
          <a:p>
            <a:pPr>
              <a:buFont typeface="Wingdings" pitchFamily="2" charset="2"/>
              <a:buChar char="§"/>
            </a:pPr>
            <a:r>
              <a:rPr lang="en-US" sz="1300" dirty="0">
                <a:solidFill>
                  <a:srgbClr val="3A3C3D"/>
                </a:solidFill>
                <a:latin typeface="Arial"/>
                <a:cs typeface="Arial"/>
                <a:sym typeface="Arial"/>
              </a:rPr>
              <a:t>Our Requests to You</a:t>
            </a:r>
            <a:endParaRPr lang="en-US" sz="1300" dirty="0"/>
          </a:p>
          <a:p>
            <a:pPr algn="r">
              <a:buFont typeface="Wingdings" pitchFamily="2" charset="2"/>
              <a:buChar char="§"/>
            </a:pPr>
            <a:r>
              <a:rPr lang="en-US" sz="1300" dirty="0">
                <a:solidFill>
                  <a:srgbClr val="3A3C3D"/>
                </a:solidFill>
                <a:latin typeface="Arial"/>
                <a:ea typeface="Arial"/>
                <a:cs typeface="Arial"/>
              </a:rPr>
              <a:t>NEXT SLIDE: introduce our WBLE definition</a:t>
            </a:r>
          </a:p>
          <a:p>
            <a:pPr>
              <a:buFont typeface="Wingdings" pitchFamily="2" charset="2"/>
              <a:buChar char="§"/>
            </a:pPr>
            <a:endParaRPr lang="en-US" sz="1300" dirty="0">
              <a:solidFill>
                <a:srgbClr val="3A3C3D"/>
              </a:solidFill>
              <a:latin typeface="Arial"/>
              <a:ea typeface="Arial"/>
              <a:cs typeface="Arial"/>
              <a:sym typeface="Arial"/>
            </a:endParaRPr>
          </a:p>
          <a:p>
            <a:pPr>
              <a:lnSpc>
                <a:spcPct val="100000"/>
              </a:lnSpc>
            </a:pPr>
            <a:endParaRPr lang="en-US" sz="1300" dirty="0">
              <a:solidFill>
                <a:srgbClr val="000000"/>
              </a:solidFill>
              <a:ea typeface="Arial"/>
              <a:cs typeface="Arial" panose="020B0604020202020204" pitchFamily="34"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2</a:t>
            </a:fld>
            <a:endParaRPr lang="en-US"/>
          </a:p>
        </p:txBody>
      </p:sp>
    </p:spTree>
    <p:extLst>
      <p:ext uri="{BB962C8B-B14F-4D97-AF65-F5344CB8AC3E}">
        <p14:creationId xmlns:p14="http://schemas.microsoft.com/office/powerpoint/2010/main" val="293074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a:cs typeface="Arial"/>
              </a:rPr>
              <a:t>SOURCES</a:t>
            </a:r>
            <a:endParaRPr lang="en-US" sz="1300" dirty="0">
              <a:cs typeface="Arial" panose="020B0604020202020204" pitchFamily="34" charset="0"/>
            </a:endParaRPr>
          </a:p>
          <a:p>
            <a:r>
              <a:rPr lang="en-US" sz="1300" dirty="0">
                <a:latin typeface="Arial"/>
                <a:cs typeface="Arial"/>
              </a:rPr>
              <a:t>-- Distillation of common elements from multiple definitions, including from</a:t>
            </a:r>
            <a:endParaRPr lang="en-US" sz="1300" dirty="0">
              <a:cs typeface="Arial"/>
            </a:endParaRPr>
          </a:p>
          <a:p>
            <a:pPr marL="171450" indent="-171450">
              <a:buFont typeface="Arial" panose="020B0604020202020204" pitchFamily="34" charset="0"/>
              <a:buChar char="•"/>
            </a:pPr>
            <a:endParaRPr lang="en-US" sz="1300" dirty="0">
              <a:latin typeface="Arial"/>
              <a:cs typeface="Arial"/>
            </a:endParaRPr>
          </a:p>
          <a:p>
            <a:pPr marL="171450" indent="-171450">
              <a:buFont typeface="Arial" panose="020B0604020202020204" pitchFamily="34" charset="0"/>
              <a:buChar char="•"/>
            </a:pPr>
            <a:r>
              <a:rPr lang="en-US" sz="1300" dirty="0">
                <a:latin typeface="Arial"/>
                <a:cs typeface="Arial"/>
              </a:rPr>
              <a:t>Amer Assoc Colleges &amp; Universities, </a:t>
            </a:r>
          </a:p>
          <a:p>
            <a:pPr marL="171450" indent="-171450">
              <a:buFont typeface="Arial" panose="020B0604020202020204" pitchFamily="34" charset="0"/>
              <a:buChar char="•"/>
            </a:pPr>
            <a:r>
              <a:rPr lang="en-US" sz="1300" dirty="0">
                <a:latin typeface="Arial"/>
                <a:cs typeface="Arial"/>
              </a:rPr>
              <a:t>National Association of Colleges and Employers, </a:t>
            </a:r>
          </a:p>
          <a:p>
            <a:pPr marL="171450" indent="-171450">
              <a:buFont typeface="Arial" panose="020B0604020202020204" pitchFamily="34" charset="0"/>
              <a:buChar char="•"/>
            </a:pPr>
            <a:r>
              <a:rPr lang="en-US" sz="1300" dirty="0">
                <a:latin typeface="Arial"/>
                <a:cs typeface="Arial"/>
              </a:rPr>
              <a:t>SCHEV, </a:t>
            </a:r>
            <a:endParaRPr lang="en-US" sz="1300" dirty="0">
              <a:cs typeface="Arial" panose="020B0604020202020204" pitchFamily="34" charset="0"/>
            </a:endParaRPr>
          </a:p>
          <a:p>
            <a:pPr marL="171450" indent="-171450">
              <a:buFont typeface="Arial" panose="020B0604020202020204" pitchFamily="34" charset="0"/>
              <a:buChar char="•"/>
            </a:pPr>
            <a:r>
              <a:rPr lang="en-US" sz="1300" dirty="0">
                <a:latin typeface="Arial"/>
                <a:cs typeface="Arial"/>
              </a:rPr>
              <a:t>Virginia Dept of Ed, </a:t>
            </a:r>
            <a:endParaRPr lang="en-US" sz="1300" dirty="0">
              <a:cs typeface="Arial"/>
            </a:endParaRPr>
          </a:p>
          <a:p>
            <a:pPr marL="171450" indent="-171450">
              <a:buFont typeface="Arial" panose="020B0604020202020204" pitchFamily="34" charset="0"/>
              <a:buChar char="•"/>
            </a:pPr>
            <a:r>
              <a:rPr lang="en-US" sz="1300" dirty="0" err="1">
                <a:latin typeface="Arial"/>
                <a:cs typeface="Arial"/>
              </a:rPr>
              <a:t>Indeed.com</a:t>
            </a:r>
            <a:endParaRPr lang="en-US" sz="1300" dirty="0">
              <a:latin typeface="Arial"/>
              <a:cs typeface="Arial"/>
            </a:endParaRPr>
          </a:p>
          <a:p>
            <a:endParaRPr lang="en-US" sz="1300" dirty="0">
              <a:cs typeface="Arial"/>
            </a:endParaRPr>
          </a:p>
          <a:p>
            <a:r>
              <a:rPr lang="en-US" sz="1300" dirty="0">
                <a:latin typeface="Arial"/>
                <a:cs typeface="Arial"/>
              </a:rPr>
              <a:t>PRIMARY DEFINITION</a:t>
            </a:r>
          </a:p>
          <a:p>
            <a:endParaRPr lang="en-US" sz="1300" dirty="0">
              <a:cs typeface="Arial"/>
            </a:endParaRPr>
          </a:p>
          <a:p>
            <a:pPr algn="r"/>
            <a:r>
              <a:rPr lang="en-US" sz="1300" dirty="0">
                <a:latin typeface="Arial"/>
                <a:cs typeface="Arial"/>
              </a:rPr>
              <a:t>NEXT SLIDE: operational definition</a:t>
            </a:r>
            <a:endParaRPr lang="en-US" sz="1300" dirty="0">
              <a:cs typeface="Arial"/>
            </a:endParaRPr>
          </a:p>
        </p:txBody>
      </p:sp>
      <p:sp>
        <p:nvSpPr>
          <p:cNvPr id="4" name="Slide Number Placeholder 3"/>
          <p:cNvSpPr>
            <a:spLocks noGrp="1"/>
          </p:cNvSpPr>
          <p:nvPr>
            <p:ph type="sldNum" sz="quarter" idx="5"/>
          </p:nvPr>
        </p:nvSpPr>
        <p:spPr/>
        <p:txBody>
          <a:bodyPr/>
          <a:lstStyle/>
          <a:p>
            <a:fld id="{F0A83E63-1617-734F-A034-CD02500F5C5E}" type="slidenum">
              <a:rPr lang="en-US" smtClean="0"/>
              <a:t>3</a:t>
            </a:fld>
            <a:endParaRPr lang="en-US"/>
          </a:p>
        </p:txBody>
      </p:sp>
    </p:spTree>
    <p:extLst>
      <p:ext uri="{BB962C8B-B14F-4D97-AF65-F5344CB8AC3E}">
        <p14:creationId xmlns:p14="http://schemas.microsoft.com/office/powerpoint/2010/main" val="390436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OPERATIONAL DEFINITION</a:t>
            </a:r>
          </a:p>
          <a:p>
            <a:endParaRPr lang="en-US">
              <a:cs typeface="Arial"/>
            </a:endParaRPr>
          </a:p>
          <a:p>
            <a:r>
              <a:rPr lang="en-US">
                <a:latin typeface="Arial"/>
                <a:cs typeface="Arial"/>
              </a:rPr>
              <a:t>To be a WBLE, the experience must:</a:t>
            </a:r>
            <a:endParaRPr lang="en-US">
              <a:cs typeface="Arial"/>
            </a:endParaRPr>
          </a:p>
        </p:txBody>
      </p:sp>
      <p:sp>
        <p:nvSpPr>
          <p:cNvPr id="4" name="Slide Number Placeholder 3"/>
          <p:cNvSpPr>
            <a:spLocks noGrp="1"/>
          </p:cNvSpPr>
          <p:nvPr>
            <p:ph type="sldNum" sz="quarter" idx="5"/>
          </p:nvPr>
        </p:nvSpPr>
        <p:spPr/>
        <p:txBody>
          <a:bodyPr/>
          <a:lstStyle/>
          <a:p>
            <a:fld id="{F0A83E63-1617-734F-A034-CD02500F5C5E}" type="slidenum">
              <a:rPr lang="en-US" smtClean="0"/>
              <a:t>4</a:t>
            </a:fld>
            <a:endParaRPr lang="en-US"/>
          </a:p>
        </p:txBody>
      </p:sp>
    </p:spTree>
    <p:extLst>
      <p:ext uri="{BB962C8B-B14F-4D97-AF65-F5344CB8AC3E}">
        <p14:creationId xmlns:p14="http://schemas.microsoft.com/office/powerpoint/2010/main" val="389873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Tagging WBLE Courses – Advantage: </a:t>
            </a:r>
          </a:p>
          <a:p>
            <a:pPr marL="171450" indent="-171450">
              <a:buFont typeface="Arial"/>
              <a:buChar char="•"/>
            </a:pPr>
            <a:r>
              <a:rPr lang="en-US" dirty="0">
                <a:latin typeface="Arial"/>
                <a:cs typeface="Arial"/>
              </a:rPr>
              <a:t>Registrar can run a query and drill down in a number of ways (Libby will talk about)</a:t>
            </a:r>
          </a:p>
          <a:p>
            <a:pPr marL="171450" indent="-171450">
              <a:buFont typeface="Arial"/>
              <a:buChar char="•"/>
            </a:pPr>
            <a:r>
              <a:rPr lang="en-US" dirty="0">
                <a:latin typeface="Arial"/>
                <a:cs typeface="Arial"/>
              </a:rPr>
              <a:t>Will need to be updated regularly</a:t>
            </a:r>
            <a:endParaRPr lang="en-US" dirty="0">
              <a:cs typeface="Arial"/>
            </a:endParaRPr>
          </a:p>
          <a:p>
            <a:endParaRPr lang="en-US" dirty="0"/>
          </a:p>
          <a:p>
            <a:r>
              <a:rPr lang="en-US" dirty="0">
                <a:latin typeface="Arial"/>
                <a:cs typeface="Arial"/>
              </a:rPr>
              <a:t>New Question in Modern Campus Curriculum (formerly </a:t>
            </a:r>
            <a:r>
              <a:rPr lang="en-US" dirty="0" err="1">
                <a:latin typeface="Arial"/>
                <a:cs typeface="Arial"/>
              </a:rPr>
              <a:t>Curriculog</a:t>
            </a:r>
            <a:r>
              <a:rPr lang="en-US" dirty="0">
                <a:latin typeface="Arial"/>
                <a:cs typeface="Arial"/>
              </a:rPr>
              <a:t>)</a:t>
            </a:r>
          </a:p>
          <a:p>
            <a:pPr marL="171450" indent="-171450">
              <a:buFont typeface="Arial"/>
              <a:buChar char="•"/>
            </a:pPr>
            <a:r>
              <a:rPr lang="en-US" dirty="0"/>
              <a:t>Current Approver is Arin Hawse, in consultation with others</a:t>
            </a:r>
            <a:endParaRPr lang="en-US" dirty="0">
              <a:cs typeface="Arial" panose="020B0604020202020204" pitchFamily="34" charset="0"/>
            </a:endParaRPr>
          </a:p>
          <a:p>
            <a:endParaRPr lang="en-US" dirty="0"/>
          </a:p>
          <a:p>
            <a:r>
              <a:rPr lang="en-US" dirty="0">
                <a:latin typeface="Arial"/>
                <a:cs typeface="Arial"/>
              </a:rPr>
              <a:t>Will need to develop a process for capturing and evaluating </a:t>
            </a:r>
            <a:r>
              <a:rPr lang="en-US" b="1" dirty="0">
                <a:latin typeface="Arial"/>
                <a:cs typeface="Arial"/>
              </a:rPr>
              <a:t>Experiences Not taken for credit</a:t>
            </a:r>
            <a:endParaRPr lang="en-US" b="1" dirty="0">
              <a:cs typeface="Arial"/>
            </a:endParaRPr>
          </a:p>
          <a:p>
            <a:pPr marL="171450" indent="-171450">
              <a:buFont typeface="Arial"/>
              <a:buChar char="•"/>
            </a:pPr>
            <a:r>
              <a:rPr lang="en-US" dirty="0">
                <a:latin typeface="Arial"/>
                <a:cs typeface="Arial"/>
              </a:rPr>
              <a:t>A menu of ways we can imagine, early conversations</a:t>
            </a:r>
            <a:endParaRPr lang="en-US" dirty="0">
              <a:cs typeface="Arial"/>
            </a:endParaRPr>
          </a:p>
          <a:p>
            <a:pPr marL="171450" indent="-171450">
              <a:buFont typeface="Arial"/>
              <a:buChar char="•"/>
            </a:pPr>
            <a:endParaRPr lang="en-US" dirty="0">
              <a:cs typeface="Arial" panose="020B0604020202020204" pitchFamily="34" charset="0"/>
            </a:endParaRPr>
          </a:p>
          <a:p>
            <a:pPr algn="r"/>
            <a:r>
              <a:rPr lang="en-US" dirty="0">
                <a:latin typeface="Arial"/>
                <a:cs typeface="Arial"/>
              </a:rPr>
              <a:t>NEXT SLIDE: to Libby for some data</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83E63-1617-734F-A034-CD02500F5C5E}" type="slidenum">
              <a:rPr lang="en-US" smtClean="0"/>
              <a:pPr/>
              <a:t>5</a:t>
            </a:fld>
            <a:endParaRPr lang="en-US"/>
          </a:p>
        </p:txBody>
      </p:sp>
    </p:spTree>
    <p:extLst>
      <p:ext uri="{BB962C8B-B14F-4D97-AF65-F5344CB8AC3E}">
        <p14:creationId xmlns:p14="http://schemas.microsoft.com/office/powerpoint/2010/main" val="146755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83E63-1617-734F-A034-CD02500F5C5E}" type="slidenum">
              <a:rPr lang="en-US" smtClean="0"/>
              <a:pPr/>
              <a:t>6</a:t>
            </a:fld>
            <a:endParaRPr lang="en-US"/>
          </a:p>
        </p:txBody>
      </p:sp>
    </p:spTree>
    <p:extLst>
      <p:ext uri="{BB962C8B-B14F-4D97-AF65-F5344CB8AC3E}">
        <p14:creationId xmlns:p14="http://schemas.microsoft.com/office/powerpoint/2010/main" val="61253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42.4% reported a WBLE experience between Summer 2023 and Spring 2024.  We had the highest number of responses from CHBS (481), CAL (287) and COB (258)</a:t>
            </a:r>
          </a:p>
        </p:txBody>
      </p:sp>
      <p:sp>
        <p:nvSpPr>
          <p:cNvPr id="4" name="Slide Number Placeholder 3"/>
          <p:cNvSpPr>
            <a:spLocks noGrp="1"/>
          </p:cNvSpPr>
          <p:nvPr>
            <p:ph type="sldNum" sz="quarter" idx="5"/>
          </p:nvPr>
        </p:nvSpPr>
        <p:spPr/>
        <p:txBody>
          <a:bodyPr/>
          <a:lstStyle/>
          <a:p>
            <a:fld id="{F0A83E63-1617-734F-A034-CD02500F5C5E}" type="slidenum">
              <a:rPr lang="en-US" smtClean="0"/>
              <a:pPr/>
              <a:t>7</a:t>
            </a:fld>
            <a:endParaRPr lang="en-US"/>
          </a:p>
        </p:txBody>
      </p:sp>
    </p:spTree>
    <p:extLst>
      <p:ext uri="{BB962C8B-B14F-4D97-AF65-F5344CB8AC3E}">
        <p14:creationId xmlns:p14="http://schemas.microsoft.com/office/powerpoint/2010/main" val="234042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Updated 6/8 3:45pm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6E7EB-55A3-4854-B071-1DCF19561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84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l" rtl="0" fontAlgn="base">
              <a:buFont typeface="Arial" panose="020B0604020202020204" pitchFamily="34" charset="0"/>
              <a:buNone/>
            </a:pPr>
            <a:r>
              <a:rPr lang="en-US" b="0" i="0" dirty="0">
                <a:effectLst/>
                <a:latin typeface="Aptos"/>
              </a:rPr>
              <a:t>Three current sources [Libby]: </a:t>
            </a:r>
          </a:p>
          <a:p>
            <a:pPr marL="285750" indent="-285750" algn="l" rtl="0" fontAlgn="base">
              <a:buFont typeface="Arial" panose="020B0604020202020204" pitchFamily="34" charset="0"/>
              <a:buChar char="•"/>
            </a:pPr>
            <a:r>
              <a:rPr lang="en-US" b="0" i="0" dirty="0">
                <a:effectLst/>
                <a:latin typeface="Aptos"/>
              </a:rPr>
              <a:t>WBLE Courses – Registrar Query (already discussed above)  </a:t>
            </a:r>
          </a:p>
          <a:p>
            <a:pPr marL="285750" indent="-285750" algn="l" rtl="0" fontAlgn="base">
              <a:buFont typeface="Arial" panose="020B0604020202020204" pitchFamily="34" charset="0"/>
              <a:buChar char="•"/>
            </a:pPr>
            <a:r>
              <a:rPr lang="en-US" b="0" i="0" dirty="0">
                <a:effectLst/>
                <a:latin typeface="Aptos"/>
              </a:rPr>
              <a:t>Career Center Outcomes Survey – sent to recent grads, did you have a WBLE? </a:t>
            </a:r>
          </a:p>
          <a:p>
            <a:pPr marL="285750" indent="-285750" algn="l" rtl="0" fontAlgn="base">
              <a:buFont typeface="Arial" panose="020B0604020202020204" pitchFamily="34" charset="0"/>
              <a:buChar char="•"/>
            </a:pPr>
            <a:r>
              <a:rPr lang="en-US" b="0" i="0" dirty="0">
                <a:effectLst/>
                <a:latin typeface="Aptos"/>
              </a:rPr>
              <a:t>WBLE Student Survey – current students: what type did you have and where </a:t>
            </a:r>
          </a:p>
          <a:p>
            <a:pPr lvl="1" algn="l" rtl="0" fontAlgn="base">
              <a:buFont typeface="Arial" panose="020B0604020202020204" pitchFamily="34" charset="0"/>
              <a:buChar char="•"/>
            </a:pPr>
            <a:endParaRPr lang="en-US" b="0" i="0" dirty="0">
              <a:effectLst/>
              <a:latin typeface="Aptos" panose="020B0004020202020204" pitchFamily="34" charset="0"/>
            </a:endParaRPr>
          </a:p>
          <a:p>
            <a:pPr algn="l" rtl="0" fontAlgn="base">
              <a:buFont typeface="Arial" panose="020B0604020202020204" pitchFamily="34" charset="0"/>
              <a:buNone/>
            </a:pPr>
            <a:r>
              <a:rPr lang="en-US" b="0" i="0" dirty="0">
                <a:effectLst/>
                <a:latin typeface="Aptos"/>
              </a:rPr>
              <a:t>Need to know about not-for-credit experiences, still need a process for students to evaluate, reflect, and report on their WBLEs </a:t>
            </a:r>
          </a:p>
          <a:p>
            <a:pPr algn="l" rtl="0" fontAlgn="base">
              <a:buFont typeface="Arial" panose="020B0604020202020204" pitchFamily="34" charset="0"/>
              <a:buChar char="•"/>
            </a:pPr>
            <a:endParaRPr lang="en-US" b="0" i="0" dirty="0">
              <a:effectLs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ptos"/>
              </a:rPr>
              <a:t>New Initiatives:</a:t>
            </a:r>
          </a:p>
          <a:p>
            <a:pPr algn="l" rtl="0" fontAlgn="base">
              <a:buFont typeface="Arial" panose="020B0604020202020204" pitchFamily="34" charset="0"/>
              <a:buChar char="•"/>
            </a:pPr>
            <a:r>
              <a:rPr lang="en-US" b="0" i="0" dirty="0">
                <a:effectLst/>
                <a:latin typeface="Aptos"/>
              </a:rPr>
              <a:t>Senior Compass (required for students graduating) *important to this work as a final metric at graduation </a:t>
            </a:r>
          </a:p>
          <a:p>
            <a:pPr algn="l" rtl="0" fontAlgn="base">
              <a:buFont typeface="Arial" panose="020B0604020202020204" pitchFamily="34" charset="0"/>
              <a:buChar char="•"/>
            </a:pPr>
            <a:r>
              <a:rPr lang="en-US" b="0" i="0" dirty="0">
                <a:effectLst/>
                <a:latin typeface="Aptos"/>
              </a:rPr>
              <a:t>12Twenty – need to gather info in one place during a student’s JMU career </a:t>
            </a:r>
          </a:p>
          <a:p>
            <a:pPr lvl="1">
              <a:buFont typeface="Arial" panose="020B0604020202020204" pitchFamily="34" charset="0"/>
              <a:buChar char="•"/>
            </a:pPr>
            <a:r>
              <a:rPr lang="en-US" b="1" dirty="0">
                <a:latin typeface="Aptos"/>
              </a:rPr>
              <a:t>Clearing house for students, faculty, and employers</a:t>
            </a:r>
          </a:p>
          <a:p>
            <a:pPr lvl="1">
              <a:buFont typeface="Arial" panose="020B0604020202020204" pitchFamily="34" charset="0"/>
              <a:buChar char="•"/>
            </a:pPr>
            <a:endParaRPr lang="en-US" b="1" dirty="0">
              <a:latin typeface="Aptos"/>
            </a:endParaRPr>
          </a:p>
          <a:p>
            <a:pPr algn="l" rtl="0" fontAlgn="base">
              <a:buFont typeface="Arial" panose="020B0604020202020204" pitchFamily="34" charset="0"/>
              <a:buChar char="•"/>
            </a:pPr>
            <a:r>
              <a:rPr lang="en-US" b="0" i="0" dirty="0">
                <a:effectLst/>
                <a:latin typeface="Aptos"/>
              </a:rPr>
              <a:t>both have basic reflection and evaluation prompts, but not like for-credit experiences [does this go in the how you can help slide?] </a:t>
            </a:r>
          </a:p>
          <a:p>
            <a:pPr>
              <a:buFont typeface="Arial" panose="020B0604020202020204" pitchFamily="34" charset="0"/>
              <a:buChar char="•"/>
            </a:pPr>
            <a:endParaRPr lang="en-US" dirty="0">
              <a:latin typeface="Aptos"/>
            </a:endParaRPr>
          </a:p>
          <a:p>
            <a:pPr algn="l" rtl="0" fontAlgn="base">
              <a:buFont typeface="Arial" panose="020B0604020202020204" pitchFamily="34" charset="0"/>
              <a:buNone/>
            </a:pPr>
            <a:r>
              <a:rPr lang="en-US" b="0" i="0" dirty="0">
                <a:effectLst/>
                <a:latin typeface="Aptos"/>
              </a:rPr>
              <a:t>Our hope – to survey students before they are graduating so we can get them the experiences and track them while they’re here  </a:t>
            </a:r>
          </a:p>
          <a:p>
            <a:pPr algn="l" rtl="0" fontAlgn="base">
              <a:buFont typeface="Arial" panose="020B0604020202020204" pitchFamily="34" charset="0"/>
              <a:buNone/>
            </a:pPr>
            <a:endParaRPr lang="en-US" b="0" i="0" dirty="0">
              <a:effectLst/>
              <a:latin typeface="Aptos"/>
            </a:endParaRPr>
          </a:p>
          <a:p>
            <a:pPr algn="r" fontAlgn="base"/>
            <a:r>
              <a:rPr lang="en-US" dirty="0">
                <a:latin typeface="Aptos"/>
              </a:rPr>
              <a:t>NEXT SLIDE:  to </a:t>
            </a:r>
            <a:r>
              <a:rPr lang="en-US" dirty="0" err="1">
                <a:latin typeface="Aptos"/>
              </a:rPr>
              <a:t>steve</a:t>
            </a:r>
            <a:r>
              <a:rPr lang="en-US" dirty="0">
                <a:latin typeface="Aptos"/>
              </a:rPr>
              <a:t> to talk about WBLE TF Recommendations for structure</a:t>
            </a:r>
            <a:endParaRPr lang="en-US" b="0" i="0" dirty="0">
              <a:effectLst/>
              <a:latin typeface="Aptos"/>
            </a:endParaRPr>
          </a:p>
          <a:p>
            <a:endParaRPr lang="en-US" dirty="0"/>
          </a:p>
        </p:txBody>
      </p:sp>
      <p:sp>
        <p:nvSpPr>
          <p:cNvPr id="4" name="Slide Number Placeholder 3"/>
          <p:cNvSpPr>
            <a:spLocks noGrp="1"/>
          </p:cNvSpPr>
          <p:nvPr>
            <p:ph type="sldNum" sz="quarter" idx="5"/>
          </p:nvPr>
        </p:nvSpPr>
        <p:spPr/>
        <p:txBody>
          <a:bodyPr/>
          <a:lstStyle/>
          <a:p>
            <a:fld id="{F0A83E63-1617-734F-A034-CD02500F5C5E}" type="slidenum">
              <a:rPr lang="en-US" smtClean="0"/>
              <a:pPr/>
              <a:t>9</a:t>
            </a:fld>
            <a:endParaRPr lang="en-US"/>
          </a:p>
        </p:txBody>
      </p:sp>
    </p:spTree>
    <p:extLst>
      <p:ext uri="{BB962C8B-B14F-4D97-AF65-F5344CB8AC3E}">
        <p14:creationId xmlns:p14="http://schemas.microsoft.com/office/powerpoint/2010/main" val="20760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8D7A-F9A2-682A-E56D-A8CF55FA6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73911-8B3C-2DA4-5CE6-76C6EFD97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0AC28-E822-6763-5187-20212E06704F}"/>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5" name="Footer Placeholder 4">
            <a:extLst>
              <a:ext uri="{FF2B5EF4-FFF2-40B4-BE49-F238E27FC236}">
                <a16:creationId xmlns:a16="http://schemas.microsoft.com/office/drawing/2014/main" id="{6EB687A0-46BB-8578-755A-C4D3F0402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A6809-EBE9-EA0E-8B30-F36991C32FDC}"/>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0953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4E0E-5384-D3BD-1705-EC38DE5AE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2F000-DF44-6E1D-B964-4B2DE9B07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EDA91-FF86-A825-1DE9-4725E6D60C19}"/>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5" name="Footer Placeholder 4">
            <a:extLst>
              <a:ext uri="{FF2B5EF4-FFF2-40B4-BE49-F238E27FC236}">
                <a16:creationId xmlns:a16="http://schemas.microsoft.com/office/drawing/2014/main" id="{9F6AFC89-5552-2765-C42E-CCCF0D3C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B50A1-1FA0-6AA0-1CE1-2D0663E3549E}"/>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63311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32B5B-F74B-B44B-6218-6D165A7B4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414D2B-3005-7EA3-436D-0B419375E7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D6DDC-A621-9CF3-F181-A98F210F1BE9}"/>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5" name="Footer Placeholder 4">
            <a:extLst>
              <a:ext uri="{FF2B5EF4-FFF2-40B4-BE49-F238E27FC236}">
                <a16:creationId xmlns:a16="http://schemas.microsoft.com/office/drawing/2014/main" id="{5E35A121-B21B-EE5E-86D8-17D986EE6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1E631-ACD7-6C3E-D01B-5C47D40A5C88}"/>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00591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38EF-953C-0849-ACF4-01551362A4FD}"/>
              </a:ext>
            </a:extLst>
          </p:cNvPr>
          <p:cNvSpPr>
            <a:spLocks noGrp="1"/>
          </p:cNvSpPr>
          <p:nvPr>
            <p:ph type="ctrTitle" hasCustomPrompt="1"/>
          </p:nvPr>
        </p:nvSpPr>
        <p:spPr>
          <a:xfrm>
            <a:off x="424248" y="1122363"/>
            <a:ext cx="5506995" cy="2387600"/>
          </a:xfrm>
        </p:spPr>
        <p:txBody>
          <a:bodyPr anchor="b">
            <a:normAutofit/>
          </a:bodyPr>
          <a:lstStyle>
            <a:lvl1pPr algn="l">
              <a:defRPr sz="4800"/>
            </a:lvl1pPr>
          </a:lstStyle>
          <a:p>
            <a:r>
              <a:rPr lang="en-US"/>
              <a:t>Title</a:t>
            </a:r>
          </a:p>
        </p:txBody>
      </p:sp>
      <p:sp>
        <p:nvSpPr>
          <p:cNvPr id="3" name="Subtitle 2">
            <a:extLst>
              <a:ext uri="{FF2B5EF4-FFF2-40B4-BE49-F238E27FC236}">
                <a16:creationId xmlns:a16="http://schemas.microsoft.com/office/drawing/2014/main" id="{AA07E827-8FE6-8649-9795-23CA4A8E7CB1}"/>
              </a:ext>
            </a:extLst>
          </p:cNvPr>
          <p:cNvSpPr>
            <a:spLocks noGrp="1"/>
          </p:cNvSpPr>
          <p:nvPr>
            <p:ph type="subTitle" idx="1" hasCustomPrompt="1"/>
          </p:nvPr>
        </p:nvSpPr>
        <p:spPr>
          <a:xfrm>
            <a:off x="424248" y="3602038"/>
            <a:ext cx="550699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3632677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38EF-953C-0849-ACF4-01551362A4FD}"/>
              </a:ext>
            </a:extLst>
          </p:cNvPr>
          <p:cNvSpPr>
            <a:spLocks noGrp="1"/>
          </p:cNvSpPr>
          <p:nvPr>
            <p:ph type="ctrTitle" hasCustomPrompt="1"/>
          </p:nvPr>
        </p:nvSpPr>
        <p:spPr>
          <a:xfrm>
            <a:off x="733167" y="1122363"/>
            <a:ext cx="5852984" cy="2387600"/>
          </a:xfrm>
        </p:spPr>
        <p:txBody>
          <a:bodyPr anchor="b">
            <a:normAutofit/>
          </a:bodyPr>
          <a:lstStyle>
            <a:lvl1pPr algn="l">
              <a:defRPr sz="4800">
                <a:solidFill>
                  <a:schemeClr val="bg1"/>
                </a:solidFill>
              </a:defRPr>
            </a:lvl1pPr>
          </a:lstStyle>
          <a:p>
            <a:r>
              <a:rPr lang="en-US"/>
              <a:t>Title</a:t>
            </a:r>
          </a:p>
        </p:txBody>
      </p:sp>
      <p:sp>
        <p:nvSpPr>
          <p:cNvPr id="3" name="Subtitle 2">
            <a:extLst>
              <a:ext uri="{FF2B5EF4-FFF2-40B4-BE49-F238E27FC236}">
                <a16:creationId xmlns:a16="http://schemas.microsoft.com/office/drawing/2014/main" id="{AA07E827-8FE6-8649-9795-23CA4A8E7CB1}"/>
              </a:ext>
            </a:extLst>
          </p:cNvPr>
          <p:cNvSpPr>
            <a:spLocks noGrp="1"/>
          </p:cNvSpPr>
          <p:nvPr>
            <p:ph type="subTitle" idx="1" hasCustomPrompt="1"/>
          </p:nvPr>
        </p:nvSpPr>
        <p:spPr>
          <a:xfrm>
            <a:off x="733167" y="3602038"/>
            <a:ext cx="585298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8115393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214E-C9ED-3142-8D05-CF3BE6E1B476}"/>
              </a:ext>
            </a:extLst>
          </p:cNvPr>
          <p:cNvSpPr>
            <a:spLocks noGrp="1"/>
          </p:cNvSpPr>
          <p:nvPr>
            <p:ph type="ctrTitle" hasCustomPrompt="1"/>
          </p:nvPr>
        </p:nvSpPr>
        <p:spPr>
          <a:xfrm>
            <a:off x="1142999" y="1122363"/>
            <a:ext cx="9906001" cy="2387600"/>
          </a:xfrm>
        </p:spPr>
        <p:txBody>
          <a:bodyPr anchor="b">
            <a:normAutofit/>
          </a:bodyPr>
          <a:lstStyle>
            <a:lvl1pPr algn="ctr">
              <a:defRPr sz="5400">
                <a:solidFill>
                  <a:schemeClr val="tx1"/>
                </a:solidFill>
              </a:defRPr>
            </a:lvl1pPr>
          </a:lstStyle>
          <a:p>
            <a:r>
              <a:rPr lang="en-US"/>
              <a:t>Title</a:t>
            </a:r>
          </a:p>
        </p:txBody>
      </p:sp>
      <p:sp>
        <p:nvSpPr>
          <p:cNvPr id="3" name="Subtitle 2">
            <a:extLst>
              <a:ext uri="{FF2B5EF4-FFF2-40B4-BE49-F238E27FC236}">
                <a16:creationId xmlns:a16="http://schemas.microsoft.com/office/drawing/2014/main" id="{76E79539-7510-0B49-BBDB-7DA50AA04F58}"/>
              </a:ext>
            </a:extLst>
          </p:cNvPr>
          <p:cNvSpPr>
            <a:spLocks noGrp="1"/>
          </p:cNvSpPr>
          <p:nvPr>
            <p:ph type="subTitle" idx="1" hasCustomPrompt="1"/>
          </p:nvPr>
        </p:nvSpPr>
        <p:spPr>
          <a:xfrm>
            <a:off x="1142999" y="3602038"/>
            <a:ext cx="9906001"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2681376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214E-C9ED-3142-8D05-CF3BE6E1B476}"/>
              </a:ext>
            </a:extLst>
          </p:cNvPr>
          <p:cNvSpPr>
            <a:spLocks noGrp="1"/>
          </p:cNvSpPr>
          <p:nvPr>
            <p:ph type="ctrTitle" hasCustomPrompt="1"/>
          </p:nvPr>
        </p:nvSpPr>
        <p:spPr>
          <a:xfrm>
            <a:off x="1142999" y="1122363"/>
            <a:ext cx="9906001" cy="2387600"/>
          </a:xfrm>
        </p:spPr>
        <p:txBody>
          <a:bodyPr anchor="b">
            <a:normAutofit/>
          </a:bodyPr>
          <a:lstStyle>
            <a:lvl1pPr algn="ctr">
              <a:defRPr sz="5400">
                <a:solidFill>
                  <a:schemeClr val="tx1"/>
                </a:solidFill>
              </a:defRPr>
            </a:lvl1pPr>
          </a:lstStyle>
          <a:p>
            <a:r>
              <a:rPr lang="en-US"/>
              <a:t>Title</a:t>
            </a:r>
          </a:p>
        </p:txBody>
      </p:sp>
      <p:sp>
        <p:nvSpPr>
          <p:cNvPr id="3" name="Subtitle 2">
            <a:extLst>
              <a:ext uri="{FF2B5EF4-FFF2-40B4-BE49-F238E27FC236}">
                <a16:creationId xmlns:a16="http://schemas.microsoft.com/office/drawing/2014/main" id="{76E79539-7510-0B49-BBDB-7DA50AA04F58}"/>
              </a:ext>
            </a:extLst>
          </p:cNvPr>
          <p:cNvSpPr>
            <a:spLocks noGrp="1"/>
          </p:cNvSpPr>
          <p:nvPr>
            <p:ph type="subTitle" idx="1" hasCustomPrompt="1"/>
          </p:nvPr>
        </p:nvSpPr>
        <p:spPr>
          <a:xfrm>
            <a:off x="1142999" y="3602038"/>
            <a:ext cx="9906001"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9230125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320675"/>
            <a:ext cx="8973065" cy="1211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2162432"/>
            <a:ext cx="11184924" cy="3669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9534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lide 1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320675"/>
            <a:ext cx="8973065" cy="1211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2162432"/>
            <a:ext cx="11184924" cy="3669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0676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2778211" y="320675"/>
            <a:ext cx="8973065" cy="1211563"/>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2162432"/>
            <a:ext cx="11184924" cy="3669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8258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lide 2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2778211" y="320675"/>
            <a:ext cx="8973065" cy="1211563"/>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2162432"/>
            <a:ext cx="11184924" cy="3669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58146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0ECF-FFD8-21C5-9709-F5D2C42A8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544D1-A232-9800-E9E2-EF1413577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A5996-F536-9208-9F92-96F5CA280E14}"/>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5" name="Footer Placeholder 4">
            <a:extLst>
              <a:ext uri="{FF2B5EF4-FFF2-40B4-BE49-F238E27FC236}">
                <a16:creationId xmlns:a16="http://schemas.microsoft.com/office/drawing/2014/main" id="{C2B8B1B3-A6E6-7E96-1B94-B3C687730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EE205-B0CC-4BFC-D5A8-ED508AC30BDC}"/>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686280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5196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6378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lid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3966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lid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9071919"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7107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lide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8" y="234779"/>
            <a:ext cx="8441724" cy="988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445741"/>
            <a:ext cx="11184924" cy="4683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16985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lide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48840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lide 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88431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lide 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p:nvPr>
        </p:nvSpPr>
        <p:spPr>
          <a:xfrm>
            <a:off x="430427" y="407773"/>
            <a:ext cx="11184923" cy="11121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p:nvPr>
        </p:nvSpPr>
        <p:spPr>
          <a:xfrm>
            <a:off x="430427" y="1729946"/>
            <a:ext cx="11184924" cy="4547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44525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QR Cod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hasCustomPrompt="1"/>
          </p:nvPr>
        </p:nvSpPr>
        <p:spPr>
          <a:xfrm>
            <a:off x="430427" y="481914"/>
            <a:ext cx="7737389" cy="1112108"/>
          </a:xfrm>
        </p:spPr>
        <p:txBody>
          <a:bodyPr/>
          <a:lstStyle/>
          <a:p>
            <a:r>
              <a:rPr lang="en-US"/>
              <a:t>QR Code Call-To-Action Here</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hasCustomPrompt="1"/>
          </p:nvPr>
        </p:nvSpPr>
        <p:spPr>
          <a:xfrm>
            <a:off x="430427" y="1729946"/>
            <a:ext cx="7737389" cy="3941805"/>
          </a:xfrm>
        </p:spPr>
        <p:txBody>
          <a:bodyPr/>
          <a:lstStyle>
            <a:lvl1pPr marL="0" indent="0">
              <a:buNone/>
              <a:defRPr/>
            </a:lvl1pPr>
          </a:lstStyle>
          <a:p>
            <a:pPr lvl="0"/>
            <a:r>
              <a:rPr lang="en-US"/>
              <a:t>Instructions Here</a:t>
            </a:r>
          </a:p>
        </p:txBody>
      </p:sp>
    </p:spTree>
    <p:extLst>
      <p:ext uri="{BB962C8B-B14F-4D97-AF65-F5344CB8AC3E}">
        <p14:creationId xmlns:p14="http://schemas.microsoft.com/office/powerpoint/2010/main" val="9600664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oca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hasCustomPrompt="1"/>
          </p:nvPr>
        </p:nvSpPr>
        <p:spPr>
          <a:xfrm>
            <a:off x="430428" y="481914"/>
            <a:ext cx="4586416" cy="1112108"/>
          </a:xfrm>
        </p:spPr>
        <p:txBody>
          <a:bodyPr/>
          <a:lstStyle/>
          <a:p>
            <a:r>
              <a:rPr lang="en-US"/>
              <a:t>Text here if needed</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hasCustomPrompt="1"/>
          </p:nvPr>
        </p:nvSpPr>
        <p:spPr>
          <a:xfrm>
            <a:off x="430427" y="1729946"/>
            <a:ext cx="4586417" cy="4646140"/>
          </a:xfrm>
        </p:spPr>
        <p:txBody>
          <a:bodyPr/>
          <a:lstStyle>
            <a:lvl1pPr marL="0" indent="0">
              <a:buNone/>
              <a:defRPr/>
            </a:lvl1pPr>
          </a:lstStyle>
          <a:p>
            <a:pPr lvl="0"/>
            <a:r>
              <a:rPr lang="en-US"/>
              <a:t>Text here if needed</a:t>
            </a:r>
          </a:p>
        </p:txBody>
      </p:sp>
    </p:spTree>
    <p:extLst>
      <p:ext uri="{BB962C8B-B14F-4D97-AF65-F5344CB8AC3E}">
        <p14:creationId xmlns:p14="http://schemas.microsoft.com/office/powerpoint/2010/main" val="36523317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586-523E-A87D-1189-719A51ED5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7E922-9F81-34ED-2C6C-66BA853D2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50D53-5FEB-3D7B-1AD1-2ED436F0A551}"/>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5" name="Footer Placeholder 4">
            <a:extLst>
              <a:ext uri="{FF2B5EF4-FFF2-40B4-BE49-F238E27FC236}">
                <a16:creationId xmlns:a16="http://schemas.microsoft.com/office/drawing/2014/main" id="{6F53B9B0-30AB-39A6-C561-ED604FBC1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EB220-8474-0F15-1AA6-07CC0DB81ED7}"/>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660473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A&amp;L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E393-7DE8-A044-91FC-AD79FBB95A8E}"/>
              </a:ext>
            </a:extLst>
          </p:cNvPr>
          <p:cNvSpPr>
            <a:spLocks noGrp="1"/>
          </p:cNvSpPr>
          <p:nvPr>
            <p:ph type="title" hasCustomPrompt="1"/>
          </p:nvPr>
        </p:nvSpPr>
        <p:spPr>
          <a:xfrm>
            <a:off x="430428" y="481914"/>
            <a:ext cx="4920048" cy="1112108"/>
          </a:xfrm>
        </p:spPr>
        <p:txBody>
          <a:bodyPr/>
          <a:lstStyle/>
          <a:p>
            <a:r>
              <a:rPr lang="en-US"/>
              <a:t>Text here if needed</a:t>
            </a:r>
          </a:p>
        </p:txBody>
      </p:sp>
      <p:sp>
        <p:nvSpPr>
          <p:cNvPr id="3" name="Content Placeholder 2">
            <a:extLst>
              <a:ext uri="{FF2B5EF4-FFF2-40B4-BE49-F238E27FC236}">
                <a16:creationId xmlns:a16="http://schemas.microsoft.com/office/drawing/2014/main" id="{CB7A1F84-906E-D04C-B92E-FF924623665C}"/>
              </a:ext>
            </a:extLst>
          </p:cNvPr>
          <p:cNvSpPr>
            <a:spLocks noGrp="1"/>
          </p:cNvSpPr>
          <p:nvPr>
            <p:ph idx="1" hasCustomPrompt="1"/>
          </p:nvPr>
        </p:nvSpPr>
        <p:spPr>
          <a:xfrm>
            <a:off x="430427" y="1729946"/>
            <a:ext cx="4920049" cy="4646140"/>
          </a:xfrm>
        </p:spPr>
        <p:txBody>
          <a:bodyPr/>
          <a:lstStyle>
            <a:lvl1pPr marL="0" indent="0">
              <a:buNone/>
              <a:defRPr/>
            </a:lvl1pPr>
          </a:lstStyle>
          <a:p>
            <a:pPr lvl="0"/>
            <a:r>
              <a:rPr lang="en-US"/>
              <a:t>Text here if needed</a:t>
            </a:r>
          </a:p>
        </p:txBody>
      </p:sp>
    </p:spTree>
    <p:extLst>
      <p:ext uri="{BB962C8B-B14F-4D97-AF65-F5344CB8AC3E}">
        <p14:creationId xmlns:p14="http://schemas.microsoft.com/office/powerpoint/2010/main" val="241552052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Ending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00202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Ending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4439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lab Slide 2 Team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2249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lab Slide 3 Team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20574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ndshak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0089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ndshak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3737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44996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26140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0111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0231-5DC6-6B35-6C49-C6CC0737E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A1F2A-85B0-0723-301F-89AEADE9A3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264A25-1AEF-1CD6-9FCC-246916767F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8E705-2428-C1FD-61C3-08ED37A29BCD}"/>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6" name="Footer Placeholder 5">
            <a:extLst>
              <a:ext uri="{FF2B5EF4-FFF2-40B4-BE49-F238E27FC236}">
                <a16:creationId xmlns:a16="http://schemas.microsoft.com/office/drawing/2014/main" id="{F2EEB812-18C7-B927-3038-028197D24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21CFA-6103-313E-F988-FAD22FF97AF0}"/>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726843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245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662E-E56F-97B3-131C-B5466A7D8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56C3A-6716-9C99-3B7C-1EA07953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9B26C1-47FD-7445-0AAB-32FB9DE58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ED77E-94AA-7FB3-0EB1-A0709AB62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4C651-7E96-088E-D0C1-616EC86E7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A7112-195A-2973-7BD9-C06FD5C591A7}"/>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8" name="Footer Placeholder 7">
            <a:extLst>
              <a:ext uri="{FF2B5EF4-FFF2-40B4-BE49-F238E27FC236}">
                <a16:creationId xmlns:a16="http://schemas.microsoft.com/office/drawing/2014/main" id="{EF0A71A8-BE44-7FC7-26D2-2CB9F5550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67CD9-DE81-853C-0B90-3E4DE6260433}"/>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161102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5A25-23BA-0BC8-1271-80CB21782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F68886-D7BD-7595-4581-5732B05EC78E}"/>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4" name="Footer Placeholder 3">
            <a:extLst>
              <a:ext uri="{FF2B5EF4-FFF2-40B4-BE49-F238E27FC236}">
                <a16:creationId xmlns:a16="http://schemas.microsoft.com/office/drawing/2014/main" id="{8B71BACC-F1BE-ADAC-14B4-C7EB35CA9D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7EA4B-98A9-D12D-C47A-CB2283E91408}"/>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283755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FA68E-43B3-6580-D5BA-5211EB4CBAC4}"/>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3" name="Footer Placeholder 2">
            <a:extLst>
              <a:ext uri="{FF2B5EF4-FFF2-40B4-BE49-F238E27FC236}">
                <a16:creationId xmlns:a16="http://schemas.microsoft.com/office/drawing/2014/main" id="{A8BAF5EF-915F-DE39-E823-ED6C949D9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DE47E-6C5F-CD13-5B28-EF50513C30EE}"/>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265492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A916-AF19-A99F-B4DD-3A33691AD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D8E8B4-C1DA-A578-EAC7-125DC775C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AA5E1-38C0-C145-EF2A-975D0C5BC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B7E57-9C71-91C1-FC79-40E1D3C13275}"/>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6" name="Footer Placeholder 5">
            <a:extLst>
              <a:ext uri="{FF2B5EF4-FFF2-40B4-BE49-F238E27FC236}">
                <a16:creationId xmlns:a16="http://schemas.microsoft.com/office/drawing/2014/main" id="{39A4BB6E-EC32-152D-10D1-A63C65DCC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C4640-EA71-0CD7-AE73-737B901C1CE1}"/>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350136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BDEE-0508-379D-F69B-5CF00AE22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23EAD-0CDB-4F81-8C9D-D43FBBECF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28A29-2FFD-E35D-8A21-FDCD7BBAA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3D3C9-B25E-0C15-5724-950C5AD9E947}"/>
              </a:ext>
            </a:extLst>
          </p:cNvPr>
          <p:cNvSpPr>
            <a:spLocks noGrp="1"/>
          </p:cNvSpPr>
          <p:nvPr>
            <p:ph type="dt" sz="half" idx="10"/>
          </p:nvPr>
        </p:nvSpPr>
        <p:spPr/>
        <p:txBody>
          <a:bodyPr/>
          <a:lstStyle/>
          <a:p>
            <a:fld id="{A9756B93-8B9D-1A48-B2E8-A6A825D58A59}" type="datetimeFigureOut">
              <a:rPr lang="en-US" smtClean="0"/>
              <a:t>10/10/24</a:t>
            </a:fld>
            <a:endParaRPr lang="en-US"/>
          </a:p>
        </p:txBody>
      </p:sp>
      <p:sp>
        <p:nvSpPr>
          <p:cNvPr id="6" name="Footer Placeholder 5">
            <a:extLst>
              <a:ext uri="{FF2B5EF4-FFF2-40B4-BE49-F238E27FC236}">
                <a16:creationId xmlns:a16="http://schemas.microsoft.com/office/drawing/2014/main" id="{1C6A45D8-2A5C-348B-421D-6616FF5EB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70320-AA4D-D01C-9A2B-DCEA2221F205}"/>
              </a:ext>
            </a:extLst>
          </p:cNvPr>
          <p:cNvSpPr>
            <a:spLocks noGrp="1"/>
          </p:cNvSpPr>
          <p:nvPr>
            <p:ph type="sldNum" sz="quarter" idx="12"/>
          </p:nvPr>
        </p:nvSpPr>
        <p:spPr/>
        <p:txBody>
          <a:bodyPr/>
          <a:lstStyle/>
          <a:p>
            <a:fld id="{42259E4A-D240-CA46-9361-D513FC7FBF03}" type="slidenum">
              <a:rPr lang="en-US" smtClean="0"/>
              <a:t>‹#›</a:t>
            </a:fld>
            <a:endParaRPr lang="en-US"/>
          </a:p>
        </p:txBody>
      </p:sp>
    </p:spTree>
    <p:extLst>
      <p:ext uri="{BB962C8B-B14F-4D97-AF65-F5344CB8AC3E}">
        <p14:creationId xmlns:p14="http://schemas.microsoft.com/office/powerpoint/2010/main" val="95219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86912-7458-5EA2-1291-F673F0D17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5D3716-E137-2E97-0E41-51CE7F8A4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198D-4C95-5BA8-FB6B-E2F313791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A9756B93-8B9D-1A48-B2E8-A6A825D58A59}" type="datetimeFigureOut">
              <a:rPr lang="en-US" smtClean="0"/>
              <a:pPr/>
              <a:t>10/10/24</a:t>
            </a:fld>
            <a:endParaRPr lang="en-US"/>
          </a:p>
        </p:txBody>
      </p:sp>
      <p:sp>
        <p:nvSpPr>
          <p:cNvPr id="5" name="Footer Placeholder 4">
            <a:extLst>
              <a:ext uri="{FF2B5EF4-FFF2-40B4-BE49-F238E27FC236}">
                <a16:creationId xmlns:a16="http://schemas.microsoft.com/office/drawing/2014/main" id="{6924B7CE-684B-B2A7-6DAF-7C8858D87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4800B2E-9245-9597-C021-3693BA67F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2259E4A-D240-CA46-9361-D513FC7FBF03}" type="slidenum">
              <a:rPr lang="en-US" smtClean="0"/>
              <a:pPr/>
              <a:t>‹#›</a:t>
            </a:fld>
            <a:endParaRPr lang="en-US"/>
          </a:p>
        </p:txBody>
      </p:sp>
    </p:spTree>
    <p:extLst>
      <p:ext uri="{BB962C8B-B14F-4D97-AF65-F5344CB8AC3E}">
        <p14:creationId xmlns:p14="http://schemas.microsoft.com/office/powerpoint/2010/main" val="339327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DC78D-B5F7-D145-A677-FE8E6033A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502A7-C854-4C4D-AEFA-C917645FE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50E21-E964-1641-9255-25EA46DFE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0B74-08B4-C44B-8B04-0212FFF15B63}" type="datetimeFigureOut">
              <a:rPr lang="en-US" smtClean="0"/>
              <a:t>10/10/24</a:t>
            </a:fld>
            <a:endParaRPr lang="en-US"/>
          </a:p>
        </p:txBody>
      </p:sp>
      <p:sp>
        <p:nvSpPr>
          <p:cNvPr id="5" name="Footer Placeholder 4">
            <a:extLst>
              <a:ext uri="{FF2B5EF4-FFF2-40B4-BE49-F238E27FC236}">
                <a16:creationId xmlns:a16="http://schemas.microsoft.com/office/drawing/2014/main" id="{C99694A3-334A-3949-8598-AE6AB1800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6822C5-26BD-A44C-B25F-CB5EC0AD9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FA536-9C9E-4D4B-8869-06C110402E7A}" type="slidenum">
              <a:rPr lang="en-US" smtClean="0"/>
              <a:t>‹#›</a:t>
            </a:fld>
            <a:endParaRPr lang="en-US"/>
          </a:p>
        </p:txBody>
      </p:sp>
    </p:spTree>
    <p:extLst>
      <p:ext uri="{BB962C8B-B14F-4D97-AF65-F5344CB8AC3E}">
        <p14:creationId xmlns:p14="http://schemas.microsoft.com/office/powerpoint/2010/main" val="2948407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61_454F0578.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B112-5E46-00C6-B744-5D4DEA2F50FB}"/>
              </a:ext>
            </a:extLst>
          </p:cNvPr>
          <p:cNvSpPr>
            <a:spLocks noGrp="1"/>
          </p:cNvSpPr>
          <p:nvPr>
            <p:ph type="ctrTitle"/>
          </p:nvPr>
        </p:nvSpPr>
        <p:spPr>
          <a:xfrm>
            <a:off x="457200" y="702234"/>
            <a:ext cx="11440886" cy="2387600"/>
          </a:xfrm>
        </p:spPr>
        <p:txBody>
          <a:bodyPr>
            <a:normAutofit/>
          </a:bodyPr>
          <a:lstStyle/>
          <a:p>
            <a:r>
              <a:rPr lang="en-US" sz="4800" b="1" dirty="0">
                <a:solidFill>
                  <a:schemeClr val="bg1"/>
                </a:solidFill>
                <a:latin typeface="Georgia"/>
              </a:rPr>
              <a:t>Work-Based Learning Experiences </a:t>
            </a:r>
            <a:br>
              <a:rPr lang="en-US" sz="4800" b="1" dirty="0">
                <a:latin typeface="Georgia" panose="02040502050405020303" pitchFamily="18" charset="0"/>
              </a:rPr>
            </a:br>
            <a:r>
              <a:rPr lang="en-US" sz="4800" b="1" dirty="0">
                <a:solidFill>
                  <a:schemeClr val="bg1"/>
                </a:solidFill>
                <a:latin typeface="Georgia"/>
              </a:rPr>
              <a:t>(WBLEs) at JMU</a:t>
            </a:r>
            <a:br>
              <a:rPr lang="en-US" sz="4800" b="1" dirty="0">
                <a:latin typeface="Georgia" panose="02040502050405020303" pitchFamily="18" charset="0"/>
              </a:rPr>
            </a:br>
            <a:endParaRPr lang="en-US" sz="4800" dirty="0">
              <a:cs typeface="Arial"/>
            </a:endParaRPr>
          </a:p>
        </p:txBody>
      </p:sp>
      <p:sp>
        <p:nvSpPr>
          <p:cNvPr id="3" name="Subtitle 2">
            <a:extLst>
              <a:ext uri="{FF2B5EF4-FFF2-40B4-BE49-F238E27FC236}">
                <a16:creationId xmlns:a16="http://schemas.microsoft.com/office/drawing/2014/main" id="{F24E4DD7-CC3D-AB34-4E5E-1AA3FC914AE0}"/>
              </a:ext>
            </a:extLst>
          </p:cNvPr>
          <p:cNvSpPr>
            <a:spLocks noGrp="1"/>
          </p:cNvSpPr>
          <p:nvPr>
            <p:ph type="subTitle" idx="1"/>
          </p:nvPr>
        </p:nvSpPr>
        <p:spPr>
          <a:xfrm>
            <a:off x="638779" y="3671797"/>
            <a:ext cx="4291618" cy="1343915"/>
          </a:xfrm>
        </p:spPr>
        <p:txBody>
          <a:bodyPr vert="horz" lIns="91440" tIns="45720" rIns="91440" bIns="45720" rtlCol="0" anchor="t">
            <a:normAutofit/>
          </a:bodyPr>
          <a:lstStyle/>
          <a:p>
            <a:r>
              <a:rPr lang="en-US" sz="2600" b="1">
                <a:solidFill>
                  <a:schemeClr val="accent2"/>
                </a:solidFill>
                <a:latin typeface="Arial"/>
                <a:cs typeface="Arial"/>
              </a:rPr>
              <a:t>Libby Westley</a:t>
            </a:r>
          </a:p>
          <a:p>
            <a:r>
              <a:rPr lang="en-US" sz="2600" b="1">
                <a:solidFill>
                  <a:schemeClr val="accent2"/>
                </a:solidFill>
                <a:latin typeface="Arial"/>
                <a:cs typeface="Arial"/>
              </a:rPr>
              <a:t>University Career Center</a:t>
            </a:r>
          </a:p>
        </p:txBody>
      </p:sp>
      <p:cxnSp>
        <p:nvCxnSpPr>
          <p:cNvPr id="5" name="Straight Connector 4">
            <a:extLst>
              <a:ext uri="{FF2B5EF4-FFF2-40B4-BE49-F238E27FC236}">
                <a16:creationId xmlns:a16="http://schemas.microsoft.com/office/drawing/2014/main" id="{DA839174-CFAA-480E-E4B4-DE43A70A6AFF}"/>
              </a:ext>
            </a:extLst>
          </p:cNvPr>
          <p:cNvCxnSpPr>
            <a:cxnSpLocks/>
          </p:cNvCxnSpPr>
          <p:nvPr/>
        </p:nvCxnSpPr>
        <p:spPr>
          <a:xfrm>
            <a:off x="747173" y="3116882"/>
            <a:ext cx="10699130" cy="0"/>
          </a:xfrm>
          <a:prstGeom prst="line">
            <a:avLst/>
          </a:prstGeom>
          <a:ln w="28575">
            <a:solidFill>
              <a:srgbClr val="CBB677"/>
            </a:solidFill>
          </a:ln>
        </p:spPr>
        <p:style>
          <a:lnRef idx="2">
            <a:schemeClr val="dk1"/>
          </a:lnRef>
          <a:fillRef idx="0">
            <a:schemeClr val="dk1"/>
          </a:fillRef>
          <a:effectRef idx="1">
            <a:schemeClr val="dk1"/>
          </a:effectRef>
          <a:fontRef idx="minor">
            <a:schemeClr val="tx1"/>
          </a:fontRef>
        </p:style>
      </p:cxnSp>
      <p:sp>
        <p:nvSpPr>
          <p:cNvPr id="9" name="Subtitle 2">
            <a:extLst>
              <a:ext uri="{FF2B5EF4-FFF2-40B4-BE49-F238E27FC236}">
                <a16:creationId xmlns:a16="http://schemas.microsoft.com/office/drawing/2014/main" id="{328501D6-766C-D479-6CFC-D1F1C0E3ABEA}"/>
              </a:ext>
            </a:extLst>
          </p:cNvPr>
          <p:cNvSpPr txBox="1">
            <a:spLocks/>
          </p:cNvSpPr>
          <p:nvPr/>
        </p:nvSpPr>
        <p:spPr>
          <a:xfrm>
            <a:off x="3773042" y="4811851"/>
            <a:ext cx="4645916" cy="134391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a:solidFill>
                  <a:schemeClr val="accent2"/>
                </a:solidFill>
                <a:latin typeface="Arial"/>
                <a:cs typeface="Arial"/>
              </a:rPr>
              <a:t>Siân White </a:t>
            </a:r>
          </a:p>
          <a:p>
            <a:r>
              <a:rPr lang="en-US" sz="2600" b="1">
                <a:solidFill>
                  <a:schemeClr val="accent2"/>
                </a:solidFill>
                <a:latin typeface="Arial"/>
                <a:cs typeface="Arial"/>
              </a:rPr>
              <a:t>College of Arts and Letters</a:t>
            </a:r>
          </a:p>
        </p:txBody>
      </p:sp>
      <p:sp>
        <p:nvSpPr>
          <p:cNvPr id="11" name="Subtitle 2">
            <a:extLst>
              <a:ext uri="{FF2B5EF4-FFF2-40B4-BE49-F238E27FC236}">
                <a16:creationId xmlns:a16="http://schemas.microsoft.com/office/drawing/2014/main" id="{E2120BDC-A504-B4ED-7716-2C9986888C19}"/>
              </a:ext>
            </a:extLst>
          </p:cNvPr>
          <p:cNvSpPr txBox="1">
            <a:spLocks/>
          </p:cNvSpPr>
          <p:nvPr/>
        </p:nvSpPr>
        <p:spPr>
          <a:xfrm>
            <a:off x="6963733" y="3671797"/>
            <a:ext cx="4909292" cy="12877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a:solidFill>
                  <a:schemeClr val="accent2"/>
                </a:solidFill>
                <a:latin typeface="Arial"/>
                <a:cs typeface="Arial"/>
              </a:rPr>
              <a:t>Steve Whitmeyer</a:t>
            </a:r>
          </a:p>
          <a:p>
            <a:r>
              <a:rPr lang="en-US" sz="2600" b="1">
                <a:solidFill>
                  <a:schemeClr val="accent2"/>
                </a:solidFill>
                <a:latin typeface="Arial"/>
                <a:cs typeface="Arial"/>
              </a:rPr>
              <a:t>College of Science and Math</a:t>
            </a:r>
          </a:p>
        </p:txBody>
      </p:sp>
    </p:spTree>
    <p:extLst>
      <p:ext uri="{BB962C8B-B14F-4D97-AF65-F5344CB8AC3E}">
        <p14:creationId xmlns:p14="http://schemas.microsoft.com/office/powerpoint/2010/main" val="353722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832057" y="684621"/>
            <a:ext cx="10530386" cy="1325563"/>
          </a:xfrm>
        </p:spPr>
        <p:txBody>
          <a:bodyPr>
            <a:normAutofit/>
          </a:bodyPr>
          <a:lstStyle/>
          <a:p>
            <a:pPr algn="ctr"/>
            <a:r>
              <a:rPr lang="en-US" sz="2800" b="1">
                <a:solidFill>
                  <a:schemeClr val="accent6">
                    <a:lumMod val="10000"/>
                  </a:schemeClr>
                </a:solidFill>
                <a:latin typeface="Georgia"/>
                <a:cs typeface="Arial"/>
              </a:rPr>
              <a:t>WBLE Recommendations:  Structure</a:t>
            </a:r>
            <a:br>
              <a:rPr lang="en-US" b="1">
                <a:latin typeface="Georgia" panose="02040502050405020303" pitchFamily="18" charset="0"/>
                <a:cs typeface="Arial" panose="020B0604020202020204" pitchFamily="34" charset="0"/>
              </a:rPr>
            </a:br>
            <a:r>
              <a:rPr lang="en-US" sz="4000" b="1">
                <a:solidFill>
                  <a:srgbClr val="4C008A"/>
                </a:solidFill>
                <a:latin typeface="Georgia"/>
                <a:cs typeface="Arial"/>
              </a:rPr>
              <a:t>President-Level Oversight Committee</a:t>
            </a:r>
          </a:p>
        </p:txBody>
      </p:sp>
      <p:sp>
        <p:nvSpPr>
          <p:cNvPr id="12" name="Content Placeholder 2">
            <a:extLst>
              <a:ext uri="{FF2B5EF4-FFF2-40B4-BE49-F238E27FC236}">
                <a16:creationId xmlns:a16="http://schemas.microsoft.com/office/drawing/2014/main" id="{3B6CD546-00C4-C40F-C0BC-24CBE11FDD91}"/>
              </a:ext>
            </a:extLst>
          </p:cNvPr>
          <p:cNvSpPr>
            <a:spLocks noGrp="1"/>
          </p:cNvSpPr>
          <p:nvPr>
            <p:ph idx="1"/>
          </p:nvPr>
        </p:nvSpPr>
        <p:spPr>
          <a:xfrm>
            <a:off x="829782" y="2326952"/>
            <a:ext cx="6169909" cy="3290554"/>
          </a:xfrm>
        </p:spPr>
        <p:txBody>
          <a:bodyPr vert="horz" lIns="91440" tIns="45720" rIns="91440" bIns="45720" rtlCol="0" anchor="t">
            <a:noAutofit/>
          </a:bodyPr>
          <a:lstStyle/>
          <a:p>
            <a:pPr>
              <a:lnSpc>
                <a:spcPct val="100000"/>
              </a:lnSpc>
              <a:spcBef>
                <a:spcPts val="0"/>
              </a:spcBef>
            </a:pPr>
            <a:r>
              <a:rPr lang="en-US" sz="2200">
                <a:latin typeface="Georgia"/>
              </a:rPr>
              <a:t>Provides strategic guidance and oversight of WBLE initiatives</a:t>
            </a:r>
            <a:endParaRPr lang="en-US" sz="2200" i="1">
              <a:cs typeface="Arial" panose="020B0604020202020204" pitchFamily="34" charset="0"/>
            </a:endParaRPr>
          </a:p>
          <a:p>
            <a:pPr>
              <a:lnSpc>
                <a:spcPct val="100000"/>
              </a:lnSpc>
              <a:spcBef>
                <a:spcPts val="0"/>
              </a:spcBef>
            </a:pPr>
            <a:endParaRPr lang="en-US" sz="2200">
              <a:latin typeface="Georgia"/>
            </a:endParaRPr>
          </a:p>
          <a:p>
            <a:pPr>
              <a:lnSpc>
                <a:spcPct val="100000"/>
              </a:lnSpc>
              <a:spcBef>
                <a:spcPts val="0"/>
              </a:spcBef>
            </a:pPr>
            <a:r>
              <a:rPr lang="en-US" sz="2200">
                <a:latin typeface="Georgia"/>
              </a:rPr>
              <a:t>Serves in an advisory capacity to WBLE coordinating groups across campus</a:t>
            </a:r>
          </a:p>
          <a:p>
            <a:pPr>
              <a:lnSpc>
                <a:spcPct val="100000"/>
              </a:lnSpc>
              <a:spcBef>
                <a:spcPts val="0"/>
              </a:spcBef>
            </a:pPr>
            <a:endParaRPr lang="en-US" sz="2200">
              <a:latin typeface="Georgia"/>
            </a:endParaRPr>
          </a:p>
          <a:p>
            <a:pPr>
              <a:lnSpc>
                <a:spcPct val="100000"/>
              </a:lnSpc>
              <a:spcBef>
                <a:spcPts val="0"/>
              </a:spcBef>
            </a:pPr>
            <a:r>
              <a:rPr lang="en-US" sz="2200">
                <a:latin typeface="Georgia"/>
              </a:rPr>
              <a:t>Establishes work groups to address challenges or accomplish tasks</a:t>
            </a:r>
          </a:p>
        </p:txBody>
      </p:sp>
      <p:pic>
        <p:nvPicPr>
          <p:cNvPr id="3" name="Picture 2" descr="A black and white icon of a person&#10;&#10;Description automatically generated">
            <a:extLst>
              <a:ext uri="{FF2B5EF4-FFF2-40B4-BE49-F238E27FC236}">
                <a16:creationId xmlns:a16="http://schemas.microsoft.com/office/drawing/2014/main" id="{0E116FFE-82EA-8859-C57A-45C4C52D03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1730" y="2326862"/>
            <a:ext cx="3292061" cy="3286539"/>
          </a:xfrm>
          <a:prstGeom prst="rect">
            <a:avLst/>
          </a:prstGeom>
        </p:spPr>
      </p:pic>
    </p:spTree>
    <p:extLst>
      <p:ext uri="{BB962C8B-B14F-4D97-AF65-F5344CB8AC3E}">
        <p14:creationId xmlns:p14="http://schemas.microsoft.com/office/powerpoint/2010/main" val="116280664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B6CD546-00C4-C40F-C0BC-24CBE11FDD91}"/>
              </a:ext>
            </a:extLst>
          </p:cNvPr>
          <p:cNvSpPr>
            <a:spLocks noGrp="1"/>
          </p:cNvSpPr>
          <p:nvPr>
            <p:ph idx="1"/>
          </p:nvPr>
        </p:nvSpPr>
        <p:spPr>
          <a:xfrm>
            <a:off x="2726435" y="1374946"/>
            <a:ext cx="9018830" cy="5021236"/>
          </a:xfrm>
        </p:spPr>
        <p:txBody>
          <a:bodyPr vert="horz" lIns="91440" tIns="45720" rIns="91440" bIns="45720" rtlCol="0" anchor="t">
            <a:normAutofit/>
          </a:bodyPr>
          <a:lstStyle/>
          <a:p>
            <a:pPr marL="0" indent="0">
              <a:buNone/>
            </a:pPr>
            <a:endParaRPr lang="en-US" i="1"/>
          </a:p>
          <a:p>
            <a:pPr marL="0" indent="0">
              <a:buNone/>
            </a:pPr>
            <a:r>
              <a:rPr lang="en-US" sz="1800" b="1" i="1">
                <a:latin typeface="Arial"/>
                <a:cs typeface="Arial"/>
              </a:rPr>
              <a:t>Chairs </a:t>
            </a:r>
          </a:p>
          <a:p>
            <a:pPr marL="0" indent="0">
              <a:buNone/>
            </a:pPr>
            <a:r>
              <a:rPr lang="en-US" sz="1800" i="1">
                <a:latin typeface="Arial"/>
                <a:cs typeface="Arial"/>
              </a:rPr>
              <a:t>Academic Affairs: </a:t>
            </a:r>
            <a:r>
              <a:rPr lang="en-US" sz="1800">
                <a:latin typeface="Arial"/>
                <a:cs typeface="Arial"/>
              </a:rPr>
              <a:t>Siân White, Steve Whitmeyer</a:t>
            </a:r>
            <a:endParaRPr lang="en-US" sz="1800" i="1">
              <a:latin typeface="Arial"/>
              <a:cs typeface="Arial"/>
            </a:endParaRPr>
          </a:p>
          <a:p>
            <a:pPr marL="0" indent="0">
              <a:buNone/>
            </a:pPr>
            <a:r>
              <a:rPr lang="en-US" sz="1800" i="1">
                <a:latin typeface="Arial"/>
                <a:cs typeface="Arial"/>
              </a:rPr>
              <a:t>Student Affairs:  </a:t>
            </a:r>
            <a:r>
              <a:rPr lang="en-US" sz="1800">
                <a:latin typeface="Arial"/>
                <a:cs typeface="Arial"/>
              </a:rPr>
              <a:t>Libby Westley</a:t>
            </a:r>
          </a:p>
          <a:p>
            <a:pPr marL="0" indent="0">
              <a:buNone/>
            </a:pPr>
            <a:endParaRPr lang="en-US" sz="1800" i="1">
              <a:latin typeface="Arial"/>
              <a:cs typeface="Arial"/>
            </a:endParaRPr>
          </a:p>
          <a:p>
            <a:pPr marL="0" indent="0">
              <a:buNone/>
            </a:pPr>
            <a:r>
              <a:rPr lang="en-US" sz="1800" b="1" i="1">
                <a:latin typeface="Arial"/>
                <a:cs typeface="Arial"/>
              </a:rPr>
              <a:t>Members</a:t>
            </a:r>
          </a:p>
          <a:p>
            <a:pPr marL="0" indent="0">
              <a:buNone/>
            </a:pPr>
            <a:r>
              <a:rPr lang="en-US" sz="1800" i="1">
                <a:latin typeface="Arial"/>
                <a:cs typeface="Arial"/>
              </a:rPr>
              <a:t>Advancement: </a:t>
            </a:r>
            <a:r>
              <a:rPr lang="en-US" sz="1800">
                <a:latin typeface="Arial"/>
                <a:cs typeface="Arial"/>
              </a:rPr>
              <a:t>Carrie Combs, Caitlyn Reed</a:t>
            </a:r>
          </a:p>
          <a:p>
            <a:pPr marL="0" indent="0">
              <a:buNone/>
            </a:pPr>
            <a:r>
              <a:rPr lang="en-US" sz="1800" i="1">
                <a:latin typeface="Arial"/>
                <a:cs typeface="Arial"/>
              </a:rPr>
              <a:t>Office of the President:  </a:t>
            </a:r>
            <a:r>
              <a:rPr lang="en-US" sz="1800">
                <a:latin typeface="Arial"/>
                <a:cs typeface="Arial"/>
              </a:rPr>
              <a:t>Kara Dillard, Brandi Duncan, Chris Orem</a:t>
            </a:r>
          </a:p>
          <a:p>
            <a:pPr marL="0" indent="0">
              <a:buNone/>
            </a:pPr>
            <a:r>
              <a:rPr lang="en-US" sz="1800" i="1">
                <a:latin typeface="Arial"/>
                <a:cs typeface="Arial"/>
              </a:rPr>
              <a:t>Student Affairs: </a:t>
            </a:r>
            <a:r>
              <a:rPr lang="en-US" sz="1800">
                <a:latin typeface="Arial"/>
                <a:cs typeface="Arial"/>
              </a:rPr>
              <a:t>Myles Surrett </a:t>
            </a:r>
          </a:p>
          <a:p>
            <a:pPr marL="0" indent="0">
              <a:buNone/>
            </a:pPr>
            <a:r>
              <a:rPr lang="en-US" sz="1800" i="1">
                <a:latin typeface="Arial"/>
                <a:cs typeface="Arial"/>
              </a:rPr>
              <a:t>Research, Economic Development &amp; Innovation:  </a:t>
            </a:r>
            <a:r>
              <a:rPr lang="en-US" sz="1800">
                <a:latin typeface="Arial"/>
                <a:cs typeface="Arial"/>
              </a:rPr>
              <a:t>Mary Sullivan (VTOP-VIEW)</a:t>
            </a:r>
            <a:endParaRPr lang="en-US" sz="1800" i="1">
              <a:latin typeface="Arial"/>
              <a:cs typeface="Arial"/>
            </a:endParaRPr>
          </a:p>
          <a:p>
            <a:pPr marL="0" indent="0">
              <a:buNone/>
            </a:pPr>
            <a:r>
              <a:rPr lang="en-US" sz="1800" i="1">
                <a:latin typeface="Arial"/>
                <a:cs typeface="Arial"/>
              </a:rPr>
              <a:t>Ex-Officio:  </a:t>
            </a:r>
            <a:r>
              <a:rPr lang="en-US" sz="1800">
                <a:latin typeface="Arial"/>
                <a:cs typeface="Arial"/>
              </a:rPr>
              <a:t>Malika Carter-Hoyt</a:t>
            </a:r>
            <a:endParaRPr lang="en-US" sz="1800" i="1">
              <a:latin typeface="Arial"/>
              <a:cs typeface="Arial"/>
            </a:endParaRPr>
          </a:p>
          <a:p>
            <a:endParaRPr lang="en-US"/>
          </a:p>
        </p:txBody>
      </p:sp>
      <p:sp>
        <p:nvSpPr>
          <p:cNvPr id="6" name="Title 1">
            <a:extLst>
              <a:ext uri="{FF2B5EF4-FFF2-40B4-BE49-F238E27FC236}">
                <a16:creationId xmlns:a16="http://schemas.microsoft.com/office/drawing/2014/main" id="{BD088E06-15D8-8281-943A-D44AA5F6ADDE}"/>
              </a:ext>
            </a:extLst>
          </p:cNvPr>
          <p:cNvSpPr txBox="1">
            <a:spLocks/>
          </p:cNvSpPr>
          <p:nvPr/>
        </p:nvSpPr>
        <p:spPr>
          <a:xfrm>
            <a:off x="828523" y="675786"/>
            <a:ext cx="105303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a:solidFill>
                  <a:schemeClr val="accent6">
                    <a:lumMod val="10000"/>
                  </a:schemeClr>
                </a:solidFill>
                <a:latin typeface="Georgia"/>
                <a:cs typeface="Arial"/>
              </a:rPr>
              <a:t>WBLE Recommendations:  Structure</a:t>
            </a:r>
            <a:br>
              <a:rPr lang="en-US" b="1">
                <a:latin typeface="Georgia" panose="02040502050405020303" pitchFamily="18" charset="0"/>
                <a:cs typeface="Arial" panose="020B0604020202020204" pitchFamily="34" charset="0"/>
              </a:rPr>
            </a:br>
            <a:r>
              <a:rPr lang="en-US" sz="4000" b="1">
                <a:solidFill>
                  <a:srgbClr val="4C008A"/>
                </a:solidFill>
                <a:latin typeface="Georgia"/>
                <a:cs typeface="Arial"/>
              </a:rPr>
              <a:t>Presidential WBLE Committee 2024-25</a:t>
            </a:r>
          </a:p>
        </p:txBody>
      </p:sp>
    </p:spTree>
    <p:extLst>
      <p:ext uri="{BB962C8B-B14F-4D97-AF65-F5344CB8AC3E}">
        <p14:creationId xmlns:p14="http://schemas.microsoft.com/office/powerpoint/2010/main" val="256204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828523" y="686829"/>
            <a:ext cx="10530386" cy="1325563"/>
          </a:xfrm>
        </p:spPr>
        <p:txBody>
          <a:bodyPr>
            <a:normAutofit/>
          </a:bodyPr>
          <a:lstStyle/>
          <a:p>
            <a:pPr algn="ctr"/>
            <a:r>
              <a:rPr lang="en-US" sz="4000" b="1">
                <a:solidFill>
                  <a:srgbClr val="4C008A"/>
                </a:solidFill>
                <a:latin typeface="Georgia"/>
                <a:cs typeface="Arial"/>
              </a:rPr>
              <a:t>WBLE Recommendations:  Structure</a:t>
            </a:r>
            <a:endParaRPr lang="en-US"/>
          </a:p>
        </p:txBody>
      </p:sp>
      <p:sp>
        <p:nvSpPr>
          <p:cNvPr id="12" name="Content Placeholder 2">
            <a:extLst>
              <a:ext uri="{FF2B5EF4-FFF2-40B4-BE49-F238E27FC236}">
                <a16:creationId xmlns:a16="http://schemas.microsoft.com/office/drawing/2014/main" id="{3B6CD546-00C4-C40F-C0BC-24CBE11FDD91}"/>
              </a:ext>
            </a:extLst>
          </p:cNvPr>
          <p:cNvSpPr>
            <a:spLocks noGrp="1"/>
          </p:cNvSpPr>
          <p:nvPr>
            <p:ph idx="1"/>
          </p:nvPr>
        </p:nvSpPr>
        <p:spPr>
          <a:xfrm>
            <a:off x="898526" y="1976947"/>
            <a:ext cx="10515600" cy="4351338"/>
          </a:xfrm>
        </p:spPr>
        <p:txBody>
          <a:bodyPr vert="horz" lIns="91440" tIns="45720" rIns="91440" bIns="45720" rtlCol="0" anchor="t">
            <a:normAutofit/>
          </a:bodyPr>
          <a:lstStyle/>
          <a:p>
            <a:r>
              <a:rPr lang="en-US" sz="2200" b="1">
                <a:latin typeface="Arial"/>
                <a:cs typeface="Arial"/>
              </a:rPr>
              <a:t>Implementation Committees</a:t>
            </a:r>
          </a:p>
          <a:p>
            <a:pPr lvl="1"/>
            <a:r>
              <a:rPr lang="en-US" sz="2200">
                <a:latin typeface="Arial"/>
                <a:cs typeface="Arial"/>
              </a:rPr>
              <a:t>Cultivating Opportunities</a:t>
            </a:r>
          </a:p>
          <a:p>
            <a:pPr lvl="1"/>
            <a:r>
              <a:rPr lang="en-US" sz="2200">
                <a:latin typeface="Arial"/>
                <a:cs typeface="Arial"/>
              </a:rPr>
              <a:t>Supporting Stakeholders</a:t>
            </a:r>
          </a:p>
          <a:p>
            <a:pPr lvl="1"/>
            <a:r>
              <a:rPr lang="en-US" sz="2200">
                <a:latin typeface="Arial"/>
                <a:cs typeface="Arial"/>
              </a:rPr>
              <a:t>Operations</a:t>
            </a:r>
          </a:p>
          <a:p>
            <a:pPr lvl="1"/>
            <a:endParaRPr lang="en-US" sz="2200">
              <a:cs typeface="Arial"/>
            </a:endParaRPr>
          </a:p>
          <a:p>
            <a:r>
              <a:rPr lang="en-US" sz="2200" b="1">
                <a:latin typeface="Arial"/>
                <a:cs typeface="Arial"/>
              </a:rPr>
              <a:t>WBLE Office (in University Career Center)</a:t>
            </a:r>
          </a:p>
          <a:p>
            <a:pPr lvl="1"/>
            <a:r>
              <a:rPr lang="en-US" sz="2200">
                <a:latin typeface="Arial"/>
                <a:cs typeface="Arial"/>
              </a:rPr>
              <a:t>Employer Services Staff</a:t>
            </a:r>
          </a:p>
          <a:p>
            <a:pPr lvl="1"/>
            <a:r>
              <a:rPr lang="en-US" sz="2200">
                <a:latin typeface="Arial"/>
                <a:cs typeface="Arial"/>
              </a:rPr>
              <a:t>Career Advising Staff</a:t>
            </a:r>
          </a:p>
          <a:p>
            <a:pPr lvl="1"/>
            <a:r>
              <a:rPr lang="en-US" sz="2200">
                <a:latin typeface="Arial"/>
                <a:cs typeface="Arial"/>
              </a:rPr>
              <a:t>Operations Staff</a:t>
            </a:r>
          </a:p>
        </p:txBody>
      </p:sp>
      <p:pic>
        <p:nvPicPr>
          <p:cNvPr id="3" name="Picture 2" descr="A black and white image of a book and a gear&#10;&#10;Description automatically generated">
            <a:extLst>
              <a:ext uri="{FF2B5EF4-FFF2-40B4-BE49-F238E27FC236}">
                <a16:creationId xmlns:a16="http://schemas.microsoft.com/office/drawing/2014/main" id="{E339E4CB-B4C7-9426-829C-6D8DE65473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948" y="2100469"/>
            <a:ext cx="3374887" cy="3374887"/>
          </a:xfrm>
          <a:prstGeom prst="rect">
            <a:avLst/>
          </a:prstGeom>
        </p:spPr>
      </p:pic>
    </p:spTree>
    <p:extLst>
      <p:ext uri="{BB962C8B-B14F-4D97-AF65-F5344CB8AC3E}">
        <p14:creationId xmlns:p14="http://schemas.microsoft.com/office/powerpoint/2010/main" val="416751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B6CD546-00C4-C40F-C0BC-24CBE11FDD91}"/>
              </a:ext>
            </a:extLst>
          </p:cNvPr>
          <p:cNvSpPr>
            <a:spLocks noGrp="1"/>
          </p:cNvSpPr>
          <p:nvPr>
            <p:ph idx="1"/>
          </p:nvPr>
        </p:nvSpPr>
        <p:spPr>
          <a:xfrm>
            <a:off x="755174" y="1513328"/>
            <a:ext cx="10954606" cy="4978104"/>
          </a:xfrm>
        </p:spPr>
        <p:txBody>
          <a:bodyPr vert="horz" lIns="91440" tIns="45720" rIns="91440" bIns="45720" rtlCol="0" anchor="t">
            <a:normAutofit/>
          </a:bodyPr>
          <a:lstStyle/>
          <a:p>
            <a:pPr marL="0" indent="0">
              <a:buNone/>
            </a:pPr>
            <a:endParaRPr lang="en-US" i="1"/>
          </a:p>
          <a:p>
            <a:pPr marL="0" indent="0">
              <a:buNone/>
            </a:pPr>
            <a:r>
              <a:rPr lang="en-US" sz="2400" b="1">
                <a:latin typeface="Arial"/>
                <a:cs typeface="Arial"/>
              </a:rPr>
              <a:t>Cultivating Opportunities:  </a:t>
            </a:r>
            <a:r>
              <a:rPr lang="en-US" sz="2400">
                <a:latin typeface="Arial"/>
                <a:cs typeface="Arial"/>
              </a:rPr>
              <a:t>Maintain existing and generate new partnerships for curricular and non-curricular WBLEs.</a:t>
            </a:r>
          </a:p>
          <a:p>
            <a:pPr marL="0" indent="0">
              <a:buNone/>
            </a:pPr>
            <a:endParaRPr lang="en-US" sz="2400">
              <a:cs typeface="Arial"/>
            </a:endParaRPr>
          </a:p>
          <a:p>
            <a:pPr marL="0" indent="0">
              <a:buNone/>
            </a:pPr>
            <a:r>
              <a:rPr lang="en-US" sz="2400" b="1">
                <a:latin typeface="Arial"/>
                <a:cs typeface="Arial"/>
              </a:rPr>
              <a:t>Supporting Stakeholders:  </a:t>
            </a:r>
            <a:r>
              <a:rPr lang="en-US" sz="2400">
                <a:latin typeface="Arial"/>
                <a:cs typeface="Arial"/>
              </a:rPr>
              <a:t>Support students looking for WBLEs and support faculty maintaining or generating opportunities, coordinating or supervising WBLEs.</a:t>
            </a:r>
          </a:p>
          <a:p>
            <a:pPr marL="0" indent="0">
              <a:buNone/>
            </a:pPr>
            <a:endParaRPr lang="en-US" sz="2400">
              <a:cs typeface="Arial"/>
            </a:endParaRPr>
          </a:p>
          <a:p>
            <a:pPr marL="0" indent="0">
              <a:buNone/>
            </a:pPr>
            <a:r>
              <a:rPr lang="en-US" sz="2400" b="1">
                <a:latin typeface="Arial"/>
                <a:cs typeface="Arial"/>
              </a:rPr>
              <a:t>Operations:  </a:t>
            </a:r>
            <a:r>
              <a:rPr lang="en-US" sz="2400">
                <a:latin typeface="Arial"/>
                <a:cs typeface="Arial"/>
              </a:rPr>
              <a:t>Track and assess the quality and impact of WBLEs, reporting.</a:t>
            </a:r>
          </a:p>
        </p:txBody>
      </p:sp>
      <p:sp>
        <p:nvSpPr>
          <p:cNvPr id="6" name="Title 1">
            <a:extLst>
              <a:ext uri="{FF2B5EF4-FFF2-40B4-BE49-F238E27FC236}">
                <a16:creationId xmlns:a16="http://schemas.microsoft.com/office/drawing/2014/main" id="{BD088E06-15D8-8281-943A-D44AA5F6ADDE}"/>
              </a:ext>
            </a:extLst>
          </p:cNvPr>
          <p:cNvSpPr txBox="1">
            <a:spLocks/>
          </p:cNvSpPr>
          <p:nvPr/>
        </p:nvSpPr>
        <p:spPr>
          <a:xfrm>
            <a:off x="828523" y="675786"/>
            <a:ext cx="105303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a:solidFill>
                  <a:schemeClr val="accent6">
                    <a:lumMod val="10000"/>
                  </a:schemeClr>
                </a:solidFill>
                <a:latin typeface="Georgia"/>
                <a:cs typeface="Arial"/>
              </a:rPr>
              <a:t>WBLE Recommendations:  Structure</a:t>
            </a:r>
            <a:br>
              <a:rPr lang="en-US" b="1">
                <a:latin typeface="Georgia" panose="02040502050405020303" pitchFamily="18" charset="0"/>
                <a:cs typeface="Arial" panose="020B0604020202020204" pitchFamily="34" charset="0"/>
              </a:rPr>
            </a:br>
            <a:r>
              <a:rPr lang="en-US" sz="4000" b="1">
                <a:solidFill>
                  <a:srgbClr val="4C008A"/>
                </a:solidFill>
                <a:latin typeface="Georgia"/>
                <a:cs typeface="Arial"/>
              </a:rPr>
              <a:t>Implementation Committees</a:t>
            </a:r>
          </a:p>
        </p:txBody>
      </p:sp>
    </p:spTree>
    <p:extLst>
      <p:ext uri="{BB962C8B-B14F-4D97-AF65-F5344CB8AC3E}">
        <p14:creationId xmlns:p14="http://schemas.microsoft.com/office/powerpoint/2010/main" val="47715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088E06-15D8-8281-943A-D44AA5F6ADDE}"/>
              </a:ext>
            </a:extLst>
          </p:cNvPr>
          <p:cNvSpPr txBox="1">
            <a:spLocks/>
          </p:cNvSpPr>
          <p:nvPr/>
        </p:nvSpPr>
        <p:spPr>
          <a:xfrm>
            <a:off x="828523" y="675786"/>
            <a:ext cx="105303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a:solidFill>
                  <a:schemeClr val="accent6">
                    <a:lumMod val="10000"/>
                  </a:schemeClr>
                </a:solidFill>
                <a:latin typeface="Georgia"/>
                <a:cs typeface="Arial"/>
              </a:rPr>
              <a:t>WBLE Recommendations:  Structure</a:t>
            </a:r>
            <a:br>
              <a:rPr lang="en-US" b="1">
                <a:latin typeface="Georgia" panose="02040502050405020303" pitchFamily="18" charset="0"/>
                <a:cs typeface="Arial" panose="020B0604020202020204" pitchFamily="34" charset="0"/>
              </a:rPr>
            </a:br>
            <a:r>
              <a:rPr lang="en-US" sz="4000" b="1">
                <a:solidFill>
                  <a:srgbClr val="4C008A"/>
                </a:solidFill>
                <a:latin typeface="Georgia"/>
                <a:cs typeface="Arial"/>
              </a:rPr>
              <a:t>Establish a WBLE Office</a:t>
            </a:r>
          </a:p>
        </p:txBody>
      </p:sp>
      <p:sp>
        <p:nvSpPr>
          <p:cNvPr id="3" name="Content Placeholder 2">
            <a:extLst>
              <a:ext uri="{FF2B5EF4-FFF2-40B4-BE49-F238E27FC236}">
                <a16:creationId xmlns:a16="http://schemas.microsoft.com/office/drawing/2014/main" id="{93374B29-4DBB-D718-9B46-CFADD33ABDC9}"/>
              </a:ext>
            </a:extLst>
          </p:cNvPr>
          <p:cNvSpPr>
            <a:spLocks noGrp="1"/>
          </p:cNvSpPr>
          <p:nvPr>
            <p:ph idx="1"/>
          </p:nvPr>
        </p:nvSpPr>
        <p:spPr>
          <a:xfrm>
            <a:off x="838200" y="2221410"/>
            <a:ext cx="10515600" cy="4351338"/>
          </a:xfrm>
        </p:spPr>
        <p:txBody>
          <a:bodyPr vert="horz" lIns="91440" tIns="45720" rIns="91440" bIns="45720" rtlCol="0" anchor="t">
            <a:normAutofit/>
          </a:bodyPr>
          <a:lstStyle/>
          <a:p>
            <a:r>
              <a:rPr lang="en-US" sz="2600">
                <a:latin typeface="Arial"/>
                <a:cs typeface="Arial"/>
              </a:rPr>
              <a:t>Serves as a WBLE hub for employers, students, faculty &amp; staff</a:t>
            </a:r>
          </a:p>
          <a:p>
            <a:r>
              <a:rPr lang="en-US" sz="2600">
                <a:latin typeface="Arial"/>
                <a:cs typeface="Arial"/>
              </a:rPr>
              <a:t>Coordinates WBLEs, including with College- and Dept-level experts</a:t>
            </a:r>
          </a:p>
          <a:p>
            <a:r>
              <a:rPr lang="en-US" sz="2600">
                <a:latin typeface="Arial"/>
                <a:cs typeface="Arial"/>
              </a:rPr>
              <a:t>Assesses the effectiveness of WBLEs</a:t>
            </a:r>
          </a:p>
          <a:p>
            <a:r>
              <a:rPr lang="en-US" sz="2600">
                <a:latin typeface="Arial"/>
                <a:cs typeface="Arial"/>
              </a:rPr>
              <a:t>Tracks completion of WBLEs</a:t>
            </a:r>
          </a:p>
          <a:p>
            <a:r>
              <a:rPr lang="en-US" sz="2600">
                <a:latin typeface="Arial"/>
                <a:cs typeface="Arial"/>
              </a:rPr>
              <a:t>Collaborates with Implementation committee members</a:t>
            </a:r>
          </a:p>
          <a:p>
            <a:r>
              <a:rPr lang="en-US" sz="2600">
                <a:latin typeface="Arial"/>
                <a:cs typeface="Arial"/>
              </a:rPr>
              <a:t>Staffed by director and dedicated staff for employer services, career advising and operations</a:t>
            </a:r>
          </a:p>
        </p:txBody>
      </p:sp>
    </p:spTree>
    <p:extLst>
      <p:ext uri="{BB962C8B-B14F-4D97-AF65-F5344CB8AC3E}">
        <p14:creationId xmlns:p14="http://schemas.microsoft.com/office/powerpoint/2010/main" val="270792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634999" y="390525"/>
            <a:ext cx="10929258" cy="1325563"/>
          </a:xfrm>
        </p:spPr>
        <p:txBody>
          <a:bodyPr>
            <a:normAutofit/>
          </a:bodyPr>
          <a:lstStyle/>
          <a:p>
            <a:pPr algn="ctr"/>
            <a:r>
              <a:rPr lang="en-US" b="1">
                <a:solidFill>
                  <a:srgbClr val="4C008A"/>
                </a:solidFill>
                <a:latin typeface="Georgia"/>
                <a:cs typeface="Arial"/>
              </a:rPr>
              <a:t>WBLEs and the Commonwealth</a:t>
            </a:r>
            <a:endParaRPr lang="en-US" sz="3200">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BCAFC4B-4BB6-B384-8281-ADC141D3DDC7}"/>
              </a:ext>
            </a:extLst>
          </p:cNvPr>
          <p:cNvSpPr txBox="1">
            <a:spLocks/>
          </p:cNvSpPr>
          <p:nvPr/>
        </p:nvSpPr>
        <p:spPr>
          <a:xfrm>
            <a:off x="632500" y="214153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VA SB 1280 (2023): </a:t>
            </a:r>
            <a:r>
              <a:rPr lang="en-US" i="1">
                <a:latin typeface="Arial"/>
                <a:cs typeface="Arial"/>
              </a:rPr>
              <a:t>require all students to have a WBLE without extending time to degree</a:t>
            </a:r>
            <a:endParaRPr lang="en-US" i="1"/>
          </a:p>
          <a:p>
            <a:pPr lvl="1"/>
            <a:r>
              <a:rPr lang="en-US">
                <a:latin typeface="Arial"/>
                <a:cs typeface="Arial"/>
              </a:rPr>
              <a:t>SCHEV Working Group convened; final report submitted June 2024</a:t>
            </a:r>
            <a:endParaRPr lang="en-US">
              <a:cs typeface="Arial"/>
            </a:endParaRPr>
          </a:p>
          <a:p>
            <a:endParaRPr lang="en-US"/>
          </a:p>
          <a:p>
            <a:r>
              <a:rPr lang="en-US">
                <a:latin typeface="Arial"/>
                <a:cs typeface="Arial"/>
              </a:rPr>
              <a:t>Our Previous and Current SCHEV Grant-Funded Projects:</a:t>
            </a:r>
          </a:p>
          <a:p>
            <a:pPr lvl="1"/>
            <a:r>
              <a:rPr lang="en-US">
                <a:latin typeface="Arial"/>
                <a:cs typeface="Arial"/>
              </a:rPr>
              <a:t>Planning Grant for Task Force (2023-2024)</a:t>
            </a:r>
          </a:p>
          <a:p>
            <a:pPr lvl="1"/>
            <a:r>
              <a:rPr lang="en-US">
                <a:latin typeface="Arial"/>
                <a:cs typeface="Arial"/>
              </a:rPr>
              <a:t>Student Internship Support (Summer &amp; Fall 2024)</a:t>
            </a:r>
          </a:p>
          <a:p>
            <a:pPr lvl="1"/>
            <a:r>
              <a:rPr lang="en-US">
                <a:latin typeface="Arial"/>
                <a:cs typeface="Arial"/>
              </a:rPr>
              <a:t>Data Collection and Analysis Grant (2024-2025)</a:t>
            </a:r>
          </a:p>
        </p:txBody>
      </p:sp>
    </p:spTree>
    <p:extLst>
      <p:ext uri="{BB962C8B-B14F-4D97-AF65-F5344CB8AC3E}">
        <p14:creationId xmlns:p14="http://schemas.microsoft.com/office/powerpoint/2010/main" val="59757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633895" y="359603"/>
            <a:ext cx="10929258" cy="1325563"/>
          </a:xfrm>
        </p:spPr>
        <p:txBody>
          <a:bodyPr>
            <a:normAutofit/>
          </a:bodyPr>
          <a:lstStyle/>
          <a:p>
            <a:r>
              <a:rPr lang="en-US" b="1">
                <a:solidFill>
                  <a:srgbClr val="4C008A"/>
                </a:solidFill>
                <a:latin typeface="Georgia" panose="02040502050405020303" pitchFamily="18" charset="0"/>
                <a:cs typeface="Arial" panose="020B0604020202020204" pitchFamily="34" charset="0"/>
              </a:rPr>
              <a:t>New Grant Initiatives</a:t>
            </a:r>
            <a:endParaRPr lang="en-US" sz="3200">
              <a:solidFill>
                <a:srgbClr val="4C008A"/>
              </a:solidFill>
              <a:latin typeface="Georgia" panose="020405020504050203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689A3DBE-4F32-2E5F-2A2F-76C89BD0D2C9}"/>
              </a:ext>
            </a:extLst>
          </p:cNvPr>
          <p:cNvSpPr txBox="1">
            <a:spLocks/>
          </p:cNvSpPr>
          <p:nvPr/>
        </p:nvSpPr>
        <p:spPr>
          <a:xfrm>
            <a:off x="500289" y="1562959"/>
            <a:ext cx="7878839" cy="43634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Capacity-Building Grant ($150,000)</a:t>
            </a:r>
          </a:p>
          <a:p>
            <a:pPr lvl="1">
              <a:buFont typeface="Courier New" panose="020B0604020202020204" pitchFamily="34" charset="0"/>
              <a:buChar char="o"/>
            </a:pPr>
            <a:r>
              <a:rPr lang="en-US">
                <a:latin typeface="Arial"/>
                <a:cs typeface="Arial"/>
              </a:rPr>
              <a:t>Submission deadline: October 22, 2024</a:t>
            </a:r>
            <a:endParaRPr lang="en-US">
              <a:cs typeface="Arial"/>
            </a:endParaRPr>
          </a:p>
          <a:p>
            <a:pPr lvl="1">
              <a:buFont typeface="Courier New" panose="020B0604020202020204" pitchFamily="34" charset="0"/>
              <a:buChar char="o"/>
            </a:pPr>
            <a:r>
              <a:rPr lang="en-US">
                <a:latin typeface="Arial"/>
                <a:cs typeface="Arial"/>
              </a:rPr>
              <a:t>Duration: 1 year (2025)</a:t>
            </a:r>
            <a:endParaRPr lang="en-US">
              <a:cs typeface="Arial"/>
            </a:endParaRPr>
          </a:p>
          <a:p>
            <a:pPr lvl="1">
              <a:buFont typeface="Courier New" panose="020B0604020202020204" pitchFamily="34" charset="0"/>
              <a:buChar char="o"/>
            </a:pPr>
            <a:r>
              <a:rPr lang="en-US">
                <a:latin typeface="Arial"/>
                <a:cs typeface="Arial"/>
              </a:rPr>
              <a:t>Proposed support: </a:t>
            </a:r>
            <a:endParaRPr lang="en-US">
              <a:cs typeface="Arial"/>
            </a:endParaRPr>
          </a:p>
          <a:p>
            <a:pPr lvl="2">
              <a:buFont typeface="Wingdings" panose="020B0604020202020204" pitchFamily="34" charset="0"/>
              <a:buChar char="§"/>
            </a:pPr>
            <a:r>
              <a:rPr lang="en-US">
                <a:latin typeface="Arial"/>
                <a:cs typeface="Arial"/>
              </a:rPr>
              <a:t>Establish WBLE office</a:t>
            </a:r>
            <a:endParaRPr lang="en-US">
              <a:cs typeface="Arial"/>
            </a:endParaRPr>
          </a:p>
          <a:p>
            <a:pPr lvl="2">
              <a:buFont typeface="Wingdings" panose="020B0604020202020204" pitchFamily="34" charset="0"/>
              <a:buChar char="§"/>
            </a:pPr>
            <a:r>
              <a:rPr lang="en-US">
                <a:latin typeface="Arial"/>
                <a:cs typeface="Arial"/>
              </a:rPr>
              <a:t>Support tracking efforts; 12twenty software</a:t>
            </a:r>
            <a:endParaRPr lang="en-US">
              <a:cs typeface="Arial"/>
            </a:endParaRPr>
          </a:p>
          <a:p>
            <a:pPr lvl="2">
              <a:buFont typeface="Wingdings" panose="020B0604020202020204" pitchFamily="34" charset="0"/>
              <a:buChar char="§"/>
            </a:pPr>
            <a:r>
              <a:rPr lang="en-US">
                <a:latin typeface="Arial"/>
                <a:cs typeface="Arial"/>
              </a:rPr>
              <a:t>Student interns to help with data analysis</a:t>
            </a:r>
            <a:endParaRPr lang="en-US">
              <a:cs typeface="Arial"/>
            </a:endParaRPr>
          </a:p>
          <a:p>
            <a:pPr lvl="2">
              <a:buFont typeface="Wingdings" panose="020B0604020202020204" pitchFamily="34" charset="0"/>
              <a:buChar char="§"/>
            </a:pPr>
            <a:r>
              <a:rPr lang="en-US">
                <a:latin typeface="Arial"/>
                <a:cs typeface="Arial"/>
              </a:rPr>
              <a:t>Faculty support to develop/encourage WBLEs</a:t>
            </a:r>
          </a:p>
          <a:p>
            <a:pPr lvl="2">
              <a:buFont typeface="Wingdings" panose="020B0604020202020204" pitchFamily="34" charset="0"/>
              <a:buChar char="§"/>
            </a:pPr>
            <a:r>
              <a:rPr lang="en-US">
                <a:latin typeface="Arial"/>
                <a:cs typeface="Arial"/>
              </a:rPr>
              <a:t>Outreach to faculty and students</a:t>
            </a:r>
            <a:endParaRPr lang="en-US">
              <a:cs typeface="Arial" panose="020B0604020202020204" pitchFamily="34" charset="0"/>
            </a:endParaRPr>
          </a:p>
          <a:p>
            <a:r>
              <a:rPr lang="en-US">
                <a:latin typeface="Arial"/>
                <a:cs typeface="Arial"/>
              </a:rPr>
              <a:t>Scaling Grant ($250,000)</a:t>
            </a:r>
          </a:p>
          <a:p>
            <a:pPr lvl="1">
              <a:buFont typeface="Courier New" panose="020B0604020202020204" pitchFamily="34" charset="0"/>
              <a:buChar char="o"/>
            </a:pPr>
            <a:r>
              <a:rPr lang="en-US" sz="2200">
                <a:latin typeface="Arial"/>
                <a:cs typeface="Arial"/>
              </a:rPr>
              <a:t>2-year award, plan to apply for grant in Fall 2025</a:t>
            </a:r>
            <a:endParaRPr lang="en-US" sz="2200">
              <a:cs typeface="Arial"/>
            </a:endParaRPr>
          </a:p>
        </p:txBody>
      </p:sp>
      <p:pic>
        <p:nvPicPr>
          <p:cNvPr id="5" name="Picture 4" descr="Two women smiling at camera&#10;&#10;Description automatically generated">
            <a:extLst>
              <a:ext uri="{FF2B5EF4-FFF2-40B4-BE49-F238E27FC236}">
                <a16:creationId xmlns:a16="http://schemas.microsoft.com/office/drawing/2014/main" id="{53F2420C-2F96-4B82-D3DC-E7B67E94E9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875081" y="1750348"/>
            <a:ext cx="5186016" cy="3444460"/>
          </a:xfrm>
          <a:prstGeom prst="rect">
            <a:avLst/>
          </a:prstGeom>
        </p:spPr>
      </p:pic>
      <p:sp>
        <p:nvSpPr>
          <p:cNvPr id="6" name="Rectangle 5">
            <a:extLst>
              <a:ext uri="{FF2B5EF4-FFF2-40B4-BE49-F238E27FC236}">
                <a16:creationId xmlns:a16="http://schemas.microsoft.com/office/drawing/2014/main" id="{1A51F026-6B78-CE67-31F3-A3BD82DF7145}"/>
              </a:ext>
            </a:extLst>
          </p:cNvPr>
          <p:cNvSpPr/>
          <p:nvPr/>
        </p:nvSpPr>
        <p:spPr>
          <a:xfrm>
            <a:off x="8746434" y="-22088"/>
            <a:ext cx="3445565" cy="1049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95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2113005" y="365125"/>
            <a:ext cx="9240795" cy="1325563"/>
          </a:xfrm>
        </p:spPr>
        <p:txBody>
          <a:bodyPr/>
          <a:lstStyle/>
          <a:p>
            <a:r>
              <a:rPr lang="en-US" b="1">
                <a:solidFill>
                  <a:srgbClr val="4C008A"/>
                </a:solidFill>
                <a:latin typeface="Georgia"/>
                <a:cs typeface="Arial"/>
              </a:rPr>
              <a:t>Our Requests to You</a:t>
            </a:r>
            <a:endParaRPr lang="en-US" b="1">
              <a:latin typeface="Georgia"/>
              <a:cs typeface="Arial"/>
            </a:endParaRPr>
          </a:p>
        </p:txBody>
      </p:sp>
      <p:sp>
        <p:nvSpPr>
          <p:cNvPr id="6" name="Content Placeholder 2">
            <a:extLst>
              <a:ext uri="{FF2B5EF4-FFF2-40B4-BE49-F238E27FC236}">
                <a16:creationId xmlns:a16="http://schemas.microsoft.com/office/drawing/2014/main" id="{04716381-034A-DCDE-6295-4DB97E206D77}"/>
              </a:ext>
            </a:extLst>
          </p:cNvPr>
          <p:cNvSpPr txBox="1">
            <a:spLocks/>
          </p:cNvSpPr>
          <p:nvPr/>
        </p:nvSpPr>
        <p:spPr>
          <a:xfrm>
            <a:off x="2113005" y="1896139"/>
            <a:ext cx="1051560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Support Data-Collection Efforts</a:t>
            </a:r>
          </a:p>
          <a:p>
            <a:pPr lvl="1"/>
            <a:r>
              <a:rPr lang="en-US">
                <a:latin typeface="Arial"/>
                <a:cs typeface="Arial"/>
              </a:rPr>
              <a:t>Senior Compass</a:t>
            </a:r>
          </a:p>
          <a:p>
            <a:pPr lvl="1"/>
            <a:r>
              <a:rPr lang="en-US">
                <a:latin typeface="Arial"/>
                <a:cs typeface="Arial"/>
              </a:rPr>
              <a:t>12Twenty</a:t>
            </a:r>
          </a:p>
          <a:p>
            <a:endParaRPr lang="en-US"/>
          </a:p>
          <a:p>
            <a:r>
              <a:rPr lang="en-US">
                <a:latin typeface="Arial"/>
                <a:cs typeface="Arial"/>
              </a:rPr>
              <a:t>Respond to Registrar and Student Data Intern Requests</a:t>
            </a:r>
          </a:p>
          <a:p>
            <a:endParaRPr lang="en-US"/>
          </a:p>
          <a:p>
            <a:r>
              <a:rPr lang="en-US">
                <a:latin typeface="Arial"/>
                <a:cs typeface="Arial"/>
              </a:rPr>
              <a:t>Share your ideas:</a:t>
            </a:r>
          </a:p>
          <a:p>
            <a:pPr lvl="1"/>
            <a:r>
              <a:rPr lang="en-US">
                <a:latin typeface="Arial"/>
                <a:cs typeface="Arial"/>
              </a:rPr>
              <a:t>Students: Encouraging Survey Responses &amp; 12Twenty Input</a:t>
            </a:r>
          </a:p>
          <a:p>
            <a:pPr lvl="1"/>
            <a:r>
              <a:rPr lang="en-US">
                <a:latin typeface="Arial"/>
                <a:cs typeface="Arial"/>
              </a:rPr>
              <a:t>Faculty: Communicating with and Incentivizing Participation</a:t>
            </a:r>
          </a:p>
          <a:p>
            <a:endParaRPr lang="en-US">
              <a:cs typeface="Arial" panose="020B0604020202020204" pitchFamily="34" charset="0"/>
            </a:endParaRPr>
          </a:p>
          <a:p>
            <a:r>
              <a:rPr lang="en-US">
                <a:latin typeface="Arial"/>
                <a:cs typeface="Arial"/>
              </a:rPr>
              <a:t>Share Obstacles You Anticipate</a:t>
            </a:r>
          </a:p>
          <a:p>
            <a:endParaRPr lang="en-US"/>
          </a:p>
        </p:txBody>
      </p:sp>
    </p:spTree>
    <p:extLst>
      <p:ext uri="{BB962C8B-B14F-4D97-AF65-F5344CB8AC3E}">
        <p14:creationId xmlns:p14="http://schemas.microsoft.com/office/powerpoint/2010/main" val="12324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dissolve">
                                      <p:cBhvr>
                                        <p:cTn id="26" dur="500"/>
                                        <p:tgtEl>
                                          <p:spTgt spid="6">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dissolve">
                                      <p:cBhvr>
                                        <p:cTn id="29" dur="500"/>
                                        <p:tgtEl>
                                          <p:spTgt spid="6">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dissolve">
                                      <p:cBhvr>
                                        <p:cTn id="3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086453A-FA5F-214D-277A-448BD50AE9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5C080F1-9085-EBB9-1146-D49D19E36BDB}"/>
              </a:ext>
            </a:extLst>
          </p:cNvPr>
          <p:cNvSpPr>
            <a:spLocks noGrp="1"/>
          </p:cNvSpPr>
          <p:nvPr>
            <p:ph type="subTitle" idx="1"/>
          </p:nvPr>
        </p:nvSpPr>
        <p:spPr>
          <a:xfrm>
            <a:off x="-52959" y="884895"/>
            <a:ext cx="7656191" cy="1671196"/>
          </a:xfrm>
        </p:spPr>
        <p:txBody>
          <a:bodyPr vert="horz" lIns="91440" tIns="45720" rIns="91440" bIns="45720" rtlCol="0" anchor="t">
            <a:normAutofit/>
          </a:bodyPr>
          <a:lstStyle/>
          <a:p>
            <a:r>
              <a:rPr lang="en-US" sz="2600" b="1">
                <a:solidFill>
                  <a:schemeClr val="accent2"/>
                </a:solidFill>
                <a:latin typeface="Arial"/>
                <a:cs typeface="Arial"/>
              </a:rPr>
              <a:t>Libby Westley</a:t>
            </a:r>
          </a:p>
          <a:p>
            <a:r>
              <a:rPr lang="en-US" sz="2600" b="1">
                <a:solidFill>
                  <a:schemeClr val="accent2"/>
                </a:solidFill>
                <a:latin typeface="Arial"/>
                <a:cs typeface="Arial"/>
              </a:rPr>
              <a:t>Director, University Career Center</a:t>
            </a:r>
          </a:p>
          <a:p>
            <a:r>
              <a:rPr lang="en-US" sz="2600" b="1">
                <a:solidFill>
                  <a:schemeClr val="accent2"/>
                </a:solidFill>
                <a:latin typeface="Arial"/>
                <a:cs typeface="Arial"/>
              </a:rPr>
              <a:t>westleek@jmu.edu</a:t>
            </a:r>
          </a:p>
        </p:txBody>
      </p:sp>
      <p:sp>
        <p:nvSpPr>
          <p:cNvPr id="9" name="Subtitle 2">
            <a:extLst>
              <a:ext uri="{FF2B5EF4-FFF2-40B4-BE49-F238E27FC236}">
                <a16:creationId xmlns:a16="http://schemas.microsoft.com/office/drawing/2014/main" id="{8A7E48BC-6D8B-7797-75F2-D2B05AFADCA5}"/>
              </a:ext>
            </a:extLst>
          </p:cNvPr>
          <p:cNvSpPr txBox="1">
            <a:spLocks/>
          </p:cNvSpPr>
          <p:nvPr/>
        </p:nvSpPr>
        <p:spPr>
          <a:xfrm>
            <a:off x="1880856" y="2956697"/>
            <a:ext cx="8090412" cy="134391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a:solidFill>
                  <a:schemeClr val="accent2"/>
                </a:solidFill>
                <a:latin typeface="Arial"/>
                <a:cs typeface="Arial"/>
              </a:rPr>
              <a:t>Siân White </a:t>
            </a:r>
          </a:p>
          <a:p>
            <a:r>
              <a:rPr lang="en-US" sz="2800" b="1">
                <a:solidFill>
                  <a:schemeClr val="accent2"/>
                </a:solidFill>
                <a:latin typeface="Arial"/>
                <a:cs typeface="Arial"/>
              </a:rPr>
              <a:t>Associate Dean, College of Arts and Letters</a:t>
            </a:r>
          </a:p>
          <a:p>
            <a:r>
              <a:rPr lang="en-US" sz="2800" b="1">
                <a:solidFill>
                  <a:schemeClr val="accent2"/>
                </a:solidFill>
                <a:latin typeface="Arial"/>
                <a:cs typeface="Arial"/>
              </a:rPr>
              <a:t>white2se@jmu.edu</a:t>
            </a:r>
          </a:p>
        </p:txBody>
      </p:sp>
      <p:sp>
        <p:nvSpPr>
          <p:cNvPr id="11" name="Subtitle 2">
            <a:extLst>
              <a:ext uri="{FF2B5EF4-FFF2-40B4-BE49-F238E27FC236}">
                <a16:creationId xmlns:a16="http://schemas.microsoft.com/office/drawing/2014/main" id="{4DB69E26-E850-E9FD-D391-D54B08766BF2}"/>
              </a:ext>
            </a:extLst>
          </p:cNvPr>
          <p:cNvSpPr txBox="1">
            <a:spLocks/>
          </p:cNvSpPr>
          <p:nvPr/>
        </p:nvSpPr>
        <p:spPr>
          <a:xfrm>
            <a:off x="3773137" y="4685533"/>
            <a:ext cx="8744101" cy="167119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b="1">
                <a:solidFill>
                  <a:schemeClr val="accent2"/>
                </a:solidFill>
                <a:latin typeface="Arial"/>
                <a:cs typeface="Arial"/>
              </a:rPr>
              <a:t>Steve Whitmeyer</a:t>
            </a:r>
          </a:p>
          <a:p>
            <a:r>
              <a:rPr lang="en-US" sz="2600" b="1">
                <a:solidFill>
                  <a:schemeClr val="accent2"/>
                </a:solidFill>
                <a:latin typeface="Arial"/>
                <a:cs typeface="Arial"/>
              </a:rPr>
              <a:t>Associate Dean, College of Science and Math</a:t>
            </a:r>
          </a:p>
          <a:p>
            <a:r>
              <a:rPr lang="en-US" sz="2600" b="1">
                <a:solidFill>
                  <a:schemeClr val="accent2"/>
                </a:solidFill>
                <a:latin typeface="Arial"/>
                <a:cs typeface="Arial"/>
              </a:rPr>
              <a:t>whitmesj@jmu.edu</a:t>
            </a:r>
          </a:p>
        </p:txBody>
      </p:sp>
      <p:pic>
        <p:nvPicPr>
          <p:cNvPr id="2" name="Picture 1" descr="A qr code with black squares&#10;&#10;Description automatically generated">
            <a:extLst>
              <a:ext uri="{FF2B5EF4-FFF2-40B4-BE49-F238E27FC236}">
                <a16:creationId xmlns:a16="http://schemas.microsoft.com/office/drawing/2014/main" id="{BD0667F6-5727-924A-86C9-C4DC5D616A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622" y="332788"/>
            <a:ext cx="2745409" cy="2767496"/>
          </a:xfrm>
          <a:prstGeom prst="rect">
            <a:avLst/>
          </a:prstGeom>
        </p:spPr>
      </p:pic>
    </p:spTree>
    <p:extLst>
      <p:ext uri="{BB962C8B-B14F-4D97-AF65-F5344CB8AC3E}">
        <p14:creationId xmlns:p14="http://schemas.microsoft.com/office/powerpoint/2010/main" val="50852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1012371" y="313402"/>
            <a:ext cx="8379941" cy="1325563"/>
          </a:xfrm>
        </p:spPr>
        <p:txBody>
          <a:bodyPr/>
          <a:lstStyle/>
          <a:p>
            <a:r>
              <a:rPr lang="en-US" b="1">
                <a:solidFill>
                  <a:srgbClr val="4C008A"/>
                </a:solidFill>
                <a:latin typeface="Georgia"/>
                <a:cs typeface="Arial"/>
              </a:rPr>
              <a:t>Agenda</a:t>
            </a: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835082" y="1638965"/>
            <a:ext cx="5747951" cy="4056191"/>
          </a:xfrm>
        </p:spPr>
        <p:txBody>
          <a:bodyPr vert="horz" lIns="91440" tIns="45720" rIns="91440" bIns="45720" rtlCol="0" anchor="t">
            <a:noAutofit/>
          </a:bodyPr>
          <a:lstStyle/>
          <a:p>
            <a:pPr>
              <a:lnSpc>
                <a:spcPct val="100000"/>
              </a:lnSpc>
              <a:buFont typeface="Wingdings" pitchFamily="2" charset="2"/>
              <a:buChar char="§"/>
            </a:pPr>
            <a:r>
              <a:rPr lang="en-US" sz="2800">
                <a:solidFill>
                  <a:srgbClr val="3A3C3D"/>
                </a:solidFill>
                <a:latin typeface="Arial"/>
                <a:ea typeface="Arial"/>
                <a:cs typeface="Arial"/>
                <a:sym typeface="Arial"/>
              </a:rPr>
              <a:t>WBLE Task Force </a:t>
            </a:r>
            <a:r>
              <a:rPr lang="en-US">
                <a:solidFill>
                  <a:srgbClr val="3A3C3D"/>
                </a:solidFill>
                <a:latin typeface="Arial"/>
                <a:ea typeface="Arial"/>
                <a:cs typeface="Arial"/>
                <a:sym typeface="Arial"/>
              </a:rPr>
              <a:t>2022-2024</a:t>
            </a:r>
            <a:endParaRPr lang="en-US">
              <a:solidFill>
                <a:srgbClr val="3A3C3D"/>
              </a:solidFill>
              <a:latin typeface="Arial"/>
              <a:ea typeface="Arial"/>
              <a:cs typeface="Arial"/>
            </a:endParaRPr>
          </a:p>
          <a:p>
            <a:pPr lvl="1">
              <a:lnSpc>
                <a:spcPct val="100000"/>
              </a:lnSpc>
              <a:buFont typeface="Wingdings" pitchFamily="2" charset="2"/>
              <a:buChar char="§"/>
            </a:pPr>
            <a:r>
              <a:rPr lang="en-US">
                <a:solidFill>
                  <a:srgbClr val="3A3C3D"/>
                </a:solidFill>
                <a:latin typeface="Arial"/>
                <a:ea typeface="Arial"/>
                <a:cs typeface="Arial"/>
                <a:sym typeface="Arial"/>
              </a:rPr>
              <a:t>Definition</a:t>
            </a:r>
            <a:endParaRPr lang="en-US">
              <a:solidFill>
                <a:srgbClr val="3A3C3D"/>
              </a:solidFill>
              <a:latin typeface="Arial"/>
              <a:ea typeface="Arial"/>
              <a:cs typeface="Arial"/>
            </a:endParaRPr>
          </a:p>
          <a:p>
            <a:pPr lvl="1">
              <a:lnSpc>
                <a:spcPct val="100000"/>
              </a:lnSpc>
              <a:buFont typeface="Wingdings" pitchFamily="2" charset="2"/>
              <a:buChar char="§"/>
            </a:pPr>
            <a:r>
              <a:rPr lang="en-US">
                <a:solidFill>
                  <a:srgbClr val="3A3C3D"/>
                </a:solidFill>
                <a:latin typeface="Arial"/>
                <a:ea typeface="Arial"/>
                <a:cs typeface="Arial"/>
                <a:sym typeface="Arial"/>
              </a:rPr>
              <a:t>In</a:t>
            </a:r>
            <a:r>
              <a:rPr lang="en-US">
                <a:solidFill>
                  <a:srgbClr val="3A3C3D"/>
                </a:solidFill>
                <a:latin typeface="Arial"/>
                <a:ea typeface="Arial"/>
                <a:cs typeface="Arial"/>
              </a:rPr>
              <a:t> the Curriculum</a:t>
            </a:r>
            <a:endParaRPr lang="en-US">
              <a:solidFill>
                <a:srgbClr val="000000"/>
              </a:solidFill>
              <a:ea typeface="Arial"/>
              <a:cs typeface="Arial" panose="020B0604020202020204" pitchFamily="34" charset="0"/>
            </a:endParaRPr>
          </a:p>
          <a:p>
            <a:pPr lvl="1">
              <a:lnSpc>
                <a:spcPct val="100000"/>
              </a:lnSpc>
              <a:buFont typeface="Wingdings" pitchFamily="2" charset="2"/>
              <a:buChar char="§"/>
            </a:pPr>
            <a:r>
              <a:rPr lang="en-US">
                <a:solidFill>
                  <a:srgbClr val="3A3C3D"/>
                </a:solidFill>
                <a:latin typeface="Arial"/>
                <a:ea typeface="Arial"/>
                <a:cs typeface="Arial"/>
              </a:rPr>
              <a:t>Data</a:t>
            </a:r>
            <a:endParaRPr lang="en-US">
              <a:solidFill>
                <a:srgbClr val="3A3C3D"/>
              </a:solidFill>
              <a:ea typeface="Arial"/>
              <a:cs typeface="Arial" panose="020B0604020202020204" pitchFamily="34" charset="0"/>
            </a:endParaRPr>
          </a:p>
          <a:p>
            <a:pPr lvl="1">
              <a:lnSpc>
                <a:spcPct val="100000"/>
              </a:lnSpc>
              <a:buFont typeface="Wingdings" pitchFamily="2" charset="2"/>
              <a:buChar char="§"/>
            </a:pPr>
            <a:r>
              <a:rPr lang="en-US">
                <a:solidFill>
                  <a:srgbClr val="3A3C3D"/>
                </a:solidFill>
                <a:latin typeface="Arial"/>
                <a:ea typeface="Arial"/>
                <a:cs typeface="Arial"/>
              </a:rPr>
              <a:t>Recommended Structure</a:t>
            </a:r>
          </a:p>
          <a:p>
            <a:pPr>
              <a:lnSpc>
                <a:spcPct val="100000"/>
              </a:lnSpc>
              <a:buFont typeface="Wingdings" pitchFamily="2" charset="2"/>
              <a:buChar char="§"/>
            </a:pPr>
            <a:r>
              <a:rPr lang="en-US">
                <a:solidFill>
                  <a:srgbClr val="3A3C3D"/>
                </a:solidFill>
                <a:latin typeface="Arial"/>
                <a:ea typeface="Arial"/>
                <a:cs typeface="Arial"/>
                <a:sym typeface="Arial"/>
              </a:rPr>
              <a:t>WBLEs and the Commonwealth</a:t>
            </a:r>
            <a:endParaRPr lang="en-US">
              <a:solidFill>
                <a:srgbClr val="3A3C3D"/>
              </a:solidFill>
              <a:latin typeface="Arial"/>
              <a:ea typeface="Arial"/>
              <a:cs typeface="Arial"/>
            </a:endParaRPr>
          </a:p>
          <a:p>
            <a:pPr>
              <a:lnSpc>
                <a:spcPct val="100000"/>
              </a:lnSpc>
              <a:buFont typeface="Wingdings" pitchFamily="2" charset="2"/>
              <a:buChar char="§"/>
            </a:pPr>
            <a:r>
              <a:rPr lang="en-US">
                <a:solidFill>
                  <a:schemeClr val="bg2">
                    <a:lumMod val="25000"/>
                  </a:schemeClr>
                </a:solidFill>
                <a:latin typeface="Arial"/>
                <a:cs typeface="Arial"/>
              </a:rPr>
              <a:t>Our Requests to You</a:t>
            </a:r>
            <a:endParaRPr lang="en-US">
              <a:solidFill>
                <a:schemeClr val="bg2">
                  <a:lumMod val="25000"/>
                </a:schemeClr>
              </a:solidFill>
              <a:latin typeface="Arial"/>
              <a:ea typeface="Arial"/>
              <a:cs typeface="Arial"/>
              <a:sym typeface="Arial"/>
            </a:endParaRPr>
          </a:p>
          <a:p>
            <a:pPr>
              <a:lnSpc>
                <a:spcPct val="100000"/>
              </a:lnSpc>
              <a:buFont typeface="Wingdings" pitchFamily="2" charset="2"/>
              <a:buChar char="§"/>
            </a:pPr>
            <a:endParaRPr lang="en-US"/>
          </a:p>
        </p:txBody>
      </p:sp>
      <p:pic>
        <p:nvPicPr>
          <p:cNvPr id="5" name="Picture 4" descr="A person holding hands with a box of confetti&#10;&#10;Description automatically generated">
            <a:extLst>
              <a:ext uri="{FF2B5EF4-FFF2-40B4-BE49-F238E27FC236}">
                <a16:creationId xmlns:a16="http://schemas.microsoft.com/office/drawing/2014/main" id="{93660DA8-17B8-B86F-5C2E-18617DA81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774180" y="657860"/>
            <a:ext cx="6502400" cy="4333240"/>
          </a:xfrm>
          <a:prstGeom prst="rect">
            <a:avLst/>
          </a:prstGeom>
        </p:spPr>
      </p:pic>
    </p:spTree>
    <p:extLst>
      <p:ext uri="{BB962C8B-B14F-4D97-AF65-F5344CB8AC3E}">
        <p14:creationId xmlns:p14="http://schemas.microsoft.com/office/powerpoint/2010/main" val="4191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p:txBody>
          <a:bodyPr/>
          <a:lstStyle/>
          <a:p>
            <a:pPr algn="ctr"/>
            <a:r>
              <a:rPr lang="en-US" b="1">
                <a:solidFill>
                  <a:srgbClr val="4C008A"/>
                </a:solidFill>
                <a:latin typeface="Georgia" panose="02040502050405020303" pitchFamily="18" charset="0"/>
                <a:cs typeface="Arial" panose="020B0604020202020204" pitchFamily="34" charset="0"/>
              </a:rPr>
              <a:t>What is a WBLE?</a:t>
            </a: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838200" y="1825625"/>
            <a:ext cx="10515600" cy="4056191"/>
          </a:xfrm>
        </p:spPr>
        <p:txBody>
          <a:bodyPr>
            <a:normAutofit/>
          </a:bodyPr>
          <a:lstStyle/>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A work-based learning experience incorporates hands-on work in an applied context that increases knowledge and skills necessary for discipline-focused career readiness</a:t>
            </a:r>
          </a:p>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endParaRPr lang="en-US" sz="2400">
              <a:solidFill>
                <a:prstClr val="black"/>
              </a:solidFill>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r>
              <a:rPr lang="en-US" sz="2400"/>
              <a:t>Experiences can be paid or unpaid, for-credit or not, in-person or virtual</a:t>
            </a:r>
          </a:p>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endParaRPr lang="en-US" sz="2400"/>
          </a:p>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r>
              <a:rPr lang="en-US" sz="2400"/>
              <a:t>WBLE examples: internships, practicums, clinicals, research experiences, student teaching, and others.</a:t>
            </a:r>
          </a:p>
          <a:p>
            <a:pPr marL="0" marR="0" lvl="0" indent="0" algn="l" defTabSz="914400" rtl="0" eaLnBrk="1" fontAlgn="auto" latinLnBrk="0" hangingPunct="1">
              <a:lnSpc>
                <a:spcPct val="100000"/>
              </a:lnSpc>
              <a:spcBef>
                <a:spcPts val="0"/>
              </a:spcBef>
              <a:spcAft>
                <a:spcPts val="1200"/>
              </a:spcAft>
              <a:buClrTx/>
              <a:buSzTx/>
              <a:buFont typeface="Wingdings" pitchFamily="2" charset="2"/>
              <a:buNone/>
              <a:tabLst/>
              <a:defRPr/>
            </a:pPr>
            <a:endParaRPr lang="en-US" sz="2400"/>
          </a:p>
        </p:txBody>
      </p:sp>
    </p:spTree>
    <p:extLst>
      <p:ext uri="{BB962C8B-B14F-4D97-AF65-F5344CB8AC3E}">
        <p14:creationId xmlns:p14="http://schemas.microsoft.com/office/powerpoint/2010/main" val="114643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p:txBody>
          <a:bodyPr/>
          <a:lstStyle/>
          <a:p>
            <a:pPr algn="ctr"/>
            <a:r>
              <a:rPr lang="en-US" b="1">
                <a:solidFill>
                  <a:srgbClr val="4C008A"/>
                </a:solidFill>
                <a:latin typeface="Georgia" panose="02040502050405020303" pitchFamily="18" charset="0"/>
                <a:cs typeface="Arial" panose="020B0604020202020204" pitchFamily="34" charset="0"/>
              </a:rPr>
              <a:t>What is a WBLE?</a:t>
            </a: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838200" y="1710606"/>
            <a:ext cx="10515600" cy="4056191"/>
          </a:xfrm>
        </p:spPr>
        <p:txBody>
          <a:bodyPr>
            <a:normAutofit fontScale="92500" lnSpcReduction="20000"/>
          </a:bodyPr>
          <a:lstStyle/>
          <a:p>
            <a:pPr marL="0" indent="0">
              <a:lnSpc>
                <a:spcPct val="120000"/>
              </a:lnSpc>
              <a:spcBef>
                <a:spcPts val="0"/>
              </a:spcBef>
              <a:spcAft>
                <a:spcPts val="1200"/>
              </a:spcAft>
              <a:buNone/>
              <a:defRPr/>
            </a:pPr>
            <a:r>
              <a:rPr lang="en-US" sz="2400" b="1">
                <a:solidFill>
                  <a:prstClr val="black"/>
                </a:solidFill>
                <a:ea typeface="Malgun Gothic" panose="020B0503020000020004" pitchFamily="34" charset="-127"/>
                <a:cs typeface="Arial" panose="020B0604020202020204" pitchFamily="34" charset="0"/>
              </a:rPr>
              <a:t>Work-Based Learning Experiences must:</a:t>
            </a:r>
          </a:p>
          <a:p>
            <a:pPr marL="457200" indent="-457200">
              <a:lnSpc>
                <a:spcPct val="120000"/>
              </a:lnSpc>
              <a:spcBef>
                <a:spcPts val="0"/>
              </a:spcBef>
              <a:buAutoNum type="arabicPeriod"/>
              <a:defRPr/>
            </a:pPr>
            <a:r>
              <a:rPr lang="en-US" sz="2400">
                <a:solidFill>
                  <a:prstClr val="black"/>
                </a:solidFill>
                <a:ea typeface="Malgun Gothic" panose="020B0503020000020004" pitchFamily="34" charset="-127"/>
                <a:cs typeface="Arial" panose="020B0604020202020204" pitchFamily="34" charset="0"/>
              </a:rPr>
              <a:t>Increase field-related knowledge and skills that are identified at the beginning of the experience.</a:t>
            </a:r>
          </a:p>
          <a:p>
            <a:pPr marL="457200" indent="-457200">
              <a:lnSpc>
                <a:spcPct val="120000"/>
              </a:lnSpc>
              <a:spcBef>
                <a:spcPts val="0"/>
              </a:spcBef>
              <a:buAutoNum type="arabicPeriod"/>
              <a:defRPr/>
            </a:pPr>
            <a:endParaRPr lang="en-US" sz="2400">
              <a:solidFill>
                <a:prstClr val="black"/>
              </a:solidFill>
              <a:ea typeface="Malgun Gothic" panose="020B0503020000020004" pitchFamily="34" charset="-127"/>
              <a:cs typeface="Arial" panose="020B0604020202020204" pitchFamily="34" charset="0"/>
            </a:endParaRPr>
          </a:p>
          <a:p>
            <a:pPr marL="457200" indent="-457200">
              <a:lnSpc>
                <a:spcPct val="120000"/>
              </a:lnSpc>
              <a:spcBef>
                <a:spcPts val="0"/>
              </a:spcBef>
              <a:buFont typeface="Arial" panose="020B0604020202020204" pitchFamily="34" charset="0"/>
              <a:buAutoNum type="arabicPeriod"/>
              <a:defRPr/>
            </a:pPr>
            <a:r>
              <a:rPr lang="en-US" sz="2400">
                <a:solidFill>
                  <a:prstClr val="black"/>
                </a:solidFill>
                <a:ea typeface="Malgun Gothic" panose="020B0503020000020004" pitchFamily="34" charset="-127"/>
                <a:cs typeface="Arial" panose="020B0604020202020204" pitchFamily="34" charset="0"/>
              </a:rPr>
              <a:t>Be supervised by a professional in the field who provides oversight and guides the student’s experience.</a:t>
            </a:r>
          </a:p>
          <a:p>
            <a:pPr marL="457200" indent="-457200">
              <a:lnSpc>
                <a:spcPct val="120000"/>
              </a:lnSpc>
              <a:spcBef>
                <a:spcPts val="0"/>
              </a:spcBef>
              <a:buFont typeface="Arial" panose="020B0604020202020204" pitchFamily="34" charset="0"/>
              <a:buAutoNum type="arabicPeriod"/>
              <a:defRPr/>
            </a:pPr>
            <a:endParaRPr lang="en-US" sz="2400">
              <a:solidFill>
                <a:prstClr val="black"/>
              </a:solidFill>
              <a:ea typeface="Malgun Gothic" panose="020B0503020000020004" pitchFamily="34" charset="-127"/>
              <a:cs typeface="Arial" panose="020B0604020202020204" pitchFamily="34" charset="0"/>
            </a:endParaRPr>
          </a:p>
          <a:p>
            <a:pPr marL="457200" indent="-457200">
              <a:lnSpc>
                <a:spcPct val="120000"/>
              </a:lnSpc>
              <a:spcBef>
                <a:spcPts val="0"/>
              </a:spcBef>
              <a:buFont typeface="Arial" panose="020B0604020202020204" pitchFamily="34" charset="0"/>
              <a:buAutoNum type="arabicPeriod"/>
              <a:defRPr/>
            </a:pPr>
            <a:r>
              <a:rPr lang="en-US" sz="2400">
                <a:solidFill>
                  <a:prstClr val="black"/>
                </a:solidFill>
                <a:ea typeface="Malgun Gothic" panose="020B0503020000020004" pitchFamily="34" charset="-127"/>
                <a:cs typeface="Arial" panose="020B0604020202020204" pitchFamily="34" charset="0"/>
              </a:rPr>
              <a:t>Occur in a context beyond a class. </a:t>
            </a:r>
          </a:p>
          <a:p>
            <a:pPr marL="457200" indent="0">
              <a:lnSpc>
                <a:spcPct val="120000"/>
              </a:lnSpc>
              <a:spcBef>
                <a:spcPts val="0"/>
              </a:spcBef>
              <a:buNone/>
              <a:defRPr/>
            </a:pPr>
            <a:r>
              <a:rPr lang="en-US" sz="2400">
                <a:solidFill>
                  <a:prstClr val="black"/>
                </a:solidFill>
                <a:ea typeface="Malgun Gothic" panose="020B0503020000020004" pitchFamily="34" charset="-127"/>
                <a:cs typeface="Arial" panose="020B0604020202020204" pitchFamily="34" charset="0"/>
              </a:rPr>
              <a:t>This can include experiences like:</a:t>
            </a:r>
          </a:p>
          <a:p>
            <a:pPr marL="800100" indent="-342900">
              <a:lnSpc>
                <a:spcPct val="120000"/>
              </a:lnSpc>
              <a:spcBef>
                <a:spcPts val="0"/>
              </a:spcBef>
              <a:defRPr/>
            </a:pPr>
            <a:r>
              <a:rPr lang="en-US" sz="2400">
                <a:solidFill>
                  <a:prstClr val="black"/>
                </a:solidFill>
                <a:ea typeface="Malgun Gothic" panose="020B0503020000020004" pitchFamily="34" charset="-127"/>
                <a:cs typeface="Arial" panose="020B0604020202020204" pitchFamily="34" charset="0"/>
              </a:rPr>
              <a:t>Research or teaching assistant work with faculty supervision.</a:t>
            </a:r>
          </a:p>
          <a:p>
            <a:pPr marL="800100" indent="-342900">
              <a:lnSpc>
                <a:spcPct val="120000"/>
              </a:lnSpc>
              <a:spcBef>
                <a:spcPts val="0"/>
              </a:spcBef>
              <a:defRPr/>
            </a:pPr>
            <a:r>
              <a:rPr lang="en-US" sz="2400">
                <a:solidFill>
                  <a:prstClr val="black"/>
                </a:solidFill>
                <a:ea typeface="Malgun Gothic" panose="020B0503020000020004" pitchFamily="34" charset="-127"/>
                <a:cs typeface="Arial" panose="020B0604020202020204" pitchFamily="34" charset="0"/>
              </a:rPr>
              <a:t>Courses with a semester-long project for external partners or companies.</a:t>
            </a:r>
          </a:p>
        </p:txBody>
      </p:sp>
    </p:spTree>
    <p:extLst>
      <p:ext uri="{BB962C8B-B14F-4D97-AF65-F5344CB8AC3E}">
        <p14:creationId xmlns:p14="http://schemas.microsoft.com/office/powerpoint/2010/main" val="17362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56C45-9E54-3F1B-7D8B-5F45E39CBC3A}"/>
              </a:ext>
            </a:extLst>
          </p:cNvPr>
          <p:cNvSpPr/>
          <p:nvPr/>
        </p:nvSpPr>
        <p:spPr>
          <a:xfrm>
            <a:off x="0" y="1230086"/>
            <a:ext cx="10744200" cy="4125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779CD6A7-D9CD-7558-F399-D4AC0346A7C0}"/>
              </a:ext>
            </a:extLst>
          </p:cNvPr>
          <p:cNvSpPr txBox="1">
            <a:spLocks/>
          </p:cNvSpPr>
          <p:nvPr/>
        </p:nvSpPr>
        <p:spPr>
          <a:xfrm>
            <a:off x="704479" y="1713160"/>
            <a:ext cx="4016608" cy="126116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a:solidFill>
                  <a:srgbClr val="4C008A"/>
                </a:solidFill>
                <a:latin typeface="Georgia"/>
                <a:cs typeface="Arial"/>
              </a:rPr>
              <a:t>WBLEs</a:t>
            </a:r>
            <a:r>
              <a:rPr kumimoji="0" lang="en-US" sz="3200" b="1" i="0" u="none" strike="noStrike" kern="1200" cap="none" spc="0" normalizeH="0" baseline="0" noProof="0">
                <a:ln>
                  <a:noFill/>
                </a:ln>
                <a:solidFill>
                  <a:srgbClr val="4C008A"/>
                </a:solidFill>
                <a:effectLst/>
                <a:uLnTx/>
                <a:uFillTx/>
                <a:latin typeface="Georgia"/>
                <a:cs typeface="Arial"/>
              </a:rPr>
              <a:t> in the Curriculum</a:t>
            </a:r>
            <a:endParaRPr kumimoji="0" lang="en-US" sz="3200" b="1" i="0" u="none" strike="noStrike" kern="1200" cap="none" spc="0" normalizeH="0" baseline="0" noProof="0">
              <a:ln>
                <a:noFill/>
              </a:ln>
              <a:solidFill>
                <a:srgbClr val="000000"/>
              </a:solidFill>
              <a:effectLst/>
              <a:uLnTx/>
              <a:uFillTx/>
              <a:latin typeface="Georgia"/>
              <a:cs typeface="Arial"/>
            </a:endParaRPr>
          </a:p>
        </p:txBody>
      </p:sp>
      <p:sp>
        <p:nvSpPr>
          <p:cNvPr id="4" name="Content Placeholder 2">
            <a:extLst>
              <a:ext uri="{FF2B5EF4-FFF2-40B4-BE49-F238E27FC236}">
                <a16:creationId xmlns:a16="http://schemas.microsoft.com/office/drawing/2014/main" id="{75EF9E0A-60AF-07F7-8418-EF88A3F39C26}"/>
              </a:ext>
            </a:extLst>
          </p:cNvPr>
          <p:cNvSpPr txBox="1">
            <a:spLocks/>
          </p:cNvSpPr>
          <p:nvPr/>
        </p:nvSpPr>
        <p:spPr>
          <a:xfrm>
            <a:off x="4589929" y="1952174"/>
            <a:ext cx="5557617" cy="27286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400" b="1" i="0" u="none" strike="noStrike" kern="1200" cap="none" spc="0" normalizeH="0" baseline="0" noProof="0">
                <a:ln>
                  <a:noFill/>
                </a:ln>
                <a:solidFill>
                  <a:prstClr val="black"/>
                </a:solidFill>
                <a:effectLst/>
                <a:uLnTx/>
                <a:uFillTx/>
                <a:latin typeface="Arial"/>
                <a:ea typeface="Malgun Gothic"/>
                <a:cs typeface="Arial"/>
              </a:rPr>
              <a:t>Tagging WBLE courses</a:t>
            </a:r>
            <a:endParaRPr lang="en-US" sz="2400" b="1" i="0" u="none" strike="noStrike" kern="1200" cap="none" spc="0" normalizeH="0" baseline="0" noProof="0">
              <a:ln>
                <a:noFill/>
              </a:ln>
              <a:solidFill>
                <a:prstClr val="black"/>
              </a:solidFill>
              <a:effectLst/>
              <a:uLnTx/>
              <a:uFillTx/>
              <a:latin typeface="Arial"/>
              <a:ea typeface="Malgun Gothic"/>
              <a:cs typeface="Arial"/>
            </a:endParaRPr>
          </a:p>
          <a:p>
            <a:endParaRPr lang="en-US" sz="2400" b="1" i="0" u="none" strike="noStrike" kern="12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endParaRPr>
          </a:p>
          <a:p>
            <a:r>
              <a:rPr lang="en-US" sz="2400" b="1">
                <a:solidFill>
                  <a:prstClr val="black"/>
                </a:solidFill>
                <a:latin typeface="Arial"/>
                <a:ea typeface="Malgun Gothic"/>
                <a:cs typeface="Arial"/>
              </a:rPr>
              <a:t>New question in Modern Campus Curriculum</a:t>
            </a:r>
          </a:p>
          <a:p>
            <a:endParaRPr lang="en-US" sz="2400" b="1">
              <a:solidFill>
                <a:prstClr val="black"/>
              </a:solidFill>
              <a:latin typeface="Arial"/>
              <a:ea typeface="Malgun Gothic"/>
              <a:cs typeface="Arial"/>
            </a:endParaRPr>
          </a:p>
          <a:p>
            <a:r>
              <a:rPr lang="en-US" sz="2400" b="1">
                <a:solidFill>
                  <a:prstClr val="black"/>
                </a:solidFill>
                <a:latin typeface="Arial"/>
                <a:ea typeface="Malgun Gothic"/>
                <a:cs typeface="Arial"/>
              </a:rPr>
              <a:t>Experiences Not For Credit</a:t>
            </a:r>
          </a:p>
        </p:txBody>
      </p:sp>
      <p:pic>
        <p:nvPicPr>
          <p:cNvPr id="5" name="Picture 4" descr="A purple and white gear with a clock above a book&#10;&#10;Description automatically generated">
            <a:extLst>
              <a:ext uri="{FF2B5EF4-FFF2-40B4-BE49-F238E27FC236}">
                <a16:creationId xmlns:a16="http://schemas.microsoft.com/office/drawing/2014/main" id="{F9C22219-B1E5-C7A2-6312-A24BF1F4D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166" y="2923208"/>
            <a:ext cx="2060714" cy="2077279"/>
          </a:xfrm>
          <a:prstGeom prst="rect">
            <a:avLst/>
          </a:prstGeom>
        </p:spPr>
      </p:pic>
    </p:spTree>
    <p:extLst>
      <p:ext uri="{BB962C8B-B14F-4D97-AF65-F5344CB8AC3E}">
        <p14:creationId xmlns:p14="http://schemas.microsoft.com/office/powerpoint/2010/main" val="214634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838199" y="365125"/>
            <a:ext cx="10929258" cy="1325563"/>
          </a:xfrm>
        </p:spPr>
        <p:txBody>
          <a:bodyPr>
            <a:normAutofit fontScale="90000"/>
          </a:bodyPr>
          <a:lstStyle/>
          <a:p>
            <a:pPr algn="ctr"/>
            <a:r>
              <a:rPr lang="en-US" sz="2700" b="1">
                <a:solidFill>
                  <a:srgbClr val="4C008A"/>
                </a:solidFill>
                <a:latin typeface="Georgia" panose="02040502050405020303" pitchFamily="18" charset="0"/>
                <a:cs typeface="Arial" panose="020B0604020202020204" pitchFamily="34" charset="0"/>
              </a:rPr>
              <a:t>WBLE Data:</a:t>
            </a:r>
            <a:br>
              <a:rPr lang="en-US" b="1">
                <a:solidFill>
                  <a:srgbClr val="4C008A"/>
                </a:solidFill>
                <a:latin typeface="Georgia" panose="02040502050405020303" pitchFamily="18" charset="0"/>
                <a:cs typeface="Arial" panose="020B0604020202020204" pitchFamily="34" charset="0"/>
              </a:rPr>
            </a:br>
            <a:r>
              <a:rPr lang="en-US" b="1">
                <a:solidFill>
                  <a:srgbClr val="4C008A"/>
                </a:solidFill>
                <a:latin typeface="Georgia" panose="02040502050405020303" pitchFamily="18" charset="0"/>
                <a:cs typeface="Arial" panose="020B0604020202020204" pitchFamily="34" charset="0"/>
              </a:rPr>
              <a:t>WBLEs in the Curriculum</a:t>
            </a:r>
            <a:br>
              <a:rPr lang="en-US">
                <a:solidFill>
                  <a:srgbClr val="4C008A"/>
                </a:solidFill>
                <a:latin typeface="Georgia" panose="02040502050405020303" pitchFamily="18" charset="0"/>
                <a:cs typeface="Arial" panose="020B0604020202020204" pitchFamily="34" charset="0"/>
              </a:rPr>
            </a:br>
            <a:r>
              <a:rPr lang="en-US" sz="3200">
                <a:solidFill>
                  <a:srgbClr val="4C008A"/>
                </a:solidFill>
                <a:latin typeface="Georgia" panose="02040502050405020303" pitchFamily="18" charset="0"/>
                <a:cs typeface="Arial" panose="020B0604020202020204" pitchFamily="34" charset="0"/>
              </a:rPr>
              <a:t>Fall 2022, Spring 2023 &amp; Summer 2023</a:t>
            </a:r>
          </a:p>
        </p:txBody>
      </p:sp>
      <p:sp>
        <p:nvSpPr>
          <p:cNvPr id="3" name="Content Placeholder 2">
            <a:extLst>
              <a:ext uri="{FF2B5EF4-FFF2-40B4-BE49-F238E27FC236}">
                <a16:creationId xmlns:a16="http://schemas.microsoft.com/office/drawing/2014/main" id="{9A621711-310A-D764-1F72-9FFFBE35C92A}"/>
              </a:ext>
            </a:extLst>
          </p:cNvPr>
          <p:cNvSpPr>
            <a:spLocks noGrp="1"/>
          </p:cNvSpPr>
          <p:nvPr>
            <p:ph idx="1"/>
          </p:nvPr>
        </p:nvSpPr>
        <p:spPr>
          <a:xfrm>
            <a:off x="2554791" y="2304594"/>
            <a:ext cx="4165784" cy="520192"/>
          </a:xfrm>
        </p:spPr>
        <p:txBody>
          <a:bodyPr>
            <a:noAutofit/>
          </a:bodyPr>
          <a:lstStyle/>
          <a:p>
            <a:pPr marL="0" indent="0">
              <a:buNone/>
            </a:pPr>
            <a:r>
              <a:rPr lang="en-US" sz="2400">
                <a:cs typeface="Arial" panose="020B0604020202020204" pitchFamily="34" charset="0"/>
              </a:rPr>
              <a:t>Unique courses with WBLEs</a:t>
            </a:r>
            <a:endParaRPr lang="en-US" sz="2400"/>
          </a:p>
        </p:txBody>
      </p:sp>
      <p:sp>
        <p:nvSpPr>
          <p:cNvPr id="6" name="TextBox 5">
            <a:extLst>
              <a:ext uri="{FF2B5EF4-FFF2-40B4-BE49-F238E27FC236}">
                <a16:creationId xmlns:a16="http://schemas.microsoft.com/office/drawing/2014/main" id="{80514F21-4B4E-93D2-DBF2-31368CC2FC29}"/>
              </a:ext>
            </a:extLst>
          </p:cNvPr>
          <p:cNvSpPr txBox="1"/>
          <p:nvPr/>
        </p:nvSpPr>
        <p:spPr>
          <a:xfrm>
            <a:off x="671856" y="2126259"/>
            <a:ext cx="1706616" cy="707886"/>
          </a:xfrm>
          <a:prstGeom prst="rect">
            <a:avLst/>
          </a:prstGeom>
          <a:noFill/>
        </p:spPr>
        <p:txBody>
          <a:bodyPr wrap="square">
            <a:spAutoFit/>
          </a:bodyPr>
          <a:lstStyle/>
          <a:p>
            <a:pPr algn="r"/>
            <a:r>
              <a:rPr lang="en-US" sz="4000" b="1">
                <a:solidFill>
                  <a:srgbClr val="4C008A"/>
                </a:solidFill>
                <a:latin typeface="Georgia" panose="02040502050405020303" pitchFamily="18" charset="0"/>
                <a:cs typeface="Arial" panose="020B0604020202020204" pitchFamily="34" charset="0"/>
              </a:rPr>
              <a:t>279</a:t>
            </a:r>
            <a:endParaRPr lang="en-US" sz="4000" b="1"/>
          </a:p>
        </p:txBody>
      </p:sp>
      <p:sp>
        <p:nvSpPr>
          <p:cNvPr id="8" name="Content Placeholder 2">
            <a:extLst>
              <a:ext uri="{FF2B5EF4-FFF2-40B4-BE49-F238E27FC236}">
                <a16:creationId xmlns:a16="http://schemas.microsoft.com/office/drawing/2014/main" id="{A8F20506-88FC-E6E0-09E3-B4813A526DF9}"/>
              </a:ext>
            </a:extLst>
          </p:cNvPr>
          <p:cNvSpPr txBox="1">
            <a:spLocks/>
          </p:cNvSpPr>
          <p:nvPr/>
        </p:nvSpPr>
        <p:spPr>
          <a:xfrm>
            <a:off x="2554790" y="3141392"/>
            <a:ext cx="4887688" cy="520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cs typeface="Arial" panose="020B0604020202020204" pitchFamily="34" charset="0"/>
              </a:rPr>
              <a:t>Sections of courses with WBLEs</a:t>
            </a:r>
            <a:endParaRPr lang="en-US" sz="2400"/>
          </a:p>
        </p:txBody>
      </p:sp>
      <p:sp>
        <p:nvSpPr>
          <p:cNvPr id="9" name="TextBox 8">
            <a:extLst>
              <a:ext uri="{FF2B5EF4-FFF2-40B4-BE49-F238E27FC236}">
                <a16:creationId xmlns:a16="http://schemas.microsoft.com/office/drawing/2014/main" id="{BCD5FBD3-F6B1-EC74-4FB6-36A22E3A6984}"/>
              </a:ext>
            </a:extLst>
          </p:cNvPr>
          <p:cNvSpPr txBox="1"/>
          <p:nvPr/>
        </p:nvSpPr>
        <p:spPr>
          <a:xfrm>
            <a:off x="671856" y="2963057"/>
            <a:ext cx="1706616" cy="707886"/>
          </a:xfrm>
          <a:prstGeom prst="rect">
            <a:avLst/>
          </a:prstGeom>
          <a:noFill/>
        </p:spPr>
        <p:txBody>
          <a:bodyPr wrap="square">
            <a:spAutoFit/>
          </a:bodyPr>
          <a:lstStyle/>
          <a:p>
            <a:pPr algn="r"/>
            <a:r>
              <a:rPr lang="en-US" sz="4000" b="1">
                <a:solidFill>
                  <a:srgbClr val="4C008A"/>
                </a:solidFill>
                <a:latin typeface="Georgia" panose="02040502050405020303" pitchFamily="18" charset="0"/>
                <a:cs typeface="Arial" panose="020B0604020202020204" pitchFamily="34" charset="0"/>
              </a:rPr>
              <a:t>2,093</a:t>
            </a:r>
            <a:endParaRPr lang="en-US" sz="4000" b="1"/>
          </a:p>
        </p:txBody>
      </p:sp>
      <p:sp>
        <p:nvSpPr>
          <p:cNvPr id="10" name="Content Placeholder 2">
            <a:extLst>
              <a:ext uri="{FF2B5EF4-FFF2-40B4-BE49-F238E27FC236}">
                <a16:creationId xmlns:a16="http://schemas.microsoft.com/office/drawing/2014/main" id="{9F6306AF-2996-089B-17E1-CBB558EE8C0E}"/>
              </a:ext>
            </a:extLst>
          </p:cNvPr>
          <p:cNvSpPr txBox="1">
            <a:spLocks/>
          </p:cNvSpPr>
          <p:nvPr/>
        </p:nvSpPr>
        <p:spPr>
          <a:xfrm>
            <a:off x="2554791" y="3978190"/>
            <a:ext cx="3799114" cy="520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cs typeface="Arial" panose="020B0604020202020204" pitchFamily="34" charset="0"/>
              </a:rPr>
              <a:t>Completed WBLE course </a:t>
            </a:r>
            <a:endParaRPr lang="en-US" sz="2400"/>
          </a:p>
        </p:txBody>
      </p:sp>
      <p:sp>
        <p:nvSpPr>
          <p:cNvPr id="11" name="TextBox 10">
            <a:extLst>
              <a:ext uri="{FF2B5EF4-FFF2-40B4-BE49-F238E27FC236}">
                <a16:creationId xmlns:a16="http://schemas.microsoft.com/office/drawing/2014/main" id="{7D2005DF-1F01-96C4-DD3D-E21E3FF5C9A0}"/>
              </a:ext>
            </a:extLst>
          </p:cNvPr>
          <p:cNvSpPr txBox="1"/>
          <p:nvPr/>
        </p:nvSpPr>
        <p:spPr>
          <a:xfrm>
            <a:off x="671856" y="3799855"/>
            <a:ext cx="1706616" cy="707886"/>
          </a:xfrm>
          <a:prstGeom prst="rect">
            <a:avLst/>
          </a:prstGeom>
          <a:noFill/>
        </p:spPr>
        <p:txBody>
          <a:bodyPr wrap="square">
            <a:spAutoFit/>
          </a:bodyPr>
          <a:lstStyle/>
          <a:p>
            <a:pPr algn="r"/>
            <a:r>
              <a:rPr lang="en-US" sz="4000" b="1">
                <a:solidFill>
                  <a:srgbClr val="4C008A"/>
                </a:solidFill>
                <a:latin typeface="Georgia" panose="02040502050405020303" pitchFamily="18" charset="0"/>
                <a:cs typeface="Arial" panose="020B0604020202020204" pitchFamily="34" charset="0"/>
              </a:rPr>
              <a:t>5,812</a:t>
            </a:r>
            <a:endParaRPr lang="en-US" sz="4000" b="1"/>
          </a:p>
        </p:txBody>
      </p:sp>
      <p:sp>
        <p:nvSpPr>
          <p:cNvPr id="12" name="Content Placeholder 2">
            <a:extLst>
              <a:ext uri="{FF2B5EF4-FFF2-40B4-BE49-F238E27FC236}">
                <a16:creationId xmlns:a16="http://schemas.microsoft.com/office/drawing/2014/main" id="{1B2A7E6D-DC74-685C-0BD0-981A68AE0DF0}"/>
              </a:ext>
            </a:extLst>
          </p:cNvPr>
          <p:cNvSpPr txBox="1">
            <a:spLocks/>
          </p:cNvSpPr>
          <p:nvPr/>
        </p:nvSpPr>
        <p:spPr>
          <a:xfrm>
            <a:off x="2575559" y="4814988"/>
            <a:ext cx="4783184" cy="819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cs typeface="Arial" panose="020B0604020202020204" pitchFamily="34" charset="0"/>
              </a:rPr>
              <a:t>Of enrolled students completed a WBLE designated course</a:t>
            </a:r>
          </a:p>
          <a:p>
            <a:pPr marL="0" indent="0">
              <a:buFont typeface="Arial" panose="020B0604020202020204" pitchFamily="34" charset="0"/>
              <a:buNone/>
            </a:pPr>
            <a:endParaRPr lang="en-US" sz="2400"/>
          </a:p>
        </p:txBody>
      </p:sp>
      <p:sp>
        <p:nvSpPr>
          <p:cNvPr id="13" name="TextBox 12">
            <a:extLst>
              <a:ext uri="{FF2B5EF4-FFF2-40B4-BE49-F238E27FC236}">
                <a16:creationId xmlns:a16="http://schemas.microsoft.com/office/drawing/2014/main" id="{8966F1F9-2DED-4F7D-9DD0-2DBFA58E23DE}"/>
              </a:ext>
            </a:extLst>
          </p:cNvPr>
          <p:cNvSpPr txBox="1"/>
          <p:nvPr/>
        </p:nvSpPr>
        <p:spPr>
          <a:xfrm>
            <a:off x="707864" y="4636653"/>
            <a:ext cx="1706616" cy="707886"/>
          </a:xfrm>
          <a:prstGeom prst="rect">
            <a:avLst/>
          </a:prstGeom>
          <a:noFill/>
        </p:spPr>
        <p:txBody>
          <a:bodyPr wrap="square">
            <a:spAutoFit/>
          </a:bodyPr>
          <a:lstStyle/>
          <a:p>
            <a:pPr algn="r"/>
            <a:r>
              <a:rPr lang="en-US" sz="4000" b="1">
                <a:solidFill>
                  <a:srgbClr val="4C008A"/>
                </a:solidFill>
                <a:latin typeface="Georgia" panose="02040502050405020303" pitchFamily="18" charset="0"/>
                <a:cs typeface="Arial" panose="020B0604020202020204" pitchFamily="34" charset="0"/>
              </a:rPr>
              <a:t>30%</a:t>
            </a:r>
            <a:endParaRPr lang="en-US" sz="4000" b="1"/>
          </a:p>
        </p:txBody>
      </p:sp>
      <p:pic>
        <p:nvPicPr>
          <p:cNvPr id="4" name="Picture 3" descr="A group of women looking at a computer&#10;&#10;Description automatically generated">
            <a:extLst>
              <a:ext uri="{FF2B5EF4-FFF2-40B4-BE49-F238E27FC236}">
                <a16:creationId xmlns:a16="http://schemas.microsoft.com/office/drawing/2014/main" id="{03DBBC21-6B2E-FE40-7CBA-55D5D865E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9692" y="2302570"/>
            <a:ext cx="4383836" cy="3271353"/>
          </a:xfrm>
          <a:prstGeom prst="rect">
            <a:avLst/>
          </a:prstGeom>
        </p:spPr>
      </p:pic>
    </p:spTree>
    <p:extLst>
      <p:ext uri="{BB962C8B-B14F-4D97-AF65-F5344CB8AC3E}">
        <p14:creationId xmlns:p14="http://schemas.microsoft.com/office/powerpoint/2010/main" val="32166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630644" y="272233"/>
            <a:ext cx="10929258" cy="1945323"/>
          </a:xfrm>
        </p:spPr>
        <p:txBody>
          <a:bodyPr>
            <a:normAutofit/>
          </a:bodyPr>
          <a:lstStyle/>
          <a:p>
            <a:pPr algn="ctr"/>
            <a:r>
              <a:rPr lang="en-US" sz="2700" b="1">
                <a:solidFill>
                  <a:srgbClr val="4C008A"/>
                </a:solidFill>
                <a:latin typeface="Georgia"/>
                <a:cs typeface="Arial"/>
              </a:rPr>
              <a:t>WBLE Data</a:t>
            </a:r>
            <a:br>
              <a:rPr lang="en-US" sz="4400" b="1">
                <a:latin typeface="Georgia" panose="02040502050405020303" pitchFamily="18" charset="0"/>
                <a:cs typeface="Arial" panose="020B0604020202020204" pitchFamily="34" charset="0"/>
              </a:rPr>
            </a:br>
            <a:r>
              <a:rPr lang="en-US" sz="3600" b="1">
                <a:solidFill>
                  <a:srgbClr val="4C008A"/>
                </a:solidFill>
                <a:latin typeface="Georgia"/>
                <a:cs typeface="Arial"/>
              </a:rPr>
              <a:t>Student Survey Spring 2024</a:t>
            </a:r>
            <a:br>
              <a:rPr lang="en-US" sz="3200">
                <a:latin typeface="Georgia" panose="02040502050405020303" pitchFamily="18" charset="0"/>
                <a:cs typeface="Arial" panose="020B0604020202020204" pitchFamily="34" charset="0"/>
              </a:rPr>
            </a:br>
            <a:r>
              <a:rPr lang="en-US" sz="2400">
                <a:latin typeface="Georgia"/>
                <a:cs typeface="Arial"/>
              </a:rPr>
              <a:t>42.4% Reported a Work-Based Learning Experience</a:t>
            </a:r>
          </a:p>
        </p:txBody>
      </p:sp>
      <p:graphicFrame>
        <p:nvGraphicFramePr>
          <p:cNvPr id="14" name="Table 14">
            <a:extLst>
              <a:ext uri="{FF2B5EF4-FFF2-40B4-BE49-F238E27FC236}">
                <a16:creationId xmlns:a16="http://schemas.microsoft.com/office/drawing/2014/main" id="{65816C28-5F28-4595-A4DD-4CA6B0C0A75C}"/>
              </a:ext>
            </a:extLst>
          </p:cNvPr>
          <p:cNvGraphicFramePr>
            <a:graphicFrameLocks noGrp="1"/>
          </p:cNvGraphicFramePr>
          <p:nvPr>
            <p:ph idx="1"/>
            <p:extLst>
              <p:ext uri="{D42A27DB-BD31-4B8C-83A1-F6EECF244321}">
                <p14:modId xmlns:p14="http://schemas.microsoft.com/office/powerpoint/2010/main" val="2642870515"/>
              </p:ext>
            </p:extLst>
          </p:nvPr>
        </p:nvGraphicFramePr>
        <p:xfrm>
          <a:off x="1453243" y="2509403"/>
          <a:ext cx="9281991" cy="2638745"/>
        </p:xfrm>
        <a:graphic>
          <a:graphicData uri="http://schemas.openxmlformats.org/drawingml/2006/table">
            <a:tbl>
              <a:tblPr firstRow="1" bandRow="1">
                <a:tableStyleId>{5C22544A-7EE6-4342-B048-85BDC9FD1C3A}</a:tableStyleId>
              </a:tblPr>
              <a:tblGrid>
                <a:gridCol w="5486936">
                  <a:extLst>
                    <a:ext uri="{9D8B030D-6E8A-4147-A177-3AD203B41FA5}">
                      <a16:colId xmlns:a16="http://schemas.microsoft.com/office/drawing/2014/main" val="2913118027"/>
                    </a:ext>
                  </a:extLst>
                </a:gridCol>
                <a:gridCol w="3795055">
                  <a:extLst>
                    <a:ext uri="{9D8B030D-6E8A-4147-A177-3AD203B41FA5}">
                      <a16:colId xmlns:a16="http://schemas.microsoft.com/office/drawing/2014/main" val="905755532"/>
                    </a:ext>
                  </a:extLst>
                </a:gridCol>
              </a:tblGrid>
              <a:tr h="388796">
                <a:tc>
                  <a:txBody>
                    <a:bodyPr/>
                    <a:lstStyle/>
                    <a:p>
                      <a:pPr marL="0" algn="l" defTabSz="914400" rtl="0" eaLnBrk="1" fontAlgn="b" latinLnBrk="0" hangingPunct="1"/>
                      <a:r>
                        <a:rPr lang="en-US" sz="2400" b="1" i="0" u="none" strike="noStrike" kern="1200">
                          <a:solidFill>
                            <a:schemeClr val="bg1"/>
                          </a:solidFill>
                          <a:effectLst/>
                          <a:latin typeface="Arial" panose="020B0604020202020204" pitchFamily="34" charset="0"/>
                          <a:ea typeface="+mn-ea"/>
                          <a:cs typeface="+mn-cs"/>
                        </a:rPr>
                        <a:t>WBLE Type</a:t>
                      </a:r>
                    </a:p>
                  </a:txBody>
                  <a:tcPr/>
                </a:tc>
                <a:tc>
                  <a:txBody>
                    <a:bodyPr/>
                    <a:lstStyle/>
                    <a:p>
                      <a:pPr algn="ctr" fontAlgn="b"/>
                      <a:r>
                        <a:rPr lang="en-US" sz="2400" b="1" i="0" u="none" strike="noStrike">
                          <a:solidFill>
                            <a:schemeClr val="bg1"/>
                          </a:solidFill>
                          <a:effectLst/>
                          <a:latin typeface="Arial"/>
                        </a:rPr>
                        <a:t># with WBLE</a:t>
                      </a:r>
                    </a:p>
                  </a:txBody>
                  <a:tcPr marL="6350" marR="6350" marT="6350" marB="0" anchor="b"/>
                </a:tc>
                <a:extLst>
                  <a:ext uri="{0D108BD9-81ED-4DB2-BD59-A6C34878D82A}">
                    <a16:rowId xmlns:a16="http://schemas.microsoft.com/office/drawing/2014/main" val="1656479367"/>
                  </a:ext>
                </a:extLst>
              </a:tr>
              <a:tr h="370840">
                <a:tc>
                  <a:txBody>
                    <a:bodyPr/>
                    <a:lstStyle/>
                    <a:p>
                      <a:pPr algn="l" fontAlgn="b"/>
                      <a:r>
                        <a:rPr lang="en-US" sz="2400" b="1" i="0" u="none" strike="noStrike">
                          <a:solidFill>
                            <a:srgbClr val="000000"/>
                          </a:solidFill>
                          <a:effectLst/>
                          <a:latin typeface="Arial" panose="020B0604020202020204" pitchFamily="34" charset="0"/>
                        </a:rPr>
                        <a:t>Internship</a:t>
                      </a:r>
                    </a:p>
                  </a:txBody>
                  <a:tcPr marL="6350" marR="6350" marT="6350" marB="0" anchor="b"/>
                </a:tc>
                <a:tc>
                  <a:txBody>
                    <a:bodyPr/>
                    <a:lstStyle/>
                    <a:p>
                      <a:pPr marL="0" marR="0" algn="ctr">
                        <a:lnSpc>
                          <a:spcPct val="107000"/>
                        </a:lnSpc>
                        <a:spcBef>
                          <a:spcPts val="0"/>
                        </a:spcBef>
                        <a:spcAft>
                          <a:spcPts val="0"/>
                        </a:spcAft>
                      </a:pPr>
                      <a:r>
                        <a:rPr lang="en-US" sz="2800">
                          <a:effectLst/>
                          <a:latin typeface="Calibri"/>
                          <a:cs typeface="Times New Roman"/>
                        </a:rPr>
                        <a:t>39.4%</a:t>
                      </a:r>
                    </a:p>
                  </a:txBody>
                  <a:tcPr marL="68580" marR="68580" marT="0" marB="0" anchor="b"/>
                </a:tc>
                <a:extLst>
                  <a:ext uri="{0D108BD9-81ED-4DB2-BD59-A6C34878D82A}">
                    <a16:rowId xmlns:a16="http://schemas.microsoft.com/office/drawing/2014/main" val="2640861054"/>
                  </a:ext>
                </a:extLst>
              </a:tr>
              <a:tr h="370840">
                <a:tc>
                  <a:txBody>
                    <a:bodyPr/>
                    <a:lstStyle/>
                    <a:p>
                      <a:pPr algn="l" fontAlgn="b"/>
                      <a:r>
                        <a:rPr lang="en-US" sz="2400" b="1" i="0" u="none" strike="noStrike">
                          <a:solidFill>
                            <a:srgbClr val="000000"/>
                          </a:solidFill>
                          <a:effectLst/>
                          <a:latin typeface="Arial" panose="020B0604020202020204" pitchFamily="34" charset="0"/>
                        </a:rPr>
                        <a:t>Student Teaching</a:t>
                      </a:r>
                    </a:p>
                  </a:txBody>
                  <a:tcPr marL="6350" marR="6350" marT="6350" marB="0" anchor="b"/>
                </a:tc>
                <a:tc>
                  <a:txBody>
                    <a:bodyPr/>
                    <a:lstStyle/>
                    <a:p>
                      <a:pPr marL="0" marR="0" lvl="0" indent="0" algn="ctr" rtl="0">
                        <a:lnSpc>
                          <a:spcPct val="107000"/>
                        </a:lnSpc>
                        <a:spcBef>
                          <a:spcPts val="0"/>
                        </a:spcBef>
                        <a:spcAft>
                          <a:spcPts val="0"/>
                        </a:spcAft>
                        <a:buClrTx/>
                        <a:buSzTx/>
                        <a:buFontTx/>
                        <a:buNone/>
                      </a:pPr>
                      <a:r>
                        <a:rPr lang="en-US" sz="2800">
                          <a:effectLst/>
                          <a:latin typeface="Calibri"/>
                          <a:ea typeface="Calibri"/>
                          <a:cs typeface="Times New Roman"/>
                        </a:rPr>
                        <a:t>13.6%</a:t>
                      </a:r>
                    </a:p>
                  </a:txBody>
                  <a:tcPr marL="68580" marR="68580" marT="0" marB="0" anchor="b"/>
                </a:tc>
                <a:extLst>
                  <a:ext uri="{0D108BD9-81ED-4DB2-BD59-A6C34878D82A}">
                    <a16:rowId xmlns:a16="http://schemas.microsoft.com/office/drawing/2014/main" val="354402611"/>
                  </a:ext>
                </a:extLst>
              </a:tr>
              <a:tr h="233818">
                <a:tc>
                  <a:txBody>
                    <a:bodyPr/>
                    <a:lstStyle/>
                    <a:p>
                      <a:pPr algn="l" fontAlgn="b"/>
                      <a:r>
                        <a:rPr lang="en-US" sz="2400" b="1" i="0" u="none" strike="noStrike">
                          <a:solidFill>
                            <a:srgbClr val="000000"/>
                          </a:solidFill>
                          <a:effectLst/>
                          <a:latin typeface="Arial" panose="020B0604020202020204" pitchFamily="34" charset="0"/>
                        </a:rPr>
                        <a:t>Undergraduate Research</a:t>
                      </a:r>
                    </a:p>
                  </a:txBody>
                  <a:tcPr marL="6350" marR="6350" marT="6350" marB="0" anchor="b"/>
                </a:tc>
                <a:tc>
                  <a:txBody>
                    <a:bodyPr/>
                    <a:lstStyle/>
                    <a:p>
                      <a:pPr marL="0" marR="0" lvl="0" indent="0" algn="ctr" defTabSz="914400">
                        <a:lnSpc>
                          <a:spcPct val="107000"/>
                        </a:lnSpc>
                        <a:spcBef>
                          <a:spcPts val="0"/>
                        </a:spcBef>
                        <a:spcAft>
                          <a:spcPts val="0"/>
                        </a:spcAft>
                        <a:buNone/>
                        <a:tabLst/>
                        <a:defRPr/>
                      </a:pPr>
                      <a:r>
                        <a:rPr lang="en-US" sz="2800" b="0" i="0" u="none" strike="noStrike" noProof="0"/>
                        <a:t>11.8%</a:t>
                      </a:r>
                    </a:p>
                  </a:txBody>
                  <a:tcPr marL="68580" marR="68580" marT="0" marB="0" anchor="b"/>
                </a:tc>
                <a:extLst>
                  <a:ext uri="{0D108BD9-81ED-4DB2-BD59-A6C34878D82A}">
                    <a16:rowId xmlns:a16="http://schemas.microsoft.com/office/drawing/2014/main" val="1812705477"/>
                  </a:ext>
                </a:extLst>
              </a:tr>
              <a:tr h="370840">
                <a:tc>
                  <a:txBody>
                    <a:bodyPr/>
                    <a:lstStyle/>
                    <a:p>
                      <a:pPr algn="l" fontAlgn="b"/>
                      <a:r>
                        <a:rPr lang="en-US" sz="2400" b="1" i="0" u="none" strike="noStrike">
                          <a:solidFill>
                            <a:srgbClr val="000000"/>
                          </a:solidFill>
                          <a:effectLst/>
                          <a:latin typeface="Arial" panose="020B0604020202020204" pitchFamily="34" charset="0"/>
                        </a:rPr>
                        <a:t>Practicum</a:t>
                      </a:r>
                    </a:p>
                  </a:txBody>
                  <a:tcPr marL="6350" marR="6350" marT="6350" marB="0" anchor="b"/>
                </a:tc>
                <a:tc>
                  <a:txBody>
                    <a:bodyPr/>
                    <a:lstStyle/>
                    <a:p>
                      <a:pPr marL="0" marR="0" lvl="0" algn="ctr" defTabSz="914400">
                        <a:lnSpc>
                          <a:spcPct val="107000"/>
                        </a:lnSpc>
                        <a:spcBef>
                          <a:spcPts val="0"/>
                        </a:spcBef>
                        <a:spcAft>
                          <a:spcPts val="0"/>
                        </a:spcAft>
                        <a:buNone/>
                        <a:tabLst/>
                        <a:defRPr/>
                      </a:pPr>
                      <a:r>
                        <a:rPr lang="en-US" sz="2800">
                          <a:effectLst/>
                          <a:latin typeface="Calibri"/>
                          <a:ea typeface="Calibri" panose="020F0502020204030204" pitchFamily="34" charset="0"/>
                          <a:cs typeface="Times New Roman"/>
                        </a:rPr>
                        <a:t>10.0%</a:t>
                      </a:r>
                    </a:p>
                  </a:txBody>
                  <a:tcPr marL="68580" marR="68580" marT="0" marB="0" anchor="b"/>
                </a:tc>
                <a:extLst>
                  <a:ext uri="{0D108BD9-81ED-4DB2-BD59-A6C34878D82A}">
                    <a16:rowId xmlns:a16="http://schemas.microsoft.com/office/drawing/2014/main" val="3637934711"/>
                  </a:ext>
                </a:extLst>
              </a:tr>
              <a:tr h="370840">
                <a:tc>
                  <a:txBody>
                    <a:bodyPr/>
                    <a:lstStyle/>
                    <a:p>
                      <a:pPr algn="l" fontAlgn="b"/>
                      <a:r>
                        <a:rPr lang="en-US" sz="2400" b="1" i="0" u="none" strike="noStrike">
                          <a:solidFill>
                            <a:srgbClr val="000000"/>
                          </a:solidFill>
                          <a:effectLst/>
                          <a:latin typeface="Arial" panose="020B0604020202020204" pitchFamily="34" charset="0"/>
                        </a:rPr>
                        <a:t>Clinicals</a:t>
                      </a:r>
                    </a:p>
                  </a:txBody>
                  <a:tcPr marL="6350" marR="6350" marT="6350" marB="0" anchor="b"/>
                </a:tc>
                <a:tc>
                  <a:txBody>
                    <a:bodyPr/>
                    <a:lstStyle/>
                    <a:p>
                      <a:pPr marL="0" marR="0" lvl="0" algn="ctr" defTabSz="914400">
                        <a:lnSpc>
                          <a:spcPct val="107000"/>
                        </a:lnSpc>
                        <a:spcBef>
                          <a:spcPts val="0"/>
                        </a:spcBef>
                        <a:spcAft>
                          <a:spcPts val="0"/>
                        </a:spcAft>
                        <a:buNone/>
                        <a:tabLst/>
                        <a:defRPr/>
                      </a:pPr>
                      <a:r>
                        <a:rPr lang="en-US" sz="2800">
                          <a:effectLst/>
                          <a:latin typeface="Calibri"/>
                          <a:ea typeface="Calibri" panose="020F0502020204030204" pitchFamily="34" charset="0"/>
                          <a:cs typeface="Times New Roman"/>
                        </a:rPr>
                        <a:t>7.7%</a:t>
                      </a:r>
                    </a:p>
                  </a:txBody>
                  <a:tcPr marL="68580" marR="68580" marT="0" marB="0" anchor="b"/>
                </a:tc>
                <a:extLst>
                  <a:ext uri="{0D108BD9-81ED-4DB2-BD59-A6C34878D82A}">
                    <a16:rowId xmlns:a16="http://schemas.microsoft.com/office/drawing/2014/main" val="494406354"/>
                  </a:ext>
                </a:extLst>
              </a:tr>
            </a:tbl>
          </a:graphicData>
        </a:graphic>
      </p:graphicFrame>
      <p:sp>
        <p:nvSpPr>
          <p:cNvPr id="3" name="TextBox 2">
            <a:extLst>
              <a:ext uri="{FF2B5EF4-FFF2-40B4-BE49-F238E27FC236}">
                <a16:creationId xmlns:a16="http://schemas.microsoft.com/office/drawing/2014/main" id="{D67F607F-11DA-83F0-DB42-33E3F1E209CD}"/>
              </a:ext>
            </a:extLst>
          </p:cNvPr>
          <p:cNvSpPr txBox="1"/>
          <p:nvPr/>
        </p:nvSpPr>
        <p:spPr>
          <a:xfrm>
            <a:off x="2071147" y="5385579"/>
            <a:ext cx="8050306" cy="369332"/>
          </a:xfrm>
          <a:prstGeom prst="rect">
            <a:avLst/>
          </a:prstGeom>
          <a:noFill/>
        </p:spPr>
        <p:txBody>
          <a:bodyPr wrap="square" rtlCol="0">
            <a:spAutoFit/>
          </a:bodyPr>
          <a:lstStyle/>
          <a:p>
            <a:pPr algn="ctr"/>
            <a:r>
              <a:rPr lang="en-US" b="1">
                <a:solidFill>
                  <a:schemeClr val="accent1"/>
                </a:solidFill>
              </a:rPr>
              <a:t>1,452 Responses</a:t>
            </a:r>
          </a:p>
        </p:txBody>
      </p:sp>
    </p:spTree>
    <p:extLst>
      <p:ext uri="{BB962C8B-B14F-4D97-AF65-F5344CB8AC3E}">
        <p14:creationId xmlns:p14="http://schemas.microsoft.com/office/powerpoint/2010/main" val="330101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82CA63-DCC0-4498-8A68-9F839B615A35}"/>
              </a:ext>
            </a:extLst>
          </p:cNvPr>
          <p:cNvSpPr/>
          <p:nvPr/>
        </p:nvSpPr>
        <p:spPr>
          <a:xfrm>
            <a:off x="430428" y="6309850"/>
            <a:ext cx="11130201" cy="430887"/>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a:ln>
                  <a:noFill/>
                </a:ln>
                <a:solidFill>
                  <a:prstClr val="black"/>
                </a:solidFill>
                <a:effectLst/>
                <a:uLnTx/>
                <a:uFillTx/>
                <a:latin typeface="Calibri"/>
                <a:ea typeface="+mn-ea"/>
                <a:cs typeface="Calibri"/>
              </a:rPr>
              <a:t>1</a:t>
            </a:r>
            <a:r>
              <a:rPr kumimoji="0" lang="en-US" sz="1100" b="0" i="0" u="none" strike="noStrike" kern="1200" cap="none" spc="0" normalizeH="0" baseline="0" noProof="0">
                <a:ln>
                  <a:noFill/>
                </a:ln>
                <a:solidFill>
                  <a:prstClr val="black"/>
                </a:solidFill>
                <a:effectLst/>
                <a:uLnTx/>
                <a:uFillTx/>
                <a:latin typeface="Calibri"/>
                <a:ea typeface="+mn-ea"/>
                <a:cs typeface="Calibri"/>
              </a:rPr>
              <a:t>Graduates on the First Destinations Survey responded to the question “</a:t>
            </a:r>
            <a:r>
              <a:rPr kumimoji="0" lang="en-US" sz="1100" b="0" i="0" u="none" strike="noStrike" kern="1200" cap="none" spc="0" normalizeH="0" baseline="0" noProof="0">
                <a:ln>
                  <a:noFill/>
                </a:ln>
                <a:solidFill>
                  <a:srgbClr val="000000"/>
                </a:solidFill>
                <a:effectLst/>
                <a:uLnTx/>
                <a:uFillTx/>
                <a:latin typeface="WordVisi_MSFontService"/>
                <a:ea typeface="+mn-ea"/>
                <a:cs typeface="+mn-cs"/>
              </a:rPr>
              <a:t>How many internships did you complete during your time at JMU? (This can also include student teaching, fellowships, practicum, fieldwork, externships, clinicals.)</a:t>
            </a:r>
            <a:r>
              <a:rPr kumimoji="0" lang="en-US" sz="1100" b="0" i="0" u="none" strike="noStrike" kern="1200" cap="none" spc="0" normalizeH="0" baseline="0" noProof="0">
                <a:ln>
                  <a:noFill/>
                </a:ln>
                <a:solidFill>
                  <a:prstClr val="black"/>
                </a:solidFill>
                <a:effectLst/>
                <a:uLnTx/>
                <a:uFillTx/>
                <a:latin typeface="Calibri"/>
                <a:ea typeface="+mn-ea"/>
                <a:cs typeface="Calibri"/>
              </a:rPr>
              <a:t>” Additional information from LinkedIn Profiles with the job titles like “Internship” are included in this category.</a:t>
            </a:r>
            <a:endParaRPr lang="en-US" sz="1100" b="0" i="0" u="none" strike="noStrike" kern="1200" cap="none" spc="0" normalizeH="0" baseline="0" noProof="0">
              <a:ln>
                <a:noFill/>
              </a:ln>
              <a:solidFill>
                <a:prstClr val="black"/>
              </a:solidFill>
              <a:effectLst/>
              <a:uLnTx/>
              <a:uFillTx/>
              <a:latin typeface="Calibri"/>
              <a:cs typeface="Calibri"/>
            </a:endParaRPr>
          </a:p>
        </p:txBody>
      </p:sp>
      <p:sp>
        <p:nvSpPr>
          <p:cNvPr id="8" name="Title 1">
            <a:extLst>
              <a:ext uri="{FF2B5EF4-FFF2-40B4-BE49-F238E27FC236}">
                <a16:creationId xmlns:a16="http://schemas.microsoft.com/office/drawing/2014/main" id="{C372D0A5-4EA9-4278-9071-53E43B3509F3}"/>
              </a:ext>
            </a:extLst>
          </p:cNvPr>
          <p:cNvSpPr txBox="1">
            <a:spLocks/>
          </p:cNvSpPr>
          <p:nvPr/>
        </p:nvSpPr>
        <p:spPr>
          <a:xfrm>
            <a:off x="308950" y="-89738"/>
            <a:ext cx="11574158" cy="1112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C008A"/>
                </a:solidFill>
                <a:effectLst/>
                <a:uLnTx/>
                <a:uFillTx/>
                <a:latin typeface="Georgia"/>
              </a:rPr>
              <a:t>WBLE Data</a:t>
            </a:r>
            <a:br>
              <a:rPr lang="en-US" sz="5400" b="1" i="0" u="none" strike="noStrike" kern="1200" cap="none" spc="0" normalizeH="0" baseline="0" noProof="0">
                <a:ln>
                  <a:noFill/>
                </a:ln>
                <a:solidFill>
                  <a:srgbClr val="4C008A"/>
                </a:solidFill>
                <a:effectLst/>
                <a:uLnTx/>
                <a:uFillTx/>
                <a:latin typeface="Rockwell" panose="02060603020205020403" pitchFamily="18" charset="0"/>
              </a:rPr>
            </a:br>
            <a:r>
              <a:rPr kumimoji="0" lang="en-US" sz="2400" b="1" i="0" u="none" strike="noStrike" kern="1200" cap="none" spc="0" normalizeH="0" baseline="0" noProof="0">
                <a:ln>
                  <a:noFill/>
                </a:ln>
                <a:solidFill>
                  <a:srgbClr val="4C008A"/>
                </a:solidFill>
                <a:effectLst/>
                <a:uLnTx/>
                <a:uFillTx/>
                <a:latin typeface="Georgia"/>
              </a:rPr>
              <a:t>Career Outcomes Survey</a:t>
            </a:r>
            <a:endParaRPr lang="en-US" sz="2400" b="1" i="0" u="none" strike="noStrike" kern="1200" cap="none" spc="0" normalizeH="0" baseline="30000" noProof="0">
              <a:ln>
                <a:noFill/>
              </a:ln>
              <a:solidFill>
                <a:srgbClr val="4C008A"/>
              </a:solidFill>
              <a:effectLst/>
              <a:uLnTx/>
              <a:uFillTx/>
              <a:latin typeface="Georgia"/>
            </a:endParaRPr>
          </a:p>
        </p:txBody>
      </p:sp>
      <p:sp>
        <p:nvSpPr>
          <p:cNvPr id="3" name="Title 1">
            <a:extLst>
              <a:ext uri="{FF2B5EF4-FFF2-40B4-BE49-F238E27FC236}">
                <a16:creationId xmlns:a16="http://schemas.microsoft.com/office/drawing/2014/main" id="{5C598E64-2CD0-5D70-FC71-96ED23A90A82}"/>
              </a:ext>
            </a:extLst>
          </p:cNvPr>
          <p:cNvSpPr txBox="1">
            <a:spLocks/>
          </p:cNvSpPr>
          <p:nvPr/>
        </p:nvSpPr>
        <p:spPr>
          <a:xfrm>
            <a:off x="430428" y="6058337"/>
            <a:ext cx="9814049" cy="262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j-ea"/>
                <a:cs typeface="Calibri"/>
              </a:rPr>
              <a:t>N=2,419 (Number of bachelor’s-degree recipients for whom we have internship completion knowledge)</a:t>
            </a:r>
          </a:p>
        </p:txBody>
      </p:sp>
      <p:sp>
        <p:nvSpPr>
          <p:cNvPr id="2" name="TextBox 1">
            <a:extLst>
              <a:ext uri="{FF2B5EF4-FFF2-40B4-BE49-F238E27FC236}">
                <a16:creationId xmlns:a16="http://schemas.microsoft.com/office/drawing/2014/main" id="{93CC063C-132C-4BE0-869E-5E252C718A47}"/>
              </a:ext>
            </a:extLst>
          </p:cNvPr>
          <p:cNvSpPr txBox="1"/>
          <p:nvPr/>
        </p:nvSpPr>
        <p:spPr>
          <a:xfrm>
            <a:off x="430427" y="985548"/>
            <a:ext cx="11313403"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Georgia"/>
              </a:rPr>
              <a:t>69.9% of Bachelor's-Degree Recipients had at least 1 WBLE</a:t>
            </a:r>
            <a:endParaRPr lang="en-US" sz="1800" i="0" u="none" strike="noStrike" kern="1200" cap="none" spc="0" normalizeH="0" baseline="30000" noProof="0">
              <a:ln>
                <a:noFill/>
              </a:ln>
              <a:solidFill>
                <a:prstClr val="black"/>
              </a:solidFill>
              <a:effectLst/>
              <a:uLnTx/>
              <a:uFillTx/>
              <a:latin typeface="Georgia"/>
            </a:endParaRPr>
          </a:p>
        </p:txBody>
      </p:sp>
      <p:pic>
        <p:nvPicPr>
          <p:cNvPr id="10" name="Picture 9">
            <a:extLst>
              <a:ext uri="{FF2B5EF4-FFF2-40B4-BE49-F238E27FC236}">
                <a16:creationId xmlns:a16="http://schemas.microsoft.com/office/drawing/2014/main" id="{CA92A956-02FE-4FFC-B657-AE389018601D}"/>
              </a:ext>
            </a:extLst>
          </p:cNvPr>
          <p:cNvPicPr>
            <a:picLocks noChangeAspect="1"/>
          </p:cNvPicPr>
          <p:nvPr/>
        </p:nvPicPr>
        <p:blipFill>
          <a:blip r:embed="rId3"/>
          <a:stretch>
            <a:fillRect/>
          </a:stretch>
        </p:blipFill>
        <p:spPr>
          <a:xfrm>
            <a:off x="450184" y="1528781"/>
            <a:ext cx="11313403" cy="4436458"/>
          </a:xfrm>
          <a:prstGeom prst="rect">
            <a:avLst/>
          </a:prstGeom>
        </p:spPr>
      </p:pic>
    </p:spTree>
    <p:extLst>
      <p:ext uri="{BB962C8B-B14F-4D97-AF65-F5344CB8AC3E}">
        <p14:creationId xmlns:p14="http://schemas.microsoft.com/office/powerpoint/2010/main" val="195699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683-338D-E2C7-BF19-0E3DD82A6A6B}"/>
              </a:ext>
            </a:extLst>
          </p:cNvPr>
          <p:cNvSpPr>
            <a:spLocks noGrp="1"/>
          </p:cNvSpPr>
          <p:nvPr>
            <p:ph type="title"/>
          </p:nvPr>
        </p:nvSpPr>
        <p:spPr>
          <a:xfrm>
            <a:off x="838199" y="365125"/>
            <a:ext cx="10929258" cy="1325563"/>
          </a:xfrm>
        </p:spPr>
        <p:txBody>
          <a:bodyPr>
            <a:normAutofit/>
          </a:bodyPr>
          <a:lstStyle/>
          <a:p>
            <a:pPr algn="ctr"/>
            <a:r>
              <a:rPr lang="en-US" sz="2700" b="1">
                <a:solidFill>
                  <a:srgbClr val="4C008A"/>
                </a:solidFill>
                <a:latin typeface="Georgia" panose="02040502050405020303" pitchFamily="18" charset="0"/>
                <a:cs typeface="Arial" panose="020B0604020202020204" pitchFamily="34" charset="0"/>
              </a:rPr>
              <a:t>WBLE Data</a:t>
            </a:r>
            <a:br>
              <a:rPr lang="en-US" b="1">
                <a:solidFill>
                  <a:srgbClr val="4C008A"/>
                </a:solidFill>
                <a:latin typeface="Georgia" panose="02040502050405020303" pitchFamily="18" charset="0"/>
                <a:cs typeface="Arial" panose="020B0604020202020204" pitchFamily="34" charset="0"/>
              </a:rPr>
            </a:br>
            <a:r>
              <a:rPr lang="en-US" b="1">
                <a:solidFill>
                  <a:srgbClr val="4C008A"/>
                </a:solidFill>
                <a:latin typeface="Georgia" panose="02040502050405020303" pitchFamily="18" charset="0"/>
                <a:cs typeface="Arial" panose="020B0604020202020204" pitchFamily="34" charset="0"/>
              </a:rPr>
              <a:t>New Initiatives</a:t>
            </a:r>
            <a:endParaRPr lang="en-US" sz="3200">
              <a:solidFill>
                <a:srgbClr val="4C008A"/>
              </a:solidFill>
              <a:latin typeface="Georgia" panose="02040502050405020303" pitchFamily="18" charset="0"/>
              <a:cs typeface="Arial" panose="020B0604020202020204" pitchFamily="34" charset="0"/>
            </a:endParaRPr>
          </a:p>
        </p:txBody>
      </p:sp>
      <p:sp>
        <p:nvSpPr>
          <p:cNvPr id="14" name="TextBox 13">
            <a:extLst>
              <a:ext uri="{FF2B5EF4-FFF2-40B4-BE49-F238E27FC236}">
                <a16:creationId xmlns:a16="http://schemas.microsoft.com/office/drawing/2014/main" id="{EAFD47EC-75D5-4F24-A8DB-65781AADA10B}"/>
              </a:ext>
            </a:extLst>
          </p:cNvPr>
          <p:cNvSpPr txBox="1"/>
          <p:nvPr/>
        </p:nvSpPr>
        <p:spPr>
          <a:xfrm>
            <a:off x="1189822" y="2434728"/>
            <a:ext cx="6037243" cy="1477328"/>
          </a:xfrm>
          <a:prstGeom prst="rect">
            <a:avLst/>
          </a:prstGeom>
          <a:noFill/>
        </p:spPr>
        <p:txBody>
          <a:bodyPr wrap="square" rtlCol="0">
            <a:spAutoFit/>
          </a:bodyPr>
          <a:lstStyle/>
          <a:p>
            <a:pPr marL="457200" indent="-457200">
              <a:buFont typeface="Arial" panose="020B0604020202020204" pitchFamily="34" charset="0"/>
              <a:buChar char="•"/>
            </a:pPr>
            <a:r>
              <a:rPr lang="en-US" sz="3000" b="1">
                <a:latin typeface="Georgia" panose="02040502050405020303" pitchFamily="18" charset="0"/>
              </a:rPr>
              <a:t>Senior Compass</a:t>
            </a:r>
          </a:p>
          <a:p>
            <a:pPr marL="457200" indent="-457200">
              <a:buFont typeface="Arial" panose="020B0604020202020204" pitchFamily="34" charset="0"/>
              <a:buChar char="•"/>
            </a:pPr>
            <a:endParaRPr lang="en-US" sz="3000" b="1">
              <a:latin typeface="Georgia" panose="02040502050405020303" pitchFamily="18" charset="0"/>
            </a:endParaRPr>
          </a:p>
          <a:p>
            <a:pPr marL="457200" indent="-457200">
              <a:buFont typeface="Arial" panose="020B0604020202020204" pitchFamily="34" charset="0"/>
              <a:buChar char="•"/>
            </a:pPr>
            <a:r>
              <a:rPr lang="en-US" sz="3000" b="1">
                <a:latin typeface="Georgia" panose="02040502050405020303" pitchFamily="18" charset="0"/>
              </a:rPr>
              <a:t>12Twenty</a:t>
            </a:r>
          </a:p>
        </p:txBody>
      </p:sp>
      <p:pic>
        <p:nvPicPr>
          <p:cNvPr id="3" name="Picture 2" descr="A person looking at a tablet&#10;&#10;Description automatically generated">
            <a:extLst>
              <a:ext uri="{FF2B5EF4-FFF2-40B4-BE49-F238E27FC236}">
                <a16:creationId xmlns:a16="http://schemas.microsoft.com/office/drawing/2014/main" id="{14A2E234-3E74-E662-E5EA-4F8FA113DA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5217" y="1899478"/>
            <a:ext cx="5786783" cy="3859696"/>
          </a:xfrm>
          <a:prstGeom prst="rect">
            <a:avLst/>
          </a:prstGeom>
        </p:spPr>
      </p:pic>
    </p:spTree>
    <p:extLst>
      <p:ext uri="{BB962C8B-B14F-4D97-AF65-F5344CB8AC3E}">
        <p14:creationId xmlns:p14="http://schemas.microsoft.com/office/powerpoint/2010/main" val="3262669442"/>
      </p:ext>
    </p:extLst>
  </p:cSld>
  <p:clrMapOvr>
    <a:masterClrMapping/>
  </p:clrMapOvr>
</p:sld>
</file>

<file path=ppt/theme/theme1.xml><?xml version="1.0" encoding="utf-8"?>
<a:theme xmlns:a="http://schemas.openxmlformats.org/drawingml/2006/main" name="Office Theme">
  <a:themeElements>
    <a:clrScheme name="JMU RGB Color Theme">
      <a:dk1>
        <a:srgbClr val="000000"/>
      </a:dk1>
      <a:lt1>
        <a:srgbClr val="FFFFFF"/>
      </a:lt1>
      <a:dk2>
        <a:srgbClr val="333333"/>
      </a:dk2>
      <a:lt2>
        <a:srgbClr val="D6D6D6"/>
      </a:lt2>
      <a:accent1>
        <a:srgbClr val="4C0089"/>
      </a:accent1>
      <a:accent2>
        <a:srgbClr val="CBB677"/>
      </a:accent2>
      <a:accent3>
        <a:srgbClr val="B599CE"/>
      </a:accent3>
      <a:accent4>
        <a:srgbClr val="333333"/>
      </a:accent4>
      <a:accent5>
        <a:srgbClr val="F3EFE1"/>
      </a:accent5>
      <a:accent6>
        <a:srgbClr val="D6D6D6"/>
      </a:accent6>
      <a:hlink>
        <a:srgbClr val="4C0089"/>
      </a:hlink>
      <a:folHlink>
        <a:srgbClr val="B599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MU powerpoint template_quad" id="{27A86025-F91B-8745-964F-A8B7F9FC7FF4}" vid="{7083ABF7-D139-D94A-8125-8A85993A408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BCF256A0D17498BB8B6C1F3B49640" ma:contentTypeVersion="6" ma:contentTypeDescription="Create a new document." ma:contentTypeScope="" ma:versionID="7921642fee9e5a52115bb70e3aed4b9a">
  <xsd:schema xmlns:xsd="http://www.w3.org/2001/XMLSchema" xmlns:xs="http://www.w3.org/2001/XMLSchema" xmlns:p="http://schemas.microsoft.com/office/2006/metadata/properties" xmlns:ns2="3a7b8528-ab03-492f-bfb8-a4f4107062c1" xmlns:ns3="f44cd095-6314-4f4d-8744-d19eb9ef5cc3" targetNamespace="http://schemas.microsoft.com/office/2006/metadata/properties" ma:root="true" ma:fieldsID="05fb8aa91b3da432dee76879204a0470" ns2:_="" ns3:_="">
    <xsd:import namespace="3a7b8528-ab03-492f-bfb8-a4f4107062c1"/>
    <xsd:import namespace="f44cd095-6314-4f4d-8744-d19eb9ef5c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b8528-ab03-492f-bfb8-a4f410706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4cd095-6314-4f4d-8744-d19eb9ef5c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44cd095-6314-4f4d-8744-d19eb9ef5cc3">
      <UserInfo>
        <DisplayName>White, Sian - white2se</DisplayName>
        <AccountId>768</AccountId>
        <AccountType/>
      </UserInfo>
      <UserInfo>
        <DisplayName>Hawse, Arin - hawseac</DisplayName>
        <AccountId>770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5393C-BE16-4288-A0DA-39889406F777}">
  <ds:schemaRefs>
    <ds:schemaRef ds:uri="3a7b8528-ab03-492f-bfb8-a4f4107062c1"/>
    <ds:schemaRef ds:uri="f44cd095-6314-4f4d-8744-d19eb9ef5c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85E99A-CD89-46FC-8941-FD8B8FC5D8E5}">
  <ds:schemaRefs>
    <ds:schemaRef ds:uri="3a7b8528-ab03-492f-bfb8-a4f4107062c1"/>
    <ds:schemaRef ds:uri="f44cd095-6314-4f4d-8744-d19eb9ef5c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900718-2999-4659-B457-4298A2A13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TotalTime>
  <Words>1956</Words>
  <Application>Microsoft Macintosh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Malgun Gothic</vt:lpstr>
      <vt:lpstr>Aptos</vt:lpstr>
      <vt:lpstr>Arial</vt:lpstr>
      <vt:lpstr>Calibri</vt:lpstr>
      <vt:lpstr>Calibri Light</vt:lpstr>
      <vt:lpstr>Courier New</vt:lpstr>
      <vt:lpstr>Garamond</vt:lpstr>
      <vt:lpstr>Georgia</vt:lpstr>
      <vt:lpstr>Rockwell</vt:lpstr>
      <vt:lpstr>Segoe UI</vt:lpstr>
      <vt:lpstr>Wingdings</vt:lpstr>
      <vt:lpstr>WordVisi_MSFontService</vt:lpstr>
      <vt:lpstr>Office Theme</vt:lpstr>
      <vt:lpstr>2_Office Theme</vt:lpstr>
      <vt:lpstr>Work-Based Learning Experiences  (WBLEs) at JMU </vt:lpstr>
      <vt:lpstr>Agenda</vt:lpstr>
      <vt:lpstr>What is a WBLE?</vt:lpstr>
      <vt:lpstr>What is a WBLE?</vt:lpstr>
      <vt:lpstr>PowerPoint Presentation</vt:lpstr>
      <vt:lpstr>WBLE Data: WBLEs in the Curriculum Fall 2022, Spring 2023 &amp; Summer 2023</vt:lpstr>
      <vt:lpstr>WBLE Data Student Survey Spring 2024 42.4% Reported a Work-Based Learning Experience</vt:lpstr>
      <vt:lpstr>PowerPoint Presentation</vt:lpstr>
      <vt:lpstr>WBLE Data New Initiatives</vt:lpstr>
      <vt:lpstr>WBLE Recommendations:  Structure President-Level Oversight Committee</vt:lpstr>
      <vt:lpstr>PowerPoint Presentation</vt:lpstr>
      <vt:lpstr>WBLE Recommendations:  Structure</vt:lpstr>
      <vt:lpstr>PowerPoint Presentation</vt:lpstr>
      <vt:lpstr>PowerPoint Presentation</vt:lpstr>
      <vt:lpstr>WBLEs and the Commonwealth</vt:lpstr>
      <vt:lpstr>New Grant Initiatives</vt:lpstr>
      <vt:lpstr>Our Requests to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dc:title>
  <dc:creator>Holderman, Rachel Kaye - holderrk</dc:creator>
  <cp:lastModifiedBy>White, Sian - white2se</cp:lastModifiedBy>
  <cp:revision>6</cp:revision>
  <cp:lastPrinted>2024-10-09T18:34:43Z</cp:lastPrinted>
  <dcterms:created xsi:type="dcterms:W3CDTF">2023-12-05T16:03:27Z</dcterms:created>
  <dcterms:modified xsi:type="dcterms:W3CDTF">2024-10-10T18:51:07Z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0x0101002E5BCF256A0D17498BB8B6C1F3B49640</vt:lpwstr>
  </property>
  <property fmtid="{D5CDD505-2E9C-101B-9397-08002B2CF9AE}" pid="3" name="MediaServiceImageTags">
    <vt:lpwstr/>
  </property>
</Properties>
</file>