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2" r:id="rId5"/>
    <p:sldId id="259" r:id="rId6"/>
    <p:sldId id="260" r:id="rId7"/>
    <p:sldId id="261"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p:cViewPr varScale="1">
        <p:scale>
          <a:sx n="119" d="100"/>
          <a:sy n="119" d="100"/>
        </p:scale>
        <p:origin x="2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38200" y="-1458119"/>
            <a:ext cx="10515600" cy="1325563"/>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9/7/23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JkUF40kPV4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elcome.ai/solution/prime-voice-a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C0AD-EA44-34F0-302D-11CB5CC7F4E5}"/>
              </a:ext>
            </a:extLst>
          </p:cNvPr>
          <p:cNvSpPr>
            <a:spLocks noGrp="1"/>
          </p:cNvSpPr>
          <p:nvPr>
            <p:ph type="ctrTitle"/>
          </p:nvPr>
        </p:nvSpPr>
        <p:spPr/>
        <p:txBody>
          <a:bodyPr/>
          <a:lstStyle/>
          <a:p>
            <a:r>
              <a:rPr lang="en-US" dirty="0"/>
              <a:t>The ABC’s of AI</a:t>
            </a:r>
            <a:br>
              <a:rPr lang="en-US" dirty="0"/>
            </a:br>
            <a:endParaRPr lang="en-US" dirty="0"/>
          </a:p>
        </p:txBody>
      </p:sp>
      <p:sp>
        <p:nvSpPr>
          <p:cNvPr id="3" name="Subtitle 2">
            <a:extLst>
              <a:ext uri="{FF2B5EF4-FFF2-40B4-BE49-F238E27FC236}">
                <a16:creationId xmlns:a16="http://schemas.microsoft.com/office/drawing/2014/main" id="{BD40E233-3C41-1BF7-F46A-EBDFFB8713D5}"/>
              </a:ext>
            </a:extLst>
          </p:cNvPr>
          <p:cNvSpPr>
            <a:spLocks noGrp="1"/>
          </p:cNvSpPr>
          <p:nvPr>
            <p:ph type="subTitle" idx="1"/>
          </p:nvPr>
        </p:nvSpPr>
        <p:spPr/>
        <p:txBody>
          <a:bodyPr/>
          <a:lstStyle/>
          <a:p>
            <a:r>
              <a:rPr lang="en-US" dirty="0"/>
              <a:t>AUH’s and Directors</a:t>
            </a:r>
          </a:p>
          <a:p>
            <a:r>
              <a:rPr lang="en-US" dirty="0"/>
              <a:t>7 Sept. 2023</a:t>
            </a:r>
          </a:p>
          <a:p>
            <a:r>
              <a:rPr lang="en-US" dirty="0"/>
              <a:t>Bob </a:t>
            </a:r>
            <a:r>
              <a:rPr lang="en-US" dirty="0" err="1"/>
              <a:t>Kolvoord</a:t>
            </a:r>
            <a:endParaRPr lang="en-US" dirty="0"/>
          </a:p>
        </p:txBody>
      </p:sp>
    </p:spTree>
    <p:extLst>
      <p:ext uri="{BB962C8B-B14F-4D97-AF65-F5344CB8AC3E}">
        <p14:creationId xmlns:p14="http://schemas.microsoft.com/office/powerpoint/2010/main" val="117363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4746C-71C3-AF9B-AD62-A16D9B0472B1}"/>
              </a:ext>
            </a:extLst>
          </p:cNvPr>
          <p:cNvSpPr>
            <a:spLocks noGrp="1"/>
          </p:cNvSpPr>
          <p:nvPr>
            <p:ph type="title"/>
          </p:nvPr>
        </p:nvSpPr>
        <p:spPr/>
        <p:txBody>
          <a:bodyPr/>
          <a:lstStyle/>
          <a:p>
            <a:r>
              <a:rPr lang="en-US" dirty="0"/>
              <a:t>Videos</a:t>
            </a:r>
          </a:p>
        </p:txBody>
      </p:sp>
      <p:sp>
        <p:nvSpPr>
          <p:cNvPr id="3" name="Content Placeholder 2">
            <a:extLst>
              <a:ext uri="{FF2B5EF4-FFF2-40B4-BE49-F238E27FC236}">
                <a16:creationId xmlns:a16="http://schemas.microsoft.com/office/drawing/2014/main" id="{2FF97383-BA2E-2042-7971-BBC96E1A0ED4}"/>
              </a:ext>
            </a:extLst>
          </p:cNvPr>
          <p:cNvSpPr>
            <a:spLocks noGrp="1"/>
          </p:cNvSpPr>
          <p:nvPr>
            <p:ph idx="1"/>
          </p:nvPr>
        </p:nvSpPr>
        <p:spPr/>
        <p:txBody>
          <a:bodyPr/>
          <a:lstStyle/>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=JkUF40kPV4M</a:t>
            </a:r>
            <a:endParaRPr lang="en-US" dirty="0"/>
          </a:p>
        </p:txBody>
      </p:sp>
    </p:spTree>
    <p:extLst>
      <p:ext uri="{BB962C8B-B14F-4D97-AF65-F5344CB8AC3E}">
        <p14:creationId xmlns:p14="http://schemas.microsoft.com/office/powerpoint/2010/main" val="394613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8325-3082-3ED2-713D-F6C0B13AA0E1}"/>
              </a:ext>
            </a:extLst>
          </p:cNvPr>
          <p:cNvSpPr>
            <a:spLocks noGrp="1"/>
          </p:cNvSpPr>
          <p:nvPr>
            <p:ph type="title"/>
          </p:nvPr>
        </p:nvSpPr>
        <p:spPr/>
        <p:txBody>
          <a:bodyPr/>
          <a:lstStyle/>
          <a:p>
            <a:r>
              <a:rPr lang="en-US" dirty="0"/>
              <a:t>Audio</a:t>
            </a:r>
          </a:p>
        </p:txBody>
      </p:sp>
      <p:sp>
        <p:nvSpPr>
          <p:cNvPr id="3" name="Content Placeholder 2">
            <a:extLst>
              <a:ext uri="{FF2B5EF4-FFF2-40B4-BE49-F238E27FC236}">
                <a16:creationId xmlns:a16="http://schemas.microsoft.com/office/drawing/2014/main" id="{D6BE69C4-3950-49B1-1CF3-FACA59C6ABD2}"/>
              </a:ext>
            </a:extLst>
          </p:cNvPr>
          <p:cNvSpPr>
            <a:spLocks noGrp="1"/>
          </p:cNvSpPr>
          <p:nvPr>
            <p:ph idx="1"/>
          </p:nvPr>
        </p:nvSpPr>
        <p:spPr/>
        <p:txBody>
          <a:bodyPr/>
          <a:lstStyle/>
          <a:p>
            <a:r>
              <a:rPr lang="en-US" dirty="0">
                <a:hlinkClick r:id="rId2"/>
              </a:rPr>
              <a:t>https://</a:t>
            </a:r>
            <a:r>
              <a:rPr lang="en-US" dirty="0" err="1">
                <a:hlinkClick r:id="rId2"/>
              </a:rPr>
              <a:t>welcome.ai</a:t>
            </a:r>
            <a:r>
              <a:rPr lang="en-US" dirty="0">
                <a:hlinkClick r:id="rId2"/>
              </a:rPr>
              <a:t>/solution/prime-voice-ai</a:t>
            </a:r>
            <a:endParaRPr lang="en-US" dirty="0"/>
          </a:p>
        </p:txBody>
      </p:sp>
    </p:spTree>
    <p:extLst>
      <p:ext uri="{BB962C8B-B14F-4D97-AF65-F5344CB8AC3E}">
        <p14:creationId xmlns:p14="http://schemas.microsoft.com/office/powerpoint/2010/main" val="179304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BF61-1D80-073E-ABF2-6868156F0A99}"/>
              </a:ext>
            </a:extLst>
          </p:cNvPr>
          <p:cNvSpPr>
            <a:spLocks noGrp="1"/>
          </p:cNvSpPr>
          <p:nvPr>
            <p:ph type="title"/>
          </p:nvPr>
        </p:nvSpPr>
        <p:spPr/>
        <p:txBody>
          <a:bodyPr/>
          <a:lstStyle/>
          <a:p>
            <a:r>
              <a:rPr lang="en-US" dirty="0"/>
              <a:t>Key Points for Us to Consider</a:t>
            </a:r>
          </a:p>
        </p:txBody>
      </p:sp>
      <p:sp>
        <p:nvSpPr>
          <p:cNvPr id="3" name="Content Placeholder 2">
            <a:extLst>
              <a:ext uri="{FF2B5EF4-FFF2-40B4-BE49-F238E27FC236}">
                <a16:creationId xmlns:a16="http://schemas.microsoft.com/office/drawing/2014/main" id="{F44C7A3A-816B-6DDB-737E-FF20E2FE6B8E}"/>
              </a:ext>
            </a:extLst>
          </p:cNvPr>
          <p:cNvSpPr>
            <a:spLocks noGrp="1"/>
          </p:cNvSpPr>
          <p:nvPr>
            <p:ph idx="1"/>
          </p:nvPr>
        </p:nvSpPr>
        <p:spPr>
          <a:xfrm>
            <a:off x="838200" y="1825625"/>
            <a:ext cx="10515600" cy="4909004"/>
          </a:xfrm>
        </p:spPr>
        <p:txBody>
          <a:bodyPr>
            <a:normAutofit lnSpcReduction="10000"/>
          </a:bodyPr>
          <a:lstStyle/>
          <a:p>
            <a:r>
              <a:rPr lang="en-US" dirty="0"/>
              <a:t>These technologies are in their infancy</a:t>
            </a:r>
          </a:p>
          <a:p>
            <a:r>
              <a:rPr lang="en-US" dirty="0"/>
              <a:t>They’re already being used by faculty, staff and students</a:t>
            </a:r>
          </a:p>
          <a:p>
            <a:r>
              <a:rPr lang="en-US" dirty="0"/>
              <a:t>Like all technologies, the ethics of their use depends on their users</a:t>
            </a:r>
          </a:p>
          <a:p>
            <a:r>
              <a:rPr lang="en-US" dirty="0"/>
              <a:t>The legal framework will always be well behind the front edge of the technology (and in this case, the trailing edge as well!)</a:t>
            </a:r>
          </a:p>
          <a:p>
            <a:r>
              <a:rPr lang="en-US" dirty="0"/>
              <a:t>These technologies scrape the entire Internet, capturing both the positive and the negative</a:t>
            </a:r>
          </a:p>
          <a:p>
            <a:r>
              <a:rPr lang="en-US" dirty="0"/>
              <a:t>Is this the “calculator” moment for writing?</a:t>
            </a:r>
          </a:p>
          <a:p>
            <a:r>
              <a:rPr lang="en-US" dirty="0"/>
              <a:t>How do we manage/lead staff/student/faculty use?</a:t>
            </a:r>
          </a:p>
          <a:p>
            <a:r>
              <a:rPr lang="en-US" dirty="0"/>
              <a:t>Where should we focus?</a:t>
            </a:r>
          </a:p>
        </p:txBody>
      </p:sp>
    </p:spTree>
    <p:extLst>
      <p:ext uri="{BB962C8B-B14F-4D97-AF65-F5344CB8AC3E}">
        <p14:creationId xmlns:p14="http://schemas.microsoft.com/office/powerpoint/2010/main" val="300301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5689-7C62-72C6-8A9D-EB5E2EB32482}"/>
              </a:ext>
            </a:extLst>
          </p:cNvPr>
          <p:cNvSpPr>
            <a:spLocks noGrp="1"/>
          </p:cNvSpPr>
          <p:nvPr>
            <p:ph type="title"/>
          </p:nvPr>
        </p:nvSpPr>
        <p:spPr/>
        <p:txBody>
          <a:bodyPr/>
          <a:lstStyle/>
          <a:p>
            <a:r>
              <a:rPr lang="en-US" dirty="0"/>
              <a:t>What’s Coming Next</a:t>
            </a:r>
          </a:p>
        </p:txBody>
      </p:sp>
      <p:sp>
        <p:nvSpPr>
          <p:cNvPr id="3" name="Content Placeholder 2">
            <a:extLst>
              <a:ext uri="{FF2B5EF4-FFF2-40B4-BE49-F238E27FC236}">
                <a16:creationId xmlns:a16="http://schemas.microsoft.com/office/drawing/2014/main" id="{059EAF54-7D61-50A2-F3B5-17F56B7A2843}"/>
              </a:ext>
            </a:extLst>
          </p:cNvPr>
          <p:cNvSpPr>
            <a:spLocks noGrp="1"/>
          </p:cNvSpPr>
          <p:nvPr>
            <p:ph idx="1"/>
          </p:nvPr>
        </p:nvSpPr>
        <p:spPr/>
        <p:txBody>
          <a:bodyPr>
            <a:normAutofit/>
          </a:bodyPr>
          <a:lstStyle/>
          <a:p>
            <a:r>
              <a:rPr lang="en-US" sz="3200" dirty="0"/>
              <a:t>AI Task Force</a:t>
            </a:r>
          </a:p>
          <a:p>
            <a:r>
              <a:rPr lang="en-US" sz="3200" dirty="0"/>
              <a:t>Potential Focus Areas:</a:t>
            </a:r>
          </a:p>
          <a:p>
            <a:pPr lvl="1"/>
            <a:r>
              <a:rPr lang="en-US" sz="2800" dirty="0"/>
              <a:t>Authorship and academic integrity (students and faculty)</a:t>
            </a:r>
          </a:p>
          <a:p>
            <a:pPr lvl="1"/>
            <a:r>
              <a:rPr lang="en-US" sz="2800" dirty="0"/>
              <a:t>The student experience </a:t>
            </a:r>
          </a:p>
          <a:p>
            <a:pPr lvl="1"/>
            <a:r>
              <a:rPr lang="en-US" sz="2800" dirty="0"/>
              <a:t>New contexts and meaning </a:t>
            </a:r>
          </a:p>
          <a:p>
            <a:pPr lvl="1"/>
            <a:r>
              <a:rPr lang="en-US" sz="2800" dirty="0"/>
              <a:t>Administrative applications</a:t>
            </a:r>
          </a:p>
        </p:txBody>
      </p:sp>
    </p:spTree>
    <p:extLst>
      <p:ext uri="{BB962C8B-B14F-4D97-AF65-F5344CB8AC3E}">
        <p14:creationId xmlns:p14="http://schemas.microsoft.com/office/powerpoint/2010/main" val="65769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04A0-8D82-89AF-A101-8184E790EA9E}"/>
              </a:ext>
            </a:extLst>
          </p:cNvPr>
          <p:cNvSpPr>
            <a:spLocks noGrp="1"/>
          </p:cNvSpPr>
          <p:nvPr>
            <p:ph type="title"/>
          </p:nvPr>
        </p:nvSpPr>
        <p:spPr/>
        <p:txBody>
          <a:bodyPr/>
          <a:lstStyle/>
          <a:p>
            <a:r>
              <a:rPr lang="en-US" dirty="0"/>
              <a:t>Before we start</a:t>
            </a:r>
          </a:p>
        </p:txBody>
      </p:sp>
      <p:sp>
        <p:nvSpPr>
          <p:cNvPr id="3" name="Content Placeholder 2">
            <a:extLst>
              <a:ext uri="{FF2B5EF4-FFF2-40B4-BE49-F238E27FC236}">
                <a16:creationId xmlns:a16="http://schemas.microsoft.com/office/drawing/2014/main" id="{B6D43A96-21CA-43DE-434E-9447F0CB3047}"/>
              </a:ext>
            </a:extLst>
          </p:cNvPr>
          <p:cNvSpPr>
            <a:spLocks noGrp="1"/>
          </p:cNvSpPr>
          <p:nvPr>
            <p:ph idx="1"/>
          </p:nvPr>
        </p:nvSpPr>
        <p:spPr/>
        <p:txBody>
          <a:bodyPr>
            <a:normAutofit/>
          </a:bodyPr>
          <a:lstStyle/>
          <a:p>
            <a:r>
              <a:rPr lang="en-US" sz="3600" dirty="0"/>
              <a:t>A couple of key ideas:</a:t>
            </a:r>
          </a:p>
          <a:p>
            <a:pPr lvl="1"/>
            <a:r>
              <a:rPr lang="en-US" sz="3200" dirty="0"/>
              <a:t>AI is not sentient – the Computer Overlords are not (yet) on our doorstep</a:t>
            </a:r>
          </a:p>
          <a:p>
            <a:pPr lvl="1"/>
            <a:r>
              <a:rPr lang="en-US" sz="3200" dirty="0"/>
              <a:t>AI is fundamentally about really good guessing</a:t>
            </a:r>
          </a:p>
        </p:txBody>
      </p:sp>
    </p:spTree>
    <p:extLst>
      <p:ext uri="{BB962C8B-B14F-4D97-AF65-F5344CB8AC3E}">
        <p14:creationId xmlns:p14="http://schemas.microsoft.com/office/powerpoint/2010/main" val="420599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reast Cancer Detection Using Machine Learning Classifier">
            <a:extLst>
              <a:ext uri="{FF2B5EF4-FFF2-40B4-BE49-F238E27FC236}">
                <a16:creationId xmlns:a16="http://schemas.microsoft.com/office/drawing/2014/main" id="{58D282F7-A297-22EF-503B-1A2059409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0416D0-2295-0BF3-11E8-CC3709ABDAA2}"/>
              </a:ext>
            </a:extLst>
          </p:cNvPr>
          <p:cNvSpPr>
            <a:spLocks noGrp="1"/>
          </p:cNvSpPr>
          <p:nvPr>
            <p:ph type="title"/>
          </p:nvPr>
        </p:nvSpPr>
        <p:spPr>
          <a:xfrm>
            <a:off x="838200" y="365125"/>
            <a:ext cx="3822189" cy="1899912"/>
          </a:xfrm>
        </p:spPr>
        <p:txBody>
          <a:bodyPr>
            <a:normAutofit/>
          </a:bodyPr>
          <a:lstStyle/>
          <a:p>
            <a:r>
              <a:rPr lang="en-US" sz="4000" dirty="0"/>
              <a:t>Key Terms</a:t>
            </a:r>
          </a:p>
        </p:txBody>
      </p:sp>
      <p:sp>
        <p:nvSpPr>
          <p:cNvPr id="3" name="Content Placeholder 2">
            <a:extLst>
              <a:ext uri="{FF2B5EF4-FFF2-40B4-BE49-F238E27FC236}">
                <a16:creationId xmlns:a16="http://schemas.microsoft.com/office/drawing/2014/main" id="{F4793F3F-0A68-47E8-FEC1-57090E4190A8}"/>
              </a:ext>
            </a:extLst>
          </p:cNvPr>
          <p:cNvSpPr>
            <a:spLocks noGrp="1"/>
          </p:cNvSpPr>
          <p:nvPr>
            <p:ph idx="1"/>
          </p:nvPr>
        </p:nvSpPr>
        <p:spPr>
          <a:xfrm>
            <a:off x="838200" y="2183802"/>
            <a:ext cx="3822189" cy="4309073"/>
          </a:xfrm>
        </p:spPr>
        <p:txBody>
          <a:bodyPr>
            <a:normAutofit fontScale="92500" lnSpcReduction="20000"/>
          </a:bodyPr>
          <a:lstStyle/>
          <a:p>
            <a:pPr>
              <a:lnSpc>
                <a:spcPct val="170000"/>
              </a:lnSpc>
            </a:pPr>
            <a:r>
              <a:rPr lang="en-US" sz="3000" dirty="0"/>
              <a:t>Machine Learning</a:t>
            </a:r>
          </a:p>
          <a:p>
            <a:pPr lvl="1"/>
            <a:r>
              <a:rPr lang="en-US" u="sng" dirty="0">
                <a:effectLst/>
                <a:latin typeface="Calibri" panose="020F0502020204030204" pitchFamily="34" charset="0"/>
                <a:ea typeface="Calibri" panose="020F0502020204030204" pitchFamily="34" charset="0"/>
                <a:cs typeface="Times New Roman" panose="02020603050405020304" pitchFamily="18" charset="0"/>
              </a:rPr>
              <a:t>Definition</a:t>
            </a:r>
            <a:r>
              <a:rPr lang="en-US" dirty="0">
                <a:effectLst/>
                <a:latin typeface="Calibri" panose="020F0502020204030204" pitchFamily="34" charset="0"/>
                <a:ea typeface="Calibri" panose="020F0502020204030204" pitchFamily="34" charset="0"/>
                <a:cs typeface="Times New Roman" panose="02020603050405020304" pitchFamily="18" charset="0"/>
              </a:rPr>
              <a:t>:  computer systems that learn and adapt without following explicit instructions by analyzing and drawing inferences from patterns in data.  </a:t>
            </a:r>
          </a:p>
          <a:p>
            <a:pPr marL="457200" lvl="1"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u="sng" dirty="0">
                <a:latin typeface="Calibri" panose="020F0502020204030204" pitchFamily="34" charset="0"/>
                <a:ea typeface="Calibri" panose="020F0502020204030204" pitchFamily="34" charset="0"/>
                <a:cs typeface="Times New Roman" panose="02020603050405020304" pitchFamily="18" charset="0"/>
              </a:rPr>
              <a:t>E</a:t>
            </a:r>
            <a:r>
              <a:rPr lang="en-US" u="sng" dirty="0">
                <a:effectLst/>
                <a:latin typeface="Calibri" panose="020F0502020204030204" pitchFamily="34" charset="0"/>
                <a:ea typeface="Calibri" panose="020F0502020204030204" pitchFamily="34" charset="0"/>
                <a:cs typeface="Times New Roman" panose="02020603050405020304" pitchFamily="18" charset="0"/>
              </a:rPr>
              <a:t>xample:</a:t>
            </a:r>
            <a:r>
              <a:rPr lang="en-US" dirty="0">
                <a:effectLst/>
                <a:latin typeface="Calibri" panose="020F0502020204030204" pitchFamily="34" charset="0"/>
                <a:ea typeface="Calibri" panose="020F0502020204030204" pitchFamily="34" charset="0"/>
                <a:cs typeface="Times New Roman" panose="02020603050405020304" pitchFamily="18" charset="0"/>
              </a:rPr>
              <a:t> an algorithm that picks out possible instances of breast cancer in a mammogram without human intervention.</a:t>
            </a:r>
            <a:endParaRPr lang="en-US" dirty="0"/>
          </a:p>
        </p:txBody>
      </p:sp>
    </p:spTree>
    <p:extLst>
      <p:ext uri="{BB962C8B-B14F-4D97-AF65-F5344CB8AC3E}">
        <p14:creationId xmlns:p14="http://schemas.microsoft.com/office/powerpoint/2010/main" val="37486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416D0-2295-0BF3-11E8-CC3709ABDAA2}"/>
              </a:ext>
            </a:extLst>
          </p:cNvPr>
          <p:cNvSpPr>
            <a:spLocks noGrp="1"/>
          </p:cNvSpPr>
          <p:nvPr>
            <p:ph type="title"/>
          </p:nvPr>
        </p:nvSpPr>
        <p:spPr>
          <a:xfrm>
            <a:off x="1137035" y="609600"/>
            <a:ext cx="3595678" cy="1330839"/>
          </a:xfrm>
        </p:spPr>
        <p:txBody>
          <a:bodyPr>
            <a:normAutofit/>
          </a:bodyPr>
          <a:lstStyle/>
          <a:p>
            <a:r>
              <a:rPr lang="en-US"/>
              <a:t>Key Terms</a:t>
            </a:r>
          </a:p>
        </p:txBody>
      </p:sp>
      <p:sp>
        <p:nvSpPr>
          <p:cNvPr id="3" name="Content Placeholder 2">
            <a:extLst>
              <a:ext uri="{FF2B5EF4-FFF2-40B4-BE49-F238E27FC236}">
                <a16:creationId xmlns:a16="http://schemas.microsoft.com/office/drawing/2014/main" id="{F4793F3F-0A68-47E8-FEC1-57090E4190A8}"/>
              </a:ext>
            </a:extLst>
          </p:cNvPr>
          <p:cNvSpPr>
            <a:spLocks noGrp="1"/>
          </p:cNvSpPr>
          <p:nvPr>
            <p:ph idx="1"/>
          </p:nvPr>
        </p:nvSpPr>
        <p:spPr>
          <a:xfrm>
            <a:off x="1137034" y="1785257"/>
            <a:ext cx="3420452" cy="4680089"/>
          </a:xfrm>
        </p:spPr>
        <p:txBody>
          <a:bodyPr>
            <a:normAutofit fontScale="92500"/>
          </a:bodyPr>
          <a:lstStyle/>
          <a:p>
            <a:pPr>
              <a:lnSpc>
                <a:spcPct val="150000"/>
              </a:lnSpc>
            </a:pPr>
            <a:r>
              <a:rPr lang="en-US" dirty="0"/>
              <a:t>Artificial Intelligence</a:t>
            </a:r>
          </a:p>
          <a:p>
            <a:pPr lvl="1"/>
            <a:r>
              <a:rPr lang="en-US" sz="2200" u="sng" dirty="0">
                <a:effectLst/>
                <a:latin typeface="Calibri" panose="020F0502020204030204" pitchFamily="34" charset="0"/>
                <a:ea typeface="Calibri" panose="020F0502020204030204" pitchFamily="34" charset="0"/>
                <a:cs typeface="Times New Roman" panose="02020603050405020304" pitchFamily="18" charset="0"/>
              </a:rPr>
              <a:t>Definition:</a:t>
            </a:r>
            <a:r>
              <a:rPr lang="en-US" sz="2200" dirty="0">
                <a:effectLst/>
                <a:latin typeface="Calibri" panose="020F0502020204030204" pitchFamily="34" charset="0"/>
                <a:ea typeface="Calibri" panose="020F0502020204030204" pitchFamily="34" charset="0"/>
                <a:cs typeface="Times New Roman" panose="02020603050405020304" pitchFamily="18" charset="0"/>
              </a:rPr>
              <a:t>  computer systems that can perform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taks</a:t>
            </a:r>
            <a:r>
              <a:rPr lang="en-US" sz="2200" dirty="0">
                <a:effectLst/>
                <a:latin typeface="Calibri" panose="020F0502020204030204" pitchFamily="34" charset="0"/>
                <a:ea typeface="Calibri" panose="020F0502020204030204" pitchFamily="34" charset="0"/>
                <a:cs typeface="Times New Roman" panose="02020603050405020304" pitchFamily="18" charset="0"/>
              </a:rPr>
              <a:t> that typically require human intelligence – vision perception, speech recognition, decision-making, etc.  AI requires a lot of machine learning.</a:t>
            </a:r>
          </a:p>
          <a:p>
            <a:pPr lvl="1"/>
            <a:r>
              <a:rPr lang="en-US" sz="2200" u="sng" dirty="0">
                <a:latin typeface="Calibri" panose="020F0502020204030204" pitchFamily="34" charset="0"/>
                <a:ea typeface="Calibri" panose="020F0502020204030204" pitchFamily="34" charset="0"/>
                <a:cs typeface="Times New Roman" panose="02020603050405020304" pitchFamily="18" charset="0"/>
              </a:rPr>
              <a:t>E</a:t>
            </a:r>
            <a:r>
              <a:rPr lang="en-US" sz="2200" u="sng" dirty="0">
                <a:effectLst/>
                <a:latin typeface="Calibri" panose="020F0502020204030204" pitchFamily="34" charset="0"/>
                <a:ea typeface="Calibri" panose="020F0502020204030204" pitchFamily="34" charset="0"/>
                <a:cs typeface="Times New Roman" panose="02020603050405020304" pitchFamily="18" charset="0"/>
              </a:rPr>
              <a:t>xample: </a:t>
            </a:r>
            <a:r>
              <a:rPr lang="en-US" sz="2200" dirty="0">
                <a:effectLst/>
                <a:latin typeface="Calibri" panose="020F0502020204030204" pitchFamily="34" charset="0"/>
                <a:ea typeface="Calibri" panose="020F0502020204030204" pitchFamily="34" charset="0"/>
                <a:cs typeface="Times New Roman" panose="02020603050405020304" pitchFamily="18" charset="0"/>
              </a:rPr>
              <a:t>Autonomous vehicle driving</a:t>
            </a:r>
            <a:endParaRPr lang="en-US" sz="2200" dirty="0"/>
          </a:p>
        </p:txBody>
      </p:sp>
      <p:pic>
        <p:nvPicPr>
          <p:cNvPr id="3074" name="Picture 2" descr="Autonomous Vehicles Will Use New Sensor &amp; Navigation Technology">
            <a:extLst>
              <a:ext uri="{FF2B5EF4-FFF2-40B4-BE49-F238E27FC236}">
                <a16:creationId xmlns:a16="http://schemas.microsoft.com/office/drawing/2014/main" id="{828EA083-E2E1-8678-B2EB-515BF96FC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37" r="29875" b="-1"/>
          <a:stretch/>
        </p:blipFill>
        <p:spPr bwMode="auto">
          <a:xfrm>
            <a:off x="4948188" y="-717357"/>
            <a:ext cx="7243812" cy="7831024"/>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9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8" name="Freeform: Shape 103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hat is ChatGPT?">
            <a:extLst>
              <a:ext uri="{FF2B5EF4-FFF2-40B4-BE49-F238E27FC236}">
                <a16:creationId xmlns:a16="http://schemas.microsoft.com/office/drawing/2014/main" id="{02556E89-46B9-461C-DD50-0EF216D1BC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2004979"/>
            <a:ext cx="4777381" cy="267533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039" name="Arc 103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0416D0-2295-0BF3-11E8-CC3709ABDAA2}"/>
              </a:ext>
            </a:extLst>
          </p:cNvPr>
          <p:cNvSpPr>
            <a:spLocks noGrp="1"/>
          </p:cNvSpPr>
          <p:nvPr>
            <p:ph type="title"/>
          </p:nvPr>
        </p:nvSpPr>
        <p:spPr>
          <a:xfrm>
            <a:off x="838201" y="479493"/>
            <a:ext cx="5257800" cy="1325563"/>
          </a:xfrm>
        </p:spPr>
        <p:txBody>
          <a:bodyPr>
            <a:normAutofit/>
          </a:bodyPr>
          <a:lstStyle/>
          <a:p>
            <a:r>
              <a:rPr lang="en-US" dirty="0"/>
              <a:t>Key Terms</a:t>
            </a:r>
          </a:p>
        </p:txBody>
      </p:sp>
      <p:sp>
        <p:nvSpPr>
          <p:cNvPr id="3" name="Content Placeholder 2">
            <a:extLst>
              <a:ext uri="{FF2B5EF4-FFF2-40B4-BE49-F238E27FC236}">
                <a16:creationId xmlns:a16="http://schemas.microsoft.com/office/drawing/2014/main" id="{F4793F3F-0A68-47E8-FEC1-57090E4190A8}"/>
              </a:ext>
            </a:extLst>
          </p:cNvPr>
          <p:cNvSpPr>
            <a:spLocks noGrp="1"/>
          </p:cNvSpPr>
          <p:nvPr>
            <p:ph idx="1"/>
          </p:nvPr>
        </p:nvSpPr>
        <p:spPr>
          <a:xfrm>
            <a:off x="838201" y="1984443"/>
            <a:ext cx="5257800" cy="4192520"/>
          </a:xfrm>
        </p:spPr>
        <p:txBody>
          <a:bodyPr>
            <a:normAutofit/>
          </a:bodyPr>
          <a:lstStyle/>
          <a:p>
            <a:r>
              <a:rPr lang="en-US" dirty="0"/>
              <a:t>Generative Artificial Intelligence</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Subfield of AI where algorithms are used to generate text, imagery, speech that is human-like (and can be hard to distinguish)</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Simple example – Using a tool like </a:t>
            </a:r>
            <a:r>
              <a:rPr lang="en-US" dirty="0" err="1">
                <a:effectLst/>
                <a:latin typeface="Calibri" panose="020F0502020204030204" pitchFamily="34" charset="0"/>
                <a:ea typeface="Calibri" panose="020F0502020204030204" pitchFamily="34" charset="0"/>
                <a:cs typeface="Times New Roman" panose="02020603050405020304" pitchFamily="18" charset="0"/>
              </a:rPr>
              <a:t>ChatGPT</a:t>
            </a:r>
            <a:r>
              <a:rPr lang="en-US" dirty="0">
                <a:effectLst/>
                <a:latin typeface="Calibri" panose="020F0502020204030204" pitchFamily="34" charset="0"/>
                <a:ea typeface="Calibri" panose="020F0502020204030204" pitchFamily="34" charset="0"/>
                <a:cs typeface="Times New Roman" panose="02020603050405020304" pitchFamily="18" charset="0"/>
              </a:rPr>
              <a:t> to generate text.  Students using </a:t>
            </a:r>
            <a:r>
              <a:rPr lang="en-US" dirty="0" err="1">
                <a:effectLst/>
                <a:latin typeface="Calibri" panose="020F0502020204030204" pitchFamily="34" charset="0"/>
                <a:ea typeface="Calibri" panose="020F0502020204030204" pitchFamily="34" charset="0"/>
                <a:cs typeface="Times New Roman" panose="02020603050405020304" pitchFamily="18" charset="0"/>
              </a:rPr>
              <a:t>ChatGPT</a:t>
            </a:r>
            <a:r>
              <a:rPr lang="en-US" dirty="0">
                <a:effectLst/>
                <a:latin typeface="Calibri" panose="020F0502020204030204" pitchFamily="34" charset="0"/>
                <a:ea typeface="Calibri" panose="020F0502020204030204" pitchFamily="34" charset="0"/>
                <a:cs typeface="Times New Roman" panose="02020603050405020304" pitchFamily="18" charset="0"/>
              </a:rPr>
              <a:t> to write an essay.</a:t>
            </a:r>
            <a:endParaRPr lang="en-US" dirty="0"/>
          </a:p>
          <a:p>
            <a:pPr marL="457200" lvl="1" indent="0">
              <a:buNone/>
            </a:pPr>
            <a:endParaRPr lang="en-US" dirty="0"/>
          </a:p>
        </p:txBody>
      </p:sp>
    </p:spTree>
    <p:extLst>
      <p:ext uri="{BB962C8B-B14F-4D97-AF65-F5344CB8AC3E}">
        <p14:creationId xmlns:p14="http://schemas.microsoft.com/office/powerpoint/2010/main" val="34932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29CB-08E3-BA96-CF9D-7B930F73F3E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A551249-E133-6235-D1C3-B2DC6ED221A9}"/>
              </a:ext>
            </a:extLst>
          </p:cNvPr>
          <p:cNvSpPr>
            <a:spLocks noGrp="1"/>
          </p:cNvSpPr>
          <p:nvPr>
            <p:ph idx="1"/>
          </p:nvPr>
        </p:nvSpPr>
        <p:spPr>
          <a:xfrm>
            <a:off x="838200" y="1825624"/>
            <a:ext cx="10515600" cy="4865461"/>
          </a:xfrm>
        </p:spPr>
        <p:txBody>
          <a:bodyPr>
            <a:normAutofit lnSpcReduction="10000"/>
          </a:bodyPr>
          <a:lstStyle/>
          <a:p>
            <a:r>
              <a:rPr lang="en-US" sz="2400" dirty="0"/>
              <a:t>Prompt - </a:t>
            </a:r>
            <a:r>
              <a:rPr lang="en-US" sz="2400" b="0" i="0" dirty="0">
                <a:solidFill>
                  <a:srgbClr val="343541"/>
                </a:solidFill>
                <a:effectLst/>
                <a:latin typeface="Söhne"/>
              </a:rPr>
              <a:t>Write a one paragraph biography of Sharon Simmons, CS AUH</a:t>
            </a:r>
          </a:p>
          <a:p>
            <a:pPr marL="0" indent="0">
              <a:buNone/>
            </a:pPr>
            <a:endParaRPr lang="en-US" sz="1600" b="0" i="0" dirty="0">
              <a:solidFill>
                <a:srgbClr val="374151"/>
              </a:solidFill>
              <a:effectLst/>
              <a:latin typeface="Söhne"/>
            </a:endParaRPr>
          </a:p>
          <a:p>
            <a:pPr marL="0" indent="0">
              <a:buNone/>
            </a:pPr>
            <a:r>
              <a:rPr lang="en-US" sz="2400" b="0" i="0" dirty="0">
                <a:solidFill>
                  <a:srgbClr val="374151"/>
                </a:solidFill>
                <a:effectLst/>
                <a:latin typeface="Söhne"/>
              </a:rPr>
              <a:t>Dr. Sharon Simmons is an accomplished academic leader and a prominent figure in the field of computer science, currently serving as the Academic Unit Head of Computer Science at James Madison University. With a distinguished career spanning over two decades, Dr. Simmons has made significant contributions to both academia and industry. Her research interests encompass a wide range of topics, from artificial intelligence and machine learning to cybersecurity and software engineering. Driven by a passion for education and innovation, she has not only guided her department towards excellence but also inspired countless students to pursue careers in technology. Under her leadership, James Madison University's Computer Science program has flourished, earning a reputation for cutting-edge research and fostering the next generation of computer scientists. Dr. Simmons continues to be a trailblazer in her field, shaping the future of computer science education and research.</a:t>
            </a:r>
            <a:endParaRPr lang="en-US" sz="4800" dirty="0"/>
          </a:p>
        </p:txBody>
      </p:sp>
    </p:spTree>
    <p:extLst>
      <p:ext uri="{BB962C8B-B14F-4D97-AF65-F5344CB8AC3E}">
        <p14:creationId xmlns:p14="http://schemas.microsoft.com/office/powerpoint/2010/main" val="173781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29CB-08E3-BA96-CF9D-7B930F73F3E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A551249-E133-6235-D1C3-B2DC6ED221A9}"/>
              </a:ext>
            </a:extLst>
          </p:cNvPr>
          <p:cNvSpPr>
            <a:spLocks noGrp="1"/>
          </p:cNvSpPr>
          <p:nvPr>
            <p:ph idx="1"/>
          </p:nvPr>
        </p:nvSpPr>
        <p:spPr>
          <a:xfrm>
            <a:off x="838200" y="1825625"/>
            <a:ext cx="10515600" cy="4807404"/>
          </a:xfrm>
        </p:spPr>
        <p:txBody>
          <a:bodyPr>
            <a:normAutofit lnSpcReduction="10000"/>
          </a:bodyPr>
          <a:lstStyle/>
          <a:p>
            <a:r>
              <a:rPr lang="en-US" sz="2400" dirty="0"/>
              <a:t>Prompt - </a:t>
            </a:r>
            <a:r>
              <a:rPr lang="en-US" sz="2400" b="0" i="0" dirty="0">
                <a:solidFill>
                  <a:srgbClr val="343541"/>
                </a:solidFill>
                <a:effectLst/>
                <a:latin typeface="Söhne"/>
              </a:rPr>
              <a:t>Write a one paragraph biography of Bayo </a:t>
            </a:r>
            <a:r>
              <a:rPr lang="en-US" sz="2400" b="0" i="0" dirty="0" err="1">
                <a:solidFill>
                  <a:srgbClr val="343541"/>
                </a:solidFill>
                <a:effectLst/>
                <a:latin typeface="Söhne"/>
              </a:rPr>
              <a:t>Ogundipe</a:t>
            </a:r>
            <a:r>
              <a:rPr lang="en-US" sz="2400" b="0" i="0" dirty="0">
                <a:solidFill>
                  <a:srgbClr val="343541"/>
                </a:solidFill>
                <a:effectLst/>
                <a:latin typeface="Söhne"/>
              </a:rPr>
              <a:t>, AUH, </a:t>
            </a:r>
            <a:r>
              <a:rPr lang="en-US" sz="2400" dirty="0">
                <a:solidFill>
                  <a:srgbClr val="343541"/>
                </a:solidFill>
                <a:latin typeface="Söhne"/>
              </a:rPr>
              <a:t>Engineering</a:t>
            </a:r>
            <a:endParaRPr lang="en-US" sz="2000" b="0" i="0" dirty="0">
              <a:solidFill>
                <a:srgbClr val="374151"/>
              </a:solidFill>
              <a:effectLst/>
              <a:latin typeface="Söhne"/>
            </a:endParaRPr>
          </a:p>
          <a:p>
            <a:pPr marL="0" indent="0">
              <a:buNone/>
            </a:pPr>
            <a:endParaRPr lang="en-US" sz="2400" b="0" i="0" dirty="0">
              <a:solidFill>
                <a:srgbClr val="374151"/>
              </a:solidFill>
              <a:effectLst/>
              <a:latin typeface="Söhne"/>
            </a:endParaRPr>
          </a:p>
          <a:p>
            <a:pPr marL="0" indent="0">
              <a:buNone/>
            </a:pPr>
            <a:r>
              <a:rPr lang="en-US" sz="2400" b="0" i="0" dirty="0">
                <a:solidFill>
                  <a:srgbClr val="374151"/>
                </a:solidFill>
                <a:effectLst/>
                <a:latin typeface="Söhne"/>
              </a:rPr>
              <a:t>Dr. Adebayo </a:t>
            </a:r>
            <a:r>
              <a:rPr lang="en-US" sz="2400" b="0" i="0" dirty="0" err="1">
                <a:solidFill>
                  <a:srgbClr val="374151"/>
                </a:solidFill>
                <a:effectLst/>
                <a:latin typeface="Söhne"/>
              </a:rPr>
              <a:t>Ogundipe</a:t>
            </a:r>
            <a:r>
              <a:rPr lang="en-US" sz="2400" b="0" i="0" dirty="0">
                <a:solidFill>
                  <a:srgbClr val="374151"/>
                </a:solidFill>
                <a:effectLst/>
                <a:latin typeface="Söhne"/>
              </a:rPr>
              <a:t> is a distinguished academic and engineering leader, currently serving as the Academic Unit Head of Engineering at James Madison University. With an illustrious career spanning over two decades, Dr. </a:t>
            </a:r>
            <a:r>
              <a:rPr lang="en-US" sz="2400" b="0" i="0" dirty="0" err="1">
                <a:solidFill>
                  <a:srgbClr val="374151"/>
                </a:solidFill>
                <a:effectLst/>
                <a:latin typeface="Söhne"/>
              </a:rPr>
              <a:t>Ogundipe</a:t>
            </a:r>
            <a:r>
              <a:rPr lang="en-US" sz="2400" b="0" i="0" dirty="0">
                <a:solidFill>
                  <a:srgbClr val="374151"/>
                </a:solidFill>
                <a:effectLst/>
                <a:latin typeface="Söhne"/>
              </a:rPr>
              <a:t> has been at the forefront of engineering education and research. His expertise lies in various engineering disciplines, from mechanical and electrical to civil and environmental engineering, reflecting his broad academic interests and contributions to multidisciplinary research. Driven by a deep commitment to fostering innovation and preparing future engineers for the challenges of the modern world, he has played a pivotal role in advancing engineering programs at James Madison University. Under his guidance, the engineering department has thrived, producing talented graduates and groundbreaking research. Dr. </a:t>
            </a:r>
            <a:r>
              <a:rPr lang="en-US" sz="2400" b="0" i="0" dirty="0" err="1">
                <a:solidFill>
                  <a:srgbClr val="374151"/>
                </a:solidFill>
                <a:effectLst/>
                <a:latin typeface="Söhne"/>
              </a:rPr>
              <a:t>Ogundipe's</a:t>
            </a:r>
            <a:r>
              <a:rPr lang="en-US" sz="2400" b="0" i="0" dirty="0">
                <a:solidFill>
                  <a:srgbClr val="374151"/>
                </a:solidFill>
                <a:effectLst/>
                <a:latin typeface="Söhne"/>
              </a:rPr>
              <a:t> unwavering dedication to the field and his commitment to excellence continue to shape the future of engineering education and research at the university.</a:t>
            </a:r>
            <a:endParaRPr lang="en-US" sz="3600" dirty="0"/>
          </a:p>
        </p:txBody>
      </p:sp>
    </p:spTree>
    <p:extLst>
      <p:ext uri="{BB962C8B-B14F-4D97-AF65-F5344CB8AC3E}">
        <p14:creationId xmlns:p14="http://schemas.microsoft.com/office/powerpoint/2010/main" val="406010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set of 10 AI-generated variations on a self-portrait by Salvador Dalí">
            <a:extLst>
              <a:ext uri="{FF2B5EF4-FFF2-40B4-BE49-F238E27FC236}">
                <a16:creationId xmlns:a16="http://schemas.microsoft.com/office/drawing/2014/main" id="{95023E97-5C14-EE1D-621C-88B4935B25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D99107-9BA4-AACA-CDF6-7164DD907CE1}"/>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a:solidFill>
                  <a:schemeClr val="tx1">
                    <a:lumMod val="85000"/>
                    <a:lumOff val="15000"/>
                  </a:schemeClr>
                </a:solidFill>
              </a:rPr>
              <a:t>Not Just Text!</a:t>
            </a:r>
          </a:p>
        </p:txBody>
      </p:sp>
      <p:sp>
        <p:nvSpPr>
          <p:cNvPr id="3" name="Content Placeholder 2">
            <a:extLst>
              <a:ext uri="{FF2B5EF4-FFF2-40B4-BE49-F238E27FC236}">
                <a16:creationId xmlns:a16="http://schemas.microsoft.com/office/drawing/2014/main" id="{F54CD5BA-DE06-ECD0-5898-40F7255F3EAC}"/>
              </a:ext>
            </a:extLst>
          </p:cNvPr>
          <p:cNvSpPr>
            <a:spLocks noGrp="1"/>
          </p:cNvSpPr>
          <p:nvPr>
            <p:ph idx="1"/>
          </p:nvPr>
        </p:nvSpPr>
        <p:spPr>
          <a:xfrm>
            <a:off x="599819" y="6059086"/>
            <a:ext cx="6931319" cy="349725"/>
          </a:xfrm>
        </p:spPr>
        <p:txBody>
          <a:bodyPr vert="horz" lIns="91440" tIns="45720" rIns="91440" bIns="45720" rtlCol="0" anchor="t">
            <a:normAutofit fontScale="92500" lnSpcReduction="20000"/>
          </a:bodyPr>
          <a:lstStyle/>
          <a:p>
            <a:pPr marL="0" indent="0">
              <a:buNone/>
            </a:pPr>
            <a:r>
              <a:rPr lang="en-US" sz="2400" dirty="0">
                <a:solidFill>
                  <a:schemeClr val="tx1">
                    <a:lumMod val="85000"/>
                    <a:lumOff val="15000"/>
                  </a:schemeClr>
                </a:solidFill>
              </a:rPr>
              <a:t>DALL-E</a:t>
            </a:r>
          </a:p>
        </p:txBody>
      </p:sp>
    </p:spTree>
    <p:extLst>
      <p:ext uri="{BB962C8B-B14F-4D97-AF65-F5344CB8AC3E}">
        <p14:creationId xmlns:p14="http://schemas.microsoft.com/office/powerpoint/2010/main" val="171320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6153" name="Freeform: Shape 6152">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155" name="Freeform: Shape 6154">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146" name="Picture 2" descr="DALL-E 2&amp;#039;s interpretation of the prompt: An astronaut riding a horse. It&amp;#039;s...an astronaut riding a white horse through space. It&amp;#039;s beautiful.">
            <a:extLst>
              <a:ext uri="{FF2B5EF4-FFF2-40B4-BE49-F238E27FC236}">
                <a16:creationId xmlns:a16="http://schemas.microsoft.com/office/drawing/2014/main" id="{5FF4D6CC-DBD7-DE54-3283-717086EA235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622" r="1" b="15546"/>
          <a:stretch/>
        </p:blipFill>
        <p:spPr bwMode="auto">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extLst>
            <a:ext uri="{909E8E84-426E-40DD-AFC4-6F175D3DCCD1}">
              <a14:hiddenFill xmlns:a14="http://schemas.microsoft.com/office/drawing/2010/main">
                <a:solidFill>
                  <a:srgbClr val="FFFFFF"/>
                </a:solidFill>
              </a14:hiddenFill>
            </a:ext>
          </a:extLst>
        </p:spPr>
      </p:pic>
      <p:sp>
        <p:nvSpPr>
          <p:cNvPr id="6157" name="Freeform: Shape 6156">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5688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2E9CB8"/>
      </a:accent2>
      <a:accent3>
        <a:srgbClr val="C80724"/>
      </a:accent3>
      <a:accent4>
        <a:srgbClr val="E97132"/>
      </a:accent4>
      <a:accent5>
        <a:srgbClr val="196B24"/>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1608</TotalTime>
  <Words>686</Words>
  <Application>Microsoft Macintosh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Meiryo</vt:lpstr>
      <vt:lpstr>Aptos</vt:lpstr>
      <vt:lpstr>Aptos Display</vt:lpstr>
      <vt:lpstr>Arial</vt:lpstr>
      <vt:lpstr>Calibri</vt:lpstr>
      <vt:lpstr>Söhne</vt:lpstr>
      <vt:lpstr>Office Theme</vt:lpstr>
      <vt:lpstr>The ABC’s of AI </vt:lpstr>
      <vt:lpstr>Before we start</vt:lpstr>
      <vt:lpstr>Key Terms</vt:lpstr>
      <vt:lpstr>Key Terms</vt:lpstr>
      <vt:lpstr>Key Terms</vt:lpstr>
      <vt:lpstr>Example</vt:lpstr>
      <vt:lpstr>Example</vt:lpstr>
      <vt:lpstr>Not Just Text!</vt:lpstr>
      <vt:lpstr>PowerPoint Presentation</vt:lpstr>
      <vt:lpstr>Videos</vt:lpstr>
      <vt:lpstr>Audio</vt:lpstr>
      <vt:lpstr>Key Points for Us to Consider</vt:lpstr>
      <vt:lpstr>What’s Coming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AI </dc:title>
  <dc:creator>Kolvoord, Bob - kolvoora</dc:creator>
  <cp:lastModifiedBy>Kolvoord, Bob - kolvoora</cp:lastModifiedBy>
  <cp:revision>5</cp:revision>
  <dcterms:created xsi:type="dcterms:W3CDTF">2023-06-20T15:27:51Z</dcterms:created>
  <dcterms:modified xsi:type="dcterms:W3CDTF">2023-09-07T17:27:03Z</dcterms:modified>
</cp:coreProperties>
</file>