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4" r:id="rId3"/>
    <p:sldId id="265" r:id="rId4"/>
    <p:sldId id="266" r:id="rId5"/>
    <p:sldId id="258" r:id="rId6"/>
    <p:sldId id="260" r:id="rId7"/>
    <p:sldId id="267" r:id="rId8"/>
    <p:sldId id="261" r:id="rId9"/>
    <p:sldId id="262" r:id="rId10"/>
    <p:sldId id="263" r:id="rId11"/>
    <p:sldId id="268" r:id="rId12"/>
    <p:sldId id="269" r:id="rId13"/>
    <p:sldId id="270"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xmlns:mv="urn:schemas-microsoft-com:mac:vml" xmlns:mc="http://schemas.openxmlformats.org/markup-compatibility/2006">
          <a:srgbClr val="FF0000"/>
        </p14:laserClr>
      </p:ext>
      <p:ext uri="{2FDB2607-1784-4EEB-B798-7EB5836EED8A}">
        <p14:showMediaCtrls xmlns="" xmlns:p14="http://schemas.microsoft.com/office/powerpoint/2010/main" xmlns:mv="urn:schemas-microsoft-com:mac:vml" xmlns:mc="http://schemas.openxmlformats.org/markup-compatibility/2006" val="1"/>
      </p:ext>
    </p:extLst>
  </p:showPr>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9" d="100"/>
          <a:sy n="79" d="100"/>
        </p:scale>
        <p:origin x="-1824" y="-6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DFA231-7672-6344-BE3B-5E47743E1A9C}"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FA231-7672-6344-BE3B-5E47743E1A9C}"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FA231-7672-6344-BE3B-5E47743E1A9C}"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FA231-7672-6344-BE3B-5E47743E1A9C}"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FA231-7672-6344-BE3B-5E47743E1A9C}"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FA231-7672-6344-BE3B-5E47743E1A9C}"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DFA231-7672-6344-BE3B-5E47743E1A9C}" type="datetimeFigureOut">
              <a:rPr lang="en-US" smtClean="0"/>
              <a:pPr/>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DFA231-7672-6344-BE3B-5E47743E1A9C}" type="datetimeFigureOut">
              <a:rPr lang="en-US" smtClean="0"/>
              <a:pPr/>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FA231-7672-6344-BE3B-5E47743E1A9C}" type="datetimeFigureOut">
              <a:rPr lang="en-US" smtClean="0"/>
              <a:pPr/>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FA231-7672-6344-BE3B-5E47743E1A9C}"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FA231-7672-6344-BE3B-5E47743E1A9C}"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CA3AC-48E6-2A4D-A4D6-B88867D650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FA231-7672-6344-BE3B-5E47743E1A9C}" type="datetimeFigureOut">
              <a:rPr lang="en-US" smtClean="0"/>
              <a:pPr/>
              <a:t>5/15/2012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CA3AC-48E6-2A4D-A4D6-B88867D650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security.gm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4117" y="484094"/>
            <a:ext cx="8609997" cy="4172429"/>
          </a:xfrm>
        </p:spPr>
        <p:txBody>
          <a:bodyPr>
            <a:normAutofit fontScale="90000"/>
          </a:bodyPr>
          <a:lstStyle/>
          <a:p>
            <a:r>
              <a:rPr lang="en-US" dirty="0"/>
              <a:t>Departmental Risk Assessment Coordinators (DRAC)</a:t>
            </a:r>
            <a:br>
              <a:rPr lang="en-US" dirty="0"/>
            </a:br>
            <a:r>
              <a:rPr lang="en-US" dirty="0" smtClean="0"/>
              <a:t>Program</a:t>
            </a:r>
            <a:br>
              <a:rPr lang="en-US" dirty="0" smtClean="0"/>
            </a:br>
            <a:r>
              <a:rPr lang="en-US" dirty="0"/>
              <a:t/>
            </a:r>
            <a:br>
              <a:rPr lang="en-US" dirty="0"/>
            </a:br>
            <a:r>
              <a:rPr lang="en-US" dirty="0"/>
              <a:t>CUVA </a:t>
            </a:r>
            <a:r>
              <a:rPr lang="en-US" dirty="0" smtClean="0"/>
              <a:t>Conference</a:t>
            </a:r>
            <a:br>
              <a:rPr lang="en-US" dirty="0" smtClean="0"/>
            </a:br>
            <a:r>
              <a:rPr lang="en-US" sz="2700" dirty="0"/>
              <a:t>M</a:t>
            </a:r>
            <a:r>
              <a:rPr lang="en-US" sz="2700" dirty="0" smtClean="0"/>
              <a:t>ay 23, 2012</a:t>
            </a:r>
            <a:br>
              <a:rPr lang="en-US" sz="2700" dirty="0" smtClean="0"/>
            </a:br>
            <a:r>
              <a:rPr lang="en-US" sz="2700" dirty="0"/>
              <a:t>Mason </a:t>
            </a:r>
            <a:r>
              <a:rPr lang="en-US" sz="2700" dirty="0" smtClean="0"/>
              <a:t>Inn</a:t>
            </a:r>
            <a:br>
              <a:rPr lang="en-US" sz="2700" dirty="0" smtClean="0"/>
            </a:br>
            <a:r>
              <a:rPr lang="en-US" sz="2700" dirty="0" smtClean="0"/>
              <a:t>George Mason University</a:t>
            </a:r>
            <a:endParaRPr lang="en-US" sz="4000" dirty="0"/>
          </a:p>
        </p:txBody>
      </p:sp>
      <p:sp>
        <p:nvSpPr>
          <p:cNvPr id="3" name="Subtitle 2"/>
          <p:cNvSpPr>
            <a:spLocks noGrp="1"/>
          </p:cNvSpPr>
          <p:nvPr>
            <p:ph type="subTitle" idx="1"/>
          </p:nvPr>
        </p:nvSpPr>
        <p:spPr>
          <a:xfrm>
            <a:off x="1486860" y="4762500"/>
            <a:ext cx="6400800" cy="1752600"/>
          </a:xfrm>
        </p:spPr>
        <p:txBody>
          <a:bodyPr>
            <a:normAutofit/>
          </a:bodyPr>
          <a:lstStyle/>
          <a:p>
            <a:r>
              <a:rPr lang="en-US" sz="2800" dirty="0" smtClean="0"/>
              <a:t>Robert </a:t>
            </a:r>
            <a:r>
              <a:rPr lang="en-US" sz="2800" dirty="0" err="1" smtClean="0"/>
              <a:t>Nakles</a:t>
            </a:r>
            <a:r>
              <a:rPr lang="en-US" sz="2800" dirty="0"/>
              <a:t> </a:t>
            </a:r>
            <a:r>
              <a:rPr lang="en-US" sz="2800" dirty="0" smtClean="0"/>
              <a:t>and Josh Schiefer</a:t>
            </a:r>
          </a:p>
          <a:p>
            <a:r>
              <a:rPr lang="en-US" sz="2800" dirty="0" smtClean="0"/>
              <a:t>IT Security Office</a:t>
            </a:r>
          </a:p>
          <a:p>
            <a:r>
              <a:rPr lang="en-US" sz="2800" dirty="0" smtClean="0"/>
              <a:t>George Mason University </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r>
              <a:rPr lang="en-US" dirty="0" smtClean="0"/>
              <a:t>2 Cohorts working now</a:t>
            </a:r>
          </a:p>
          <a:p>
            <a:pPr lvl="1"/>
            <a:r>
              <a:rPr lang="en-US" dirty="0" smtClean="0"/>
              <a:t>Cohort A: administrative units </a:t>
            </a:r>
          </a:p>
          <a:p>
            <a:pPr lvl="2"/>
            <a:r>
              <a:rPr lang="en-US" dirty="0" smtClean="0"/>
              <a:t>Active since April 2010</a:t>
            </a:r>
          </a:p>
          <a:p>
            <a:pPr lvl="1"/>
            <a:r>
              <a:rPr lang="en-US" dirty="0" smtClean="0"/>
              <a:t>Cohort B: academic space </a:t>
            </a:r>
          </a:p>
          <a:p>
            <a:pPr lvl="2"/>
            <a:r>
              <a:rPr lang="en-US" dirty="0" smtClean="0"/>
              <a:t>Active since August 2010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dirty="0" smtClean="0"/>
              <a:t>Getting the right DRAC not always easy</a:t>
            </a:r>
          </a:p>
          <a:p>
            <a:r>
              <a:rPr lang="en-US" dirty="0" smtClean="0"/>
              <a:t>Academic space presents different challenges than the administrative. Research space even more difficult to hands around.</a:t>
            </a:r>
          </a:p>
          <a:p>
            <a:r>
              <a:rPr lang="en-US" dirty="0" smtClean="0"/>
              <a:t>Turnover</a:t>
            </a:r>
          </a:p>
          <a:p>
            <a:r>
              <a:rPr lang="en-US" dirty="0" smtClean="0"/>
              <a:t>Managing Expectations</a:t>
            </a:r>
          </a:p>
          <a:p>
            <a:r>
              <a:rPr lang="en-US" dirty="0" smtClean="0"/>
              <a:t>Resource intensive</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2279418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Add additional Cohorts</a:t>
            </a:r>
          </a:p>
          <a:p>
            <a:r>
              <a:rPr lang="en-US" smtClean="0"/>
              <a:t>Refine process</a:t>
            </a:r>
          </a:p>
          <a:p>
            <a:r>
              <a:rPr lang="en-US" dirty="0" smtClean="0"/>
              <a:t>Overhaul Questionnaire</a:t>
            </a:r>
          </a:p>
          <a:p>
            <a:r>
              <a:rPr lang="en-US" dirty="0" smtClean="0"/>
              <a:t>Utilize </a:t>
            </a:r>
            <a:r>
              <a:rPr lang="en-US" dirty="0" err="1" smtClean="0"/>
              <a:t>MyMason</a:t>
            </a:r>
            <a:r>
              <a:rPr lang="en-US" dirty="0" smtClean="0"/>
              <a:t> Portal more</a:t>
            </a:r>
          </a:p>
          <a:p>
            <a:pPr lvl="1"/>
            <a:r>
              <a:rPr lang="en-US" dirty="0" smtClean="0"/>
              <a:t>Paper less</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3754982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299411"/>
            <a:ext cx="8229600" cy="4525963"/>
          </a:xfrm>
        </p:spPr>
        <p:txBody>
          <a:bodyPr>
            <a:normAutofit/>
          </a:bodyPr>
          <a:lstStyle/>
          <a:p>
            <a:r>
              <a:rPr lang="en-US" dirty="0" smtClean="0"/>
              <a:t>Contact information</a:t>
            </a:r>
          </a:p>
          <a:p>
            <a:pPr lvl="1"/>
            <a:r>
              <a:rPr lang="en-US" dirty="0"/>
              <a:t>Josh </a:t>
            </a:r>
            <a:r>
              <a:rPr lang="en-US" dirty="0" err="1" smtClean="0"/>
              <a:t>Schiefer</a:t>
            </a:r>
            <a:endParaRPr lang="en-US" dirty="0" smtClean="0"/>
          </a:p>
          <a:p>
            <a:pPr lvl="2"/>
            <a:r>
              <a:rPr lang="en-US" dirty="0" smtClean="0"/>
              <a:t>(703</a:t>
            </a:r>
            <a:r>
              <a:rPr lang="en-US" dirty="0"/>
              <a:t>) </a:t>
            </a:r>
            <a:r>
              <a:rPr lang="en-US" dirty="0" smtClean="0"/>
              <a:t>993-9893</a:t>
            </a:r>
            <a:endParaRPr lang="en-US" dirty="0"/>
          </a:p>
          <a:p>
            <a:pPr lvl="2"/>
            <a:r>
              <a:rPr lang="en-US" dirty="0"/>
              <a:t>Email: </a:t>
            </a:r>
            <a:r>
              <a:rPr lang="en-US" dirty="0" smtClean="0"/>
              <a:t>jschiefe@gmu.edu</a:t>
            </a:r>
          </a:p>
          <a:p>
            <a:pPr lvl="1"/>
            <a:r>
              <a:rPr lang="en-US" dirty="0" smtClean="0"/>
              <a:t>Bob </a:t>
            </a:r>
            <a:r>
              <a:rPr lang="en-US" smtClean="0"/>
              <a:t>Nakles</a:t>
            </a:r>
            <a:endParaRPr lang="en-US" dirty="0" smtClean="0"/>
          </a:p>
          <a:p>
            <a:pPr lvl="2"/>
            <a:r>
              <a:rPr lang="en-US" dirty="0" smtClean="0"/>
              <a:t>(703) 993-2975</a:t>
            </a:r>
          </a:p>
          <a:p>
            <a:pPr lvl="2"/>
            <a:r>
              <a:rPr lang="en-US" dirty="0" smtClean="0"/>
              <a:t>Email: rnakles@gmu.edu</a:t>
            </a:r>
            <a:endParaRPr lang="en-US" dirty="0"/>
          </a:p>
          <a:p>
            <a:r>
              <a:rPr lang="en-US" dirty="0" smtClean="0"/>
              <a:t>DRAC Web site</a:t>
            </a:r>
          </a:p>
          <a:p>
            <a:pPr lvl="1"/>
            <a:r>
              <a:rPr lang="en-US" dirty="0" smtClean="0">
                <a:hlinkClick r:id="rId2" action="ppaction://hlinkfile"/>
              </a:rPr>
              <a:t>security.gmu.edu</a:t>
            </a:r>
            <a:endParaRPr lang="en-US" dirty="0" smtClean="0"/>
          </a:p>
        </p:txBody>
      </p:sp>
    </p:spTree>
    <p:extLst>
      <p:ext uri="{BB962C8B-B14F-4D97-AF65-F5344CB8AC3E}">
        <p14:creationId xmlns="" xmlns:p14="http://schemas.microsoft.com/office/powerpoint/2010/main" xmlns:mv="urn:schemas-microsoft-com:mac:vml" xmlns:mc="http://schemas.openxmlformats.org/markup-compatibility/2006" val="753033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Purpose of the DRAC Program</a:t>
            </a:r>
          </a:p>
          <a:p>
            <a:pPr lvl="1"/>
            <a:r>
              <a:rPr lang="en-US" dirty="0" smtClean="0"/>
              <a:t>State Requirements</a:t>
            </a:r>
          </a:p>
          <a:p>
            <a:pPr lvl="1"/>
            <a:r>
              <a:rPr lang="en-US" dirty="0" smtClean="0"/>
              <a:t>University Response</a:t>
            </a:r>
          </a:p>
          <a:p>
            <a:r>
              <a:rPr lang="en-US" dirty="0" smtClean="0"/>
              <a:t>Review of DRAC Program</a:t>
            </a:r>
          </a:p>
          <a:p>
            <a:pPr lvl="1"/>
            <a:r>
              <a:rPr lang="en-US" dirty="0" smtClean="0"/>
              <a:t>Key Components</a:t>
            </a:r>
          </a:p>
          <a:p>
            <a:pPr lvl="1"/>
            <a:r>
              <a:rPr lang="en-US" dirty="0" smtClean="0"/>
              <a:t>The Role of the DRAC</a:t>
            </a:r>
          </a:p>
          <a:p>
            <a:pPr lvl="1"/>
            <a:r>
              <a:rPr lang="en-US" dirty="0" smtClean="0"/>
              <a:t>The RA Process</a:t>
            </a:r>
          </a:p>
          <a:p>
            <a:pPr lvl="1"/>
            <a:r>
              <a:rPr lang="en-US" dirty="0" smtClean="0"/>
              <a:t>Program Management</a:t>
            </a:r>
          </a:p>
          <a:p>
            <a:pPr lvl="1"/>
            <a:r>
              <a:rPr lang="en-US" dirty="0" smtClean="0"/>
              <a:t>Current Status</a:t>
            </a:r>
          </a:p>
          <a:p>
            <a:pPr lvl="1"/>
            <a:r>
              <a:rPr lang="en-US" dirty="0" smtClean="0"/>
              <a:t>Lessons Learned and Future Plans</a:t>
            </a:r>
          </a:p>
        </p:txBody>
      </p:sp>
    </p:spTree>
    <p:extLst>
      <p:ext uri="{BB962C8B-B14F-4D97-AF65-F5344CB8AC3E}">
        <p14:creationId xmlns="" xmlns:p14="http://schemas.microsoft.com/office/powerpoint/2010/main" xmlns:mv="urn:schemas-microsoft-com:mac:vml" xmlns:mc="http://schemas.openxmlformats.org/markup-compatibility/2006" val="2593104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 Requirements</a:t>
            </a:r>
            <a:endParaRPr lang="en-US" dirty="0"/>
          </a:p>
        </p:txBody>
      </p:sp>
      <p:sp>
        <p:nvSpPr>
          <p:cNvPr id="3" name="Content Placeholder 2"/>
          <p:cNvSpPr>
            <a:spLocks noGrp="1"/>
          </p:cNvSpPr>
          <p:nvPr>
            <p:ph idx="1"/>
          </p:nvPr>
        </p:nvSpPr>
        <p:spPr/>
        <p:txBody>
          <a:bodyPr>
            <a:normAutofit lnSpcReduction="10000"/>
          </a:bodyPr>
          <a:lstStyle/>
          <a:p>
            <a:r>
              <a:rPr lang="en-US" dirty="0" smtClean="0"/>
              <a:t>Information Security Standard SEC501-06</a:t>
            </a:r>
          </a:p>
          <a:p>
            <a:pPr lvl="1"/>
            <a:r>
              <a:rPr lang="en-US" dirty="0" smtClean="0"/>
              <a:t>2.6 Risk Assessment</a:t>
            </a:r>
          </a:p>
          <a:p>
            <a:pPr lvl="2"/>
            <a:r>
              <a:rPr lang="en-US" dirty="0" smtClean="0"/>
              <a:t>For sensitive IT system, not less than every 3 years</a:t>
            </a:r>
          </a:p>
          <a:p>
            <a:pPr lvl="1"/>
            <a:r>
              <a:rPr lang="en-US" dirty="0" smtClean="0"/>
              <a:t>4.2 IT System Security Plan</a:t>
            </a:r>
          </a:p>
          <a:p>
            <a:pPr lvl="2"/>
            <a:r>
              <a:rPr lang="en-US" dirty="0" smtClean="0"/>
              <a:t>Documents security controls</a:t>
            </a:r>
          </a:p>
          <a:p>
            <a:pPr lvl="2"/>
            <a:r>
              <a:rPr lang="en-US" dirty="0" smtClean="0"/>
              <a:t>Based on results of the risk assessment</a:t>
            </a:r>
          </a:p>
          <a:p>
            <a:r>
              <a:rPr lang="en-US" dirty="0" smtClean="0"/>
              <a:t>IT Risk Management Guideline SEC506-01</a:t>
            </a:r>
          </a:p>
          <a:p>
            <a:pPr lvl="1"/>
            <a:r>
              <a:rPr lang="en-US" dirty="0" smtClean="0"/>
              <a:t>6.2 Risk Assessment Process</a:t>
            </a:r>
          </a:p>
          <a:p>
            <a:pPr lvl="2"/>
            <a:r>
              <a:rPr lang="en-US" dirty="0" smtClean="0"/>
              <a:t>At least, once every 3 years, unless “substantial change”</a:t>
            </a:r>
          </a:p>
          <a:p>
            <a:pPr lvl="2"/>
            <a:endParaRPr lang="en-US" dirty="0"/>
          </a:p>
        </p:txBody>
      </p:sp>
    </p:spTree>
    <p:extLst>
      <p:ext uri="{BB962C8B-B14F-4D97-AF65-F5344CB8AC3E}">
        <p14:creationId xmlns="" xmlns:p14="http://schemas.microsoft.com/office/powerpoint/2010/main" xmlns:mv="urn:schemas-microsoft-com:mac:vml" xmlns:mc="http://schemas.openxmlformats.org/markup-compatibility/2006" val="118063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Response</a:t>
            </a:r>
            <a:endParaRPr lang="en-US" dirty="0"/>
          </a:p>
        </p:txBody>
      </p:sp>
      <p:sp>
        <p:nvSpPr>
          <p:cNvPr id="3" name="Content Placeholder 2"/>
          <p:cNvSpPr>
            <a:spLocks noGrp="1"/>
          </p:cNvSpPr>
          <p:nvPr>
            <p:ph idx="1"/>
          </p:nvPr>
        </p:nvSpPr>
        <p:spPr>
          <a:xfrm>
            <a:off x="338097" y="1600200"/>
            <a:ext cx="8498541" cy="4525963"/>
          </a:xfrm>
        </p:spPr>
        <p:txBody>
          <a:bodyPr/>
          <a:lstStyle/>
          <a:p>
            <a:r>
              <a:rPr lang="en-US" dirty="0" smtClean="0"/>
              <a:t>In distributed environment, discover sensitive systems</a:t>
            </a:r>
          </a:p>
          <a:p>
            <a:r>
              <a:rPr lang="en-US" dirty="0" smtClean="0"/>
              <a:t>Centrally managed systems and departments</a:t>
            </a:r>
          </a:p>
          <a:p>
            <a:pPr lvl="1"/>
            <a:r>
              <a:rPr lang="en-US" dirty="0" smtClean="0"/>
              <a:t>How is access controlled</a:t>
            </a:r>
          </a:p>
          <a:p>
            <a:pPr lvl="1"/>
            <a:r>
              <a:rPr lang="en-US" dirty="0" smtClean="0"/>
              <a:t>How is data managed</a:t>
            </a:r>
          </a:p>
          <a:p>
            <a:pPr lvl="1"/>
            <a:r>
              <a:rPr lang="en-US" dirty="0" smtClean="0"/>
              <a:t>Business processes that impact sensitive systems</a:t>
            </a:r>
          </a:p>
          <a:p>
            <a:r>
              <a:rPr lang="en-US" dirty="0" smtClean="0"/>
              <a:t>Involve knowledgeable staff within departments</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237651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DRAC Program</a:t>
            </a:r>
            <a:endParaRPr lang="en-US" sz="4000" dirty="0"/>
          </a:p>
        </p:txBody>
      </p:sp>
      <p:sp>
        <p:nvSpPr>
          <p:cNvPr id="4" name="Content Placeholder 3"/>
          <p:cNvSpPr>
            <a:spLocks noGrp="1"/>
          </p:cNvSpPr>
          <p:nvPr>
            <p:ph idx="1"/>
          </p:nvPr>
        </p:nvSpPr>
        <p:spPr/>
        <p:txBody>
          <a:bodyPr>
            <a:normAutofit fontScale="85000" lnSpcReduction="20000"/>
          </a:bodyPr>
          <a:lstStyle/>
          <a:p>
            <a:r>
              <a:rPr lang="en-US" dirty="0" smtClean="0"/>
              <a:t>Purpose: to provide university departments with the framework and resources necessary to complete a required risk assessment for information technology (IT) security within their individual environments. </a:t>
            </a:r>
          </a:p>
          <a:p>
            <a:pPr>
              <a:buNone/>
            </a:pPr>
            <a:endParaRPr lang="en-US" dirty="0" smtClean="0"/>
          </a:p>
          <a:p>
            <a:r>
              <a:rPr lang="en-US" dirty="0" smtClean="0"/>
              <a:t>Each department will appoint one or more Departmental Risk Assessment Coordinator or DRAC to conduct the IT risk assessment and develop an appropriate security plan.</a:t>
            </a:r>
          </a:p>
          <a:p>
            <a:pPr>
              <a:buNone/>
            </a:pPr>
            <a:endParaRPr lang="en-US" dirty="0" smtClean="0"/>
          </a:p>
          <a:p>
            <a:pPr lvl="1"/>
            <a:r>
              <a:rPr lang="en-US" dirty="0" smtClean="0"/>
              <a:t>Helps each department come to terms with what risk they have</a:t>
            </a:r>
          </a:p>
          <a:p>
            <a:pPr lvl="1"/>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DRAC</a:t>
            </a:r>
            <a:endParaRPr lang="en-US" dirty="0"/>
          </a:p>
        </p:txBody>
      </p:sp>
      <p:sp>
        <p:nvSpPr>
          <p:cNvPr id="3" name="Content Placeholder 2"/>
          <p:cNvSpPr>
            <a:spLocks noGrp="1"/>
          </p:cNvSpPr>
          <p:nvPr>
            <p:ph idx="1"/>
          </p:nvPr>
        </p:nvSpPr>
        <p:spPr/>
        <p:txBody>
          <a:bodyPr>
            <a:normAutofit fontScale="92500"/>
          </a:bodyPr>
          <a:lstStyle/>
          <a:p>
            <a:r>
              <a:rPr lang="en-US" dirty="0" smtClean="0"/>
              <a:t>A successful Departmental Risk Assessment Coordinator (DRAC) is someone who knows the business processes of his or her unit, department or office and has been authorized by the department head to act on his or her behalf.</a:t>
            </a:r>
          </a:p>
          <a:p>
            <a:r>
              <a:rPr lang="en-US" dirty="0" smtClean="0"/>
              <a:t>The DRAC facilitates the completion of a risk assessment and security plan in a 3 year period of time. </a:t>
            </a:r>
          </a:p>
          <a:p>
            <a:pPr>
              <a:buNone/>
            </a:pP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 of a DRAC</a:t>
            </a:r>
            <a:endParaRPr lang="en-US" dirty="0"/>
          </a:p>
        </p:txBody>
      </p:sp>
      <p:sp>
        <p:nvSpPr>
          <p:cNvPr id="3" name="Content Placeholder 2"/>
          <p:cNvSpPr>
            <a:spLocks noGrp="1"/>
          </p:cNvSpPr>
          <p:nvPr>
            <p:ph idx="1"/>
          </p:nvPr>
        </p:nvSpPr>
        <p:spPr/>
        <p:txBody>
          <a:bodyPr/>
          <a:lstStyle/>
          <a:p>
            <a:r>
              <a:rPr lang="en-US" dirty="0" smtClean="0"/>
              <a:t>Who is a DRAC?</a:t>
            </a:r>
          </a:p>
          <a:p>
            <a:pPr lvl="1"/>
            <a:r>
              <a:rPr lang="en-US" dirty="0" smtClean="0"/>
              <a:t>Appointed by dean or vice president</a:t>
            </a:r>
          </a:p>
          <a:p>
            <a:pPr lvl="1"/>
            <a:r>
              <a:rPr lang="en-US" dirty="0" smtClean="0"/>
              <a:t>Examples of DRACS</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24996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Risk Assessment</a:t>
            </a:r>
            <a:endParaRPr lang="en-US" dirty="0"/>
          </a:p>
        </p:txBody>
      </p:sp>
      <p:sp>
        <p:nvSpPr>
          <p:cNvPr id="3" name="Content Placeholder 2"/>
          <p:cNvSpPr>
            <a:spLocks noGrp="1"/>
          </p:cNvSpPr>
          <p:nvPr>
            <p:ph idx="1"/>
          </p:nvPr>
        </p:nvSpPr>
        <p:spPr/>
        <p:txBody>
          <a:bodyPr>
            <a:normAutofit/>
          </a:bodyPr>
          <a:lstStyle/>
          <a:p>
            <a:r>
              <a:rPr lang="en-US" dirty="0" smtClean="0"/>
              <a:t>The risk assessment questionnaire consists of a Business Impact Analysis and a series of security questions based upon industry “best practices,” university policies and applicable federal regulations. </a:t>
            </a:r>
          </a:p>
          <a:p>
            <a:r>
              <a:rPr lang="en-US" dirty="0" smtClean="0"/>
              <a:t>The </a:t>
            </a:r>
            <a:r>
              <a:rPr lang="en-US" dirty="0"/>
              <a:t>security plan is a documented response to the risks identified during the completion of the questionnaire.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Management</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Information Technology Security Office provides resources and procedures for each DRAC so they can complete the risk assessment accurately and develop a practical security plan. </a:t>
            </a:r>
          </a:p>
          <a:p>
            <a:r>
              <a:rPr lang="en-US" dirty="0" smtClean="0"/>
              <a:t>Cohort based: Each DRAC is placed into a cohort based on risk level and/or similar business function. Meet quarterly.</a:t>
            </a:r>
          </a:p>
          <a:p>
            <a:r>
              <a:rPr lang="en-US" dirty="0" err="1"/>
              <a:t>m</a:t>
            </a:r>
            <a:r>
              <a:rPr lang="en-US" dirty="0" err="1" smtClean="0"/>
              <a:t>yMason</a:t>
            </a:r>
            <a:r>
              <a:rPr lang="en-US" dirty="0" smtClean="0"/>
              <a:t>: projects updates, exchange documents, scheduling, e-mail communications, etc.</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TotalTime>
  <Words>491</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Departmental Risk Assessment Coordinators (DRAC) Program  CUVA Conference May 23, 2012 Mason Inn George Mason University</vt:lpstr>
      <vt:lpstr>Presentation Overview</vt:lpstr>
      <vt:lpstr>State Requirements</vt:lpstr>
      <vt:lpstr>University Response</vt:lpstr>
      <vt:lpstr>DRAC Program</vt:lpstr>
      <vt:lpstr>The Role of the DRAC</vt:lpstr>
      <vt:lpstr>Profile of a DRAC</vt:lpstr>
      <vt:lpstr>The Risk Assessment</vt:lpstr>
      <vt:lpstr>Program Management </vt:lpstr>
      <vt:lpstr>Current Status</vt:lpstr>
      <vt:lpstr>Lessons Learned</vt:lpstr>
      <vt:lpstr>Next Steps</vt:lpstr>
      <vt:lpstr>Questions?</vt:lpstr>
    </vt:vector>
  </TitlesOfParts>
  <Company>George Mason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Departmental Risk Assessment Coordinators (DRAC) Program</dc:title>
  <dc:creator>Robert Nakles</dc:creator>
  <cp:lastModifiedBy>Anika Mercier</cp:lastModifiedBy>
  <cp:revision>8</cp:revision>
  <cp:lastPrinted>2012-04-27T13:26:29Z</cp:lastPrinted>
  <dcterms:created xsi:type="dcterms:W3CDTF">2012-05-15T19:48:36Z</dcterms:created>
  <dcterms:modified xsi:type="dcterms:W3CDTF">2012-05-15T20:06:05Z</dcterms:modified>
</cp:coreProperties>
</file>