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slideLayouts/slideLayout50.xml" ContentType="application/vnd.openxmlformats-officedocument.presentationml.slideLayout+xml"/>
  <Override PartName="/ppt/theme/theme40.xml" ContentType="application/vnd.openxmlformats-officedocument.theme+xml"/>
  <Override PartName="/ppt/slideLayouts/slideLayout51.xml" ContentType="application/vnd.openxmlformats-officedocument.presentationml.slideLayout+xml"/>
  <Override PartName="/ppt/theme/theme41.xml" ContentType="application/vnd.openxmlformats-officedocument.theme+xml"/>
  <Override PartName="/ppt/slideLayouts/slideLayout52.xml" ContentType="application/vnd.openxmlformats-officedocument.presentationml.slideLayout+xml"/>
  <Override PartName="/ppt/theme/theme42.xml" ContentType="application/vnd.openxmlformats-officedocument.theme+xml"/>
  <Override PartName="/ppt/slideLayouts/slideLayout53.xml" ContentType="application/vnd.openxmlformats-officedocument.presentationml.slideLayout+xml"/>
  <Override PartName="/ppt/theme/theme43.xml" ContentType="application/vnd.openxmlformats-officedocument.theme+xml"/>
  <Override PartName="/ppt/slideLayouts/slideLayout54.xml" ContentType="application/vnd.openxmlformats-officedocument.presentationml.slideLayout+xml"/>
  <Override PartName="/ppt/theme/theme44.xml" ContentType="application/vnd.openxmlformats-officedocument.theme+xml"/>
  <Override PartName="/ppt/slideLayouts/slideLayout55.xml" ContentType="application/vnd.openxmlformats-officedocument.presentationml.slideLayout+xml"/>
  <Override PartName="/ppt/theme/theme45.xml" ContentType="application/vnd.openxmlformats-officedocument.theme+xml"/>
  <Override PartName="/ppt/slideLayouts/slideLayout56.xml" ContentType="application/vnd.openxmlformats-officedocument.presentationml.slideLayout+xml"/>
  <Override PartName="/ppt/theme/theme46.xml" ContentType="application/vnd.openxmlformats-officedocument.theme+xml"/>
  <Override PartName="/ppt/slideLayouts/slideLayout57.xml" ContentType="application/vnd.openxmlformats-officedocument.presentationml.slideLayout+xml"/>
  <Override PartName="/ppt/theme/theme47.xml" ContentType="application/vnd.openxmlformats-officedocument.theme+xml"/>
  <Override PartName="/ppt/slideLayouts/slideLayout58.xml" ContentType="application/vnd.openxmlformats-officedocument.presentationml.slideLayout+xml"/>
  <Override PartName="/ppt/theme/theme48.xml" ContentType="application/vnd.openxmlformats-officedocument.theme+xml"/>
  <Override PartName="/ppt/slideLayouts/slideLayout59.xml" ContentType="application/vnd.openxmlformats-officedocument.presentationml.slideLayout+xml"/>
  <Override PartName="/ppt/theme/theme49.xml" ContentType="application/vnd.openxmlformats-officedocument.theme+xml"/>
  <Override PartName="/ppt/slideLayouts/slideLayout60.xml" ContentType="application/vnd.openxmlformats-officedocument.presentationml.slideLayout+xml"/>
  <Override PartName="/ppt/theme/theme50.xml" ContentType="application/vnd.openxmlformats-officedocument.theme+xml"/>
  <Override PartName="/ppt/slideLayouts/slideLayout61.xml" ContentType="application/vnd.openxmlformats-officedocument.presentationml.slideLayout+xml"/>
  <Override PartName="/ppt/theme/theme51.xml" ContentType="application/vnd.openxmlformats-officedocument.theme+xml"/>
  <Override PartName="/ppt/slideLayouts/slideLayout62.xml" ContentType="application/vnd.openxmlformats-officedocument.presentationml.slideLayout+xml"/>
  <Override PartName="/ppt/theme/theme52.xml" ContentType="application/vnd.openxmlformats-officedocument.theme+xml"/>
  <Override PartName="/ppt/slideLayouts/slideLayout63.xml" ContentType="application/vnd.openxmlformats-officedocument.presentationml.slideLayout+xml"/>
  <Override PartName="/ppt/theme/theme53.xml" ContentType="application/vnd.openxmlformats-officedocument.theme+xml"/>
  <Override PartName="/ppt/slideLayouts/slideLayout64.xml" ContentType="application/vnd.openxmlformats-officedocument.presentationml.slideLayout+xml"/>
  <Override PartName="/ppt/theme/theme54.xml" ContentType="application/vnd.openxmlformats-officedocument.theme+xml"/>
  <Override PartName="/ppt/slideLayouts/slideLayout65.xml" ContentType="application/vnd.openxmlformats-officedocument.presentationml.slideLayout+xml"/>
  <Override PartName="/ppt/theme/theme55.xml" ContentType="application/vnd.openxmlformats-officedocument.theme+xml"/>
  <Override PartName="/ppt/slideLayouts/slideLayout66.xml" ContentType="application/vnd.openxmlformats-officedocument.presentationml.slideLayout+xml"/>
  <Override PartName="/ppt/theme/theme56.xml" ContentType="application/vnd.openxmlformats-officedocument.theme+xml"/>
  <Override PartName="/ppt/slideLayouts/slideLayout67.xml" ContentType="application/vnd.openxmlformats-officedocument.presentationml.slideLayout+xml"/>
  <Override PartName="/ppt/theme/theme57.xml" ContentType="application/vnd.openxmlformats-officedocument.theme+xml"/>
  <Override PartName="/ppt/slideLayouts/slideLayout68.xml" ContentType="application/vnd.openxmlformats-officedocument.presentationml.slideLayout+xml"/>
  <Override PartName="/ppt/theme/theme58.xml" ContentType="application/vnd.openxmlformats-officedocument.theme+xml"/>
  <Override PartName="/ppt/slideLayouts/slideLayout69.xml" ContentType="application/vnd.openxmlformats-officedocument.presentationml.slideLayout+xml"/>
  <Override PartName="/ppt/theme/theme59.xml" ContentType="application/vnd.openxmlformats-officedocument.theme+xml"/>
  <Override PartName="/ppt/slideLayouts/slideLayout70.xml" ContentType="application/vnd.openxmlformats-officedocument.presentationml.slideLayout+xml"/>
  <Override PartName="/ppt/theme/theme60.xml" ContentType="application/vnd.openxmlformats-officedocument.theme+xml"/>
  <Override PartName="/ppt/slideLayouts/slideLayout71.xml" ContentType="application/vnd.openxmlformats-officedocument.presentationml.slideLayout+xml"/>
  <Override PartName="/ppt/theme/theme61.xml" ContentType="application/vnd.openxmlformats-officedocument.theme+xml"/>
  <Override PartName="/ppt/slideLayouts/slideLayout72.xml" ContentType="application/vnd.openxmlformats-officedocument.presentationml.slideLayout+xml"/>
  <Override PartName="/ppt/theme/theme62.xml" ContentType="application/vnd.openxmlformats-officedocument.theme+xml"/>
  <Override PartName="/ppt/slideLayouts/slideLayout73.xml" ContentType="application/vnd.openxmlformats-officedocument.presentationml.slideLayout+xml"/>
  <Override PartName="/ppt/theme/theme63.xml" ContentType="application/vnd.openxmlformats-officedocument.theme+xml"/>
  <Override PartName="/ppt/slideLayouts/slideLayout74.xml" ContentType="application/vnd.openxmlformats-officedocument.presentationml.slideLayout+xml"/>
  <Override PartName="/ppt/theme/theme64.xml" ContentType="application/vnd.openxmlformats-officedocument.theme+xml"/>
  <Override PartName="/ppt/slideLayouts/slideLayout75.xml" ContentType="application/vnd.openxmlformats-officedocument.presentationml.slideLayout+xml"/>
  <Override PartName="/ppt/theme/theme65.xml" ContentType="application/vnd.openxmlformats-officedocument.theme+xml"/>
  <Override PartName="/ppt/slideLayouts/slideLayout76.xml" ContentType="application/vnd.openxmlformats-officedocument.presentationml.slideLayout+xml"/>
  <Override PartName="/ppt/theme/theme66.xml" ContentType="application/vnd.openxmlformats-officedocument.theme+xml"/>
  <Override PartName="/ppt/slideLayouts/slideLayout77.xml" ContentType="application/vnd.openxmlformats-officedocument.presentationml.slideLayout+xml"/>
  <Override PartName="/ppt/theme/theme67.xml" ContentType="application/vnd.openxmlformats-officedocument.theme+xml"/>
  <Override PartName="/ppt/slideLayouts/slideLayout78.xml" ContentType="application/vnd.openxmlformats-officedocument.presentationml.slideLayout+xml"/>
  <Override PartName="/ppt/theme/theme68.xml" ContentType="application/vnd.openxmlformats-officedocument.theme+xml"/>
  <Override PartName="/ppt/slideLayouts/slideLayout79.xml" ContentType="application/vnd.openxmlformats-officedocument.presentationml.slideLayout+xml"/>
  <Override PartName="/ppt/theme/theme69.xml" ContentType="application/vnd.openxmlformats-officedocument.theme+xml"/>
  <Override PartName="/ppt/slideLayouts/slideLayout80.xml" ContentType="application/vnd.openxmlformats-officedocument.presentationml.slideLayout+xml"/>
  <Override PartName="/ppt/theme/theme70.xml" ContentType="application/vnd.openxmlformats-officedocument.theme+xml"/>
  <Override PartName="/ppt/slideLayouts/slideLayout81.xml" ContentType="application/vnd.openxmlformats-officedocument.presentationml.slideLayout+xml"/>
  <Override PartName="/ppt/theme/theme71.xml" ContentType="application/vnd.openxmlformats-officedocument.theme+xml"/>
  <Override PartName="/ppt/slideLayouts/slideLayout82.xml" ContentType="application/vnd.openxmlformats-officedocument.presentationml.slideLayout+xml"/>
  <Override PartName="/ppt/theme/theme72.xml" ContentType="application/vnd.openxmlformats-officedocument.theme+xml"/>
  <Override PartName="/ppt/slideLayouts/slideLayout83.xml" ContentType="application/vnd.openxmlformats-officedocument.presentationml.slideLayout+xml"/>
  <Override PartName="/ppt/theme/theme73.xml" ContentType="application/vnd.openxmlformats-officedocument.theme+xml"/>
  <Override PartName="/ppt/slideLayouts/slideLayout84.xml" ContentType="application/vnd.openxmlformats-officedocument.presentationml.slideLayout+xml"/>
  <Override PartName="/ppt/theme/theme74.xml" ContentType="application/vnd.openxmlformats-officedocument.theme+xml"/>
  <Override PartName="/ppt/slideLayouts/slideLayout85.xml" ContentType="application/vnd.openxmlformats-officedocument.presentationml.slideLayout+xml"/>
  <Override PartName="/ppt/theme/theme75.xml" ContentType="application/vnd.openxmlformats-officedocument.theme+xml"/>
  <Override PartName="/ppt/slideLayouts/slideLayout86.xml" ContentType="application/vnd.openxmlformats-officedocument.presentationml.slideLayout+xml"/>
  <Override PartName="/ppt/theme/theme76.xml" ContentType="application/vnd.openxmlformats-officedocument.theme+xml"/>
  <Override PartName="/ppt/slideLayouts/slideLayout87.xml" ContentType="application/vnd.openxmlformats-officedocument.presentationml.slideLayout+xml"/>
  <Override PartName="/ppt/theme/theme77.xml" ContentType="application/vnd.openxmlformats-officedocument.theme+xml"/>
  <Override PartName="/ppt/slideLayouts/slideLayout88.xml" ContentType="application/vnd.openxmlformats-officedocument.presentationml.slideLayout+xml"/>
  <Override PartName="/ppt/theme/theme78.xml" ContentType="application/vnd.openxmlformats-officedocument.theme+xml"/>
  <Override PartName="/ppt/slideLayouts/slideLayout89.xml" ContentType="application/vnd.openxmlformats-officedocument.presentationml.slideLayout+xml"/>
  <Override PartName="/ppt/theme/theme79.xml" ContentType="application/vnd.openxmlformats-officedocument.theme+xml"/>
  <Override PartName="/ppt/slideLayouts/slideLayout90.xml" ContentType="application/vnd.openxmlformats-officedocument.presentationml.slideLayout+xml"/>
  <Override PartName="/ppt/theme/theme80.xml" ContentType="application/vnd.openxmlformats-officedocument.theme+xml"/>
  <Override PartName="/ppt/slideLayouts/slideLayout91.xml" ContentType="application/vnd.openxmlformats-officedocument.presentationml.slideLayout+xml"/>
  <Override PartName="/ppt/theme/theme81.xml" ContentType="application/vnd.openxmlformats-officedocument.theme+xml"/>
  <Override PartName="/ppt/slideLayouts/slideLayout92.xml" ContentType="application/vnd.openxmlformats-officedocument.presentationml.slideLayout+xml"/>
  <Override PartName="/ppt/theme/theme82.xml" ContentType="application/vnd.openxmlformats-officedocument.theme+xml"/>
  <Override PartName="/ppt/slideLayouts/slideLayout93.xml" ContentType="application/vnd.openxmlformats-officedocument.presentationml.slideLayout+xml"/>
  <Override PartName="/ppt/theme/theme83.xml" ContentType="application/vnd.openxmlformats-officedocument.theme+xml"/>
  <Override PartName="/ppt/slideLayouts/slideLayout94.xml" ContentType="application/vnd.openxmlformats-officedocument.presentationml.slideLayout+xml"/>
  <Override PartName="/ppt/theme/theme84.xml" ContentType="application/vnd.openxmlformats-officedocument.theme+xml"/>
  <Override PartName="/ppt/slideLayouts/slideLayout95.xml" ContentType="application/vnd.openxmlformats-officedocument.presentationml.slideLayout+xml"/>
  <Override PartName="/ppt/theme/theme85.xml" ContentType="application/vnd.openxmlformats-officedocument.theme+xml"/>
  <Override PartName="/ppt/slideLayouts/slideLayout96.xml" ContentType="application/vnd.openxmlformats-officedocument.presentationml.slideLayout+xml"/>
  <Override PartName="/ppt/theme/theme86.xml" ContentType="application/vnd.openxmlformats-officedocument.theme+xml"/>
  <Override PartName="/ppt/slideLayouts/slideLayout97.xml" ContentType="application/vnd.openxmlformats-officedocument.presentationml.slideLayout+xml"/>
  <Override PartName="/ppt/theme/theme87.xml" ContentType="application/vnd.openxmlformats-officedocument.theme+xml"/>
  <Override PartName="/ppt/slideLayouts/slideLayout98.xml" ContentType="application/vnd.openxmlformats-officedocument.presentationml.slideLayout+xml"/>
  <Override PartName="/ppt/theme/theme88.xml" ContentType="application/vnd.openxmlformats-officedocument.theme+xml"/>
  <Override PartName="/ppt/slideLayouts/slideLayout99.xml" ContentType="application/vnd.openxmlformats-officedocument.presentationml.slideLayout+xml"/>
  <Override PartName="/ppt/theme/theme89.xml" ContentType="application/vnd.openxmlformats-officedocument.theme+xml"/>
  <Override PartName="/ppt/slideLayouts/slideLayout100.xml" ContentType="application/vnd.openxmlformats-officedocument.presentationml.slideLayout+xml"/>
  <Override PartName="/ppt/theme/theme90.xml" ContentType="application/vnd.openxmlformats-officedocument.theme+xml"/>
  <Override PartName="/ppt/slideLayouts/slideLayout101.xml" ContentType="application/vnd.openxmlformats-officedocument.presentationml.slideLayout+xml"/>
  <Override PartName="/ppt/theme/theme91.xml" ContentType="application/vnd.openxmlformats-officedocument.theme+xml"/>
  <Override PartName="/ppt/slideLayouts/slideLayout102.xml" ContentType="application/vnd.openxmlformats-officedocument.presentationml.slideLayout+xml"/>
  <Override PartName="/ppt/theme/theme92.xml" ContentType="application/vnd.openxmlformats-officedocument.theme+xml"/>
  <Override PartName="/ppt/slideLayouts/slideLayout103.xml" ContentType="application/vnd.openxmlformats-officedocument.presentationml.slideLayout+xml"/>
  <Override PartName="/ppt/theme/theme93.xml" ContentType="application/vnd.openxmlformats-officedocument.theme+xml"/>
  <Override PartName="/ppt/slideLayouts/slideLayout104.xml" ContentType="application/vnd.openxmlformats-officedocument.presentationml.slideLayout+xml"/>
  <Override PartName="/ppt/theme/theme94.xml" ContentType="application/vnd.openxmlformats-officedocument.theme+xml"/>
  <Override PartName="/ppt/slideLayouts/slideLayout105.xml" ContentType="application/vnd.openxmlformats-officedocument.presentationml.slideLayout+xml"/>
  <Override PartName="/ppt/theme/theme95.xml" ContentType="application/vnd.openxmlformats-officedocument.theme+xml"/>
  <Override PartName="/ppt/slideLayouts/slideLayout106.xml" ContentType="application/vnd.openxmlformats-officedocument.presentationml.slideLayout+xml"/>
  <Override PartName="/ppt/theme/theme96.xml" ContentType="application/vnd.openxmlformats-officedocument.theme+xml"/>
  <Override PartName="/ppt/slideLayouts/slideLayout107.xml" ContentType="application/vnd.openxmlformats-officedocument.presentationml.slideLayout+xml"/>
  <Override PartName="/ppt/theme/theme97.xml" ContentType="application/vnd.openxmlformats-officedocument.theme+xml"/>
  <Override PartName="/ppt/slideLayouts/slideLayout108.xml" ContentType="application/vnd.openxmlformats-officedocument.presentationml.slideLayout+xml"/>
  <Override PartName="/ppt/theme/theme98.xml" ContentType="application/vnd.openxmlformats-officedocument.theme+xml"/>
  <Override PartName="/ppt/slideLayouts/slideLayout109.xml" ContentType="application/vnd.openxmlformats-officedocument.presentationml.slideLayout+xml"/>
  <Override PartName="/ppt/theme/theme99.xml" ContentType="application/vnd.openxmlformats-officedocument.theme+xml"/>
  <Override PartName="/ppt/slideLayouts/slideLayout110.xml" ContentType="application/vnd.openxmlformats-officedocument.presentationml.slideLayout+xml"/>
  <Override PartName="/ppt/theme/theme100.xml" ContentType="application/vnd.openxmlformats-officedocument.theme+xml"/>
  <Override PartName="/ppt/theme/theme10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78" r:id="rId5"/>
    <p:sldMasterId id="2147483680" r:id="rId6"/>
    <p:sldMasterId id="2147483682" r:id="rId7"/>
    <p:sldMasterId id="2147483684" r:id="rId8"/>
    <p:sldMasterId id="2147483686" r:id="rId9"/>
    <p:sldMasterId id="2147483688" r:id="rId10"/>
    <p:sldMasterId id="2147483690" r:id="rId11"/>
    <p:sldMasterId id="2147483692" r:id="rId12"/>
    <p:sldMasterId id="2147483694" r:id="rId13"/>
    <p:sldMasterId id="2147483696" r:id="rId14"/>
    <p:sldMasterId id="2147483698" r:id="rId15"/>
    <p:sldMasterId id="2147483700" r:id="rId16"/>
    <p:sldMasterId id="2147483702" r:id="rId17"/>
    <p:sldMasterId id="2147483704" r:id="rId18"/>
    <p:sldMasterId id="2147483706" r:id="rId19"/>
    <p:sldMasterId id="2147483708" r:id="rId20"/>
    <p:sldMasterId id="2147483710" r:id="rId21"/>
    <p:sldMasterId id="2147483712" r:id="rId22"/>
    <p:sldMasterId id="2147483714" r:id="rId23"/>
    <p:sldMasterId id="2147483716" r:id="rId24"/>
    <p:sldMasterId id="2147483718" r:id="rId25"/>
    <p:sldMasterId id="2147483720" r:id="rId26"/>
    <p:sldMasterId id="2147483724" r:id="rId27"/>
    <p:sldMasterId id="2147483726" r:id="rId28"/>
    <p:sldMasterId id="2147483728" r:id="rId29"/>
    <p:sldMasterId id="2147483730" r:id="rId30"/>
    <p:sldMasterId id="2147483732" r:id="rId31"/>
    <p:sldMasterId id="2147483734" r:id="rId32"/>
    <p:sldMasterId id="2147483736" r:id="rId33"/>
    <p:sldMasterId id="2147483738" r:id="rId34"/>
    <p:sldMasterId id="2147483740" r:id="rId35"/>
    <p:sldMasterId id="2147483742" r:id="rId36"/>
    <p:sldMasterId id="2147483744" r:id="rId37"/>
    <p:sldMasterId id="2147483746" r:id="rId38"/>
    <p:sldMasterId id="2147483748" r:id="rId39"/>
    <p:sldMasterId id="2147483750" r:id="rId40"/>
    <p:sldMasterId id="2147483752" r:id="rId41"/>
    <p:sldMasterId id="2147483754" r:id="rId42"/>
    <p:sldMasterId id="2147483756" r:id="rId43"/>
    <p:sldMasterId id="2147483758" r:id="rId44"/>
    <p:sldMasterId id="2147483760" r:id="rId45"/>
    <p:sldMasterId id="2147483762" r:id="rId46"/>
    <p:sldMasterId id="2147483764" r:id="rId47"/>
    <p:sldMasterId id="2147483766" r:id="rId48"/>
    <p:sldMasterId id="2147483768" r:id="rId49"/>
    <p:sldMasterId id="2147483770" r:id="rId50"/>
    <p:sldMasterId id="2147483772" r:id="rId51"/>
    <p:sldMasterId id="2147483774" r:id="rId52"/>
    <p:sldMasterId id="2147483776" r:id="rId53"/>
    <p:sldMasterId id="2147483778" r:id="rId54"/>
    <p:sldMasterId id="2147483780" r:id="rId55"/>
    <p:sldMasterId id="2147483782" r:id="rId56"/>
    <p:sldMasterId id="2147483784" r:id="rId57"/>
    <p:sldMasterId id="2147483786" r:id="rId58"/>
    <p:sldMasterId id="2147483788" r:id="rId59"/>
    <p:sldMasterId id="2147483790" r:id="rId60"/>
    <p:sldMasterId id="2147483792" r:id="rId61"/>
    <p:sldMasterId id="2147483794" r:id="rId62"/>
    <p:sldMasterId id="2147483796" r:id="rId63"/>
    <p:sldMasterId id="2147483798" r:id="rId64"/>
    <p:sldMasterId id="2147483800" r:id="rId65"/>
    <p:sldMasterId id="2147483802" r:id="rId66"/>
    <p:sldMasterId id="2147483804" r:id="rId67"/>
    <p:sldMasterId id="2147483806" r:id="rId68"/>
    <p:sldMasterId id="2147483808" r:id="rId69"/>
    <p:sldMasterId id="2147483810" r:id="rId70"/>
    <p:sldMasterId id="2147483812" r:id="rId71"/>
    <p:sldMasterId id="2147483814" r:id="rId72"/>
    <p:sldMasterId id="2147483816" r:id="rId73"/>
    <p:sldMasterId id="2147483818" r:id="rId74"/>
    <p:sldMasterId id="2147483820" r:id="rId75"/>
    <p:sldMasterId id="2147483822" r:id="rId76"/>
    <p:sldMasterId id="2147483824" r:id="rId77"/>
    <p:sldMasterId id="2147483826" r:id="rId78"/>
    <p:sldMasterId id="2147483828" r:id="rId79"/>
    <p:sldMasterId id="2147483830" r:id="rId80"/>
    <p:sldMasterId id="2147483832" r:id="rId81"/>
    <p:sldMasterId id="2147483834" r:id="rId82"/>
    <p:sldMasterId id="2147483836" r:id="rId83"/>
    <p:sldMasterId id="2147483838" r:id="rId84"/>
    <p:sldMasterId id="2147483840" r:id="rId85"/>
    <p:sldMasterId id="2147483842" r:id="rId86"/>
    <p:sldMasterId id="2147483844" r:id="rId87"/>
    <p:sldMasterId id="2147483846" r:id="rId88"/>
    <p:sldMasterId id="2147483848" r:id="rId89"/>
    <p:sldMasterId id="2147483850" r:id="rId90"/>
    <p:sldMasterId id="2147483852" r:id="rId91"/>
    <p:sldMasterId id="2147483854" r:id="rId92"/>
    <p:sldMasterId id="2147483856" r:id="rId93"/>
    <p:sldMasterId id="2147483858" r:id="rId94"/>
    <p:sldMasterId id="2147483860" r:id="rId95"/>
    <p:sldMasterId id="2147483862" r:id="rId96"/>
    <p:sldMasterId id="2147483864" r:id="rId97"/>
    <p:sldMasterId id="2147483866" r:id="rId98"/>
    <p:sldMasterId id="2147483868" r:id="rId99"/>
    <p:sldMasterId id="2147483870" r:id="rId100"/>
  </p:sldMasterIdLst>
  <p:notesMasterIdLst>
    <p:notesMasterId r:id="rId202"/>
  </p:notesMasterIdLst>
  <p:sldIdLst>
    <p:sldId id="257" r:id="rId101"/>
    <p:sldId id="295" r:id="rId102"/>
    <p:sldId id="296" r:id="rId103"/>
    <p:sldId id="258" r:id="rId104"/>
    <p:sldId id="259" r:id="rId105"/>
    <p:sldId id="260" r:id="rId106"/>
    <p:sldId id="261" r:id="rId107"/>
    <p:sldId id="262" r:id="rId108"/>
    <p:sldId id="263" r:id="rId109"/>
    <p:sldId id="264" r:id="rId110"/>
    <p:sldId id="265" r:id="rId111"/>
    <p:sldId id="266" r:id="rId112"/>
    <p:sldId id="267" r:id="rId113"/>
    <p:sldId id="268" r:id="rId114"/>
    <p:sldId id="269" r:id="rId115"/>
    <p:sldId id="270" r:id="rId116"/>
    <p:sldId id="271" r:id="rId117"/>
    <p:sldId id="272" r:id="rId118"/>
    <p:sldId id="273" r:id="rId119"/>
    <p:sldId id="274" r:id="rId120"/>
    <p:sldId id="275" r:id="rId121"/>
    <p:sldId id="276" r:id="rId122"/>
    <p:sldId id="277" r:id="rId123"/>
    <p:sldId id="278" r:id="rId124"/>
    <p:sldId id="279" r:id="rId125"/>
    <p:sldId id="280" r:id="rId126"/>
    <p:sldId id="281" r:id="rId127"/>
    <p:sldId id="282" r:id="rId128"/>
    <p:sldId id="358" r:id="rId129"/>
    <p:sldId id="357" r:id="rId130"/>
    <p:sldId id="284" r:id="rId131"/>
    <p:sldId id="285" r:id="rId132"/>
    <p:sldId id="286" r:id="rId133"/>
    <p:sldId id="287" r:id="rId134"/>
    <p:sldId id="288" r:id="rId135"/>
    <p:sldId id="289" r:id="rId136"/>
    <p:sldId id="290" r:id="rId137"/>
    <p:sldId id="291" r:id="rId138"/>
    <p:sldId id="292" r:id="rId139"/>
    <p:sldId id="293" r:id="rId140"/>
    <p:sldId id="294" r:id="rId141"/>
    <p:sldId id="297" r:id="rId142"/>
    <p:sldId id="298" r:id="rId143"/>
    <p:sldId id="299" r:id="rId144"/>
    <p:sldId id="300" r:id="rId145"/>
    <p:sldId id="301" r:id="rId146"/>
    <p:sldId id="302" r:id="rId147"/>
    <p:sldId id="303" r:id="rId148"/>
    <p:sldId id="304" r:id="rId149"/>
    <p:sldId id="305" r:id="rId150"/>
    <p:sldId id="306" r:id="rId151"/>
    <p:sldId id="307" r:id="rId152"/>
    <p:sldId id="308" r:id="rId153"/>
    <p:sldId id="309" r:id="rId154"/>
    <p:sldId id="310" r:id="rId155"/>
    <p:sldId id="311" r:id="rId156"/>
    <p:sldId id="312" r:id="rId157"/>
    <p:sldId id="313" r:id="rId158"/>
    <p:sldId id="314" r:id="rId159"/>
    <p:sldId id="315" r:id="rId160"/>
    <p:sldId id="316" r:id="rId161"/>
    <p:sldId id="317" r:id="rId162"/>
    <p:sldId id="318" r:id="rId163"/>
    <p:sldId id="319" r:id="rId164"/>
    <p:sldId id="320" r:id="rId165"/>
    <p:sldId id="321" r:id="rId166"/>
    <p:sldId id="322" r:id="rId167"/>
    <p:sldId id="323" r:id="rId168"/>
    <p:sldId id="324" r:id="rId169"/>
    <p:sldId id="325" r:id="rId170"/>
    <p:sldId id="326" r:id="rId171"/>
    <p:sldId id="327" r:id="rId172"/>
    <p:sldId id="328" r:id="rId173"/>
    <p:sldId id="329" r:id="rId174"/>
    <p:sldId id="330" r:id="rId175"/>
    <p:sldId id="331" r:id="rId176"/>
    <p:sldId id="332" r:id="rId177"/>
    <p:sldId id="333" r:id="rId178"/>
    <p:sldId id="334" r:id="rId179"/>
    <p:sldId id="335" r:id="rId180"/>
    <p:sldId id="336" r:id="rId181"/>
    <p:sldId id="337" r:id="rId182"/>
    <p:sldId id="338" r:id="rId183"/>
    <p:sldId id="339" r:id="rId184"/>
    <p:sldId id="340" r:id="rId185"/>
    <p:sldId id="341" r:id="rId186"/>
    <p:sldId id="342" r:id="rId187"/>
    <p:sldId id="343" r:id="rId188"/>
    <p:sldId id="344" r:id="rId189"/>
    <p:sldId id="345" r:id="rId190"/>
    <p:sldId id="346" r:id="rId191"/>
    <p:sldId id="347" r:id="rId192"/>
    <p:sldId id="348" r:id="rId193"/>
    <p:sldId id="349" r:id="rId194"/>
    <p:sldId id="350" r:id="rId195"/>
    <p:sldId id="351" r:id="rId196"/>
    <p:sldId id="352" r:id="rId197"/>
    <p:sldId id="353" r:id="rId198"/>
    <p:sldId id="354" r:id="rId199"/>
    <p:sldId id="355" r:id="rId200"/>
    <p:sldId id="356" r:id="rId2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FD3E66-146F-4AD3-84CF-1B594017CEB5}">
          <p14:sldIdLst>
            <p14:sldId id="257"/>
            <p14:sldId id="295"/>
            <p14:sldId id="296"/>
          </p14:sldIdLst>
        </p14:section>
        <p14:section name="Where things are located" id="{3F31593E-8496-43C6-8680-E38AFEA96B25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Excel- Formatting" id="{1075C3E4-F748-45E8-AAF1-C8AB61C49C60}">
          <p14:sldIdLst>
            <p14:sldId id="358"/>
            <p14:sldId id="357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Formulae" id="{6A7FCCA0-DF12-4E4D-BFDD-6A48F4145591}">
          <p14:sldIdLst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</p14:sldIdLst>
        </p14:section>
        <p14:section name="Extras -- appearance" id="{4F577008-7544-4FD6-83DD-F18F9E794F7E}">
          <p14:sldIdLst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38.xml"/><Relationship Id="rId159" Type="http://schemas.openxmlformats.org/officeDocument/2006/relationships/slide" Target="slides/slide59.xml"/><Relationship Id="rId170" Type="http://schemas.openxmlformats.org/officeDocument/2006/relationships/slide" Target="slides/slide70.xml"/><Relationship Id="rId191" Type="http://schemas.openxmlformats.org/officeDocument/2006/relationships/slide" Target="slides/slide91.xml"/><Relationship Id="rId205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2.xml"/><Relationship Id="rId123" Type="http://schemas.openxmlformats.org/officeDocument/2006/relationships/slide" Target="slides/slide23.xml"/><Relationship Id="rId128" Type="http://schemas.openxmlformats.org/officeDocument/2006/relationships/slide" Target="slides/slide28.xml"/><Relationship Id="rId144" Type="http://schemas.openxmlformats.org/officeDocument/2006/relationships/slide" Target="slides/slide44.xml"/><Relationship Id="rId149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60.xml"/><Relationship Id="rId165" Type="http://schemas.openxmlformats.org/officeDocument/2006/relationships/slide" Target="slides/slide65.xml"/><Relationship Id="rId181" Type="http://schemas.openxmlformats.org/officeDocument/2006/relationships/slide" Target="slides/slide81.xml"/><Relationship Id="rId186" Type="http://schemas.openxmlformats.org/officeDocument/2006/relationships/slide" Target="slides/slide8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13.xml"/><Relationship Id="rId118" Type="http://schemas.openxmlformats.org/officeDocument/2006/relationships/slide" Target="slides/slide18.xml"/><Relationship Id="rId134" Type="http://schemas.openxmlformats.org/officeDocument/2006/relationships/slide" Target="slides/slide34.xml"/><Relationship Id="rId139" Type="http://schemas.openxmlformats.org/officeDocument/2006/relationships/slide" Target="slides/slide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50.xml"/><Relationship Id="rId155" Type="http://schemas.openxmlformats.org/officeDocument/2006/relationships/slide" Target="slides/slide55.xml"/><Relationship Id="rId171" Type="http://schemas.openxmlformats.org/officeDocument/2006/relationships/slide" Target="slides/slide71.xml"/><Relationship Id="rId176" Type="http://schemas.openxmlformats.org/officeDocument/2006/relationships/slide" Target="slides/slide76.xml"/><Relationship Id="rId192" Type="http://schemas.openxmlformats.org/officeDocument/2006/relationships/slide" Target="slides/slide92.xml"/><Relationship Id="rId197" Type="http://schemas.openxmlformats.org/officeDocument/2006/relationships/slide" Target="slides/slide97.xml"/><Relationship Id="rId206" Type="http://schemas.openxmlformats.org/officeDocument/2006/relationships/tableStyles" Target="tableStyles.xml"/><Relationship Id="rId201" Type="http://schemas.openxmlformats.org/officeDocument/2006/relationships/slide" Target="slides/slide10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.xml"/><Relationship Id="rId108" Type="http://schemas.openxmlformats.org/officeDocument/2006/relationships/slide" Target="slides/slide8.xml"/><Relationship Id="rId124" Type="http://schemas.openxmlformats.org/officeDocument/2006/relationships/slide" Target="slides/slide24.xml"/><Relationship Id="rId129" Type="http://schemas.openxmlformats.org/officeDocument/2006/relationships/slide" Target="slides/slide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" Target="slides/slide40.xml"/><Relationship Id="rId145" Type="http://schemas.openxmlformats.org/officeDocument/2006/relationships/slide" Target="slides/slide45.xml"/><Relationship Id="rId161" Type="http://schemas.openxmlformats.org/officeDocument/2006/relationships/slide" Target="slides/slide61.xml"/><Relationship Id="rId166" Type="http://schemas.openxmlformats.org/officeDocument/2006/relationships/slide" Target="slides/slide66.xml"/><Relationship Id="rId182" Type="http://schemas.openxmlformats.org/officeDocument/2006/relationships/slide" Target="slides/slide82.xml"/><Relationship Id="rId187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14.xml"/><Relationship Id="rId119" Type="http://schemas.openxmlformats.org/officeDocument/2006/relationships/slide" Target="slides/slide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30.xml"/><Relationship Id="rId135" Type="http://schemas.openxmlformats.org/officeDocument/2006/relationships/slide" Target="slides/slide35.xml"/><Relationship Id="rId151" Type="http://schemas.openxmlformats.org/officeDocument/2006/relationships/slide" Target="slides/slide51.xml"/><Relationship Id="rId156" Type="http://schemas.openxmlformats.org/officeDocument/2006/relationships/slide" Target="slides/slide56.xml"/><Relationship Id="rId177" Type="http://schemas.openxmlformats.org/officeDocument/2006/relationships/slide" Target="slides/slide77.xml"/><Relationship Id="rId198" Type="http://schemas.openxmlformats.org/officeDocument/2006/relationships/slide" Target="slides/slide98.xml"/><Relationship Id="rId172" Type="http://schemas.openxmlformats.org/officeDocument/2006/relationships/slide" Target="slides/slide72.xml"/><Relationship Id="rId193" Type="http://schemas.openxmlformats.org/officeDocument/2006/relationships/slide" Target="slides/slide93.xml"/><Relationship Id="rId202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" Target="slides/slide4.xml"/><Relationship Id="rId120" Type="http://schemas.openxmlformats.org/officeDocument/2006/relationships/slide" Target="slides/slide20.xml"/><Relationship Id="rId125" Type="http://schemas.openxmlformats.org/officeDocument/2006/relationships/slide" Target="slides/slide25.xml"/><Relationship Id="rId141" Type="http://schemas.openxmlformats.org/officeDocument/2006/relationships/slide" Target="slides/slide41.xml"/><Relationship Id="rId146" Type="http://schemas.openxmlformats.org/officeDocument/2006/relationships/slide" Target="slides/slide46.xml"/><Relationship Id="rId167" Type="http://schemas.openxmlformats.org/officeDocument/2006/relationships/slide" Target="slides/slide67.xml"/><Relationship Id="rId188" Type="http://schemas.openxmlformats.org/officeDocument/2006/relationships/slide" Target="slides/slide88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62.xml"/><Relationship Id="rId183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0.xml"/><Relationship Id="rId115" Type="http://schemas.openxmlformats.org/officeDocument/2006/relationships/slide" Target="slides/slide15.xml"/><Relationship Id="rId131" Type="http://schemas.openxmlformats.org/officeDocument/2006/relationships/slide" Target="slides/slide31.xml"/><Relationship Id="rId136" Type="http://schemas.openxmlformats.org/officeDocument/2006/relationships/slide" Target="slides/slide36.xml"/><Relationship Id="rId157" Type="http://schemas.openxmlformats.org/officeDocument/2006/relationships/slide" Target="slides/slide57.xml"/><Relationship Id="rId178" Type="http://schemas.openxmlformats.org/officeDocument/2006/relationships/slide" Target="slides/slide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52.xml"/><Relationship Id="rId173" Type="http://schemas.openxmlformats.org/officeDocument/2006/relationships/slide" Target="slides/slide73.xml"/><Relationship Id="rId194" Type="http://schemas.openxmlformats.org/officeDocument/2006/relationships/slide" Target="slides/slide94.xml"/><Relationship Id="rId199" Type="http://schemas.openxmlformats.org/officeDocument/2006/relationships/slide" Target="slides/slide99.xml"/><Relationship Id="rId203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" Target="slides/slide5.xml"/><Relationship Id="rId126" Type="http://schemas.openxmlformats.org/officeDocument/2006/relationships/slide" Target="slides/slide26.xml"/><Relationship Id="rId147" Type="http://schemas.openxmlformats.org/officeDocument/2006/relationships/slide" Target="slides/slide47.xml"/><Relationship Id="rId168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21.xml"/><Relationship Id="rId142" Type="http://schemas.openxmlformats.org/officeDocument/2006/relationships/slide" Target="slides/slide42.xml"/><Relationship Id="rId163" Type="http://schemas.openxmlformats.org/officeDocument/2006/relationships/slide" Target="slides/slide63.xml"/><Relationship Id="rId184" Type="http://schemas.openxmlformats.org/officeDocument/2006/relationships/slide" Target="slides/slide84.xml"/><Relationship Id="rId189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16.xml"/><Relationship Id="rId137" Type="http://schemas.openxmlformats.org/officeDocument/2006/relationships/slide" Target="slides/slide37.xml"/><Relationship Id="rId158" Type="http://schemas.openxmlformats.org/officeDocument/2006/relationships/slide" Target="slides/slide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11.xml"/><Relationship Id="rId132" Type="http://schemas.openxmlformats.org/officeDocument/2006/relationships/slide" Target="slides/slide32.xml"/><Relationship Id="rId153" Type="http://schemas.openxmlformats.org/officeDocument/2006/relationships/slide" Target="slides/slide53.xml"/><Relationship Id="rId174" Type="http://schemas.openxmlformats.org/officeDocument/2006/relationships/slide" Target="slides/slide74.xml"/><Relationship Id="rId179" Type="http://schemas.openxmlformats.org/officeDocument/2006/relationships/slide" Target="slides/slide79.xml"/><Relationship Id="rId195" Type="http://schemas.openxmlformats.org/officeDocument/2006/relationships/slide" Target="slides/slide95.xml"/><Relationship Id="rId190" Type="http://schemas.openxmlformats.org/officeDocument/2006/relationships/slide" Target="slides/slide90.xml"/><Relationship Id="rId204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6.xml"/><Relationship Id="rId12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" Target="slides/slide1.xml"/><Relationship Id="rId122" Type="http://schemas.openxmlformats.org/officeDocument/2006/relationships/slide" Target="slides/slide22.xml"/><Relationship Id="rId143" Type="http://schemas.openxmlformats.org/officeDocument/2006/relationships/slide" Target="slides/slide43.xml"/><Relationship Id="rId148" Type="http://schemas.openxmlformats.org/officeDocument/2006/relationships/slide" Target="slides/slide48.xml"/><Relationship Id="rId164" Type="http://schemas.openxmlformats.org/officeDocument/2006/relationships/slide" Target="slides/slide64.xml"/><Relationship Id="rId169" Type="http://schemas.openxmlformats.org/officeDocument/2006/relationships/slide" Target="slides/slide69.xml"/><Relationship Id="rId185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80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2.xml"/><Relationship Id="rId133" Type="http://schemas.openxmlformats.org/officeDocument/2006/relationships/slide" Target="slides/slide33.xml"/><Relationship Id="rId154" Type="http://schemas.openxmlformats.org/officeDocument/2006/relationships/slide" Target="slides/slide54.xml"/><Relationship Id="rId175" Type="http://schemas.openxmlformats.org/officeDocument/2006/relationships/slide" Target="slides/slide75.xml"/><Relationship Id="rId196" Type="http://schemas.openxmlformats.org/officeDocument/2006/relationships/slide" Target="slides/slide96.xml"/><Relationship Id="rId200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F5BAB-31AF-4444-9662-24B03196F7E7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50E2B-36BE-493A-86FC-0B4A91D30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1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17745-EB4E-4A6E-8BB6-716C0EE278CF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JMU IT TRAINING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1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17745-EB4E-4A6E-8BB6-716C0EE278CF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JMU IT TRAINING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1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47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11308"/>
      </p:ext>
    </p:extLst>
  </p:cSld>
  <p:clrMapOvr>
    <a:masterClrMapping/>
  </p:clrMapOvr>
  <p:transition spd="slow" advTm="8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560"/>
      </p:ext>
    </p:extLst>
  </p:cSld>
  <p:clrMapOvr>
    <a:masterClrMapping/>
  </p:clrMapOvr>
  <p:transition spd="slow" advTm="8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68948"/>
      </p:ext>
    </p:extLst>
  </p:cSld>
  <p:clrMapOvr>
    <a:masterClrMapping/>
  </p:clrMapOvr>
  <p:transition spd="slow" advTm="8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03813"/>
      </p:ext>
    </p:extLst>
  </p:cSld>
  <p:clrMapOvr>
    <a:masterClrMapping/>
  </p:clrMapOvr>
  <p:transition spd="slow" advTm="8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8468"/>
      </p:ext>
    </p:extLst>
  </p:cSld>
  <p:clrMapOvr>
    <a:masterClrMapping/>
  </p:clrMapOvr>
  <p:transition spd="slow" advTm="8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9356"/>
      </p:ext>
    </p:extLst>
  </p:cSld>
  <p:clrMapOvr>
    <a:masterClrMapping/>
  </p:clrMapOvr>
  <p:transition spd="slow" advTm="8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19941"/>
      </p:ext>
    </p:extLst>
  </p:cSld>
  <p:clrMapOvr>
    <a:masterClrMapping/>
  </p:clrMapOvr>
  <p:transition spd="slow" advTm="8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2235"/>
      </p:ext>
    </p:extLst>
  </p:cSld>
  <p:clrMapOvr>
    <a:masterClrMapping/>
  </p:clrMapOvr>
  <p:transition spd="slow" advTm="8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27120"/>
      </p:ext>
    </p:extLst>
  </p:cSld>
  <p:clrMapOvr>
    <a:masterClrMapping/>
  </p:clrMapOvr>
  <p:transition spd="slow" advTm="8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91225"/>
      </p:ext>
    </p:extLst>
  </p:cSld>
  <p:clrMapOvr>
    <a:masterClrMapping/>
  </p:clrMapOvr>
  <p:transition spd="slow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695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5372"/>
      </p:ext>
    </p:extLst>
  </p:cSld>
  <p:clrMapOvr>
    <a:masterClrMapping/>
  </p:clrMapOvr>
  <p:transition spd="slow" advTm="8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00238"/>
      </p:ext>
    </p:extLst>
  </p:cSld>
  <p:clrMapOvr>
    <a:masterClrMapping/>
  </p:clrMapOvr>
  <p:transition spd="slow" advTm="8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885"/>
      </p:ext>
    </p:extLst>
  </p:cSld>
  <p:clrMapOvr>
    <a:masterClrMapping/>
  </p:clrMapOvr>
  <p:transition spd="slow" advTm="8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60506"/>
      </p:ext>
    </p:extLst>
  </p:cSld>
  <p:clrMapOvr>
    <a:masterClrMapping/>
  </p:clrMapOvr>
  <p:transition spd="slow" advTm="8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59939"/>
      </p:ext>
    </p:extLst>
  </p:cSld>
  <p:clrMapOvr>
    <a:masterClrMapping/>
  </p:clrMapOvr>
  <p:transition spd="slow" advTm="8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55382"/>
      </p:ext>
    </p:extLst>
  </p:cSld>
  <p:clrMapOvr>
    <a:masterClrMapping/>
  </p:clrMapOvr>
  <p:transition spd="slow" advTm="8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26763"/>
      </p:ext>
    </p:extLst>
  </p:cSld>
  <p:clrMapOvr>
    <a:masterClrMapping/>
  </p:clrMapOvr>
  <p:transition spd="slow" advTm="8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86598"/>
      </p:ext>
    </p:extLst>
  </p:cSld>
  <p:clrMapOvr>
    <a:masterClrMapping/>
  </p:clrMapOvr>
  <p:transition spd="slow" advTm="8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16221"/>
      </p:ext>
    </p:extLst>
  </p:cSld>
  <p:clrMapOvr>
    <a:masterClrMapping/>
  </p:clrMapOvr>
  <p:transition spd="slow" advTm="8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2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16118"/>
      </p:ext>
    </p:extLst>
  </p:cSld>
  <p:clrMapOvr>
    <a:masterClrMapping/>
  </p:clrMapOvr>
  <p:transition spd="slow" advTm="8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87596"/>
      </p:ext>
    </p:extLst>
  </p:cSld>
  <p:clrMapOvr>
    <a:masterClrMapping/>
  </p:clrMapOvr>
  <p:transition spd="slow" advTm="8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17101"/>
      </p:ext>
    </p:extLst>
  </p:cSld>
  <p:clrMapOvr>
    <a:masterClrMapping/>
  </p:clrMapOvr>
  <p:transition spd="slow" advTm="8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53496"/>
      </p:ext>
    </p:extLst>
  </p:cSld>
  <p:clrMapOvr>
    <a:masterClrMapping/>
  </p:clrMapOvr>
  <p:transition spd="slow" advTm="8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52276"/>
      </p:ext>
    </p:extLst>
  </p:cSld>
  <p:clrMapOvr>
    <a:masterClrMapping/>
  </p:clrMapOvr>
  <p:transition spd="slow" advTm="8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07097"/>
      </p:ext>
    </p:extLst>
  </p:cSld>
  <p:clrMapOvr>
    <a:masterClrMapping/>
  </p:clrMapOvr>
  <p:transition spd="slow" advTm="8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47782"/>
      </p:ext>
    </p:extLst>
  </p:cSld>
  <p:clrMapOvr>
    <a:masterClrMapping/>
  </p:clrMapOvr>
  <p:transition spd="slow" advTm="8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10314"/>
      </p:ext>
    </p:extLst>
  </p:cSld>
  <p:clrMapOvr>
    <a:masterClrMapping/>
  </p:clrMapOvr>
  <p:transition spd="slow" advTm="8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51389"/>
      </p:ext>
    </p:extLst>
  </p:cSld>
  <p:clrMapOvr>
    <a:masterClrMapping/>
  </p:clrMapOvr>
  <p:transition spd="slow" advTm="8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2988"/>
      </p:ext>
    </p:extLst>
  </p:cSld>
  <p:clrMapOvr>
    <a:masterClrMapping/>
  </p:clrMapOvr>
  <p:transition spd="slow" advTm="8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35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48191"/>
      </p:ext>
    </p:extLst>
  </p:cSld>
  <p:clrMapOvr>
    <a:masterClrMapping/>
  </p:clrMapOvr>
  <p:transition spd="slow" advTm="8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1944"/>
      </p:ext>
    </p:extLst>
  </p:cSld>
  <p:clrMapOvr>
    <a:masterClrMapping/>
  </p:clrMapOvr>
  <p:transition spd="slow" advTm="8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33751"/>
      </p:ext>
    </p:extLst>
  </p:cSld>
  <p:clrMapOvr>
    <a:masterClrMapping/>
  </p:clrMapOvr>
  <p:transition spd="slow" advTm="8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6736"/>
      </p:ext>
    </p:extLst>
  </p:cSld>
  <p:clrMapOvr>
    <a:masterClrMapping/>
  </p:clrMapOvr>
  <p:transition spd="slow" advTm="8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77860"/>
      </p:ext>
    </p:extLst>
  </p:cSld>
  <p:clrMapOvr>
    <a:masterClrMapping/>
  </p:clrMapOvr>
  <p:transition spd="slow" advTm="8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20231"/>
      </p:ext>
    </p:extLst>
  </p:cSld>
  <p:clrMapOvr>
    <a:masterClrMapping/>
  </p:clrMapOvr>
  <p:transition spd="slow" advTm="8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53618"/>
      </p:ext>
    </p:extLst>
  </p:cSld>
  <p:clrMapOvr>
    <a:masterClrMapping/>
  </p:clrMapOvr>
  <p:transition spd="slow" advTm="8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03248"/>
      </p:ext>
    </p:extLst>
  </p:cSld>
  <p:clrMapOvr>
    <a:masterClrMapping/>
  </p:clrMapOvr>
  <p:transition spd="slow" advTm="8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6346"/>
      </p:ext>
    </p:extLst>
  </p:cSld>
  <p:clrMapOvr>
    <a:masterClrMapping/>
  </p:clrMapOvr>
  <p:transition spd="slow" advTm="8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05409"/>
      </p:ext>
    </p:extLst>
  </p:cSld>
  <p:clrMapOvr>
    <a:masterClrMapping/>
  </p:clrMapOvr>
  <p:transition spd="slow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2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43849"/>
      </p:ext>
    </p:extLst>
  </p:cSld>
  <p:clrMapOvr>
    <a:masterClrMapping/>
  </p:clrMapOvr>
  <p:transition spd="slow" advTm="8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80962"/>
      </p:ext>
    </p:extLst>
  </p:cSld>
  <p:clrMapOvr>
    <a:masterClrMapping/>
  </p:clrMapOvr>
  <p:transition spd="slow" advTm="8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34840"/>
      </p:ext>
    </p:extLst>
  </p:cSld>
  <p:clrMapOvr>
    <a:masterClrMapping/>
  </p:clrMapOvr>
  <p:transition spd="slow" advTm="8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8582"/>
      </p:ext>
    </p:extLst>
  </p:cSld>
  <p:clrMapOvr>
    <a:masterClrMapping/>
  </p:clrMapOvr>
  <p:transition spd="slow" advTm="8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06045"/>
      </p:ext>
    </p:extLst>
  </p:cSld>
  <p:clrMapOvr>
    <a:masterClrMapping/>
  </p:clrMapOvr>
  <p:transition spd="slow" advTm="8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77639"/>
      </p:ext>
    </p:extLst>
  </p:cSld>
  <p:clrMapOvr>
    <a:masterClrMapping/>
  </p:clrMapOvr>
  <p:transition spd="slow" advTm="8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69927"/>
      </p:ext>
    </p:extLst>
  </p:cSld>
  <p:clrMapOvr>
    <a:masterClrMapping/>
  </p:clrMapOvr>
  <p:transition spd="slow" advTm="8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33950"/>
      </p:ext>
    </p:extLst>
  </p:cSld>
  <p:clrMapOvr>
    <a:masterClrMapping/>
  </p:clrMapOvr>
  <p:transition spd="slow" advTm="8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5410202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5410202"/>
            <a:ext cx="3843665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5410200"/>
            <a:ext cx="578317" cy="365125"/>
          </a:xfrm>
        </p:spPr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39080"/>
      </p:ext>
    </p:extLst>
  </p:cSld>
  <p:clrMapOvr>
    <a:masterClrMapping/>
  </p:clrMapOvr>
  <p:transition spd="slow" advTm="8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80450"/>
      </p:ext>
    </p:extLst>
  </p:cSld>
  <p:clrMapOvr>
    <a:masterClrMapping/>
  </p:clrMapOvr>
  <p:transition spd="slow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31159"/>
      </p:ext>
    </p:extLst>
  </p:cSld>
  <p:clrMapOvr>
    <a:masterClrMapping/>
  </p:clrMapOvr>
  <p:transition spd="slow" advTm="8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96441"/>
      </p:ext>
    </p:extLst>
  </p:cSld>
  <p:clrMapOvr>
    <a:masterClrMapping/>
  </p:clrMapOvr>
  <p:transition spd="slow" advTm="8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92662"/>
      </p:ext>
    </p:extLst>
  </p:cSld>
  <p:clrMapOvr>
    <a:masterClrMapping/>
  </p:clrMapOvr>
  <p:transition spd="slow" advTm="8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36352"/>
      </p:ext>
    </p:extLst>
  </p:cSld>
  <p:clrMapOvr>
    <a:masterClrMapping/>
  </p:clrMapOvr>
  <p:transition spd="slow" advTm="8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01803"/>
      </p:ext>
    </p:extLst>
  </p:cSld>
  <p:clrMapOvr>
    <a:masterClrMapping/>
  </p:clrMapOvr>
  <p:transition spd="slow" advTm="8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10629"/>
      </p:ext>
    </p:extLst>
  </p:cSld>
  <p:clrMapOvr>
    <a:masterClrMapping/>
  </p:clrMapOvr>
  <p:transition spd="slow" advTm="8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26162"/>
      </p:ext>
    </p:extLst>
  </p:cSld>
  <p:clrMapOvr>
    <a:masterClrMapping/>
  </p:clrMapOvr>
  <p:transition spd="slow" advTm="8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81973"/>
      </p:ext>
    </p:extLst>
  </p:cSld>
  <p:clrMapOvr>
    <a:masterClrMapping/>
  </p:clrMapOvr>
  <p:transition spd="slow" advTm="8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72694"/>
      </p:ext>
    </p:extLst>
  </p:cSld>
  <p:clrMapOvr>
    <a:masterClrMapping/>
  </p:clrMapOvr>
  <p:transition spd="slow" advTm="8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66227"/>
      </p:ext>
    </p:extLst>
  </p:cSld>
  <p:clrMapOvr>
    <a:masterClrMapping/>
  </p:clrMapOvr>
  <p:transition spd="slow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10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59703"/>
      </p:ext>
    </p:extLst>
  </p:cSld>
  <p:clrMapOvr>
    <a:masterClrMapping/>
  </p:clrMapOvr>
  <p:transition spd="slow" advTm="8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21768"/>
      </p:ext>
    </p:extLst>
  </p:cSld>
  <p:clrMapOvr>
    <a:masterClrMapping/>
  </p:clrMapOvr>
  <p:transition spd="slow" advTm="8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03624"/>
      </p:ext>
    </p:extLst>
  </p:cSld>
  <p:clrMapOvr>
    <a:masterClrMapping/>
  </p:clrMapOvr>
  <p:transition spd="slow" advTm="8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64558"/>
      </p:ext>
    </p:extLst>
  </p:cSld>
  <p:clrMapOvr>
    <a:masterClrMapping/>
  </p:clrMapOvr>
  <p:transition spd="slow" advTm="8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74185"/>
      </p:ext>
    </p:extLst>
  </p:cSld>
  <p:clrMapOvr>
    <a:masterClrMapping/>
  </p:clrMapOvr>
  <p:transition spd="slow" advTm="8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84172"/>
      </p:ext>
    </p:extLst>
  </p:cSld>
  <p:clrMapOvr>
    <a:masterClrMapping/>
  </p:clrMapOvr>
  <p:transition spd="slow" advTm="8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86034"/>
      </p:ext>
    </p:extLst>
  </p:cSld>
  <p:clrMapOvr>
    <a:masterClrMapping/>
  </p:clrMapOvr>
  <p:transition spd="slow" advTm="8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33333"/>
      </p:ext>
    </p:extLst>
  </p:cSld>
  <p:clrMapOvr>
    <a:masterClrMapping/>
  </p:clrMapOvr>
  <p:transition spd="slow" advTm="8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94860"/>
      </p:ext>
    </p:extLst>
  </p:cSld>
  <p:clrMapOvr>
    <a:masterClrMapping/>
  </p:clrMapOvr>
  <p:transition spd="slow" advTm="8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8834"/>
      </p:ext>
    </p:extLst>
  </p:cSld>
  <p:clrMapOvr>
    <a:masterClrMapping/>
  </p:clrMapOvr>
  <p:transition spd="slow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62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60912"/>
      </p:ext>
    </p:extLst>
  </p:cSld>
  <p:clrMapOvr>
    <a:masterClrMapping/>
  </p:clrMapOvr>
  <p:transition spd="slow" advTm="8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16241"/>
      </p:ext>
    </p:extLst>
  </p:cSld>
  <p:clrMapOvr>
    <a:masterClrMapping/>
  </p:clrMapOvr>
  <p:transition spd="slow" advTm="8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54312"/>
      </p:ext>
    </p:extLst>
  </p:cSld>
  <p:clrMapOvr>
    <a:masterClrMapping/>
  </p:clrMapOvr>
  <p:transition spd="slow" advTm="8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73531"/>
      </p:ext>
    </p:extLst>
  </p:cSld>
  <p:clrMapOvr>
    <a:masterClrMapping/>
  </p:clrMapOvr>
  <p:transition spd="slow" advTm="8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14095"/>
      </p:ext>
    </p:extLst>
  </p:cSld>
  <p:clrMapOvr>
    <a:masterClrMapping/>
  </p:clrMapOvr>
  <p:transition spd="slow" advTm="8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42515"/>
      </p:ext>
    </p:extLst>
  </p:cSld>
  <p:clrMapOvr>
    <a:masterClrMapping/>
  </p:clrMapOvr>
  <p:transition spd="slow" advTm="8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1362"/>
      </p:ext>
    </p:extLst>
  </p:cSld>
  <p:clrMapOvr>
    <a:masterClrMapping/>
  </p:clrMapOvr>
  <p:transition spd="slow" advTm="8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5630"/>
      </p:ext>
    </p:extLst>
  </p:cSld>
  <p:clrMapOvr>
    <a:masterClrMapping/>
  </p:clrMapOvr>
  <p:transition spd="slow" advTm="8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94158"/>
      </p:ext>
    </p:extLst>
  </p:cSld>
  <p:clrMapOvr>
    <a:masterClrMapping/>
  </p:clrMapOvr>
  <p:transition spd="slow" advTm="8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49723"/>
      </p:ext>
    </p:extLst>
  </p:cSld>
  <p:clrMapOvr>
    <a:masterClrMapping/>
  </p:clrMapOvr>
  <p:transition spd="slow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49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94595"/>
      </p:ext>
    </p:extLst>
  </p:cSld>
  <p:clrMapOvr>
    <a:masterClrMapping/>
  </p:clrMapOvr>
  <p:transition spd="slow" advTm="8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57967"/>
      </p:ext>
    </p:extLst>
  </p:cSld>
  <p:clrMapOvr>
    <a:masterClrMapping/>
  </p:clrMapOvr>
  <p:transition spd="slow" advTm="8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76891"/>
      </p:ext>
    </p:extLst>
  </p:cSld>
  <p:clrMapOvr>
    <a:masterClrMapping/>
  </p:clrMapOvr>
  <p:transition spd="slow" advTm="8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38726"/>
      </p:ext>
    </p:extLst>
  </p:cSld>
  <p:clrMapOvr>
    <a:masterClrMapping/>
  </p:clrMapOvr>
  <p:transition spd="slow" advTm="8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43450"/>
      </p:ext>
    </p:extLst>
  </p:cSld>
  <p:clrMapOvr>
    <a:masterClrMapping/>
  </p:clrMapOvr>
  <p:transition spd="slow" advTm="8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59403"/>
      </p:ext>
    </p:extLst>
  </p:cSld>
  <p:clrMapOvr>
    <a:masterClrMapping/>
  </p:clrMapOvr>
  <p:transition spd="slow" advTm="8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26421"/>
      </p:ext>
    </p:extLst>
  </p:cSld>
  <p:clrMapOvr>
    <a:masterClrMapping/>
  </p:clrMapOvr>
  <p:transition spd="slow" advTm="8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06577"/>
      </p:ext>
    </p:extLst>
  </p:cSld>
  <p:clrMapOvr>
    <a:masterClrMapping/>
  </p:clrMapOvr>
  <p:transition spd="slow" advTm="8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12430"/>
      </p:ext>
    </p:extLst>
  </p:cSld>
  <p:clrMapOvr>
    <a:masterClrMapping/>
  </p:clrMapOvr>
  <p:transition spd="slow" advTm="8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66914"/>
      </p:ext>
    </p:extLst>
  </p:cSld>
  <p:clrMapOvr>
    <a:masterClrMapping/>
  </p:clrMapOvr>
  <p:transition spd="slow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71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83913"/>
      </p:ext>
    </p:extLst>
  </p:cSld>
  <p:clrMapOvr>
    <a:masterClrMapping/>
  </p:clrMapOvr>
  <p:transition spd="slow" advTm="8000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97464"/>
      </p:ext>
    </p:extLst>
  </p:cSld>
  <p:clrMapOvr>
    <a:masterClrMapping/>
  </p:clrMapOvr>
  <p:transition spd="slow" advTm="8000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27464"/>
      </p:ext>
    </p:extLst>
  </p:cSld>
  <p:clrMapOvr>
    <a:masterClrMapping/>
  </p:clrMapOvr>
  <p:transition spd="slow" advTm="8000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13919"/>
      </p:ext>
    </p:extLst>
  </p:cSld>
  <p:clrMapOvr>
    <a:masterClrMapping/>
  </p:clrMapOvr>
  <p:transition spd="slow" advTm="8000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86023"/>
      </p:ext>
    </p:extLst>
  </p:cSld>
  <p:clrMapOvr>
    <a:masterClrMapping/>
  </p:clrMapOvr>
  <p:transition spd="slow" advTm="8000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64480"/>
      </p:ext>
    </p:extLst>
  </p:cSld>
  <p:clrMapOvr>
    <a:masterClrMapping/>
  </p:clrMapOvr>
  <p:transition spd="slow" advTm="8000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9507"/>
      </p:ext>
    </p:extLst>
  </p:cSld>
  <p:clrMapOvr>
    <a:masterClrMapping/>
  </p:clrMapOvr>
  <p:transition spd="slow" advTm="8000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27461"/>
      </p:ext>
    </p:extLst>
  </p:cSld>
  <p:clrMapOvr>
    <a:masterClrMapping/>
  </p:clrMapOvr>
  <p:transition spd="slow" advTm="8000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0207"/>
            <a:ext cx="7429499" cy="147857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4357" y="6492876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487230"/>
            <a:ext cx="4679482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5841" y="6487231"/>
            <a:ext cx="578317" cy="365125"/>
          </a:xfrm>
        </p:spPr>
        <p:txBody>
          <a:bodyPr/>
          <a:lstStyle/>
          <a:p>
            <a:fld id="{5494E4B1-903E-47BC-AE6D-681E77714F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11142"/>
      </p:ext>
    </p:extLst>
  </p:cSld>
  <p:clrMapOvr>
    <a:masterClrMapping/>
  </p:clrMapOvr>
  <p:transition spd="slow" advTm="8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80540"/>
      </p:ext>
    </p:extLst>
  </p:cSld>
  <p:clrMapOvr>
    <a:masterClrMapping/>
  </p:clrMapOvr>
  <p:transition spd="slow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0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1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52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4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6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60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61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2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3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4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5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6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7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8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70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71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72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73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4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5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6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7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8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80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81.xml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82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83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4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5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6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7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8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90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91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2.xml"/><Relationship Id="rId1" Type="http://schemas.openxmlformats.org/officeDocument/2006/relationships/slideLayout" Target="../slideLayouts/slideLayout92.xml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3.xml"/><Relationship Id="rId1" Type="http://schemas.openxmlformats.org/officeDocument/2006/relationships/slideLayout" Target="../slideLayouts/slideLayout93.xml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4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5.xml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96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97.xml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98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100.xml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101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102.xml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103.xml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04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05.xml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06.xml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07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08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25F9E-95DF-4F85-8768-2FB2D765E688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94A0D-3A1E-491E-B89F-467014D9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7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79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37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08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43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0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24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02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2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56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08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98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94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62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47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03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58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23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6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80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21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68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03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99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8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31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31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44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8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62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02/2014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551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02/2014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38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17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2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12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49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88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23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54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31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04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01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31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4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1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74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46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81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69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62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05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34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64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94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11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00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13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41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81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05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02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39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5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88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68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1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95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90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28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20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91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87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62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6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7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64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5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90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81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57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10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66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70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77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09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8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05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73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95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69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39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25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82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63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2FA9-1429-43A3-B1D9-2C2FDD9A62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35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</p:sldLayoutIdLst>
  <p:transition spd="slow" advTm="8000">
    <p:push dir="u"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97.wma"/><Relationship Id="rId1" Type="http://schemas.microsoft.com/office/2007/relationships/media" Target="../media/media97.wma"/><Relationship Id="rId4" Type="http://schemas.openxmlformats.org/officeDocument/2006/relationships/image" Target="../media/image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audio" Target="../media/media98.wma"/><Relationship Id="rId1" Type="http://schemas.microsoft.com/office/2007/relationships/media" Target="../media/media98.wm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22.wm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72.wma"/><Relationship Id="rId1" Type="http://schemas.microsoft.com/office/2007/relationships/media" Target="../media/media72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73.wma"/><Relationship Id="rId1" Type="http://schemas.microsoft.com/office/2007/relationships/media" Target="../media/media73.wm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audio" Target="../media/media74.wma"/><Relationship Id="rId1" Type="http://schemas.microsoft.com/office/2007/relationships/media" Target="../media/media74.wma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audio" Target="../media/media75.wma"/><Relationship Id="rId1" Type="http://schemas.microsoft.com/office/2007/relationships/media" Target="../media/media75.wm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audio" Target="../media/media76.wma"/><Relationship Id="rId1" Type="http://schemas.microsoft.com/office/2007/relationships/media" Target="../media/media76.wma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77.wma"/><Relationship Id="rId1" Type="http://schemas.microsoft.com/office/2007/relationships/media" Target="../media/media77.wma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audio" Target="../media/media78.wma"/><Relationship Id="rId1" Type="http://schemas.microsoft.com/office/2007/relationships/media" Target="../media/media78.wma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79.wma"/><Relationship Id="rId1" Type="http://schemas.microsoft.com/office/2007/relationships/media" Target="../media/media79.wma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audio" Target="../media/media80.wma"/><Relationship Id="rId1" Type="http://schemas.microsoft.com/office/2007/relationships/media" Target="../media/media80.wma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audio" Target="../media/media81.wma"/><Relationship Id="rId1" Type="http://schemas.microsoft.com/office/2007/relationships/media" Target="../media/media81.wma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audio" Target="../media/media82.wma"/><Relationship Id="rId1" Type="http://schemas.microsoft.com/office/2007/relationships/media" Target="../media/media82.wma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83.wma"/><Relationship Id="rId1" Type="http://schemas.microsoft.com/office/2007/relationships/media" Target="../media/media83.wma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84.wma"/><Relationship Id="rId1" Type="http://schemas.microsoft.com/office/2007/relationships/media" Target="../media/media84.wma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audio" Target="../media/media85.wma"/><Relationship Id="rId1" Type="http://schemas.microsoft.com/office/2007/relationships/media" Target="../media/media85.wma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86.wma"/><Relationship Id="rId1" Type="http://schemas.microsoft.com/office/2007/relationships/media" Target="../media/media86.wma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audio" Target="../media/media87.wma"/><Relationship Id="rId1" Type="http://schemas.microsoft.com/office/2007/relationships/media" Target="../media/media87.wma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audio" Target="../media/media88.wma"/><Relationship Id="rId1" Type="http://schemas.microsoft.com/office/2007/relationships/media" Target="../media/media88.wm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audio" Target="../media/media89.wma"/><Relationship Id="rId1" Type="http://schemas.microsoft.com/office/2007/relationships/media" Target="../media/media89.wma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90.wma"/><Relationship Id="rId1" Type="http://schemas.microsoft.com/office/2007/relationships/media" Target="../media/media90.wma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audio" Target="../media/media91.wma"/><Relationship Id="rId1" Type="http://schemas.microsoft.com/office/2007/relationships/media" Target="../media/media91.wma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audio" Target="../media/media92.wma"/><Relationship Id="rId1" Type="http://schemas.microsoft.com/office/2007/relationships/media" Target="../media/media92.wma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93.wma"/><Relationship Id="rId1" Type="http://schemas.microsoft.com/office/2007/relationships/media" Target="../media/media93.wma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audio" Target="../media/media94.wma"/><Relationship Id="rId1" Type="http://schemas.microsoft.com/office/2007/relationships/media" Target="../media/media94.wma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95.wma"/><Relationship Id="rId1" Type="http://schemas.microsoft.com/office/2007/relationships/media" Target="../media/media95.wma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96.wma"/><Relationship Id="rId1" Type="http://schemas.microsoft.com/office/2007/relationships/media" Target="../media/media96.wma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JMU IT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289"/>
          <a:stretch/>
        </p:blipFill>
        <p:spPr>
          <a:xfrm>
            <a:off x="76795" y="1039415"/>
            <a:ext cx="8990410" cy="443507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19. Five kinds of Cursor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1830917"/>
            <a:ext cx="7661408" cy="3369734"/>
          </a:xfrm>
        </p:spPr>
        <p:txBody>
          <a:bodyPr>
            <a:normAutofit/>
          </a:bodyPr>
          <a:lstStyle/>
          <a:p>
            <a:pPr marL="557213" indent="-557213">
              <a:buFont typeface="+mj-lt"/>
              <a:buAutoNum type="alphaLcPeriod"/>
            </a:pPr>
            <a:r>
              <a:rPr lang="en-US" sz="3000" b="1" dirty="0">
                <a:latin typeface="Times New Roman" panose="02020603050405020304" pitchFamily="18" charset="0"/>
              </a:rPr>
              <a:t>ribbon pointer         or arrow </a:t>
            </a:r>
          </a:p>
          <a:p>
            <a:pPr marL="557213" indent="-557213">
              <a:buFont typeface="+mj-lt"/>
              <a:buAutoNum type="alphaLcPeriod"/>
            </a:pPr>
            <a:r>
              <a:rPr lang="en-US" sz="3000" b="1" dirty="0">
                <a:latin typeface="Times New Roman" panose="02020603050405020304" pitchFamily="18" charset="0"/>
              </a:rPr>
              <a:t>plus-sign</a:t>
            </a:r>
          </a:p>
          <a:p>
            <a:pPr marL="557213" indent="-557213">
              <a:buFont typeface="+mj-lt"/>
              <a:buAutoNum type="alphaLcPeriod"/>
            </a:pPr>
            <a:r>
              <a:rPr lang="en-US" sz="3000" b="1" dirty="0">
                <a:latin typeface="Times New Roman" panose="02020603050405020304" pitchFamily="18" charset="0"/>
              </a:rPr>
              <a:t>open-plus</a:t>
            </a:r>
          </a:p>
          <a:p>
            <a:pPr marL="557213" indent="-557213">
              <a:buFont typeface="+mj-lt"/>
              <a:buAutoNum type="alphaLcPeriod"/>
            </a:pPr>
            <a:r>
              <a:rPr lang="en-US" sz="3000" b="1" dirty="0">
                <a:latin typeface="Times New Roman" panose="02020603050405020304" pitchFamily="18" charset="0"/>
              </a:rPr>
              <a:t>4 arrows</a:t>
            </a:r>
          </a:p>
          <a:p>
            <a:pPr marL="557213" indent="-557213">
              <a:buFont typeface="+mj-lt"/>
              <a:buAutoNum type="alphaLcPeriod"/>
            </a:pPr>
            <a:r>
              <a:rPr lang="en-US" sz="3000" b="1" dirty="0">
                <a:latin typeface="Times New Roman" panose="02020603050405020304" pitchFamily="18" charset="0"/>
              </a:rPr>
              <a:t>2 </a:t>
            </a:r>
            <a:r>
              <a:rPr lang="en-US" sz="3000" b="1" dirty="0">
                <a:latin typeface="Times New Roman" panose="02020603050405020304" pitchFamily="18" charset="0"/>
              </a:rPr>
              <a:t>lines with 2 </a:t>
            </a:r>
            <a:r>
              <a:rPr lang="en-US" sz="3000" b="1" dirty="0">
                <a:latin typeface="Times New Roman" panose="02020603050405020304" pitchFamily="18" charset="0"/>
              </a:rPr>
              <a:t>arrows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us 5"/>
          <p:cNvSpPr/>
          <p:nvPr/>
        </p:nvSpPr>
        <p:spPr>
          <a:xfrm>
            <a:off x="3195799" y="3180102"/>
            <a:ext cx="499533" cy="474134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Plus 6"/>
          <p:cNvSpPr/>
          <p:nvPr/>
        </p:nvSpPr>
        <p:spPr>
          <a:xfrm>
            <a:off x="3191565" y="2489385"/>
            <a:ext cx="499533" cy="508000"/>
          </a:xfrm>
          <a:prstGeom prst="mathPlus">
            <a:avLst>
              <a:gd name="adj1" fmla="val 318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Quad Arrow 7"/>
          <p:cNvSpPr/>
          <p:nvPr/>
        </p:nvSpPr>
        <p:spPr>
          <a:xfrm>
            <a:off x="3191565" y="3836551"/>
            <a:ext cx="508000" cy="524933"/>
          </a:xfrm>
          <a:prstGeom prst="quadArrow">
            <a:avLst>
              <a:gd name="adj1" fmla="val 5108"/>
              <a:gd name="adj2" fmla="val 18152"/>
              <a:gd name="adj3" fmla="val 2170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27235" y="4472620"/>
            <a:ext cx="693356" cy="454081"/>
            <a:chOff x="5453747" y="4500108"/>
            <a:chExt cx="924475" cy="60544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868007" y="4500108"/>
              <a:ext cx="1" cy="6054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963962" y="4500108"/>
              <a:ext cx="1" cy="6054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63962" y="4775200"/>
              <a:ext cx="41426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453747" y="4775200"/>
              <a:ext cx="41426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5400000">
            <a:off x="5705238" y="4436637"/>
            <a:ext cx="693356" cy="454081"/>
            <a:chOff x="5453747" y="4500108"/>
            <a:chExt cx="924475" cy="60544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868007" y="4500108"/>
              <a:ext cx="1" cy="6054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963962" y="4500108"/>
              <a:ext cx="1" cy="6054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963962" y="4775200"/>
              <a:ext cx="41426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453747" y="4775200"/>
              <a:ext cx="41426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>
            <a:off x="4093265" y="1981333"/>
            <a:ext cx="245534" cy="330200"/>
          </a:xfrm>
          <a:prstGeom prst="straightConnector1">
            <a:avLst/>
          </a:pr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>
            <a:off x="6385800" y="1920501"/>
            <a:ext cx="287867" cy="43235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05214"/>
      </p:ext>
    </p:extLst>
  </p:cSld>
  <p:clrMapOvr>
    <a:masterClrMapping/>
  </p:clrMapOvr>
  <p:transition spd="slow" advTm="170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106.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Freeze a Column</a:t>
            </a:r>
            <a:endParaRPr lang="en-US" b="1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078538"/>
            <a:ext cx="7871450" cy="3100192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Click </a:t>
            </a:r>
            <a:r>
              <a:rPr lang="en-US" sz="3000" b="1" dirty="0">
                <a:latin typeface="Times New Roman" panose="02020603050405020304" pitchFamily="18" charset="0"/>
              </a:rPr>
              <a:t>a cell </a:t>
            </a:r>
            <a:r>
              <a:rPr lang="en-US" sz="3000" b="1" dirty="0">
                <a:latin typeface="Times New Roman" panose="02020603050405020304" pitchFamily="18" charset="0"/>
              </a:rPr>
              <a:t>to the right of </a:t>
            </a:r>
            <a:r>
              <a:rPr lang="en-US" sz="3000" b="1" dirty="0">
                <a:latin typeface="Times New Roman" panose="02020603050405020304" pitchFamily="18" charset="0"/>
              </a:rPr>
              <a:t>what is to be frozen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View Tab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Use Freeze Panes dropdown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Choose Freeze Panes </a:t>
            </a:r>
            <a:r>
              <a:rPr lang="en-US" b="1" dirty="0" smtClean="0">
                <a:latin typeface="Times New Roman" panose="02020603050405020304" pitchFamily="18" charset="0"/>
              </a:rPr>
              <a:t>(or </a:t>
            </a:r>
            <a:r>
              <a:rPr lang="en-US" b="1" dirty="0">
                <a:latin typeface="Times New Roman" panose="02020603050405020304" pitchFamily="18" charset="0"/>
              </a:rPr>
              <a:t>Freeze </a:t>
            </a:r>
            <a:r>
              <a:rPr lang="en-US" b="1" dirty="0" smtClean="0">
                <a:latin typeface="Times New Roman" panose="02020603050405020304" pitchFamily="18" charset="0"/>
              </a:rPr>
              <a:t>First Column)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747"/>
      </p:ext>
    </p:extLst>
  </p:cSld>
  <p:clrMapOvr>
    <a:masterClrMapping/>
  </p:clrMapOvr>
  <p:transition spd="slow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451" y="1365511"/>
            <a:ext cx="250013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106.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Freeze a </a:t>
            </a:r>
            <a:r>
              <a:rPr lang="en-US" sz="195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452" y="2107199"/>
            <a:ext cx="2500134" cy="233875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marL="342900" indent="-342900"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cell (right of to be frozen)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View Tab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Freeze Panes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95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Freeze Panes</a:t>
            </a:r>
          </a:p>
        </p:txBody>
      </p:sp>
      <p:sp>
        <p:nvSpPr>
          <p:cNvPr id="6" name="Flowchart: Merge 5"/>
          <p:cNvSpPr/>
          <p:nvPr/>
        </p:nvSpPr>
        <p:spPr>
          <a:xfrm>
            <a:off x="2273474" y="3581661"/>
            <a:ext cx="178496" cy="150312"/>
          </a:xfrm>
          <a:prstGeom prst="flowChartMerg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690" y="1365511"/>
            <a:ext cx="5363171" cy="3429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09527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21. Select adjacent cells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1778794"/>
            <a:ext cx="7315200" cy="3804047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</a:rPr>
              <a:t>select and drag through adjacent cells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</a:rPr>
              <a:t>  </a:t>
            </a:r>
            <a:r>
              <a:rPr lang="en-US" b="1" u="sng" dirty="0" smtClean="0">
                <a:latin typeface="Times New Roman" panose="02020603050405020304" pitchFamily="18" charset="0"/>
              </a:rPr>
              <a:t>OR</a:t>
            </a:r>
          </a:p>
          <a:p>
            <a:r>
              <a:rPr lang="en-US" b="1" dirty="0" smtClean="0">
                <a:latin typeface="Times New Roman" panose="02020603050405020304" pitchFamily="18" charset="0"/>
              </a:rPr>
              <a:t>select first cell, </a:t>
            </a:r>
            <a:br>
              <a:rPr lang="en-US" b="1" dirty="0" smtClean="0">
                <a:latin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</a:rPr>
              <a:t>then </a:t>
            </a:r>
            <a:r>
              <a:rPr lang="en-US" b="1" dirty="0">
                <a:latin typeface="Times New Roman" panose="02020603050405020304" pitchFamily="18" charset="0"/>
              </a:rPr>
              <a:t>hold Shift while selecting last </a:t>
            </a:r>
            <a:r>
              <a:rPr lang="en-US" b="1" dirty="0" smtClean="0">
                <a:latin typeface="Times New Roman" panose="02020603050405020304" pitchFamily="18" charset="0"/>
              </a:rPr>
              <a:t>cell</a:t>
            </a:r>
            <a:br>
              <a:rPr lang="en-US" b="1" dirty="0" smtClean="0">
                <a:latin typeface="Times New Roman" panose="02020603050405020304" pitchFamily="18" charset="0"/>
              </a:rPr>
            </a:br>
            <a:r>
              <a:rPr lang="en-US" b="1" u="sng" dirty="0" smtClean="0">
                <a:latin typeface="Times New Roman" panose="02020603050405020304" pitchFamily="18" charset="0"/>
              </a:rPr>
              <a:t>OR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select </a:t>
            </a:r>
            <a:r>
              <a:rPr lang="en-US" b="1" dirty="0" smtClean="0">
                <a:latin typeface="Times New Roman" panose="02020603050405020304" pitchFamily="18" charset="0"/>
              </a:rPr>
              <a:t>last cell, </a:t>
            </a:r>
            <a:br>
              <a:rPr lang="en-US" b="1" dirty="0" smtClean="0">
                <a:latin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</a:rPr>
              <a:t>then </a:t>
            </a:r>
            <a:r>
              <a:rPr lang="en-US" b="1" dirty="0">
                <a:latin typeface="Times New Roman" panose="02020603050405020304" pitchFamily="18" charset="0"/>
              </a:rPr>
              <a:t>hold Shift while selecting </a:t>
            </a:r>
            <a:r>
              <a:rPr lang="en-US" b="1" dirty="0" smtClean="0">
                <a:latin typeface="Times New Roman" panose="02020603050405020304" pitchFamily="18" charset="0"/>
              </a:rPr>
              <a:t>first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3227"/>
      </p:ext>
    </p:extLst>
  </p:cSld>
  <p:clrMapOvr>
    <a:masterClrMapping/>
  </p:clrMapOvr>
  <p:transition spd="slow" advTm="211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457" y="2340709"/>
            <a:ext cx="2351486" cy="416481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21.  Select Adjacent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78" y="1257300"/>
            <a:ext cx="5443538" cy="428625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77400" y="3270638"/>
            <a:ext cx="1983543" cy="90505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B5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Shift+Select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C6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28228"/>
      </p:ext>
    </p:extLst>
  </p:cSld>
  <p:clrMapOvr>
    <a:masterClrMapping/>
  </p:clrMapOvr>
  <p:transition spd="slow" advTm="91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22. Select nonadjacent cells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hold </a:t>
            </a:r>
            <a:r>
              <a:rPr lang="en-US" sz="3000" b="1" dirty="0">
                <a:latin typeface="Times New Roman" panose="02020603050405020304" pitchFamily="18" charset="0"/>
              </a:rPr>
              <a:t>Ctrl while selecting different </a:t>
            </a:r>
            <a:r>
              <a:rPr lang="en-US" sz="3000" b="1" dirty="0">
                <a:latin typeface="Times New Roman" panose="02020603050405020304" pitchFamily="18" charset="0"/>
              </a:rPr>
              <a:t>cells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9351"/>
      </p:ext>
    </p:extLst>
  </p:cSld>
  <p:clrMapOvr>
    <a:masterClrMapping/>
  </p:clrMapOvr>
  <p:transition spd="slow" advTm="79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6058" y="1285875"/>
            <a:ext cx="7851308" cy="4257675"/>
            <a:chOff x="1141411" y="206375"/>
            <a:chExt cx="10468410" cy="5676900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8474506" y="992107"/>
              <a:ext cx="3135315" cy="175109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22.</a:t>
              </a: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Select </a:t>
              </a:r>
              <a:b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        Non-Adjacent</a:t>
              </a:r>
              <a:b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            Cells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1411" y="206375"/>
              <a:ext cx="7277100" cy="5676900"/>
            </a:xfrm>
            <a:prstGeom prst="rect">
              <a:avLst/>
            </a:prstGeom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9234740" y="3044825"/>
              <a:ext cx="1930762" cy="214161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 err="1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Ctrl+Select</a:t>
              </a: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B5, </a:t>
              </a:r>
              <a:b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C6, </a:t>
              </a:r>
              <a:b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D7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84970"/>
      </p:ext>
    </p:extLst>
  </p:cSld>
  <p:clrMapOvr>
    <a:masterClrMapping/>
  </p:clrMapOvr>
  <p:transition spd="slow" advTm="99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23. Select an entire column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141593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go </a:t>
            </a:r>
            <a:r>
              <a:rPr lang="en-US" sz="3000" b="1" dirty="0">
                <a:latin typeface="Times New Roman" panose="02020603050405020304" pitchFamily="18" charset="0"/>
              </a:rPr>
              <a:t>up to </a:t>
            </a:r>
            <a:r>
              <a:rPr lang="en-US" sz="3000" b="1" dirty="0">
                <a:latin typeface="Times New Roman" panose="02020603050405020304" pitchFamily="18" charset="0"/>
              </a:rPr>
              <a:t>the column’s </a:t>
            </a:r>
            <a:r>
              <a:rPr lang="en-US" sz="3000" b="1" dirty="0">
                <a:latin typeface="Times New Roman" panose="02020603050405020304" pitchFamily="18" charset="0"/>
              </a:rPr>
              <a:t>Alpha </a:t>
            </a:r>
            <a:r>
              <a:rPr lang="en-US" sz="3000" b="1" dirty="0">
                <a:latin typeface="Times New Roman" panose="02020603050405020304" pitchFamily="18" charset="0"/>
              </a:rPr>
              <a:t>label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point </a:t>
            </a:r>
            <a:r>
              <a:rPr lang="en-US" sz="3000" b="1" dirty="0">
                <a:latin typeface="Times New Roman" panose="02020603050405020304" pitchFamily="18" charset="0"/>
              </a:rPr>
              <a:t>until arrow </a:t>
            </a:r>
            <a:r>
              <a:rPr lang="en-US" sz="3000" b="1" dirty="0">
                <a:latin typeface="Times New Roman" panose="02020603050405020304" pitchFamily="18" charset="0"/>
              </a:rPr>
              <a:t>appears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then Click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8788"/>
      </p:ext>
    </p:extLst>
  </p:cSld>
  <p:clrMapOvr>
    <a:masterClrMapping/>
  </p:clrMapOvr>
  <p:transition spd="slow" advTm="79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2982" y="983456"/>
            <a:ext cx="8173643" cy="4286250"/>
            <a:chOff x="430643" y="168275"/>
            <a:chExt cx="10898190" cy="5715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1733" y="168275"/>
              <a:ext cx="7277100" cy="5715000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430643" y="1397433"/>
              <a:ext cx="3297978" cy="116821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23.  Select entire</a:t>
              </a:r>
              <a:b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     Column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9086320" y="1813004"/>
              <a:ext cx="100542" cy="21582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22982" y="2991938"/>
            <a:ext cx="2473484" cy="5092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on Column ID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82671"/>
      </p:ext>
    </p:extLst>
  </p:cSld>
  <p:clrMapOvr>
    <a:masterClrMapping/>
  </p:clrMapOvr>
  <p:transition spd="slow" advTm="12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24. Select an entire row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152480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go </a:t>
            </a:r>
            <a:r>
              <a:rPr lang="en-US" sz="3000" b="1" dirty="0">
                <a:latin typeface="Times New Roman" panose="02020603050405020304" pitchFamily="18" charset="0"/>
              </a:rPr>
              <a:t>left </a:t>
            </a:r>
            <a:r>
              <a:rPr lang="en-US" sz="3000" b="1" dirty="0">
                <a:latin typeface="Times New Roman" panose="02020603050405020304" pitchFamily="18" charset="0"/>
              </a:rPr>
              <a:t>and point to the row #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point </a:t>
            </a:r>
            <a:r>
              <a:rPr lang="en-US" sz="3000" b="1" dirty="0">
                <a:latin typeface="Times New Roman" panose="02020603050405020304" pitchFamily="18" charset="0"/>
              </a:rPr>
              <a:t>until arrow </a:t>
            </a:r>
            <a:r>
              <a:rPr lang="en-US" sz="3000" b="1" dirty="0">
                <a:latin typeface="Times New Roman" panose="02020603050405020304" pitchFamily="18" charset="0"/>
              </a:rPr>
              <a:t>appears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then Click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92334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2982" y="1012061"/>
            <a:ext cx="8167365" cy="4264819"/>
            <a:chOff x="430643" y="206414"/>
            <a:chExt cx="10889820" cy="5686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2888" y="206414"/>
              <a:ext cx="7267575" cy="5686425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430643" y="1397434"/>
              <a:ext cx="3498420" cy="63139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23.  Select entire Row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16200000">
              <a:off x="4210794" y="3356055"/>
              <a:ext cx="100542" cy="21582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22982" y="2512544"/>
            <a:ext cx="2623815" cy="5092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on Row ID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7064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29. AutoFill handle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65393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right bottom corner of a cell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use </a:t>
            </a:r>
            <a:r>
              <a:rPr lang="en-US" sz="3000" b="1" dirty="0">
                <a:latin typeface="Times New Roman" panose="02020603050405020304" pitchFamily="18" charset="0"/>
              </a:rPr>
              <a:t>the Fill handle to </a:t>
            </a:r>
            <a:r>
              <a:rPr lang="en-US" sz="3000" b="1" dirty="0">
                <a:latin typeface="Times New Roman" panose="02020603050405020304" pitchFamily="18" charset="0"/>
              </a:rPr>
              <a:t>repeat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use </a:t>
            </a:r>
            <a:r>
              <a:rPr lang="en-US" sz="3000" b="1" dirty="0">
                <a:latin typeface="Times New Roman" panose="02020603050405020304" pitchFamily="18" charset="0"/>
              </a:rPr>
              <a:t>two cells to fill numbers or dates </a:t>
            </a:r>
            <a:r>
              <a:rPr lang="en-US" sz="3000" b="1" dirty="0">
                <a:latin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</a:rPr>
              <a:t>that </a:t>
            </a:r>
            <a:r>
              <a:rPr lang="en-US" sz="3000" b="1" dirty="0">
                <a:latin typeface="Times New Roman" panose="02020603050405020304" pitchFamily="18" charset="0"/>
              </a:rPr>
              <a:t>are </a:t>
            </a:r>
            <a:r>
              <a:rPr lang="en-US" sz="3000" b="1" dirty="0">
                <a:latin typeface="Times New Roman" panose="02020603050405020304" pitchFamily="18" charset="0"/>
              </a:rPr>
              <a:t>gapped/apart </a:t>
            </a:r>
            <a:r>
              <a:rPr lang="en-US" b="1" dirty="0" smtClean="0">
                <a:latin typeface="Times New Roman" panose="02020603050405020304" pitchFamily="18" charset="0"/>
              </a:rPr>
              <a:t>(e.g. 10, 20)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94211"/>
      </p:ext>
    </p:extLst>
  </p:cSld>
  <p:clrMapOvr>
    <a:masterClrMapping/>
  </p:clrMapOvr>
  <p:transition spd="slow" advTm="160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Imprint MT Shadow" panose="04020605060303030202" pitchFamily="82" charset="0"/>
              </a:rPr>
              <a:t>welcome</a:t>
            </a:r>
            <a:endParaRPr lang="en-US" sz="7200" dirty="0">
              <a:latin typeface="Imprint MT Shadow" panose="040206050603030302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5385" y="3778912"/>
            <a:ext cx="6593681" cy="752872"/>
          </a:xfrm>
        </p:spPr>
        <p:txBody>
          <a:bodyPr>
            <a:normAutofit fontScale="92500"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Excel for OOA – February 2014</a:t>
            </a:r>
            <a:endParaRPr lang="en-US" sz="3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15042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04050" y="1159193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29.  AutoFill Handle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04051" y="2439686"/>
            <a:ext cx="2623815" cy="240715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AutoFill Handle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(square at the lower right corner of a cell; hover over it until a </a:t>
            </a:r>
            <a:r>
              <a:rPr lang="en-US" sz="3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appears, then click and drag to </a:t>
            </a:r>
            <a:r>
              <a:rPr lang="en-US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autofill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06181" y="1159193"/>
            <a:ext cx="6642353" cy="4110514"/>
            <a:chOff x="1768281" y="402590"/>
            <a:chExt cx="8856470" cy="5480685"/>
          </a:xfrm>
        </p:grpSpPr>
        <p:pic>
          <p:nvPicPr>
            <p:cNvPr id="4" name="Picture 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681151" y="402590"/>
              <a:ext cx="5943600" cy="5480685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768281" y="1184901"/>
              <a:ext cx="2286000" cy="56197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546389" y="1322173"/>
              <a:ext cx="507892" cy="518984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281351" y="2883441"/>
              <a:ext cx="507892" cy="518984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>
              <a:stCxn id="9" idx="5"/>
              <a:endCxn id="10" idx="1"/>
            </p:cNvCxnSpPr>
            <p:nvPr/>
          </p:nvCxnSpPr>
          <p:spPr>
            <a:xfrm>
              <a:off x="3979902" y="1765154"/>
              <a:ext cx="2375828" cy="119429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5126"/>
      </p:ext>
    </p:extLst>
  </p:cSld>
  <p:clrMapOvr>
    <a:masterClrMapping/>
  </p:clrMapOvr>
  <p:transition spd="slow" advTm="91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30. AutoFill a Series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076280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using </a:t>
            </a:r>
            <a:r>
              <a:rPr lang="en-US" sz="3000" b="1" dirty="0">
                <a:latin typeface="Times New Roman" panose="02020603050405020304" pitchFamily="18" charset="0"/>
              </a:rPr>
              <a:t>pre-recorded series like </a:t>
            </a:r>
            <a:r>
              <a:rPr lang="en-US" sz="3000" b="1" dirty="0">
                <a:latin typeface="Times New Roman" panose="02020603050405020304" pitchFamily="18" charset="0"/>
              </a:rPr>
              <a:t>months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type first entry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use fill handle to fill-drag series into cells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5975"/>
      </p:ext>
    </p:extLst>
  </p:cSld>
  <p:clrMapOvr>
    <a:masterClrMapping/>
  </p:clrMapOvr>
  <p:transition spd="slow" advTm="149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2" y="106050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30.  AutoFill Series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97363" y="2341000"/>
            <a:ext cx="2623815" cy="240715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AutoFill Series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(hover over AutoFill handle, after at least one entry of a series, until a </a:t>
            </a:r>
            <a:r>
              <a:rPr lang="en-US" sz="30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appears, then click and drag to </a:t>
            </a:r>
            <a:r>
              <a:rPr lang="en-US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autofill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35075" y="1060506"/>
            <a:ext cx="6504191" cy="4144328"/>
            <a:chOff x="2446766" y="271008"/>
            <a:chExt cx="8672255" cy="5525770"/>
          </a:xfrm>
        </p:grpSpPr>
        <p:pic>
          <p:nvPicPr>
            <p:cNvPr id="5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46766" y="1135334"/>
              <a:ext cx="2009775" cy="4953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75421" y="271008"/>
              <a:ext cx="5943600" cy="552577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657599" y="1358785"/>
              <a:ext cx="507892" cy="518984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050161" y="2648007"/>
              <a:ext cx="507892" cy="518984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151706" y="1671365"/>
              <a:ext cx="6152401" cy="9766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47234"/>
      </p:ext>
    </p:extLst>
  </p:cSld>
  <p:clrMapOvr>
    <a:masterClrMapping/>
  </p:clrMapOvr>
  <p:transition spd="slow" advTm="2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31.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Copy cells/formula 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(simple)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348422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use </a:t>
            </a:r>
            <a:r>
              <a:rPr lang="en-US" sz="3000" b="1" dirty="0">
                <a:latin typeface="Times New Roman" panose="02020603050405020304" pitchFamily="18" charset="0"/>
              </a:rPr>
              <a:t>copy and </a:t>
            </a:r>
            <a:r>
              <a:rPr lang="en-US" sz="3000" b="1" dirty="0">
                <a:latin typeface="Times New Roman" panose="02020603050405020304" pitchFamily="18" charset="0"/>
              </a:rPr>
              <a:t>paste on the ribbon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</a:rPr>
              <a:t>or Ctrl+C to copy, then Ctrl+V to </a:t>
            </a:r>
            <a:r>
              <a:rPr lang="en-US" sz="3000" b="1" dirty="0">
                <a:latin typeface="Times New Roman" panose="02020603050405020304" pitchFamily="18" charset="0"/>
              </a:rPr>
              <a:t>paste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4211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32.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Copy cell (</a:t>
            </a: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with Drag-Drop)</a:t>
            </a: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143125"/>
            <a:ext cx="7429498" cy="305752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get </a:t>
            </a:r>
            <a:r>
              <a:rPr lang="en-US" sz="3000" b="1" dirty="0">
                <a:latin typeface="Times New Roman" panose="02020603050405020304" pitchFamily="18" charset="0"/>
              </a:rPr>
              <a:t>four headed </a:t>
            </a:r>
            <a:r>
              <a:rPr lang="en-US" sz="3000" b="1" dirty="0">
                <a:latin typeface="Times New Roman" panose="02020603050405020304" pitchFamily="18" charset="0"/>
              </a:rPr>
              <a:t> (MOVE) arrow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press/hold Ctrl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drag-drop to copy to a new cell(s)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02157"/>
      </p:ext>
    </p:extLst>
  </p:cSld>
  <p:clrMapOvr>
    <a:masterClrMapping/>
  </p:clrMapOvr>
  <p:transition spd="slow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2" y="106050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32.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Copy Cells (drag)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97363" y="2341000"/>
            <a:ext cx="2623815" cy="2407158"/>
            <a:chOff x="1463150" y="1978333"/>
            <a:chExt cx="3498420" cy="3209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463150" y="1978333"/>
              <a:ext cx="3498420" cy="320954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Drag + Drop to copy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(hover over cell edge, until a       appears, press/hold Ctrl and click and drag to where the copy should be)</a:t>
              </a:r>
              <a:endPara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Quad Arrow 9"/>
            <p:cNvSpPr/>
            <p:nvPr/>
          </p:nvSpPr>
          <p:spPr>
            <a:xfrm>
              <a:off x="2446766" y="3138756"/>
              <a:ext cx="308919" cy="321276"/>
            </a:xfrm>
            <a:prstGeom prst="quadArrow">
              <a:avLst>
                <a:gd name="adj1" fmla="val 3606"/>
                <a:gd name="adj2" fmla="val 22500"/>
                <a:gd name="adj3" fmla="val 225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4402" y="1153679"/>
            <a:ext cx="4457700" cy="4115276"/>
            <a:chOff x="5392536" y="395238"/>
            <a:chExt cx="5943600" cy="5487035"/>
          </a:xfrm>
        </p:grpSpPr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92536" y="395238"/>
              <a:ext cx="5943600" cy="548703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9180816" y="3039902"/>
              <a:ext cx="507892" cy="518984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Quad Arrow 11"/>
            <p:cNvSpPr/>
            <p:nvPr/>
          </p:nvSpPr>
          <p:spPr>
            <a:xfrm>
              <a:off x="9280302" y="3074335"/>
              <a:ext cx="308919" cy="321276"/>
            </a:xfrm>
            <a:prstGeom prst="quadArrow">
              <a:avLst>
                <a:gd name="adj1" fmla="val 3606"/>
                <a:gd name="adj2" fmla="val 22500"/>
                <a:gd name="adj3" fmla="val 225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>
              <a:stCxn id="9" idx="4"/>
            </p:cNvCxnSpPr>
            <p:nvPr/>
          </p:nvCxnSpPr>
          <p:spPr>
            <a:xfrm flipH="1">
              <a:off x="9212695" y="3558886"/>
              <a:ext cx="222067" cy="343643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7333"/>
      </p:ext>
    </p:extLst>
  </p:cSld>
  <p:clrMapOvr>
    <a:masterClrMapping/>
  </p:clrMapOvr>
  <p:transition spd="slow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38.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Delete key empties !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</a:rPr>
              <a:t>Delete </a:t>
            </a:r>
            <a:r>
              <a:rPr lang="en-US" sz="3000" b="1" dirty="0">
                <a:latin typeface="Times New Roman" panose="02020603050405020304" pitchFamily="18" charset="0"/>
              </a:rPr>
              <a:t>does not remove the row or column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40134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39. Undo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back arrow		 at upper left above ribbon 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or  </a:t>
            </a:r>
            <a:r>
              <a:rPr lang="en-US" sz="3000" b="1" dirty="0" err="1">
                <a:latin typeface="Times New Roman" panose="02020603050405020304" pitchFamily="18" charset="0"/>
              </a:rPr>
              <a:t>Ctrl+Z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2467758" flipH="1">
            <a:off x="2977657" y="2537961"/>
            <a:ext cx="754354" cy="7127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04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6017"/>
      </p:ext>
    </p:extLst>
  </p:cSld>
  <p:clrMapOvr>
    <a:masterClrMapping/>
  </p:clrMapOvr>
  <p:transition spd="slow" advTm="6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3" y="1159669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39.  Undo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97363" y="2341000"/>
            <a:ext cx="2623815" cy="15533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Undo Key (upper left)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n-US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(or </a:t>
            </a:r>
            <a:r>
              <a:rPr lang="en-US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Ctrl+Z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20911" y="1063954"/>
            <a:ext cx="4457700" cy="4205753"/>
            <a:chOff x="5361214" y="275605"/>
            <a:chExt cx="5943600" cy="5607670"/>
          </a:xfrm>
        </p:grpSpPr>
        <p:pic>
          <p:nvPicPr>
            <p:cNvPr id="9" name="Picture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61214" y="403225"/>
              <a:ext cx="5943600" cy="548005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5476794" y="275605"/>
              <a:ext cx="740022" cy="572781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cxnSp>
        <p:nvCxnSpPr>
          <p:cNvPr id="6" name="Straight Connector 5"/>
          <p:cNvCxnSpPr>
            <a:endCxn id="14" idx="3"/>
          </p:cNvCxnSpPr>
          <p:nvPr/>
        </p:nvCxnSpPr>
        <p:spPr>
          <a:xfrm flipV="1">
            <a:off x="2207941" y="1430628"/>
            <a:ext cx="1980935" cy="82331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1926"/>
      </p:ext>
    </p:extLst>
  </p:cSld>
  <p:clrMapOvr>
    <a:masterClrMapping/>
  </p:clrMapOvr>
  <p:transition spd="slow" advTm="190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20080"/>
            <a:ext cx="7429499" cy="147857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latin typeface="Times New Roman" panose="02020603050405020304" pitchFamily="18" charset="0"/>
              </a:rPr>
              <a:t>formatting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30689" cy="2090693"/>
          </a:xfrm>
        </p:spPr>
        <p:txBody>
          <a:bodyPr numCol="2">
            <a:no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40. Wrap Text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Format $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Format Zip code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46. Format Phone #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47. Format Date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48. Format Text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81216"/>
      </p:ext>
    </p:extLst>
  </p:cSld>
  <p:clrMapOvr>
    <a:masterClrMapping/>
  </p:clrMapOvr>
  <p:transition spd="slow" advTm="18005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Excel For OOA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580" y="1667541"/>
            <a:ext cx="8347120" cy="3522917"/>
          </a:xfrm>
        </p:spPr>
        <p:txBody>
          <a:bodyPr>
            <a:noAutofit/>
          </a:bodyPr>
          <a:lstStyle/>
          <a:p>
            <a:pPr marL="0" indent="0">
              <a:spcAft>
                <a:spcPts val="1800"/>
              </a:spcAft>
              <a:buNone/>
              <a:tabLst>
                <a:tab pos="91440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4- 28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Location, location, location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800"/>
              </a:spcAft>
              <a:buNone/>
              <a:tabLst>
                <a:tab pos="91440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29-41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Giving it structure (formatting)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800"/>
              </a:spcAft>
              <a:buNone/>
              <a:tabLst>
                <a:tab pos="91440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42-78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Formulae (math) or formulas (text)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1" end="7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42292"/>
      </p:ext>
    </p:extLst>
  </p:cSld>
  <p:clrMapOvr>
    <a:masterClrMapping/>
  </p:clrMapOvr>
  <p:transition spd="slow" advTm="15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40. Wrap Text in Cell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239565"/>
            <a:ext cx="7429499" cy="2656286"/>
          </a:xfrm>
        </p:spPr>
        <p:txBody>
          <a:bodyPr/>
          <a:lstStyle/>
          <a:p>
            <a:r>
              <a:rPr lang="en-US" sz="3000" b="1" dirty="0">
                <a:latin typeface="Times New Roman" panose="02020603050405020304" pitchFamily="18" charset="0"/>
              </a:rPr>
              <a:t>on the Home Tab, Alignment Group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Wrap Text</a:t>
            </a:r>
          </a:p>
          <a:p>
            <a:pPr marL="0" indent="0">
              <a:buNone/>
            </a:pPr>
            <a:r>
              <a:rPr lang="en-US" b="1" i="0" u="none" strike="noStrike" baseline="0" dirty="0" smtClean="0">
                <a:latin typeface="Times New Roman" panose="02020603050405020304" pitchFamily="18" charset="0"/>
              </a:rPr>
              <a:t>  (automatically</a:t>
            </a:r>
            <a:r>
              <a:rPr lang="en-US" b="1" i="0" u="none" strike="noStrike" dirty="0" smtClean="0">
                <a:latin typeface="Times New Roman" panose="02020603050405020304" pitchFamily="18" charset="0"/>
              </a:rPr>
              <a:t> changes row height to show all)</a:t>
            </a:r>
            <a:endParaRPr lang="en-US" b="1" i="0" u="none" strike="noStrike" baseline="0" dirty="0" smtClean="0"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98528"/>
      </p:ext>
    </p:extLst>
  </p:cSld>
  <p:clrMapOvr>
    <a:masterClrMapping/>
  </p:clrMapOvr>
  <p:transition spd="slow" advTm="140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3" y="1159669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40.  Wrap Text in Cell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97363" y="2341000"/>
            <a:ext cx="2623815" cy="17789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Home Tab, Alignment Group, Wrap Text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(can do the column)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03532" y="1158532"/>
            <a:ext cx="4366204" cy="4028774"/>
            <a:chOff x="5338042" y="401710"/>
            <a:chExt cx="5821605" cy="53716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365" t="1996" r="40706" b="6214"/>
            <a:stretch/>
          </p:blipFill>
          <p:spPr bwMode="auto">
            <a:xfrm>
              <a:off x="5338042" y="401710"/>
              <a:ext cx="5821605" cy="53716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456921" y="661987"/>
              <a:ext cx="740022" cy="572781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45726"/>
      </p:ext>
    </p:extLst>
  </p:cSld>
  <p:clrMapOvr>
    <a:masterClrMapping/>
  </p:clrMapOvr>
  <p:transition spd="slow" advTm="100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872405"/>
            <a:ext cx="7748589" cy="11089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41. Format numbers --  $ 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Home </a:t>
            </a:r>
            <a:r>
              <a:rPr lang="en-US" sz="3000" b="1" dirty="0">
                <a:latin typeface="Times New Roman" panose="02020603050405020304" pitchFamily="18" charset="0"/>
              </a:rPr>
              <a:t>Tab, Number Group, </a:t>
            </a:r>
            <a:r>
              <a:rPr lang="en-US" sz="3000" b="1" dirty="0">
                <a:latin typeface="Times New Roman" panose="02020603050405020304" pitchFamily="18" charset="0"/>
              </a:rPr>
              <a:t>$</a:t>
            </a: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01503" y="3776663"/>
            <a:ext cx="4457700" cy="1423988"/>
            <a:chOff x="3335337" y="3892551"/>
            <a:chExt cx="5943600" cy="1898650"/>
          </a:xfrm>
        </p:grpSpPr>
        <p:pic>
          <p:nvPicPr>
            <p:cNvPr id="6" name="Picture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335337" y="3892551"/>
              <a:ext cx="5943600" cy="18986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779818" y="4250315"/>
              <a:ext cx="524000" cy="460231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99633"/>
      </p:ext>
    </p:extLst>
  </p:cSld>
  <p:clrMapOvr>
    <a:masterClrMapping/>
  </p:clrMapOvr>
  <p:transition spd="slow" advTm="69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55880" y="1601331"/>
            <a:ext cx="2351486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41.  Format $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55880" y="2234580"/>
            <a:ext cx="1946335" cy="962459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cell(s),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$ symbol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06404" y="1377764"/>
            <a:ext cx="4457700" cy="3638550"/>
            <a:chOff x="1141411" y="320756"/>
            <a:chExt cx="5943600" cy="4851400"/>
          </a:xfrm>
        </p:grpSpPr>
        <p:pic>
          <p:nvPicPr>
            <p:cNvPr id="10" name="Picture 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41411" y="320756"/>
              <a:ext cx="5943600" cy="48514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589211" y="761992"/>
              <a:ext cx="524000" cy="460231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>
              <a:stCxn id="11" idx="4"/>
            </p:cNvCxnSpPr>
            <p:nvPr/>
          </p:nvCxnSpPr>
          <p:spPr>
            <a:xfrm flipH="1">
              <a:off x="3302598" y="1222223"/>
              <a:ext cx="548613" cy="1768403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6488"/>
      </p:ext>
    </p:extLst>
  </p:cSld>
  <p:clrMapOvr>
    <a:masterClrMapping/>
  </p:clrMapOvr>
  <p:transition spd="slow" advTm="130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45. Format cell for Zip Code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1832722"/>
            <a:ext cx="7429499" cy="2558415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Home </a:t>
            </a:r>
            <a:r>
              <a:rPr lang="en-US" sz="3000" b="1" dirty="0">
                <a:latin typeface="Times New Roman" panose="02020603050405020304" pitchFamily="18" charset="0"/>
              </a:rPr>
              <a:t>Tab, Number </a:t>
            </a:r>
            <a:r>
              <a:rPr lang="en-US" sz="3000" b="1" dirty="0">
                <a:latin typeface="Times New Roman" panose="02020603050405020304" pitchFamily="18" charset="0"/>
              </a:rPr>
              <a:t>Group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the dialog box arrow, choose Special </a:t>
            </a:r>
          </a:p>
          <a:p>
            <a:pPr marL="0" indent="0">
              <a:buNone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(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or use dropdown beside current number 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format; choose more)</a:t>
            </a:r>
            <a:endParaRPr lang="en-US" sz="2100" b="1" dirty="0">
              <a:solidFill>
                <a:prstClr val="white"/>
              </a:solidFill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choose Zip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1957" y="4242206"/>
            <a:ext cx="4457700" cy="1423988"/>
            <a:chOff x="3122609" y="4513275"/>
            <a:chExt cx="5943600" cy="1898650"/>
          </a:xfrm>
        </p:grpSpPr>
        <p:pic>
          <p:nvPicPr>
            <p:cNvPr id="6" name="Picture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122609" y="4513275"/>
              <a:ext cx="5943600" cy="18986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139924" y="5345422"/>
              <a:ext cx="400725" cy="291585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04458"/>
      </p:ext>
    </p:extLst>
  </p:cSld>
  <p:clrMapOvr>
    <a:masterClrMapping/>
  </p:clrMapOvr>
  <p:transition spd="slow" advTm="16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64953" y="1530734"/>
            <a:ext cx="2351486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45.  Zip Code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64953" y="2163983"/>
            <a:ext cx="2351486" cy="1678515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cell(s),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dialog box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Special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Zip Code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4779" y="1515490"/>
            <a:ext cx="5560695" cy="3663315"/>
            <a:chOff x="939705" y="877653"/>
            <a:chExt cx="7414260" cy="48844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705" y="877653"/>
              <a:ext cx="7414260" cy="488442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874288" y="1742309"/>
              <a:ext cx="524000" cy="460231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58691" y="2684705"/>
            <a:ext cx="145229" cy="145229"/>
            <a:chOff x="10822193" y="2517289"/>
            <a:chExt cx="193638" cy="193638"/>
          </a:xfrm>
        </p:grpSpPr>
        <p:sp>
          <p:nvSpPr>
            <p:cNvPr id="10" name="Rounded Rectangle 9"/>
            <p:cNvSpPr/>
            <p:nvPr/>
          </p:nvSpPr>
          <p:spPr>
            <a:xfrm>
              <a:off x="10822193" y="2517289"/>
              <a:ext cx="193638" cy="193638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0822193" y="2517289"/>
              <a:ext cx="193638" cy="193638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0432"/>
      </p:ext>
    </p:extLst>
  </p:cSld>
  <p:clrMapOvr>
    <a:masterClrMapping/>
  </p:clrMapOvr>
  <p:transition spd="slow" advTm="13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872405"/>
            <a:ext cx="8080773" cy="11089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46.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Format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for Phone Number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1898431"/>
            <a:ext cx="7429499" cy="249270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Home </a:t>
            </a:r>
            <a:r>
              <a:rPr lang="en-US" sz="3000" b="1" dirty="0">
                <a:latin typeface="Times New Roman" panose="02020603050405020304" pitchFamily="18" charset="0"/>
              </a:rPr>
              <a:t>Tab, Number </a:t>
            </a:r>
            <a:r>
              <a:rPr lang="en-US" sz="3000" b="1" dirty="0">
                <a:latin typeface="Times New Roman" panose="02020603050405020304" pitchFamily="18" charset="0"/>
              </a:rPr>
              <a:t>Group</a:t>
            </a:r>
          </a:p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Click the dialog box arrow, choose 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Special 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(or use dropdown beside current number format; choose more)</a:t>
            </a:r>
            <a:endParaRPr lang="en-US" sz="2100" b="1" dirty="0">
              <a:solidFill>
                <a:prstClr val="white"/>
              </a:solidFill>
            </a:endParaRPr>
          </a:p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choose Phone Number</a:t>
            </a:r>
          </a:p>
          <a:p>
            <a:pPr marL="0" indent="0">
              <a:buNone/>
            </a:pPr>
            <a:endParaRPr lang="en-US" sz="3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74229" y="4298684"/>
            <a:ext cx="4457700" cy="1423988"/>
            <a:chOff x="3165639" y="4588579"/>
            <a:chExt cx="5943600" cy="1898650"/>
          </a:xfrm>
        </p:grpSpPr>
        <p:pic>
          <p:nvPicPr>
            <p:cNvPr id="6" name="Picture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165639" y="4588579"/>
              <a:ext cx="5943600" cy="18986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182954" y="5420726"/>
              <a:ext cx="400725" cy="291585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6084"/>
      </p:ext>
    </p:extLst>
  </p:cSld>
  <p:clrMapOvr>
    <a:masterClrMapping/>
  </p:clrMapOvr>
  <p:transition spd="slow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64953" y="1530734"/>
            <a:ext cx="2351486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46.  Phone Number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64953" y="2163983"/>
            <a:ext cx="2351486" cy="1929909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cell(s),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dialog box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Special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Phone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Number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4817" y="1399624"/>
            <a:ext cx="5514975" cy="3663315"/>
            <a:chOff x="953089" y="723165"/>
            <a:chExt cx="7353300" cy="48844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089" y="723165"/>
              <a:ext cx="7353300" cy="488442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999065" y="1512194"/>
              <a:ext cx="524000" cy="460231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58691" y="2684705"/>
            <a:ext cx="145229" cy="145229"/>
            <a:chOff x="10822193" y="2517289"/>
            <a:chExt cx="193638" cy="193638"/>
          </a:xfrm>
        </p:grpSpPr>
        <p:sp>
          <p:nvSpPr>
            <p:cNvPr id="10" name="Rounded Rectangle 9"/>
            <p:cNvSpPr/>
            <p:nvPr/>
          </p:nvSpPr>
          <p:spPr>
            <a:xfrm>
              <a:off x="10822193" y="2517289"/>
              <a:ext cx="193638" cy="193638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0822193" y="2517289"/>
              <a:ext cx="193638" cy="193638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>
            <a:stCxn id="11" idx="5"/>
          </p:cNvCxnSpPr>
          <p:nvPr/>
        </p:nvCxnSpPr>
        <p:spPr>
          <a:xfrm>
            <a:off x="3334746" y="2286020"/>
            <a:ext cx="3740704" cy="31918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3116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47. Format cell for 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1895280"/>
            <a:ext cx="7727157" cy="2592677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Home </a:t>
            </a:r>
            <a:r>
              <a:rPr lang="en-US" sz="3000" b="1" dirty="0">
                <a:latin typeface="Times New Roman" panose="02020603050405020304" pitchFamily="18" charset="0"/>
              </a:rPr>
              <a:t>Tab, Number </a:t>
            </a:r>
            <a:r>
              <a:rPr lang="en-US" sz="3000" b="1" dirty="0">
                <a:latin typeface="Times New Roman" panose="02020603050405020304" pitchFamily="18" charset="0"/>
              </a:rPr>
              <a:t>Group</a:t>
            </a:r>
          </a:p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Click the dialog box 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arrow </a:t>
            </a:r>
          </a:p>
          <a:p>
            <a:pPr marL="0" indent="0">
              <a:buNone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(or use dropdown beside current number format; choose 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date)</a:t>
            </a:r>
            <a:endParaRPr lang="en-US" sz="2100" b="1" dirty="0">
              <a:solidFill>
                <a:prstClr val="white"/>
              </a:solidFill>
            </a:endParaRPr>
          </a:p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choose 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01615" y="4298684"/>
            <a:ext cx="4457700" cy="1423988"/>
            <a:chOff x="3068820" y="4588579"/>
            <a:chExt cx="5943600" cy="1898650"/>
          </a:xfrm>
        </p:grpSpPr>
        <p:pic>
          <p:nvPicPr>
            <p:cNvPr id="6" name="Picture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068820" y="4588579"/>
              <a:ext cx="5943600" cy="18986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086135" y="5420726"/>
              <a:ext cx="400725" cy="291585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2443"/>
      </p:ext>
    </p:extLst>
  </p:cSld>
  <p:clrMapOvr>
    <a:masterClrMapping/>
  </p:clrMapOvr>
  <p:transition spd="slow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64953" y="1530734"/>
            <a:ext cx="2351486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47.  Date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64953" y="2163982"/>
            <a:ext cx="2351486" cy="1653917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cell(s),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dialog box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Date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a format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0449" y="1444159"/>
            <a:ext cx="5469255" cy="3657600"/>
            <a:chOff x="1027265" y="782545"/>
            <a:chExt cx="7292340" cy="4876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265" y="782545"/>
              <a:ext cx="7292340" cy="48768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999065" y="1512194"/>
              <a:ext cx="524000" cy="460231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58691" y="2684705"/>
            <a:ext cx="145229" cy="145229"/>
            <a:chOff x="10822193" y="2517289"/>
            <a:chExt cx="193638" cy="193638"/>
          </a:xfrm>
        </p:grpSpPr>
        <p:sp>
          <p:nvSpPr>
            <p:cNvPr id="10" name="Rounded Rectangle 9"/>
            <p:cNvSpPr/>
            <p:nvPr/>
          </p:nvSpPr>
          <p:spPr>
            <a:xfrm>
              <a:off x="10822193" y="2517289"/>
              <a:ext cx="193638" cy="193638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0822193" y="2517289"/>
              <a:ext cx="193638" cy="193638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4038"/>
      </p:ext>
    </p:extLst>
  </p:cSld>
  <p:clrMapOvr>
    <a:masterClrMapping/>
  </p:clrMapOvr>
  <p:transition spd="slow" advTm="181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12.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Formula Bar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981333"/>
            <a:ext cx="7748588" cy="3219318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below the ribbon, to the left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can enter/show the formula for selected cell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can type directly into it 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type into the cell </a:t>
            </a:r>
            <a:r>
              <a:rPr lang="en-US" sz="3000" b="1" dirty="0">
                <a:latin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</a:rPr>
              <a:t>(the formula </a:t>
            </a:r>
            <a:r>
              <a:rPr lang="en-US" sz="3000" b="1" dirty="0">
                <a:latin typeface="Times New Roman" panose="02020603050405020304" pitchFamily="18" charset="0"/>
              </a:rPr>
              <a:t>appears in the </a:t>
            </a:r>
            <a:r>
              <a:rPr lang="en-US" sz="3000" b="1" dirty="0">
                <a:latin typeface="Times New Roman" panose="02020603050405020304" pitchFamily="18" charset="0"/>
              </a:rPr>
              <a:t>bar)</a:t>
            </a:r>
            <a:endParaRPr 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97987"/>
      </p:ext>
    </p:extLst>
  </p:cSld>
  <p:clrMapOvr>
    <a:masterClrMapping/>
  </p:clrMapOvr>
  <p:transition spd="slow" advTm="180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48. Format cell as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1882770"/>
            <a:ext cx="7429499" cy="2395412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Home Tab, Number </a:t>
            </a:r>
            <a:r>
              <a:rPr lang="en-US" b="1" dirty="0" smtClean="0">
                <a:latin typeface="Times New Roman" panose="02020603050405020304" pitchFamily="18" charset="0"/>
              </a:rPr>
              <a:t>Group</a:t>
            </a:r>
            <a:endParaRPr lang="en-US" b="1" dirty="0">
              <a:latin typeface="Times New Roman" panose="02020603050405020304" pitchFamily="18" charset="0"/>
            </a:endParaRPr>
          </a:p>
          <a:p>
            <a:pPr lvl="0"/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</a:rPr>
              <a:t>Click the dialog box 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arrow 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(or use dropdown beside current number format; choose more)</a:t>
            </a:r>
            <a:endParaRPr lang="en-US" sz="2100" b="1" dirty="0">
              <a:solidFill>
                <a:prstClr val="white"/>
              </a:solidFill>
            </a:endParaRPr>
          </a:p>
          <a:p>
            <a:pPr lvl="0"/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choose 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95799" y="3699970"/>
            <a:ext cx="4457700" cy="1423988"/>
            <a:chOff x="3068820" y="4588579"/>
            <a:chExt cx="5943600" cy="1898650"/>
          </a:xfrm>
        </p:grpSpPr>
        <p:pic>
          <p:nvPicPr>
            <p:cNvPr id="7" name="Picture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068820" y="4588579"/>
              <a:ext cx="5943600" cy="189865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086135" y="5420726"/>
              <a:ext cx="400725" cy="291585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1651"/>
      </p:ext>
    </p:extLst>
  </p:cSld>
  <p:clrMapOvr>
    <a:masterClrMapping/>
  </p:clrMapOvr>
  <p:transition spd="slow" advTm="111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64953" y="1530734"/>
            <a:ext cx="2351486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48.  Text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64953" y="2163983"/>
            <a:ext cx="2351486" cy="1294289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cell(s),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dialog box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Text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3876" y="1400792"/>
            <a:ext cx="5497830" cy="3634740"/>
            <a:chOff x="951835" y="724722"/>
            <a:chExt cx="7330440" cy="48463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1835" y="724722"/>
              <a:ext cx="7330440" cy="484632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999065" y="1512194"/>
              <a:ext cx="524000" cy="460231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58691" y="2684705"/>
            <a:ext cx="145229" cy="145229"/>
            <a:chOff x="10822193" y="2517289"/>
            <a:chExt cx="193638" cy="193638"/>
          </a:xfrm>
        </p:grpSpPr>
        <p:sp>
          <p:nvSpPr>
            <p:cNvPr id="10" name="Rounded Rectangle 9"/>
            <p:cNvSpPr/>
            <p:nvPr/>
          </p:nvSpPr>
          <p:spPr>
            <a:xfrm>
              <a:off x="10822193" y="2517289"/>
              <a:ext cx="193638" cy="193638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0822193" y="2517289"/>
              <a:ext cx="193638" cy="193638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75067"/>
      </p:ext>
    </p:extLst>
  </p:cSld>
  <p:clrMapOvr>
    <a:masterClrMapping/>
  </p:clrMapOvr>
  <p:transition spd="slow" advTm="191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77785"/>
            <a:ext cx="7429499" cy="147374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formulas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5800" y="1875141"/>
            <a:ext cx="4679483" cy="3426751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33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Formula </a:t>
            </a:r>
            <a:r>
              <a:rPr lang="en-US" sz="33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Basics</a:t>
            </a:r>
            <a:endParaRPr lang="en-US" sz="33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450"/>
              </a:spcBef>
            </a:pPr>
            <a:r>
              <a:rPr lang="en-US" sz="33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Formula </a:t>
            </a:r>
            <a:r>
              <a:rPr lang="en-US" sz="33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Syntax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</a:pPr>
            <a:r>
              <a:rPr lang="en-US" sz="33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Copying </a:t>
            </a:r>
            <a:r>
              <a:rPr lang="en-US" sz="33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Formulas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</a:pPr>
            <a:r>
              <a:rPr lang="en-US" sz="33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Automatic </a:t>
            </a:r>
            <a:r>
              <a:rPr lang="en-US" sz="33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Formulas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4810"/>
      </p:ext>
    </p:extLst>
  </p:cSld>
  <p:clrMapOvr>
    <a:masterClrMapping/>
  </p:clrMapOvr>
  <p:transition spd="slow" advTm="85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49.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Formula in Bar or cell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315936"/>
            <a:ext cx="7429499" cy="2884715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Formula Bar </a:t>
            </a:r>
            <a:r>
              <a:rPr lang="en-US" sz="3000" b="1" dirty="0">
                <a:latin typeface="Times New Roman" panose="02020603050405020304" pitchFamily="18" charset="0"/>
              </a:rPr>
              <a:t>will </a:t>
            </a:r>
            <a:r>
              <a:rPr lang="en-US" sz="3000" b="1" dirty="0">
                <a:latin typeface="Times New Roman" panose="02020603050405020304" pitchFamily="18" charset="0"/>
              </a:rPr>
              <a:t>accept a </a:t>
            </a:r>
            <a:r>
              <a:rPr lang="en-US" sz="3000" b="1" dirty="0">
                <a:latin typeface="Times New Roman" panose="02020603050405020304" pitchFamily="18" charset="0"/>
              </a:rPr>
              <a:t>formula</a:t>
            </a:r>
            <a:br>
              <a:rPr lang="en-US" sz="3000" b="1" dirty="0">
                <a:latin typeface="Times New Roman" panose="02020603050405020304" pitchFamily="18" charset="0"/>
              </a:rPr>
            </a:b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The Cell </a:t>
            </a:r>
            <a:r>
              <a:rPr lang="en-US" sz="3000" b="1" dirty="0">
                <a:latin typeface="Times New Roman" panose="02020603050405020304" pitchFamily="18" charset="0"/>
              </a:rPr>
              <a:t>will accept a formula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4156"/>
      </p:ext>
    </p:extLst>
  </p:cSld>
  <p:clrMapOvr>
    <a:masterClrMapping/>
  </p:clrMapOvr>
  <p:transition spd="slow" advTm="81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49.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Formula in Bar or cell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315936"/>
            <a:ext cx="7429499" cy="2884715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Formula Bar </a:t>
            </a:r>
            <a:r>
              <a:rPr lang="en-US" sz="3000" b="1" dirty="0">
                <a:latin typeface="Times New Roman" panose="02020603050405020304" pitchFamily="18" charset="0"/>
              </a:rPr>
              <a:t>will </a:t>
            </a:r>
            <a:r>
              <a:rPr lang="en-US" sz="3000" b="1" dirty="0">
                <a:latin typeface="Times New Roman" panose="02020603050405020304" pitchFamily="18" charset="0"/>
              </a:rPr>
              <a:t>accept a </a:t>
            </a:r>
            <a:r>
              <a:rPr lang="en-US" sz="3000" b="1" dirty="0">
                <a:latin typeface="Times New Roman" panose="02020603050405020304" pitchFamily="18" charset="0"/>
              </a:rPr>
              <a:t>formula</a:t>
            </a:r>
            <a:br>
              <a:rPr lang="en-US" sz="3000" b="1" dirty="0">
                <a:latin typeface="Times New Roman" panose="02020603050405020304" pitchFamily="18" charset="0"/>
              </a:rPr>
            </a:b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The Cell </a:t>
            </a:r>
            <a:r>
              <a:rPr lang="en-US" sz="3000" b="1" dirty="0">
                <a:latin typeface="Times New Roman" panose="02020603050405020304" pitchFamily="18" charset="0"/>
              </a:rPr>
              <a:t>will accept a formula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4156"/>
      </p:ext>
    </p:extLst>
  </p:cSld>
  <p:clrMapOvr>
    <a:masterClrMapping/>
  </p:clrMapOvr>
  <p:transition spd="slow" advTm="81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870773" y="1422152"/>
            <a:ext cx="2351486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49.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Formula Bar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870773" y="2055402"/>
            <a:ext cx="2351486" cy="851521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Type in the cell OR in the Formula Bar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43853" y="1422153"/>
            <a:ext cx="4457700" cy="3630454"/>
            <a:chOff x="1658471" y="753203"/>
            <a:chExt cx="5943600" cy="4840605"/>
          </a:xfrm>
        </p:grpSpPr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58471" y="753203"/>
              <a:ext cx="5943600" cy="484060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334870" y="1723056"/>
              <a:ext cx="968189" cy="374686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302623" y="3704256"/>
              <a:ext cx="968189" cy="374686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9575"/>
      </p:ext>
    </p:extLst>
  </p:cSld>
  <p:clrMapOvr>
    <a:masterClrMapping/>
  </p:clrMapOvr>
  <p:transition spd="slow" advTm="1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50. Operators: +  -  *   /   %   ^ 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737783"/>
            <a:ext cx="7429499" cy="3877734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+  plus  </a:t>
            </a:r>
            <a:r>
              <a:rPr lang="en-US" sz="2400" b="1" dirty="0">
                <a:latin typeface="Times New Roman" panose="02020603050405020304" pitchFamily="18" charset="0"/>
              </a:rPr>
              <a:t>(=A1+A2+A3)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 -  minus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(=A2-A3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)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 *  multiply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(=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A1*A2)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</a:rPr>
              <a:t>/  </a:t>
            </a:r>
            <a:r>
              <a:rPr lang="en-US" sz="3000" b="1" dirty="0">
                <a:latin typeface="Times New Roman" panose="02020603050405020304" pitchFamily="18" charset="0"/>
              </a:rPr>
              <a:t>divide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(=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A1/A2)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</a:rPr>
              <a:t>% </a:t>
            </a:r>
            <a:r>
              <a:rPr lang="en-US" sz="3000" b="1" dirty="0">
                <a:latin typeface="Times New Roman" panose="02020603050405020304" pitchFamily="18" charset="0"/>
              </a:rPr>
              <a:t>percent </a:t>
            </a:r>
            <a:r>
              <a:rPr lang="en-US" sz="2400" b="1" dirty="0">
                <a:latin typeface="Times New Roman" panose="02020603050405020304" pitchFamily="18" charset="0"/>
              </a:rPr>
              <a:t>(20% -- which will calculate as .2)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</a:rPr>
              <a:t>^  exponent </a:t>
            </a:r>
            <a:r>
              <a:rPr lang="en-US" sz="2400" b="1" dirty="0">
                <a:latin typeface="Times New Roman" panose="02020603050405020304" pitchFamily="18" charset="0"/>
              </a:rPr>
              <a:t>(A2^2)</a:t>
            </a: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20717"/>
      </p:ext>
    </p:extLst>
  </p:cSld>
  <p:clrMapOvr>
    <a:masterClrMapping/>
  </p:clrMapOvr>
  <p:transition spd="slow" advTm="160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51. Order of operations, NO ( 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141765"/>
            <a:ext cx="7429499" cy="3058886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sz="3000" b="1" dirty="0">
                <a:latin typeface="Times New Roman" panose="02020603050405020304" pitchFamily="18" charset="0"/>
              </a:rPr>
              <a:t>without parentheses </a:t>
            </a:r>
            <a:r>
              <a:rPr lang="en-US" sz="3000" b="1" dirty="0">
                <a:latin typeface="Times New Roman" panose="02020603050405020304" pitchFamily="18" charset="0"/>
              </a:rPr>
              <a:t>order is </a:t>
            </a:r>
            <a:r>
              <a:rPr lang="en-US" sz="3000" b="1" dirty="0">
                <a:latin typeface="Times New Roman" panose="02020603050405020304" pitchFamily="18" charset="0"/>
              </a:rPr>
              <a:t>%  ^  *  /  +  </a:t>
            </a:r>
            <a:r>
              <a:rPr lang="en-US" sz="3000" b="1" dirty="0">
                <a:latin typeface="Times New Roman" panose="02020603050405020304" pitchFamily="18" charset="0"/>
              </a:rPr>
              <a:t>-</a:t>
            </a:r>
          </a:p>
          <a:p>
            <a:pPr>
              <a:spcAft>
                <a:spcPts val="900"/>
              </a:spcAft>
            </a:pPr>
            <a:r>
              <a:rPr lang="en-US" sz="2400" b="1" u="sng" dirty="0">
                <a:latin typeface="Times New Roman" panose="02020603050405020304" pitchFamily="18" charset="0"/>
              </a:rPr>
              <a:t>P</a:t>
            </a:r>
            <a:r>
              <a:rPr lang="en-US" sz="2400" b="1" dirty="0">
                <a:latin typeface="Times New Roman" panose="02020603050405020304" pitchFamily="18" charset="0"/>
              </a:rPr>
              <a:t>ercent, </a:t>
            </a:r>
            <a:r>
              <a:rPr lang="en-US" sz="2400" b="1" u="sng" dirty="0">
                <a:latin typeface="Times New Roman" panose="02020603050405020304" pitchFamily="18" charset="0"/>
              </a:rPr>
              <a:t>E</a:t>
            </a:r>
            <a:r>
              <a:rPr lang="en-US" sz="2400" b="1" dirty="0">
                <a:latin typeface="Times New Roman" panose="02020603050405020304" pitchFamily="18" charset="0"/>
              </a:rPr>
              <a:t>xponent, </a:t>
            </a:r>
            <a:r>
              <a:rPr lang="en-US" sz="2400" b="1" u="sng" dirty="0">
                <a:latin typeface="Times New Roman" panose="02020603050405020304" pitchFamily="18" charset="0"/>
              </a:rPr>
              <a:t>M</a:t>
            </a:r>
            <a:r>
              <a:rPr lang="en-US" sz="2400" b="1" dirty="0">
                <a:latin typeface="Times New Roman" panose="02020603050405020304" pitchFamily="18" charset="0"/>
              </a:rPr>
              <a:t>ultiply, </a:t>
            </a:r>
            <a:r>
              <a:rPr lang="en-US" sz="2400" b="1" u="sng" dirty="0">
                <a:latin typeface="Times New Roman" panose="02020603050405020304" pitchFamily="18" charset="0"/>
              </a:rPr>
              <a:t>D</a:t>
            </a:r>
            <a:r>
              <a:rPr lang="en-US" sz="2400" b="1" dirty="0">
                <a:latin typeface="Times New Roman" panose="02020603050405020304" pitchFamily="18" charset="0"/>
              </a:rPr>
              <a:t>ivide, </a:t>
            </a:r>
            <a:r>
              <a:rPr lang="en-US" sz="2400" b="1" u="sng" dirty="0">
                <a:latin typeface="Times New Roman" panose="02020603050405020304" pitchFamily="18" charset="0"/>
              </a:rPr>
              <a:t>A</a:t>
            </a:r>
            <a:r>
              <a:rPr lang="en-US" sz="2400" b="1" dirty="0">
                <a:latin typeface="Times New Roman" panose="02020603050405020304" pitchFamily="18" charset="0"/>
              </a:rPr>
              <a:t>dd, </a:t>
            </a:r>
            <a:r>
              <a:rPr lang="en-US" sz="2400" b="1" u="sng" dirty="0">
                <a:latin typeface="Times New Roman" panose="02020603050405020304" pitchFamily="18" charset="0"/>
              </a:rPr>
              <a:t>S</a:t>
            </a:r>
            <a:r>
              <a:rPr lang="en-US" sz="2400" b="1" dirty="0">
                <a:latin typeface="Times New Roman" panose="02020603050405020304" pitchFamily="18" charset="0"/>
              </a:rPr>
              <a:t>ubtract</a:t>
            </a:r>
          </a:p>
          <a:p>
            <a:r>
              <a:rPr lang="en-US" sz="3000" b="1" u="sng" dirty="0">
                <a:latin typeface="Times New Roman" panose="02020603050405020304" pitchFamily="18" charset="0"/>
              </a:rPr>
              <a:t>P</a:t>
            </a:r>
            <a:r>
              <a:rPr lang="en-US" sz="3000" b="1" dirty="0">
                <a:latin typeface="Times New Roman" panose="02020603050405020304" pitchFamily="18" charset="0"/>
              </a:rPr>
              <a:t>lease </a:t>
            </a:r>
            <a:r>
              <a:rPr lang="en-US" sz="3000" b="1" u="sng" dirty="0">
                <a:latin typeface="Times New Roman" panose="02020603050405020304" pitchFamily="18" charset="0"/>
              </a:rPr>
              <a:t>E</a:t>
            </a:r>
            <a:r>
              <a:rPr lang="en-US" sz="3000" b="1" dirty="0">
                <a:latin typeface="Times New Roman" panose="02020603050405020304" pitchFamily="18" charset="0"/>
              </a:rPr>
              <a:t>xcuse </a:t>
            </a:r>
            <a:r>
              <a:rPr lang="en-US" sz="3000" b="1" u="sng" dirty="0">
                <a:latin typeface="Times New Roman" panose="02020603050405020304" pitchFamily="18" charset="0"/>
              </a:rPr>
              <a:t>M</a:t>
            </a:r>
            <a:r>
              <a:rPr lang="en-US" sz="3000" b="1" dirty="0">
                <a:latin typeface="Times New Roman" panose="02020603050405020304" pitchFamily="18" charset="0"/>
              </a:rPr>
              <a:t>y </a:t>
            </a:r>
            <a:r>
              <a:rPr lang="en-US" sz="3000" b="1" u="sng" dirty="0">
                <a:latin typeface="Times New Roman" panose="02020603050405020304" pitchFamily="18" charset="0"/>
              </a:rPr>
              <a:t>D</a:t>
            </a:r>
            <a:r>
              <a:rPr lang="en-US" sz="3000" b="1" dirty="0">
                <a:latin typeface="Times New Roman" panose="02020603050405020304" pitchFamily="18" charset="0"/>
              </a:rPr>
              <a:t>ear </a:t>
            </a:r>
            <a:r>
              <a:rPr lang="en-US" sz="3000" b="1" u="sng" dirty="0">
                <a:latin typeface="Times New Roman" panose="02020603050405020304" pitchFamily="18" charset="0"/>
              </a:rPr>
              <a:t>A</a:t>
            </a:r>
            <a:r>
              <a:rPr lang="en-US" sz="3000" b="1" dirty="0">
                <a:latin typeface="Times New Roman" panose="02020603050405020304" pitchFamily="18" charset="0"/>
              </a:rPr>
              <a:t>unt </a:t>
            </a:r>
            <a:r>
              <a:rPr lang="en-US" sz="3000" b="1" u="sng" dirty="0">
                <a:latin typeface="Times New Roman" panose="02020603050405020304" pitchFamily="18" charset="0"/>
              </a:rPr>
              <a:t>S</a:t>
            </a:r>
            <a:r>
              <a:rPr lang="en-US" sz="3000" b="1" dirty="0">
                <a:latin typeface="Times New Roman" panose="02020603050405020304" pitchFamily="18" charset="0"/>
              </a:rPr>
              <a:t>ally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2079"/>
      </p:ext>
    </p:extLst>
  </p:cSld>
  <p:clrMapOvr>
    <a:masterClrMapping/>
  </p:clrMapOvr>
  <p:transition spd="slow" advTm="19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52. Order for sets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981333"/>
            <a:ext cx="7429499" cy="3219318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sz="3000" b="1" dirty="0">
                <a:latin typeface="Times New Roman" panose="02020603050405020304" pitchFamily="18" charset="0"/>
              </a:rPr>
              <a:t>Sets are ‘read’ – ordered, left to right</a:t>
            </a:r>
            <a:r>
              <a:rPr lang="en-US" sz="3000" dirty="0">
                <a:latin typeface="Times New Roman" panose="02020603050405020304" pitchFamily="18" charset="0"/>
              </a:rPr>
              <a:t> </a:t>
            </a:r>
          </a:p>
          <a:p>
            <a:pPr>
              <a:spcAft>
                <a:spcPts val="900"/>
              </a:spcAft>
            </a:pPr>
            <a:r>
              <a:rPr lang="en-US" sz="3000" b="1" dirty="0">
                <a:latin typeface="Times New Roman" panose="02020603050405020304" pitchFamily="18" charset="0"/>
              </a:rPr>
              <a:t>* (multiply) and </a:t>
            </a:r>
            <a:r>
              <a:rPr lang="en-US" sz="3000" b="1" dirty="0">
                <a:latin typeface="Times New Roman" panose="02020603050405020304" pitchFamily="18" charset="0"/>
              </a:rPr>
              <a:t>/ </a:t>
            </a:r>
            <a:r>
              <a:rPr lang="en-US" sz="3000" b="1" dirty="0">
                <a:latin typeface="Times New Roman" panose="02020603050405020304" pitchFamily="18" charset="0"/>
              </a:rPr>
              <a:t>(divide) are </a:t>
            </a:r>
            <a:r>
              <a:rPr lang="en-US" sz="3000" b="1" dirty="0">
                <a:latin typeface="Times New Roman" panose="02020603050405020304" pitchFamily="18" charset="0"/>
              </a:rPr>
              <a:t>a set </a:t>
            </a:r>
            <a:endParaRPr lang="en-US" sz="3000" b="1" dirty="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US" sz="3000" b="1" dirty="0">
                <a:latin typeface="Times New Roman" panose="02020603050405020304" pitchFamily="18" charset="0"/>
              </a:rPr>
              <a:t>+ (add) and – (subtract) are a set {also referred to as + (plus) and – (minus)}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7807"/>
      </p:ext>
    </p:extLst>
  </p:cSld>
  <p:clrMapOvr>
    <a:masterClrMapping/>
  </p:clrMapOvr>
  <p:transition spd="slow" advTm="180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53. Use of Parentheses </a:t>
            </a:r>
            <a:b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to set order of operations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243800"/>
            <a:ext cx="7429499" cy="3219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</a:rPr>
              <a:t>if    </a:t>
            </a:r>
            <a:r>
              <a:rPr lang="en-US" sz="3000" b="1" dirty="0">
                <a:latin typeface="Times New Roman" panose="02020603050405020304" pitchFamily="18" charset="0"/>
              </a:rPr>
              <a:t>A5 </a:t>
            </a:r>
            <a:r>
              <a:rPr lang="en-US" sz="3000" b="1" dirty="0">
                <a:latin typeface="Times New Roman" panose="02020603050405020304" pitchFamily="18" charset="0"/>
              </a:rPr>
              <a:t>is </a:t>
            </a:r>
            <a:r>
              <a:rPr lang="en-US" sz="3000" b="1" dirty="0">
                <a:latin typeface="Times New Roman" panose="02020603050405020304" pitchFamily="18" charset="0"/>
              </a:rPr>
              <a:t>1, B5 is 2, C5 is </a:t>
            </a:r>
            <a:r>
              <a:rPr lang="en-US" sz="3000" b="1" dirty="0">
                <a:latin typeface="Times New Roman" panose="02020603050405020304" pitchFamily="18" charset="0"/>
              </a:rPr>
              <a:t>3</a:t>
            </a:r>
            <a:br>
              <a:rPr lang="en-US" sz="3000" b="1" dirty="0">
                <a:latin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</a:rPr>
              <a:t> </a:t>
            </a:r>
          </a:p>
          <a:p>
            <a:pPr lvl="0"/>
            <a:r>
              <a:rPr lang="en-US" sz="3000" b="1" i="1" dirty="0">
                <a:latin typeface="Times New Roman" panose="02020603050405020304" pitchFamily="18" charset="0"/>
              </a:rPr>
              <a:t>Excel calculates:</a:t>
            </a:r>
            <a:r>
              <a:rPr lang="en-US" sz="3000" b="1" dirty="0">
                <a:latin typeface="Times New Roman" panose="02020603050405020304" pitchFamily="18" charset="0"/>
              </a:rPr>
              <a:t>  </a:t>
            </a:r>
            <a:r>
              <a:rPr lang="en-US" sz="3000" b="1" dirty="0">
                <a:latin typeface="Times New Roman" panose="02020603050405020304" pitchFamily="18" charset="0"/>
              </a:rPr>
              <a:t>A5+B5+C5*4= </a:t>
            </a:r>
            <a:r>
              <a:rPr lang="en-US" sz="3000" b="1" dirty="0">
                <a:latin typeface="Times New Roman" panose="02020603050405020304" pitchFamily="18" charset="0"/>
              </a:rPr>
              <a:t>_</a:t>
            </a:r>
            <a:r>
              <a:rPr lang="en-US" sz="3000" b="1" u="sng" dirty="0">
                <a:latin typeface="Times New Roman" panose="02020603050405020304" pitchFamily="18" charset="0"/>
              </a:rPr>
              <a:t>16</a:t>
            </a:r>
            <a:r>
              <a:rPr lang="en-US" sz="3000" b="1" dirty="0">
                <a:latin typeface="Times New Roman" panose="02020603050405020304" pitchFamily="18" charset="0"/>
              </a:rPr>
              <a:t>_ </a:t>
            </a:r>
            <a:br>
              <a:rPr lang="en-US" sz="3000" b="1" dirty="0">
                <a:latin typeface="Times New Roman" panose="02020603050405020304" pitchFamily="18" charset="0"/>
              </a:rPr>
            </a:br>
            <a:endParaRPr lang="en-US" sz="3000" b="1" dirty="0">
              <a:latin typeface="Times New Roman" panose="02020603050405020304" pitchFamily="18" charset="0"/>
            </a:endParaRPr>
          </a:p>
          <a:p>
            <a:pPr lvl="0"/>
            <a:r>
              <a:rPr lang="en-US" sz="3000" b="1" i="1" dirty="0">
                <a:latin typeface="Times New Roman" panose="02020603050405020304" pitchFamily="18" charset="0"/>
              </a:rPr>
              <a:t>Excel calculates:</a:t>
            </a:r>
            <a:r>
              <a:rPr lang="en-US" sz="3000" b="1" dirty="0">
                <a:latin typeface="Times New Roman" panose="02020603050405020304" pitchFamily="18" charset="0"/>
              </a:rPr>
              <a:t>  (</a:t>
            </a:r>
            <a:r>
              <a:rPr lang="en-US" sz="3000" b="1" dirty="0">
                <a:latin typeface="Times New Roman" panose="02020603050405020304" pitchFamily="18" charset="0"/>
              </a:rPr>
              <a:t>A5+B5+C5)*4= </a:t>
            </a:r>
            <a:r>
              <a:rPr lang="en-US" sz="3000" b="1" dirty="0">
                <a:latin typeface="Times New Roman" panose="02020603050405020304" pitchFamily="18" charset="0"/>
              </a:rPr>
              <a:t>_</a:t>
            </a:r>
            <a:r>
              <a:rPr lang="en-US" sz="3000" b="1" u="sng" dirty="0">
                <a:latin typeface="Times New Roman" panose="02020603050405020304" pitchFamily="18" charset="0"/>
              </a:rPr>
              <a:t>24</a:t>
            </a:r>
            <a:r>
              <a:rPr lang="en-US" sz="3000" b="1" dirty="0">
                <a:latin typeface="Times New Roman" panose="02020603050405020304" pitchFamily="18" charset="0"/>
              </a:rPr>
              <a:t>_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57165"/>
      </p:ext>
    </p:extLst>
  </p:cSld>
  <p:clrMapOvr>
    <a:masterClrMapping/>
  </p:clrMapOvr>
  <p:transition spd="slow" advTm="301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0314" y="1106090"/>
            <a:ext cx="7970045" cy="4300538"/>
            <a:chOff x="827085" y="331787"/>
            <a:chExt cx="10626727" cy="57340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8612" y="331787"/>
              <a:ext cx="7315200" cy="573405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757613" y="1214438"/>
              <a:ext cx="2868922" cy="50006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827085" y="807718"/>
              <a:ext cx="2802249" cy="55530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u="sng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12.</a:t>
              </a: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 Formula Bar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8167687" y="4563267"/>
              <a:ext cx="2802249" cy="1137446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cell for which the formula is shown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456921" y="1808164"/>
              <a:ext cx="1827089" cy="227806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35613"/>
      </p:ext>
    </p:extLst>
  </p:cSld>
  <p:clrMapOvr>
    <a:masterClrMapping/>
  </p:clrMapOvr>
  <p:transition spd="slow" advTm="170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54. Formula syntax =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915584"/>
            <a:ext cx="7429499" cy="3632199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always </a:t>
            </a:r>
            <a:r>
              <a:rPr lang="en-US" sz="3000" b="1" dirty="0">
                <a:latin typeface="Times New Roman" panose="02020603050405020304" pitchFamily="18" charset="0"/>
              </a:rPr>
              <a:t>start with </a:t>
            </a:r>
            <a:r>
              <a:rPr lang="en-US" sz="3000" b="1" dirty="0">
                <a:latin typeface="Times New Roman" panose="02020603050405020304" pitchFamily="18" charset="0"/>
              </a:rPr>
              <a:t>= </a:t>
            </a:r>
            <a:br>
              <a:rPr lang="en-US" sz="3000" b="1" dirty="0">
                <a:latin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</a:rPr>
              <a:t>(even if an online formula does not show it)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after a function is typed, </a:t>
            </a:r>
            <a:r>
              <a:rPr lang="en-US" sz="3000" b="1" dirty="0">
                <a:latin typeface="Times New Roman" panose="02020603050405020304" pitchFamily="18" charset="0"/>
              </a:rPr>
              <a:t>always use ( ) 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FUNCTION is another word for a formula</a:t>
            </a:r>
          </a:p>
          <a:p>
            <a:r>
              <a:rPr lang="en-US" sz="3600" i="1" dirty="0">
                <a:latin typeface="Bodoni MT Condensed" panose="02070606080606020203" pitchFamily="18" charset="0"/>
              </a:rPr>
              <a:t> </a:t>
            </a:r>
            <a:r>
              <a:rPr lang="en-US" sz="3600" i="1" dirty="0" err="1">
                <a:latin typeface="Bodoni MT Condensed" panose="02070606080606020203" pitchFamily="18" charset="0"/>
              </a:rPr>
              <a:t>fx</a:t>
            </a:r>
            <a:r>
              <a:rPr lang="en-US" sz="3000" i="1" dirty="0">
                <a:latin typeface="Bodoni MT Condensed" panose="02070606080606020203" pitchFamily="18" charset="0"/>
              </a:rPr>
              <a:t>  </a:t>
            </a:r>
            <a:r>
              <a:rPr lang="en-US" sz="3000" b="1" dirty="0">
                <a:latin typeface="Times New Roman" panose="02020603050405020304" pitchFamily="18" charset="0"/>
              </a:rPr>
              <a:t>is another ‘word’ for function/formula</a:t>
            </a:r>
            <a:endParaRPr lang="en-US" sz="3600" i="1" dirty="0">
              <a:latin typeface="Bodoni MT Condensed" panose="02070606080606020203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8253"/>
      </p:ext>
    </p:extLst>
  </p:cSld>
  <p:clrMapOvr>
    <a:masterClrMapping/>
  </p:clrMapOvr>
  <p:transition spd="slow" advTm="301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55. Relative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reference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898650"/>
            <a:ext cx="7429499" cy="3824022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means the cell IDs in the formula change </a:t>
            </a:r>
            <a:r>
              <a:rPr lang="en-US" sz="2400" b="1" dirty="0">
                <a:latin typeface="Times New Roman" panose="02020603050405020304" pitchFamily="18" charset="0"/>
              </a:rPr>
              <a:t>to correspond/relate to the new location’s ‘related’ cells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relative reference is </a:t>
            </a:r>
            <a:r>
              <a:rPr lang="en-US" sz="3000" b="1" dirty="0">
                <a:latin typeface="Times New Roman" panose="02020603050405020304" pitchFamily="18" charset="0"/>
              </a:rPr>
              <a:t>the default </a:t>
            </a:r>
            <a:r>
              <a:rPr lang="en-US" sz="3000" b="1" dirty="0">
                <a:latin typeface="Times New Roman" panose="02020603050405020304" pitchFamily="18" charset="0"/>
              </a:rPr>
              <a:t>in Exce</a:t>
            </a:r>
            <a:r>
              <a:rPr lang="en-US" sz="3000" b="1" dirty="0">
                <a:latin typeface="Times New Roman" panose="02020603050405020304" pitchFamily="18" charset="0"/>
              </a:rPr>
              <a:t>l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Excel assumes </a:t>
            </a:r>
            <a:r>
              <a:rPr lang="en-US" sz="3000" b="1" dirty="0">
                <a:latin typeface="Times New Roman" panose="02020603050405020304" pitchFamily="18" charset="0"/>
              </a:rPr>
              <a:t>you want the copied formula to be </a:t>
            </a:r>
            <a:r>
              <a:rPr lang="en-US" sz="3000" b="1" dirty="0">
                <a:latin typeface="Times New Roman" panose="02020603050405020304" pitchFamily="18" charset="0"/>
              </a:rPr>
              <a:t>relative to the new location </a:t>
            </a:r>
            <a:r>
              <a:rPr lang="en-US" sz="2400" b="1" dirty="0">
                <a:latin typeface="Times New Roman" panose="02020603050405020304" pitchFamily="18" charset="0"/>
              </a:rPr>
              <a:t>(relate to cells near to where you copied it)</a:t>
            </a:r>
            <a:endParaRPr lang="en-US" sz="2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86190"/>
      </p:ext>
    </p:extLst>
  </p:cSld>
  <p:clrMapOvr>
    <a:masterClrMapping/>
  </p:clrMapOvr>
  <p:transition spd="slow" advTm="229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34991" y="1236078"/>
            <a:ext cx="4457700" cy="392191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870773" y="1422152"/>
            <a:ext cx="2717591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55.  Relative Reference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870773" y="2055402"/>
            <a:ext cx="2717591" cy="221067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Cell references change to match the new row / column IDs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(they “relate” to the new column/rows)</a:t>
            </a:r>
          </a:p>
        </p:txBody>
      </p:sp>
      <p:sp>
        <p:nvSpPr>
          <p:cNvPr id="11" name="Oval 10"/>
          <p:cNvSpPr/>
          <p:nvPr/>
        </p:nvSpPr>
        <p:spPr>
          <a:xfrm>
            <a:off x="2469657" y="3751117"/>
            <a:ext cx="726142" cy="281015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1207" y="3751117"/>
            <a:ext cx="726142" cy="281015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6730"/>
      </p:ext>
    </p:extLst>
  </p:cSld>
  <p:clrMapOvr>
    <a:masterClrMapping/>
  </p:clrMapOvr>
  <p:transition spd="slow" advTm="99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56.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Absolute reference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58" y="2192734"/>
            <a:ext cx="7673579" cy="33121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the way to always use the same cell in a formula </a:t>
            </a:r>
            <a:r>
              <a:rPr lang="en-US" sz="2400" b="1" dirty="0">
                <a:latin typeface="Times New Roman" panose="02020603050405020304" pitchFamily="18" charset="0"/>
              </a:rPr>
              <a:t>(whether copied, moved, or linked)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requires </a:t>
            </a:r>
            <a:r>
              <a:rPr lang="en-US" sz="3000" b="1" dirty="0">
                <a:latin typeface="Times New Roman" panose="02020603050405020304" pitchFamily="18" charset="0"/>
              </a:rPr>
              <a:t>$ before Column and $ before Row of </a:t>
            </a:r>
            <a:r>
              <a:rPr lang="en-US" sz="3000" b="1" dirty="0">
                <a:latin typeface="Times New Roman" panose="02020603050405020304" pitchFamily="18" charset="0"/>
              </a:rPr>
              <a:t>Cell ID </a:t>
            </a:r>
            <a:r>
              <a:rPr lang="en-US" sz="2400" b="1" dirty="0">
                <a:latin typeface="Times New Roman" panose="02020603050405020304" pitchFamily="18" charset="0"/>
              </a:rPr>
              <a:t>($A$1  means always use value in cell A1)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either one can stay relative (without $)</a:t>
            </a:r>
            <a:endParaRPr 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016"/>
      </p:ext>
    </p:extLst>
  </p:cSld>
  <p:clrMapOvr>
    <a:masterClrMapping/>
  </p:clrMapOvr>
  <p:transition spd="slow" advTm="27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966949" y="1331708"/>
            <a:ext cx="4457700" cy="36499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708276" y="1422152"/>
            <a:ext cx="2793627" cy="5064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56.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Absolute Reference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08276" y="2055402"/>
            <a:ext cx="2793627" cy="126266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Cell references 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STAY the SAME row/column IDs if the </a:t>
            </a:r>
            <a:r>
              <a:rPr lang="en-US" sz="2100" b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$ is there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18765" y="3635443"/>
            <a:ext cx="726142" cy="281015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02809" y="4063969"/>
            <a:ext cx="726142" cy="281015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17796"/>
      </p:ext>
    </p:extLst>
  </p:cSld>
  <p:clrMapOvr>
    <a:masterClrMapping/>
  </p:clrMapOvr>
  <p:transition spd="slow" advTm="130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57. Mixed reference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</a:rPr>
              <a:t>mixed means </a:t>
            </a:r>
            <a:r>
              <a:rPr lang="en-US" sz="3000" b="1" dirty="0">
                <a:latin typeface="Times New Roman" panose="02020603050405020304" pitchFamily="18" charset="0"/>
              </a:rPr>
              <a:t>either the column or </a:t>
            </a:r>
            <a:r>
              <a:rPr lang="en-US" sz="3000" b="1" dirty="0">
                <a:latin typeface="Times New Roman" panose="02020603050405020304" pitchFamily="18" charset="0"/>
              </a:rPr>
              <a:t>the row </a:t>
            </a:r>
            <a:r>
              <a:rPr lang="en-US" sz="3000" b="1" dirty="0">
                <a:latin typeface="Times New Roman" panose="02020603050405020304" pitchFamily="18" charset="0"/>
              </a:rPr>
              <a:t>is relative, but not </a:t>
            </a:r>
            <a:r>
              <a:rPr lang="en-US" sz="3000" b="1" dirty="0">
                <a:latin typeface="Times New Roman" panose="02020603050405020304" pitchFamily="18" charset="0"/>
              </a:rPr>
              <a:t>both</a:t>
            </a:r>
          </a:p>
          <a:p>
            <a:r>
              <a:rPr lang="en-US" sz="3000" b="1" dirty="0" err="1">
                <a:latin typeface="Times New Roman" panose="02020603050405020304" pitchFamily="18" charset="0"/>
              </a:rPr>
              <a:t>e.g</a:t>
            </a:r>
            <a:r>
              <a:rPr lang="en-US" sz="3000" b="1" dirty="0">
                <a:latin typeface="Times New Roman" panose="02020603050405020304" pitchFamily="18" charset="0"/>
              </a:rPr>
              <a:t> column relative, cell absolute --  A$5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e.g. column absolute, cell relative -- $A5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3428"/>
      </p:ext>
    </p:extLst>
  </p:cSld>
  <p:clrMapOvr>
    <a:masterClrMapping/>
  </p:clrMapOvr>
  <p:transition spd="slow" advTm="210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58. Absolute Reference - F4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152650"/>
            <a:ext cx="7429499" cy="3048001"/>
          </a:xfrm>
        </p:spPr>
        <p:txBody>
          <a:bodyPr/>
          <a:lstStyle/>
          <a:p>
            <a:r>
              <a:rPr lang="en-US" b="1" i="0" u="none" strike="noStrike" baseline="0" dirty="0" smtClean="0">
                <a:latin typeface="Times New Roman" panose="02020603050405020304" pitchFamily="18" charset="0"/>
              </a:rPr>
              <a:t>type the formula, </a:t>
            </a:r>
          </a:p>
          <a:p>
            <a:r>
              <a:rPr lang="en-US" b="1" dirty="0" smtClean="0">
                <a:latin typeface="Times New Roman" panose="02020603050405020304" pitchFamily="18" charset="0"/>
              </a:rPr>
              <a:t>click F4 to make absolute reference</a:t>
            </a:r>
          </a:p>
          <a:p>
            <a:endParaRPr lang="en-US" sz="135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</a:rPr>
              <a:t>(click F4 repeatedly to cycle through choices of absolute, mixed, and relative references)</a:t>
            </a:r>
            <a:r>
              <a:rPr lang="en-US" b="1" i="0" u="none" strike="noStrike" baseline="0" dirty="0" smtClean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2811"/>
      </p:ext>
    </p:extLst>
  </p:cSld>
  <p:clrMapOvr>
    <a:masterClrMapping/>
  </p:clrMapOvr>
  <p:transition spd="slow" advTm="212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59. Copy formula – Ctrl+V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981333"/>
            <a:ext cx="7429499" cy="3219318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Select the Formula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press </a:t>
            </a:r>
            <a:r>
              <a:rPr lang="en-US" sz="3000" b="1" dirty="0">
                <a:latin typeface="Times New Roman" panose="02020603050405020304" pitchFamily="18" charset="0"/>
              </a:rPr>
              <a:t>Ctrl+C </a:t>
            </a:r>
            <a:r>
              <a:rPr lang="en-US" sz="3000" b="1" dirty="0">
                <a:latin typeface="Times New Roman" panose="02020603050405020304" pitchFamily="18" charset="0"/>
              </a:rPr>
              <a:t>(together</a:t>
            </a:r>
            <a:r>
              <a:rPr lang="en-US" sz="3000" b="1" dirty="0">
                <a:latin typeface="Times New Roman" panose="02020603050405020304" pitchFamily="18" charset="0"/>
              </a:rPr>
              <a:t>) to copy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Select the new cell to receive the formula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press Ctrl+V (together) to paste</a:t>
            </a: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</a:rPr>
              <a:t>(this formula does </a:t>
            </a:r>
            <a:r>
              <a:rPr lang="en-US" sz="3000" b="1" u="sng" dirty="0">
                <a:latin typeface="Times New Roman" panose="02020603050405020304" pitchFamily="18" charset="0"/>
              </a:rPr>
              <a:t>not</a:t>
            </a:r>
            <a:r>
              <a:rPr lang="en-US" sz="3000" b="1" dirty="0">
                <a:latin typeface="Times New Roman" panose="02020603050405020304" pitchFamily="18" charset="0"/>
              </a:rPr>
              <a:t> update automatically)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9151"/>
      </p:ext>
    </p:extLst>
  </p:cSld>
  <p:clrMapOvr>
    <a:masterClrMapping/>
  </p:clrMapOvr>
  <p:transition spd="slow" advTm="190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CtRL+c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THEN Ctrl+V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981333"/>
            <a:ext cx="7429499" cy="3219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</a:rPr>
              <a:t>formula does 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not</a:t>
            </a:r>
            <a:r>
              <a:rPr lang="en-US" sz="3000" b="1" dirty="0">
                <a:latin typeface="Times New Roman" panose="02020603050405020304" pitchFamily="18" charset="0"/>
              </a:rPr>
              <a:t> update </a:t>
            </a:r>
            <a:r>
              <a:rPr lang="en-US" sz="3000" b="1" dirty="0">
                <a:latin typeface="Times New Roman" panose="02020603050405020304" pitchFamily="18" charset="0"/>
              </a:rPr>
              <a:t>automatically</a:t>
            </a: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</a:rPr>
              <a:t>it is only a copy without any link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0875"/>
      </p:ext>
    </p:extLst>
  </p:cSld>
  <p:clrMapOvr>
    <a:masterClrMapping/>
  </p:clrMapOvr>
  <p:transition spd="slow" advTm="140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60. Copy Formula - Paste Link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59" y="1981333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Click Copy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Select new cell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Right-Click </a:t>
            </a:r>
            <a:r>
              <a:rPr lang="en-US" sz="3000" b="1" dirty="0">
                <a:latin typeface="Times New Roman" panose="02020603050405020304" pitchFamily="18" charset="0"/>
              </a:rPr>
              <a:t>and choose Paste </a:t>
            </a:r>
            <a:r>
              <a:rPr lang="en-US" sz="3000" b="1" dirty="0">
                <a:latin typeface="Times New Roman" panose="02020603050405020304" pitchFamily="18" charset="0"/>
              </a:rPr>
              <a:t>Special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Choose Paste Link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48777"/>
      </p:ext>
    </p:extLst>
  </p:cSld>
  <p:clrMapOvr>
    <a:masterClrMapping/>
  </p:clrMapOvr>
  <p:transition spd="slow" advTm="150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17. Error Indicator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544365"/>
            <a:ext cx="7712208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green triangle at top-left corner of a cell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indicates an error may exist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to see information about the error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9790"/>
      </p:ext>
    </p:extLst>
  </p:cSld>
  <p:clrMapOvr>
    <a:masterClrMapping/>
  </p:clrMapOvr>
  <p:transition spd="slow" advTm="219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2" y="106050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60.  Copy - Paste Link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97363" y="2341000"/>
            <a:ext cx="2623815" cy="203601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the cell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Copy icon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Right Click new cell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Paste Special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Paste Link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36626" y="1060506"/>
            <a:ext cx="4457700" cy="3883819"/>
            <a:chOff x="5248835" y="271008"/>
            <a:chExt cx="5943600" cy="5178425"/>
          </a:xfrm>
        </p:grpSpPr>
        <p:pic>
          <p:nvPicPr>
            <p:cNvPr id="9" name="Picture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248835" y="271008"/>
              <a:ext cx="5943600" cy="5178425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5560885" y="799792"/>
              <a:ext cx="503738" cy="316314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0097026" y="3177521"/>
              <a:ext cx="503738" cy="316314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</a:endParaRPr>
            </a:p>
          </p:txBody>
        </p:sp>
      </p:grpSp>
      <p:cxnSp>
        <p:nvCxnSpPr>
          <p:cNvPr id="10" name="Straight Connector 9"/>
          <p:cNvCxnSpPr>
            <a:endCxn id="11" idx="3"/>
          </p:cNvCxnSpPr>
          <p:nvPr/>
        </p:nvCxnSpPr>
        <p:spPr>
          <a:xfrm flipV="1">
            <a:off x="3314824" y="3442884"/>
            <a:ext cx="4313274" cy="64047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59689" y="1694330"/>
            <a:ext cx="1605653" cy="113691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4111"/>
      </p:ext>
    </p:extLst>
  </p:cSld>
  <p:clrMapOvr>
    <a:masterClrMapping/>
  </p:clrMapOvr>
  <p:transition spd="slow" advTm="321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61. Copy Formula – Auto-fill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140953"/>
            <a:ext cx="7429499" cy="2656286"/>
          </a:xfrm>
        </p:spPr>
        <p:txBody>
          <a:bodyPr>
            <a:normAutofit/>
          </a:bodyPr>
          <a:lstStyle/>
          <a:p>
            <a:pPr lvl="0"/>
            <a:r>
              <a:rPr lang="en-US" sz="3000" b="1" dirty="0">
                <a:latin typeface="Times New Roman" panose="02020603050405020304" pitchFamily="18" charset="0"/>
              </a:rPr>
              <a:t>Select the cell with the </a:t>
            </a:r>
            <a:r>
              <a:rPr lang="en-US" sz="3000" b="1" dirty="0">
                <a:latin typeface="Times New Roman" panose="02020603050405020304" pitchFamily="18" charset="0"/>
              </a:rPr>
              <a:t>Formula </a:t>
            </a:r>
            <a:endParaRPr lang="en-US" sz="3000" b="1" dirty="0">
              <a:latin typeface="Times New Roman" panose="02020603050405020304" pitchFamily="18" charset="0"/>
            </a:endParaRPr>
          </a:p>
          <a:p>
            <a:pPr lvl="0"/>
            <a:r>
              <a:rPr lang="en-US" sz="3000" b="1" dirty="0">
                <a:latin typeface="Times New Roman" panose="02020603050405020304" pitchFamily="18" charset="0"/>
              </a:rPr>
              <a:t>use the </a:t>
            </a:r>
            <a:r>
              <a:rPr lang="en-US" sz="3000" b="1" dirty="0">
                <a:latin typeface="Times New Roman" panose="02020603050405020304" pitchFamily="18" charset="0"/>
              </a:rPr>
              <a:t>Fill </a:t>
            </a:r>
            <a:r>
              <a:rPr lang="en-US" sz="3000" b="1" dirty="0">
                <a:latin typeface="Times New Roman" panose="02020603050405020304" pitchFamily="18" charset="0"/>
              </a:rPr>
              <a:t>handle to drag down </a:t>
            </a:r>
            <a:r>
              <a:rPr lang="en-US" sz="3000" b="1" u="sng" dirty="0">
                <a:latin typeface="Times New Roman" panose="02020603050405020304" pitchFamily="18" charset="0"/>
              </a:rPr>
              <a:t>or</a:t>
            </a:r>
            <a:r>
              <a:rPr lang="en-US" sz="3000" b="1" dirty="0">
                <a:latin typeface="Times New Roman" panose="02020603050405020304" pitchFamily="18" charset="0"/>
              </a:rPr>
              <a:t> across</a:t>
            </a:r>
            <a:endParaRPr lang="en-US" sz="3000" b="1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1350"/>
              </a:spcBef>
              <a:buNone/>
            </a:pPr>
            <a:r>
              <a:rPr lang="en-US" b="1" i="0" u="none" strike="noStrike" baseline="0" dirty="0" smtClean="0">
                <a:latin typeface="Times New Roman" panose="02020603050405020304" pitchFamily="18" charset="0"/>
              </a:rPr>
              <a:t>(references</a:t>
            </a:r>
            <a:r>
              <a:rPr lang="en-US" b="1" i="0" u="none" strike="noStrike" dirty="0" smtClean="0">
                <a:latin typeface="Times New Roman" panose="02020603050405020304" pitchFamily="18" charset="0"/>
              </a:rPr>
              <a:t> will be </a:t>
            </a:r>
            <a:r>
              <a:rPr lang="en-US" b="1" i="0" u="sng" strike="noStrike" dirty="0" smtClean="0">
                <a:latin typeface="Times New Roman" panose="02020603050405020304" pitchFamily="18" charset="0"/>
              </a:rPr>
              <a:t>relative</a:t>
            </a:r>
            <a:r>
              <a:rPr lang="en-US" b="1" i="0" u="none" strike="noStrike" dirty="0" smtClean="0">
                <a:latin typeface="Times New Roman" panose="02020603050405020304" pitchFamily="18" charset="0"/>
              </a:rPr>
              <a:t> unless an absolute is within the original Formula)</a:t>
            </a:r>
            <a:endParaRPr lang="en-US" b="1" i="0" u="none" strike="noStrike" baseline="0" dirty="0" smtClean="0">
              <a:latin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1559"/>
      </p:ext>
    </p:extLst>
  </p:cSld>
  <p:clrMapOvr>
    <a:masterClrMapping/>
  </p:clrMapOvr>
  <p:transition spd="slow"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3987053" y="1060506"/>
            <a:ext cx="4457700" cy="397525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2" y="106050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61.  Auto-Fill Formula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97362" y="2100215"/>
            <a:ext cx="2623815" cy="2720555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the Fill handle (at lower right of cell)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Drag down/across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(Relative reference starts with first ID in the formula being copied)</a:t>
            </a:r>
          </a:p>
        </p:txBody>
      </p:sp>
      <p:sp>
        <p:nvSpPr>
          <p:cNvPr id="14" name="Oval 13"/>
          <p:cNvSpPr/>
          <p:nvPr/>
        </p:nvSpPr>
        <p:spPr>
          <a:xfrm>
            <a:off x="5838099" y="4149868"/>
            <a:ext cx="377804" cy="237236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88763"/>
      </p:ext>
    </p:extLst>
  </p:cSld>
  <p:clrMapOvr>
    <a:masterClrMapping/>
  </p:clrMapOvr>
  <p:transition spd="slow" advTm="150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62. AutoSum button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59" y="1981333"/>
            <a:ext cx="7429499" cy="265628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Sigma symbol is AutoSum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Select </a:t>
            </a:r>
            <a:r>
              <a:rPr lang="en-US" sz="3000" b="1" dirty="0">
                <a:latin typeface="Times New Roman" panose="02020603050405020304" pitchFamily="18" charset="0"/>
              </a:rPr>
              <a:t>the </a:t>
            </a:r>
            <a:r>
              <a:rPr lang="en-US" sz="3000" b="1" dirty="0">
                <a:latin typeface="Times New Roman" panose="02020603050405020304" pitchFamily="18" charset="0"/>
              </a:rPr>
              <a:t>cells/range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Sigma 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Sum appears in cell to right/below of range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30001"/>
      </p:ext>
    </p:extLst>
  </p:cSld>
  <p:clrMapOvr>
    <a:masterClrMapping/>
  </p:clrMapOvr>
  <p:transition spd="slow" advTm="16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1840"/>
          <a:stretch/>
        </p:blipFill>
        <p:spPr>
          <a:xfrm>
            <a:off x="4127509" y="1347633"/>
            <a:ext cx="4176788" cy="369760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97362" y="1347633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62.  Sigma button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97362" y="2100215"/>
            <a:ext cx="2623815" cy="2367571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the Sigma itself to Sum a selected range of cells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(formula is entered by the software into the cell/formula bar)</a:t>
            </a:r>
          </a:p>
        </p:txBody>
      </p:sp>
      <p:sp>
        <p:nvSpPr>
          <p:cNvPr id="14" name="Oval 13"/>
          <p:cNvSpPr/>
          <p:nvPr/>
        </p:nvSpPr>
        <p:spPr>
          <a:xfrm>
            <a:off x="7272287" y="1583941"/>
            <a:ext cx="377804" cy="237236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7979"/>
      </p:ext>
    </p:extLst>
  </p:cSld>
  <p:clrMapOvr>
    <a:masterClrMapping/>
  </p:clrMapOvr>
  <p:transition spd="slow" advTm="1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63.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AutoSum dropdown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Use the dropdown arrow to calculate something other </a:t>
            </a:r>
            <a:r>
              <a:rPr lang="en-US" sz="3000" b="1" dirty="0">
                <a:latin typeface="Times New Roman" panose="02020603050405020304" pitchFamily="18" charset="0"/>
              </a:rPr>
              <a:t>than </a:t>
            </a:r>
            <a:r>
              <a:rPr lang="en-US" sz="3000" b="1" dirty="0">
                <a:latin typeface="Times New Roman" panose="02020603050405020304" pitchFamily="18" charset="0"/>
              </a:rPr>
              <a:t>the sum of a range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6875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76710" y="1347633"/>
            <a:ext cx="2865119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63.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AutoSum dropdown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76710" y="2100215"/>
            <a:ext cx="2744467" cy="1369127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the dropdown arrow to access a list of formulas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97138" y="1243867"/>
            <a:ext cx="4457700" cy="3946684"/>
            <a:chOff x="5329517" y="515489"/>
            <a:chExt cx="5943600" cy="5262245"/>
          </a:xfrm>
        </p:grpSpPr>
        <p:pic>
          <p:nvPicPr>
            <p:cNvPr id="10" name="Picture 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29517" y="515489"/>
              <a:ext cx="5943600" cy="5262245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10140136" y="648782"/>
              <a:ext cx="26894" cy="315696"/>
            </a:xfrm>
            <a:prstGeom prst="straightConnector1">
              <a:avLst/>
            </a:prstGeom>
            <a:ln w="38100">
              <a:solidFill>
                <a:srgbClr val="80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29424"/>
      </p:ext>
    </p:extLst>
  </p:cSld>
  <p:clrMapOvr>
    <a:masterClrMapping/>
  </p:clrMapOvr>
  <p:transition spd="slow" advTm="80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64. SUM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latin typeface="Bodoni MT Condensed" panose="02070606080606020203" pitchFamily="18" charset="0"/>
              </a:rPr>
              <a:t>fx</a:t>
            </a:r>
            <a:r>
              <a:rPr lang="en-US" sz="3000" i="1" cap="none" dirty="0">
                <a:solidFill>
                  <a:schemeClr val="bg1"/>
                </a:solidFill>
                <a:latin typeface="Bodoni MT Condensed" panose="02070606080606020203" pitchFamily="18" charset="0"/>
              </a:rPr>
              <a:t> </a:t>
            </a:r>
            <a:endParaRPr lang="en-US" b="1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adds </a:t>
            </a:r>
            <a:r>
              <a:rPr lang="en-US" sz="3000" b="1" dirty="0">
                <a:latin typeface="Times New Roman" panose="02020603050405020304" pitchFamily="18" charset="0"/>
              </a:rPr>
              <a:t>the numbers in a </a:t>
            </a:r>
            <a:r>
              <a:rPr lang="en-US" sz="3000" b="1" dirty="0">
                <a:latin typeface="Times New Roman" panose="02020603050405020304" pitchFamily="18" charset="0"/>
              </a:rPr>
              <a:t>selected range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632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39630" y="1420127"/>
            <a:ext cx="2436779" cy="1718119"/>
            <a:chOff x="7931580" y="676430"/>
            <a:chExt cx="3249038" cy="2290825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931580" y="676430"/>
              <a:ext cx="3249038" cy="63139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64.  Sum Function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931580" y="1558612"/>
              <a:ext cx="3249038" cy="140864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Click the dropdown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Choose Sum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57" y="1420127"/>
            <a:ext cx="5395317" cy="34075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9537"/>
      </p:ext>
    </p:extLst>
  </p:cSld>
  <p:clrMapOvr>
    <a:masterClrMapping/>
  </p:clrMapOvr>
  <p:transition spd="slow" advTm="69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65. AVERAGE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latin typeface="Bodoni MT Condensed" panose="02070606080606020203" pitchFamily="18" charset="0"/>
              </a:rPr>
              <a:t>fx</a:t>
            </a:r>
            <a:r>
              <a:rPr lang="en-US" sz="3000" i="1" cap="none" dirty="0">
                <a:solidFill>
                  <a:prstClr val="white"/>
                </a:solidFill>
                <a:latin typeface="Bodoni MT Condensed" panose="02070606080606020203" pitchFamily="18" charset="0"/>
              </a:rPr>
              <a:t> </a:t>
            </a:r>
            <a:endParaRPr lang="en-US" b="1" i="0" u="none" strike="noStrike" baseline="0" dirty="0" smtClean="0"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all </a:t>
            </a:r>
            <a:r>
              <a:rPr lang="en-US" sz="3000" b="1" dirty="0">
                <a:latin typeface="Times New Roman" panose="02020603050405020304" pitchFamily="18" charset="0"/>
              </a:rPr>
              <a:t>numbers in a range added and divided by </a:t>
            </a:r>
            <a:r>
              <a:rPr lang="en-US" sz="3000" b="1" dirty="0">
                <a:latin typeface="Times New Roman" panose="02020603050405020304" pitchFamily="18" charset="0"/>
              </a:rPr>
              <a:t>the “count” (#) of items gives you the AVERAGE value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4118"/>
      </p:ext>
    </p:extLst>
  </p:cSld>
  <p:clrMapOvr>
    <a:masterClrMapping/>
  </p:clrMapOvr>
  <p:transition spd="slow" advTm="129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76085" y="906065"/>
            <a:ext cx="8019293" cy="4500563"/>
            <a:chOff x="1168112" y="65087"/>
            <a:chExt cx="10692391" cy="60007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112" y="65087"/>
              <a:ext cx="7239000" cy="6000750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8471553" y="3070224"/>
              <a:ext cx="3135315" cy="55530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17.  Error Indicator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129338" y="3412173"/>
              <a:ext cx="2150918" cy="90265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672263" y="4451964"/>
              <a:ext cx="1969908" cy="34915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621209" y="4568349"/>
              <a:ext cx="3135315" cy="1314926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Error Indicator dropdown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17228" y="219322"/>
              <a:ext cx="3343275" cy="638175"/>
            </a:xfrm>
            <a:prstGeom prst="rect">
              <a:avLst/>
            </a:prstGeom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8517228" y="1103695"/>
              <a:ext cx="3135315" cy="176874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Error Indicator is the tiny green triangle in the upper left corner of a cell with an error</a:t>
              </a:r>
              <a:endParaRPr lang="en-US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9099931" y="405320"/>
              <a:ext cx="1207" cy="69081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9099931" y="405320"/>
              <a:ext cx="1229932" cy="69837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41211"/>
      </p:ext>
    </p:extLst>
  </p:cSld>
  <p:clrMapOvr>
    <a:masterClrMapping/>
  </p:clrMapOvr>
  <p:transition spd="slow" advTm="190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94118" y="1387974"/>
            <a:ext cx="2440728" cy="1809064"/>
            <a:chOff x="7884751" y="707632"/>
            <a:chExt cx="3254304" cy="2412085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884751" y="707632"/>
              <a:ext cx="3254304" cy="63139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65.  Average </a:t>
              </a:r>
              <a:r>
                <a:rPr lang="en-US" sz="2100" i="1" dirty="0" err="1">
                  <a:solidFill>
                    <a:prstClr val="black"/>
                  </a:solidFill>
                  <a:latin typeface="Bodoni MT Condensed" panose="02070606080606020203" pitchFamily="18" charset="0"/>
                </a:rPr>
                <a:t>fx</a:t>
              </a: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884751" y="1711074"/>
              <a:ext cx="3254304" cy="140864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Click the dropdown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Choose Average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40" y="1387974"/>
            <a:ext cx="5443538" cy="338613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23005"/>
      </p:ext>
    </p:extLst>
  </p:cSld>
  <p:clrMapOvr>
    <a:masterClrMapping/>
  </p:clrMapOvr>
  <p:transition spd="slow" advTm="90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66. MIN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latin typeface="Bodoni MT Condensed" panose="02070606080606020203" pitchFamily="18" charset="0"/>
              </a:rPr>
              <a:t>fx</a:t>
            </a:r>
            <a:r>
              <a:rPr lang="en-US" sz="3000" i="1" cap="none" dirty="0">
                <a:solidFill>
                  <a:schemeClr val="bg1"/>
                </a:solidFill>
                <a:latin typeface="Bodoni MT Condensed" panose="02070606080606020203" pitchFamily="18" charset="0"/>
              </a:rPr>
              <a:t> </a:t>
            </a:r>
            <a:endParaRPr lang="en-US" b="1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lowest </a:t>
            </a:r>
            <a:r>
              <a:rPr lang="en-US" sz="3000" b="1" dirty="0">
                <a:latin typeface="Times New Roman" panose="02020603050405020304" pitchFamily="18" charset="0"/>
              </a:rPr>
              <a:t>number in a </a:t>
            </a:r>
            <a:r>
              <a:rPr lang="en-US" sz="3000" b="1" dirty="0">
                <a:latin typeface="Times New Roman" panose="02020603050405020304" pitchFamily="18" charset="0"/>
              </a:rPr>
              <a:t>range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00011"/>
      </p:ext>
    </p:extLst>
  </p:cSld>
  <p:clrMapOvr>
    <a:masterClrMapping/>
  </p:clrMapOvr>
  <p:transition spd="slow" advTm="52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94117" y="2098416"/>
            <a:ext cx="2440728" cy="1809064"/>
            <a:chOff x="7884751" y="707632"/>
            <a:chExt cx="3254304" cy="2412085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884751" y="707632"/>
              <a:ext cx="3254304" cy="63139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66.  Min Function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884751" y="1711074"/>
              <a:ext cx="3254304" cy="140864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Click the dropdown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Choose Min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14" y="1460710"/>
            <a:ext cx="5422106" cy="337542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353"/>
      </p:ext>
    </p:extLst>
  </p:cSld>
  <p:clrMapOvr>
    <a:masterClrMapping/>
  </p:clrMapOvr>
  <p:transition spd="slow" advTm="60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67. MAX </a:t>
            </a:r>
            <a:r>
              <a:rPr lang="en-US" sz="3600" i="1" cap="none" dirty="0" err="1">
                <a:solidFill>
                  <a:schemeClr val="bg1"/>
                </a:solidFill>
                <a:latin typeface="Bodoni MT Condensed" panose="02070606080606020203" pitchFamily="18" charset="0"/>
              </a:rPr>
              <a:t>fx</a:t>
            </a:r>
            <a:r>
              <a:rPr lang="en-US" sz="3000" i="1" cap="none" dirty="0">
                <a:solidFill>
                  <a:prstClr val="white"/>
                </a:solidFill>
                <a:latin typeface="Bodoni MT Condensed" panose="02070606080606020203" pitchFamily="18" charset="0"/>
              </a:rPr>
              <a:t> </a:t>
            </a:r>
            <a:endParaRPr lang="en-US" b="1" i="0" u="none" strike="noStrike" baseline="0" dirty="0" smtClean="0"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highest </a:t>
            </a:r>
            <a:r>
              <a:rPr lang="en-US" sz="3000" b="1" dirty="0">
                <a:latin typeface="Times New Roman" panose="02020603050405020304" pitchFamily="18" charset="0"/>
              </a:rPr>
              <a:t>number in a </a:t>
            </a:r>
            <a:r>
              <a:rPr lang="en-US" sz="3000" b="1" dirty="0">
                <a:latin typeface="Times New Roman" panose="02020603050405020304" pitchFamily="18" charset="0"/>
              </a:rPr>
              <a:t>range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8837"/>
      </p:ext>
    </p:extLst>
  </p:cSld>
  <p:clrMapOvr>
    <a:masterClrMapping/>
  </p:clrMapOvr>
  <p:transition spd="slow" advTm="50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52555" y="2042601"/>
            <a:ext cx="2461510" cy="1809064"/>
            <a:chOff x="7884751" y="707632"/>
            <a:chExt cx="3282013" cy="2412085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884751" y="707632"/>
              <a:ext cx="3282013" cy="63139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67.  Max Function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884751" y="1711074"/>
              <a:ext cx="3282013" cy="140864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Click the dropdown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Choose Max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40" y="1408756"/>
            <a:ext cx="5368529" cy="341828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30841"/>
      </p:ext>
    </p:extLst>
  </p:cSld>
  <p:clrMapOvr>
    <a:masterClrMapping/>
  </p:clrMapOvr>
  <p:transition spd="slow" advTm="51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68. COUNT </a:t>
            </a:r>
            <a:r>
              <a:rPr lang="en-US" sz="3600" b="1" i="1" cap="none" dirty="0" err="1">
                <a:solidFill>
                  <a:schemeClr val="bg1"/>
                </a:solidFill>
                <a:latin typeface="Bodoni MT Condensed" panose="02070606080606020203" pitchFamily="18" charset="0"/>
              </a:rPr>
              <a:t>fx</a:t>
            </a:r>
            <a:r>
              <a:rPr lang="en-US" sz="3000" i="1" cap="none" dirty="0">
                <a:solidFill>
                  <a:prstClr val="white"/>
                </a:solidFill>
                <a:latin typeface="Bodoni MT Condensed" panose="02070606080606020203" pitchFamily="18" charset="0"/>
              </a:rPr>
              <a:t> </a:t>
            </a:r>
            <a:endParaRPr lang="en-US" b="0" i="0" u="none" strike="noStrike" baseline="0" dirty="0" smtClean="0"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counts (a tally of) cells in </a:t>
            </a:r>
            <a:r>
              <a:rPr lang="en-US" sz="3000" b="1" dirty="0">
                <a:latin typeface="Times New Roman" panose="02020603050405020304" pitchFamily="18" charset="0"/>
              </a:rPr>
              <a:t>a selected range </a:t>
            </a:r>
            <a:r>
              <a:rPr lang="en-US" sz="3000" b="1" dirty="0">
                <a:latin typeface="Times New Roman" panose="02020603050405020304" pitchFamily="18" charset="0"/>
              </a:rPr>
              <a:t>that </a:t>
            </a:r>
            <a:r>
              <a:rPr lang="en-US" sz="3000" b="1" dirty="0">
                <a:latin typeface="Times New Roman" panose="02020603050405020304" pitchFamily="18" charset="0"/>
              </a:rPr>
              <a:t>have </a:t>
            </a:r>
            <a:r>
              <a:rPr lang="en-US" sz="3000" b="1" dirty="0">
                <a:latin typeface="Times New Roman" panose="02020603050405020304" pitchFamily="18" charset="0"/>
              </a:rPr>
              <a:t>numbers (not text) </a:t>
            </a:r>
            <a:r>
              <a:rPr lang="en-US" sz="3000" b="1" dirty="0">
                <a:latin typeface="Times New Roman" panose="02020603050405020304" pitchFamily="18" charset="0"/>
              </a:rPr>
              <a:t>in </a:t>
            </a:r>
            <a:r>
              <a:rPr lang="en-US" sz="3000" b="1" dirty="0">
                <a:latin typeface="Times New Roman" panose="02020603050405020304" pitchFamily="18" charset="0"/>
              </a:rPr>
              <a:t>them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>
                <a:latin typeface="Times New Roman" panose="02020603050405020304" pitchFamily="18" charset="0"/>
              </a:rPr>
              <a:t>   (</a:t>
            </a:r>
            <a:r>
              <a:rPr lang="en-US" sz="2400" b="1" dirty="0">
                <a:latin typeface="Times New Roman" panose="02020603050405020304" pitchFamily="18" charset="0"/>
              </a:rPr>
              <a:t>excludes empty cells from the count)</a:t>
            </a:r>
            <a:endParaRPr 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7911"/>
      </p:ext>
    </p:extLst>
  </p:cSld>
  <p:clrMapOvr>
    <a:masterClrMapping/>
  </p:clrMapOvr>
  <p:transition spd="slow" advTm="130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9498" y="1988816"/>
            <a:ext cx="2951412" cy="2050803"/>
            <a:chOff x="7279633" y="344973"/>
            <a:chExt cx="3935216" cy="2734404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279633" y="344973"/>
              <a:ext cx="3935215" cy="63139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68.  Count </a:t>
              </a:r>
              <a:r>
                <a:rPr lang="en-US" sz="2100" i="1" dirty="0" err="1">
                  <a:solidFill>
                    <a:prstClr val="black"/>
                  </a:solidFill>
                  <a:latin typeface="Bodoni MT Condensed" panose="02070606080606020203" pitchFamily="18" charset="0"/>
                </a:rPr>
                <a:t>fx</a:t>
              </a: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279634" y="1240427"/>
              <a:ext cx="3935215" cy="183895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Click the dropdown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Choose Count Numbers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37" y="1457640"/>
            <a:ext cx="4827389" cy="341828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1204"/>
      </p:ext>
    </p:extLst>
  </p:cSld>
  <p:clrMapOvr>
    <a:masterClrMapping/>
  </p:clrMapOvr>
  <p:transition spd="slow" advTm="90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69. COUNTA </a:t>
            </a:r>
            <a:r>
              <a:rPr lang="en-US" sz="3600" i="1" cap="none" dirty="0" err="1">
                <a:solidFill>
                  <a:schemeClr val="bg1"/>
                </a:solidFill>
                <a:latin typeface="Bodoni MT Condensed" panose="02070606080606020203" pitchFamily="18" charset="0"/>
              </a:rPr>
              <a:t>fx</a:t>
            </a:r>
            <a:endParaRPr lang="en-US" b="0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counts </a:t>
            </a:r>
            <a:r>
              <a:rPr lang="en-US" sz="3000" b="1" dirty="0">
                <a:latin typeface="Times New Roman" panose="02020603050405020304" pitchFamily="18" charset="0"/>
              </a:rPr>
              <a:t>cells of a selected range that have #s OR text in </a:t>
            </a:r>
            <a:r>
              <a:rPr lang="en-US" sz="3000" b="1" dirty="0">
                <a:latin typeface="Times New Roman" panose="02020603050405020304" pitchFamily="18" charset="0"/>
              </a:rPr>
              <a:t>them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2390"/>
      </p:ext>
    </p:extLst>
  </p:cSld>
  <p:clrMapOvr>
    <a:masterClrMapping/>
  </p:clrMapOvr>
  <p:transition spd="slow" advTm="70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56059" y="1217683"/>
            <a:ext cx="5376653" cy="3943826"/>
            <a:chOff x="1141411" y="480577"/>
            <a:chExt cx="7168871" cy="5258435"/>
          </a:xfrm>
        </p:grpSpPr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41411" y="480577"/>
              <a:ext cx="5943600" cy="52584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2769" t="29888" r="197" b="11106"/>
            <a:stretch/>
          </p:blipFill>
          <p:spPr>
            <a:xfrm>
              <a:off x="5002305" y="2347331"/>
              <a:ext cx="3307977" cy="2877672"/>
            </a:xfrm>
            <a:prstGeom prst="rect">
              <a:avLst/>
            </a:prstGeom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535540" y="1224281"/>
            <a:ext cx="2951411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69.  </a:t>
            </a:r>
            <a:r>
              <a:rPr lang="en-US" sz="21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CountA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Bodoni MT Condensed" panose="02070606080606020203" pitchFamily="18" charset="0"/>
              </a:rPr>
              <a:t>fx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535541" y="1806022"/>
            <a:ext cx="2951411" cy="137921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the dropdown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More Functions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</a:t>
            </a:r>
            <a:r>
              <a:rPr lang="en-US" sz="2100" b="1" dirty="0" err="1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CountA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16438"/>
      </p:ext>
    </p:extLst>
  </p:cSld>
  <p:clrMapOvr>
    <a:masterClrMapping/>
  </p:clrMapOvr>
  <p:transition spd="slow" advTm="71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872405"/>
            <a:ext cx="7906942" cy="11089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71. Alignment of cell contents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815353"/>
            <a:ext cx="7429499" cy="3385298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 left (default), centered, right</a:t>
            </a: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 to top (default), middle, bottom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b="50579"/>
          <a:stretch/>
        </p:blipFill>
        <p:spPr>
          <a:xfrm>
            <a:off x="2009179" y="2503354"/>
            <a:ext cx="4457700" cy="1723142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>
          <a:xfrm>
            <a:off x="1512794" y="2349874"/>
            <a:ext cx="2289362" cy="806823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10800000">
            <a:off x="4417359" y="2944906"/>
            <a:ext cx="2723030" cy="1522880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1345"/>
      </p:ext>
    </p:extLst>
  </p:cSld>
  <p:clrMapOvr>
    <a:masterClrMapping/>
  </p:clrMapOvr>
  <p:transition spd="slow" advTm="1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18. Filter Indicator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1981333"/>
            <a:ext cx="7720674" cy="3219318"/>
          </a:xfrm>
        </p:spPr>
        <p:txBody>
          <a:bodyPr>
            <a:normAutofit/>
          </a:bodyPr>
          <a:lstStyle/>
          <a:p>
            <a:pPr lvl="0"/>
            <a:r>
              <a:rPr lang="en-US" sz="3000" b="1" dirty="0">
                <a:latin typeface="Times New Roman" panose="02020603050405020304" pitchFamily="18" charset="0"/>
              </a:rPr>
              <a:t>symbol at the label of a column of cells</a:t>
            </a:r>
          </a:p>
          <a:p>
            <a:pPr lvl="0"/>
            <a:r>
              <a:rPr lang="en-US" sz="3000" b="1" dirty="0">
                <a:latin typeface="Times New Roman" panose="02020603050405020304" pitchFamily="18" charset="0"/>
              </a:rPr>
              <a:t>indicates data is filtered</a:t>
            </a:r>
          </a:p>
          <a:p>
            <a:pPr lvl="0"/>
            <a:r>
              <a:rPr lang="en-US" sz="3000" b="1" dirty="0">
                <a:latin typeface="Times New Roman" panose="02020603050405020304" pitchFamily="18" charset="0"/>
              </a:rPr>
              <a:t>click it to see the filter components </a:t>
            </a:r>
            <a:r>
              <a:rPr lang="en-US" sz="3000" b="1" dirty="0">
                <a:latin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</a:rPr>
            </a:br>
            <a:endParaRPr lang="en-US" sz="30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</a:rPr>
              <a:t>(data must be formatted as a table to have filters)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8823"/>
      </p:ext>
    </p:extLst>
  </p:cSld>
  <p:clrMapOvr>
    <a:masterClrMapping/>
  </p:clrMapOvr>
  <p:transition spd="slow" advTm="190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872405"/>
            <a:ext cx="7906942" cy="11089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72. cell borders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440516"/>
            <a:ext cx="7429499" cy="2760134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Tab, Font Group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dropdown beside border image</a:t>
            </a: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 also open Format dialog box)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458"/>
      </p:ext>
    </p:extLst>
  </p:cSld>
  <p:clrMapOvr>
    <a:masterClrMapping/>
  </p:clrMapOvr>
  <p:transition spd="slow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608" y="1417121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72.  Cell Borders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92261" y="2088410"/>
            <a:ext cx="2616163" cy="2026391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Home Tab,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Font group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Use dropdown arrow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Beside border image</a:t>
            </a:r>
            <a:endParaRPr lang="en-US" sz="2100" b="1" u="sng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975497" y="1170384"/>
            <a:ext cx="2907506" cy="42362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33415" y="1653893"/>
            <a:ext cx="605117" cy="524531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08409" y="1966632"/>
            <a:ext cx="2220841" cy="113497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59708"/>
      </p:ext>
    </p:extLst>
  </p:cSld>
  <p:clrMapOvr>
    <a:masterClrMapping/>
  </p:clrMapOvr>
  <p:transition spd="slow" advTm="89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872405"/>
            <a:ext cx="7932342" cy="11089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73. Column width &amp; Row height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059517"/>
            <a:ext cx="7746074" cy="3141134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Format dropdown (Home Tab, Cells)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Auto-size column width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double-click @ right edge of it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(use 2 lines/2arrows pointer)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Auto-size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 height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double-click @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 of it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(use 2 lines/2arrows pointer)</a:t>
            </a: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2829"/>
      </p:ext>
    </p:extLst>
  </p:cSld>
  <p:clrMapOvr>
    <a:masterClrMapping/>
  </p:clrMapOvr>
  <p:transition spd="slow" advTm="230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579" y="1417121"/>
            <a:ext cx="4865609" cy="28053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608" y="1417121"/>
            <a:ext cx="2794818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73.  Width/Height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92261" y="2088410"/>
            <a:ext cx="2787166" cy="2134061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Home Tab, Cells group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Use dropdown arrow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Beside Format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Row Height or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 Column Width</a:t>
            </a:r>
          </a:p>
        </p:txBody>
      </p:sp>
      <p:sp>
        <p:nvSpPr>
          <p:cNvPr id="7" name="Oval 6"/>
          <p:cNvSpPr/>
          <p:nvPr/>
        </p:nvSpPr>
        <p:spPr>
          <a:xfrm>
            <a:off x="7200901" y="1815353"/>
            <a:ext cx="605117" cy="318113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7044" y="2450727"/>
            <a:ext cx="4284965" cy="20517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047044" y="2207925"/>
            <a:ext cx="4284965" cy="20517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59261"/>
      </p:ext>
    </p:extLst>
  </p:cSld>
  <p:clrMapOvr>
    <a:masterClrMapping/>
  </p:clrMapOvr>
  <p:transition spd="slow" advTm="120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74.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Apply color to a cell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58" y="2192735"/>
            <a:ext cx="7684295" cy="3333617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Use </a:t>
            </a:r>
            <a:r>
              <a:rPr lang="en-US" sz="3000" b="1" dirty="0">
                <a:latin typeface="Times New Roman" panose="02020603050405020304" pitchFamily="18" charset="0"/>
              </a:rPr>
              <a:t>the Format Cells dialog box </a:t>
            </a:r>
            <a:r>
              <a:rPr lang="en-US" sz="3000" b="1" dirty="0">
                <a:latin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</a:rPr>
              <a:t>(</a:t>
            </a:r>
            <a:r>
              <a:rPr lang="en-US" sz="3000" b="1" dirty="0">
                <a:latin typeface="Times New Roman" panose="02020603050405020304" pitchFamily="18" charset="0"/>
              </a:rPr>
              <a:t>Home Tab, </a:t>
            </a:r>
            <a:r>
              <a:rPr lang="en-US" sz="3000" b="1" dirty="0">
                <a:latin typeface="Times New Roman" panose="02020603050405020304" pitchFamily="18" charset="0"/>
              </a:rPr>
              <a:t>Cells Group), then Format Cells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Use Font Tab and choose a </a:t>
            </a:r>
            <a:r>
              <a:rPr lang="en-US" sz="3000" b="1" dirty="0">
                <a:latin typeface="Times New Roman" panose="02020603050405020304" pitchFamily="18" charset="0"/>
              </a:rPr>
              <a:t>color </a:t>
            </a:r>
            <a:r>
              <a:rPr lang="en-US" sz="3000" b="1" u="sng" dirty="0">
                <a:latin typeface="Times New Roman" panose="02020603050405020304" pitchFamily="18" charset="0"/>
              </a:rPr>
              <a:t>or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Use Fill Tab and choose a color</a:t>
            </a:r>
            <a:endParaRPr lang="en-US" sz="3000" b="1" u="sng" dirty="0">
              <a:latin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3005"/>
      </p:ext>
    </p:extLst>
  </p:cSld>
  <p:clrMapOvr>
    <a:masterClrMapping/>
  </p:clrMapOvr>
  <p:transition spd="slow" advTm="1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4608" y="1417121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74.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Apply Cell Color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92261" y="2088410"/>
            <a:ext cx="2616163" cy="16330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Use Format Cells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Font Tab to color font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Fill Tab to color cell</a:t>
            </a: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703614" y="915618"/>
            <a:ext cx="4379119" cy="4371975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2585785" y="2168151"/>
            <a:ext cx="3570194" cy="1190065"/>
          </a:xfrm>
          <a:prstGeom prst="bentConnector3">
            <a:avLst>
              <a:gd name="adj1" fmla="val 5339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1497"/>
      </p:ext>
    </p:extLst>
  </p:cSld>
  <p:clrMapOvr>
    <a:masterClrMapping/>
  </p:clrMapOvr>
  <p:transition spd="slow" advTm="90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77.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Format painter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58" y="1875235"/>
            <a:ext cx="7429499" cy="3429000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the already formatted cell/text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Format Painter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(Home Tab, Clipboard Group)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cell/text to receive format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(double click Format Painter to use repeatedly until Esc or re-click Format Painter to turn it off)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62890"/>
      </p:ext>
    </p:extLst>
  </p:cSld>
  <p:clrMapOvr>
    <a:masterClrMapping/>
  </p:clrMapOvr>
  <p:transition spd="slow" advTm="2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4608" y="1417121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77.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Format Painter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92261" y="2088409"/>
            <a:ext cx="2616163" cy="250040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already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formatted cell/range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Format Painter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Click-drag brush over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cell/range to receive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the formatting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92" y="1177332"/>
            <a:ext cx="4811673" cy="38276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02155" y="1775109"/>
            <a:ext cx="564777" cy="297845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>
            <a:endCxn id="4" idx="3"/>
          </p:cNvCxnSpPr>
          <p:nvPr/>
        </p:nvCxnSpPr>
        <p:spPr>
          <a:xfrm flipV="1">
            <a:off x="3195799" y="2029335"/>
            <a:ext cx="689066" cy="10618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90094"/>
      </p:ext>
    </p:extLst>
  </p:cSld>
  <p:clrMapOvr>
    <a:masterClrMapping/>
  </p:clrMapOvr>
  <p:transition spd="slow" advTm="140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78. Copying format with paste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076450"/>
            <a:ext cx="7429499" cy="3217334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the cell/text with the desired format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 (use Clipboard or Ctrl+C)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the cell/text to be formatted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Click -- Paste Special and choose Formatting</a:t>
            </a: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10726"/>
      </p:ext>
    </p:extLst>
  </p:cSld>
  <p:clrMapOvr>
    <a:masterClrMapping/>
  </p:clrMapOvr>
  <p:transition spd="slow" advTm="19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608" y="1417121"/>
            <a:ext cx="2581661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78.  Paste Special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92261" y="2088410"/>
            <a:ext cx="2574008" cy="184912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Copy the cell/range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Right-Click new cell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Paste Special –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    Formatting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917" y="1114821"/>
            <a:ext cx="4643438" cy="40076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539430" y="2726759"/>
            <a:ext cx="446162" cy="331430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0187"/>
      </p:ext>
    </p:extLst>
  </p:cSld>
  <p:clrMapOvr>
    <a:masterClrMapping/>
  </p:clrMapOvr>
  <p:transition spd="slow" advTm="89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7224" y="990601"/>
            <a:ext cx="7904143" cy="4279106"/>
            <a:chOff x="262965" y="177800"/>
            <a:chExt cx="10538857" cy="57054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2822" y="177800"/>
              <a:ext cx="7239000" cy="5705475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62965" y="804187"/>
              <a:ext cx="3135315" cy="55530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2100" b="1" dirty="0">
                  <a:solidFill>
                    <a:prstClr val="black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18.  Filter Indicator </a:t>
              </a:r>
              <a:endPara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057525" y="1359495"/>
              <a:ext cx="3557588" cy="178375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309" y="3030537"/>
              <a:ext cx="2714625" cy="1571625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2871788" y="1359495"/>
              <a:ext cx="185737" cy="218380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3802"/>
      </p:ext>
    </p:extLst>
  </p:cSld>
  <p:clrMapOvr>
    <a:masterClrMapping/>
  </p:clrMapOvr>
  <p:transition spd="slow" advTm="120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79.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Apply Table-Styles</a:t>
            </a:r>
            <a:endParaRPr lang="en-US" b="1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1821656"/>
            <a:ext cx="7684295" cy="3825479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Select </a:t>
            </a:r>
            <a:r>
              <a:rPr lang="en-US" sz="3000" b="1" dirty="0">
                <a:latin typeface="Times New Roman" panose="02020603050405020304" pitchFamily="18" charset="0"/>
              </a:rPr>
              <a:t>a </a:t>
            </a:r>
            <a:r>
              <a:rPr lang="en-US" sz="3000" b="1" dirty="0">
                <a:latin typeface="Times New Roman" panose="02020603050405020304" pitchFamily="18" charset="0"/>
              </a:rPr>
              <a:t>range (include labels)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Format as Table </a:t>
            </a:r>
            <a:r>
              <a:rPr lang="en-US" sz="2400" b="1" dirty="0">
                <a:latin typeface="Times New Roman" panose="02020603050405020304" pitchFamily="18" charset="0"/>
              </a:rPr>
              <a:t>(Home Tab, Styles Group)</a:t>
            </a:r>
            <a:endParaRPr lang="en-US" sz="3000" b="1" dirty="0">
              <a:latin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</a:rPr>
              <a:t>Choose a Style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Verify the range 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Check My table has headers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OK</a:t>
            </a:r>
            <a:endParaRPr lang="en-US" sz="3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7783"/>
      </p:ext>
    </p:extLst>
  </p:cSld>
  <p:clrMapOvr>
    <a:masterClrMapping/>
  </p:clrMapOvr>
  <p:transition spd="slow" advTm="20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4608" y="129508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79.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Table Style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4609" y="1859776"/>
            <a:ext cx="2616163" cy="274274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a Range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</a:t>
            </a:r>
            <a:r>
              <a:rPr lang="en-US" sz="195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Format as Table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a Style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Verify the Range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Check </a:t>
            </a:r>
            <a:r>
              <a:rPr lang="en-US" sz="195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My Table has. .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OK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46" y="1417120"/>
            <a:ext cx="5330666" cy="318539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181153" y="2416888"/>
            <a:ext cx="1764506" cy="1185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16790" y="2758113"/>
            <a:ext cx="564777" cy="297845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641910" y="2989270"/>
            <a:ext cx="3797684" cy="48375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1908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966332"/>
            <a:ext cx="7429499" cy="1108928"/>
          </a:xfrm>
        </p:spPr>
        <p:txBody>
          <a:bodyPr>
            <a:normAutofit/>
          </a:bodyPr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80.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Conditional Formatting </a:t>
            </a:r>
            <a:b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to add color</a:t>
            </a:r>
            <a:endParaRPr lang="en-US" b="1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59" y="2325291"/>
            <a:ext cx="7802166" cy="3311128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 Formatting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(Home Tab) 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 Highlight Cells Rule type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(&gt; &lt; = etc.)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the rule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color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1419"/>
      </p:ext>
    </p:extLst>
  </p:cSld>
  <p:clrMapOvr>
    <a:masterClrMapping/>
  </p:clrMapOvr>
  <p:transition spd="slow"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4608" y="159988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80.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Conditional Color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4609" y="2164576"/>
            <a:ext cx="2616163" cy="274274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Conditional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Formatting</a:t>
            </a:r>
            <a:r>
              <a:rPr lang="en-US" sz="15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(Home Tab)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a Highlight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Cells Rule type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Set the rule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 the color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20252" y="1355629"/>
            <a:ext cx="5947622" cy="3643406"/>
            <a:chOff x="3627003" y="664505"/>
            <a:chExt cx="7930162" cy="48578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865" y="664505"/>
              <a:ext cx="6972300" cy="4043363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341978" y="3665005"/>
              <a:ext cx="4524375" cy="1857375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3627003" y="4613468"/>
              <a:ext cx="4067494" cy="30272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7694497" y="4414905"/>
              <a:ext cx="2171856" cy="397126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27496"/>
      </p:ext>
    </p:extLst>
  </p:cSld>
  <p:clrMapOvr>
    <a:masterClrMapping/>
  </p:clrMapOvr>
  <p:transition spd="slow" advTm="101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81. 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Clear Formatting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56060" y="2093384"/>
            <a:ext cx="7429499" cy="3107267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Select the cell(s)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Eraser, then Clear Formats</a:t>
            </a:r>
            <a:r>
              <a:rPr lang="en-US" sz="3000" b="1" dirty="0">
                <a:latin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</a:rPr>
              <a:t>(Home Tab, </a:t>
            </a:r>
            <a:r>
              <a:rPr lang="en-US" sz="2400" b="1" dirty="0">
                <a:latin typeface="Times New Roman" panose="02020603050405020304" pitchFamily="18" charset="0"/>
              </a:rPr>
              <a:t>Editing Group</a:t>
            </a:r>
            <a:r>
              <a:rPr lang="en-US" sz="24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4968"/>
      </p:ext>
    </p:extLst>
  </p:cSld>
  <p:clrMapOvr>
    <a:masterClrMapping/>
  </p:clrMapOvr>
  <p:transition spd="slow" advTm="99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608" y="1417121"/>
            <a:ext cx="2581661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81.  Clear Formatting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92261" y="2088410"/>
            <a:ext cx="2574008" cy="184912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the cell(s)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Eraser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Select Clear Formats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0062" y="1394668"/>
            <a:ext cx="6345089" cy="3043238"/>
            <a:chOff x="3040083" y="716558"/>
            <a:chExt cx="8460118" cy="405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3613" y="716558"/>
              <a:ext cx="6986588" cy="40576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0116436" y="1377886"/>
              <a:ext cx="594882" cy="263661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>
              <a:endCxn id="7" idx="2"/>
            </p:cNvCxnSpPr>
            <p:nvPr/>
          </p:nvCxnSpPr>
          <p:spPr>
            <a:xfrm flipV="1">
              <a:off x="3040083" y="1509717"/>
              <a:ext cx="7076353" cy="109097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0055"/>
      </p:ext>
    </p:extLst>
  </p:cSld>
  <p:clrMapOvr>
    <a:masterClrMapping/>
  </p:clrMapOvr>
  <p:transition spd="slow" advTm="50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82.</a:t>
            </a:r>
            <a:r>
              <a:rPr lang="en-US" b="1" i="0" strike="noStrike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i="0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Clear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Conditional formatting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Click Conditional 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Formatting</a:t>
            </a:r>
          </a:p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Choose Manage 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Rules</a:t>
            </a:r>
            <a:endParaRPr lang="en-US" sz="30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prstClr val="white"/>
                </a:solidFill>
                <a:latin typeface="Times New Roman" panose="02020603050405020304" pitchFamily="18" charset="0"/>
              </a:rPr>
              <a:t>or</a:t>
            </a:r>
          </a:p>
          <a:p>
            <a:pPr lvl="0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Click 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Conditional Formatting, Clear Rules</a:t>
            </a:r>
            <a:endParaRPr lang="en-US" sz="3000" b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16741"/>
      </p:ext>
    </p:extLst>
  </p:cSld>
  <p:clrMapOvr>
    <a:masterClrMapping/>
  </p:clrMapOvr>
  <p:transition spd="slow" advTm="110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051" y="1404548"/>
            <a:ext cx="5223867" cy="29682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4608" y="1295086"/>
            <a:ext cx="262381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82.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Clear Conditional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4609" y="1859775"/>
            <a:ext cx="2616163" cy="287180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Conditional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Formatting</a:t>
            </a:r>
            <a:r>
              <a:rPr lang="en-US" sz="15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(Home Tab)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Manage Rules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and Delete Rule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Click Conditional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Formatting and 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Click Clear Rules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2891"/>
      </p:ext>
    </p:extLst>
  </p:cSld>
  <p:clrMapOvr>
    <a:masterClrMapping/>
  </p:clrMapOvr>
  <p:transition spd="slow" advTm="110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u="sng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105.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Freeze a Row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2121694"/>
            <a:ext cx="7834314" cy="3078957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latin typeface="Times New Roman" panose="02020603050405020304" pitchFamily="18" charset="0"/>
              </a:rPr>
              <a:t>Click any </a:t>
            </a:r>
            <a:r>
              <a:rPr lang="en-US" sz="3000" b="1" dirty="0">
                <a:latin typeface="Times New Roman" panose="02020603050405020304" pitchFamily="18" charset="0"/>
              </a:rPr>
              <a:t>cell in the row below </a:t>
            </a:r>
            <a:r>
              <a:rPr lang="en-US" sz="3000" b="1" dirty="0">
                <a:latin typeface="Times New Roman" panose="02020603050405020304" pitchFamily="18" charset="0"/>
              </a:rPr>
              <a:t>what is to be frozen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Click View Tab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U</a:t>
            </a:r>
            <a:r>
              <a:rPr lang="en-US" sz="3000" b="1" dirty="0">
                <a:latin typeface="Times New Roman" panose="02020603050405020304" pitchFamily="18" charset="0"/>
              </a:rPr>
              <a:t>se </a:t>
            </a:r>
            <a:r>
              <a:rPr lang="en-US" sz="3000" b="1" dirty="0">
                <a:latin typeface="Times New Roman" panose="02020603050405020304" pitchFamily="18" charset="0"/>
              </a:rPr>
              <a:t>Freeze </a:t>
            </a:r>
            <a:r>
              <a:rPr lang="en-US" sz="3000" b="1" dirty="0">
                <a:latin typeface="Times New Roman" panose="02020603050405020304" pitchFamily="18" charset="0"/>
              </a:rPr>
              <a:t>Panes dropdown</a:t>
            </a:r>
          </a:p>
          <a:p>
            <a:r>
              <a:rPr lang="en-US" sz="3000" b="1" dirty="0">
                <a:latin typeface="Times New Roman" panose="02020603050405020304" pitchFamily="18" charset="0"/>
              </a:rPr>
              <a:t>Choose Freeze Panes </a:t>
            </a:r>
            <a:r>
              <a:rPr lang="en-US" b="1" dirty="0" smtClean="0">
                <a:latin typeface="Times New Roman" panose="02020603050405020304" pitchFamily="18" charset="0"/>
              </a:rPr>
              <a:t>(or Freeze Top Row)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6987"/>
      </p:ext>
    </p:extLst>
  </p:cSld>
  <p:clrMapOvr>
    <a:masterClrMapping/>
  </p:clrMapOvr>
  <p:transition spd="slow"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2/2014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JMU IT TRAINING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451" y="1365511"/>
            <a:ext cx="2500135" cy="473544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u="sng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105.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Freeze a Row </a:t>
            </a:r>
            <a:endParaRPr lang="en-US" sz="2100" b="1" dirty="0">
              <a:solidFill>
                <a:prstClr val="black"/>
              </a:solidFill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452" y="2107199"/>
            <a:ext cx="2500134" cy="233875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marL="342900" indent="-342900"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Click cell (below row being frozen)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View Tab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Freeze Panes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95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en-US" sz="2100" b="1" dirty="0">
                <a:solidFill>
                  <a:prstClr val="black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Freeze Panes</a:t>
            </a:r>
          </a:p>
        </p:txBody>
      </p:sp>
      <p:sp>
        <p:nvSpPr>
          <p:cNvPr id="6" name="Flowchart: Merge 5"/>
          <p:cNvSpPr/>
          <p:nvPr/>
        </p:nvSpPr>
        <p:spPr>
          <a:xfrm>
            <a:off x="2273474" y="3581661"/>
            <a:ext cx="178496" cy="150312"/>
          </a:xfrm>
          <a:prstGeom prst="flowChartMerg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07" y="1365511"/>
            <a:ext cx="5352455" cy="341292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14732"/>
      </p:ext>
    </p:extLst>
  </p:cSld>
  <p:clrMapOvr>
    <a:masterClrMapping/>
  </p:clrMapOvr>
  <p:transition spd="slow" advTm="100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00.xml><?xml version="1.0" encoding="utf-8"?>
<a:theme xmlns:a="http://schemas.openxmlformats.org/drawingml/2006/main" name="9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0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2.xml><?xml version="1.0" encoding="utf-8"?>
<a:theme xmlns:a="http://schemas.openxmlformats.org/drawingml/2006/main" name="10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3.xml><?xml version="1.0" encoding="utf-8"?>
<a:theme xmlns:a="http://schemas.openxmlformats.org/drawingml/2006/main" name="1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4.xml><?xml version="1.0" encoding="utf-8"?>
<a:theme xmlns:a="http://schemas.openxmlformats.org/drawingml/2006/main" name="12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5.xml><?xml version="1.0" encoding="utf-8"?>
<a:theme xmlns:a="http://schemas.openxmlformats.org/drawingml/2006/main" name="1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6.xml><?xml version="1.0" encoding="utf-8"?>
<a:theme xmlns:a="http://schemas.openxmlformats.org/drawingml/2006/main" name="1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7.xml><?xml version="1.0" encoding="utf-8"?>
<a:theme xmlns:a="http://schemas.openxmlformats.org/drawingml/2006/main" name="1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8.xml><?xml version="1.0" encoding="utf-8"?>
<a:theme xmlns:a="http://schemas.openxmlformats.org/drawingml/2006/main" name="1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9.xml><?xml version="1.0" encoding="utf-8"?>
<a:theme xmlns:a="http://schemas.openxmlformats.org/drawingml/2006/main" name="1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0.xml><?xml version="1.0" encoding="utf-8"?>
<a:theme xmlns:a="http://schemas.openxmlformats.org/drawingml/2006/main" name="1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1.xml><?xml version="1.0" encoding="utf-8"?>
<a:theme xmlns:a="http://schemas.openxmlformats.org/drawingml/2006/main" name="19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2.xml><?xml version="1.0" encoding="utf-8"?>
<a:theme xmlns:a="http://schemas.openxmlformats.org/drawingml/2006/main" name="20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3.xml><?xml version="1.0" encoding="utf-8"?>
<a:theme xmlns:a="http://schemas.openxmlformats.org/drawingml/2006/main" name="2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4.xml><?xml version="1.0" encoding="utf-8"?>
<a:theme xmlns:a="http://schemas.openxmlformats.org/drawingml/2006/main" name="22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5.xml><?xml version="1.0" encoding="utf-8"?>
<a:theme xmlns:a="http://schemas.openxmlformats.org/drawingml/2006/main" name="2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6.xml><?xml version="1.0" encoding="utf-8"?>
<a:theme xmlns:a="http://schemas.openxmlformats.org/drawingml/2006/main" name="2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7.xml><?xml version="1.0" encoding="utf-8"?>
<a:theme xmlns:a="http://schemas.openxmlformats.org/drawingml/2006/main" name="2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8.xml><?xml version="1.0" encoding="utf-8"?>
<a:theme xmlns:a="http://schemas.openxmlformats.org/drawingml/2006/main" name="2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9.xml><?xml version="1.0" encoding="utf-8"?>
<a:theme xmlns:a="http://schemas.openxmlformats.org/drawingml/2006/main" name="2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2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30.xml><?xml version="1.0" encoding="utf-8"?>
<a:theme xmlns:a="http://schemas.openxmlformats.org/drawingml/2006/main" name="2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1.xml><?xml version="1.0" encoding="utf-8"?>
<a:theme xmlns:a="http://schemas.openxmlformats.org/drawingml/2006/main" name="30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2.xml><?xml version="1.0" encoding="utf-8"?>
<a:theme xmlns:a="http://schemas.openxmlformats.org/drawingml/2006/main" name="3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3.xml><?xml version="1.0" encoding="utf-8"?>
<a:theme xmlns:a="http://schemas.openxmlformats.org/drawingml/2006/main" name="32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4.xml><?xml version="1.0" encoding="utf-8"?>
<a:theme xmlns:a="http://schemas.openxmlformats.org/drawingml/2006/main" name="3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5.xml><?xml version="1.0" encoding="utf-8"?>
<a:theme xmlns:a="http://schemas.openxmlformats.org/drawingml/2006/main" name="3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6.xml><?xml version="1.0" encoding="utf-8"?>
<a:theme xmlns:a="http://schemas.openxmlformats.org/drawingml/2006/main" name="3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7.xml><?xml version="1.0" encoding="utf-8"?>
<a:theme xmlns:a="http://schemas.openxmlformats.org/drawingml/2006/main" name="3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8.xml><?xml version="1.0" encoding="utf-8"?>
<a:theme xmlns:a="http://schemas.openxmlformats.org/drawingml/2006/main" name="37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39.xml><?xml version="1.0" encoding="utf-8"?>
<a:theme xmlns:a="http://schemas.openxmlformats.org/drawingml/2006/main" name="38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4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0.xml><?xml version="1.0" encoding="utf-8"?>
<a:theme xmlns:a="http://schemas.openxmlformats.org/drawingml/2006/main" name="3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1.xml><?xml version="1.0" encoding="utf-8"?>
<a:theme xmlns:a="http://schemas.openxmlformats.org/drawingml/2006/main" name="40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42.xml><?xml version="1.0" encoding="utf-8"?>
<a:theme xmlns:a="http://schemas.openxmlformats.org/drawingml/2006/main" name="4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43.xml><?xml version="1.0" encoding="utf-8"?>
<a:theme xmlns:a="http://schemas.openxmlformats.org/drawingml/2006/main" name="42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44.xml><?xml version="1.0" encoding="utf-8"?>
<a:theme xmlns:a="http://schemas.openxmlformats.org/drawingml/2006/main" name="4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5.xml><?xml version="1.0" encoding="utf-8"?>
<a:theme xmlns:a="http://schemas.openxmlformats.org/drawingml/2006/main" name="4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6.xml><?xml version="1.0" encoding="utf-8"?>
<a:theme xmlns:a="http://schemas.openxmlformats.org/drawingml/2006/main" name="4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7.xml><?xml version="1.0" encoding="utf-8"?>
<a:theme xmlns:a="http://schemas.openxmlformats.org/drawingml/2006/main" name="4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8.xml><?xml version="1.0" encoding="utf-8"?>
<a:theme xmlns:a="http://schemas.openxmlformats.org/drawingml/2006/main" name="4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9.xml><?xml version="1.0" encoding="utf-8"?>
<a:theme xmlns:a="http://schemas.openxmlformats.org/drawingml/2006/main" name="4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.xml><?xml version="1.0" encoding="utf-8"?>
<a:theme xmlns:a="http://schemas.openxmlformats.org/drawingml/2006/main" name="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0.xml><?xml version="1.0" encoding="utf-8"?>
<a:theme xmlns:a="http://schemas.openxmlformats.org/drawingml/2006/main" name="4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1.xml><?xml version="1.0" encoding="utf-8"?>
<a:theme xmlns:a="http://schemas.openxmlformats.org/drawingml/2006/main" name="50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52.xml><?xml version="1.0" encoding="utf-8"?>
<a:theme xmlns:a="http://schemas.openxmlformats.org/drawingml/2006/main" name="5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53.xml><?xml version="1.0" encoding="utf-8"?>
<a:theme xmlns:a="http://schemas.openxmlformats.org/drawingml/2006/main" name="52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4.xml><?xml version="1.0" encoding="utf-8"?>
<a:theme xmlns:a="http://schemas.openxmlformats.org/drawingml/2006/main" name="5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5.xml><?xml version="1.0" encoding="utf-8"?>
<a:theme xmlns:a="http://schemas.openxmlformats.org/drawingml/2006/main" name="5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6.xml><?xml version="1.0" encoding="utf-8"?>
<a:theme xmlns:a="http://schemas.openxmlformats.org/drawingml/2006/main" name="5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7.xml><?xml version="1.0" encoding="utf-8"?>
<a:theme xmlns:a="http://schemas.openxmlformats.org/drawingml/2006/main" name="5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8.xml><?xml version="1.0" encoding="utf-8"?>
<a:theme xmlns:a="http://schemas.openxmlformats.org/drawingml/2006/main" name="5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9.xml><?xml version="1.0" encoding="utf-8"?>
<a:theme xmlns:a="http://schemas.openxmlformats.org/drawingml/2006/main" name="5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.xml><?xml version="1.0" encoding="utf-8"?>
<a:theme xmlns:a="http://schemas.openxmlformats.org/drawingml/2006/main" name="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0.xml><?xml version="1.0" encoding="utf-8"?>
<a:theme xmlns:a="http://schemas.openxmlformats.org/drawingml/2006/main" name="5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1.xml><?xml version="1.0" encoding="utf-8"?>
<a:theme xmlns:a="http://schemas.openxmlformats.org/drawingml/2006/main" name="60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2.xml><?xml version="1.0" encoding="utf-8"?>
<a:theme xmlns:a="http://schemas.openxmlformats.org/drawingml/2006/main" name="6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3.xml><?xml version="1.0" encoding="utf-8"?>
<a:theme xmlns:a="http://schemas.openxmlformats.org/drawingml/2006/main" name="62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64.xml><?xml version="1.0" encoding="utf-8"?>
<a:theme xmlns:a="http://schemas.openxmlformats.org/drawingml/2006/main" name="63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65.xml><?xml version="1.0" encoding="utf-8"?>
<a:theme xmlns:a="http://schemas.openxmlformats.org/drawingml/2006/main" name="6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6.xml><?xml version="1.0" encoding="utf-8"?>
<a:theme xmlns:a="http://schemas.openxmlformats.org/drawingml/2006/main" name="6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7.xml><?xml version="1.0" encoding="utf-8"?>
<a:theme xmlns:a="http://schemas.openxmlformats.org/drawingml/2006/main" name="6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8.xml><?xml version="1.0" encoding="utf-8"?>
<a:theme xmlns:a="http://schemas.openxmlformats.org/drawingml/2006/main" name="6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9.xml><?xml version="1.0" encoding="utf-8"?>
<a:theme xmlns:a="http://schemas.openxmlformats.org/drawingml/2006/main" name="6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.xml><?xml version="1.0" encoding="utf-8"?>
<a:theme xmlns:a="http://schemas.openxmlformats.org/drawingml/2006/main" name="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0.xml><?xml version="1.0" encoding="utf-8"?>
<a:theme xmlns:a="http://schemas.openxmlformats.org/drawingml/2006/main" name="6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1.xml><?xml version="1.0" encoding="utf-8"?>
<a:theme xmlns:a="http://schemas.openxmlformats.org/drawingml/2006/main" name="70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2.xml><?xml version="1.0" encoding="utf-8"?>
<a:theme xmlns:a="http://schemas.openxmlformats.org/drawingml/2006/main" name="7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3.xml><?xml version="1.0" encoding="utf-8"?>
<a:theme xmlns:a="http://schemas.openxmlformats.org/drawingml/2006/main" name="72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4.xml><?xml version="1.0" encoding="utf-8"?>
<a:theme xmlns:a="http://schemas.openxmlformats.org/drawingml/2006/main" name="73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5.xml><?xml version="1.0" encoding="utf-8"?>
<a:theme xmlns:a="http://schemas.openxmlformats.org/drawingml/2006/main" name="7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6.xml><?xml version="1.0" encoding="utf-8"?>
<a:theme xmlns:a="http://schemas.openxmlformats.org/drawingml/2006/main" name="7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7.xml><?xml version="1.0" encoding="utf-8"?>
<a:theme xmlns:a="http://schemas.openxmlformats.org/drawingml/2006/main" name="7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8.xml><?xml version="1.0" encoding="utf-8"?>
<a:theme xmlns:a="http://schemas.openxmlformats.org/drawingml/2006/main" name="7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9.xml><?xml version="1.0" encoding="utf-8"?>
<a:theme xmlns:a="http://schemas.openxmlformats.org/drawingml/2006/main" name="78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.xml><?xml version="1.0" encoding="utf-8"?>
<a:theme xmlns:a="http://schemas.openxmlformats.org/drawingml/2006/main" name="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0.xml><?xml version="1.0" encoding="utf-8"?>
<a:theme xmlns:a="http://schemas.openxmlformats.org/drawingml/2006/main" name="79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1.xml><?xml version="1.0" encoding="utf-8"?>
<a:theme xmlns:a="http://schemas.openxmlformats.org/drawingml/2006/main" name="80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2.xml><?xml version="1.0" encoding="utf-8"?>
<a:theme xmlns:a="http://schemas.openxmlformats.org/drawingml/2006/main" name="8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83.xml><?xml version="1.0" encoding="utf-8"?>
<a:theme xmlns:a="http://schemas.openxmlformats.org/drawingml/2006/main" name="82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84.xml><?xml version="1.0" encoding="utf-8"?>
<a:theme xmlns:a="http://schemas.openxmlformats.org/drawingml/2006/main" name="83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85.xml><?xml version="1.0" encoding="utf-8"?>
<a:theme xmlns:a="http://schemas.openxmlformats.org/drawingml/2006/main" name="84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86.xml><?xml version="1.0" encoding="utf-8"?>
<a:theme xmlns:a="http://schemas.openxmlformats.org/drawingml/2006/main" name="85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7.xml><?xml version="1.0" encoding="utf-8"?>
<a:theme xmlns:a="http://schemas.openxmlformats.org/drawingml/2006/main" name="86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8.xml><?xml version="1.0" encoding="utf-8"?>
<a:theme xmlns:a="http://schemas.openxmlformats.org/drawingml/2006/main" name="87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89.xml><?xml version="1.0" encoding="utf-8"?>
<a:theme xmlns:a="http://schemas.openxmlformats.org/drawingml/2006/main" name="88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.xml><?xml version="1.0" encoding="utf-8"?>
<a:theme xmlns:a="http://schemas.openxmlformats.org/drawingml/2006/main" name="7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0.xml><?xml version="1.0" encoding="utf-8"?>
<a:theme xmlns:a="http://schemas.openxmlformats.org/drawingml/2006/main" name="89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1.xml><?xml version="1.0" encoding="utf-8"?>
<a:theme xmlns:a="http://schemas.openxmlformats.org/drawingml/2006/main" name="90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2.xml><?xml version="1.0" encoding="utf-8"?>
<a:theme xmlns:a="http://schemas.openxmlformats.org/drawingml/2006/main" name="9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3.xml><?xml version="1.0" encoding="utf-8"?>
<a:theme xmlns:a="http://schemas.openxmlformats.org/drawingml/2006/main" name="92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4.xml><?xml version="1.0" encoding="utf-8"?>
<a:theme xmlns:a="http://schemas.openxmlformats.org/drawingml/2006/main" name="93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5.xml><?xml version="1.0" encoding="utf-8"?>
<a:theme xmlns:a="http://schemas.openxmlformats.org/drawingml/2006/main" name="94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6.xml><?xml version="1.0" encoding="utf-8"?>
<a:theme xmlns:a="http://schemas.openxmlformats.org/drawingml/2006/main" name="95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7.xml><?xml version="1.0" encoding="utf-8"?>
<a:theme xmlns:a="http://schemas.openxmlformats.org/drawingml/2006/main" name="96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8.xml><?xml version="1.0" encoding="utf-8"?>
<a:theme xmlns:a="http://schemas.openxmlformats.org/drawingml/2006/main" name="97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9.xml><?xml version="1.0" encoding="utf-8"?>
<a:theme xmlns:a="http://schemas.openxmlformats.org/drawingml/2006/main" name="98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2424</Words>
  <Application>Microsoft Office PowerPoint</Application>
  <PresentationFormat>On-screen Show (4:3)</PresentationFormat>
  <Paragraphs>571</Paragraphs>
  <Slides>101</Slides>
  <Notes>2</Notes>
  <HiddenSlides>0</HiddenSlides>
  <MMClips>99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100</vt:i4>
      </vt:variant>
      <vt:variant>
        <vt:lpstr>Slide Titles</vt:lpstr>
      </vt:variant>
      <vt:variant>
        <vt:i4>101</vt:i4>
      </vt:variant>
    </vt:vector>
  </HeadingPairs>
  <TitlesOfParts>
    <vt:vector size="209" baseType="lpstr">
      <vt:lpstr>Arial</vt:lpstr>
      <vt:lpstr>Bodoni MT Condensed</vt:lpstr>
      <vt:lpstr>Calibri</vt:lpstr>
      <vt:lpstr>Calibri Light</vt:lpstr>
      <vt:lpstr>Garamond</vt:lpstr>
      <vt:lpstr>Imprint MT Shadow</vt:lpstr>
      <vt:lpstr>Times New Roman</vt:lpstr>
      <vt:lpstr>Tw Cen MT</vt:lpstr>
      <vt:lpstr>Office Theme</vt:lpstr>
      <vt:lpstr>1_Circuit</vt:lpstr>
      <vt:lpstr>2_Circuit</vt:lpstr>
      <vt:lpstr>Circuit</vt:lpstr>
      <vt:lpstr>3_Circuit</vt:lpstr>
      <vt:lpstr>4_Circuit</vt:lpstr>
      <vt:lpstr>5_Circuit</vt:lpstr>
      <vt:lpstr>6_Circuit</vt:lpstr>
      <vt:lpstr>7_Circuit</vt:lpstr>
      <vt:lpstr>8_Circuit</vt:lpstr>
      <vt:lpstr>9_Circuit</vt:lpstr>
      <vt:lpstr>10_Circuit</vt:lpstr>
      <vt:lpstr>11_Circuit</vt:lpstr>
      <vt:lpstr>12_Circuit</vt:lpstr>
      <vt:lpstr>13_Circuit</vt:lpstr>
      <vt:lpstr>14_Circuit</vt:lpstr>
      <vt:lpstr>15_Circuit</vt:lpstr>
      <vt:lpstr>16_Circuit</vt:lpstr>
      <vt:lpstr>17_Circuit</vt:lpstr>
      <vt:lpstr>18_Circuit</vt:lpstr>
      <vt:lpstr>19_Circuit</vt:lpstr>
      <vt:lpstr>20_Circuit</vt:lpstr>
      <vt:lpstr>21_Circuit</vt:lpstr>
      <vt:lpstr>22_Circuit</vt:lpstr>
      <vt:lpstr>23_Circuit</vt:lpstr>
      <vt:lpstr>24_Circuit</vt:lpstr>
      <vt:lpstr>26_Circuit</vt:lpstr>
      <vt:lpstr>27_Circuit</vt:lpstr>
      <vt:lpstr>28_Circuit</vt:lpstr>
      <vt:lpstr>29_Circuit</vt:lpstr>
      <vt:lpstr>30_Circuit</vt:lpstr>
      <vt:lpstr>31_Circuit</vt:lpstr>
      <vt:lpstr>32_Circuit</vt:lpstr>
      <vt:lpstr>33_Circuit</vt:lpstr>
      <vt:lpstr>34_Circuit</vt:lpstr>
      <vt:lpstr>35_Circuit</vt:lpstr>
      <vt:lpstr>36_Circuit</vt:lpstr>
      <vt:lpstr>37_Circuit</vt:lpstr>
      <vt:lpstr>38_Circuit</vt:lpstr>
      <vt:lpstr>39_Circuit</vt:lpstr>
      <vt:lpstr>40_Circuit</vt:lpstr>
      <vt:lpstr>41_Circuit</vt:lpstr>
      <vt:lpstr>42_Circuit</vt:lpstr>
      <vt:lpstr>43_Circuit</vt:lpstr>
      <vt:lpstr>44_Circuit</vt:lpstr>
      <vt:lpstr>45_Circuit</vt:lpstr>
      <vt:lpstr>46_Circuit</vt:lpstr>
      <vt:lpstr>47_Circuit</vt:lpstr>
      <vt:lpstr>48_Circuit</vt:lpstr>
      <vt:lpstr>49_Circuit</vt:lpstr>
      <vt:lpstr>50_Circuit</vt:lpstr>
      <vt:lpstr>51_Circuit</vt:lpstr>
      <vt:lpstr>52_Circuit</vt:lpstr>
      <vt:lpstr>53_Circuit</vt:lpstr>
      <vt:lpstr>54_Circuit</vt:lpstr>
      <vt:lpstr>55_Circuit</vt:lpstr>
      <vt:lpstr>56_Circuit</vt:lpstr>
      <vt:lpstr>57_Circuit</vt:lpstr>
      <vt:lpstr>58_Circuit</vt:lpstr>
      <vt:lpstr>59_Circuit</vt:lpstr>
      <vt:lpstr>60_Circuit</vt:lpstr>
      <vt:lpstr>61_Circuit</vt:lpstr>
      <vt:lpstr>62_Circuit</vt:lpstr>
      <vt:lpstr>63_Circuit</vt:lpstr>
      <vt:lpstr>64_Circuit</vt:lpstr>
      <vt:lpstr>65_Circuit</vt:lpstr>
      <vt:lpstr>66_Circuit</vt:lpstr>
      <vt:lpstr>67_Circuit</vt:lpstr>
      <vt:lpstr>68_Circuit</vt:lpstr>
      <vt:lpstr>69_Circuit</vt:lpstr>
      <vt:lpstr>70_Circuit</vt:lpstr>
      <vt:lpstr>71_Circuit</vt:lpstr>
      <vt:lpstr>72_Circuit</vt:lpstr>
      <vt:lpstr>73_Circuit</vt:lpstr>
      <vt:lpstr>74_Circuit</vt:lpstr>
      <vt:lpstr>75_Circuit</vt:lpstr>
      <vt:lpstr>76_Circuit</vt:lpstr>
      <vt:lpstr>77_Circuit</vt:lpstr>
      <vt:lpstr>78_Circuit</vt:lpstr>
      <vt:lpstr>79_Circuit</vt:lpstr>
      <vt:lpstr>80_Circuit</vt:lpstr>
      <vt:lpstr>81_Circuit</vt:lpstr>
      <vt:lpstr>82_Circuit</vt:lpstr>
      <vt:lpstr>83_Circuit</vt:lpstr>
      <vt:lpstr>84_Circuit</vt:lpstr>
      <vt:lpstr>85_Circuit</vt:lpstr>
      <vt:lpstr>86_Circuit</vt:lpstr>
      <vt:lpstr>87_Circuit</vt:lpstr>
      <vt:lpstr>88_Circuit</vt:lpstr>
      <vt:lpstr>89_Circuit</vt:lpstr>
      <vt:lpstr>90_Circuit</vt:lpstr>
      <vt:lpstr>91_Circuit</vt:lpstr>
      <vt:lpstr>92_Circuit</vt:lpstr>
      <vt:lpstr>93_Circuit</vt:lpstr>
      <vt:lpstr>94_Circuit</vt:lpstr>
      <vt:lpstr>95_Circuit</vt:lpstr>
      <vt:lpstr>96_Circuit</vt:lpstr>
      <vt:lpstr>97_Circuit</vt:lpstr>
      <vt:lpstr>98_Circuit</vt:lpstr>
      <vt:lpstr>99_Circuit</vt:lpstr>
      <vt:lpstr>PowerPoint Presentation</vt:lpstr>
      <vt:lpstr>welcome</vt:lpstr>
      <vt:lpstr>Excel For OOA</vt:lpstr>
      <vt:lpstr>12. Formula Bar</vt:lpstr>
      <vt:lpstr>PowerPoint Presentation</vt:lpstr>
      <vt:lpstr>17. Error Indicator</vt:lpstr>
      <vt:lpstr>PowerPoint Presentation</vt:lpstr>
      <vt:lpstr>18. Filter Indicator</vt:lpstr>
      <vt:lpstr>PowerPoint Presentation</vt:lpstr>
      <vt:lpstr>19. Five kinds of Cursor</vt:lpstr>
      <vt:lpstr>21. Select adjacent cells</vt:lpstr>
      <vt:lpstr>PowerPoint Presentation</vt:lpstr>
      <vt:lpstr>22. Select nonadjacent cells</vt:lpstr>
      <vt:lpstr>PowerPoint Presentation</vt:lpstr>
      <vt:lpstr>23. Select an entire column</vt:lpstr>
      <vt:lpstr>PowerPoint Presentation</vt:lpstr>
      <vt:lpstr>24. Select an entire row</vt:lpstr>
      <vt:lpstr>PowerPoint Presentation</vt:lpstr>
      <vt:lpstr>29. AutoFill handle</vt:lpstr>
      <vt:lpstr>PowerPoint Presentation</vt:lpstr>
      <vt:lpstr>30. AutoFill a Series</vt:lpstr>
      <vt:lpstr>PowerPoint Presentation</vt:lpstr>
      <vt:lpstr>31. Copy cells/formula (simple)</vt:lpstr>
      <vt:lpstr>32. Copy cell (with Drag-Drop)</vt:lpstr>
      <vt:lpstr>PowerPoint Presentation</vt:lpstr>
      <vt:lpstr>38. Delete key empties ! </vt:lpstr>
      <vt:lpstr>39. Undo</vt:lpstr>
      <vt:lpstr>PowerPoint Presentation</vt:lpstr>
      <vt:lpstr>formatting </vt:lpstr>
      <vt:lpstr>40. Wrap Text in Cell</vt:lpstr>
      <vt:lpstr>PowerPoint Presentation</vt:lpstr>
      <vt:lpstr>41. Format numbers --  $ sign</vt:lpstr>
      <vt:lpstr>PowerPoint Presentation</vt:lpstr>
      <vt:lpstr>45. Format cell for Zip Code</vt:lpstr>
      <vt:lpstr>PowerPoint Presentation</vt:lpstr>
      <vt:lpstr>46. Format for Phone Number</vt:lpstr>
      <vt:lpstr>PowerPoint Presentation</vt:lpstr>
      <vt:lpstr>47. Format cell for Date</vt:lpstr>
      <vt:lpstr>PowerPoint Presentation</vt:lpstr>
      <vt:lpstr>48. Format cell as Text</vt:lpstr>
      <vt:lpstr>PowerPoint Presentation</vt:lpstr>
      <vt:lpstr>formulas</vt:lpstr>
      <vt:lpstr>49. Formula in Bar or cell</vt:lpstr>
      <vt:lpstr>49. Formula in Bar or cell</vt:lpstr>
      <vt:lpstr>PowerPoint Presentation</vt:lpstr>
      <vt:lpstr>50. Operators: +  -  *   /   %   ^   </vt:lpstr>
      <vt:lpstr>51. Order of operations, NO ( )</vt:lpstr>
      <vt:lpstr>52. Order for sets</vt:lpstr>
      <vt:lpstr>53. Use of Parentheses   to set order of operations</vt:lpstr>
      <vt:lpstr>54. Formula syntax =</vt:lpstr>
      <vt:lpstr>55. Relative reference</vt:lpstr>
      <vt:lpstr>PowerPoint Presentation</vt:lpstr>
      <vt:lpstr>56. Absolute reference</vt:lpstr>
      <vt:lpstr>PowerPoint Presentation</vt:lpstr>
      <vt:lpstr>57. Mixed reference</vt:lpstr>
      <vt:lpstr>58. Absolute Reference - F4</vt:lpstr>
      <vt:lpstr>59. Copy formula – Ctrl+V</vt:lpstr>
      <vt:lpstr>A CtRL+c, THEN Ctrl+V</vt:lpstr>
      <vt:lpstr>60. Copy Formula - Paste Link</vt:lpstr>
      <vt:lpstr>PowerPoint Presentation</vt:lpstr>
      <vt:lpstr>61. Copy Formula – Auto-fill</vt:lpstr>
      <vt:lpstr>PowerPoint Presentation</vt:lpstr>
      <vt:lpstr>62. AutoSum button</vt:lpstr>
      <vt:lpstr>PowerPoint Presentation</vt:lpstr>
      <vt:lpstr>63. AutoSum dropdown</vt:lpstr>
      <vt:lpstr>PowerPoint Presentation</vt:lpstr>
      <vt:lpstr>64. SUM fx </vt:lpstr>
      <vt:lpstr>PowerPoint Presentation</vt:lpstr>
      <vt:lpstr>65. AVERAGE fx </vt:lpstr>
      <vt:lpstr>PowerPoint Presentation</vt:lpstr>
      <vt:lpstr>66. MIN fx </vt:lpstr>
      <vt:lpstr>PowerPoint Presentation</vt:lpstr>
      <vt:lpstr>67. MAX fx </vt:lpstr>
      <vt:lpstr>PowerPoint Presentation</vt:lpstr>
      <vt:lpstr>68. COUNT fx </vt:lpstr>
      <vt:lpstr>PowerPoint Presentation</vt:lpstr>
      <vt:lpstr>69. COUNTA fx</vt:lpstr>
      <vt:lpstr>PowerPoint Presentation</vt:lpstr>
      <vt:lpstr>71. Alignment of cell contents</vt:lpstr>
      <vt:lpstr>72. cell borders</vt:lpstr>
      <vt:lpstr>PowerPoint Presentation</vt:lpstr>
      <vt:lpstr>73. Column width &amp; Row height </vt:lpstr>
      <vt:lpstr>PowerPoint Presentation</vt:lpstr>
      <vt:lpstr>74. Apply color to a cell</vt:lpstr>
      <vt:lpstr>PowerPoint Presentation</vt:lpstr>
      <vt:lpstr>77. Format painter</vt:lpstr>
      <vt:lpstr>PowerPoint Presentation</vt:lpstr>
      <vt:lpstr>78. Copying format with paste</vt:lpstr>
      <vt:lpstr>PowerPoint Presentation</vt:lpstr>
      <vt:lpstr>79. Apply Table-Styles</vt:lpstr>
      <vt:lpstr>PowerPoint Presentation</vt:lpstr>
      <vt:lpstr>80. Conditional Formatting         to add color</vt:lpstr>
      <vt:lpstr>PowerPoint Presentation</vt:lpstr>
      <vt:lpstr>81. Clear Formatting</vt:lpstr>
      <vt:lpstr>PowerPoint Presentation</vt:lpstr>
      <vt:lpstr>82. Clear Conditional formatting</vt:lpstr>
      <vt:lpstr>PowerPoint Presentation</vt:lpstr>
      <vt:lpstr>105. Freeze a Row</vt:lpstr>
      <vt:lpstr>PowerPoint Presentation</vt:lpstr>
      <vt:lpstr>106. Freeze a Column</vt:lpstr>
      <vt:lpstr>PowerPoint Presentation</vt:lpstr>
    </vt:vector>
  </TitlesOfParts>
  <Company>James Madison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naporagp</dc:creator>
  <cp:lastModifiedBy>naporagp</cp:lastModifiedBy>
  <cp:revision>10</cp:revision>
  <dcterms:created xsi:type="dcterms:W3CDTF">2014-02-04T12:47:49Z</dcterms:created>
  <dcterms:modified xsi:type="dcterms:W3CDTF">2014-02-04T14:31:32Z</dcterms:modified>
</cp:coreProperties>
</file>