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74" r:id="rId3"/>
    <p:sldId id="262" r:id="rId4"/>
    <p:sldId id="265" r:id="rId5"/>
    <p:sldId id="266" r:id="rId6"/>
    <p:sldId id="267" r:id="rId7"/>
    <p:sldId id="269" r:id="rId8"/>
    <p:sldId id="270" r:id="rId9"/>
    <p:sldId id="272" r:id="rId10"/>
    <p:sldId id="273" r:id="rId11"/>
    <p:sldId id="278" r:id="rId12"/>
    <p:sldId id="264" r:id="rId13"/>
    <p:sldId id="261" r:id="rId14"/>
    <p:sldId id="275" r:id="rId15"/>
    <p:sldId id="277" r:id="rId16"/>
    <p:sldId id="279" r:id="rId17"/>
    <p:sldId id="280" r:id="rId18"/>
    <p:sldId id="282" r:id="rId19"/>
    <p:sldId id="281" r:id="rId20"/>
    <p:sldId id="283" r:id="rId21"/>
    <p:sldId id="284" r:id="rId22"/>
    <p:sldId id="285" r:id="rId23"/>
    <p:sldId id="286"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C65"/>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3"/>
    <p:restoredTop sz="94674"/>
  </p:normalViewPr>
  <p:slideViewPr>
    <p:cSldViewPr snapToGrid="0" snapToObjects="1" showGuides="1">
      <p:cViewPr varScale="1">
        <p:scale>
          <a:sx n="84" d="100"/>
          <a:sy n="84" d="100"/>
        </p:scale>
        <p:origin x="200" y="1112"/>
      </p:cViewPr>
      <p:guideLst>
        <p:guide orient="horz" pos="232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dirty="0"/>
              <a:t>This is the main title </a:t>
            </a:r>
            <a:br>
              <a:rPr lang="en-US" dirty="0"/>
            </a:br>
            <a:r>
              <a:rPr lang="en-US" dirty="0"/>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dirty="0"/>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dirty="0"/>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This is a general textbox with the font Franklin Gothic in 24 point used as the primary typeface. Please take into account the room size that you are presenting in.</a:t>
            </a:r>
            <a:br>
              <a:rPr lang="en-US" dirty="0"/>
            </a:br>
            <a:r>
              <a:rPr lang="en-US" dirty="0"/>
              <a:t>Whenever possible, try to limit each slide to about 10 to 12 lines of text in two or three paragraphs so that a photograph aligns with text.</a:t>
            </a:r>
            <a:br>
              <a:rPr lang="en-US" dirty="0"/>
            </a:br>
            <a:r>
              <a:rPr lang="en-US" dirty="0"/>
              <a:t>Graphics may be added to this slide instead of a photograph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dirty="0"/>
              <a:t>This is the secondary title </a:t>
            </a:r>
            <a:br>
              <a:rPr lang="en-US" dirty="0"/>
            </a:br>
            <a:r>
              <a:rPr lang="en-US" dirty="0"/>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dirty="0"/>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dirty="0"/>
              <a:t>This is a bulleted list textbox using the font Franklin Gothic Book in 24 pt. </a:t>
            </a:r>
            <a:br>
              <a:rPr lang="en-US" dirty="0"/>
            </a:br>
            <a:r>
              <a:rPr lang="en-US" dirty="0"/>
              <a:t>as the primary typeface. Please </a:t>
            </a:r>
            <a:r>
              <a:rPr lang="en-US" b="1" dirty="0"/>
              <a:t>take into account the room size </a:t>
            </a:r>
            <a:r>
              <a:rPr lang="en-US" dirty="0"/>
              <a:t>you are presenting in. Whenever possible, try to limit this slide to a maximum </a:t>
            </a:r>
            <a:br>
              <a:rPr lang="en-US" dirty="0"/>
            </a:br>
            <a:r>
              <a:rPr lang="en-US" dirty="0"/>
              <a:t>number of five bulleted items. </a:t>
            </a:r>
          </a:p>
          <a:p>
            <a:pPr lvl="1"/>
            <a:r>
              <a:rPr lang="en-US" dirty="0"/>
              <a:t>Second level</a:t>
            </a:r>
          </a:p>
          <a:p>
            <a:pPr lvl="2"/>
            <a:r>
              <a:rPr lang="en-US" dirty="0"/>
              <a:t>Third level</a:t>
            </a:r>
          </a:p>
          <a:p>
            <a:pPr lvl="3"/>
            <a:r>
              <a:rPr lang="en-US" dirty="0"/>
              <a:t>Fourth level</a:t>
            </a:r>
          </a:p>
          <a:p>
            <a:pPr lvl="4"/>
            <a:r>
              <a:rPr lang="en-US" dirty="0"/>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10/28/20</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10/28/20</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95A3D8-9945-174E-A321-7E6146B976B7}"/>
              </a:ext>
            </a:extLst>
          </p:cNvPr>
          <p:cNvSpPr>
            <a:spLocks noGrp="1"/>
          </p:cNvSpPr>
          <p:nvPr>
            <p:ph type="subTitle" idx="1"/>
          </p:nvPr>
        </p:nvSpPr>
        <p:spPr>
          <a:xfrm>
            <a:off x="1524000" y="4194893"/>
            <a:ext cx="9144000" cy="1655762"/>
          </a:xfrm>
        </p:spPr>
        <p:txBody>
          <a:bodyPr/>
          <a:lstStyle/>
          <a:p>
            <a:r>
              <a:rPr lang="en-US" dirty="0">
                <a:solidFill>
                  <a:schemeClr val="bg1"/>
                </a:solidFill>
              </a:rPr>
              <a:t>Paul Mabrey, James Madison University</a:t>
            </a:r>
          </a:p>
          <a:p>
            <a:r>
              <a:rPr lang="en-US" dirty="0"/>
              <a:t>Mike Davis, James Madison University</a:t>
            </a:r>
            <a:endParaRPr lang="en-US" dirty="0">
              <a:solidFill>
                <a:schemeClr val="bg1"/>
              </a:solidFill>
            </a:endParaRPr>
          </a:p>
        </p:txBody>
      </p:sp>
      <p:sp>
        <p:nvSpPr>
          <p:cNvPr id="7" name="Title 6">
            <a:extLst>
              <a:ext uri="{FF2B5EF4-FFF2-40B4-BE49-F238E27FC236}">
                <a16:creationId xmlns:a16="http://schemas.microsoft.com/office/drawing/2014/main" id="{835C5E44-D970-6E48-8474-335A0C1A0D00}"/>
              </a:ext>
            </a:extLst>
          </p:cNvPr>
          <p:cNvSpPr>
            <a:spLocks noGrp="1"/>
          </p:cNvSpPr>
          <p:nvPr>
            <p:ph type="ctrTitle"/>
          </p:nvPr>
        </p:nvSpPr>
        <p:spPr>
          <a:xfrm>
            <a:off x="914401" y="1621984"/>
            <a:ext cx="10130318" cy="2387600"/>
          </a:xfrm>
        </p:spPr>
        <p:txBody>
          <a:bodyPr/>
          <a:lstStyle/>
          <a:p>
            <a:r>
              <a:rPr lang="en-US" dirty="0"/>
              <a:t>Colonial Academic Alliance Debate for Civic Learning</a:t>
            </a:r>
          </a:p>
        </p:txBody>
      </p:sp>
    </p:spTree>
    <p:extLst>
      <p:ext uri="{BB962C8B-B14F-4D97-AF65-F5344CB8AC3E}">
        <p14:creationId xmlns:p14="http://schemas.microsoft.com/office/powerpoint/2010/main" val="18742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a:t>
            </a:r>
          </a:p>
        </p:txBody>
      </p:sp>
      <p:pic>
        <p:nvPicPr>
          <p:cNvPr id="4" name="Picture 4">
            <a:extLst>
              <a:ext uri="{FF2B5EF4-FFF2-40B4-BE49-F238E27FC236}">
                <a16:creationId xmlns:a16="http://schemas.microsoft.com/office/drawing/2014/main" id="{2372AAFB-EC02-CA41-B190-E79E5E9ED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295400"/>
            <a:ext cx="10111639"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6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a:t>
            </a:r>
          </a:p>
        </p:txBody>
      </p:sp>
      <p:sp>
        <p:nvSpPr>
          <p:cNvPr id="5" name="Text Placeholder 4">
            <a:extLst>
              <a:ext uri="{FF2B5EF4-FFF2-40B4-BE49-F238E27FC236}">
                <a16:creationId xmlns:a16="http://schemas.microsoft.com/office/drawing/2014/main" id="{781F384C-BF3E-704E-95C2-BD7D678BBA0A}"/>
              </a:ext>
            </a:extLst>
          </p:cNvPr>
          <p:cNvSpPr>
            <a:spLocks noGrp="1"/>
          </p:cNvSpPr>
          <p:nvPr>
            <p:ph type="body" idx="13"/>
          </p:nvPr>
        </p:nvSpPr>
        <p:spPr>
          <a:xfrm>
            <a:off x="1796935" y="2790871"/>
            <a:ext cx="8947265" cy="638129"/>
          </a:xfrm>
        </p:spPr>
        <p:txBody>
          <a:bodyPr>
            <a:noAutofit/>
          </a:bodyPr>
          <a:lstStyle/>
          <a:p>
            <a:pPr marL="0" indent="0">
              <a:buNone/>
            </a:pPr>
            <a:r>
              <a:rPr lang="en-US" sz="2800" dirty="0"/>
              <a:t>Spring 2019 assessment data for civic learning snapshot</a:t>
            </a:r>
          </a:p>
        </p:txBody>
      </p:sp>
    </p:spTree>
    <p:extLst>
      <p:ext uri="{BB962C8B-B14F-4D97-AF65-F5344CB8AC3E}">
        <p14:creationId xmlns:p14="http://schemas.microsoft.com/office/powerpoint/2010/main" val="193090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lstStyle/>
          <a:p>
            <a:r>
              <a:rPr lang="en-US" dirty="0"/>
              <a:t>Spring 2020 student learning snapshot (n=69)</a:t>
            </a:r>
          </a:p>
        </p:txBody>
      </p:sp>
      <p:pic>
        <p:nvPicPr>
          <p:cNvPr id="3076" name="Picture 4">
            <a:extLst>
              <a:ext uri="{FF2B5EF4-FFF2-40B4-BE49-F238E27FC236}">
                <a16:creationId xmlns:a16="http://schemas.microsoft.com/office/drawing/2014/main" id="{8938E3DE-2695-DA46-B6C5-2CFB0E40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319" y="1312552"/>
            <a:ext cx="8970276" cy="554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7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lstStyle/>
          <a:p>
            <a:r>
              <a:rPr lang="en-US" dirty="0"/>
              <a:t>COVID-19 in Perspective Public Debate Activity</a:t>
            </a:r>
          </a:p>
        </p:txBody>
      </p:sp>
      <p:sp>
        <p:nvSpPr>
          <p:cNvPr id="5" name="Text Placeholder 4">
            <a:extLst>
              <a:ext uri="{FF2B5EF4-FFF2-40B4-BE49-F238E27FC236}">
                <a16:creationId xmlns:a16="http://schemas.microsoft.com/office/drawing/2014/main" id="{F1A82D8F-31BD-B04C-879A-E8DB23291457}"/>
              </a:ext>
            </a:extLst>
          </p:cNvPr>
          <p:cNvSpPr>
            <a:spLocks noGrp="1"/>
          </p:cNvSpPr>
          <p:nvPr>
            <p:ph type="body" idx="13"/>
          </p:nvPr>
        </p:nvSpPr>
        <p:spPr>
          <a:xfrm>
            <a:off x="394855" y="1799730"/>
            <a:ext cx="11402290" cy="638129"/>
          </a:xfrm>
        </p:spPr>
        <p:txBody>
          <a:bodyPr>
            <a:noAutofit/>
          </a:bodyPr>
          <a:lstStyle/>
          <a:p>
            <a:pPr marL="0" indent="0">
              <a:buNone/>
            </a:pPr>
            <a:r>
              <a:rPr lang="en-US" sz="2800" dirty="0"/>
              <a:t>College sporting events should be suspended during the COVID pandemic.</a:t>
            </a:r>
          </a:p>
        </p:txBody>
      </p:sp>
      <p:sp>
        <p:nvSpPr>
          <p:cNvPr id="6" name="Text Placeholder 4">
            <a:extLst>
              <a:ext uri="{FF2B5EF4-FFF2-40B4-BE49-F238E27FC236}">
                <a16:creationId xmlns:a16="http://schemas.microsoft.com/office/drawing/2014/main" id="{1AD99DDA-A696-5C47-A1AF-C3148E87102D}"/>
              </a:ext>
            </a:extLst>
          </p:cNvPr>
          <p:cNvSpPr txBox="1">
            <a:spLocks/>
          </p:cNvSpPr>
          <p:nvPr/>
        </p:nvSpPr>
        <p:spPr>
          <a:xfrm>
            <a:off x="838200" y="2546901"/>
            <a:ext cx="4246418" cy="2842494"/>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u="sng" dirty="0"/>
              <a:t>Stakeholders</a:t>
            </a:r>
          </a:p>
          <a:p>
            <a:pPr marL="0" indent="0">
              <a:buNone/>
            </a:pPr>
            <a:r>
              <a:rPr lang="en-US" dirty="0"/>
              <a:t>Student athlete (scholarship)</a:t>
            </a:r>
          </a:p>
          <a:p>
            <a:pPr marL="0" indent="0">
              <a:buNone/>
            </a:pPr>
            <a:r>
              <a:rPr lang="en-US" dirty="0"/>
              <a:t>Fan</a:t>
            </a:r>
          </a:p>
          <a:p>
            <a:pPr marL="0" indent="0">
              <a:buNone/>
            </a:pPr>
            <a:r>
              <a:rPr lang="en-US" dirty="0"/>
              <a:t>University medical director</a:t>
            </a:r>
          </a:p>
          <a:p>
            <a:pPr marL="0" indent="0">
              <a:buNone/>
            </a:pPr>
            <a:r>
              <a:rPr lang="en-US" dirty="0"/>
              <a:t>Student athlete (non-scholarship)</a:t>
            </a:r>
          </a:p>
          <a:p>
            <a:pPr marL="0" indent="0">
              <a:buNone/>
            </a:pPr>
            <a:r>
              <a:rPr lang="en-US" dirty="0"/>
              <a:t>Head football coach</a:t>
            </a:r>
            <a:br>
              <a:rPr lang="en-US" dirty="0"/>
            </a:br>
            <a:endParaRPr lang="en-US" u="sng" dirty="0"/>
          </a:p>
        </p:txBody>
      </p:sp>
      <p:sp>
        <p:nvSpPr>
          <p:cNvPr id="7" name="Text Placeholder 4">
            <a:extLst>
              <a:ext uri="{FF2B5EF4-FFF2-40B4-BE49-F238E27FC236}">
                <a16:creationId xmlns:a16="http://schemas.microsoft.com/office/drawing/2014/main" id="{9F90DA68-62A2-7147-A436-2E6D069B65FA}"/>
              </a:ext>
            </a:extLst>
          </p:cNvPr>
          <p:cNvSpPr txBox="1">
            <a:spLocks/>
          </p:cNvSpPr>
          <p:nvPr/>
        </p:nvSpPr>
        <p:spPr>
          <a:xfrm>
            <a:off x="6576161" y="2546901"/>
            <a:ext cx="4072818" cy="284249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200" u="sng" dirty="0"/>
              <a:t>Decision Makers</a:t>
            </a:r>
          </a:p>
          <a:p>
            <a:pPr marL="0" indent="0">
              <a:buNone/>
            </a:pPr>
            <a:r>
              <a:rPr lang="en-US" sz="2200" dirty="0"/>
              <a:t>NCAA Board of Directors (4x)</a:t>
            </a:r>
          </a:p>
          <a:p>
            <a:pPr marL="0" indent="0">
              <a:buNone/>
            </a:pPr>
            <a:r>
              <a:rPr lang="en-US" sz="2200" dirty="0"/>
              <a:t>Athletic Director (2x)</a:t>
            </a:r>
          </a:p>
          <a:p>
            <a:pPr marL="0" indent="0">
              <a:buNone/>
            </a:pPr>
            <a:r>
              <a:rPr lang="en-US" sz="2200" dirty="0"/>
              <a:t>University President (2x)</a:t>
            </a:r>
          </a:p>
          <a:p>
            <a:pPr marL="0" indent="0">
              <a:buNone/>
            </a:pPr>
            <a:r>
              <a:rPr lang="en-US" sz="2200" dirty="0"/>
              <a:t>Athletics booster</a:t>
            </a:r>
          </a:p>
          <a:p>
            <a:pPr marL="0" indent="0">
              <a:buNone/>
            </a:pPr>
            <a:r>
              <a:rPr lang="en-US" sz="2200" dirty="0"/>
              <a:t>Conference Commissioner</a:t>
            </a:r>
            <a:br>
              <a:rPr lang="en-US" sz="2200" dirty="0"/>
            </a:br>
            <a:endParaRPr lang="en-US" sz="2200" u="sng" dirty="0"/>
          </a:p>
        </p:txBody>
      </p:sp>
    </p:spTree>
    <p:extLst>
      <p:ext uri="{BB962C8B-B14F-4D97-AF65-F5344CB8AC3E}">
        <p14:creationId xmlns:p14="http://schemas.microsoft.com/office/powerpoint/2010/main" val="230665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107315"/>
            <a:ext cx="10515600" cy="1325563"/>
          </a:xfrm>
        </p:spPr>
        <p:txBody>
          <a:bodyPr/>
          <a:lstStyle/>
          <a:p>
            <a:pPr algn="ctr"/>
            <a:r>
              <a:rPr lang="en-US" dirty="0"/>
              <a:t>COVID-19 public debate student reflection: </a:t>
            </a:r>
          </a:p>
        </p:txBody>
      </p:sp>
      <p:sp>
        <p:nvSpPr>
          <p:cNvPr id="4" name="Text Placeholder 4">
            <a:extLst>
              <a:ext uri="{FF2B5EF4-FFF2-40B4-BE49-F238E27FC236}">
                <a16:creationId xmlns:a16="http://schemas.microsoft.com/office/drawing/2014/main" id="{EA76FF39-3298-8A4C-AD9E-AE27CFC124EE}"/>
              </a:ext>
            </a:extLst>
          </p:cNvPr>
          <p:cNvSpPr>
            <a:spLocks noGrp="1"/>
          </p:cNvSpPr>
          <p:nvPr>
            <p:ph type="body" idx="13"/>
          </p:nvPr>
        </p:nvSpPr>
        <p:spPr>
          <a:xfrm>
            <a:off x="272935" y="914423"/>
            <a:ext cx="11402290" cy="5349217"/>
          </a:xfrm>
        </p:spPr>
        <p:txBody>
          <a:bodyPr>
            <a:noAutofit/>
          </a:bodyPr>
          <a:lstStyle/>
          <a:p>
            <a:pPr marL="0" indent="0">
              <a:buNone/>
            </a:pPr>
            <a:r>
              <a:rPr lang="en-US" sz="2000" dirty="0"/>
              <a:t>This assignment brought to my attention perspectives that I honestly never considered. I consider myself a pretty open minded person so I was kind of shocked that I had never considered the perspectives of individuals such as student athletes or even the people that are in charge of making these incredibly huge and difficult decisions….Overall, this assignment was a great learning tool to help people empathize with everyone throughout this pandemic crisis.</a:t>
            </a:r>
          </a:p>
          <a:p>
            <a:pPr marL="0" indent="0">
              <a:buNone/>
            </a:pPr>
            <a:r>
              <a:rPr lang="en-US" sz="2000" dirty="0"/>
              <a:t>The majority of the words used I had seen before in other classes and know are relevant to this field, but I was never forced to really learn what they meant and how they interacted with one another and this assignment forced me to do that. I was also able to explain it to my parents in a way they understood which was informative to them and helped me further with the assignment. This is the first time in a while I have felt a homework assignment actuality helped me have a deeper understanding of the material and enjoyed it a lot. I think this concept should be used more often in science-related courses because it is a great way to not only memorize me truly learn the definitions that will be relevant in the field in future professions.</a:t>
            </a:r>
          </a:p>
          <a:p>
            <a:pPr marL="0" indent="0">
              <a:buNone/>
            </a:pPr>
            <a:r>
              <a:rPr lang="en-US" sz="2000" dirty="0"/>
              <a:t>I feel as now that I am prepared for the future, if I ever need to have a public debate again in another course or just in life in general, so this debate was an awesome way to end the course and just bring together everything that we have learned in the past six weeks. Other courses at JMU should definitely consider implementing public debates, if appropriate to the class, because it really aids other people and challenges them to think critically, as well as see the perspectives of people with different opinions.</a:t>
            </a:r>
          </a:p>
        </p:txBody>
      </p:sp>
    </p:spTree>
    <p:extLst>
      <p:ext uri="{BB962C8B-B14F-4D97-AF65-F5344CB8AC3E}">
        <p14:creationId xmlns:p14="http://schemas.microsoft.com/office/powerpoint/2010/main" val="27332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Introductions</a:t>
            </a:r>
          </a:p>
        </p:txBody>
      </p:sp>
    </p:spTree>
    <p:extLst>
      <p:ext uri="{BB962C8B-B14F-4D97-AF65-F5344CB8AC3E}">
        <p14:creationId xmlns:p14="http://schemas.microsoft.com/office/powerpoint/2010/main" val="104604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Course design overview</a:t>
            </a:r>
          </a:p>
        </p:txBody>
      </p:sp>
      <p:sp>
        <p:nvSpPr>
          <p:cNvPr id="3" name="TextBox 5">
            <a:extLst>
              <a:ext uri="{FF2B5EF4-FFF2-40B4-BE49-F238E27FC236}">
                <a16:creationId xmlns:a16="http://schemas.microsoft.com/office/drawing/2014/main" id="{BB887BA6-2B0B-A147-9108-01F4181736AC}"/>
              </a:ext>
            </a:extLst>
          </p:cNvPr>
          <p:cNvSpPr txBox="1">
            <a:spLocks noChangeArrowheads="1"/>
          </p:cNvSpPr>
          <p:nvPr/>
        </p:nvSpPr>
        <p:spPr bwMode="auto">
          <a:xfrm>
            <a:off x="2133600" y="4795203"/>
            <a:ext cx="2262188"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Coursework</a:t>
            </a:r>
          </a:p>
        </p:txBody>
      </p:sp>
      <p:sp>
        <p:nvSpPr>
          <p:cNvPr id="4" name="TextBox 6">
            <a:extLst>
              <a:ext uri="{FF2B5EF4-FFF2-40B4-BE49-F238E27FC236}">
                <a16:creationId xmlns:a16="http://schemas.microsoft.com/office/drawing/2014/main" id="{06D9021D-18CA-324B-8A69-B5588991DD5A}"/>
              </a:ext>
            </a:extLst>
          </p:cNvPr>
          <p:cNvSpPr txBox="1">
            <a:spLocks noChangeArrowheads="1"/>
          </p:cNvSpPr>
          <p:nvPr/>
        </p:nvSpPr>
        <p:spPr bwMode="auto">
          <a:xfrm>
            <a:off x="4271963" y="3063240"/>
            <a:ext cx="3371850"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Learning Objectives</a:t>
            </a:r>
          </a:p>
        </p:txBody>
      </p:sp>
      <p:sp>
        <p:nvSpPr>
          <p:cNvPr id="5" name="TextBox 7">
            <a:extLst>
              <a:ext uri="{FF2B5EF4-FFF2-40B4-BE49-F238E27FC236}">
                <a16:creationId xmlns:a16="http://schemas.microsoft.com/office/drawing/2014/main" id="{DC7E41CE-7DF5-C740-A1E1-94F0CB4B5C77}"/>
              </a:ext>
            </a:extLst>
          </p:cNvPr>
          <p:cNvSpPr txBox="1">
            <a:spLocks noChangeArrowheads="1"/>
          </p:cNvSpPr>
          <p:nvPr/>
        </p:nvSpPr>
        <p:spPr bwMode="auto">
          <a:xfrm>
            <a:off x="7643813" y="4795203"/>
            <a:ext cx="2262187"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Assessment</a:t>
            </a:r>
          </a:p>
        </p:txBody>
      </p:sp>
      <p:cxnSp>
        <p:nvCxnSpPr>
          <p:cNvPr id="6" name="Straight Arrow Connector 5">
            <a:extLst>
              <a:ext uri="{FF2B5EF4-FFF2-40B4-BE49-F238E27FC236}">
                <a16:creationId xmlns:a16="http://schemas.microsoft.com/office/drawing/2014/main" id="{37484833-E530-C941-BE5A-EE3E05A6CA56}"/>
              </a:ext>
            </a:extLst>
          </p:cNvPr>
          <p:cNvCxnSpPr/>
          <p:nvPr/>
        </p:nvCxnSpPr>
        <p:spPr>
          <a:xfrm flipV="1">
            <a:off x="2971800" y="3766503"/>
            <a:ext cx="1066800" cy="849312"/>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12768E-DD13-D642-8504-A73ED4DB72EA}"/>
              </a:ext>
            </a:extLst>
          </p:cNvPr>
          <p:cNvCxnSpPr>
            <a:cxnSpLocks/>
          </p:cNvCxnSpPr>
          <p:nvPr/>
        </p:nvCxnSpPr>
        <p:spPr>
          <a:xfrm>
            <a:off x="4724400" y="5057140"/>
            <a:ext cx="266700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EDF8C6-8E4F-4244-819A-F62BB7060AE3}"/>
              </a:ext>
            </a:extLst>
          </p:cNvPr>
          <p:cNvCxnSpPr>
            <a:cxnSpLocks/>
          </p:cNvCxnSpPr>
          <p:nvPr/>
        </p:nvCxnSpPr>
        <p:spPr>
          <a:xfrm>
            <a:off x="7924800" y="3749040"/>
            <a:ext cx="1066800" cy="86677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17">
            <a:extLst>
              <a:ext uri="{FF2B5EF4-FFF2-40B4-BE49-F238E27FC236}">
                <a16:creationId xmlns:a16="http://schemas.microsoft.com/office/drawing/2014/main" id="{2C877E5C-AF64-944B-8DC1-FADB06466E98}"/>
              </a:ext>
            </a:extLst>
          </p:cNvPr>
          <p:cNvSpPr txBox="1">
            <a:spLocks noChangeArrowheads="1"/>
          </p:cNvSpPr>
          <p:nvPr/>
        </p:nvSpPr>
        <p:spPr bwMode="auto">
          <a:xfrm>
            <a:off x="3124200" y="1731328"/>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dirty="0">
                <a:latin typeface="Arial" panose="020B0604020202020204" pitchFamily="34" charset="0"/>
              </a:rPr>
              <a:t>L. Dee Fink’s </a:t>
            </a:r>
            <a:r>
              <a:rPr lang="en-US" altLang="en-US" sz="1800" i="1" dirty="0">
                <a:latin typeface="Arial" panose="020B0604020202020204" pitchFamily="34" charset="0"/>
              </a:rPr>
              <a:t>Creating Significant Learning Experiences</a:t>
            </a:r>
          </a:p>
        </p:txBody>
      </p:sp>
    </p:spTree>
    <p:extLst>
      <p:ext uri="{BB962C8B-B14F-4D97-AF65-F5344CB8AC3E}">
        <p14:creationId xmlns:p14="http://schemas.microsoft.com/office/powerpoint/2010/main" val="322537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Learning outcomes</a:t>
            </a:r>
          </a:p>
        </p:txBody>
      </p:sp>
      <p:sp>
        <p:nvSpPr>
          <p:cNvPr id="3" name="TextBox 1">
            <a:extLst>
              <a:ext uri="{FF2B5EF4-FFF2-40B4-BE49-F238E27FC236}">
                <a16:creationId xmlns:a16="http://schemas.microsoft.com/office/drawing/2014/main" id="{7515814D-3BE3-DB48-BA29-8A84BEC4C05A}"/>
              </a:ext>
            </a:extLst>
          </p:cNvPr>
          <p:cNvSpPr txBox="1">
            <a:spLocks noChangeArrowheads="1"/>
          </p:cNvSpPr>
          <p:nvPr/>
        </p:nvSpPr>
        <p:spPr bwMode="auto">
          <a:xfrm>
            <a:off x="2316480" y="2209800"/>
            <a:ext cx="3200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Critical Thinking</a:t>
            </a:r>
          </a:p>
          <a:p>
            <a:pPr>
              <a:spcBef>
                <a:spcPct val="0"/>
              </a:spcBef>
              <a:buFontTx/>
              <a:buNone/>
            </a:pPr>
            <a:r>
              <a:rPr lang="en-US" altLang="en-US" sz="2400" dirty="0">
                <a:latin typeface="Arial" panose="020B0604020202020204" pitchFamily="34" charset="0"/>
              </a:rPr>
              <a:t>Argumentation</a:t>
            </a:r>
          </a:p>
          <a:p>
            <a:pPr>
              <a:spcBef>
                <a:spcPct val="0"/>
              </a:spcBef>
              <a:buFontTx/>
              <a:buNone/>
            </a:pPr>
            <a:r>
              <a:rPr lang="en-US" altLang="en-US" sz="2400" dirty="0">
                <a:latin typeface="Arial" panose="020B0604020202020204" pitchFamily="34" charset="0"/>
              </a:rPr>
              <a:t>Public Speaking</a:t>
            </a:r>
          </a:p>
          <a:p>
            <a:pPr>
              <a:spcBef>
                <a:spcPct val="0"/>
              </a:spcBef>
              <a:buFontTx/>
              <a:buNone/>
            </a:pPr>
            <a:r>
              <a:rPr lang="en-US" altLang="en-US" sz="2400" dirty="0">
                <a:latin typeface="Arial" panose="020B0604020202020204" pitchFamily="34" charset="0"/>
              </a:rPr>
              <a:t>Advocacy </a:t>
            </a:r>
          </a:p>
          <a:p>
            <a:pPr>
              <a:spcBef>
                <a:spcPct val="0"/>
              </a:spcBef>
              <a:buFontTx/>
              <a:buNone/>
            </a:pPr>
            <a:r>
              <a:rPr lang="en-US" altLang="en-US" sz="2400" dirty="0">
                <a:latin typeface="Arial" panose="020B0604020202020204" pitchFamily="34" charset="0"/>
              </a:rPr>
              <a:t>Information Literacy</a:t>
            </a:r>
          </a:p>
          <a:p>
            <a:pPr>
              <a:spcBef>
                <a:spcPct val="0"/>
              </a:spcBef>
              <a:buFontTx/>
              <a:buNone/>
            </a:pPr>
            <a:r>
              <a:rPr lang="en-US" altLang="en-US" sz="2400" dirty="0">
                <a:latin typeface="Arial" panose="020B0604020202020204" pitchFamily="34" charset="0"/>
              </a:rPr>
              <a:t>Teamwork</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4" name="TextBox 6">
            <a:extLst>
              <a:ext uri="{FF2B5EF4-FFF2-40B4-BE49-F238E27FC236}">
                <a16:creationId xmlns:a16="http://schemas.microsoft.com/office/drawing/2014/main" id="{C0053657-6B5F-0340-849A-D84DAE44FF69}"/>
              </a:ext>
            </a:extLst>
          </p:cNvPr>
          <p:cNvSpPr txBox="1">
            <a:spLocks noChangeArrowheads="1"/>
          </p:cNvSpPr>
          <p:nvPr/>
        </p:nvSpPr>
        <p:spPr bwMode="auto">
          <a:xfrm>
            <a:off x="7040880" y="2209800"/>
            <a:ext cx="3429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Research</a:t>
            </a:r>
          </a:p>
          <a:p>
            <a:pPr>
              <a:spcBef>
                <a:spcPct val="0"/>
              </a:spcBef>
              <a:buFontTx/>
              <a:buNone/>
            </a:pPr>
            <a:r>
              <a:rPr lang="en-US" altLang="en-US" sz="2400" dirty="0">
                <a:latin typeface="Arial" panose="020B0604020202020204" pitchFamily="34" charset="0"/>
              </a:rPr>
              <a:t>Writing Research Briefs</a:t>
            </a:r>
          </a:p>
          <a:p>
            <a:pPr>
              <a:spcBef>
                <a:spcPct val="0"/>
              </a:spcBef>
              <a:buFontTx/>
              <a:buNone/>
            </a:pPr>
            <a:r>
              <a:rPr lang="en-US" altLang="en-US" sz="2400" dirty="0">
                <a:latin typeface="Arial" panose="020B0604020202020204" pitchFamily="34" charset="0"/>
              </a:rPr>
              <a:t>Civic Engagement</a:t>
            </a:r>
          </a:p>
          <a:p>
            <a:pPr>
              <a:spcBef>
                <a:spcPct val="0"/>
              </a:spcBef>
              <a:buFontTx/>
              <a:buNone/>
            </a:pPr>
            <a:r>
              <a:rPr lang="en-US" altLang="en-US" sz="2400" dirty="0">
                <a:latin typeface="Arial" panose="020B0604020202020204" pitchFamily="34" charset="0"/>
              </a:rPr>
              <a:t>Empathy</a:t>
            </a:r>
          </a:p>
          <a:p>
            <a:pPr>
              <a:spcBef>
                <a:spcPct val="0"/>
              </a:spcBef>
              <a:buFontTx/>
              <a:buNone/>
            </a:pPr>
            <a:r>
              <a:rPr lang="en-US" altLang="en-US" sz="2400" dirty="0">
                <a:latin typeface="Arial" panose="020B0604020202020204" pitchFamily="34" charset="0"/>
              </a:rPr>
              <a:t>Cultural Acceptance</a:t>
            </a:r>
          </a:p>
          <a:p>
            <a:pPr>
              <a:spcBef>
                <a:spcPct val="0"/>
              </a:spcBef>
              <a:buFontTx/>
              <a:buNone/>
            </a:pPr>
            <a:r>
              <a:rPr lang="en-US" altLang="en-US" sz="2400" dirty="0">
                <a:latin typeface="Arial" panose="020B0604020202020204" pitchFamily="34" charset="0"/>
              </a:rPr>
              <a:t>Content Expertise</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242249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Sample learning outcomes</a:t>
            </a:r>
          </a:p>
        </p:txBody>
      </p:sp>
      <p:sp>
        <p:nvSpPr>
          <p:cNvPr id="5" name="TextBox 4">
            <a:extLst>
              <a:ext uri="{FF2B5EF4-FFF2-40B4-BE49-F238E27FC236}">
                <a16:creationId xmlns:a16="http://schemas.microsoft.com/office/drawing/2014/main" id="{0016D9C1-832B-254E-A0E2-EA35896E625B}"/>
              </a:ext>
            </a:extLst>
          </p:cNvPr>
          <p:cNvSpPr txBox="1">
            <a:spLocks noChangeArrowheads="1"/>
          </p:cNvSpPr>
          <p:nvPr/>
        </p:nvSpPr>
        <p:spPr bwMode="auto">
          <a:xfrm>
            <a:off x="419100" y="1371600"/>
            <a:ext cx="113919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Demonstrate knowledge of controversial health issue from multiple perspectives</a:t>
            </a:r>
            <a:br>
              <a:rPr lang="en-US" altLang="en-US" sz="2400" dirty="0">
                <a:latin typeface="Arial" panose="020B0604020202020204" pitchFamily="34" charset="0"/>
              </a:rPr>
            </a:b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Identify, use and evaluate health information resources</a:t>
            </a:r>
            <a:br>
              <a:rPr lang="en-US" altLang="en-US" sz="2400" dirty="0">
                <a:latin typeface="Arial" panose="020B0604020202020204" pitchFamily="34" charset="0"/>
              </a:rPr>
            </a:b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Synthesize perspectives, information and relevant resources to make informed decisions</a:t>
            </a:r>
          </a:p>
          <a:p>
            <a:pPr>
              <a:spcBef>
                <a:spcPct val="0"/>
              </a:spcBef>
              <a:buFontTx/>
              <a:buNone/>
            </a:pP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Demonstrate ability to advocate on behalf of one's self, their agency and/or a constituency</a:t>
            </a:r>
          </a:p>
          <a:p>
            <a:pPr>
              <a:spcBef>
                <a:spcPct val="0"/>
              </a:spcBef>
              <a:buFontTx/>
              <a:buNone/>
            </a:pP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Compare and contrast approaches to research</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240719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Coursework</a:t>
            </a:r>
          </a:p>
        </p:txBody>
      </p:sp>
      <p:sp>
        <p:nvSpPr>
          <p:cNvPr id="3" name="TextBox 5">
            <a:extLst>
              <a:ext uri="{FF2B5EF4-FFF2-40B4-BE49-F238E27FC236}">
                <a16:creationId xmlns:a16="http://schemas.microsoft.com/office/drawing/2014/main" id="{A4E5B080-8E27-C548-9286-7A9D17552E86}"/>
              </a:ext>
            </a:extLst>
          </p:cNvPr>
          <p:cNvSpPr txBox="1">
            <a:spLocks noChangeArrowheads="1"/>
          </p:cNvSpPr>
          <p:nvPr/>
        </p:nvSpPr>
        <p:spPr bwMode="auto">
          <a:xfrm>
            <a:off x="2286000" y="2240280"/>
            <a:ext cx="327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Lectures</a:t>
            </a:r>
          </a:p>
          <a:p>
            <a:pPr>
              <a:spcBef>
                <a:spcPct val="0"/>
              </a:spcBef>
              <a:buFontTx/>
              <a:buNone/>
            </a:pPr>
            <a:r>
              <a:rPr lang="en-US" altLang="en-US" sz="2400" dirty="0">
                <a:latin typeface="Arial" panose="020B0604020202020204" pitchFamily="34" charset="0"/>
              </a:rPr>
              <a:t>Written exercises</a:t>
            </a:r>
          </a:p>
          <a:p>
            <a:pPr>
              <a:spcBef>
                <a:spcPct val="0"/>
              </a:spcBef>
              <a:buFontTx/>
              <a:buNone/>
            </a:pPr>
            <a:r>
              <a:rPr lang="en-US" altLang="en-US" sz="2400" dirty="0">
                <a:latin typeface="Arial" panose="020B0604020202020204" pitchFamily="34" charset="0"/>
              </a:rPr>
              <a:t>In-class debates</a:t>
            </a:r>
          </a:p>
          <a:p>
            <a:pPr>
              <a:spcBef>
                <a:spcPct val="0"/>
              </a:spcBef>
              <a:buFontTx/>
              <a:buNone/>
            </a:pPr>
            <a:r>
              <a:rPr lang="en-US" altLang="en-US" sz="2400" dirty="0">
                <a:latin typeface="Arial" panose="020B0604020202020204" pitchFamily="34" charset="0"/>
              </a:rPr>
              <a:t>Role-playing exercises</a:t>
            </a:r>
          </a:p>
          <a:p>
            <a:pPr>
              <a:spcBef>
                <a:spcPct val="0"/>
              </a:spcBef>
              <a:buFontTx/>
              <a:buNone/>
            </a:pPr>
            <a:r>
              <a:rPr lang="en-US" altLang="en-US" sz="2400" dirty="0">
                <a:latin typeface="Arial" panose="020B0604020202020204" pitchFamily="34" charset="0"/>
              </a:rPr>
              <a:t>Student teaching</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4" name="TextBox 6">
            <a:extLst>
              <a:ext uri="{FF2B5EF4-FFF2-40B4-BE49-F238E27FC236}">
                <a16:creationId xmlns:a16="http://schemas.microsoft.com/office/drawing/2014/main" id="{4E848C2F-A83D-0C44-8D0E-93C3B9BD938B}"/>
              </a:ext>
            </a:extLst>
          </p:cNvPr>
          <p:cNvSpPr txBox="1">
            <a:spLocks noChangeArrowheads="1"/>
          </p:cNvSpPr>
          <p:nvPr/>
        </p:nvSpPr>
        <p:spPr bwMode="auto">
          <a:xfrm>
            <a:off x="603504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Simulations</a:t>
            </a:r>
          </a:p>
          <a:p>
            <a:pPr>
              <a:spcBef>
                <a:spcPct val="0"/>
              </a:spcBef>
              <a:buFontTx/>
              <a:buNone/>
            </a:pPr>
            <a:r>
              <a:rPr lang="en-US" altLang="en-US" sz="2400" dirty="0">
                <a:latin typeface="Arial" panose="020B0604020202020204" pitchFamily="34" charset="0"/>
              </a:rPr>
              <a:t>Podcasts</a:t>
            </a:r>
          </a:p>
          <a:p>
            <a:pPr>
              <a:spcBef>
                <a:spcPct val="0"/>
              </a:spcBef>
              <a:buFontTx/>
              <a:buNone/>
            </a:pPr>
            <a:r>
              <a:rPr lang="en-US" altLang="en-US" sz="2400" dirty="0">
                <a:latin typeface="Arial" panose="020B0604020202020204" pitchFamily="34" charset="0"/>
              </a:rPr>
              <a:t>Video debates</a:t>
            </a:r>
          </a:p>
          <a:p>
            <a:pPr>
              <a:spcBef>
                <a:spcPct val="0"/>
              </a:spcBef>
              <a:buFontTx/>
              <a:buNone/>
            </a:pPr>
            <a:r>
              <a:rPr lang="en-US" altLang="en-US" sz="2400" dirty="0">
                <a:latin typeface="Arial" panose="020B0604020202020204" pitchFamily="34" charset="0"/>
              </a:rPr>
              <a:t>Community engagement</a:t>
            </a:r>
          </a:p>
          <a:p>
            <a:pPr>
              <a:spcBef>
                <a:spcPct val="0"/>
              </a:spcBef>
              <a:buFontTx/>
              <a:buNone/>
            </a:pPr>
            <a:r>
              <a:rPr lang="en-US" altLang="en-US" sz="2400" dirty="0">
                <a:latin typeface="Arial" panose="020B0604020202020204" pitchFamily="34" charset="0"/>
              </a:rPr>
              <a:t>Blog posts</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09847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Today’s Goals</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sp>
        <p:nvSpPr>
          <p:cNvPr id="8" name="Text Placeholder 4">
            <a:extLst>
              <a:ext uri="{FF2B5EF4-FFF2-40B4-BE49-F238E27FC236}">
                <a16:creationId xmlns:a16="http://schemas.microsoft.com/office/drawing/2014/main" id="{9C19E079-CFD9-994C-86C8-6DDF66A0A429}"/>
              </a:ext>
            </a:extLst>
          </p:cNvPr>
          <p:cNvSpPr txBox="1">
            <a:spLocks/>
          </p:cNvSpPr>
          <p:nvPr/>
        </p:nvSpPr>
        <p:spPr>
          <a:xfrm>
            <a:off x="394855" y="1863789"/>
            <a:ext cx="11402290" cy="3183750"/>
          </a:xfrm>
          <a:prstGeom prst="rect">
            <a:avLst/>
          </a:prstGeom>
        </p:spPr>
        <p:txBody>
          <a:bodyPr>
            <a:noAutofit/>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800" dirty="0"/>
              <a:t>Participants will make progress towards:</a:t>
            </a:r>
          </a:p>
          <a:p>
            <a:pPr lvl="1">
              <a:buFont typeface="Arial" panose="020B0604020202020204" pitchFamily="34" charset="0"/>
              <a:buChar char="•"/>
            </a:pPr>
            <a:r>
              <a:rPr lang="en-US" altLang="en-US" dirty="0"/>
              <a:t>Understanding how debate pedagogy can foster student civic learning in and beyond the classroom</a:t>
            </a:r>
          </a:p>
          <a:p>
            <a:pPr lvl="1">
              <a:buFont typeface="Arial" panose="020B0604020202020204" pitchFamily="34" charset="0"/>
              <a:buChar char="•"/>
            </a:pPr>
            <a:r>
              <a:rPr lang="en-US" altLang="en-US" dirty="0"/>
              <a:t>Identifying ways in which incorporating debate in the classroom and other learning spaces can add rigor and innovation</a:t>
            </a:r>
          </a:p>
          <a:p>
            <a:pPr lvl="1">
              <a:buFont typeface="Arial" panose="020B0604020202020204" pitchFamily="34" charset="0"/>
              <a:buChar char="•"/>
            </a:pPr>
            <a:r>
              <a:rPr lang="en-US" altLang="en-US" dirty="0"/>
              <a:t>Creating classroom learning outcomes, activities, and assessments that engage students in debate as part of a coherent pedagogical approach. </a:t>
            </a:r>
          </a:p>
        </p:txBody>
      </p:sp>
    </p:spTree>
    <p:extLst>
      <p:ext uri="{BB962C8B-B14F-4D97-AF65-F5344CB8AC3E}">
        <p14:creationId xmlns:p14="http://schemas.microsoft.com/office/powerpoint/2010/main" val="327433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Assessment</a:t>
            </a:r>
          </a:p>
        </p:txBody>
      </p:sp>
      <p:sp>
        <p:nvSpPr>
          <p:cNvPr id="5" name="TextBox 4">
            <a:extLst>
              <a:ext uri="{FF2B5EF4-FFF2-40B4-BE49-F238E27FC236}">
                <a16:creationId xmlns:a16="http://schemas.microsoft.com/office/drawing/2014/main" id="{EB45428A-DD8B-E045-A8E8-EFBEEA101F65}"/>
              </a:ext>
            </a:extLst>
          </p:cNvPr>
          <p:cNvSpPr txBox="1">
            <a:spLocks noChangeArrowheads="1"/>
          </p:cNvSpPr>
          <p:nvPr/>
        </p:nvSpPr>
        <p:spPr bwMode="auto">
          <a:xfrm>
            <a:off x="838200" y="2209800"/>
            <a:ext cx="3276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Papers</a:t>
            </a:r>
          </a:p>
          <a:p>
            <a:pPr>
              <a:spcBef>
                <a:spcPct val="0"/>
              </a:spcBef>
              <a:buFontTx/>
              <a:buNone/>
            </a:pPr>
            <a:r>
              <a:rPr lang="en-US" altLang="en-US" sz="2400" dirty="0">
                <a:latin typeface="Arial" panose="020B0604020202020204" pitchFamily="34" charset="0"/>
              </a:rPr>
              <a:t>Exams</a:t>
            </a:r>
          </a:p>
          <a:p>
            <a:pPr>
              <a:spcBef>
                <a:spcPct val="0"/>
              </a:spcBef>
              <a:buFontTx/>
              <a:buNone/>
            </a:pPr>
            <a:r>
              <a:rPr lang="en-US" altLang="en-US" sz="2400" dirty="0">
                <a:latin typeface="Arial" panose="020B0604020202020204" pitchFamily="34" charset="0"/>
              </a:rPr>
              <a:t>Peer review</a:t>
            </a:r>
          </a:p>
          <a:p>
            <a:pPr>
              <a:spcBef>
                <a:spcPct val="0"/>
              </a:spcBef>
              <a:buFontTx/>
              <a:buNone/>
            </a:pPr>
            <a:r>
              <a:rPr lang="en-US" altLang="en-US" sz="2400" dirty="0">
                <a:latin typeface="Arial" panose="020B0604020202020204" pitchFamily="34" charset="0"/>
              </a:rPr>
              <a:t>Ballots</a:t>
            </a:r>
          </a:p>
          <a:p>
            <a:pPr>
              <a:spcBef>
                <a:spcPct val="0"/>
              </a:spcBef>
              <a:buFontTx/>
              <a:buNone/>
            </a:pPr>
            <a:r>
              <a:rPr lang="en-US" altLang="en-US" sz="2400" dirty="0">
                <a:latin typeface="Arial" panose="020B0604020202020204" pitchFamily="34" charset="0"/>
              </a:rPr>
              <a:t>Bibliographies</a:t>
            </a:r>
          </a:p>
          <a:p>
            <a:pPr>
              <a:spcBef>
                <a:spcPct val="0"/>
              </a:spcBef>
              <a:buFontTx/>
              <a:buNone/>
            </a:pPr>
            <a:r>
              <a:rPr lang="en-US" altLang="en-US" sz="2400" dirty="0">
                <a:latin typeface="Arial" panose="020B0604020202020204" pitchFamily="34" charset="0"/>
              </a:rPr>
              <a:t>Reflection</a:t>
            </a:r>
          </a:p>
          <a:p>
            <a:pPr>
              <a:spcBef>
                <a:spcPct val="0"/>
              </a:spcBef>
              <a:buFontTx/>
              <a:buNone/>
            </a:pPr>
            <a:r>
              <a:rPr lang="en-US" altLang="en-US" sz="2400" dirty="0">
                <a:latin typeface="Arial" panose="020B0604020202020204" pitchFamily="34" charset="0"/>
              </a:rPr>
              <a:t>Portfolios</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6" name="TextBox 5">
            <a:extLst>
              <a:ext uri="{FF2B5EF4-FFF2-40B4-BE49-F238E27FC236}">
                <a16:creationId xmlns:a16="http://schemas.microsoft.com/office/drawing/2014/main" id="{735872C6-040D-114D-A077-CE1A7AFC762F}"/>
              </a:ext>
            </a:extLst>
          </p:cNvPr>
          <p:cNvSpPr txBox="1">
            <a:spLocks noChangeArrowheads="1"/>
          </p:cNvSpPr>
          <p:nvPr/>
        </p:nvSpPr>
        <p:spPr bwMode="auto">
          <a:xfrm>
            <a:off x="3657600" y="2209800"/>
            <a:ext cx="5486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Pre/post: 	knowledge </a:t>
            </a:r>
          </a:p>
          <a:p>
            <a:pPr>
              <a:spcBef>
                <a:spcPct val="0"/>
              </a:spcBef>
              <a:buFontTx/>
              <a:buNone/>
            </a:pPr>
            <a:r>
              <a:rPr lang="en-US" altLang="en-US" sz="2400" dirty="0">
                <a:latin typeface="Arial" panose="020B0604020202020204" pitchFamily="34" charset="0"/>
              </a:rPr>
              <a:t>	    	civic attitudes</a:t>
            </a:r>
          </a:p>
          <a:p>
            <a:pPr>
              <a:spcBef>
                <a:spcPct val="0"/>
              </a:spcBef>
              <a:buFontTx/>
              <a:buNone/>
            </a:pPr>
            <a:r>
              <a:rPr lang="en-US" altLang="en-US" sz="2400" dirty="0">
                <a:latin typeface="Arial" panose="020B0604020202020204" pitchFamily="34" charset="0"/>
              </a:rPr>
              <a:t>               	public speaking</a:t>
            </a:r>
          </a:p>
          <a:p>
            <a:pPr>
              <a:spcBef>
                <a:spcPct val="0"/>
              </a:spcBef>
              <a:buFontTx/>
              <a:buNone/>
            </a:pPr>
            <a:r>
              <a:rPr lang="en-US" altLang="en-US" sz="2400" dirty="0">
                <a:latin typeface="Arial" panose="020B0604020202020204" pitchFamily="34" charset="0"/>
              </a:rPr>
              <a:t>		written communication</a:t>
            </a:r>
          </a:p>
          <a:p>
            <a:pPr>
              <a:spcBef>
                <a:spcPct val="0"/>
              </a:spcBef>
              <a:buFontTx/>
              <a:buNone/>
            </a:pPr>
            <a:r>
              <a:rPr lang="en-US" altLang="en-US" sz="2400" dirty="0">
                <a:latin typeface="Arial" panose="020B0604020202020204" pitchFamily="34" charset="0"/>
              </a:rPr>
              <a:t>		perspective taking</a:t>
            </a:r>
          </a:p>
          <a:p>
            <a:pPr>
              <a:spcBef>
                <a:spcPct val="0"/>
              </a:spcBef>
              <a:buFontTx/>
              <a:buNone/>
            </a:pPr>
            <a:r>
              <a:rPr lang="en-US" altLang="en-US" sz="2400" dirty="0">
                <a:latin typeface="Arial" panose="020B0604020202020204" pitchFamily="34" charset="0"/>
              </a:rPr>
              <a:t>               	information literacy</a:t>
            </a:r>
          </a:p>
          <a:p>
            <a:pPr>
              <a:spcBef>
                <a:spcPct val="0"/>
              </a:spcBef>
              <a:buFontTx/>
              <a:buNone/>
            </a:pPr>
            <a:r>
              <a:rPr lang="en-US" altLang="en-US" sz="2400" dirty="0">
                <a:latin typeface="Arial" panose="020B0604020202020204" pitchFamily="34" charset="0"/>
              </a:rPr>
              <a:t>		argumentation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562180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Assessment</a:t>
            </a:r>
          </a:p>
        </p:txBody>
      </p:sp>
      <p:pic>
        <p:nvPicPr>
          <p:cNvPr id="7" name="Picture 1" descr="Screen Shot 2015-12-07 at 8.43.43 AM.png">
            <a:extLst>
              <a:ext uri="{FF2B5EF4-FFF2-40B4-BE49-F238E27FC236}">
                <a16:creationId xmlns:a16="http://schemas.microsoft.com/office/drawing/2014/main" id="{32658E58-F0F3-0E49-A980-D88EBC1A9F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209592"/>
            <a:ext cx="9387839" cy="542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7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Crucial Pivot Points</a:t>
            </a:r>
          </a:p>
        </p:txBody>
      </p:sp>
      <p:sp>
        <p:nvSpPr>
          <p:cNvPr id="4" name="TextBox 4">
            <a:extLst>
              <a:ext uri="{FF2B5EF4-FFF2-40B4-BE49-F238E27FC236}">
                <a16:creationId xmlns:a16="http://schemas.microsoft.com/office/drawing/2014/main" id="{10F43998-EF8E-3946-8E3E-E9F4431DB6BF}"/>
              </a:ext>
            </a:extLst>
          </p:cNvPr>
          <p:cNvSpPr txBox="1">
            <a:spLocks noChangeArrowheads="1"/>
          </p:cNvSpPr>
          <p:nvPr/>
        </p:nvSpPr>
        <p:spPr bwMode="auto">
          <a:xfrm>
            <a:off x="1722120" y="2198688"/>
            <a:ext cx="335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Meta-cognition </a:t>
            </a:r>
          </a:p>
          <a:p>
            <a:pPr>
              <a:spcBef>
                <a:spcPct val="0"/>
              </a:spcBef>
              <a:buFontTx/>
              <a:buNone/>
            </a:pPr>
            <a:r>
              <a:rPr lang="en-US" altLang="en-US" sz="2400" dirty="0">
                <a:latin typeface="Arial" panose="020B0604020202020204" pitchFamily="34" charset="0"/>
              </a:rPr>
              <a:t>Curricular alignment</a:t>
            </a:r>
          </a:p>
          <a:p>
            <a:pPr>
              <a:spcBef>
                <a:spcPct val="0"/>
              </a:spcBef>
              <a:buFontTx/>
              <a:buNone/>
            </a:pPr>
            <a:r>
              <a:rPr lang="en-US" altLang="en-US" sz="2400" dirty="0">
                <a:latin typeface="Arial" panose="020B0604020202020204" pitchFamily="34" charset="0"/>
              </a:rPr>
              <a:t>Scaffolding</a:t>
            </a:r>
          </a:p>
          <a:p>
            <a:pPr>
              <a:spcBef>
                <a:spcPct val="0"/>
              </a:spcBef>
              <a:buFontTx/>
              <a:buNone/>
            </a:pPr>
            <a:r>
              <a:rPr lang="en-US" altLang="en-US" sz="2400" dirty="0">
                <a:latin typeface="Arial" panose="020B0604020202020204" pitchFamily="34" charset="0"/>
              </a:rPr>
              <a:t>Class-time</a:t>
            </a:r>
          </a:p>
          <a:p>
            <a:pPr>
              <a:spcBef>
                <a:spcPct val="0"/>
              </a:spcBef>
              <a:buFontTx/>
              <a:buNone/>
            </a:pPr>
            <a:r>
              <a:rPr lang="en-US" altLang="en-US" sz="2400" dirty="0">
                <a:latin typeface="Arial" panose="020B0604020202020204" pitchFamily="34" charset="0"/>
              </a:rPr>
              <a:t>Group selection</a:t>
            </a:r>
          </a:p>
          <a:p>
            <a:pPr>
              <a:spcBef>
                <a:spcPct val="0"/>
              </a:spcBef>
              <a:buFontTx/>
              <a:buNone/>
            </a:pPr>
            <a:r>
              <a:rPr lang="en-US" altLang="en-US" sz="2400" dirty="0">
                <a:latin typeface="Arial" panose="020B0604020202020204" pitchFamily="34" charset="0"/>
              </a:rPr>
              <a:t>Format</a:t>
            </a:r>
          </a:p>
          <a:p>
            <a:pPr>
              <a:spcBef>
                <a:spcPct val="0"/>
              </a:spcBef>
              <a:buFontTx/>
              <a:buNone/>
            </a:pPr>
            <a:r>
              <a:rPr lang="en-US" altLang="en-US" sz="2400" dirty="0">
                <a:latin typeface="Arial" panose="020B0604020202020204" pitchFamily="34" charset="0"/>
              </a:rPr>
              <a:t>Topic selection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5" name="TextBox 5">
            <a:extLst>
              <a:ext uri="{FF2B5EF4-FFF2-40B4-BE49-F238E27FC236}">
                <a16:creationId xmlns:a16="http://schemas.microsoft.com/office/drawing/2014/main" id="{34F1F606-FE74-2440-99AB-FFB23CBF331E}"/>
              </a:ext>
            </a:extLst>
          </p:cNvPr>
          <p:cNvSpPr txBox="1">
            <a:spLocks noChangeArrowheads="1"/>
          </p:cNvSpPr>
          <p:nvPr/>
        </p:nvSpPr>
        <p:spPr bwMode="auto">
          <a:xfrm>
            <a:off x="6248400" y="2198688"/>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Team collaboration</a:t>
            </a:r>
          </a:p>
          <a:p>
            <a:pPr>
              <a:spcBef>
                <a:spcPct val="0"/>
              </a:spcBef>
              <a:buFontTx/>
              <a:buNone/>
            </a:pPr>
            <a:r>
              <a:rPr lang="en-US" altLang="en-US" sz="2400" dirty="0">
                <a:latin typeface="Arial" panose="020B0604020202020204" pitchFamily="34" charset="0"/>
              </a:rPr>
              <a:t>Audience role</a:t>
            </a:r>
          </a:p>
          <a:p>
            <a:pPr>
              <a:spcBef>
                <a:spcPct val="0"/>
              </a:spcBef>
              <a:buFontTx/>
              <a:buNone/>
            </a:pPr>
            <a:r>
              <a:rPr lang="en-US" altLang="en-US" sz="2400" dirty="0">
                <a:latin typeface="Arial" panose="020B0604020202020204" pitchFamily="34" charset="0"/>
              </a:rPr>
              <a:t>Instructional needs</a:t>
            </a:r>
          </a:p>
          <a:p>
            <a:pPr>
              <a:spcBef>
                <a:spcPct val="0"/>
              </a:spcBef>
              <a:buFontTx/>
              <a:buNone/>
            </a:pPr>
            <a:r>
              <a:rPr lang="en-US" altLang="en-US" sz="2400" dirty="0">
                <a:latin typeface="Arial" panose="020B0604020202020204" pitchFamily="34" charset="0"/>
              </a:rPr>
              <a:t>Grading</a:t>
            </a:r>
          </a:p>
          <a:p>
            <a:pPr>
              <a:spcBef>
                <a:spcPct val="0"/>
              </a:spcBef>
              <a:buFontTx/>
              <a:buNone/>
            </a:pPr>
            <a:r>
              <a:rPr lang="en-US" altLang="en-US" sz="2400" dirty="0">
                <a:latin typeface="Arial" panose="020B0604020202020204" pitchFamily="34" charset="0"/>
              </a:rPr>
              <a:t>Scholarship opportunities</a:t>
            </a:r>
          </a:p>
          <a:p>
            <a:pPr>
              <a:spcBef>
                <a:spcPct val="0"/>
              </a:spcBef>
              <a:buFontTx/>
              <a:buNone/>
            </a:pPr>
            <a:r>
              <a:rPr lang="en-US" altLang="en-US" sz="2400" dirty="0">
                <a:latin typeface="Arial" panose="020B0604020202020204" pitchFamily="34" charset="0"/>
              </a:rPr>
              <a:t>Reflection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85148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Resources</a:t>
            </a:r>
          </a:p>
        </p:txBody>
      </p:sp>
      <p:sp>
        <p:nvSpPr>
          <p:cNvPr id="6" name="TextBox 4">
            <a:extLst>
              <a:ext uri="{FF2B5EF4-FFF2-40B4-BE49-F238E27FC236}">
                <a16:creationId xmlns:a16="http://schemas.microsoft.com/office/drawing/2014/main" id="{AC1DC628-14CC-264A-9266-0C6321A4F6EF}"/>
              </a:ext>
            </a:extLst>
          </p:cNvPr>
          <p:cNvSpPr txBox="1">
            <a:spLocks noChangeArrowheads="1"/>
          </p:cNvSpPr>
          <p:nvPr/>
        </p:nvSpPr>
        <p:spPr bwMode="auto">
          <a:xfrm>
            <a:off x="563244" y="1186181"/>
            <a:ext cx="995235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dirty="0">
                <a:latin typeface="Arial" panose="020B0604020202020204" pitchFamily="34" charset="0"/>
              </a:rPr>
              <a:t>Debate Across Curriculum Faculty Associates</a:t>
            </a:r>
          </a:p>
          <a:p>
            <a:pPr lvl="1">
              <a:spcBef>
                <a:spcPct val="0"/>
              </a:spcBef>
              <a:buFont typeface="Arial" panose="020B0604020202020204" pitchFamily="34" charset="0"/>
              <a:buChar char="•"/>
            </a:pPr>
            <a:r>
              <a:rPr lang="en-US" altLang="en-US" sz="2000" dirty="0">
                <a:latin typeface="Arial" panose="020B0604020202020204" pitchFamily="34" charset="0"/>
              </a:rPr>
              <a:t>Individual consultations</a:t>
            </a:r>
          </a:p>
          <a:p>
            <a:pPr lvl="1">
              <a:spcBef>
                <a:spcPct val="0"/>
              </a:spcBef>
              <a:buFont typeface="Arial" panose="020B0604020202020204" pitchFamily="34" charset="0"/>
              <a:buChar char="•"/>
            </a:pPr>
            <a:r>
              <a:rPr lang="en-US" altLang="en-US" sz="2000" dirty="0">
                <a:latin typeface="Arial" panose="020B0604020202020204" pitchFamily="34" charset="0"/>
              </a:rPr>
              <a:t>Classroom lectures</a:t>
            </a:r>
            <a:br>
              <a:rPr lang="en-US" altLang="en-US" sz="2000" dirty="0">
                <a:latin typeface="Arial" panose="020B0604020202020204" pitchFamily="34" charset="0"/>
              </a:rPr>
            </a:b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Debate Across Curriculum Website</a:t>
            </a:r>
          </a:p>
          <a:p>
            <a:pPr lvl="1">
              <a:spcBef>
                <a:spcPct val="0"/>
              </a:spcBef>
              <a:buFont typeface="Arial" panose="020B0604020202020204" pitchFamily="34" charset="0"/>
              <a:buChar char="•"/>
            </a:pPr>
            <a:r>
              <a:rPr lang="en-US" altLang="en-US" sz="2000" dirty="0">
                <a:latin typeface="Arial" panose="020B0604020202020204" pitchFamily="34" charset="0"/>
              </a:rPr>
              <a:t>Discipline specific scholarship</a:t>
            </a:r>
          </a:p>
          <a:p>
            <a:pPr lvl="1">
              <a:spcBef>
                <a:spcPct val="0"/>
              </a:spcBef>
              <a:buFont typeface="Arial" panose="020B0604020202020204" pitchFamily="34" charset="0"/>
              <a:buChar char="•"/>
            </a:pPr>
            <a:r>
              <a:rPr lang="en-US" altLang="en-US" sz="2000" dirty="0">
                <a:latin typeface="Arial" panose="020B0604020202020204" pitchFamily="34" charset="0"/>
              </a:rPr>
              <a:t>Classroom examples</a:t>
            </a:r>
          </a:p>
          <a:p>
            <a:pPr lvl="1">
              <a:spcBef>
                <a:spcPct val="0"/>
              </a:spcBef>
              <a:buFont typeface="Arial" panose="020B0604020202020204" pitchFamily="34" charset="0"/>
              <a:buChar char="•"/>
            </a:pPr>
            <a:r>
              <a:rPr lang="en-US" altLang="en-US" sz="2000" dirty="0">
                <a:latin typeface="Arial" panose="020B0604020202020204" pitchFamily="34" charset="0"/>
              </a:rPr>
              <a:t>Assessment examples</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Communication Center</a:t>
            </a:r>
          </a:p>
          <a:p>
            <a:pPr lvl="1">
              <a:spcBef>
                <a:spcPct val="0"/>
              </a:spcBef>
              <a:buFont typeface="Arial" panose="020B0604020202020204" pitchFamily="34" charset="0"/>
              <a:buChar char="•"/>
            </a:pPr>
            <a:r>
              <a:rPr lang="en-US" altLang="en-US" sz="2000" dirty="0">
                <a:latin typeface="Arial" panose="020B0604020202020204" pitchFamily="34" charset="0"/>
              </a:rPr>
              <a:t>Direct student support via consultations</a:t>
            </a:r>
          </a:p>
          <a:p>
            <a:pPr lvl="1">
              <a:spcBef>
                <a:spcPct val="0"/>
              </a:spcBef>
              <a:buFont typeface="Arial" panose="020B0604020202020204" pitchFamily="34" charset="0"/>
              <a:buChar char="•"/>
            </a:pPr>
            <a:r>
              <a:rPr lang="en-US" altLang="en-US" sz="2000" dirty="0">
                <a:latin typeface="Arial" panose="020B0604020202020204" pitchFamily="34" charset="0"/>
              </a:rPr>
              <a:t>Faculty &amp; course support via fellows</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Debate Across Curriculum Faculty Cohort</a:t>
            </a: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426213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726857" y="340411"/>
            <a:ext cx="8738286" cy="1325563"/>
          </a:xfrm>
        </p:spPr>
        <p:txBody>
          <a:bodyPr/>
          <a:lstStyle/>
          <a:p>
            <a:pPr algn="ctr"/>
            <a:r>
              <a:rPr lang="en-US" dirty="0"/>
              <a:t>Next Steps</a:t>
            </a:r>
          </a:p>
        </p:txBody>
      </p:sp>
      <p:sp>
        <p:nvSpPr>
          <p:cNvPr id="4" name="Text Placeholder 3">
            <a:extLst>
              <a:ext uri="{FF2B5EF4-FFF2-40B4-BE49-F238E27FC236}">
                <a16:creationId xmlns:a16="http://schemas.microsoft.com/office/drawing/2014/main" id="{A71F16D7-2CE9-9944-928D-0B949CE297A4}"/>
              </a:ext>
            </a:extLst>
          </p:cNvPr>
          <p:cNvSpPr>
            <a:spLocks noGrp="1"/>
          </p:cNvSpPr>
          <p:nvPr>
            <p:ph type="body" idx="13"/>
          </p:nvPr>
        </p:nvSpPr>
        <p:spPr>
          <a:xfrm>
            <a:off x="833628" y="1665974"/>
            <a:ext cx="10524744" cy="4261104"/>
          </a:xfrm>
        </p:spPr>
        <p:txBody>
          <a:bodyPr>
            <a:normAutofit/>
          </a:bodyPr>
          <a:lstStyle/>
          <a:p>
            <a:r>
              <a:rPr lang="en-US" dirty="0"/>
              <a:t>Send bio information to Paul for communications</a:t>
            </a:r>
          </a:p>
          <a:p>
            <a:r>
              <a:rPr lang="en-US" dirty="0"/>
              <a:t>Schedule workshop for end of semester</a:t>
            </a:r>
          </a:p>
          <a:p>
            <a:r>
              <a:rPr lang="en-US" dirty="0"/>
              <a:t>Identify 1-2 times to check-in with institutional lead and JMU team</a:t>
            </a:r>
          </a:p>
          <a:p>
            <a:r>
              <a:rPr lang="en-US" dirty="0"/>
              <a:t>Begin course design &amp; redesign </a:t>
            </a:r>
          </a:p>
          <a:p>
            <a:pPr marL="0" indent="0">
              <a:buNone/>
            </a:pPr>
            <a:endParaRPr lang="en-US" dirty="0"/>
          </a:p>
          <a:p>
            <a:pPr marL="0" indent="0">
              <a:buNone/>
            </a:pPr>
            <a:endParaRPr lang="en-US" dirty="0"/>
          </a:p>
          <a:p>
            <a:pPr marL="0" indent="0">
              <a:buNone/>
            </a:pPr>
            <a:r>
              <a:rPr lang="en-US" dirty="0"/>
              <a:t>Fall 2020 design/redesign </a:t>
            </a:r>
          </a:p>
          <a:p>
            <a:pPr marL="0" indent="0">
              <a:buNone/>
            </a:pPr>
            <a:r>
              <a:rPr lang="en-US" dirty="0"/>
              <a:t>Spring 2021 implement, assess, reflect</a:t>
            </a:r>
          </a:p>
          <a:p>
            <a:pPr marL="0" indent="0">
              <a:buNone/>
            </a:pPr>
            <a:r>
              <a:rPr lang="en-US" dirty="0"/>
              <a:t>Fall 2021 Debate for Civic Learning Institute </a:t>
            </a:r>
          </a:p>
          <a:p>
            <a:pPr marL="0" indent="0">
              <a:buNone/>
            </a:pPr>
            <a:endParaRPr lang="en-US" dirty="0"/>
          </a:p>
        </p:txBody>
      </p:sp>
    </p:spTree>
    <p:extLst>
      <p:ext uri="{BB962C8B-B14F-4D97-AF65-F5344CB8AC3E}">
        <p14:creationId xmlns:p14="http://schemas.microsoft.com/office/powerpoint/2010/main" val="214194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5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stretch>
            <a:fillRect/>
          </a:stretch>
        </p:blipFill>
        <p:spPr>
          <a:xfrm>
            <a:off x="157162" y="1343838"/>
            <a:ext cx="10515600" cy="2085162"/>
          </a:xfrm>
          <a:prstGeom prst="rect">
            <a:avLst/>
          </a:prstGeom>
        </p:spPr>
      </p:pic>
    </p:spTree>
    <p:extLst>
      <p:ext uri="{BB962C8B-B14F-4D97-AF65-F5344CB8AC3E}">
        <p14:creationId xmlns:p14="http://schemas.microsoft.com/office/powerpoint/2010/main" val="279325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stretch>
            <a:fillRect/>
          </a:stretch>
        </p:blipFill>
        <p:spPr>
          <a:xfrm>
            <a:off x="1668162" y="1896448"/>
            <a:ext cx="10194324" cy="2764899"/>
          </a:xfrm>
          <a:prstGeom prst="rect">
            <a:avLst/>
          </a:prstGeom>
        </p:spPr>
      </p:pic>
    </p:spTree>
    <p:extLst>
      <p:ext uri="{BB962C8B-B14F-4D97-AF65-F5344CB8AC3E}">
        <p14:creationId xmlns:p14="http://schemas.microsoft.com/office/powerpoint/2010/main" val="358870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alphaModFix amt="12000"/>
          </a:blip>
          <a:stretch>
            <a:fillRect/>
          </a:stretch>
        </p:blipFill>
        <p:spPr>
          <a:xfrm>
            <a:off x="1668162" y="1896448"/>
            <a:ext cx="10194324" cy="2764899"/>
          </a:xfrm>
          <a:prstGeom prst="rect">
            <a:avLst/>
          </a:prstGeom>
        </p:spPr>
      </p:pic>
      <p:pic>
        <p:nvPicPr>
          <p:cNvPr id="8" name="Picture 7">
            <a:extLst>
              <a:ext uri="{FF2B5EF4-FFF2-40B4-BE49-F238E27FC236}">
                <a16:creationId xmlns:a16="http://schemas.microsoft.com/office/drawing/2014/main" id="{0672D7D1-D7BF-9E46-A41B-AF457CFCA050}"/>
              </a:ext>
            </a:extLst>
          </p:cNvPr>
          <p:cNvPicPr>
            <a:picLocks noChangeAspect="1"/>
          </p:cNvPicPr>
          <p:nvPr/>
        </p:nvPicPr>
        <p:blipFill>
          <a:blip r:embed="rId7"/>
          <a:stretch>
            <a:fillRect/>
          </a:stretch>
        </p:blipFill>
        <p:spPr>
          <a:xfrm>
            <a:off x="1094303" y="3033164"/>
            <a:ext cx="9918978" cy="1682966"/>
          </a:xfrm>
          <a:prstGeom prst="rect">
            <a:avLst/>
          </a:prstGeom>
        </p:spPr>
      </p:pic>
    </p:spTree>
    <p:extLst>
      <p:ext uri="{BB962C8B-B14F-4D97-AF65-F5344CB8AC3E}">
        <p14:creationId xmlns:p14="http://schemas.microsoft.com/office/powerpoint/2010/main" val="38229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alphaModFix amt="12000"/>
          </a:blip>
          <a:stretch>
            <a:fillRect/>
          </a:stretch>
        </p:blipFill>
        <p:spPr>
          <a:xfrm>
            <a:off x="1668162" y="1896448"/>
            <a:ext cx="10194324" cy="2764899"/>
          </a:xfrm>
          <a:prstGeom prst="rect">
            <a:avLst/>
          </a:prstGeom>
        </p:spPr>
      </p:pic>
      <p:pic>
        <p:nvPicPr>
          <p:cNvPr id="8" name="Picture 7">
            <a:extLst>
              <a:ext uri="{FF2B5EF4-FFF2-40B4-BE49-F238E27FC236}">
                <a16:creationId xmlns:a16="http://schemas.microsoft.com/office/drawing/2014/main" id="{0672D7D1-D7BF-9E46-A41B-AF457CFCA050}"/>
              </a:ext>
            </a:extLst>
          </p:cNvPr>
          <p:cNvPicPr>
            <a:picLocks noChangeAspect="1"/>
          </p:cNvPicPr>
          <p:nvPr/>
        </p:nvPicPr>
        <p:blipFill>
          <a:blip r:embed="rId7">
            <a:alphaModFix amt="5000"/>
          </a:blip>
          <a:stretch>
            <a:fillRect/>
          </a:stretch>
        </p:blipFill>
        <p:spPr>
          <a:xfrm>
            <a:off x="1094303" y="3033164"/>
            <a:ext cx="9918978" cy="1682966"/>
          </a:xfrm>
          <a:prstGeom prst="rect">
            <a:avLst/>
          </a:prstGeom>
        </p:spPr>
      </p:pic>
      <p:pic>
        <p:nvPicPr>
          <p:cNvPr id="9" name="Picture 8">
            <a:extLst>
              <a:ext uri="{FF2B5EF4-FFF2-40B4-BE49-F238E27FC236}">
                <a16:creationId xmlns:a16="http://schemas.microsoft.com/office/drawing/2014/main" id="{00268216-3290-3245-B79C-8121B1A06FE7}"/>
              </a:ext>
            </a:extLst>
          </p:cNvPr>
          <p:cNvPicPr>
            <a:picLocks noChangeAspect="1"/>
          </p:cNvPicPr>
          <p:nvPr/>
        </p:nvPicPr>
        <p:blipFill>
          <a:blip r:embed="rId8"/>
          <a:stretch>
            <a:fillRect/>
          </a:stretch>
        </p:blipFill>
        <p:spPr>
          <a:xfrm>
            <a:off x="1277905" y="4231350"/>
            <a:ext cx="9551773" cy="1722451"/>
          </a:xfrm>
          <a:prstGeom prst="rect">
            <a:avLst/>
          </a:prstGeom>
        </p:spPr>
      </p:pic>
    </p:spTree>
    <p:extLst>
      <p:ext uri="{BB962C8B-B14F-4D97-AF65-F5344CB8AC3E}">
        <p14:creationId xmlns:p14="http://schemas.microsoft.com/office/powerpoint/2010/main" val="31624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r>
              <a:rPr lang="en-US" dirty="0"/>
              <a:t>Debate-based pedagogy as civic learning</a:t>
            </a:r>
          </a:p>
        </p:txBody>
      </p:sp>
      <p:sp>
        <p:nvSpPr>
          <p:cNvPr id="4" name="Text Placeholder 3">
            <a:extLst>
              <a:ext uri="{FF2B5EF4-FFF2-40B4-BE49-F238E27FC236}">
                <a16:creationId xmlns:a16="http://schemas.microsoft.com/office/drawing/2014/main" id="{7B09E2EB-722C-4044-845D-2AD43B32E214}"/>
              </a:ext>
            </a:extLst>
          </p:cNvPr>
          <p:cNvSpPr>
            <a:spLocks noGrp="1"/>
          </p:cNvSpPr>
          <p:nvPr>
            <p:ph type="body" idx="13"/>
          </p:nvPr>
        </p:nvSpPr>
        <p:spPr/>
        <p:txBody>
          <a:bodyPr/>
          <a:lstStyle/>
          <a:p>
            <a:pPr marL="0" indent="0">
              <a:buNone/>
            </a:pPr>
            <a:r>
              <a:rPr lang="en-US" dirty="0"/>
              <a:t>Open-minded inquiry that seeks relevant evidence to analyze &amp; advocate within a given public controversy (Rowland, Gormley Jr., own experiences)</a:t>
            </a:r>
          </a:p>
          <a:p>
            <a:r>
              <a:rPr lang="en-US" dirty="0"/>
              <a:t>Reasoned advocacy</a:t>
            </a:r>
          </a:p>
          <a:p>
            <a:r>
              <a:rPr lang="en-US" dirty="0"/>
              <a:t>Evidence-based</a:t>
            </a:r>
          </a:p>
          <a:p>
            <a:r>
              <a:rPr lang="en-US" dirty="0"/>
              <a:t>Perspective-taking </a:t>
            </a:r>
          </a:p>
          <a:p>
            <a:r>
              <a:rPr lang="en-US" dirty="0"/>
              <a:t>Communicate clearly to knowledge/passions of audience</a:t>
            </a:r>
          </a:p>
        </p:txBody>
      </p:sp>
    </p:spTree>
    <p:extLst>
      <p:ext uri="{BB962C8B-B14F-4D97-AF65-F5344CB8AC3E}">
        <p14:creationId xmlns:p14="http://schemas.microsoft.com/office/powerpoint/2010/main" val="62101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a:t>
            </a:r>
          </a:p>
        </p:txBody>
      </p:sp>
      <p:pic>
        <p:nvPicPr>
          <p:cNvPr id="6" name="Picture 2">
            <a:extLst>
              <a:ext uri="{FF2B5EF4-FFF2-40B4-BE49-F238E27FC236}">
                <a16:creationId xmlns:a16="http://schemas.microsoft.com/office/drawing/2014/main" id="{476F1AB5-E61A-5D47-AD80-BCCF9A618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361" y="1366352"/>
            <a:ext cx="9364879" cy="52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57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{45BE51C7-83E7-8541-A2AE-8617F45B012B}tf10001071</Template>
  <TotalTime>1284</TotalTime>
  <Words>832</Words>
  <Application>Microsoft Macintosh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Rockwell</vt:lpstr>
      <vt:lpstr>Wingdings</vt:lpstr>
      <vt:lpstr>Office Theme</vt:lpstr>
      <vt:lpstr>Colonial Academic Alliance Debate for Civic Learning</vt:lpstr>
      <vt:lpstr>Today’s Goals</vt:lpstr>
      <vt:lpstr>Need for debate-based pedagogy? </vt:lpstr>
      <vt:lpstr>Need for debate-based pedagogy? </vt:lpstr>
      <vt:lpstr>Need for debate-based pedagogy? </vt:lpstr>
      <vt:lpstr>Need for debate-based pedagogy? </vt:lpstr>
      <vt:lpstr>Need for debate-based pedagogy? </vt:lpstr>
      <vt:lpstr>Debate-based pedagogy as civic learning</vt:lpstr>
      <vt:lpstr>Civic learning &amp; civic engagement</vt:lpstr>
      <vt:lpstr>Civic learning &amp; civic engagement</vt:lpstr>
      <vt:lpstr>Civic learning &amp; civic engagement</vt:lpstr>
      <vt:lpstr>Spring 2020 student learning snapshot (n=69)</vt:lpstr>
      <vt:lpstr>COVID-19 in Perspective Public Debate Activity</vt:lpstr>
      <vt:lpstr>COVID-19 public debate student reflection: </vt:lpstr>
      <vt:lpstr>Introductions</vt:lpstr>
      <vt:lpstr>Course design overview</vt:lpstr>
      <vt:lpstr>Learning outcomes</vt:lpstr>
      <vt:lpstr>Sample learning outcomes</vt:lpstr>
      <vt:lpstr>Coursework</vt:lpstr>
      <vt:lpstr>Assessment</vt:lpstr>
      <vt:lpstr>Assessment</vt:lpstr>
      <vt:lpstr>Crucial Pivot Points</vt:lpstr>
      <vt:lpstr>Resources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85</cp:revision>
  <cp:lastPrinted>2018-11-29T21:45:22Z</cp:lastPrinted>
  <dcterms:created xsi:type="dcterms:W3CDTF">2018-10-25T14:17:50Z</dcterms:created>
  <dcterms:modified xsi:type="dcterms:W3CDTF">2020-10-28T16:17:49Z</dcterms:modified>
</cp:coreProperties>
</file>