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63" r:id="rId4"/>
    <p:sldId id="264" r:id="rId5"/>
    <p:sldId id="260" r:id="rId6"/>
    <p:sldId id="266" r:id="rId7"/>
    <p:sldId id="268" r:id="rId8"/>
    <p:sldId id="269" r:id="rId9"/>
    <p:sldId id="271" r:id="rId10"/>
    <p:sldId id="278" r:id="rId11"/>
    <p:sldId id="270" r:id="rId12"/>
    <p:sldId id="272" r:id="rId13"/>
    <p:sldId id="273" r:id="rId14"/>
    <p:sldId id="274" r:id="rId15"/>
    <p:sldId id="275" r:id="rId16"/>
    <p:sldId id="276" r:id="rId17"/>
    <p:sldId id="279" r:id="rId18"/>
    <p:sldId id="280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100" d="100"/>
          <a:sy n="100" d="100"/>
        </p:scale>
        <p:origin x="-144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89D72F8-0386-439A-98BD-F76BB42B4064}" type="datetimeFigureOut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217103C-286D-46C3-B714-D88FCC2B4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ABD0F9C-AA0A-48F7-A2A7-4F8A03604225}" type="datetimeFigureOut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47960DA-78DB-4283-898A-AECAFD437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D9007-4AA2-4733-91B9-B03867CE7A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C3B72-770F-4C9E-95B7-A0622D6A08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0145-86ED-4857-B2CF-0B0B04BC94EE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BC1B-92B8-456C-BAAF-A503F0203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3B87-FC7F-4A5D-B234-EE361CE2D39F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B6EA-557F-4E4B-9220-A644A33C8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8D6A-2863-424E-B6FA-ED6B464FB45B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B492-D9C5-4E77-9CDD-184EBC739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E444-1D69-4AD6-B502-A9C4794F67D0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2D2C-A208-4C23-AE5A-A573B4A24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E3A4-0346-4DE8-B636-36ABC88E1421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DAD6-E236-4FC9-8F5B-B56A417AE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A0805-05F7-4458-A976-0C67D144EC19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FCFC-3A7D-4512-A10E-D7288BA06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0D392-21FD-40D6-8A0E-7CF684F7E513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E197-275B-4E41-82A8-BA5FF3FA1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0591-DB5B-458D-9B3A-CAB96131B45E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818C-8C63-4E1B-AB32-E7846EC8B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9B8B-EC8F-4E1A-893A-3F88C88C2434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1E6E-A68A-414B-9991-98252142B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2FF4-2580-407B-94D2-EDD2A3DECA64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35CB-F057-4E78-A13D-61929737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F3B2-10EA-42B1-9CB8-CAEB19C0A0AC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E651-41B5-462C-8015-4A81580D6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74091-E772-4F23-A267-B26ECFE960F0}" type="datetime1">
              <a:rPr lang="en-US"/>
              <a:pPr>
                <a:defRPr/>
              </a:pPr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DE36D-B9A6-4271-8A78-2159DC9C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212975"/>
          </a:xfrm>
        </p:spPr>
        <p:txBody>
          <a:bodyPr/>
          <a:lstStyle/>
          <a:p>
            <a:pPr eaLnBrk="1" hangingPunct="1"/>
            <a:r>
              <a:rPr lang="en-US" sz="4800" b="1" smtClean="0"/>
              <a:t>Jordan Case Study: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>From Military to Civilian </a:t>
            </a:r>
            <a:br>
              <a:rPr lang="en-US" sz="4800" smtClean="0"/>
            </a:br>
            <a:r>
              <a:rPr lang="en-US" sz="4800" smtClean="0"/>
              <a:t>NGO-led mine action</a:t>
            </a:r>
            <a:endParaRPr lang="en-US" sz="4800" b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Mine Action Planning Workshop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/>
                </a:solidFill>
              </a:rPr>
              <a:t>Bogota, Colombia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>
                <a:solidFill>
                  <a:schemeClr val="tx2"/>
                </a:solidFill>
              </a:rPr>
              <a:t>10 June, 2009</a:t>
            </a: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2052" name="Picture 9" descr="F:\01. International Relations\Lina Drive C\new NCDR logo\NCDR Logo Final hi res_290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1461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2382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4376583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Planning &amp; execution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Mine Action projects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  easier and more predictable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 multi-year commitments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from donors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Network of Partnerships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581400" cy="4724400"/>
          </a:xfrm>
        </p:spPr>
        <p:txBody>
          <a:bodyPr/>
          <a:lstStyle/>
          <a:p>
            <a:pPr eaLnBrk="1" hangingPunct="1"/>
            <a:r>
              <a:rPr lang="en-US" sz="3200" smtClean="0"/>
              <a:t>Gov’t of Jordan </a:t>
            </a:r>
          </a:p>
          <a:p>
            <a:pPr eaLnBrk="1" hangingPunct="1"/>
            <a:r>
              <a:rPr lang="en-US" sz="3200" smtClean="0"/>
              <a:t>International Partners</a:t>
            </a:r>
          </a:p>
          <a:p>
            <a:pPr eaLnBrk="1" hangingPunct="1"/>
            <a:r>
              <a:rPr lang="en-US" sz="3200" smtClean="0"/>
              <a:t>Local NGOs</a:t>
            </a:r>
          </a:p>
          <a:p>
            <a:pPr eaLnBrk="1" hangingPunct="1"/>
            <a:r>
              <a:rPr lang="en-US" sz="3200" smtClean="0"/>
              <a:t>Military</a:t>
            </a:r>
          </a:p>
          <a:p>
            <a:pPr eaLnBrk="1" hangingPunct="1"/>
            <a:r>
              <a:rPr lang="en-US" sz="3200" smtClean="0"/>
              <a:t>Financial</a:t>
            </a:r>
          </a:p>
          <a:p>
            <a:pPr eaLnBrk="1" hangingPunct="1"/>
            <a:r>
              <a:rPr lang="en-US" sz="3200" smtClean="0"/>
              <a:t>Political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6626" name="Picture 2" descr="G:\8MSP_2\8ms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81200"/>
            <a:ext cx="48768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International Partnerships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41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/>
              <a:t>Capacity Development Objective: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To develop key policy and strategic planning instruments that were limiting mine action's partnership base.</a:t>
            </a:r>
          </a:p>
          <a:p>
            <a:pPr eaLnBrk="1" hangingPunct="1"/>
            <a:r>
              <a:rPr lang="en-US" sz="2400" smtClean="0"/>
              <a:t>Identify Mine Action as development and humanitarian issue </a:t>
            </a:r>
            <a:r>
              <a:rPr lang="en-US" sz="2400" b="1" i="1" smtClean="0"/>
              <a:t>not</a:t>
            </a:r>
            <a:r>
              <a:rPr lang="en-US" sz="2400" smtClean="0"/>
              <a:t> engineering issue</a:t>
            </a:r>
          </a:p>
          <a:p>
            <a:pPr eaLnBrk="1" hangingPunct="1"/>
            <a:r>
              <a:rPr lang="en-US" sz="2400" smtClean="0"/>
              <a:t>Broad partnership base needed 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Ministry of Planning and International Cooperation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UNDP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How to Increase Partnership Base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48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Lobbying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Explaining Mine Action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Bigger Issues: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More than demining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Address the pillars of Mine Action to reduce poverty and suffering: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SVA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Universalization</a:t>
            </a:r>
          </a:p>
        </p:txBody>
      </p:sp>
      <p:pic>
        <p:nvPicPr>
          <p:cNvPr id="27650" name="Picture 2" descr="G:\DSC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913" y="1676400"/>
            <a:ext cx="4329087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72000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National Mine Action Plan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2005 - 2009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724400"/>
          </a:xfrm>
        </p:spPr>
        <p:txBody>
          <a:bodyPr/>
          <a:lstStyle/>
          <a:p>
            <a:pPr eaLnBrk="1" hangingPunct="1"/>
            <a:r>
              <a:rPr lang="en-US" smtClean="0"/>
              <a:t>First time for integrated national plan</a:t>
            </a:r>
          </a:p>
          <a:p>
            <a:pPr eaLnBrk="1" hangingPunct="1"/>
            <a:r>
              <a:rPr lang="en-US" smtClean="0"/>
              <a:t>Broader development and international legal obligations </a:t>
            </a:r>
          </a:p>
          <a:p>
            <a:pPr eaLnBrk="1" hangingPunct="1"/>
            <a:r>
              <a:rPr lang="en-US" smtClean="0"/>
              <a:t>Mine Ban Convention</a:t>
            </a:r>
          </a:p>
          <a:p>
            <a:pPr eaLnBrk="1" hangingPunct="1"/>
            <a:r>
              <a:rPr lang="en-US" smtClean="0"/>
              <a:t>Mine Action was clear for potential donors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Expanded International partners base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Mobilized funds doubled in 2 years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Greater </a:t>
            </a:r>
            <a:r>
              <a:rPr lang="en-US" b="1" smtClean="0"/>
              <a:t>domestic</a:t>
            </a:r>
            <a:r>
              <a:rPr lang="en-US" smtClean="0"/>
              <a:t> support from Government and Civil Society as a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International Technical Partners &amp; NGOs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eaLnBrk="1" hangingPunct="1"/>
            <a:r>
              <a:rPr lang="en-US" smtClean="0"/>
              <a:t>UN Agencies: UNDP, UNICEF </a:t>
            </a:r>
          </a:p>
          <a:p>
            <a:pPr eaLnBrk="1" hangingPunct="1"/>
            <a:r>
              <a:rPr lang="en-US" smtClean="0"/>
              <a:t>Geneva International Centre for Humanitarian Demining (GICHD)</a:t>
            </a:r>
          </a:p>
          <a:p>
            <a:pPr eaLnBrk="1" hangingPunct="1"/>
            <a:r>
              <a:rPr lang="en-US" smtClean="0"/>
              <a:t>Implementation Support Unit (ISU)</a:t>
            </a:r>
          </a:p>
          <a:p>
            <a:pPr eaLnBrk="1" hangingPunct="1"/>
            <a:r>
              <a:rPr lang="en-US" smtClean="0"/>
              <a:t>James Madison University (JMU)</a:t>
            </a:r>
          </a:p>
          <a:p>
            <a:pPr eaLnBrk="1" hangingPunct="1"/>
            <a:r>
              <a:rPr lang="en-US" smtClean="0"/>
              <a:t>ICRC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</p:spPr>
        <p:txBody>
          <a:bodyPr/>
          <a:lstStyle/>
          <a:p>
            <a:pPr eaLnBrk="1" hangingPunct="1"/>
            <a:r>
              <a:rPr lang="en-US" smtClean="0"/>
              <a:t>Norwegian People’s Aid</a:t>
            </a:r>
          </a:p>
          <a:p>
            <a:pPr eaLnBrk="1" hangingPunct="1"/>
            <a:r>
              <a:rPr lang="en-US" smtClean="0"/>
              <a:t>Royal Engineering Corps</a:t>
            </a:r>
          </a:p>
          <a:p>
            <a:pPr eaLnBrk="1" hangingPunct="1"/>
            <a:r>
              <a:rPr lang="en-US" smtClean="0"/>
              <a:t>Mines Advisory Group</a:t>
            </a:r>
          </a:p>
          <a:p>
            <a:pPr eaLnBrk="1" hangingPunct="1"/>
            <a:r>
              <a:rPr lang="en-US" smtClean="0"/>
              <a:t>Other countries’ Militaries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(Belgium, Canada, Switzerland, France…) </a:t>
            </a:r>
          </a:p>
          <a:p>
            <a:pPr eaLnBrk="1" hangingPunct="1"/>
            <a:r>
              <a:rPr lang="en-US" smtClean="0"/>
              <a:t>Centre for Disease Control (CDC) </a:t>
            </a:r>
          </a:p>
          <a:p>
            <a:pPr eaLnBrk="1" hangingPunct="1"/>
            <a:r>
              <a:rPr lang="en-US" smtClean="0"/>
              <a:t>Cranfield University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41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Domestic Partners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/>
          <a:lstStyle/>
          <a:p>
            <a:pPr eaLnBrk="1" hangingPunct="1"/>
            <a:r>
              <a:rPr lang="en-US" smtClean="0"/>
              <a:t>Survivor Corps </a:t>
            </a:r>
          </a:p>
          <a:p>
            <a:pPr eaLnBrk="1" hangingPunct="1"/>
            <a:r>
              <a:rPr lang="en-US" smtClean="0"/>
              <a:t>Royal Medical Services</a:t>
            </a:r>
          </a:p>
          <a:p>
            <a:pPr eaLnBrk="1" hangingPunct="1"/>
            <a:r>
              <a:rPr lang="en-US" smtClean="0"/>
              <a:t>Jordan Red Crescent Society </a:t>
            </a:r>
          </a:p>
          <a:p>
            <a:pPr eaLnBrk="1" hangingPunct="1"/>
            <a:r>
              <a:rPr lang="en-US" smtClean="0"/>
              <a:t>Hashemite Commission for Disabled Soldiers</a:t>
            </a:r>
          </a:p>
          <a:p>
            <a:pPr eaLnBrk="1" hangingPunct="1"/>
            <a:r>
              <a:rPr lang="en-US" smtClean="0"/>
              <a:t>Higher Council for the Affairs of Persons with Disabilities</a:t>
            </a:r>
          </a:p>
          <a:p>
            <a:pPr eaLnBrk="1" hangingPunct="1"/>
            <a:r>
              <a:rPr lang="en-US" smtClean="0"/>
              <a:t>Lifeline for Consultancy and Rehabilitation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7872" y="762000"/>
            <a:ext cx="4141328" cy="52578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257800" y="6183868"/>
            <a:ext cx="2971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Donors and Partners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5 Key Things for Successful 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Mine Action Partnerships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114800" cy="4525962"/>
          </a:xfrm>
        </p:spPr>
        <p:txBody>
          <a:bodyPr/>
          <a:lstStyle/>
          <a:p>
            <a:pPr eaLnBrk="1" hangingPunct="1"/>
            <a:r>
              <a:rPr lang="en-US" sz="3200" b="1" smtClean="0"/>
              <a:t>Strong local leadership</a:t>
            </a:r>
            <a:endParaRPr lang="en-US" sz="3200" smtClean="0"/>
          </a:p>
          <a:p>
            <a:pPr eaLnBrk="1" hangingPunct="1"/>
            <a:r>
              <a:rPr lang="en-US" sz="3200" b="1" smtClean="0"/>
              <a:t>Political will </a:t>
            </a:r>
            <a:endParaRPr lang="en-US" sz="3200" smtClean="0"/>
          </a:p>
          <a:p>
            <a:pPr eaLnBrk="1" hangingPunct="1"/>
            <a:r>
              <a:rPr lang="en-US" sz="3200" b="1" smtClean="0"/>
              <a:t>Bureaucratic Support</a:t>
            </a:r>
            <a:endParaRPr lang="en-US" sz="3200" smtClean="0"/>
          </a:p>
          <a:p>
            <a:pPr eaLnBrk="1" hangingPunct="1"/>
            <a:r>
              <a:rPr lang="en-US" sz="3200" b="1" smtClean="0"/>
              <a:t>Clear vision and robust coordination</a:t>
            </a:r>
            <a:endParaRPr lang="en-US" sz="3200" smtClean="0"/>
          </a:p>
          <a:p>
            <a:pPr eaLnBrk="1" hangingPunct="1"/>
            <a:r>
              <a:rPr lang="en-US" sz="3200" b="1" smtClean="0"/>
              <a:t>Transparency </a:t>
            </a:r>
            <a:endParaRPr lang="en-US" sz="3200" smtClean="0"/>
          </a:p>
          <a:p>
            <a:pPr eaLnBrk="1" hangingPunct="1"/>
            <a:endParaRPr lang="en-US" smtClean="0"/>
          </a:p>
        </p:txBody>
      </p:sp>
      <p:pic>
        <p:nvPicPr>
          <p:cNvPr id="5" name="Picture 2" descr="G:\New Pictu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5159" y="2133600"/>
            <a:ext cx="4190241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Thank You for Your Attention</a:t>
            </a:r>
          </a:p>
        </p:txBody>
      </p:sp>
      <p:pic>
        <p:nvPicPr>
          <p:cNvPr id="19459" name="Picture 9" descr="F:\01. International Relations\Lina Drive C\new NCDR logo\NCDR Logo Final hi res_290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2743200" cy="1176338"/>
          </a:xfrm>
          <a:noFill/>
        </p:spPr>
      </p:pic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72363" y="228600"/>
            <a:ext cx="1366837" cy="1524000"/>
          </a:xfrm>
          <a:noFill/>
        </p:spPr>
      </p:pic>
      <p:pic>
        <p:nvPicPr>
          <p:cNvPr id="7" name="Picture 2" descr="F:\05. PHOTOS\North Border Project Poster_MA Day\Intl Day PHOTOS\Top 20\26.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82880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What is a Mine Action Partnership?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z="2800" b="1" smtClean="0"/>
              <a:t>Mine Action Partners, in a spirit of cooperation, agree to carry out a mine action program; and contribute to it by combining resources, knowledge or activities; and share its achievements or failures. </a:t>
            </a:r>
          </a:p>
        </p:txBody>
      </p:sp>
      <p:pic>
        <p:nvPicPr>
          <p:cNvPr id="25602" name="Picture 2" descr="G:\Photos\P806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62125"/>
            <a:ext cx="4246631" cy="3038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History of Mine Action in Jordan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</a:rPr>
              <a:t>H.M. King Hussein bin </a:t>
            </a:r>
            <a:r>
              <a:rPr lang="en-US" sz="4100" dirty="0" err="1" smtClean="0">
                <a:solidFill>
                  <a:schemeClr val="bg2">
                    <a:lumMod val="10000"/>
                  </a:schemeClr>
                </a:solidFill>
              </a:rPr>
              <a:t>Talal</a:t>
            </a: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</a:rPr>
              <a:t> tasked JAF with mine clearance in 1993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</a:rPr>
              <a:t>1 year before peace treaty with Israel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</a:rPr>
              <a:t>4 years before AP Mine Ban Convention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b="1" dirty="0" smtClean="0">
                <a:solidFill>
                  <a:schemeClr val="bg2">
                    <a:lumMod val="10000"/>
                  </a:schemeClr>
                </a:solidFill>
              </a:rPr>
              <a:t>Military-led</a:t>
            </a: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</a:rPr>
              <a:t> Mine Action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b="1" dirty="0" smtClean="0">
                <a:solidFill>
                  <a:schemeClr val="bg2">
                    <a:lumMod val="10000"/>
                  </a:schemeClr>
                </a:solidFill>
              </a:rPr>
              <a:t>Humanitarian</a:t>
            </a: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</a:rPr>
              <a:t> demining aim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1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3" descr="C:\Documents and Settings\mona\My Documents\My Pictures\Picasa Exports\Mine Action Photos Disc 1\Mine Action Photos Disc 1\0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752600"/>
            <a:ext cx="4377164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Challenges faced by Military-led Mine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91000" cy="480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Limited resources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(Funds, Machinery, Equipment, PPE …)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No capacity development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No access to international advancements in mine clearance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Limited support from International Community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Productivity slow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Article 5 Mine Clearance Deadline Approaching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600"/>
            <a:ext cx="39624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 descr="C:\Documents and Settings\mona\My Documents\My Pictures\Picasa Exports\My Pictures\Mine Action Photos Disc 1\Mine Action Photos Disc 1\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542966"/>
            <a:ext cx="2590800" cy="1934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A New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5105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300" dirty="0" smtClean="0"/>
              <a:t>National Program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300" dirty="0" smtClean="0"/>
              <a:t>Local Ownership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300" dirty="0" smtClean="0"/>
              <a:t>Clear &amp; Committed Leadership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300" dirty="0" smtClean="0"/>
              <a:t>Establish NCDR as National Mine Action Center (NMAC)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300" dirty="0" smtClean="0"/>
              <a:t>NCDR Law No. (34)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0" name="Picture 6" descr="F:\01. International Relations\Lina Drive C\photos\44 ncdr\Opening Ceremony Wadi Araba Project 18-06-2006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9" descr="F:\01. International Relations\Lina Drive C\new NCDR logo\NCDR Logo Final hi res_290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0"/>
            <a:ext cx="3352800" cy="1439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The Role of NCDR as NMAC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53400" cy="5029200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r>
              <a:rPr lang="en-US" dirty="0" smtClean="0"/>
              <a:t>Overall Management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r>
              <a:rPr lang="en-US" dirty="0" smtClean="0"/>
              <a:t>Planning &amp; Coordinating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r>
              <a:rPr lang="en-US" dirty="0" smtClean="0"/>
              <a:t>Supervising &amp; Liaising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r>
              <a:rPr lang="en-US" dirty="0" smtClean="0"/>
              <a:t>Government Support - Under Prime Minister’s Office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r>
              <a:rPr lang="en-US" dirty="0" smtClean="0"/>
              <a:t>Focal Point for International and Domestic Stakeholders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-65" charset="2"/>
              <a:buChar char="ü"/>
              <a:defRPr/>
            </a:pPr>
            <a:r>
              <a:rPr lang="en-US" dirty="0" smtClean="0"/>
              <a:t>Working Relationship with Key Line Ministries: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 (Foreign Affairs, Planning, International Cooperation, Finance, Defense)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Key Points for Cooperation Between Military and NCDR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Communication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Involvement in planning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Coordination in clearance activities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Regular updates to REC Chief of Staff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Support work of REC: resources, equipment, training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sz="2000" smtClean="0"/>
              <a:t>Hire former REC officers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sz="2000" smtClean="0"/>
              <a:t>Quality Assurance/ Quality Control Role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sz="2000" smtClean="0"/>
              <a:t>Tasked with North Shuna Mine Clearance Project</a:t>
            </a:r>
          </a:p>
        </p:txBody>
      </p:sp>
      <p:pic>
        <p:nvPicPr>
          <p:cNvPr id="10" name="Picture 2" descr="C:\Documents and Settings\mona\My Documents\My Pictures\Picasa Exports\My Pictures\Mine Action Photos Disc 1\Mine Action Photos Disc 1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24050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  <a:cs typeface="Arial" charset="0"/>
              </a:rPr>
              <a:t>Military: Mine Clearance Partner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5029200" cy="541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North Shuna Mine Clearance Project: </a:t>
            </a:r>
          </a:p>
          <a:p>
            <a:pPr eaLnBrk="1" hangingPunct="1"/>
            <a:r>
              <a:rPr lang="en-US" sz="2400" smtClean="0"/>
              <a:t>Retained Demining Role</a:t>
            </a:r>
          </a:p>
          <a:p>
            <a:pPr eaLnBrk="1" hangingPunct="1"/>
            <a:r>
              <a:rPr lang="en-US" sz="2400" smtClean="0"/>
              <a:t>Guidance and Supervision from NCDR</a:t>
            </a:r>
          </a:p>
          <a:p>
            <a:pPr eaLnBrk="1" hangingPunct="1"/>
            <a:r>
              <a:rPr lang="en-US" sz="2400" smtClean="0"/>
              <a:t>International &amp; National Mine Action Standards</a:t>
            </a:r>
          </a:p>
          <a:p>
            <a:pPr eaLnBrk="1" hangingPunct="1"/>
            <a:r>
              <a:rPr lang="en-US" sz="2400" smtClean="0"/>
              <a:t>Increased credibility</a:t>
            </a:r>
          </a:p>
          <a:p>
            <a:pPr eaLnBrk="1" hangingPunct="1"/>
            <a:r>
              <a:rPr lang="en-US" sz="2400" smtClean="0"/>
              <a:t>Safer working environment</a:t>
            </a:r>
          </a:p>
          <a:p>
            <a:pPr eaLnBrk="1" hangingPunct="1"/>
            <a:r>
              <a:rPr lang="en-US" sz="2400" smtClean="0"/>
              <a:t>Increased resources through NCDR</a:t>
            </a:r>
          </a:p>
          <a:p>
            <a:pPr eaLnBrk="1" hangingPunct="1"/>
            <a:r>
              <a:rPr lang="en-US" sz="2400" smtClean="0"/>
              <a:t>Building </a:t>
            </a:r>
            <a:r>
              <a:rPr lang="en-US" sz="2400" b="1" i="1" smtClean="0"/>
              <a:t>trust</a:t>
            </a:r>
            <a:endParaRPr lang="en-US" sz="2400" i="1" smtClean="0"/>
          </a:p>
          <a:p>
            <a:pPr eaLnBrk="1" hangingPunct="1"/>
            <a:r>
              <a:rPr lang="en-US" sz="2400" smtClean="0"/>
              <a:t>Completed ahead of schedule and under budget</a:t>
            </a:r>
          </a:p>
        </p:txBody>
      </p:sp>
      <p:pic>
        <p:nvPicPr>
          <p:cNvPr id="5" name="Picture 2" descr="C:\Documents and Settings\mona\My Documents\My Pictures\Picasa Exports\My Pictures\Mine Action Photos Disc 1\Mine Action Photos Disc 1\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289" y="1752600"/>
            <a:ext cx="3674111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72000"/>
            <a:ext cx="25908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343400" cy="3429000"/>
          </a:xfrm>
        </p:spPr>
        <p:txBody>
          <a:bodyPr/>
          <a:lstStyle/>
          <a:p>
            <a:pPr eaLnBrk="1" hangingPunct="1"/>
            <a:r>
              <a:rPr lang="en-US" sz="4000" smtClean="0"/>
              <a:t>Determination</a:t>
            </a:r>
          </a:p>
          <a:p>
            <a:pPr eaLnBrk="1" hangingPunct="1"/>
            <a:r>
              <a:rPr lang="en-US" sz="4000" smtClean="0"/>
              <a:t>Ownership</a:t>
            </a:r>
          </a:p>
          <a:p>
            <a:pPr eaLnBrk="1" hangingPunct="1"/>
            <a:r>
              <a:rPr lang="en-US" sz="4000" smtClean="0"/>
              <a:t>Leadership </a:t>
            </a:r>
          </a:p>
          <a:p>
            <a:pPr eaLnBrk="1" hangingPunct="1"/>
            <a:r>
              <a:rPr lang="en-US" sz="4000" smtClean="0"/>
              <a:t>Vision </a:t>
            </a:r>
          </a:p>
          <a:p>
            <a:pPr eaLnBrk="1" hangingPunct="1"/>
            <a:endParaRPr lang="en-US" smtClean="0"/>
          </a:p>
        </p:txBody>
      </p:sp>
      <p:sp>
        <p:nvSpPr>
          <p:cNvPr id="10243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2514600"/>
            <a:ext cx="3124200" cy="2514600"/>
          </a:xfrm>
        </p:spPr>
        <p:txBody>
          <a:bodyPr/>
          <a:lstStyle/>
          <a:p>
            <a:pPr eaLnBrk="1" hangingPunct="1"/>
            <a:r>
              <a:rPr lang="en-US" sz="4000" smtClean="0"/>
              <a:t>Confidence</a:t>
            </a:r>
          </a:p>
          <a:p>
            <a:pPr eaLnBrk="1" hangingPunct="1"/>
            <a:r>
              <a:rPr lang="en-US" sz="4000" smtClean="0"/>
              <a:t>Momentum</a:t>
            </a:r>
          </a:p>
          <a:p>
            <a:pPr eaLnBrk="1" hangingPunct="1"/>
            <a:r>
              <a:rPr lang="en-US" sz="4000" smtClean="0"/>
              <a:t>Success!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95870"/>
            <a:ext cx="8305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Key Ingredients for Success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3352800" y="2667000"/>
            <a:ext cx="2438400" cy="1752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559</Words>
  <Application>Microsoft Office PowerPoint</Application>
  <PresentationFormat>On-screen Show (4:3)</PresentationFormat>
  <Paragraphs>138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Jordan Case Study: From Military to Civilian  NGO-led mine action</vt:lpstr>
      <vt:lpstr>What is a Mine Action Partnership?</vt:lpstr>
      <vt:lpstr>History of Mine Action in Jordan  </vt:lpstr>
      <vt:lpstr>Challenges faced by Military-led Mine Action </vt:lpstr>
      <vt:lpstr>A New Approach </vt:lpstr>
      <vt:lpstr>The Role of NCDR as NMAC</vt:lpstr>
      <vt:lpstr>Key Points for Cooperation Between Military and NCDR </vt:lpstr>
      <vt:lpstr>Military: Mine Clearance Partner</vt:lpstr>
      <vt:lpstr>Slide 9</vt:lpstr>
      <vt:lpstr>Slide 10</vt:lpstr>
      <vt:lpstr>Network of Partnerships</vt:lpstr>
      <vt:lpstr>International Partnerships</vt:lpstr>
      <vt:lpstr>How to Increase Partnership Base</vt:lpstr>
      <vt:lpstr>National Mine Action Plan 2005 - 2009</vt:lpstr>
      <vt:lpstr>International Technical Partners &amp; NGOs</vt:lpstr>
      <vt:lpstr>Domestic Partners</vt:lpstr>
      <vt:lpstr>5 Key Things for Successful  Mine Action Partnerships</vt:lpstr>
      <vt:lpstr>Thank You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Olaf Juergensen</dc:creator>
  <cp:lastModifiedBy>test3</cp:lastModifiedBy>
  <cp:revision>170</cp:revision>
  <dcterms:created xsi:type="dcterms:W3CDTF">2009-05-17T18:06:55Z</dcterms:created>
  <dcterms:modified xsi:type="dcterms:W3CDTF">2009-07-29T17:04:33Z</dcterms:modified>
</cp:coreProperties>
</file>