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20" r:id="rId2"/>
    <p:sldId id="434" r:id="rId3"/>
    <p:sldId id="454" r:id="rId4"/>
    <p:sldId id="477" r:id="rId5"/>
    <p:sldId id="471" r:id="rId6"/>
    <p:sldId id="491" r:id="rId7"/>
    <p:sldId id="488" r:id="rId8"/>
    <p:sldId id="490" r:id="rId9"/>
    <p:sldId id="507" r:id="rId10"/>
    <p:sldId id="517" r:id="rId11"/>
    <p:sldId id="512" r:id="rId12"/>
    <p:sldId id="509" r:id="rId13"/>
    <p:sldId id="525" r:id="rId14"/>
    <p:sldId id="524" r:id="rId15"/>
    <p:sldId id="528" r:id="rId16"/>
    <p:sldId id="527" r:id="rId17"/>
    <p:sldId id="529" r:id="rId18"/>
    <p:sldId id="502" r:id="rId19"/>
    <p:sldId id="519" r:id="rId20"/>
    <p:sldId id="503" r:id="rId21"/>
    <p:sldId id="523" r:id="rId22"/>
    <p:sldId id="514" r:id="rId23"/>
    <p:sldId id="522" r:id="rId24"/>
    <p:sldId id="515" r:id="rId25"/>
    <p:sldId id="516" r:id="rId26"/>
  </p:sldIdLst>
  <p:sldSz cx="9144000" cy="6858000" type="screen4x3"/>
  <p:notesSz cx="6834188" cy="99790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FFCC"/>
    <a:srgbClr val="0000FF"/>
    <a:srgbClr val="0066FF"/>
    <a:srgbClr val="3366FF"/>
    <a:srgbClr val="FFFF99"/>
    <a:srgbClr val="6A8486"/>
    <a:srgbClr val="CC0000"/>
    <a:srgbClr val="99CC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9120" autoAdjust="0"/>
  </p:normalViewPr>
  <p:slideViewPr>
    <p:cSldViewPr>
      <p:cViewPr>
        <p:scale>
          <a:sx n="77" d="100"/>
          <a:sy n="77" d="100"/>
        </p:scale>
        <p:origin x="-2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depthPercent val="80"/>
      <c:rAngAx val="1"/>
    </c:view3D>
    <c:floor>
      <c:spPr>
        <a:solidFill>
          <a:prstClr val="white">
            <a:lumMod val="85000"/>
          </a:prstClr>
        </a:solidFill>
      </c:spPr>
    </c:floor>
    <c:sideWall>
      <c:spPr>
        <a:solidFill>
          <a:schemeClr val="bg1">
            <a:lumMod val="75000"/>
          </a:schemeClr>
        </a:solidFill>
      </c:spPr>
    </c:sideWall>
    <c:backWall>
      <c:spPr>
        <a:solidFill>
          <a:schemeClr val="bg1">
            <a:lumMod val="85000"/>
          </a:schemeClr>
        </a:solidFill>
      </c:spPr>
    </c:backWall>
    <c:plotArea>
      <c:layout>
        <c:manualLayout>
          <c:layoutTarget val="inner"/>
          <c:xMode val="edge"/>
          <c:yMode val="edge"/>
          <c:x val="7.8813538932634597E-2"/>
          <c:y val="3.86987273929758E-2"/>
          <c:w val="0.92118646106735791"/>
          <c:h val="0.87626264840252277"/>
        </c:manualLayout>
      </c:layout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HORAS TRABAJADAS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4.1666666666666814E-3"/>
                  <c:y val="-1.9364516049105263E-2"/>
                </c:manualLayout>
              </c:layout>
              <c:showVal val="1"/>
            </c:dLbl>
            <c:dLbl>
              <c:idx val="1"/>
              <c:layout>
                <c:manualLayout>
                  <c:x val="-1.3888888888889117E-3"/>
                  <c:y val="-1.6943951542967135E-2"/>
                </c:manualLayout>
              </c:layout>
              <c:showVal val="1"/>
            </c:dLbl>
            <c:dLbl>
              <c:idx val="2"/>
              <c:layout>
                <c:manualLayout>
                  <c:x val="9.7222222222222727E-3"/>
                  <c:y val="-1.9364516049105263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1.93645160491052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6.265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AÑO 2005</c:v>
                </c:pt>
                <c:pt idx="1">
                  <c:v>AÑO 2006</c:v>
                </c:pt>
                <c:pt idx="2">
                  <c:v>AÑO 2007</c:v>
                </c:pt>
                <c:pt idx="3">
                  <c:v>AÑO 2008</c:v>
                </c:pt>
                <c:pt idx="4">
                  <c:v>AÑO 2009</c:v>
                </c:pt>
              </c:strCache>
            </c:strRef>
          </c:cat>
          <c:val>
            <c:numRef>
              <c:f>Hoja1!$B$2:$B$6</c:f>
              <c:numCache>
                <c:formatCode>#,##0</c:formatCode>
                <c:ptCount val="5"/>
                <c:pt idx="0">
                  <c:v>284</c:v>
                </c:pt>
                <c:pt idx="1">
                  <c:v>564</c:v>
                </c:pt>
                <c:pt idx="2">
                  <c:v>3207</c:v>
                </c:pt>
                <c:pt idx="3">
                  <c:v>6265</c:v>
                </c:pt>
                <c:pt idx="4">
                  <c:v>3720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MINAS DESTRUIDAS</c:v>
                </c:pt>
              </c:strCache>
            </c:strRef>
          </c:tx>
          <c:spPr>
            <a:solidFill>
              <a:srgbClr val="002060"/>
            </a:solidFill>
            <a:ln w="19050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1.3888888888889105E-2"/>
                  <c:y val="-1.6943951542967236E-2"/>
                </c:manualLayout>
              </c:layout>
              <c:showVal val="1"/>
            </c:dLbl>
            <c:dLbl>
              <c:idx val="1"/>
              <c:layout>
                <c:manualLayout>
                  <c:x val="6.9444444444445299E-3"/>
                  <c:y val="-1.4523387036828705E-2"/>
                </c:manualLayout>
              </c:layout>
              <c:showVal val="1"/>
            </c:dLbl>
            <c:dLbl>
              <c:idx val="2"/>
              <c:layout>
                <c:manualLayout>
                  <c:x val="6.9444444444445299E-3"/>
                  <c:y val="-1.2102822530690661E-2"/>
                </c:manualLayout>
              </c:layout>
              <c:showVal val="1"/>
            </c:dLbl>
            <c:dLbl>
              <c:idx val="3"/>
              <c:layout>
                <c:manualLayout>
                  <c:x val="1.1111111111111233E-2"/>
                  <c:y val="-1.69441421385974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448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AÑO 2005</c:v>
                </c:pt>
                <c:pt idx="1">
                  <c:v>AÑO 2006</c:v>
                </c:pt>
                <c:pt idx="2">
                  <c:v>AÑO 2007</c:v>
                </c:pt>
                <c:pt idx="3">
                  <c:v>AÑO 2008</c:v>
                </c:pt>
                <c:pt idx="4">
                  <c:v>AÑO 2009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400</c:v>
                </c:pt>
                <c:pt idx="1">
                  <c:v>192</c:v>
                </c:pt>
                <c:pt idx="2" formatCode="#,##0">
                  <c:v>510</c:v>
                </c:pt>
                <c:pt idx="3" formatCode="#,##0">
                  <c:v>448</c:v>
                </c:pt>
                <c:pt idx="4">
                  <c:v>799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MUSES DESTRUIDOS</c:v>
                </c:pt>
              </c:strCache>
            </c:strRef>
          </c:tx>
          <c:spPr>
            <a:solidFill>
              <a:srgbClr val="FFFF00"/>
            </a:solidFill>
            <a:ln w="19050">
              <a:solidFill>
                <a:srgbClr val="FF0000"/>
              </a:solidFill>
            </a:ln>
          </c:spPr>
          <c:dLbls>
            <c:dLbl>
              <c:idx val="0"/>
              <c:layout>
                <c:manualLayout>
                  <c:x val="1.1111111111111233E-2"/>
                  <c:y val="-1.2102822530690661E-2"/>
                </c:manualLayout>
              </c:layout>
              <c:showVal val="1"/>
            </c:dLbl>
            <c:dLbl>
              <c:idx val="1"/>
              <c:layout>
                <c:manualLayout>
                  <c:x val="1.1111111111111233E-2"/>
                  <c:y val="-1.2102822530690661E-2"/>
                </c:manualLayout>
              </c:layout>
              <c:showVal val="1"/>
            </c:dLbl>
            <c:dLbl>
              <c:idx val="2"/>
              <c:layout>
                <c:manualLayout>
                  <c:x val="8.3333333333333766E-3"/>
                  <c:y val="-1.2102822530690661E-2"/>
                </c:manualLayout>
              </c:layout>
              <c:showVal val="1"/>
            </c:dLbl>
            <c:dLbl>
              <c:idx val="3"/>
              <c:layout>
                <c:manualLayout>
                  <c:x val="8.3333333333333766E-3"/>
                  <c:y val="-2.42056450613812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AÑO 2005</c:v>
                </c:pt>
                <c:pt idx="1">
                  <c:v>AÑO 2006</c:v>
                </c:pt>
                <c:pt idx="2">
                  <c:v>AÑO 2007</c:v>
                </c:pt>
                <c:pt idx="3">
                  <c:v>AÑO 2008</c:v>
                </c:pt>
                <c:pt idx="4">
                  <c:v>AÑO 2009</c:v>
                </c:pt>
              </c:strCache>
            </c:strRef>
          </c:cat>
          <c:val>
            <c:numRef>
              <c:f>Hoja1!$D$2:$D$6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257</c:v>
                </c:pt>
                <c:pt idx="3">
                  <c:v>55</c:v>
                </c:pt>
                <c:pt idx="4">
                  <c:v>21</c:v>
                </c:pt>
              </c:numCache>
            </c:numRef>
          </c:val>
        </c:ser>
        <c:gapWidth val="33"/>
        <c:gapDepth val="462"/>
        <c:shape val="cylinder"/>
        <c:axId val="68109824"/>
        <c:axId val="68111360"/>
        <c:axId val="0"/>
      </c:bar3DChart>
      <c:catAx>
        <c:axId val="68109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8111360"/>
        <c:crosses val="autoZero"/>
        <c:auto val="1"/>
        <c:lblAlgn val="ctr"/>
        <c:lblOffset val="100"/>
      </c:catAx>
      <c:valAx>
        <c:axId val="68111360"/>
        <c:scaling>
          <c:orientation val="minMax"/>
        </c:scaling>
        <c:axPos val="l"/>
        <c:majorGridlines>
          <c:spPr>
            <a:ln w="22225">
              <a:solidFill>
                <a:schemeClr val="tx1"/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c:spPr>
        </c:majorGridlines>
        <c:numFmt formatCode="#,##0" sourceLinked="1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8109824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h="63500"/>
        </a:sp3d>
      </c:spPr>
    </c:plotArea>
    <c:legend>
      <c:legendPos val="r"/>
      <c:layout>
        <c:manualLayout>
          <c:xMode val="edge"/>
          <c:yMode val="edge"/>
          <c:x val="0.19617486876640441"/>
          <c:y val="0.14931951018506279"/>
          <c:w val="0.33373884514436064"/>
          <c:h val="0.31091078122541294"/>
        </c:manualLayout>
      </c:layout>
      <c:txPr>
        <a:bodyPr/>
        <a:lstStyle/>
        <a:p>
          <a:pPr>
            <a:defRPr sz="1800" b="1">
              <a:latin typeface="Arial Black" pitchFamily="34" charset="0"/>
              <a:cs typeface="Arial" pitchFamily="34" charset="0"/>
            </a:defRPr>
          </a:pPr>
          <a:endParaRPr lang="en-US"/>
        </a:p>
      </c:txPr>
    </c:legend>
    <c:plotVisOnly val="1"/>
  </c:chart>
  <c:spPr>
    <a:ln w="19050"/>
    <a:effectLst>
      <a:outerShdw blurRad="50800" dist="50800" dir="5400000" algn="ctr" rotWithShape="0">
        <a:srgbClr val="FFFF00"/>
      </a:outerShdw>
    </a:effectLst>
    <a:scene3d>
      <a:camera prst="orthographicFront"/>
      <a:lightRig rig="threePt" dir="t"/>
    </a:scene3d>
    <a:sp3d prstMaterial="metal"/>
  </c:spPr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floor>
      <c:spPr>
        <a:solidFill>
          <a:schemeClr val="bg1">
            <a:lumMod val="75000"/>
          </a:schemeClr>
        </a:solidFill>
      </c:spPr>
    </c:floor>
    <c:sideWall>
      <c:spPr>
        <a:solidFill>
          <a:schemeClr val="bg1">
            <a:lumMod val="85000"/>
          </a:schemeClr>
        </a:solidFill>
      </c:spPr>
    </c:sideWall>
    <c:backWall>
      <c:spPr>
        <a:solidFill>
          <a:schemeClr val="bg1">
            <a:lumMod val="85000"/>
          </a:schemeClr>
        </a:solidFill>
      </c:spPr>
    </c:backWall>
    <c:plotArea>
      <c:layout>
        <c:manualLayout>
          <c:layoutTarget val="inner"/>
          <c:xMode val="edge"/>
          <c:yMode val="edge"/>
          <c:x val="9.5340223097112861E-2"/>
          <c:y val="3.2024403741484506E-2"/>
          <c:w val="0.90465977690289257"/>
          <c:h val="0.8620476373029331"/>
        </c:manualLayout>
      </c:layout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CONVENCIONAL</c:v>
                </c:pt>
              </c:strCache>
            </c:strRef>
          </c:tx>
          <c:spPr>
            <a:solidFill>
              <a:srgbClr val="FFFF00"/>
            </a:solidFill>
            <a:ln w="19050">
              <a:solidFill>
                <a:srgbClr val="002060"/>
              </a:solidFill>
            </a:ln>
          </c:spPr>
          <c:dLbls>
            <c:dLbl>
              <c:idx val="0"/>
              <c:layout>
                <c:manualLayout>
                  <c:x val="8.3333333333333367E-3"/>
                  <c:y val="-1.9631818385584521E-2"/>
                </c:manualLayout>
              </c:layout>
              <c:showVal val="1"/>
            </c:dLbl>
            <c:dLbl>
              <c:idx val="1"/>
              <c:layout>
                <c:manualLayout>
                  <c:x val="1.1111111111111125E-2"/>
                  <c:y val="-1.7177841087386323E-2"/>
                </c:manualLayout>
              </c:layout>
              <c:showVal val="1"/>
            </c:dLbl>
            <c:dLbl>
              <c:idx val="2"/>
              <c:layout>
                <c:manualLayout>
                  <c:x val="4.1666666666666683E-3"/>
                  <c:y val="-2.6993750280178419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45397729819804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58.232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AÑO 2005</c:v>
                </c:pt>
                <c:pt idx="1">
                  <c:v>AÑO 2006</c:v>
                </c:pt>
                <c:pt idx="2">
                  <c:v>AÑO 2007</c:v>
                </c:pt>
                <c:pt idx="3">
                  <c:v>AÑO 2008</c:v>
                </c:pt>
                <c:pt idx="4">
                  <c:v>AÑO 2009</c:v>
                </c:pt>
              </c:strCache>
            </c:strRef>
          </c:cat>
          <c:val>
            <c:numRef>
              <c:f>Hoja1!$B$2:$B$6</c:f>
              <c:numCache>
                <c:formatCode>#,##0</c:formatCode>
                <c:ptCount val="5"/>
                <c:pt idx="0">
                  <c:v>4831</c:v>
                </c:pt>
                <c:pt idx="1">
                  <c:v>5659</c:v>
                </c:pt>
                <c:pt idx="2">
                  <c:v>26400</c:v>
                </c:pt>
                <c:pt idx="3">
                  <c:v>58232</c:v>
                </c:pt>
                <c:pt idx="4" formatCode="General">
                  <c:v>27269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EMERGENCIA</c:v>
                </c:pt>
              </c:strCache>
            </c:strRef>
          </c:tx>
          <c:spPr>
            <a:solidFill>
              <a:srgbClr val="FF0000"/>
            </a:solidFill>
            <a:ln w="19050"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1.1111111111111125E-2"/>
                  <c:y val="-3.1901704876574968E-2"/>
                </c:manualLayout>
              </c:layout>
              <c:showVal val="1"/>
            </c:dLbl>
            <c:dLbl>
              <c:idx val="1"/>
              <c:layout>
                <c:manualLayout>
                  <c:x val="1.3888888888889055E-2"/>
                  <c:y val="-3.1901704876574968E-2"/>
                </c:manualLayout>
              </c:layout>
              <c:showVal val="1"/>
            </c:dLbl>
            <c:dLbl>
              <c:idx val="2"/>
              <c:layout>
                <c:manualLayout>
                  <c:x val="1.6666666666666701E-2"/>
                  <c:y val="-2.6993750280178419E-2"/>
                </c:manualLayout>
              </c:layout>
              <c:showVal val="1"/>
            </c:dLbl>
            <c:dLbl>
              <c:idx val="3"/>
              <c:layout>
                <c:manualLayout>
                  <c:x val="9.7222222222222224E-3"/>
                  <c:y val="-2.45397729819804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139.759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Hoja1!$A$2:$A$6</c:f>
              <c:strCache>
                <c:ptCount val="5"/>
                <c:pt idx="0">
                  <c:v>AÑO 2005</c:v>
                </c:pt>
                <c:pt idx="1">
                  <c:v>AÑO 2006</c:v>
                </c:pt>
                <c:pt idx="2">
                  <c:v>AÑO 2007</c:v>
                </c:pt>
                <c:pt idx="3">
                  <c:v>AÑO 2008</c:v>
                </c:pt>
                <c:pt idx="4">
                  <c:v>AÑO 2009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 formatCode="#,##0">
                  <c:v>17329</c:v>
                </c:pt>
                <c:pt idx="3" formatCode="#,##0">
                  <c:v>138381</c:v>
                </c:pt>
                <c:pt idx="4">
                  <c:v>45482</c:v>
                </c:pt>
              </c:numCache>
            </c:numRef>
          </c:val>
        </c:ser>
        <c:gapWidth val="24"/>
        <c:gapDepth val="288"/>
        <c:shape val="cylinder"/>
        <c:axId val="67687168"/>
        <c:axId val="67688704"/>
        <c:axId val="0"/>
      </c:bar3DChart>
      <c:catAx>
        <c:axId val="67687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7688704"/>
        <c:crosses val="autoZero"/>
        <c:auto val="1"/>
        <c:lblAlgn val="ctr"/>
        <c:lblOffset val="100"/>
      </c:catAx>
      <c:valAx>
        <c:axId val="67688704"/>
        <c:scaling>
          <c:orientation val="minMax"/>
        </c:scaling>
        <c:axPos val="l"/>
        <c:majorGridlines>
          <c:spPr>
            <a:ln w="12700">
              <a:solidFill>
                <a:prstClr val="black"/>
              </a:solidFill>
            </a:ln>
          </c:spPr>
        </c:majorGridlines>
        <c:numFmt formatCode="#,##0" sourceLinked="1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7687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8182075678040586"/>
          <c:y val="0.26864906810695166"/>
          <c:w val="0.26618328958880288"/>
          <c:h val="0.15276569038303744"/>
        </c:manualLayout>
      </c:layout>
      <c:txPr>
        <a:bodyPr/>
        <a:lstStyle/>
        <a:p>
          <a:pPr>
            <a:defRPr sz="1800">
              <a:latin typeface="Arial Black" pitchFamily="34" charset="0"/>
              <a:cs typeface="Arial" pitchFamily="34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78" tIns="45039" rIns="90078" bIns="45039" numCol="1" anchor="t" anchorCtr="0" compatLnSpc="1">
            <a:prstTxWarp prst="textNoShape">
              <a:avLst/>
            </a:prstTxWarp>
          </a:bodyPr>
          <a:lstStyle>
            <a:lvl1pPr defTabSz="9001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125" y="0"/>
            <a:ext cx="2961481" cy="49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78" tIns="45039" rIns="90078" bIns="45039" numCol="1" anchor="t" anchorCtr="0" compatLnSpc="1">
            <a:prstTxWarp prst="textNoShape">
              <a:avLst/>
            </a:prstTxWarp>
          </a:bodyPr>
          <a:lstStyle>
            <a:lvl1pPr algn="r" defTabSz="9001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392C91A-29F5-449A-AEA4-3100E7E84F76}" type="datetimeFigureOut">
              <a:rPr lang="es-ES"/>
              <a:pPr>
                <a:defRPr/>
              </a:pPr>
              <a:t>29/07/2009</a:t>
            </a:fld>
            <a:endParaRPr lang="es-E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155"/>
            <a:ext cx="2961481" cy="49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78" tIns="45039" rIns="90078" bIns="45039" numCol="1" anchor="b" anchorCtr="0" compatLnSpc="1">
            <a:prstTxWarp prst="textNoShape">
              <a:avLst/>
            </a:prstTxWarp>
          </a:bodyPr>
          <a:lstStyle>
            <a:lvl1pPr defTabSz="9001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125" y="9478155"/>
            <a:ext cx="2961481" cy="49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78" tIns="45039" rIns="90078" bIns="45039" numCol="1" anchor="b" anchorCtr="0" compatLnSpc="1">
            <a:prstTxWarp prst="textNoShape">
              <a:avLst/>
            </a:prstTxWarp>
          </a:bodyPr>
          <a:lstStyle>
            <a:lvl1pPr algn="r" defTabSz="900113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3C8B725D-B7BB-45E8-84FB-76F4F5AFE0C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9" tIns="45534" rIns="91069" bIns="45534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1125" y="0"/>
            <a:ext cx="2961481" cy="49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9" tIns="45534" rIns="91069" bIns="45534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9300"/>
            <a:ext cx="4986338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3419" y="4739950"/>
            <a:ext cx="5467350" cy="449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9" tIns="45534" rIns="91069" bIns="455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8155"/>
            <a:ext cx="2961481" cy="49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9" tIns="45534" rIns="91069" bIns="45534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125" y="9478155"/>
            <a:ext cx="2961481" cy="49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69" tIns="45534" rIns="91069" bIns="45534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Arial" charset="0"/>
              </a:defRPr>
            </a:lvl1pPr>
          </a:lstStyle>
          <a:p>
            <a:pPr>
              <a:defRPr/>
            </a:pPr>
            <a:fld id="{03EEB34B-5159-489B-B715-295E5758C4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3BB29-3720-48DC-B7DE-0F97BD844526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86337" cy="374015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419" y="4739949"/>
            <a:ext cx="5467350" cy="4488642"/>
          </a:xfrm>
          <a:noFill/>
          <a:ln/>
        </p:spPr>
        <p:txBody>
          <a:bodyPr/>
          <a:lstStyle/>
          <a:p>
            <a:endParaRPr lang="es-CO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11FA6-C41C-48F4-B13B-1E4092932239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B7B19-2731-4123-8EE0-40969ACC18A0}" type="slidenum">
              <a:rPr lang="es-ES" smtClean="0"/>
              <a:pPr/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F9A3E8-6AEA-46B2-825A-BB00EADE3AAF}" type="slidenum">
              <a:rPr lang="es-ES" smtClean="0"/>
              <a:pPr/>
              <a:t>12</a:t>
            </a:fld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819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11D28-FE66-4A55-A5AB-53C55E7D2B94}" type="slidenum">
              <a:rPr lang="es-ES" smtClean="0"/>
              <a:pPr/>
              <a:t>13</a:t>
            </a:fld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11FA6-C41C-48F4-B13B-1E4092932239}" type="slidenum">
              <a:rPr lang="es-ES" smtClean="0"/>
              <a:pPr/>
              <a:t>14</a:t>
            </a:fld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EB34B-5159-489B-B715-295E5758C45F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EB34B-5159-489B-B715-295E5758C45F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65D74-6451-4E62-A5DA-81F2F96109D2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A3DE0-809E-4D58-81D7-00937492FBBD}" type="slidenum">
              <a:rPr lang="es-ES" smtClean="0"/>
              <a:pPr/>
              <a:t>18</a:t>
            </a:fld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507B01-5B0B-4D2F-953A-30AC180FB990}" type="slidenum">
              <a:rPr lang="es-ES" smtClean="0"/>
              <a:pPr/>
              <a:t>19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0C659F-40B2-4510-95FA-2A121A6250AF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54373-320A-406B-AB3D-5228E12A57E7}" type="slidenum">
              <a:rPr lang="es-ES" smtClean="0"/>
              <a:pPr/>
              <a:t>20</a:t>
            </a:fld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254373-320A-406B-AB3D-5228E12A57E7}" type="slidenum">
              <a:rPr lang="es-ES" smtClean="0"/>
              <a:pPr/>
              <a:t>21</a:t>
            </a:fld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B68C5-619D-4AB2-899F-EF890C0EDEEC}" type="slidenum">
              <a:rPr lang="es-ES" smtClean="0"/>
              <a:pPr/>
              <a:t>22</a:t>
            </a:fld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EEB34B-5159-489B-B715-295E5758C45F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979A03-2289-4FDE-85F6-2866A6C64805}" type="slidenum">
              <a:rPr lang="es-ES" smtClean="0"/>
              <a:pPr/>
              <a:t>24</a:t>
            </a:fld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D04AB-E705-4638-8FA0-9847AFCD0249}" type="slidenum">
              <a:rPr lang="es-ES" smtClean="0"/>
              <a:pPr/>
              <a:t>25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3792FC-453E-4467-AC13-EF61984C4BCE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D10A6-D4F1-4EC2-A396-966F727A2BA2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/>
          </a:p>
        </p:txBody>
      </p:sp>
      <p:sp>
        <p:nvSpPr>
          <p:cNvPr id="2867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F52E5-EEDA-481D-99E7-7173C599653F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E0CCFB-CDA9-422E-8383-FD45C3800B11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dirty="0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883CAB-EBD9-4810-9C95-ABB30CDB0419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dirty="0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4168D7-F8C8-4179-8681-444E284F8407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CO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ECA4A-9C2B-4E40-80E0-33442DED4303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18859-3E60-419E-9933-BB5528540A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C913B-DE49-4C0C-96E3-C47A782378D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64054-9155-441A-BB28-B8F15EF868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F7821-2B12-4F28-B4D1-EF5A54456AB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AB3CA-9DD0-4398-AEE1-AE44E32A26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37BD6-0E57-4BC5-8892-42B2895133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4DEEE-6D76-4508-B75A-BC8D56C9A31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AEA39-5EA5-44CB-A987-3196973622B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85D1E-2474-4DAB-B593-DFF9A92FCA2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2C35D-A7AD-440A-9945-E6325B03F0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BA623-A7EA-4A7E-BF41-283EECC2C2F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C706-5AA6-4334-BA2D-9482381F822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A121F-6056-4DBE-9024-22FD757CE8B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67B01-16D5-4FA9-BD3D-4A5D6BDD009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63E9A7F-E53A-4A18-8B5A-685E0C36C39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Excel_Worksheet1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package" Target="../embeddings/Microsoft_Office_Excel_Worksheet6.xlsx"/><Relationship Id="rId5" Type="http://schemas.openxmlformats.org/officeDocument/2006/relationships/package" Target="../embeddings/Microsoft_Office_Excel_Worksheet5.xlsx"/><Relationship Id="rId4" Type="http://schemas.openxmlformats.org/officeDocument/2006/relationships/package" Target="../embeddings/Microsoft_Office_Excel_Worksheet4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Office_Excel_Worksheet9.xlsx"/><Relationship Id="rId5" Type="http://schemas.openxmlformats.org/officeDocument/2006/relationships/package" Target="../embeddings/Microsoft_Office_Excel_Worksheet8.xlsx"/><Relationship Id="rId4" Type="http://schemas.openxmlformats.org/officeDocument/2006/relationships/package" Target="../embeddings/Microsoft_Office_Excel_Worksheet7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Microsoft_Office_Excel_97-2003_Worksheet5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Microsoft_Office_Excel_97-2003_Worksheet6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package" Target="../embeddings/Microsoft_Office_Excel_Worksheet10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11188" y="1627188"/>
            <a:ext cx="79930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es-ES_tradnl" sz="2400" b="1">
              <a:solidFill>
                <a:schemeClr val="bg1"/>
              </a:solidFill>
            </a:endParaRPr>
          </a:p>
        </p:txBody>
      </p:sp>
      <p:pic>
        <p:nvPicPr>
          <p:cNvPr id="9219" name="Picture 6" descr="full escudo c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1811338"/>
            <a:ext cx="3382963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6 Título"/>
          <p:cNvSpPr>
            <a:spLocks noGrp="1"/>
          </p:cNvSpPr>
          <p:nvPr>
            <p:ph type="title"/>
          </p:nvPr>
        </p:nvSpPr>
        <p:spPr>
          <a:xfrm>
            <a:off x="557213" y="530066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MX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INSPECCION GENERAL FUERZAS MILITARES DESMINADO HUMANITARIO</a:t>
            </a:r>
            <a:endParaRPr lang="es-CO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6 Título"/>
          <p:cNvSpPr txBox="1">
            <a:spLocks/>
          </p:cNvSpPr>
          <p:nvPr/>
        </p:nvSpPr>
        <p:spPr bwMode="auto">
          <a:xfrm>
            <a:off x="709613" y="28572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MX" sz="4000" b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FUERZAS MILITARES DE COLOMBIA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COMANDO</a:t>
            </a:r>
            <a:r>
              <a:rPr kumimoji="0" lang="es-MX" sz="4000" b="1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GENERAL</a:t>
            </a:r>
            <a:endParaRPr kumimoji="0" lang="es-CO" sz="40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920078" y="571480"/>
            <a:ext cx="7366957" cy="642942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BASES MILITARES EN PROCESO</a:t>
            </a:r>
          </a:p>
          <a:p>
            <a:pPr algn="ctr">
              <a:defRPr/>
            </a:pPr>
            <a:endParaRPr lang="es-CO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79881" name="Object 9"/>
          <p:cNvGraphicFramePr>
            <a:graphicFrameLocks noChangeAspect="1"/>
          </p:cNvGraphicFramePr>
          <p:nvPr/>
        </p:nvGraphicFramePr>
        <p:xfrm>
          <a:off x="407988" y="2100263"/>
          <a:ext cx="8477250" cy="2941637"/>
        </p:xfrm>
        <a:graphic>
          <a:graphicData uri="http://schemas.openxmlformats.org/presentationml/2006/ole">
            <p:oleObj spid="_x0000_s79881" name="Worksheet" r:id="rId4" imgW="7867650" imgH="27432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766888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35025" y="496888"/>
            <a:ext cx="7654925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104" tIns="41052" rIns="82104" bIns="41052">
            <a:spAutoFit/>
          </a:bodyPr>
          <a:lstStyle/>
          <a:p>
            <a:pPr defTabSz="887413">
              <a:spcBef>
                <a:spcPct val="50000"/>
              </a:spcBef>
              <a:defRPr/>
            </a:pPr>
            <a:endParaRPr lang="es-ES" u="sng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10" name="9 Imagen" descr="DSC00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928670"/>
            <a:ext cx="8496327" cy="562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Rectángulo redondeado"/>
          <p:cNvSpPr/>
          <p:nvPr/>
        </p:nvSpPr>
        <p:spPr>
          <a:xfrm>
            <a:off x="452089" y="214310"/>
            <a:ext cx="8216288" cy="571504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ATENCIÓN A EMERGENCIAS HUMANITARIAS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66888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3" name="2 Rectángulo redondeado"/>
          <p:cNvSpPr/>
          <p:nvPr/>
        </p:nvSpPr>
        <p:spPr>
          <a:xfrm>
            <a:off x="1036620" y="293686"/>
            <a:ext cx="7573962" cy="428628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BAJO GRANDE - SUR DE BOLIVAR</a:t>
            </a:r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2324115" y="1262063"/>
            <a:ext cx="43195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s-CO" b="1" dirty="0">
                <a:solidFill>
                  <a:srgbClr val="FFFF00"/>
                </a:solidFill>
              </a:rPr>
              <a:t> </a:t>
            </a:r>
            <a:r>
              <a:rPr lang="es-C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ATAQUE DE LAS FARC (7 AÑOS )</a:t>
            </a:r>
          </a:p>
          <a:p>
            <a:pPr>
              <a:buFont typeface="Arial" charset="0"/>
              <a:buChar char="•"/>
              <a:defRPr/>
            </a:pP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es-C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120 FAMILIAS DESPLAZADAS.</a:t>
            </a:r>
          </a:p>
          <a:p>
            <a:pPr>
              <a:buFont typeface="Arial" charset="0"/>
              <a:buChar char="•"/>
              <a:defRPr/>
            </a:pP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es-C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FRENTE 37 – a. MARTIN CABALERO</a:t>
            </a:r>
          </a:p>
          <a:p>
            <a:pPr>
              <a:buFont typeface="Arial" charset="0"/>
              <a:buChar char="•"/>
              <a:defRPr/>
            </a:pP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es-C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SECUESTRO DR. FERNANDO ARAUJO.</a:t>
            </a:r>
          </a:p>
          <a:p>
            <a:pPr>
              <a:buFont typeface="Arial" charset="0"/>
              <a:buChar char="•"/>
              <a:defRPr/>
            </a:pP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es-C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OPERACIÓN ALCATRAZ. ( FUCAD)</a:t>
            </a:r>
          </a:p>
          <a:p>
            <a:pPr>
              <a:buFont typeface="Arial" charset="0"/>
              <a:buChar char="•"/>
              <a:defRPr/>
            </a:pP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es-C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07 ACCIDENTES CON MINAS.</a:t>
            </a:r>
          </a:p>
          <a:p>
            <a:pPr>
              <a:buFont typeface="Arial" charset="0"/>
              <a:buChar char="•"/>
              <a:defRPr/>
            </a:pPr>
            <a:endParaRPr lang="es-C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charset="0"/>
              <a:buChar char="•"/>
              <a:defRPr/>
            </a:pPr>
            <a:r>
              <a:rPr lang="es-CO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2007 INICIO ATENCION EMERGENCIA H</a:t>
            </a:r>
            <a:r>
              <a:rPr lang="es-CO" b="1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766888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CO"/>
          </a:p>
        </p:txBody>
      </p:sp>
      <p:sp>
        <p:nvSpPr>
          <p:cNvPr id="4" name="3 Rectángulo redondeado"/>
          <p:cNvSpPr/>
          <p:nvPr/>
        </p:nvSpPr>
        <p:spPr>
          <a:xfrm>
            <a:off x="651628" y="230182"/>
            <a:ext cx="7849462" cy="428628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BAJO GRANDE DESPEJADO 19-NOV-08</a:t>
            </a:r>
          </a:p>
        </p:txBody>
      </p:sp>
      <p:pic>
        <p:nvPicPr>
          <p:cNvPr id="48134" name="Picture 7" descr="C:\Documents and Settings\Administrador\Mis documentos\Imagenes visita de monitoreo\cartagena\Fotos Bajo Grande\S5001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785813"/>
            <a:ext cx="8358188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4 Rectángulo"/>
          <p:cNvSpPr>
            <a:spLocks noChangeArrowheads="1"/>
          </p:cNvSpPr>
          <p:nvPr/>
        </p:nvSpPr>
        <p:spPr bwMode="auto">
          <a:xfrm>
            <a:off x="785813" y="6191250"/>
            <a:ext cx="1582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Arial Black" pitchFamily="34" charset="0"/>
              </a:rPr>
              <a:t>3  A.E.I</a:t>
            </a:r>
          </a:p>
        </p:txBody>
      </p:sp>
      <p:sp>
        <p:nvSpPr>
          <p:cNvPr id="48136" name="5 Rectángulo"/>
          <p:cNvSpPr>
            <a:spLocks noChangeArrowheads="1"/>
          </p:cNvSpPr>
          <p:nvPr/>
        </p:nvSpPr>
        <p:spPr bwMode="auto">
          <a:xfrm>
            <a:off x="3182938" y="6191250"/>
            <a:ext cx="1960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Arial Black" pitchFamily="34" charset="0"/>
              </a:rPr>
              <a:t>4MUSES </a:t>
            </a:r>
          </a:p>
        </p:txBody>
      </p:sp>
      <p:sp>
        <p:nvSpPr>
          <p:cNvPr id="48137" name="6 Rectángulo"/>
          <p:cNvSpPr>
            <a:spLocks noChangeArrowheads="1"/>
          </p:cNvSpPr>
          <p:nvPr/>
        </p:nvSpPr>
        <p:spPr bwMode="auto">
          <a:xfrm>
            <a:off x="6000750" y="6191250"/>
            <a:ext cx="2835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 smtClean="0">
                <a:solidFill>
                  <a:schemeClr val="bg1"/>
                </a:solidFill>
                <a:latin typeface="Arial Black" pitchFamily="34" charset="0"/>
              </a:rPr>
              <a:t>104.779 MTS </a:t>
            </a:r>
            <a:endParaRPr lang="es-E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8138" name="7 CuadroTexto"/>
          <p:cNvSpPr txBox="1">
            <a:spLocks noChangeArrowheads="1"/>
          </p:cNvSpPr>
          <p:nvPr/>
        </p:nvSpPr>
        <p:spPr bwMode="auto">
          <a:xfrm>
            <a:off x="8501063" y="6143625"/>
            <a:ext cx="30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2</a:t>
            </a:r>
            <a:endParaRPr lang="es-E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651628" y="230182"/>
            <a:ext cx="7849462" cy="428628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ATENCION </a:t>
            </a:r>
            <a:r>
              <a:rPr lang="es-CO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 EMERGENCIAS HUMANITARIAS </a:t>
            </a:r>
            <a:r>
              <a:rPr lang="es-CO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 PROCESO</a:t>
            </a:r>
            <a:endParaRPr lang="es-CO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407988" y="1704975"/>
          <a:ext cx="8353425" cy="3817938"/>
        </p:xfrm>
        <a:graphic>
          <a:graphicData uri="http://schemas.openxmlformats.org/presentationml/2006/ole">
            <p:oleObj spid="_x0000_s87043" name="Worksheet" r:id="rId4" imgW="7753350" imgH="356235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642910" y="230182"/>
            <a:ext cx="7849462" cy="627050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RENDIMIENTO </a:t>
            </a:r>
            <a:endParaRPr lang="es-CO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285720" y="2138362"/>
          <a:ext cx="7931175" cy="2862273"/>
        </p:xfrm>
        <a:graphic>
          <a:graphicData uri="http://schemas.openxmlformats.org/presentationml/2006/ole">
            <p:oleObj spid="_x0000_s132098" name="Worksheet" r:id="rId4" imgW="5715000" imgH="771525" progId="Excel.Sheet.8">
              <p:embed/>
            </p:oleObj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3786182" y="292893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2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929586" y="364331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2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929586" y="435769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</a:rPr>
              <a:t>2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286512" y="221455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FFFF00"/>
                </a:solidFill>
              </a:rPr>
              <a:t>2</a:t>
            </a:r>
            <a:endParaRPr lang="es-E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1316038" y="2084407"/>
          <a:ext cx="6364287" cy="4059237"/>
        </p:xfrm>
        <a:graphic>
          <a:graphicData uri="http://schemas.openxmlformats.org/presentationml/2006/ole">
            <p:oleObj spid="_x0000_s150530" name="Hoja de cálculo" r:id="rId4" imgW="4724400" imgH="2981249" progId="Excel.Sheet.12">
              <p:embed/>
            </p:oleObj>
          </a:graphicData>
        </a:graphic>
      </p:graphicFrame>
      <p:sp>
        <p:nvSpPr>
          <p:cNvPr id="15" name="14 Rectángulo"/>
          <p:cNvSpPr/>
          <p:nvPr/>
        </p:nvSpPr>
        <p:spPr>
          <a:xfrm>
            <a:off x="3071834" y="6143644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_tradnl" sz="800" dirty="0" smtClean="0">
                <a:solidFill>
                  <a:schemeClr val="bg1"/>
                </a:solidFill>
              </a:rPr>
              <a:t> Fuente: Departamento de desminado humanitario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744842" y="785801"/>
            <a:ext cx="7849462" cy="428628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COMUNIDAD BENEFICIADAS 2005-2009</a:t>
            </a:r>
            <a:endParaRPr lang="es-CO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6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 sz="1600" u="sng" dirty="0"/>
          </a:p>
        </p:txBody>
      </p:sp>
      <p:sp>
        <p:nvSpPr>
          <p:cNvPr id="4" name="3 Rectángulo redondeado"/>
          <p:cNvSpPr/>
          <p:nvPr/>
        </p:nvSpPr>
        <p:spPr>
          <a:xfrm>
            <a:off x="357158" y="142852"/>
            <a:ext cx="8429684" cy="642942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2060"/>
            </a:outerShdw>
          </a:effectLst>
          <a:scene3d>
            <a:camera prst="orthographicFront"/>
            <a:lightRig rig="threePt" dir="t"/>
          </a:scene3d>
          <a:sp3d extrusionH="196850" contourW="12700">
            <a:bevelT w="273050" h="419100"/>
            <a:bevelB w="330200" h="260350"/>
            <a:extrusionClr>
              <a:srgbClr val="FF0000"/>
            </a:extrusionClr>
            <a:contourClr>
              <a:srgbClr val="FFFF00"/>
            </a:contour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TRABAJOS REALIZADOS COMPAÑIA DESMINADO</a:t>
            </a:r>
          </a:p>
        </p:txBody>
      </p:sp>
      <p:graphicFrame>
        <p:nvGraphicFramePr>
          <p:cNvPr id="7" name="4 Gráfico"/>
          <p:cNvGraphicFramePr/>
          <p:nvPr/>
        </p:nvGraphicFramePr>
        <p:xfrm>
          <a:off x="0" y="642918"/>
          <a:ext cx="9144000" cy="6215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744842" y="142852"/>
            <a:ext cx="7849462" cy="428628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ÁREA DESPEJADA EN METROS CUADRADOS 2005-2009</a:t>
            </a:r>
            <a:endParaRPr lang="es-CO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4" name="4 Gráfico"/>
          <p:cNvGraphicFramePr/>
          <p:nvPr/>
        </p:nvGraphicFramePr>
        <p:xfrm>
          <a:off x="-142908" y="500042"/>
          <a:ext cx="9286908" cy="635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PICT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70" y="0"/>
            <a:ext cx="70723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2143125" cy="6858000"/>
          </a:xfrm>
          <a:prstGeom prst="rect">
            <a:avLst/>
          </a:prstGeom>
          <a:gradFill rotWithShape="0">
            <a:gsLst>
              <a:gs pos="0">
                <a:srgbClr val="000022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CO">
              <a:latin typeface="Arial Narrow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357438" y="1071563"/>
            <a:ext cx="6643687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MX" sz="2800" b="1" dirty="0">
              <a:solidFill>
                <a:srgbClr val="00004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endParaRPr lang="es-MX" sz="2800" b="1" dirty="0">
              <a:solidFill>
                <a:srgbClr val="00004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endParaRPr lang="es-MX" sz="2800" b="1" dirty="0">
              <a:solidFill>
                <a:srgbClr val="00004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>
              <a:defRPr/>
            </a:pPr>
            <a:endParaRPr lang="es-CO" sz="2800" b="1" dirty="0">
              <a:solidFill>
                <a:srgbClr val="00004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endParaRPr lang="es-CO" sz="4000" b="1" dirty="0" smtClean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r>
              <a:rPr lang="es-CO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DESMINADO </a:t>
            </a: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HUMANITARIO EN COLOMBIA</a:t>
            </a:r>
          </a:p>
          <a:p>
            <a:pPr algn="ctr">
              <a:defRPr/>
            </a:pPr>
            <a:endParaRPr lang="es-CO" sz="4000" b="1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algn="ctr">
              <a:defRPr/>
            </a:pPr>
            <a:endParaRPr lang="es-CO" sz="1600" b="1" dirty="0"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  <a:p>
            <a:pPr algn="r">
              <a:defRPr/>
            </a:pPr>
            <a:r>
              <a:rPr lang="es-CO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Bogotá, </a:t>
            </a:r>
            <a:r>
              <a:rPr lang="es-CO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09 Junio </a:t>
            </a:r>
            <a:r>
              <a:rPr lang="es-CO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de </a:t>
            </a:r>
            <a:r>
              <a:rPr lang="es-CO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2009</a:t>
            </a:r>
            <a:endParaRPr lang="es-ES" sz="18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00298" y="71414"/>
            <a:ext cx="6572296" cy="1928806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4400" b="1" kern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  <a:ea typeface="+mj-ea"/>
                <a:cs typeface="+mj-cs"/>
              </a:rPr>
              <a:t>REPÚBLICA DE COLOMBIA </a:t>
            </a:r>
          </a:p>
          <a:p>
            <a:pPr eaLnBrk="0" hangingPunct="0">
              <a:defRPr/>
            </a:pPr>
            <a:r>
              <a:rPr lang="es-ES_tradnl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MINISTERIO DE DEFENSA NACIONAL</a:t>
            </a:r>
          </a:p>
          <a:p>
            <a:pPr eaLnBrk="0" hangingPunct="0">
              <a:defRPr/>
            </a:pPr>
            <a:endParaRPr lang="es-ES_tradnl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Narrow" pitchFamily="34" charset="0"/>
            </a:endParaRPr>
          </a:p>
          <a:p>
            <a:pPr eaLnBrk="0" hangingPunct="0">
              <a:defRPr/>
            </a:pPr>
            <a:r>
              <a:rPr lang="es-ES_tradnl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Narrow" pitchFamily="34" charset="0"/>
              </a:rPr>
              <a:t> FUERZAS MILITARES DE COLOMBIA</a:t>
            </a:r>
            <a:endParaRPr lang="es-ES_tradnl" sz="2000" b="1" kern="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6" name="Picture 5" descr="ESCUDO-transp-lema-blanco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642938"/>
            <a:ext cx="1160463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44842" y="785801"/>
            <a:ext cx="7849462" cy="428628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RESULTADOS DEPARTAMENTO DESMINADO 2005-2008</a:t>
            </a:r>
          </a:p>
        </p:txBody>
      </p:sp>
      <p:graphicFrame>
        <p:nvGraphicFramePr>
          <p:cNvPr id="5122" name="Object 11"/>
          <p:cNvGraphicFramePr>
            <a:graphicFrameLocks noChangeAspect="1"/>
          </p:cNvGraphicFramePr>
          <p:nvPr/>
        </p:nvGraphicFramePr>
        <p:xfrm>
          <a:off x="0" y="2001838"/>
          <a:ext cx="4473575" cy="1784352"/>
        </p:xfrm>
        <a:graphic>
          <a:graphicData uri="http://schemas.openxmlformats.org/presentationml/2006/ole">
            <p:oleObj spid="_x0000_s5122" name="Hoja de cálculo" r:id="rId4" imgW="6629400" imgH="1733550" progId="Excel.Sheet.12">
              <p:embed/>
            </p:oleObj>
          </a:graphicData>
        </a:graphic>
      </p:graphicFrame>
      <p:graphicFrame>
        <p:nvGraphicFramePr>
          <p:cNvPr id="5123" name="Object 12"/>
          <p:cNvGraphicFramePr>
            <a:graphicFrameLocks noChangeAspect="1"/>
          </p:cNvGraphicFramePr>
          <p:nvPr/>
        </p:nvGraphicFramePr>
        <p:xfrm>
          <a:off x="4646613" y="2000240"/>
          <a:ext cx="4386262" cy="1785950"/>
        </p:xfrm>
        <a:graphic>
          <a:graphicData uri="http://schemas.openxmlformats.org/presentationml/2006/ole">
            <p:oleObj spid="_x0000_s5123" name="Hoja de cálculo" r:id="rId5" imgW="6629400" imgH="1752600" progId="Excel.Sheet.12">
              <p:embed/>
            </p:oleObj>
          </a:graphicData>
        </a:graphic>
      </p:graphicFrame>
      <p:graphicFrame>
        <p:nvGraphicFramePr>
          <p:cNvPr id="5124" name="Object 13"/>
          <p:cNvGraphicFramePr>
            <a:graphicFrameLocks noChangeAspect="1"/>
          </p:cNvGraphicFramePr>
          <p:nvPr/>
        </p:nvGraphicFramePr>
        <p:xfrm>
          <a:off x="1792288" y="4287838"/>
          <a:ext cx="5943600" cy="1784368"/>
        </p:xfrm>
        <a:graphic>
          <a:graphicData uri="http://schemas.openxmlformats.org/presentationml/2006/ole">
            <p:oleObj spid="_x0000_s5124" name="Hoja de cálculo" r:id="rId6" imgW="6629400" imgH="171450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44842" y="785801"/>
            <a:ext cx="7849462" cy="428628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RESULTADOS DEPARTAMENTO DESMINADO </a:t>
            </a:r>
            <a:r>
              <a:rPr lang="es-CO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2009</a:t>
            </a:r>
            <a:endParaRPr lang="es-CO" sz="24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97285" name="Object 5"/>
          <p:cNvGraphicFramePr>
            <a:graphicFrameLocks noChangeAspect="1"/>
          </p:cNvGraphicFramePr>
          <p:nvPr/>
        </p:nvGraphicFramePr>
        <p:xfrm>
          <a:off x="284163" y="2224088"/>
          <a:ext cx="4225925" cy="1919292"/>
        </p:xfrm>
        <a:graphic>
          <a:graphicData uri="http://schemas.openxmlformats.org/presentationml/2006/ole">
            <p:oleObj spid="_x0000_s97285" name="Hoja de cálculo" r:id="rId4" imgW="6629400" imgH="2019300" progId="Excel.Sheet.12">
              <p:embed/>
            </p:oleObj>
          </a:graphicData>
        </a:graphic>
      </p:graphicFrame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4572000" y="2219325"/>
          <a:ext cx="4305300" cy="1924055"/>
        </p:xfrm>
        <a:graphic>
          <a:graphicData uri="http://schemas.openxmlformats.org/presentationml/2006/ole">
            <p:oleObj spid="_x0000_s97286" name="Hoja de cálculo" r:id="rId5" imgW="6629400" imgH="2019300" progId="Excel.Sheet.12">
              <p:embed/>
            </p:oleObj>
          </a:graphicData>
        </a:graphic>
      </p:graphicFrame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1643042" y="4335483"/>
          <a:ext cx="5786478" cy="1951037"/>
        </p:xfrm>
        <a:graphic>
          <a:graphicData uri="http://schemas.openxmlformats.org/presentationml/2006/ole">
            <p:oleObj spid="_x0000_s97287" name="Hoja de cálculo" r:id="rId6" imgW="6629400" imgH="201930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44842" y="214290"/>
            <a:ext cx="7849462" cy="428628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PROYECCIONES </a:t>
            </a:r>
            <a:r>
              <a:rPr lang="es-CO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DESMINADO BASES MILITARES 2009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58775" y="1000125"/>
          <a:ext cx="8661400" cy="5202238"/>
        </p:xfrm>
        <a:graphic>
          <a:graphicData uri="http://schemas.openxmlformats.org/presentationml/2006/ole">
            <p:oleObj spid="_x0000_s6146" name="Worksheet" r:id="rId4" imgW="8905875" imgH="522922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158750" y="2106613"/>
          <a:ext cx="8756650" cy="3359150"/>
        </p:xfrm>
        <a:graphic>
          <a:graphicData uri="http://schemas.openxmlformats.org/presentationml/2006/ole">
            <p:oleObj spid="_x0000_s93186" name="Worksheet" r:id="rId4" imgW="8029575" imgH="3105150" progId="Excel.Sheet.8">
              <p:embed/>
            </p:oleObj>
          </a:graphicData>
        </a:graphic>
      </p:graphicFrame>
      <p:sp>
        <p:nvSpPr>
          <p:cNvPr id="3" name="2 Rectángulo redondeado"/>
          <p:cNvSpPr/>
          <p:nvPr/>
        </p:nvSpPr>
        <p:spPr>
          <a:xfrm>
            <a:off x="744842" y="214290"/>
            <a:ext cx="7849462" cy="857256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s-CO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DESMINADO </a:t>
            </a:r>
            <a:r>
              <a:rPr lang="es-CO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ATENCIÓN A EMERGENCIAS HUMANITARIAS </a:t>
            </a:r>
            <a:r>
              <a:rPr lang="es-CO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744842" y="214290"/>
            <a:ext cx="7849462" cy="428628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PROYECCIONES DESMINADO HUMANITARIO COLOMBIA </a:t>
            </a:r>
            <a:endParaRPr lang="es-CO" sz="24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93713" y="1000125"/>
          <a:ext cx="8094662" cy="4486275"/>
        </p:xfrm>
        <a:graphic>
          <a:graphicData uri="http://schemas.openxmlformats.org/presentationml/2006/ole">
            <p:oleObj spid="_x0000_s7170" name="Hoja de cálculo" r:id="rId4" imgW="4057650" imgH="224790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1413701" y="718122"/>
            <a:ext cx="7179739" cy="442023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sz="2000" b="1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533" name="Rectangle 39"/>
          <p:cNvSpPr>
            <a:spLocks noChangeArrowheads="1"/>
          </p:cNvSpPr>
          <p:nvPr/>
        </p:nvSpPr>
        <p:spPr bwMode="auto">
          <a:xfrm>
            <a:off x="1841500" y="758825"/>
            <a:ext cx="604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400" b="1" u="sng" dirty="0">
                <a:solidFill>
                  <a:srgbClr val="FFFF00"/>
                </a:solidFill>
              </a:rPr>
              <a:t>DESMINADO HUMANITARIO COLOMBIA</a:t>
            </a:r>
            <a:endParaRPr lang="es-ES" sz="2400" b="1" u="sng" dirty="0">
              <a:solidFill>
                <a:srgbClr val="FFFF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70834" y="1958988"/>
            <a:ext cx="801823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  <a:defRPr/>
            </a:pPr>
            <a:r>
              <a:rPr 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Las minas son los soldados perfectos. Ellos nunca duermen,  ellos nunca piden dinero o alimentos, nunca fallan y nunca se quejan de la misión o se preocupan por las víctimas. Ellos pueden permanecer en guardia por 30 años o mas. Las minas son muy difíciles de detectar y muy económicas.</a:t>
            </a:r>
          </a:p>
          <a:p>
            <a:pPr algn="just" eaLnBrk="0" hangingPunct="0">
              <a:spcBef>
                <a:spcPct val="20000"/>
              </a:spcBef>
              <a:defRPr/>
            </a:pPr>
            <a:r>
              <a:rPr 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					</a:t>
            </a:r>
            <a:r>
              <a:rPr lang="es-ES" sz="2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		</a:t>
            </a:r>
            <a:r>
              <a:rPr lang="es-E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Pol Pot</a:t>
            </a:r>
            <a:endParaRPr lang="es-E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22535" name="Picture 5" descr="ESCUDO-transp-lema-blanco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160462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9"/>
          <p:cNvSpPr>
            <a:spLocks noChangeArrowheads="1"/>
          </p:cNvSpPr>
          <p:nvPr/>
        </p:nvSpPr>
        <p:spPr bwMode="auto">
          <a:xfrm>
            <a:off x="3357563" y="625475"/>
            <a:ext cx="182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3600" b="1" u="sng" dirty="0">
                <a:solidFill>
                  <a:srgbClr val="FFFF00"/>
                </a:solidFill>
              </a:rPr>
              <a:t>MISION</a:t>
            </a:r>
            <a:endParaRPr lang="es-ES" sz="3600" b="1" u="sng" dirty="0">
              <a:solidFill>
                <a:srgbClr val="FFFF00"/>
              </a:solidFill>
            </a:endParaRPr>
          </a:p>
        </p:txBody>
      </p:sp>
      <p:pic>
        <p:nvPicPr>
          <p:cNvPr id="11270" name="Picture 5" descr="ESCUDO-transp-lema-blanco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160462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 redondeado"/>
          <p:cNvSpPr/>
          <p:nvPr/>
        </p:nvSpPr>
        <p:spPr>
          <a:xfrm>
            <a:off x="357158" y="1714488"/>
            <a:ext cx="8429685" cy="4214842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ES" sz="3600" dirty="0">
                <a:solidFill>
                  <a:schemeClr val="bg1"/>
                </a:solidFill>
                <a:latin typeface="Arial Black" pitchFamily="34" charset="0"/>
              </a:rPr>
              <a:t>REALIZA</a:t>
            </a:r>
            <a:r>
              <a:rPr lang="es-MX" sz="3600" dirty="0">
                <a:solidFill>
                  <a:schemeClr val="bg1"/>
                </a:solidFill>
                <a:latin typeface="Arial Black" pitchFamily="34" charset="0"/>
              </a:rPr>
              <a:t>R</a:t>
            </a:r>
            <a:r>
              <a:rPr lang="es-ES" sz="3600" dirty="0">
                <a:solidFill>
                  <a:schemeClr val="bg1"/>
                </a:solidFill>
                <a:latin typeface="Arial Black" pitchFamily="34" charset="0"/>
              </a:rPr>
              <a:t> DESPEJE EN ÁREAS MINADAS A NIVEL NACIONAL </a:t>
            </a:r>
            <a:r>
              <a:rPr lang="es-MX" sz="3600" dirty="0">
                <a:solidFill>
                  <a:schemeClr val="bg1"/>
                </a:solidFill>
                <a:latin typeface="Arial Black" pitchFamily="34" charset="0"/>
              </a:rPr>
              <a:t>D</a:t>
            </a:r>
            <a:r>
              <a:rPr lang="es-ES" sz="3600" dirty="0">
                <a:solidFill>
                  <a:schemeClr val="bg1"/>
                </a:solidFill>
                <a:latin typeface="Arial Black" pitchFamily="34" charset="0"/>
              </a:rPr>
              <a:t>E ACUERDO A LOS PROTOCOLOS</a:t>
            </a:r>
            <a:r>
              <a:rPr lang="es-MX" sz="3600" dirty="0">
                <a:solidFill>
                  <a:schemeClr val="bg1"/>
                </a:solidFill>
                <a:latin typeface="Arial Black" pitchFamily="34" charset="0"/>
              </a:rPr>
              <a:t> Y </a:t>
            </a:r>
            <a:r>
              <a:rPr lang="es-ES" sz="3600" dirty="0">
                <a:solidFill>
                  <a:schemeClr val="bg1"/>
                </a:solidFill>
                <a:latin typeface="Arial Black" pitchFamily="34" charset="0"/>
              </a:rPr>
              <a:t>ESTÁNDARES INTERNACIONALES.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Rectángulo redondeado"/>
          <p:cNvSpPr/>
          <p:nvPr/>
        </p:nvSpPr>
        <p:spPr>
          <a:xfrm>
            <a:off x="285720" y="214290"/>
            <a:ext cx="8643998" cy="571504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u="sng" dirty="0">
                <a:solidFill>
                  <a:srgbClr val="FFFF00"/>
                </a:solidFill>
                <a:latin typeface="Arial Narrow" pitchFamily="34" charset="0"/>
              </a:rPr>
              <a:t>ESTRUCTURA DE DESMINADO HUMANITARIO COLOMBIA</a:t>
            </a:r>
          </a:p>
        </p:txBody>
      </p:sp>
      <p:sp>
        <p:nvSpPr>
          <p:cNvPr id="55" name="54 Rectángulo redondeado"/>
          <p:cNvSpPr/>
          <p:nvPr/>
        </p:nvSpPr>
        <p:spPr bwMode="auto">
          <a:xfrm>
            <a:off x="1285899" y="1000125"/>
            <a:ext cx="1714500" cy="50004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6" name="55 Rectángulo redondeado"/>
          <p:cNvSpPr/>
          <p:nvPr/>
        </p:nvSpPr>
        <p:spPr bwMode="auto">
          <a:xfrm>
            <a:off x="1285899" y="1928825"/>
            <a:ext cx="1714500" cy="50004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7" name="56 Rectángulo redondeado"/>
          <p:cNvSpPr/>
          <p:nvPr/>
        </p:nvSpPr>
        <p:spPr bwMode="auto">
          <a:xfrm>
            <a:off x="3429017" y="1928802"/>
            <a:ext cx="1714500" cy="50004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3" name="62 Rectángulo"/>
          <p:cNvSpPr/>
          <p:nvPr/>
        </p:nvSpPr>
        <p:spPr bwMode="auto">
          <a:xfrm>
            <a:off x="5643582" y="1000125"/>
            <a:ext cx="1714500" cy="5000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4" name="63 Rectángulo"/>
          <p:cNvSpPr/>
          <p:nvPr/>
        </p:nvSpPr>
        <p:spPr bwMode="auto">
          <a:xfrm>
            <a:off x="5643582" y="1928777"/>
            <a:ext cx="1714500" cy="5000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5" name="64 Rectángulo"/>
          <p:cNvSpPr/>
          <p:nvPr/>
        </p:nvSpPr>
        <p:spPr bwMode="auto">
          <a:xfrm>
            <a:off x="5643582" y="2928862"/>
            <a:ext cx="1714500" cy="5000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6" name="65 Rectángulo"/>
          <p:cNvSpPr/>
          <p:nvPr/>
        </p:nvSpPr>
        <p:spPr bwMode="auto">
          <a:xfrm>
            <a:off x="5643582" y="4000384"/>
            <a:ext cx="1714500" cy="6429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7" name="66 Rectángulo"/>
          <p:cNvSpPr/>
          <p:nvPr/>
        </p:nvSpPr>
        <p:spPr bwMode="auto">
          <a:xfrm>
            <a:off x="5643582" y="5071905"/>
            <a:ext cx="1714500" cy="5000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0" name="69 CuadroTexto"/>
          <p:cNvSpPr txBox="1"/>
          <p:nvPr/>
        </p:nvSpPr>
        <p:spPr bwMode="auto">
          <a:xfrm>
            <a:off x="1285875" y="1143000"/>
            <a:ext cx="16430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VICEPRESIDENCIA</a:t>
            </a:r>
          </a:p>
        </p:txBody>
      </p:sp>
      <p:sp>
        <p:nvSpPr>
          <p:cNvPr id="71" name="70 CuadroTexto"/>
          <p:cNvSpPr txBox="1"/>
          <p:nvPr/>
        </p:nvSpPr>
        <p:spPr bwMode="auto">
          <a:xfrm>
            <a:off x="1643063" y="2008188"/>
            <a:ext cx="1000125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PPAICMA</a:t>
            </a:r>
          </a:p>
        </p:txBody>
      </p:sp>
      <p:sp>
        <p:nvSpPr>
          <p:cNvPr id="72" name="71 CuadroTexto"/>
          <p:cNvSpPr txBox="1"/>
          <p:nvPr/>
        </p:nvSpPr>
        <p:spPr bwMode="auto">
          <a:xfrm>
            <a:off x="3429000" y="1928813"/>
            <a:ext cx="16430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INSPECCION GENERAL FFMM</a:t>
            </a:r>
          </a:p>
        </p:txBody>
      </p:sp>
      <p:sp>
        <p:nvSpPr>
          <p:cNvPr id="73" name="72 CuadroTexto"/>
          <p:cNvSpPr txBox="1"/>
          <p:nvPr/>
        </p:nvSpPr>
        <p:spPr bwMode="auto">
          <a:xfrm>
            <a:off x="5572125" y="1000125"/>
            <a:ext cx="1928813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MINISTERIO DE DEFENSA NACIONAL</a:t>
            </a:r>
          </a:p>
        </p:txBody>
      </p:sp>
      <p:sp>
        <p:nvSpPr>
          <p:cNvPr id="74" name="73 CuadroTexto"/>
          <p:cNvSpPr txBox="1"/>
          <p:nvPr/>
        </p:nvSpPr>
        <p:spPr bwMode="auto">
          <a:xfrm>
            <a:off x="5643563" y="1928813"/>
            <a:ext cx="1643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COMANDO GENERAL FFMM</a:t>
            </a:r>
          </a:p>
        </p:txBody>
      </p:sp>
      <p:sp>
        <p:nvSpPr>
          <p:cNvPr id="75" name="74 CuadroTexto"/>
          <p:cNvSpPr txBox="1"/>
          <p:nvPr/>
        </p:nvSpPr>
        <p:spPr bwMode="auto">
          <a:xfrm>
            <a:off x="5643563" y="2928938"/>
            <a:ext cx="1643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EJERCITO NACIONAL</a:t>
            </a:r>
          </a:p>
        </p:txBody>
      </p:sp>
      <p:sp>
        <p:nvSpPr>
          <p:cNvPr id="76" name="75 CuadroTexto"/>
          <p:cNvSpPr txBox="1"/>
          <p:nvPr/>
        </p:nvSpPr>
        <p:spPr bwMode="auto">
          <a:xfrm>
            <a:off x="5715000" y="4000500"/>
            <a:ext cx="16430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ESCUELA DE INGENIEROS MILITARES</a:t>
            </a:r>
          </a:p>
        </p:txBody>
      </p:sp>
      <p:sp>
        <p:nvSpPr>
          <p:cNvPr id="77" name="76 CuadroTexto"/>
          <p:cNvSpPr txBox="1"/>
          <p:nvPr/>
        </p:nvSpPr>
        <p:spPr bwMode="auto">
          <a:xfrm>
            <a:off x="5643563" y="5072063"/>
            <a:ext cx="164306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DEPARTAMENTO DE DESMINADO</a:t>
            </a:r>
          </a:p>
        </p:txBody>
      </p:sp>
      <p:sp>
        <p:nvSpPr>
          <p:cNvPr id="80" name="79 Rectángulo"/>
          <p:cNvSpPr/>
          <p:nvPr/>
        </p:nvSpPr>
        <p:spPr bwMode="auto">
          <a:xfrm>
            <a:off x="5643582" y="5929122"/>
            <a:ext cx="1714500" cy="6429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81" name="80 CuadroTexto"/>
          <p:cNvSpPr txBox="1"/>
          <p:nvPr/>
        </p:nvSpPr>
        <p:spPr bwMode="auto">
          <a:xfrm>
            <a:off x="5715000" y="5929313"/>
            <a:ext cx="16430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COMPAÑÍA DE DESMINADO HUMAITARIO</a:t>
            </a:r>
          </a:p>
        </p:txBody>
      </p:sp>
      <p:cxnSp>
        <p:nvCxnSpPr>
          <p:cNvPr id="95" name="94 Conector recto"/>
          <p:cNvCxnSpPr/>
          <p:nvPr/>
        </p:nvCxnSpPr>
        <p:spPr bwMode="auto">
          <a:xfrm flipV="1">
            <a:off x="3000375" y="1214438"/>
            <a:ext cx="2643188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"/>
          <p:cNvCxnSpPr/>
          <p:nvPr/>
        </p:nvCxnSpPr>
        <p:spPr bwMode="auto">
          <a:xfrm rot="5400000">
            <a:off x="6215063" y="1712913"/>
            <a:ext cx="428625" cy="3175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100 Conector recto"/>
          <p:cNvCxnSpPr/>
          <p:nvPr/>
        </p:nvCxnSpPr>
        <p:spPr bwMode="auto">
          <a:xfrm rot="5400000">
            <a:off x="6180137" y="2678113"/>
            <a:ext cx="500063" cy="15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102 Conector recto"/>
          <p:cNvCxnSpPr/>
          <p:nvPr/>
        </p:nvCxnSpPr>
        <p:spPr bwMode="auto">
          <a:xfrm rot="5400000">
            <a:off x="6144419" y="3713956"/>
            <a:ext cx="571500" cy="15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"/>
          <p:cNvCxnSpPr/>
          <p:nvPr/>
        </p:nvCxnSpPr>
        <p:spPr bwMode="auto">
          <a:xfrm rot="5400000">
            <a:off x="6215856" y="4856957"/>
            <a:ext cx="428625" cy="15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"/>
          <p:cNvCxnSpPr/>
          <p:nvPr/>
        </p:nvCxnSpPr>
        <p:spPr bwMode="auto">
          <a:xfrm rot="5400000">
            <a:off x="6215856" y="5785644"/>
            <a:ext cx="428625" cy="15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"/>
          <p:cNvCxnSpPr/>
          <p:nvPr/>
        </p:nvCxnSpPr>
        <p:spPr bwMode="auto">
          <a:xfrm rot="5400000">
            <a:off x="1929606" y="1713707"/>
            <a:ext cx="428625" cy="15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Rectángulo redondeado"/>
          <p:cNvSpPr/>
          <p:nvPr/>
        </p:nvSpPr>
        <p:spPr bwMode="auto">
          <a:xfrm>
            <a:off x="2428873" y="3429000"/>
            <a:ext cx="1714500" cy="50004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0" name="39 CuadroTexto"/>
          <p:cNvSpPr txBox="1"/>
          <p:nvPr/>
        </p:nvSpPr>
        <p:spPr bwMode="auto">
          <a:xfrm>
            <a:off x="2695575" y="3508375"/>
            <a:ext cx="115252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AICMA-OEA</a:t>
            </a:r>
          </a:p>
        </p:txBody>
      </p:sp>
      <p:sp>
        <p:nvSpPr>
          <p:cNvPr id="41" name="40 Rectángulo redondeado"/>
          <p:cNvSpPr/>
          <p:nvPr/>
        </p:nvSpPr>
        <p:spPr bwMode="auto">
          <a:xfrm>
            <a:off x="2447954" y="4357717"/>
            <a:ext cx="1714500" cy="500043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2" name="41 CuadroTexto"/>
          <p:cNvSpPr txBox="1"/>
          <p:nvPr/>
        </p:nvSpPr>
        <p:spPr bwMode="auto">
          <a:xfrm>
            <a:off x="2428875" y="4357688"/>
            <a:ext cx="17859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OBSERVADORES INTERNACIONALES</a:t>
            </a:r>
          </a:p>
        </p:txBody>
      </p:sp>
      <p:cxnSp>
        <p:nvCxnSpPr>
          <p:cNvPr id="59" name="58 Forma"/>
          <p:cNvCxnSpPr>
            <a:stCxn id="0" idx="2"/>
            <a:endCxn id="0" idx="1"/>
          </p:cNvCxnSpPr>
          <p:nvPr/>
        </p:nvCxnSpPr>
        <p:spPr>
          <a:xfrm rot="16200000" flipH="1">
            <a:off x="1661318" y="2910682"/>
            <a:ext cx="1249363" cy="285750"/>
          </a:xfrm>
          <a:prstGeom prst="bentConnector2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 bwMode="auto">
          <a:xfrm rot="5400000">
            <a:off x="3072606" y="4142582"/>
            <a:ext cx="428625" cy="1588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"/>
          <p:cNvCxnSpPr/>
          <p:nvPr/>
        </p:nvCxnSpPr>
        <p:spPr>
          <a:xfrm>
            <a:off x="3000375" y="2214563"/>
            <a:ext cx="428625" cy="1587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87 Conector recto"/>
          <p:cNvCxnSpPr/>
          <p:nvPr/>
        </p:nvCxnSpPr>
        <p:spPr>
          <a:xfrm>
            <a:off x="5072063" y="2214563"/>
            <a:ext cx="571500" cy="1587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109 Forma"/>
          <p:cNvCxnSpPr>
            <a:stCxn id="0" idx="2"/>
            <a:endCxn id="0" idx="1"/>
          </p:cNvCxnSpPr>
          <p:nvPr/>
        </p:nvCxnSpPr>
        <p:spPr>
          <a:xfrm rot="16200000" flipH="1">
            <a:off x="4018757" y="2696368"/>
            <a:ext cx="1892300" cy="1357313"/>
          </a:xfrm>
          <a:prstGeom prst="bentConnector2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1663700" y="4929188"/>
            <a:ext cx="1314450" cy="1357312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2104" tIns="41052" rIns="82104" bIns="41052" anchor="ctr"/>
          <a:lstStyle/>
          <a:p>
            <a:endParaRPr lang="es-CO" sz="2300">
              <a:latin typeface="Times New Roman" pitchFamily="18" charset="0"/>
            </a:endParaRPr>
          </a:p>
        </p:txBody>
      </p:sp>
      <p:sp>
        <p:nvSpPr>
          <p:cNvPr id="13317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095750" y="2746375"/>
            <a:ext cx="1174750" cy="396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lIns="82104" tIns="41052" rIns="82104" bIns="41052" anchor="ctr"/>
          <a:lstStyle/>
          <a:p>
            <a:pPr algn="ctr"/>
            <a:r>
              <a:rPr lang="es-CO" sz="1100" b="1">
                <a:cs typeface="Arial" charset="0"/>
              </a:rPr>
              <a:t>COMPAÑÍA </a:t>
            </a:r>
          </a:p>
          <a:p>
            <a:pPr algn="ctr"/>
            <a:r>
              <a:rPr lang="es-CO" sz="1100" b="1">
                <a:cs typeface="Arial" charset="0"/>
              </a:rPr>
              <a:t> DESMINADO</a:t>
            </a:r>
          </a:p>
        </p:txBody>
      </p:sp>
      <p:sp>
        <p:nvSpPr>
          <p:cNvPr id="13318" name="Text Box 24"/>
          <p:cNvSpPr txBox="1">
            <a:spLocks noChangeArrowheads="1"/>
          </p:cNvSpPr>
          <p:nvPr/>
        </p:nvSpPr>
        <p:spPr bwMode="auto">
          <a:xfrm>
            <a:off x="1811338" y="4719638"/>
            <a:ext cx="1666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endParaRPr lang="es-CO" sz="1100" b="1">
              <a:latin typeface="Times New Roman" pitchFamily="18" charset="0"/>
            </a:endParaRPr>
          </a:p>
        </p:txBody>
      </p:sp>
      <p:sp>
        <p:nvSpPr>
          <p:cNvPr id="13319" name="Text Box 32"/>
          <p:cNvSpPr txBox="1">
            <a:spLocks noChangeArrowheads="1"/>
          </p:cNvSpPr>
          <p:nvPr/>
        </p:nvSpPr>
        <p:spPr bwMode="auto">
          <a:xfrm>
            <a:off x="3368675" y="4719638"/>
            <a:ext cx="16668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endParaRPr lang="es-CO" sz="1100" b="1">
              <a:latin typeface="Times New Roman" pitchFamily="18" charset="0"/>
            </a:endParaRPr>
          </a:p>
        </p:txBody>
      </p:sp>
      <p:sp>
        <p:nvSpPr>
          <p:cNvPr id="13320" name="Text Box 40"/>
          <p:cNvSpPr txBox="1">
            <a:spLocks noChangeArrowheads="1"/>
          </p:cNvSpPr>
          <p:nvPr/>
        </p:nvSpPr>
        <p:spPr bwMode="auto">
          <a:xfrm>
            <a:off x="4884738" y="4719638"/>
            <a:ext cx="165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endParaRPr lang="es-CO" sz="1100" b="1">
              <a:latin typeface="Times New Roman" pitchFamily="18" charset="0"/>
            </a:endParaRPr>
          </a:p>
        </p:txBody>
      </p:sp>
      <p:sp>
        <p:nvSpPr>
          <p:cNvPr id="13321" name="Text Box 51"/>
          <p:cNvSpPr txBox="1">
            <a:spLocks noChangeArrowheads="1"/>
          </p:cNvSpPr>
          <p:nvPr/>
        </p:nvSpPr>
        <p:spPr bwMode="auto">
          <a:xfrm>
            <a:off x="-142875" y="4437063"/>
            <a:ext cx="18002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r>
              <a:rPr lang="es-ES" sz="1100" b="1" dirty="0"/>
              <a:t>        </a:t>
            </a:r>
            <a:r>
              <a:rPr lang="es-ES" sz="1100" b="1" dirty="0">
                <a:solidFill>
                  <a:srgbClr val="FFFF00"/>
                </a:solidFill>
              </a:rPr>
              <a:t>BASES MILITARES </a:t>
            </a:r>
          </a:p>
          <a:p>
            <a:r>
              <a:rPr lang="es-ES" sz="1100" b="1" dirty="0">
                <a:solidFill>
                  <a:srgbClr val="FFFF00"/>
                </a:solidFill>
              </a:rPr>
              <a:t>         CONV. OTAWWA</a:t>
            </a:r>
          </a:p>
        </p:txBody>
      </p:sp>
      <p:sp>
        <p:nvSpPr>
          <p:cNvPr id="13322" name="Text Box 53"/>
          <p:cNvSpPr txBox="1">
            <a:spLocks noChangeArrowheads="1"/>
          </p:cNvSpPr>
          <p:nvPr/>
        </p:nvSpPr>
        <p:spPr bwMode="auto">
          <a:xfrm>
            <a:off x="1663700" y="4437063"/>
            <a:ext cx="131603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pPr algn="ctr"/>
            <a:r>
              <a:rPr lang="es-ES" sz="1100" b="1" dirty="0">
                <a:solidFill>
                  <a:srgbClr val="FFFF00"/>
                </a:solidFill>
              </a:rPr>
              <a:t>ATENCION  EMERGENCIAS</a:t>
            </a:r>
          </a:p>
        </p:txBody>
      </p:sp>
      <p:sp>
        <p:nvSpPr>
          <p:cNvPr id="13324" name="Text Box 56"/>
          <p:cNvSpPr txBox="1">
            <a:spLocks noChangeArrowheads="1"/>
          </p:cNvSpPr>
          <p:nvPr/>
        </p:nvSpPr>
        <p:spPr bwMode="auto">
          <a:xfrm>
            <a:off x="1604963" y="5143512"/>
            <a:ext cx="1438275" cy="42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SAN </a:t>
            </a:r>
            <a:r>
              <a:rPr lang="es-ES" sz="1100" b="1" dirty="0" smtClean="0">
                <a:solidFill>
                  <a:schemeClr val="bg1"/>
                </a:solidFill>
              </a:rPr>
              <a:t>FRANCISCO </a:t>
            </a:r>
            <a:r>
              <a:rPr lang="es-ES" sz="1100" b="1" dirty="0">
                <a:solidFill>
                  <a:schemeClr val="bg1"/>
                </a:solidFill>
              </a:rPr>
              <a:t>(ANTIOQUIA)</a:t>
            </a:r>
          </a:p>
        </p:txBody>
      </p:sp>
      <p:sp>
        <p:nvSpPr>
          <p:cNvPr id="9230" name="Text Box 3"/>
          <p:cNvSpPr txBox="1">
            <a:spLocks noChangeArrowheads="1"/>
          </p:cNvSpPr>
          <p:nvPr/>
        </p:nvSpPr>
        <p:spPr bwMode="auto">
          <a:xfrm>
            <a:off x="1617663" y="285750"/>
            <a:ext cx="62404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2" tIns="45711" rIns="91422" bIns="45711">
            <a:spAutoFit/>
          </a:bodyPr>
          <a:lstStyle/>
          <a:p>
            <a:pPr algn="ctr" defTabSz="911225">
              <a:defRPr/>
            </a:pPr>
            <a:r>
              <a:rPr lang="es-E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ORGANIZACIÓN DEPARTAMENTO DE DESMINADO </a:t>
            </a:r>
          </a:p>
        </p:txBody>
      </p:sp>
      <p:sp>
        <p:nvSpPr>
          <p:cNvPr id="13326" name="Rectangle 2"/>
          <p:cNvSpPr>
            <a:spLocks noChangeArrowheads="1"/>
          </p:cNvSpPr>
          <p:nvPr/>
        </p:nvSpPr>
        <p:spPr bwMode="auto">
          <a:xfrm>
            <a:off x="6176963" y="4929188"/>
            <a:ext cx="1323975" cy="1357312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2104" tIns="41052" rIns="82104" bIns="41052" anchor="ctr"/>
          <a:lstStyle/>
          <a:p>
            <a:endParaRPr lang="es-CO" sz="2300">
              <a:latin typeface="Times New Roman" pitchFamily="18" charset="0"/>
            </a:endParaRPr>
          </a:p>
        </p:txBody>
      </p:sp>
      <p:sp>
        <p:nvSpPr>
          <p:cNvPr id="13327" name="Text Box 40"/>
          <p:cNvSpPr txBox="1">
            <a:spLocks noChangeArrowheads="1"/>
          </p:cNvSpPr>
          <p:nvPr/>
        </p:nvSpPr>
        <p:spPr bwMode="auto">
          <a:xfrm>
            <a:off x="6375400" y="4654550"/>
            <a:ext cx="1651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endParaRPr lang="es-CO" sz="1100" b="1">
              <a:latin typeface="Times New Roman" pitchFamily="18" charset="0"/>
            </a:endParaRPr>
          </a:p>
        </p:txBody>
      </p:sp>
      <p:sp>
        <p:nvSpPr>
          <p:cNvPr id="13328" name="Text Box 53"/>
          <p:cNvSpPr txBox="1">
            <a:spLocks noChangeArrowheads="1"/>
          </p:cNvSpPr>
          <p:nvPr/>
        </p:nvSpPr>
        <p:spPr bwMode="auto">
          <a:xfrm>
            <a:off x="4714875" y="4429125"/>
            <a:ext cx="131603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pPr algn="ctr"/>
            <a:r>
              <a:rPr lang="es-ES" sz="1100" b="1" dirty="0">
                <a:solidFill>
                  <a:srgbClr val="FFFF00"/>
                </a:solidFill>
              </a:rPr>
              <a:t>ATENCION  EMERGENCIAS</a:t>
            </a:r>
          </a:p>
        </p:txBody>
      </p:sp>
      <p:sp>
        <p:nvSpPr>
          <p:cNvPr id="95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095750" y="1643063"/>
            <a:ext cx="1174750" cy="3968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lIns="82104" tIns="41052" rIns="82104" bIns="41052" anchor="ctr"/>
          <a:lstStyle/>
          <a:p>
            <a:pPr algn="ctr">
              <a:defRPr/>
            </a:pPr>
            <a:r>
              <a:rPr lang="es-CO" sz="1100" b="1" dirty="0">
                <a:latin typeface="+mn-lt"/>
              </a:rPr>
              <a:t>DEPTO</a:t>
            </a:r>
          </a:p>
          <a:p>
            <a:pPr algn="ctr">
              <a:defRPr/>
            </a:pPr>
            <a:r>
              <a:rPr lang="es-CO" sz="1100" b="1" dirty="0">
                <a:latin typeface="+mn-lt"/>
              </a:rPr>
              <a:t> DESMINADO</a:t>
            </a:r>
          </a:p>
        </p:txBody>
      </p:sp>
      <p:sp>
        <p:nvSpPr>
          <p:cNvPr id="13330" name="Text Box 55"/>
          <p:cNvSpPr txBox="1">
            <a:spLocks noChangeArrowheads="1"/>
          </p:cNvSpPr>
          <p:nvPr/>
        </p:nvSpPr>
        <p:spPr bwMode="auto">
          <a:xfrm>
            <a:off x="4714876" y="4929198"/>
            <a:ext cx="1214446" cy="42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04" tIns="41052" rIns="82104" bIns="41052">
            <a:spAutoFit/>
          </a:bodyPr>
          <a:lstStyle/>
          <a:p>
            <a:pPr algn="ctr"/>
            <a:r>
              <a:rPr lang="es-ES" sz="1100" b="1" dirty="0" smtClean="0"/>
              <a:t> </a:t>
            </a:r>
            <a:r>
              <a:rPr lang="es-ES" sz="1100" b="1" dirty="0" smtClean="0">
                <a:solidFill>
                  <a:schemeClr val="bg1"/>
                </a:solidFill>
              </a:rPr>
              <a:t>SANTA ROSA</a:t>
            </a:r>
          </a:p>
          <a:p>
            <a:pPr algn="ctr"/>
            <a:r>
              <a:rPr lang="es-ES" sz="1100" b="1" dirty="0" smtClean="0">
                <a:solidFill>
                  <a:schemeClr val="bg1"/>
                </a:solidFill>
              </a:rPr>
              <a:t>(BOLIVAR)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13331" name="Text Box 56"/>
          <p:cNvSpPr txBox="1">
            <a:spLocks noChangeArrowheads="1"/>
          </p:cNvSpPr>
          <p:nvPr/>
        </p:nvSpPr>
        <p:spPr bwMode="auto">
          <a:xfrm>
            <a:off x="6134100" y="5143512"/>
            <a:ext cx="1438275" cy="42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bg1"/>
                </a:solidFill>
              </a:rPr>
              <a:t>SAMANIEGO </a:t>
            </a:r>
            <a:endParaRPr lang="es-E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(NARIÑO)</a:t>
            </a:r>
          </a:p>
        </p:txBody>
      </p:sp>
      <p:sp>
        <p:nvSpPr>
          <p:cNvPr id="13332" name="Text Box 51"/>
          <p:cNvSpPr txBox="1">
            <a:spLocks noChangeArrowheads="1"/>
          </p:cNvSpPr>
          <p:nvPr/>
        </p:nvSpPr>
        <p:spPr bwMode="auto">
          <a:xfrm>
            <a:off x="2843213" y="4429125"/>
            <a:ext cx="18002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r>
              <a:rPr lang="es-ES" sz="1100" b="1" dirty="0">
                <a:solidFill>
                  <a:srgbClr val="FFFF00"/>
                </a:solidFill>
              </a:rPr>
              <a:t>        BASES MILITARES </a:t>
            </a:r>
          </a:p>
          <a:p>
            <a:r>
              <a:rPr lang="es-ES" sz="1100" b="1" dirty="0">
                <a:solidFill>
                  <a:srgbClr val="FFFF00"/>
                </a:solidFill>
              </a:rPr>
              <a:t>         CONV. OTAWWA</a:t>
            </a:r>
          </a:p>
        </p:txBody>
      </p:sp>
      <p:sp>
        <p:nvSpPr>
          <p:cNvPr id="13333" name="Text Box 53"/>
          <p:cNvSpPr txBox="1">
            <a:spLocks noChangeArrowheads="1"/>
          </p:cNvSpPr>
          <p:nvPr/>
        </p:nvSpPr>
        <p:spPr bwMode="auto">
          <a:xfrm>
            <a:off x="4643438" y="5643563"/>
            <a:ext cx="1316037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pPr algn="ctr"/>
            <a:r>
              <a:rPr lang="es-ES" sz="1100" b="1">
                <a:solidFill>
                  <a:srgbClr val="FFFF00"/>
                </a:solidFill>
              </a:rPr>
              <a:t>ATENCION  EMERGENCIAS</a:t>
            </a:r>
          </a:p>
        </p:txBody>
      </p:sp>
      <p:sp>
        <p:nvSpPr>
          <p:cNvPr id="13334" name="Rectangle 2"/>
          <p:cNvSpPr>
            <a:spLocks noChangeArrowheads="1"/>
          </p:cNvSpPr>
          <p:nvPr/>
        </p:nvSpPr>
        <p:spPr bwMode="auto">
          <a:xfrm>
            <a:off x="4676775" y="4929188"/>
            <a:ext cx="1323975" cy="1357312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2104" tIns="41052" rIns="82104" bIns="41052" anchor="ctr"/>
          <a:lstStyle/>
          <a:p>
            <a:endParaRPr lang="es-CO" sz="2300">
              <a:latin typeface="Times New Roman" pitchFamily="18" charset="0"/>
            </a:endParaRPr>
          </a:p>
        </p:txBody>
      </p:sp>
      <p:sp>
        <p:nvSpPr>
          <p:cNvPr id="13335" name="Text Box 40"/>
          <p:cNvSpPr txBox="1">
            <a:spLocks noChangeArrowheads="1"/>
          </p:cNvSpPr>
          <p:nvPr/>
        </p:nvSpPr>
        <p:spPr bwMode="auto">
          <a:xfrm>
            <a:off x="4875213" y="4654550"/>
            <a:ext cx="1651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endParaRPr lang="es-CO" sz="1100" b="1">
              <a:latin typeface="Times New Roman" pitchFamily="18" charset="0"/>
            </a:endParaRPr>
          </a:p>
        </p:txBody>
      </p:sp>
      <p:sp>
        <p:nvSpPr>
          <p:cNvPr id="13336" name="Text Box 56"/>
          <p:cNvSpPr txBox="1">
            <a:spLocks noChangeArrowheads="1"/>
          </p:cNvSpPr>
          <p:nvPr/>
        </p:nvSpPr>
        <p:spPr bwMode="auto">
          <a:xfrm>
            <a:off x="4633913" y="5143512"/>
            <a:ext cx="1438275" cy="42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bg1"/>
                </a:solidFill>
              </a:rPr>
              <a:t>EL DORADO  (META)</a:t>
            </a:r>
            <a:endParaRPr lang="es-ES" sz="1100" b="1" dirty="0">
              <a:solidFill>
                <a:schemeClr val="bg1"/>
              </a:solidFill>
            </a:endParaRPr>
          </a:p>
        </p:txBody>
      </p:sp>
      <p:sp>
        <p:nvSpPr>
          <p:cNvPr id="13337" name="Text Box 53"/>
          <p:cNvSpPr txBox="1">
            <a:spLocks noChangeArrowheads="1"/>
          </p:cNvSpPr>
          <p:nvPr/>
        </p:nvSpPr>
        <p:spPr bwMode="auto">
          <a:xfrm>
            <a:off x="6184900" y="4429125"/>
            <a:ext cx="1316038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pPr algn="ctr"/>
            <a:r>
              <a:rPr lang="es-ES" sz="1100" b="1" dirty="0">
                <a:solidFill>
                  <a:srgbClr val="FFFF00"/>
                </a:solidFill>
              </a:rPr>
              <a:t>ATENCION  EMERGENCIAS</a:t>
            </a:r>
          </a:p>
        </p:txBody>
      </p:sp>
      <p:grpSp>
        <p:nvGrpSpPr>
          <p:cNvPr id="13338" name="Group 11"/>
          <p:cNvGrpSpPr>
            <a:grpSpLocks/>
          </p:cNvGrpSpPr>
          <p:nvPr/>
        </p:nvGrpSpPr>
        <p:grpSpPr bwMode="auto">
          <a:xfrm>
            <a:off x="631825" y="3643313"/>
            <a:ext cx="393700" cy="63500"/>
            <a:chOff x="3607" y="1841"/>
            <a:chExt cx="273" cy="45"/>
          </a:xfrm>
        </p:grpSpPr>
        <p:sp>
          <p:nvSpPr>
            <p:cNvPr id="13397" name="Oval 12"/>
            <p:cNvSpPr>
              <a:spLocks noChangeArrowheads="1"/>
            </p:cNvSpPr>
            <p:nvPr/>
          </p:nvSpPr>
          <p:spPr bwMode="auto">
            <a:xfrm>
              <a:off x="3607" y="1841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300">
                <a:latin typeface="Times New Roman" pitchFamily="18" charset="0"/>
              </a:endParaRPr>
            </a:p>
          </p:txBody>
        </p:sp>
        <p:sp>
          <p:nvSpPr>
            <p:cNvPr id="13398" name="Oval 13"/>
            <p:cNvSpPr>
              <a:spLocks noChangeArrowheads="1"/>
            </p:cNvSpPr>
            <p:nvPr/>
          </p:nvSpPr>
          <p:spPr bwMode="auto">
            <a:xfrm>
              <a:off x="3698" y="1841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300">
                <a:latin typeface="Times New Roman" pitchFamily="18" charset="0"/>
              </a:endParaRPr>
            </a:p>
          </p:txBody>
        </p:sp>
        <p:sp>
          <p:nvSpPr>
            <p:cNvPr id="13399" name="Oval 14"/>
            <p:cNvSpPr>
              <a:spLocks noChangeArrowheads="1"/>
            </p:cNvSpPr>
            <p:nvPr/>
          </p:nvSpPr>
          <p:spPr bwMode="auto">
            <a:xfrm>
              <a:off x="3834" y="1841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300">
                <a:latin typeface="Times New Roman" pitchFamily="18" charset="0"/>
              </a:endParaRPr>
            </a:p>
          </p:txBody>
        </p:sp>
      </p:grpSp>
      <p:sp>
        <p:nvSpPr>
          <p:cNvPr id="13339" name="Line 16"/>
          <p:cNvSpPr>
            <a:spLocks noChangeShapeType="1"/>
          </p:cNvSpPr>
          <p:nvPr/>
        </p:nvSpPr>
        <p:spPr bwMode="auto">
          <a:xfrm>
            <a:off x="857250" y="3571875"/>
            <a:ext cx="0" cy="1920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lIns="82104" tIns="41052" rIns="82104" bIns="41052"/>
          <a:lstStyle/>
          <a:p>
            <a:endParaRPr lang="es-ES"/>
          </a:p>
        </p:txBody>
      </p:sp>
      <p:sp>
        <p:nvSpPr>
          <p:cNvPr id="13340" name="AutoShape 1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811338" y="3829050"/>
            <a:ext cx="979487" cy="319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104" tIns="41052" rIns="82104" bIns="41052" anchor="ctr"/>
          <a:lstStyle/>
          <a:p>
            <a:pPr algn="ctr"/>
            <a:endParaRPr lang="es-CO" sz="2300">
              <a:latin typeface="Times New Roman" pitchFamily="18" charset="0"/>
            </a:endParaRPr>
          </a:p>
        </p:txBody>
      </p:sp>
      <p:grpSp>
        <p:nvGrpSpPr>
          <p:cNvPr id="13341" name="Group 18"/>
          <p:cNvGrpSpPr>
            <a:grpSpLocks/>
          </p:cNvGrpSpPr>
          <p:nvPr/>
        </p:nvGrpSpPr>
        <p:grpSpPr bwMode="auto">
          <a:xfrm>
            <a:off x="2006600" y="3702050"/>
            <a:ext cx="393700" cy="63500"/>
            <a:chOff x="3607" y="1841"/>
            <a:chExt cx="273" cy="45"/>
          </a:xfrm>
        </p:grpSpPr>
        <p:sp>
          <p:nvSpPr>
            <p:cNvPr id="13394" name="Oval 19"/>
            <p:cNvSpPr>
              <a:spLocks noChangeArrowheads="1"/>
            </p:cNvSpPr>
            <p:nvPr/>
          </p:nvSpPr>
          <p:spPr bwMode="auto">
            <a:xfrm>
              <a:off x="3607" y="1841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300">
                <a:latin typeface="Times New Roman" pitchFamily="18" charset="0"/>
              </a:endParaRPr>
            </a:p>
          </p:txBody>
        </p:sp>
        <p:sp>
          <p:nvSpPr>
            <p:cNvPr id="13395" name="Oval 20"/>
            <p:cNvSpPr>
              <a:spLocks noChangeArrowheads="1"/>
            </p:cNvSpPr>
            <p:nvPr/>
          </p:nvSpPr>
          <p:spPr bwMode="auto">
            <a:xfrm>
              <a:off x="3698" y="1841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300">
                <a:latin typeface="Times New Roman" pitchFamily="18" charset="0"/>
              </a:endParaRPr>
            </a:p>
          </p:txBody>
        </p:sp>
        <p:sp>
          <p:nvSpPr>
            <p:cNvPr id="13396" name="Oval 21"/>
            <p:cNvSpPr>
              <a:spLocks noChangeArrowheads="1"/>
            </p:cNvSpPr>
            <p:nvPr/>
          </p:nvSpPr>
          <p:spPr bwMode="auto">
            <a:xfrm>
              <a:off x="3834" y="1841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300">
                <a:latin typeface="Times New Roman" pitchFamily="18" charset="0"/>
              </a:endParaRPr>
            </a:p>
          </p:txBody>
        </p:sp>
      </p:grpSp>
      <p:sp>
        <p:nvSpPr>
          <p:cNvPr id="13342" name="Text Box 22"/>
          <p:cNvSpPr txBox="1">
            <a:spLocks noChangeArrowheads="1"/>
          </p:cNvSpPr>
          <p:nvPr/>
        </p:nvSpPr>
        <p:spPr bwMode="auto">
          <a:xfrm>
            <a:off x="1811338" y="3905250"/>
            <a:ext cx="9620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r>
              <a:rPr lang="es-ES" sz="1100" b="1">
                <a:solidFill>
                  <a:schemeClr val="accent2"/>
                </a:solidFill>
              </a:rPr>
              <a:t>2 PELOTON</a:t>
            </a:r>
          </a:p>
        </p:txBody>
      </p:sp>
      <p:sp>
        <p:nvSpPr>
          <p:cNvPr id="13343" name="Line 23"/>
          <p:cNvSpPr>
            <a:spLocks noChangeShapeType="1"/>
          </p:cNvSpPr>
          <p:nvPr/>
        </p:nvSpPr>
        <p:spPr bwMode="auto">
          <a:xfrm>
            <a:off x="2571750" y="3571875"/>
            <a:ext cx="0" cy="1920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lIns="82104" tIns="41052" rIns="82104" bIns="41052"/>
          <a:lstStyle/>
          <a:p>
            <a:endParaRPr lang="es-ES"/>
          </a:p>
        </p:txBody>
      </p:sp>
      <p:sp>
        <p:nvSpPr>
          <p:cNvPr id="13344" name="Text Box 24"/>
          <p:cNvSpPr txBox="1">
            <a:spLocks noChangeArrowheads="1"/>
          </p:cNvSpPr>
          <p:nvPr/>
        </p:nvSpPr>
        <p:spPr bwMode="auto">
          <a:xfrm>
            <a:off x="1811338" y="4148138"/>
            <a:ext cx="16668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endParaRPr lang="es-CO" sz="1100" b="1">
              <a:latin typeface="Times New Roman" pitchFamily="18" charset="0"/>
            </a:endParaRPr>
          </a:p>
        </p:txBody>
      </p:sp>
      <p:sp>
        <p:nvSpPr>
          <p:cNvPr id="13345" name="Text Box 25"/>
          <p:cNvSpPr txBox="1">
            <a:spLocks noChangeArrowheads="1"/>
          </p:cNvSpPr>
          <p:nvPr/>
        </p:nvSpPr>
        <p:spPr bwMode="auto">
          <a:xfrm>
            <a:off x="1924050" y="4148138"/>
            <a:ext cx="100488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r>
              <a:rPr lang="es-MX" sz="1100" b="1" dirty="0" smtClean="0">
                <a:latin typeface="Times New Roman" pitchFamily="18" charset="0"/>
              </a:rPr>
              <a:t>01-06-36</a:t>
            </a:r>
            <a:endParaRPr lang="es-MX" sz="1100" b="1" dirty="0">
              <a:latin typeface="Times New Roman" pitchFamily="18" charset="0"/>
            </a:endParaRPr>
          </a:p>
        </p:txBody>
      </p:sp>
      <p:sp>
        <p:nvSpPr>
          <p:cNvPr id="13346" name="AutoShape 2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68675" y="3829050"/>
            <a:ext cx="979488" cy="3190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104" tIns="41052" rIns="82104" bIns="41052" anchor="ctr"/>
          <a:lstStyle/>
          <a:p>
            <a:pPr algn="ctr"/>
            <a:endParaRPr lang="es-CO" sz="2300">
              <a:latin typeface="Times New Roman" pitchFamily="18" charset="0"/>
            </a:endParaRPr>
          </a:p>
        </p:txBody>
      </p:sp>
      <p:grpSp>
        <p:nvGrpSpPr>
          <p:cNvPr id="13347" name="Group 27"/>
          <p:cNvGrpSpPr>
            <a:grpSpLocks/>
          </p:cNvGrpSpPr>
          <p:nvPr/>
        </p:nvGrpSpPr>
        <p:grpSpPr bwMode="auto">
          <a:xfrm>
            <a:off x="3582988" y="3702050"/>
            <a:ext cx="392112" cy="63500"/>
            <a:chOff x="3607" y="1841"/>
            <a:chExt cx="273" cy="45"/>
          </a:xfrm>
        </p:grpSpPr>
        <p:sp>
          <p:nvSpPr>
            <p:cNvPr id="13391" name="Oval 28"/>
            <p:cNvSpPr>
              <a:spLocks noChangeArrowheads="1"/>
            </p:cNvSpPr>
            <p:nvPr/>
          </p:nvSpPr>
          <p:spPr bwMode="auto">
            <a:xfrm>
              <a:off x="3607" y="1841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300">
                <a:latin typeface="Times New Roman" pitchFamily="18" charset="0"/>
              </a:endParaRPr>
            </a:p>
          </p:txBody>
        </p:sp>
        <p:sp>
          <p:nvSpPr>
            <p:cNvPr id="13392" name="Oval 29"/>
            <p:cNvSpPr>
              <a:spLocks noChangeArrowheads="1"/>
            </p:cNvSpPr>
            <p:nvPr/>
          </p:nvSpPr>
          <p:spPr bwMode="auto">
            <a:xfrm>
              <a:off x="3698" y="1841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300">
                <a:latin typeface="Times New Roman" pitchFamily="18" charset="0"/>
              </a:endParaRPr>
            </a:p>
          </p:txBody>
        </p:sp>
        <p:sp>
          <p:nvSpPr>
            <p:cNvPr id="13393" name="Oval 30"/>
            <p:cNvSpPr>
              <a:spLocks noChangeArrowheads="1"/>
            </p:cNvSpPr>
            <p:nvPr/>
          </p:nvSpPr>
          <p:spPr bwMode="auto">
            <a:xfrm>
              <a:off x="3834" y="1841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300">
                <a:latin typeface="Times New Roman" pitchFamily="18" charset="0"/>
              </a:endParaRPr>
            </a:p>
          </p:txBody>
        </p:sp>
      </p:grpSp>
      <p:sp>
        <p:nvSpPr>
          <p:cNvPr id="13348" name="Text Box 31"/>
          <p:cNvSpPr txBox="1">
            <a:spLocks noChangeArrowheads="1"/>
          </p:cNvSpPr>
          <p:nvPr/>
        </p:nvSpPr>
        <p:spPr bwMode="auto">
          <a:xfrm>
            <a:off x="3368675" y="3892550"/>
            <a:ext cx="9620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r>
              <a:rPr lang="es-ES" sz="1100" b="1">
                <a:solidFill>
                  <a:schemeClr val="accent2"/>
                </a:solidFill>
              </a:rPr>
              <a:t>3 PELOTON</a:t>
            </a:r>
          </a:p>
        </p:txBody>
      </p:sp>
      <p:sp>
        <p:nvSpPr>
          <p:cNvPr id="13349" name="Text Box 32"/>
          <p:cNvSpPr txBox="1">
            <a:spLocks noChangeArrowheads="1"/>
          </p:cNvSpPr>
          <p:nvPr/>
        </p:nvSpPr>
        <p:spPr bwMode="auto">
          <a:xfrm>
            <a:off x="3368675" y="4148138"/>
            <a:ext cx="166688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endParaRPr lang="es-CO" sz="1100" b="1">
              <a:latin typeface="Times New Roman" pitchFamily="18" charset="0"/>
            </a:endParaRPr>
          </a:p>
        </p:txBody>
      </p:sp>
      <p:sp>
        <p:nvSpPr>
          <p:cNvPr id="13350" name="Text Box 33"/>
          <p:cNvSpPr txBox="1">
            <a:spLocks noChangeArrowheads="1"/>
          </p:cNvSpPr>
          <p:nvPr/>
        </p:nvSpPr>
        <p:spPr bwMode="auto">
          <a:xfrm>
            <a:off x="3433763" y="4159250"/>
            <a:ext cx="9985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r>
              <a:rPr lang="es-MX" sz="1100" b="1" dirty="0" smtClean="0">
                <a:latin typeface="Times New Roman" pitchFamily="18" charset="0"/>
              </a:rPr>
              <a:t>01-05-35</a:t>
            </a:r>
            <a:endParaRPr lang="es-MX" sz="1100" b="1" dirty="0">
              <a:latin typeface="Times New Roman" pitchFamily="18" charset="0"/>
            </a:endParaRPr>
          </a:p>
        </p:txBody>
      </p:sp>
      <p:sp>
        <p:nvSpPr>
          <p:cNvPr id="13351" name="AutoShape 3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884738" y="3829050"/>
            <a:ext cx="977900" cy="319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104" tIns="41052" rIns="82104" bIns="41052" anchor="ctr"/>
          <a:lstStyle/>
          <a:p>
            <a:pPr algn="ctr"/>
            <a:endParaRPr lang="es-CO" sz="2300">
              <a:latin typeface="Times New Roman" pitchFamily="18" charset="0"/>
            </a:endParaRPr>
          </a:p>
        </p:txBody>
      </p:sp>
      <p:grpSp>
        <p:nvGrpSpPr>
          <p:cNvPr id="13352" name="Group 35"/>
          <p:cNvGrpSpPr>
            <a:grpSpLocks/>
          </p:cNvGrpSpPr>
          <p:nvPr/>
        </p:nvGrpSpPr>
        <p:grpSpPr bwMode="auto">
          <a:xfrm>
            <a:off x="5078413" y="3702050"/>
            <a:ext cx="393700" cy="63500"/>
            <a:chOff x="3607" y="1841"/>
            <a:chExt cx="273" cy="45"/>
          </a:xfrm>
        </p:grpSpPr>
        <p:sp>
          <p:nvSpPr>
            <p:cNvPr id="13388" name="Oval 36"/>
            <p:cNvSpPr>
              <a:spLocks noChangeArrowheads="1"/>
            </p:cNvSpPr>
            <p:nvPr/>
          </p:nvSpPr>
          <p:spPr bwMode="auto">
            <a:xfrm>
              <a:off x="3607" y="1841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300">
                <a:latin typeface="Times New Roman" pitchFamily="18" charset="0"/>
              </a:endParaRPr>
            </a:p>
          </p:txBody>
        </p:sp>
        <p:sp>
          <p:nvSpPr>
            <p:cNvPr id="13389" name="Oval 37"/>
            <p:cNvSpPr>
              <a:spLocks noChangeArrowheads="1"/>
            </p:cNvSpPr>
            <p:nvPr/>
          </p:nvSpPr>
          <p:spPr bwMode="auto">
            <a:xfrm>
              <a:off x="3698" y="1841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300">
                <a:latin typeface="Times New Roman" pitchFamily="18" charset="0"/>
              </a:endParaRPr>
            </a:p>
          </p:txBody>
        </p:sp>
        <p:sp>
          <p:nvSpPr>
            <p:cNvPr id="13390" name="Oval 38"/>
            <p:cNvSpPr>
              <a:spLocks noChangeArrowheads="1"/>
            </p:cNvSpPr>
            <p:nvPr/>
          </p:nvSpPr>
          <p:spPr bwMode="auto">
            <a:xfrm>
              <a:off x="3834" y="1841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300">
                <a:latin typeface="Times New Roman" pitchFamily="18" charset="0"/>
              </a:endParaRPr>
            </a:p>
          </p:txBody>
        </p:sp>
      </p:grpSp>
      <p:sp>
        <p:nvSpPr>
          <p:cNvPr id="13353" name="Text Box 39"/>
          <p:cNvSpPr txBox="1">
            <a:spLocks noChangeArrowheads="1"/>
          </p:cNvSpPr>
          <p:nvPr/>
        </p:nvSpPr>
        <p:spPr bwMode="auto">
          <a:xfrm>
            <a:off x="4884738" y="3905250"/>
            <a:ext cx="9620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r>
              <a:rPr lang="es-ES" sz="1100" b="1">
                <a:solidFill>
                  <a:schemeClr val="accent2"/>
                </a:solidFill>
              </a:rPr>
              <a:t>4 PELOTON</a:t>
            </a:r>
          </a:p>
        </p:txBody>
      </p:sp>
      <p:sp>
        <p:nvSpPr>
          <p:cNvPr id="13354" name="Text Box 40"/>
          <p:cNvSpPr txBox="1">
            <a:spLocks noChangeArrowheads="1"/>
          </p:cNvSpPr>
          <p:nvPr/>
        </p:nvSpPr>
        <p:spPr bwMode="auto">
          <a:xfrm>
            <a:off x="4884738" y="4148138"/>
            <a:ext cx="165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endParaRPr lang="es-CO" sz="1100" b="1">
              <a:latin typeface="Times New Roman" pitchFamily="18" charset="0"/>
            </a:endParaRPr>
          </a:p>
        </p:txBody>
      </p:sp>
      <p:sp>
        <p:nvSpPr>
          <p:cNvPr id="13355" name="Text Box 41"/>
          <p:cNvSpPr txBox="1">
            <a:spLocks noChangeArrowheads="1"/>
          </p:cNvSpPr>
          <p:nvPr/>
        </p:nvSpPr>
        <p:spPr bwMode="auto">
          <a:xfrm>
            <a:off x="4948238" y="4148138"/>
            <a:ext cx="1044575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r>
              <a:rPr lang="es-MX" sz="1100" b="1" dirty="0" smtClean="0">
                <a:latin typeface="Times New Roman" pitchFamily="18" charset="0"/>
              </a:rPr>
              <a:t>01-05-35</a:t>
            </a:r>
            <a:endParaRPr lang="es-MX" sz="1100" b="1" dirty="0">
              <a:latin typeface="Times New Roman" pitchFamily="18" charset="0"/>
            </a:endParaRPr>
          </a:p>
        </p:txBody>
      </p:sp>
      <p:sp>
        <p:nvSpPr>
          <p:cNvPr id="13356" name="Line 43"/>
          <p:cNvSpPr>
            <a:spLocks noChangeShapeType="1"/>
          </p:cNvSpPr>
          <p:nvPr/>
        </p:nvSpPr>
        <p:spPr bwMode="auto">
          <a:xfrm>
            <a:off x="5572125" y="3571875"/>
            <a:ext cx="0" cy="1920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lIns="82104" tIns="41052" rIns="82104" bIns="41052"/>
          <a:lstStyle/>
          <a:p>
            <a:endParaRPr lang="es-ES"/>
          </a:p>
        </p:txBody>
      </p:sp>
      <p:sp>
        <p:nvSpPr>
          <p:cNvPr id="13357" name="AutoShape 3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375400" y="3836988"/>
            <a:ext cx="1087438" cy="2968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104" tIns="41052" rIns="82104" bIns="41052" anchor="ctr"/>
          <a:lstStyle/>
          <a:p>
            <a:pPr algn="ctr"/>
            <a:endParaRPr lang="es-CO" sz="2300">
              <a:latin typeface="Times New Roman" pitchFamily="18" charset="0"/>
            </a:endParaRPr>
          </a:p>
        </p:txBody>
      </p:sp>
      <p:grpSp>
        <p:nvGrpSpPr>
          <p:cNvPr id="13358" name="Group 35"/>
          <p:cNvGrpSpPr>
            <a:grpSpLocks/>
          </p:cNvGrpSpPr>
          <p:nvPr/>
        </p:nvGrpSpPr>
        <p:grpSpPr bwMode="auto">
          <a:xfrm>
            <a:off x="6607175" y="3722688"/>
            <a:ext cx="393700" cy="63500"/>
            <a:chOff x="3607" y="1841"/>
            <a:chExt cx="273" cy="45"/>
          </a:xfrm>
        </p:grpSpPr>
        <p:sp>
          <p:nvSpPr>
            <p:cNvPr id="13385" name="Oval 36"/>
            <p:cNvSpPr>
              <a:spLocks noChangeArrowheads="1"/>
            </p:cNvSpPr>
            <p:nvPr/>
          </p:nvSpPr>
          <p:spPr bwMode="auto">
            <a:xfrm>
              <a:off x="3607" y="1841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300">
                <a:latin typeface="Times New Roman" pitchFamily="18" charset="0"/>
              </a:endParaRPr>
            </a:p>
          </p:txBody>
        </p:sp>
        <p:sp>
          <p:nvSpPr>
            <p:cNvPr id="13386" name="Oval 37"/>
            <p:cNvSpPr>
              <a:spLocks noChangeArrowheads="1"/>
            </p:cNvSpPr>
            <p:nvPr/>
          </p:nvSpPr>
          <p:spPr bwMode="auto">
            <a:xfrm>
              <a:off x="3698" y="1841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300">
                <a:latin typeface="Times New Roman" pitchFamily="18" charset="0"/>
              </a:endParaRPr>
            </a:p>
          </p:txBody>
        </p:sp>
        <p:sp>
          <p:nvSpPr>
            <p:cNvPr id="13387" name="Oval 38"/>
            <p:cNvSpPr>
              <a:spLocks noChangeArrowheads="1"/>
            </p:cNvSpPr>
            <p:nvPr/>
          </p:nvSpPr>
          <p:spPr bwMode="auto">
            <a:xfrm>
              <a:off x="3834" y="1841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300">
                <a:latin typeface="Times New Roman" pitchFamily="18" charset="0"/>
              </a:endParaRPr>
            </a:p>
          </p:txBody>
        </p:sp>
      </p:grpSp>
      <p:sp>
        <p:nvSpPr>
          <p:cNvPr id="13359" name="Text Box 39"/>
          <p:cNvSpPr txBox="1">
            <a:spLocks noChangeArrowheads="1"/>
          </p:cNvSpPr>
          <p:nvPr/>
        </p:nvSpPr>
        <p:spPr bwMode="auto">
          <a:xfrm>
            <a:off x="6375400" y="3890963"/>
            <a:ext cx="9652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r>
              <a:rPr lang="es-ES" sz="1100" b="1">
                <a:solidFill>
                  <a:schemeClr val="accent2"/>
                </a:solidFill>
              </a:rPr>
              <a:t>5 PELOTON</a:t>
            </a:r>
          </a:p>
        </p:txBody>
      </p:sp>
      <p:sp>
        <p:nvSpPr>
          <p:cNvPr id="13360" name="Text Box 40"/>
          <p:cNvSpPr txBox="1">
            <a:spLocks noChangeArrowheads="1"/>
          </p:cNvSpPr>
          <p:nvPr/>
        </p:nvSpPr>
        <p:spPr bwMode="auto">
          <a:xfrm>
            <a:off x="6375400" y="4083050"/>
            <a:ext cx="1651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endParaRPr lang="es-CO" sz="1100" b="1">
              <a:latin typeface="Times New Roman" pitchFamily="18" charset="0"/>
            </a:endParaRPr>
          </a:p>
        </p:txBody>
      </p:sp>
      <p:sp>
        <p:nvSpPr>
          <p:cNvPr id="13361" name="Text Box 41"/>
          <p:cNvSpPr txBox="1">
            <a:spLocks noChangeArrowheads="1"/>
          </p:cNvSpPr>
          <p:nvPr/>
        </p:nvSpPr>
        <p:spPr bwMode="auto">
          <a:xfrm>
            <a:off x="6438900" y="4143375"/>
            <a:ext cx="10445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r>
              <a:rPr lang="es-MX" sz="1100" b="1" dirty="0" smtClean="0">
                <a:latin typeface="Times New Roman" pitchFamily="18" charset="0"/>
              </a:rPr>
              <a:t>01-04-36</a:t>
            </a:r>
            <a:endParaRPr lang="es-MX" sz="1100" b="1" dirty="0">
              <a:latin typeface="Times New Roman" pitchFamily="18" charset="0"/>
            </a:endParaRPr>
          </a:p>
        </p:txBody>
      </p:sp>
      <p:sp>
        <p:nvSpPr>
          <p:cNvPr id="13362" name="Line 43"/>
          <p:cNvSpPr>
            <a:spLocks noChangeShapeType="1"/>
          </p:cNvSpPr>
          <p:nvPr/>
        </p:nvSpPr>
        <p:spPr bwMode="auto">
          <a:xfrm>
            <a:off x="7143750" y="3571875"/>
            <a:ext cx="0" cy="1920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lIns="82104" tIns="41052" rIns="82104" bIns="41052"/>
          <a:lstStyle/>
          <a:p>
            <a:endParaRPr lang="es-ES"/>
          </a:p>
        </p:txBody>
      </p:sp>
      <p:cxnSp>
        <p:nvCxnSpPr>
          <p:cNvPr id="13363" name="74 Conector recto"/>
          <p:cNvCxnSpPr>
            <a:cxnSpLocks noChangeShapeType="1"/>
            <a:stCxn id="13339" idx="0"/>
          </p:cNvCxnSpPr>
          <p:nvPr/>
        </p:nvCxnSpPr>
        <p:spPr bwMode="auto">
          <a:xfrm rot="16200000" flipH="1">
            <a:off x="4714875" y="-285750"/>
            <a:ext cx="1588" cy="7716838"/>
          </a:xfrm>
          <a:prstGeom prst="line">
            <a:avLst/>
          </a:prstGeom>
          <a:noFill/>
          <a:ln w="4127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3364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49263" y="3786188"/>
            <a:ext cx="979487" cy="3889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104" tIns="41052" rIns="82104" bIns="41052" anchor="ctr"/>
          <a:lstStyle/>
          <a:p>
            <a:pPr algn="ctr"/>
            <a:endParaRPr lang="es-CO" sz="2300">
              <a:latin typeface="Times New Roman" pitchFamily="18" charset="0"/>
            </a:endParaRPr>
          </a:p>
        </p:txBody>
      </p:sp>
      <p:sp>
        <p:nvSpPr>
          <p:cNvPr id="13365" name="Text Box 15"/>
          <p:cNvSpPr txBox="1">
            <a:spLocks noChangeArrowheads="1"/>
          </p:cNvSpPr>
          <p:nvPr/>
        </p:nvSpPr>
        <p:spPr bwMode="auto">
          <a:xfrm>
            <a:off x="449263" y="3794125"/>
            <a:ext cx="10048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r>
              <a:rPr lang="es-ES" sz="1100" b="1">
                <a:solidFill>
                  <a:schemeClr val="accent2"/>
                </a:solidFill>
              </a:rPr>
              <a:t>1 PELOTON </a:t>
            </a:r>
          </a:p>
          <a:p>
            <a:r>
              <a:rPr lang="es-ES" sz="1100" b="1">
                <a:solidFill>
                  <a:schemeClr val="accent2"/>
                </a:solidFill>
              </a:rPr>
              <a:t>CONJUNTO</a:t>
            </a:r>
          </a:p>
        </p:txBody>
      </p:sp>
      <p:sp>
        <p:nvSpPr>
          <p:cNvPr id="13366" name="Text Box 46"/>
          <p:cNvSpPr txBox="1">
            <a:spLocks noChangeArrowheads="1"/>
          </p:cNvSpPr>
          <p:nvPr/>
        </p:nvSpPr>
        <p:spPr bwMode="auto">
          <a:xfrm>
            <a:off x="447675" y="4176713"/>
            <a:ext cx="682625" cy="252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r>
              <a:rPr lang="es-MX" sz="1100" b="1" dirty="0" smtClean="0">
                <a:latin typeface="Times New Roman" pitchFamily="18" charset="0"/>
              </a:rPr>
              <a:t>01-07-36</a:t>
            </a:r>
            <a:endParaRPr lang="es-ES" sz="1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13367" name="81 Conector recto"/>
          <p:cNvCxnSpPr>
            <a:cxnSpLocks noChangeShapeType="1"/>
          </p:cNvCxnSpPr>
          <p:nvPr/>
        </p:nvCxnSpPr>
        <p:spPr bwMode="auto">
          <a:xfrm rot="5400000" flipH="1" flipV="1">
            <a:off x="4429125" y="2500313"/>
            <a:ext cx="428625" cy="0"/>
          </a:xfrm>
          <a:prstGeom prst="line">
            <a:avLst/>
          </a:prstGeom>
          <a:noFill/>
          <a:ln w="4762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13368" name="81 Conector recto"/>
          <p:cNvCxnSpPr>
            <a:cxnSpLocks noChangeShapeType="1"/>
            <a:stCxn id="13346" idx="0"/>
          </p:cNvCxnSpPr>
          <p:nvPr/>
        </p:nvCxnSpPr>
        <p:spPr bwMode="auto">
          <a:xfrm rot="16200000" flipV="1">
            <a:off x="3729037" y="3700463"/>
            <a:ext cx="257175" cy="0"/>
          </a:xfrm>
          <a:prstGeom prst="line">
            <a:avLst/>
          </a:prstGeom>
          <a:noFill/>
          <a:ln w="476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3369" name="Text Box 33"/>
          <p:cNvSpPr txBox="1">
            <a:spLocks noChangeArrowheads="1"/>
          </p:cNvSpPr>
          <p:nvPr/>
        </p:nvSpPr>
        <p:spPr bwMode="auto">
          <a:xfrm>
            <a:off x="4216400" y="3143250"/>
            <a:ext cx="998538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r>
              <a:rPr lang="es-MX" sz="1100" b="1" dirty="0" smtClean="0">
                <a:solidFill>
                  <a:schemeClr val="bg1"/>
                </a:solidFill>
                <a:latin typeface="Times New Roman" pitchFamily="18" charset="0"/>
              </a:rPr>
              <a:t>06-32-205</a:t>
            </a:r>
            <a:endParaRPr lang="es-MX" sz="11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70" name="Text Box 33"/>
          <p:cNvSpPr txBox="1">
            <a:spLocks noChangeArrowheads="1"/>
          </p:cNvSpPr>
          <p:nvPr/>
        </p:nvSpPr>
        <p:spPr bwMode="auto">
          <a:xfrm>
            <a:off x="4287838" y="2033588"/>
            <a:ext cx="99853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r>
              <a:rPr lang="es-MX" sz="1100" b="1">
                <a:solidFill>
                  <a:schemeClr val="bg1"/>
                </a:solidFill>
                <a:latin typeface="Times New Roman" pitchFamily="18" charset="0"/>
              </a:rPr>
              <a:t>01-03-00</a:t>
            </a:r>
          </a:p>
        </p:txBody>
      </p:sp>
      <p:sp>
        <p:nvSpPr>
          <p:cNvPr id="13371" name="Text Box 33"/>
          <p:cNvSpPr txBox="1">
            <a:spLocks noChangeArrowheads="1"/>
          </p:cNvSpPr>
          <p:nvPr/>
        </p:nvSpPr>
        <p:spPr bwMode="auto">
          <a:xfrm>
            <a:off x="4216400" y="1130300"/>
            <a:ext cx="12128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r>
              <a:rPr lang="es-MX" sz="1100" b="1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s-MX" sz="1400" b="1" dirty="0" smtClean="0">
                <a:solidFill>
                  <a:schemeClr val="bg1"/>
                </a:solidFill>
                <a:latin typeface="Times New Roman" pitchFamily="18" charset="0"/>
              </a:rPr>
              <a:t>07-35-205)</a:t>
            </a:r>
            <a:endParaRPr lang="es-MX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373" name="Text Box 40"/>
          <p:cNvSpPr txBox="1">
            <a:spLocks noChangeArrowheads="1"/>
          </p:cNvSpPr>
          <p:nvPr/>
        </p:nvSpPr>
        <p:spPr bwMode="auto">
          <a:xfrm>
            <a:off x="7813675" y="4646613"/>
            <a:ext cx="1651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endParaRPr lang="es-CO" sz="1100" b="1">
              <a:latin typeface="Times New Roman" pitchFamily="18" charset="0"/>
            </a:endParaRPr>
          </a:p>
        </p:txBody>
      </p:sp>
      <p:sp>
        <p:nvSpPr>
          <p:cNvPr id="13375" name="Text Box 53"/>
          <p:cNvSpPr txBox="1">
            <a:spLocks noChangeArrowheads="1"/>
          </p:cNvSpPr>
          <p:nvPr/>
        </p:nvSpPr>
        <p:spPr bwMode="auto">
          <a:xfrm>
            <a:off x="7429500" y="4421188"/>
            <a:ext cx="17145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pPr algn="ctr"/>
            <a:r>
              <a:rPr lang="es-ES" sz="1100" b="1" dirty="0">
                <a:solidFill>
                  <a:srgbClr val="FFFF00"/>
                </a:solidFill>
              </a:rPr>
              <a:t>BASES MILITARES </a:t>
            </a:r>
          </a:p>
          <a:p>
            <a:pPr algn="ctr"/>
            <a:r>
              <a:rPr lang="es-ES" sz="1100" b="1" dirty="0">
                <a:solidFill>
                  <a:srgbClr val="FFFF00"/>
                </a:solidFill>
              </a:rPr>
              <a:t>CONV. OTAWWA</a:t>
            </a:r>
          </a:p>
        </p:txBody>
      </p:sp>
      <p:sp>
        <p:nvSpPr>
          <p:cNvPr id="13376" name="AutoShape 3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86688" y="3786188"/>
            <a:ext cx="1114425" cy="457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82104" tIns="41052" rIns="82104" bIns="41052" anchor="ctr"/>
          <a:lstStyle/>
          <a:p>
            <a:pPr algn="ctr"/>
            <a:endParaRPr lang="es-CO" sz="2300">
              <a:latin typeface="Times New Roman" pitchFamily="18" charset="0"/>
            </a:endParaRPr>
          </a:p>
        </p:txBody>
      </p:sp>
      <p:grpSp>
        <p:nvGrpSpPr>
          <p:cNvPr id="13377" name="Group 35"/>
          <p:cNvGrpSpPr>
            <a:grpSpLocks/>
          </p:cNvGrpSpPr>
          <p:nvPr/>
        </p:nvGrpSpPr>
        <p:grpSpPr bwMode="auto">
          <a:xfrm>
            <a:off x="8045450" y="3643313"/>
            <a:ext cx="393700" cy="63500"/>
            <a:chOff x="3607" y="1841"/>
            <a:chExt cx="273" cy="45"/>
          </a:xfrm>
        </p:grpSpPr>
        <p:sp>
          <p:nvSpPr>
            <p:cNvPr id="13382" name="Oval 36"/>
            <p:cNvSpPr>
              <a:spLocks noChangeArrowheads="1"/>
            </p:cNvSpPr>
            <p:nvPr/>
          </p:nvSpPr>
          <p:spPr bwMode="auto">
            <a:xfrm>
              <a:off x="3607" y="1841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300">
                <a:latin typeface="Times New Roman" pitchFamily="18" charset="0"/>
              </a:endParaRPr>
            </a:p>
          </p:txBody>
        </p:sp>
        <p:sp>
          <p:nvSpPr>
            <p:cNvPr id="13383" name="Oval 37"/>
            <p:cNvSpPr>
              <a:spLocks noChangeArrowheads="1"/>
            </p:cNvSpPr>
            <p:nvPr/>
          </p:nvSpPr>
          <p:spPr bwMode="auto">
            <a:xfrm>
              <a:off x="3698" y="1841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300">
                <a:latin typeface="Times New Roman" pitchFamily="18" charset="0"/>
              </a:endParaRPr>
            </a:p>
          </p:txBody>
        </p:sp>
        <p:sp>
          <p:nvSpPr>
            <p:cNvPr id="13384" name="Oval 38"/>
            <p:cNvSpPr>
              <a:spLocks noChangeArrowheads="1"/>
            </p:cNvSpPr>
            <p:nvPr/>
          </p:nvSpPr>
          <p:spPr bwMode="auto">
            <a:xfrm>
              <a:off x="3834" y="1841"/>
              <a:ext cx="46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CO" sz="2300">
                <a:latin typeface="Times New Roman" pitchFamily="18" charset="0"/>
              </a:endParaRPr>
            </a:p>
          </p:txBody>
        </p:sp>
      </p:grpSp>
      <p:sp>
        <p:nvSpPr>
          <p:cNvPr id="13378" name="Text Box 39"/>
          <p:cNvSpPr txBox="1">
            <a:spLocks noChangeArrowheads="1"/>
          </p:cNvSpPr>
          <p:nvPr/>
        </p:nvSpPr>
        <p:spPr bwMode="auto">
          <a:xfrm>
            <a:off x="7813675" y="3814763"/>
            <a:ext cx="974725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r>
              <a:rPr lang="es-ES" sz="1100" b="1"/>
              <a:t>6 PELOTON</a:t>
            </a:r>
          </a:p>
          <a:p>
            <a:r>
              <a:rPr lang="es-ES" sz="1100" b="1"/>
              <a:t> ARMADA </a:t>
            </a:r>
          </a:p>
        </p:txBody>
      </p:sp>
      <p:sp>
        <p:nvSpPr>
          <p:cNvPr id="13379" name="Text Box 40"/>
          <p:cNvSpPr txBox="1">
            <a:spLocks noChangeArrowheads="1"/>
          </p:cNvSpPr>
          <p:nvPr/>
        </p:nvSpPr>
        <p:spPr bwMode="auto">
          <a:xfrm>
            <a:off x="7813675" y="4032250"/>
            <a:ext cx="1651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04" tIns="41052" rIns="82104" bIns="41052">
            <a:spAutoFit/>
          </a:bodyPr>
          <a:lstStyle/>
          <a:p>
            <a:endParaRPr lang="es-CO" sz="1100" b="1">
              <a:latin typeface="Times New Roman" pitchFamily="18" charset="0"/>
            </a:endParaRPr>
          </a:p>
        </p:txBody>
      </p:sp>
      <p:sp>
        <p:nvSpPr>
          <p:cNvPr id="13380" name="Text Box 41"/>
          <p:cNvSpPr txBox="1">
            <a:spLocks noChangeArrowheads="1"/>
          </p:cNvSpPr>
          <p:nvPr/>
        </p:nvSpPr>
        <p:spPr bwMode="auto">
          <a:xfrm>
            <a:off x="7877175" y="4214813"/>
            <a:ext cx="76676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r>
              <a:rPr lang="es-MX" sz="1100" b="1" dirty="0" smtClean="0">
                <a:latin typeface="Times New Roman" pitchFamily="18" charset="0"/>
              </a:rPr>
              <a:t>01-05-27</a:t>
            </a:r>
            <a:endParaRPr lang="es-MX" sz="1100" b="1" dirty="0">
              <a:latin typeface="Times New Roman" pitchFamily="18" charset="0"/>
            </a:endParaRPr>
          </a:p>
        </p:txBody>
      </p:sp>
      <p:sp>
        <p:nvSpPr>
          <p:cNvPr id="13381" name="Line 43"/>
          <p:cNvSpPr>
            <a:spLocks noChangeShapeType="1"/>
          </p:cNvSpPr>
          <p:nvPr/>
        </p:nvSpPr>
        <p:spPr bwMode="auto">
          <a:xfrm>
            <a:off x="8572500" y="3571875"/>
            <a:ext cx="0" cy="1920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lIns="82104" tIns="41052" rIns="82104" bIns="41052"/>
          <a:lstStyle/>
          <a:p>
            <a:endParaRPr lang="es-ES"/>
          </a:p>
        </p:txBody>
      </p:sp>
      <p:sp>
        <p:nvSpPr>
          <p:cNvPr id="89" name="Text Box 56"/>
          <p:cNvSpPr txBox="1">
            <a:spLocks noChangeArrowheads="1"/>
          </p:cNvSpPr>
          <p:nvPr/>
        </p:nvSpPr>
        <p:spPr bwMode="auto">
          <a:xfrm>
            <a:off x="1571604" y="5695783"/>
            <a:ext cx="1438275" cy="42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pPr algn="ctr"/>
            <a:r>
              <a:rPr lang="es-ES" sz="1100" b="1" dirty="0" smtClean="0">
                <a:solidFill>
                  <a:schemeClr val="bg1"/>
                </a:solidFill>
              </a:rPr>
              <a:t>SAN CARLOS </a:t>
            </a:r>
            <a:r>
              <a:rPr lang="es-ES" sz="1100" b="1" dirty="0">
                <a:solidFill>
                  <a:schemeClr val="bg1"/>
                </a:solidFill>
              </a:rPr>
              <a:t>(ANTIOQUIA)</a:t>
            </a:r>
          </a:p>
        </p:txBody>
      </p:sp>
      <p:sp>
        <p:nvSpPr>
          <p:cNvPr id="96" name="Rectangle 5"/>
          <p:cNvSpPr>
            <a:spLocks noChangeArrowheads="1"/>
          </p:cNvSpPr>
          <p:nvPr/>
        </p:nvSpPr>
        <p:spPr bwMode="auto">
          <a:xfrm>
            <a:off x="141288" y="4929188"/>
            <a:ext cx="1427162" cy="1357312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2104" tIns="41052" rIns="82104" bIns="41052" anchor="ctr"/>
          <a:lstStyle/>
          <a:p>
            <a:endParaRPr lang="es-CO" sz="2300">
              <a:latin typeface="Times New Roman" pitchFamily="18" charset="0"/>
            </a:endParaRPr>
          </a:p>
        </p:txBody>
      </p:sp>
      <p:sp>
        <p:nvSpPr>
          <p:cNvPr id="97" name="Text Box 55"/>
          <p:cNvSpPr txBox="1">
            <a:spLocks noChangeArrowheads="1"/>
          </p:cNvSpPr>
          <p:nvPr/>
        </p:nvSpPr>
        <p:spPr bwMode="auto">
          <a:xfrm>
            <a:off x="33338" y="4929198"/>
            <a:ext cx="1598612" cy="1775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pPr algn="ctr"/>
            <a:r>
              <a:rPr lang="es-ES" sz="1100" b="1" dirty="0" smtClean="0"/>
              <a:t>LA PEDRERA (AMAZONAS)</a:t>
            </a:r>
          </a:p>
          <a:p>
            <a:pPr algn="ctr"/>
            <a:endParaRPr lang="es-ES" sz="1100" b="1" dirty="0" smtClean="0"/>
          </a:p>
          <a:p>
            <a:pPr algn="ctr"/>
            <a:r>
              <a:rPr lang="es-ES" sz="1100" b="1" dirty="0" smtClean="0"/>
              <a:t>MONTEZUMA</a:t>
            </a:r>
          </a:p>
          <a:p>
            <a:pPr algn="ctr"/>
            <a:r>
              <a:rPr lang="es-ES" sz="1100" b="1" dirty="0" smtClean="0"/>
              <a:t>(RISARALDA)</a:t>
            </a:r>
          </a:p>
          <a:p>
            <a:pPr algn="ctr"/>
            <a:endParaRPr lang="es-ES" sz="1100" b="1" dirty="0" smtClean="0"/>
          </a:p>
          <a:p>
            <a:pPr algn="ctr"/>
            <a:r>
              <a:rPr lang="es-ES" sz="1100" b="1" dirty="0" smtClean="0"/>
              <a:t>GUALY</a:t>
            </a:r>
          </a:p>
          <a:p>
            <a:pPr algn="ctr"/>
            <a:r>
              <a:rPr lang="es-ES" sz="1100" b="1" dirty="0" smtClean="0"/>
              <a:t>( CALDAS )</a:t>
            </a:r>
            <a:endParaRPr lang="es-ES" sz="1100" b="1" dirty="0"/>
          </a:p>
          <a:p>
            <a:pPr algn="ctr"/>
            <a:endParaRPr lang="es-ES" sz="1100" b="1" dirty="0"/>
          </a:p>
          <a:p>
            <a:pPr algn="ctr"/>
            <a:endParaRPr lang="es-ES" sz="1100" b="1" dirty="0"/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3071813" y="4929188"/>
            <a:ext cx="1425575" cy="1357312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lIns="82104" tIns="41052" rIns="82104" bIns="41052" anchor="ctr"/>
          <a:lstStyle/>
          <a:p>
            <a:pPr>
              <a:defRPr/>
            </a:pPr>
            <a:endParaRPr lang="es-CO" sz="2300">
              <a:latin typeface="Times New Roman" pitchFamily="18" charset="0"/>
              <a:cs typeface="Arial" charset="0"/>
            </a:endParaRPr>
          </a:p>
        </p:txBody>
      </p:sp>
      <p:sp>
        <p:nvSpPr>
          <p:cNvPr id="100" name="Text Box 55"/>
          <p:cNvSpPr txBox="1">
            <a:spLocks noChangeArrowheads="1"/>
          </p:cNvSpPr>
          <p:nvPr/>
        </p:nvSpPr>
        <p:spPr bwMode="auto">
          <a:xfrm>
            <a:off x="3214678" y="4929198"/>
            <a:ext cx="1214446" cy="42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04" tIns="41052" rIns="82104" bIns="41052">
            <a:spAutoFit/>
          </a:bodyPr>
          <a:lstStyle/>
          <a:p>
            <a:pPr algn="ctr"/>
            <a:r>
              <a:rPr lang="es-ES" sz="1100" b="1" dirty="0" smtClean="0"/>
              <a:t> SANTA ROSA</a:t>
            </a:r>
          </a:p>
          <a:p>
            <a:pPr algn="ctr"/>
            <a:r>
              <a:rPr lang="es-ES" sz="1100" b="1" dirty="0" smtClean="0"/>
              <a:t>(BOLIVAR)</a:t>
            </a:r>
            <a:endParaRPr lang="es-ES" sz="1100" b="1" dirty="0"/>
          </a:p>
        </p:txBody>
      </p:sp>
      <p:sp>
        <p:nvSpPr>
          <p:cNvPr id="101" name="Text Box 55"/>
          <p:cNvSpPr txBox="1">
            <a:spLocks noChangeArrowheads="1"/>
          </p:cNvSpPr>
          <p:nvPr/>
        </p:nvSpPr>
        <p:spPr bwMode="auto">
          <a:xfrm>
            <a:off x="3214678" y="5357826"/>
            <a:ext cx="1214446" cy="42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04" tIns="41052" rIns="82104" bIns="41052">
            <a:spAutoFit/>
          </a:bodyPr>
          <a:lstStyle/>
          <a:p>
            <a:pPr algn="ctr"/>
            <a:r>
              <a:rPr lang="es-ES" sz="1100" b="1" dirty="0" smtClean="0"/>
              <a:t> LA TAGUA</a:t>
            </a:r>
          </a:p>
          <a:p>
            <a:pPr algn="ctr"/>
            <a:r>
              <a:rPr lang="es-ES" sz="1100" b="1" dirty="0" smtClean="0"/>
              <a:t>(</a:t>
            </a:r>
            <a:r>
              <a:rPr lang="es-ES" sz="1100" dirty="0" smtClean="0"/>
              <a:t>PUTUMAYO</a:t>
            </a:r>
            <a:r>
              <a:rPr lang="es-ES" sz="1100" b="1" dirty="0" smtClean="0"/>
              <a:t>)</a:t>
            </a:r>
            <a:endParaRPr lang="es-ES" sz="1100" b="1" dirty="0"/>
          </a:p>
        </p:txBody>
      </p:sp>
      <p:sp>
        <p:nvSpPr>
          <p:cNvPr id="102" name="Text Box 55"/>
          <p:cNvSpPr txBox="1">
            <a:spLocks noChangeArrowheads="1"/>
          </p:cNvSpPr>
          <p:nvPr/>
        </p:nvSpPr>
        <p:spPr bwMode="auto">
          <a:xfrm>
            <a:off x="3071802" y="5793622"/>
            <a:ext cx="1500198" cy="42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104" tIns="41052" rIns="82104" bIns="41052">
            <a:spAutoFit/>
          </a:bodyPr>
          <a:lstStyle/>
          <a:p>
            <a:pPr algn="ctr"/>
            <a:r>
              <a:rPr lang="es-ES" sz="1100" b="1" dirty="0" smtClean="0"/>
              <a:t> PAN DE AZUCAR</a:t>
            </a:r>
          </a:p>
          <a:p>
            <a:pPr algn="ctr"/>
            <a:r>
              <a:rPr lang="es-ES" sz="1100" b="1" dirty="0" smtClean="0"/>
              <a:t>(VALLE)</a:t>
            </a:r>
            <a:endParaRPr lang="es-ES" sz="1100" b="1" dirty="0"/>
          </a:p>
        </p:txBody>
      </p:sp>
      <p:sp>
        <p:nvSpPr>
          <p:cNvPr id="103" name="Rectangle 2"/>
          <p:cNvSpPr>
            <a:spLocks noChangeArrowheads="1"/>
          </p:cNvSpPr>
          <p:nvPr/>
        </p:nvSpPr>
        <p:spPr bwMode="auto">
          <a:xfrm>
            <a:off x="7643834" y="4929198"/>
            <a:ext cx="1323975" cy="1357313"/>
          </a:xfrm>
          <a:prstGeom prst="rect">
            <a:avLst/>
          </a:prstGeom>
          <a:solidFill>
            <a:srgbClr val="FF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2104" tIns="41052" rIns="82104" bIns="41052" anchor="ctr"/>
          <a:lstStyle/>
          <a:p>
            <a:endParaRPr lang="es-CO" sz="2300">
              <a:latin typeface="Times New Roman" pitchFamily="18" charset="0"/>
            </a:endParaRPr>
          </a:p>
        </p:txBody>
      </p:sp>
      <p:sp>
        <p:nvSpPr>
          <p:cNvPr id="104" name="Text Box 56"/>
          <p:cNvSpPr txBox="1">
            <a:spLocks noChangeArrowheads="1"/>
          </p:cNvSpPr>
          <p:nvPr/>
        </p:nvSpPr>
        <p:spPr bwMode="auto">
          <a:xfrm>
            <a:off x="7572375" y="5143512"/>
            <a:ext cx="1438275" cy="5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04" tIns="41052" rIns="82104" bIns="41052">
            <a:spAutoFit/>
          </a:bodyPr>
          <a:lstStyle/>
          <a:p>
            <a:pPr algn="ctr"/>
            <a:r>
              <a:rPr lang="es-ES" sz="1100" b="1" dirty="0" smtClean="0"/>
              <a:t>MOCHUELO </a:t>
            </a:r>
            <a:endParaRPr lang="es-ES" sz="1100" b="1" dirty="0"/>
          </a:p>
          <a:p>
            <a:pPr algn="ctr"/>
            <a:r>
              <a:rPr lang="es-ES" sz="1100" b="1" dirty="0"/>
              <a:t>(</a:t>
            </a:r>
            <a:r>
              <a:rPr lang="es-ES" sz="1100" b="1" dirty="0" smtClean="0"/>
              <a:t>CUNDINAMARCA)</a:t>
            </a:r>
            <a:r>
              <a:rPr lang="es-ES" sz="1100" b="1" dirty="0" smtClean="0">
                <a:solidFill>
                  <a:schemeClr val="bg1"/>
                </a:solidFill>
              </a:rPr>
              <a:t>)</a:t>
            </a:r>
            <a:endParaRPr lang="es-ES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7"/>
          <p:cNvSpPr txBox="1">
            <a:spLocks noChangeArrowheads="1"/>
          </p:cNvSpPr>
          <p:nvPr/>
        </p:nvSpPr>
        <p:spPr bwMode="auto">
          <a:xfrm>
            <a:off x="142874" y="2214554"/>
            <a:ext cx="4286250" cy="2769989"/>
          </a:xfrm>
          <a:prstGeom prst="rect">
            <a:avLst/>
          </a:prstGeom>
          <a:noFill/>
          <a:ln w="38100" cmpd="tri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algn="just">
              <a:lnSpc>
                <a:spcPct val="120000"/>
              </a:lnSpc>
              <a:buFontTx/>
              <a:buChar char="•"/>
            </a:pPr>
            <a:r>
              <a:rPr lang="es-CO" sz="2000" b="1" dirty="0" smtClean="0">
                <a:solidFill>
                  <a:schemeClr val="bg1"/>
                </a:solidFill>
                <a:latin typeface="Arial Black" pitchFamily="34" charset="0"/>
              </a:rPr>
              <a:t>156 </a:t>
            </a: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víctimas </a:t>
            </a:r>
            <a:r>
              <a:rPr lang="es-CO" sz="2000" b="1" dirty="0" smtClean="0">
                <a:solidFill>
                  <a:schemeClr val="bg1"/>
                </a:solidFill>
                <a:latin typeface="Arial Black" pitchFamily="34" charset="0"/>
              </a:rPr>
              <a:t>2009</a:t>
            </a:r>
          </a:p>
          <a:p>
            <a:pPr marL="182563" indent="-182563" algn="just">
              <a:lnSpc>
                <a:spcPct val="120000"/>
              </a:lnSpc>
              <a:buFontTx/>
              <a:buChar char="•"/>
            </a:pPr>
            <a:r>
              <a:rPr lang="es-CO" sz="2000" b="1" dirty="0" smtClean="0">
                <a:solidFill>
                  <a:schemeClr val="bg1"/>
                </a:solidFill>
                <a:latin typeface="Arial Black" pitchFamily="34" charset="0"/>
              </a:rPr>
              <a:t>De 1.098 municipios, 686 afectados</a:t>
            </a:r>
          </a:p>
          <a:p>
            <a:pPr marL="182563" indent="-182563" algn="just">
              <a:lnSpc>
                <a:spcPct val="120000"/>
              </a:lnSpc>
              <a:buFontTx/>
              <a:buChar char="•"/>
            </a:pPr>
            <a:r>
              <a:rPr lang="es-CO" sz="2000" b="1" dirty="0" smtClean="0">
                <a:solidFill>
                  <a:schemeClr val="bg1"/>
                </a:solidFill>
                <a:latin typeface="Arial Black" pitchFamily="34" charset="0"/>
              </a:rPr>
              <a:t>9.668 </a:t>
            </a: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incidentes</a:t>
            </a:r>
          </a:p>
          <a:p>
            <a:pPr marL="182563" indent="-182563" algn="just">
              <a:lnSpc>
                <a:spcPct val="120000"/>
              </a:lnSpc>
              <a:buFontTx/>
              <a:buChar char="•"/>
            </a:pPr>
            <a:r>
              <a:rPr lang="es-CO" sz="2000" b="1" dirty="0" smtClean="0">
                <a:solidFill>
                  <a:schemeClr val="bg1"/>
                </a:solidFill>
                <a:latin typeface="Arial Black" pitchFamily="34" charset="0"/>
              </a:rPr>
              <a:t>4.156 </a:t>
            </a: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accidentes</a:t>
            </a:r>
          </a:p>
          <a:p>
            <a:pPr marL="182563" indent="-182563" algn="just">
              <a:lnSpc>
                <a:spcPct val="120000"/>
              </a:lnSpc>
              <a:buFontTx/>
              <a:buChar char="•"/>
            </a:pPr>
            <a:r>
              <a:rPr lang="es-CO" sz="2000" b="1" dirty="0" smtClean="0">
                <a:solidFill>
                  <a:schemeClr val="bg1"/>
                </a:solidFill>
                <a:latin typeface="Arial Black" pitchFamily="34" charset="0"/>
              </a:rPr>
              <a:t>7.684 </a:t>
            </a: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víctimas registradas</a:t>
            </a:r>
          </a:p>
          <a:p>
            <a:pPr marL="182563" indent="-182563" algn="just">
              <a:lnSpc>
                <a:spcPct val="120000"/>
              </a:lnSpc>
              <a:buFontTx/>
              <a:buChar char="•"/>
            </a:pPr>
            <a:endParaRPr lang="es-CO" sz="19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182563" indent="-182563" algn="just">
              <a:lnSpc>
                <a:spcPct val="120000"/>
              </a:lnSpc>
              <a:buFontTx/>
              <a:buChar char="•"/>
            </a:pPr>
            <a:endParaRPr lang="es-CO" sz="200" dirty="0" smtClean="0">
              <a:solidFill>
                <a:srgbClr val="FFFF66"/>
              </a:solidFill>
              <a:latin typeface="Arial Black" pitchFamily="34" charset="0"/>
            </a:endParaRPr>
          </a:p>
          <a:p>
            <a:pPr marL="182563" indent="-182563" algn="just">
              <a:lnSpc>
                <a:spcPct val="120000"/>
              </a:lnSpc>
              <a:buFontTx/>
              <a:buChar char="•"/>
            </a:pPr>
            <a:endParaRPr lang="es-CO" sz="200" dirty="0" smtClean="0">
              <a:solidFill>
                <a:srgbClr val="FFFF66"/>
              </a:solidFill>
              <a:latin typeface="Arial Black" pitchFamily="34" charset="0"/>
            </a:endParaRPr>
          </a:p>
          <a:p>
            <a:pPr marL="182563" indent="-182563" algn="just">
              <a:lnSpc>
                <a:spcPct val="120000"/>
              </a:lnSpc>
              <a:buFontTx/>
              <a:buChar char="•"/>
            </a:pPr>
            <a:endParaRPr lang="es-CO" sz="200" dirty="0">
              <a:solidFill>
                <a:srgbClr val="FFFF66"/>
              </a:solidFill>
              <a:latin typeface="Arial Black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487249" y="153965"/>
            <a:ext cx="8298481" cy="500066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400" b="1" u="sng" dirty="0">
                <a:solidFill>
                  <a:srgbClr val="FFFF00"/>
                </a:solidFill>
                <a:latin typeface="Arial Narrow" pitchFamily="34" charset="0"/>
              </a:rPr>
              <a:t>PROBLEMÁTICA DE MINAS ANTIPERSONAL EN COLOMBIA</a:t>
            </a:r>
          </a:p>
        </p:txBody>
      </p:sp>
      <p:sp>
        <p:nvSpPr>
          <p:cNvPr id="14343" name="12 Rectángulo"/>
          <p:cNvSpPr>
            <a:spLocks noChangeArrowheads="1"/>
          </p:cNvSpPr>
          <p:nvPr/>
        </p:nvSpPr>
        <p:spPr bwMode="auto">
          <a:xfrm>
            <a:off x="4643468" y="2214554"/>
            <a:ext cx="4214812" cy="2754600"/>
          </a:xfrm>
          <a:prstGeom prst="rect">
            <a:avLst/>
          </a:prstGeom>
          <a:noFill/>
          <a:ln w="34925" cmpd="tri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sz="2000" b="1" dirty="0" smtClean="0">
                <a:solidFill>
                  <a:schemeClr val="bg1"/>
                </a:solidFill>
                <a:latin typeface="Arial Black" pitchFamily="34" charset="0"/>
              </a:rPr>
              <a:t>65%  </a:t>
            </a: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	Militares</a:t>
            </a:r>
          </a:p>
          <a:p>
            <a:pPr algn="just"/>
            <a:r>
              <a:rPr lang="es-CO" sz="2000" b="1" dirty="0" smtClean="0">
                <a:solidFill>
                  <a:schemeClr val="bg1"/>
                </a:solidFill>
                <a:latin typeface="Arial Black" pitchFamily="34" charset="0"/>
              </a:rPr>
              <a:t>35%  </a:t>
            </a: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	Civiles</a:t>
            </a:r>
          </a:p>
          <a:p>
            <a:pPr algn="just"/>
            <a:endParaRPr lang="es-CO" sz="12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just"/>
            <a:r>
              <a:rPr lang="es-CO" sz="2000" b="1" dirty="0" smtClean="0">
                <a:solidFill>
                  <a:schemeClr val="bg1"/>
                </a:solidFill>
                <a:latin typeface="Arial Black" pitchFamily="34" charset="0"/>
              </a:rPr>
              <a:t>78%  </a:t>
            </a: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	Heridas</a:t>
            </a:r>
          </a:p>
          <a:p>
            <a:pPr algn="just"/>
            <a:r>
              <a:rPr lang="es-CO" sz="2000" b="1" dirty="0" smtClean="0">
                <a:solidFill>
                  <a:schemeClr val="bg1"/>
                </a:solidFill>
                <a:latin typeface="Arial Black" pitchFamily="34" charset="0"/>
              </a:rPr>
              <a:t>22%  </a:t>
            </a: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	Murieron</a:t>
            </a:r>
          </a:p>
          <a:p>
            <a:pPr algn="just"/>
            <a:endParaRPr lang="es-CO" sz="11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just"/>
            <a:r>
              <a:rPr lang="es-CO" sz="2000" b="1" dirty="0" smtClean="0">
                <a:solidFill>
                  <a:schemeClr val="bg1"/>
                </a:solidFill>
                <a:latin typeface="Arial Black" pitchFamily="34" charset="0"/>
              </a:rPr>
              <a:t>06% </a:t>
            </a: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	 Mujeres</a:t>
            </a:r>
          </a:p>
          <a:p>
            <a:pPr algn="just"/>
            <a:r>
              <a:rPr lang="es-CO" sz="2000" b="1" dirty="0" smtClean="0">
                <a:solidFill>
                  <a:schemeClr val="bg1"/>
                </a:solidFill>
                <a:latin typeface="Arial Black" pitchFamily="34" charset="0"/>
              </a:rPr>
              <a:t>9.6% </a:t>
            </a: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	 Niños</a:t>
            </a:r>
          </a:p>
          <a:p>
            <a:pPr algn="just"/>
            <a:r>
              <a:rPr lang="es-CO" sz="2000" b="1" dirty="0" smtClean="0">
                <a:solidFill>
                  <a:schemeClr val="bg1"/>
                </a:solidFill>
                <a:latin typeface="Arial Black" pitchFamily="34" charset="0"/>
              </a:rPr>
              <a:t>98%  </a:t>
            </a:r>
            <a:r>
              <a:rPr lang="es-CO" sz="2000" b="1" dirty="0">
                <a:solidFill>
                  <a:schemeClr val="bg1"/>
                </a:solidFill>
                <a:latin typeface="Arial Black" pitchFamily="34" charset="0"/>
              </a:rPr>
              <a:t>	 Zonas </a:t>
            </a:r>
            <a:r>
              <a:rPr lang="es-CO" sz="2000" b="1" dirty="0" smtClean="0">
                <a:solidFill>
                  <a:schemeClr val="bg1"/>
                </a:solidFill>
                <a:latin typeface="Arial Black" pitchFamily="34" charset="0"/>
              </a:rPr>
              <a:t>rural</a:t>
            </a:r>
          </a:p>
          <a:p>
            <a:pPr algn="just"/>
            <a:endParaRPr lang="es-CO" sz="1000" dirty="0">
              <a:latin typeface="Arial Black" pitchFamily="34" charset="0"/>
            </a:endParaRPr>
          </a:p>
        </p:txBody>
      </p:sp>
      <p:sp>
        <p:nvSpPr>
          <p:cNvPr id="14344" name="12 CuadroTexto"/>
          <p:cNvSpPr txBox="1">
            <a:spLocks noChangeArrowheads="1"/>
          </p:cNvSpPr>
          <p:nvPr/>
        </p:nvSpPr>
        <p:spPr bwMode="auto">
          <a:xfrm>
            <a:off x="5572125" y="4029075"/>
            <a:ext cx="2357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/>
          </a:p>
        </p:txBody>
      </p:sp>
      <p:cxnSp>
        <p:nvCxnSpPr>
          <p:cNvPr id="9" name="8 Conector recto"/>
          <p:cNvCxnSpPr/>
          <p:nvPr/>
        </p:nvCxnSpPr>
        <p:spPr>
          <a:xfrm>
            <a:off x="4714876" y="2857496"/>
            <a:ext cx="4071938" cy="158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4714904" y="3643314"/>
            <a:ext cx="4071938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714904" y="4429132"/>
            <a:ext cx="4071938" cy="158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DSC00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0"/>
            <a:ext cx="5786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 redondeado"/>
          <p:cNvSpPr/>
          <p:nvPr/>
        </p:nvSpPr>
        <p:spPr>
          <a:xfrm>
            <a:off x="1169409" y="71413"/>
            <a:ext cx="6488705" cy="428629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BASES MILITARES </a:t>
            </a:r>
          </a:p>
        </p:txBody>
      </p:sp>
      <p:pic>
        <p:nvPicPr>
          <p:cNvPr id="103425" name="Picture 1" descr="C:\Documents and Settings\Administrador\Mis documentos\desminadoabril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571480"/>
            <a:ext cx="4071966" cy="6286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4643438" y="2285992"/>
            <a:ext cx="39290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 algn="just">
              <a:lnSpc>
                <a:spcPct val="120000"/>
              </a:lnSpc>
              <a:buFontTx/>
              <a:buChar char="•"/>
              <a:defRPr/>
            </a:pPr>
            <a:r>
              <a:rPr lang="es-ES" sz="2000" b="1" dirty="0">
                <a:solidFill>
                  <a:schemeClr val="bg1"/>
                </a:solidFill>
                <a:cs typeface="Arial" charset="0"/>
              </a:rPr>
              <a:t>La Compañía de Desminado Humanitario ha realizado </a:t>
            </a:r>
            <a:r>
              <a:rPr lang="es-ES" sz="2000" b="1" dirty="0" smtClean="0">
                <a:solidFill>
                  <a:schemeClr val="bg1"/>
                </a:solidFill>
                <a:cs typeface="Arial" charset="0"/>
              </a:rPr>
              <a:t>a fecha 09 de junio de 2009, 23 </a:t>
            </a:r>
            <a:r>
              <a:rPr lang="es-ES" sz="2000" b="1" dirty="0">
                <a:solidFill>
                  <a:schemeClr val="bg1"/>
                </a:solidFill>
                <a:cs typeface="Arial" charset="0"/>
              </a:rPr>
              <a:t>operaciones de despeje en bases militares con minas </a:t>
            </a:r>
            <a:r>
              <a:rPr lang="es-ES" sz="2000" b="1" dirty="0" smtClean="0">
                <a:solidFill>
                  <a:schemeClr val="bg1"/>
                </a:solidFill>
                <a:cs typeface="Arial" charset="0"/>
              </a:rPr>
              <a:t>Antipersona convencionales </a:t>
            </a:r>
            <a:r>
              <a:rPr lang="es-ES" sz="2000" b="1" dirty="0">
                <a:solidFill>
                  <a:schemeClr val="bg1"/>
                </a:solidFill>
                <a:cs typeface="Arial" charset="0"/>
              </a:rPr>
              <a:t>MAP-1 </a:t>
            </a:r>
            <a:r>
              <a:rPr lang="es-ES" sz="2000" b="1" dirty="0" smtClean="0">
                <a:solidFill>
                  <a:schemeClr val="bg1"/>
                </a:solidFill>
                <a:cs typeface="Arial" charset="0"/>
              </a:rPr>
              <a:t> y  SOPRO.</a:t>
            </a:r>
            <a:endParaRPr lang="es-CO" sz="20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920078" y="357166"/>
            <a:ext cx="7366957" cy="642942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DESMINADO EN BASES MILITARES</a:t>
            </a:r>
          </a:p>
          <a:p>
            <a:pPr algn="ctr">
              <a:defRPr/>
            </a:pPr>
            <a:endParaRPr lang="es-CO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pic>
        <p:nvPicPr>
          <p:cNvPr id="23" name="Picture 1" descr="C:\Documents and Settings\Administrador\Mis documentos\desminadoabril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084"/>
            <a:ext cx="4786346" cy="5857916"/>
          </a:xfrm>
          <a:prstGeom prst="rect">
            <a:avLst/>
          </a:prstGeom>
          <a:noFill/>
        </p:spPr>
      </p:pic>
      <p:sp>
        <p:nvSpPr>
          <p:cNvPr id="26" name="8 Elipse"/>
          <p:cNvSpPr/>
          <p:nvPr/>
        </p:nvSpPr>
        <p:spPr>
          <a:xfrm>
            <a:off x="1595421" y="1674803"/>
            <a:ext cx="547687" cy="325437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dirty="0"/>
              <a:t>z</a:t>
            </a:r>
          </a:p>
        </p:txBody>
      </p:sp>
      <p:sp>
        <p:nvSpPr>
          <p:cNvPr id="27" name="9 Elipse"/>
          <p:cNvSpPr/>
          <p:nvPr/>
        </p:nvSpPr>
        <p:spPr>
          <a:xfrm>
            <a:off x="1584301" y="2674945"/>
            <a:ext cx="487363" cy="325437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28" name="10 Elipse"/>
          <p:cNvSpPr/>
          <p:nvPr/>
        </p:nvSpPr>
        <p:spPr>
          <a:xfrm>
            <a:off x="1285852" y="4500570"/>
            <a:ext cx="487362" cy="325438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29" name="11 Elipse"/>
          <p:cNvSpPr/>
          <p:nvPr/>
        </p:nvSpPr>
        <p:spPr>
          <a:xfrm>
            <a:off x="2714612" y="3000372"/>
            <a:ext cx="487362" cy="325438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30" name="12 Elipse"/>
          <p:cNvSpPr/>
          <p:nvPr/>
        </p:nvSpPr>
        <p:spPr>
          <a:xfrm>
            <a:off x="1227117" y="1785926"/>
            <a:ext cx="487363" cy="325438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31" name="13 Elipse"/>
          <p:cNvSpPr/>
          <p:nvPr/>
        </p:nvSpPr>
        <p:spPr>
          <a:xfrm rot="205396">
            <a:off x="1928794" y="1785926"/>
            <a:ext cx="487363" cy="325437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33" name="15 Elipse"/>
          <p:cNvSpPr/>
          <p:nvPr/>
        </p:nvSpPr>
        <p:spPr>
          <a:xfrm>
            <a:off x="1369994" y="4175132"/>
            <a:ext cx="487362" cy="325438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34" name="16 Elipse"/>
          <p:cNvSpPr/>
          <p:nvPr/>
        </p:nvSpPr>
        <p:spPr>
          <a:xfrm>
            <a:off x="1714480" y="3746505"/>
            <a:ext cx="487362" cy="325437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35" name="17 Elipse"/>
          <p:cNvSpPr/>
          <p:nvPr/>
        </p:nvSpPr>
        <p:spPr>
          <a:xfrm>
            <a:off x="1369994" y="3643314"/>
            <a:ext cx="487362" cy="325438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36" name="18 Elipse"/>
          <p:cNvSpPr/>
          <p:nvPr/>
        </p:nvSpPr>
        <p:spPr>
          <a:xfrm>
            <a:off x="2227239" y="2960695"/>
            <a:ext cx="487362" cy="325437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38" name="20 Elipse"/>
          <p:cNvSpPr/>
          <p:nvPr/>
        </p:nvSpPr>
        <p:spPr>
          <a:xfrm>
            <a:off x="2214523" y="2730500"/>
            <a:ext cx="487362" cy="325437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40" name="13 Elipse"/>
          <p:cNvSpPr/>
          <p:nvPr/>
        </p:nvSpPr>
        <p:spPr>
          <a:xfrm rot="205396">
            <a:off x="1438010" y="2014501"/>
            <a:ext cx="487363" cy="325437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41" name="13 Elipse"/>
          <p:cNvSpPr/>
          <p:nvPr/>
        </p:nvSpPr>
        <p:spPr>
          <a:xfrm rot="205396">
            <a:off x="3218099" y="5943591"/>
            <a:ext cx="487363" cy="325437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42" name="11 Elipse"/>
          <p:cNvSpPr/>
          <p:nvPr/>
        </p:nvSpPr>
        <p:spPr>
          <a:xfrm>
            <a:off x="1857356" y="3389314"/>
            <a:ext cx="487362" cy="325438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43" name="10 Elipse"/>
          <p:cNvSpPr/>
          <p:nvPr/>
        </p:nvSpPr>
        <p:spPr>
          <a:xfrm>
            <a:off x="2298688" y="4214818"/>
            <a:ext cx="487362" cy="325438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44" name="17 Elipse"/>
          <p:cNvSpPr/>
          <p:nvPr/>
        </p:nvSpPr>
        <p:spPr>
          <a:xfrm>
            <a:off x="1142976" y="3500438"/>
            <a:ext cx="487362" cy="325438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45" name="17 Elipse"/>
          <p:cNvSpPr/>
          <p:nvPr/>
        </p:nvSpPr>
        <p:spPr>
          <a:xfrm>
            <a:off x="1012804" y="3643314"/>
            <a:ext cx="487362" cy="325438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50" name="15 Elipse"/>
          <p:cNvSpPr/>
          <p:nvPr/>
        </p:nvSpPr>
        <p:spPr>
          <a:xfrm>
            <a:off x="869928" y="3960818"/>
            <a:ext cx="487362" cy="325438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51" name="15 Elipse"/>
          <p:cNvSpPr/>
          <p:nvPr/>
        </p:nvSpPr>
        <p:spPr>
          <a:xfrm>
            <a:off x="950890" y="4000504"/>
            <a:ext cx="334962" cy="244476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52" name="15 Elipse"/>
          <p:cNvSpPr/>
          <p:nvPr/>
        </p:nvSpPr>
        <p:spPr>
          <a:xfrm>
            <a:off x="785786" y="3929066"/>
            <a:ext cx="642942" cy="428628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53" name="15 Elipse"/>
          <p:cNvSpPr/>
          <p:nvPr/>
        </p:nvSpPr>
        <p:spPr>
          <a:xfrm>
            <a:off x="1000100" y="4000504"/>
            <a:ext cx="285752" cy="214314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55" name="15 Elipse"/>
          <p:cNvSpPr/>
          <p:nvPr/>
        </p:nvSpPr>
        <p:spPr>
          <a:xfrm>
            <a:off x="1071538" y="4062418"/>
            <a:ext cx="142876" cy="80962"/>
          </a:xfrm>
          <a:prstGeom prst="ellipse">
            <a:avLst/>
          </a:prstGeom>
          <a:noFill/>
          <a:ln w="190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  <p:sp>
        <p:nvSpPr>
          <p:cNvPr id="32" name="10 Elipse"/>
          <p:cNvSpPr/>
          <p:nvPr/>
        </p:nvSpPr>
        <p:spPr>
          <a:xfrm>
            <a:off x="1155680" y="3175000"/>
            <a:ext cx="487362" cy="325438"/>
          </a:xfrm>
          <a:prstGeom prst="ellipse">
            <a:avLst/>
          </a:prstGeom>
          <a:noFill/>
          <a:ln w="412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920078" y="142852"/>
            <a:ext cx="7366957" cy="642942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BASES MILITARES DESPEJADAS</a:t>
            </a:r>
          </a:p>
          <a:p>
            <a:pPr algn="ctr">
              <a:defRPr/>
            </a:pPr>
            <a:endParaRPr lang="es-CO" sz="2400" b="1" u="sng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85720" y="1142984"/>
          <a:ext cx="8501122" cy="5500726"/>
        </p:xfrm>
        <a:graphic>
          <a:graphicData uri="http://schemas.openxmlformats.org/presentationml/2006/ole">
            <p:oleObj spid="_x0000_s1032" name="Worksheet" r:id="rId4" imgW="8331808" imgH="1023048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00"/>
        </a:solidFill>
        <a:ln w="9525">
          <a:solidFill>
            <a:schemeClr val="bg1"/>
          </a:solidFill>
          <a:miter lim="800000"/>
          <a:headEnd/>
          <a:tailEnd/>
        </a:ln>
      </a:spPr>
      <a:bodyPr wrap="none" lIns="82104" tIns="41052" rIns="82104" bIns="41052" anchor="ctr"/>
      <a:lstStyle>
        <a:defPPr>
          <a:defRPr sz="2300">
            <a:latin typeface="Times New Roman" pitchFamily="18" charset="0"/>
          </a:defRPr>
        </a:defPPr>
      </a:lstStyle>
    </a:sp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7969</TotalTime>
  <Words>493</Words>
  <Application>Microsoft Office PowerPoint</Application>
  <PresentationFormat>On-screen Show (4:3)</PresentationFormat>
  <Paragraphs>180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Diseño predeterminado</vt:lpstr>
      <vt:lpstr>Worksheet</vt:lpstr>
      <vt:lpstr>Hoja de cálculo</vt:lpstr>
      <vt:lpstr>INSPECCION GENERAL FUERZAS MILITARES DESMINADO HUMANITARIO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PRESIDENCIA DE LA REPUBLICA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marianymonroy</dc:creator>
  <cp:lastModifiedBy>test3</cp:lastModifiedBy>
  <cp:revision>550</cp:revision>
  <dcterms:created xsi:type="dcterms:W3CDTF">2007-03-20T20:44:40Z</dcterms:created>
  <dcterms:modified xsi:type="dcterms:W3CDTF">2009-07-29T17:08:50Z</dcterms:modified>
</cp:coreProperties>
</file>