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1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embeddedFontLst>
    <p:embeddedFont>
      <p:font typeface="Arial Black" panose="020B0A04020102020204" pitchFamily="34" charset="0"/>
      <p:regular r:id="rId1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Garamond" panose="02020404030301010803" pitchFamily="18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168362198f2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" name="Google Shape;24;g168362198f2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6a9199c2bd_2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Lei</a:t>
            </a:r>
            <a:endParaRPr/>
          </a:p>
        </p:txBody>
      </p:sp>
      <p:sp>
        <p:nvSpPr>
          <p:cNvPr id="101" name="Google Shape;101;g16a9199c2bd_2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6a9199c2bd_2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Jamie</a:t>
            </a:r>
            <a:endParaRPr/>
          </a:p>
        </p:txBody>
      </p:sp>
      <p:sp>
        <p:nvSpPr>
          <p:cNvPr id="109" name="Google Shape;109;g16a9199c2bd_2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672b394e6f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Lei</a:t>
            </a:r>
            <a:endParaRPr/>
          </a:p>
        </p:txBody>
      </p:sp>
      <p:sp>
        <p:nvSpPr>
          <p:cNvPr id="115" name="Google Shape;115;g1672b394e6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6a9199c2bd_2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Jamie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Demo sites are available upon request</a:t>
            </a:r>
            <a:endParaRPr/>
          </a:p>
        </p:txBody>
      </p:sp>
      <p:sp>
        <p:nvSpPr>
          <p:cNvPr id="123" name="Google Shape;123;g16a9199c2bd_2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Lei</a:t>
            </a:r>
            <a:endParaRPr/>
          </a:p>
        </p:txBody>
      </p:sp>
      <p:sp>
        <p:nvSpPr>
          <p:cNvPr id="131" name="Google Shape;13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19c287c2e7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Jamie</a:t>
            </a:r>
            <a:endParaRPr/>
          </a:p>
        </p:txBody>
      </p:sp>
      <p:sp>
        <p:nvSpPr>
          <p:cNvPr id="143" name="Google Shape;143;g119c287c2e7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672b394e6f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0" name="Google Shape;150;g1672b394e6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119c287c2e7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" name="Google Shape;34;g119c287c2e7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Lei</a:t>
            </a:r>
            <a:endParaRPr/>
          </a:p>
        </p:txBody>
      </p:sp>
      <p:sp>
        <p:nvSpPr>
          <p:cNvPr id="42" name="Google Shape;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1199250433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Jamie</a:t>
            </a:r>
            <a:endParaRPr/>
          </a:p>
        </p:txBody>
      </p:sp>
      <p:sp>
        <p:nvSpPr>
          <p:cNvPr id="51" name="Google Shape;51;g1199250433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Lei</a:t>
            </a:r>
            <a:endParaRPr/>
          </a:p>
        </p:txBody>
      </p:sp>
      <p:sp>
        <p:nvSpPr>
          <p:cNvPr id="62" name="Google Shape;6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6a9199c2bd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Lei</a:t>
            </a:r>
            <a:endParaRPr/>
          </a:p>
        </p:txBody>
      </p:sp>
      <p:sp>
        <p:nvSpPr>
          <p:cNvPr id="70" name="Google Shape;70;g16a9199c2bd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Jamie</a:t>
            </a:r>
            <a:endParaRPr/>
          </a:p>
        </p:txBody>
      </p:sp>
      <p:sp>
        <p:nvSpPr>
          <p:cNvPr id="77" name="Google Shape;7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Lei</a:t>
            </a:r>
            <a:endParaRPr/>
          </a:p>
        </p:txBody>
      </p:sp>
      <p:sp>
        <p:nvSpPr>
          <p:cNvPr id="85" name="Google Shape;8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6a9199c2bd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Jamie</a:t>
            </a:r>
            <a:endParaRPr/>
          </a:p>
        </p:txBody>
      </p:sp>
      <p:sp>
        <p:nvSpPr>
          <p:cNvPr id="93" name="Google Shape;93;g16a9199c2bd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">
  <p:cSld name="Content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11513" y="2057400"/>
            <a:ext cx="1051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Black"/>
              <a:buChar char="&gt;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23850" algn="l" rtl="0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Garamond"/>
              <a:buChar char="­"/>
              <a:defRPr sz="15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14325" algn="l" rtl="0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14325" algn="l" rtl="0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body" idx="2"/>
          </p:nvPr>
        </p:nvSpPr>
        <p:spPr>
          <a:xfrm>
            <a:off x="810684" y="3048000"/>
            <a:ext cx="10515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Black"/>
              <a:buChar char="&gt;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 Black"/>
              <a:buChar char="­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 Black"/>
              <a:buNone/>
              <a:defRPr sz="3300" b="1" i="0" u="none" strike="noStrike" cap="none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hyperlink" Target="https://bit.ly/FFWelnetSH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LDunn@Schoolhealth.com" TargetMode="External"/><Relationship Id="rId5" Type="http://schemas.openxmlformats.org/officeDocument/2006/relationships/hyperlink" Target="mailto:JWrigth@schoolhealth.com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hyperlink" Target="mailto:LDunn@Schoolhealth.com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JWrigth@schoolhealth.com" TargetMode="External"/><Relationship Id="rId5" Type="http://schemas.openxmlformats.org/officeDocument/2006/relationships/image" Target="../media/image21.png"/><Relationship Id="rId4" Type="http://schemas.openxmlformats.org/officeDocument/2006/relationships/hyperlink" Target="https://bit.ly/FreeWelne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/>
        </p:nvSpPr>
        <p:spPr>
          <a:xfrm>
            <a:off x="0" y="0"/>
            <a:ext cx="8674500" cy="1105500"/>
          </a:xfrm>
          <a:prstGeom prst="rect">
            <a:avLst/>
          </a:prstGeom>
          <a:gradFill>
            <a:gsLst>
              <a:gs pos="0">
                <a:srgbClr val="92D050"/>
              </a:gs>
              <a:gs pos="23000">
                <a:srgbClr val="92D050"/>
              </a:gs>
              <a:gs pos="42500">
                <a:srgbClr val="B0D9A1"/>
              </a:gs>
              <a:gs pos="74000">
                <a:schemeClr val="lt1"/>
              </a:gs>
              <a:gs pos="100000">
                <a:schemeClr val="lt1"/>
              </a:gs>
            </a:gsLst>
            <a:lin ang="300012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WELNET®</a:t>
            </a:r>
            <a:r>
              <a:rPr lang="en-US" sz="3900" b="1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: 21st Century Technology in PE</a:t>
            </a:r>
            <a:endParaRPr sz="39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" name="Google Shape;2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86202" y="186958"/>
            <a:ext cx="2838653" cy="68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1650" y="1322125"/>
            <a:ext cx="3362501" cy="4358502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/>
          <p:nvPr/>
        </p:nvSpPr>
        <p:spPr>
          <a:xfrm>
            <a:off x="5562600" y="1322125"/>
            <a:ext cx="6267300" cy="3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>
                <a:latin typeface="Calibri"/>
                <a:ea typeface="Calibri"/>
                <a:cs typeface="Calibri"/>
                <a:sym typeface="Calibri"/>
              </a:rPr>
              <a:t>Jamie Wright</a:t>
            </a:r>
            <a:endParaRPr sz="31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JWright@schoolhealth.com</a:t>
            </a:r>
            <a:endParaRPr sz="31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>
                <a:latin typeface="Calibri"/>
                <a:ea typeface="Calibri"/>
                <a:cs typeface="Calibri"/>
                <a:sym typeface="Calibri"/>
              </a:rPr>
              <a:t>@mrjdub23</a:t>
            </a:r>
            <a:endParaRPr sz="31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1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>
                <a:latin typeface="Calibri"/>
                <a:ea typeface="Calibri"/>
                <a:cs typeface="Calibri"/>
                <a:sym typeface="Calibri"/>
              </a:rPr>
              <a:t>Lei Dunn</a:t>
            </a:r>
            <a:endParaRPr sz="31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LDunn@Schoolhealth.com</a:t>
            </a:r>
            <a:r>
              <a:rPr lang="en-US" sz="3100" b="1"/>
              <a:t> </a:t>
            </a:r>
            <a:endParaRPr sz="3100" b="1"/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/>
              <a:t>@leidunn_vb</a:t>
            </a:r>
            <a:endParaRPr sz="3100" b="1"/>
          </a:p>
        </p:txBody>
      </p:sp>
      <p:sp>
        <p:nvSpPr>
          <p:cNvPr id="30" name="Google Shape;30;p5"/>
          <p:cNvSpPr txBox="1"/>
          <p:nvPr/>
        </p:nvSpPr>
        <p:spPr>
          <a:xfrm>
            <a:off x="5977500" y="5063450"/>
            <a:ext cx="55140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1900" b="1">
                <a:latin typeface="Calibri"/>
                <a:ea typeface="Calibri"/>
                <a:cs typeface="Calibri"/>
                <a:sym typeface="Calibri"/>
              </a:rPr>
              <a:t>Slide Deck</a:t>
            </a:r>
            <a:endParaRPr sz="1900" b="1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19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https://bit.ly/FFWelnetSH</a:t>
            </a:r>
            <a:r>
              <a:rPr lang="en-US" sz="1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9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" name="Google Shape;31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558313" y="1411400"/>
            <a:ext cx="3109175" cy="310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 txBox="1"/>
          <p:nvPr/>
        </p:nvSpPr>
        <p:spPr>
          <a:xfrm>
            <a:off x="0" y="0"/>
            <a:ext cx="12192000" cy="1105500"/>
          </a:xfrm>
          <a:prstGeom prst="rect">
            <a:avLst/>
          </a:prstGeom>
          <a:gradFill>
            <a:gsLst>
              <a:gs pos="0">
                <a:srgbClr val="92D050"/>
              </a:gs>
              <a:gs pos="23000">
                <a:srgbClr val="92D050"/>
              </a:gs>
              <a:gs pos="42500">
                <a:srgbClr val="B0D9A1"/>
              </a:gs>
              <a:gs pos="74000">
                <a:schemeClr val="lt1"/>
              </a:gs>
              <a:gs pos="100000">
                <a:schemeClr val="lt1"/>
              </a:gs>
            </a:gsLst>
            <a:lin ang="300012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Video Library Module</a:t>
            </a:r>
            <a:r>
              <a:rPr lang="en-US" sz="4400" b="1" i="0" u="none" strike="noStrike" cap="non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4"/>
          <p:cNvSpPr txBox="1"/>
          <p:nvPr/>
        </p:nvSpPr>
        <p:spPr>
          <a:xfrm>
            <a:off x="4416635" y="1292426"/>
            <a:ext cx="7174500" cy="51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Video Library Module</a:t>
            </a: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800 videos in the following categories: Exercise Movements, Fitness and Health Academic Content and Motor Skills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Videos show proper technique for motor skills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Teachers can create custom playlists and assign to classes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can view from any device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-US" sz="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86202" y="186958"/>
            <a:ext cx="2838653" cy="68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23666" y="1786599"/>
            <a:ext cx="3085777" cy="3545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19518" y="1162236"/>
            <a:ext cx="9563660" cy="463609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5"/>
          <p:cNvSpPr txBox="1"/>
          <p:nvPr/>
        </p:nvSpPr>
        <p:spPr>
          <a:xfrm>
            <a:off x="0" y="0"/>
            <a:ext cx="12192000" cy="1105500"/>
          </a:xfrm>
          <a:prstGeom prst="rect">
            <a:avLst/>
          </a:prstGeom>
          <a:gradFill>
            <a:gsLst>
              <a:gs pos="0">
                <a:srgbClr val="92D050"/>
              </a:gs>
              <a:gs pos="23000">
                <a:srgbClr val="92D050"/>
              </a:gs>
              <a:gs pos="42500">
                <a:srgbClr val="B0D9A1"/>
              </a:gs>
              <a:gs pos="74000">
                <a:schemeClr val="lt1"/>
              </a:gs>
              <a:gs pos="100000">
                <a:schemeClr val="lt1"/>
              </a:gs>
            </a:gsLst>
            <a:lin ang="300012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Additional Modules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 txBox="1"/>
          <p:nvPr/>
        </p:nvSpPr>
        <p:spPr>
          <a:xfrm>
            <a:off x="0" y="0"/>
            <a:ext cx="12192000" cy="1105500"/>
          </a:xfrm>
          <a:prstGeom prst="rect">
            <a:avLst/>
          </a:prstGeom>
          <a:gradFill>
            <a:gsLst>
              <a:gs pos="0">
                <a:srgbClr val="92D050"/>
              </a:gs>
              <a:gs pos="23000">
                <a:srgbClr val="92D050"/>
              </a:gs>
              <a:gs pos="42500">
                <a:srgbClr val="B0D9A1"/>
              </a:gs>
              <a:gs pos="74000">
                <a:schemeClr val="lt1"/>
              </a:gs>
              <a:gs pos="100000">
                <a:schemeClr val="lt1"/>
              </a:gs>
            </a:gsLst>
            <a:lin ang="300012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Professional Development</a:t>
            </a: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Module</a:t>
            </a:r>
            <a:r>
              <a:rPr lang="en-US" sz="4400" b="1" i="0" u="none" strike="noStrike" cap="non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86202" y="186958"/>
            <a:ext cx="2838653" cy="68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6"/>
          <p:cNvSpPr txBox="1"/>
          <p:nvPr/>
        </p:nvSpPr>
        <p:spPr>
          <a:xfrm>
            <a:off x="4389750" y="1449275"/>
            <a:ext cx="7174500" cy="39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Professional Development </a:t>
            </a:r>
            <a:r>
              <a:rPr lang="en-US" sz="28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Module</a:t>
            </a: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Easy access to pre-recorded instructional webinars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Start, stop, and continue learning when it works best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Reports and Certificates available upon completion of webinars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7800" y="2019900"/>
            <a:ext cx="2838650" cy="33295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1105500"/>
          </a:xfrm>
          <a:prstGeom prst="rect">
            <a:avLst/>
          </a:prstGeom>
          <a:gradFill>
            <a:gsLst>
              <a:gs pos="0">
                <a:srgbClr val="92D050"/>
              </a:gs>
              <a:gs pos="23000">
                <a:srgbClr val="92D050"/>
              </a:gs>
              <a:gs pos="42500">
                <a:srgbClr val="B0D9A1"/>
              </a:gs>
              <a:gs pos="74000">
                <a:schemeClr val="lt1"/>
              </a:gs>
              <a:gs pos="100000">
                <a:schemeClr val="lt1"/>
              </a:gs>
            </a:gsLst>
            <a:lin ang="300012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	</a:t>
            </a:r>
            <a:r>
              <a:rPr lang="en-US" b="1"/>
              <a:t>Professional Development</a:t>
            </a:r>
            <a:endParaRPr/>
          </a:p>
        </p:txBody>
      </p:sp>
      <p:pic>
        <p:nvPicPr>
          <p:cNvPr id="126" name="Google Shape;12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37358" y="148001"/>
            <a:ext cx="3072328" cy="809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38030" y="2647667"/>
            <a:ext cx="3933967" cy="265808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7"/>
          <p:cNvSpPr/>
          <p:nvPr/>
        </p:nvSpPr>
        <p:spPr>
          <a:xfrm>
            <a:off x="1132765" y="1269697"/>
            <a:ext cx="7629000" cy="53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Face-to-Face and Virtual Trainings on:</a:t>
            </a:r>
            <a:endParaRPr sz="3600" b="1" i="0" u="none" strike="noStrike" cap="non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Nutrition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Motor Skills Progression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Health Ready</a:t>
            </a:r>
            <a:r>
              <a:rPr lang="en-US" sz="2800" b="0" i="0" u="none" strike="noStrike" cap="non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®</a:t>
            </a:r>
            <a:r>
              <a:rPr lang="en-US" sz="2800" b="1" i="0" u="none" strike="noStrike" cap="non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FIVE FOR LIFE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®</a:t>
            </a: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Program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WELNET</a:t>
            </a:r>
            <a:r>
              <a:rPr lang="en-US" sz="2800" b="0" i="0" u="none" strike="noStrike" cap="non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 ®</a:t>
            </a:r>
            <a:endParaRPr sz="2800" b="1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FAB 5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®</a:t>
            </a: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ELF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FAB 5</a:t>
            </a:r>
            <a:r>
              <a:rPr lang="en-US" sz="2800" b="0" i="0" u="none" strike="noStrike" cap="non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®</a:t>
            </a:r>
            <a:r>
              <a:rPr lang="en-US" sz="2800" b="1" i="0" u="none" strike="noStrike" cap="non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 After School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FAB 5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®</a:t>
            </a: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Physical Activity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Circuit Training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Heart Rate Training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+Customized Content and much more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1105468"/>
          </a:xfrm>
          <a:prstGeom prst="rect">
            <a:avLst/>
          </a:prstGeom>
          <a:gradFill>
            <a:gsLst>
              <a:gs pos="0">
                <a:srgbClr val="92D050"/>
              </a:gs>
              <a:gs pos="23000">
                <a:srgbClr val="92D050"/>
              </a:gs>
              <a:gs pos="42500">
                <a:srgbClr val="B0D9A1"/>
              </a:gs>
              <a:gs pos="74000">
                <a:schemeClr val="lt1"/>
              </a:gs>
              <a:gs pos="100000">
                <a:schemeClr val="lt1"/>
              </a:gs>
            </a:gsLst>
            <a:lin ang="3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	</a:t>
            </a:r>
            <a:r>
              <a:rPr lang="en-US" sz="4400" b="1"/>
              <a:t>Curriculum</a:t>
            </a:r>
            <a:endParaRPr sz="4400"/>
          </a:p>
        </p:txBody>
      </p:sp>
      <p:pic>
        <p:nvPicPr>
          <p:cNvPr id="134" name="Google Shape;13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37358" y="148001"/>
            <a:ext cx="3072328" cy="809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8" descr="https://www.focusedfitness.org/plugins/html/images/54Life_FF%20STND_cropped_06.2009YD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0985" y="1450412"/>
            <a:ext cx="2318686" cy="3016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8" descr="Fab 5 Curriculu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35098" y="1864274"/>
            <a:ext cx="3035805" cy="2188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62973" y="1611693"/>
            <a:ext cx="3048823" cy="30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8"/>
          <p:cNvSpPr txBox="1"/>
          <p:nvPr/>
        </p:nvSpPr>
        <p:spPr>
          <a:xfrm>
            <a:off x="1118069" y="4988811"/>
            <a:ext cx="27246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K-12 Physical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Nutrition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Fitness </a:t>
            </a: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8"/>
          <p:cNvSpPr txBox="1"/>
          <p:nvPr/>
        </p:nvSpPr>
        <p:spPr>
          <a:xfrm>
            <a:off x="4462973" y="4996189"/>
            <a:ext cx="328261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n-US" sz="2000" b="1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Grade-High School Health  </a:t>
            </a: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8"/>
          <p:cNvSpPr txBox="1"/>
          <p:nvPr/>
        </p:nvSpPr>
        <p:spPr>
          <a:xfrm>
            <a:off x="8132182" y="4380669"/>
            <a:ext cx="3368242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After School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Early Learner Fitness (ELF)</a:t>
            </a: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Classroom Activity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Character Education (PEACE)</a:t>
            </a: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/>
          <p:nvPr/>
        </p:nvSpPr>
        <p:spPr>
          <a:xfrm>
            <a:off x="-100" y="0"/>
            <a:ext cx="12192000" cy="1105500"/>
          </a:xfrm>
          <a:prstGeom prst="rect">
            <a:avLst/>
          </a:prstGeom>
          <a:gradFill>
            <a:gsLst>
              <a:gs pos="0">
                <a:srgbClr val="92D050"/>
              </a:gs>
              <a:gs pos="23000">
                <a:srgbClr val="92D050"/>
              </a:gs>
              <a:gs pos="42500">
                <a:srgbClr val="B0D9A1"/>
              </a:gs>
              <a:gs pos="74000">
                <a:schemeClr val="lt1"/>
              </a:gs>
              <a:gs pos="100000">
                <a:schemeClr val="lt1"/>
              </a:gs>
            </a:gsLst>
            <a:lin ang="300012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>
                <a:solidFill>
                  <a:schemeClr val="dk1"/>
                </a:solidFill>
              </a:rPr>
              <a:t>Q/A</a:t>
            </a:r>
            <a:endParaRPr sz="4400" b="1" i="0" u="none" strike="noStrike" cap="none">
              <a:solidFill>
                <a:schemeClr val="dk1"/>
              </a:solidFill>
            </a:endParaRPr>
          </a:p>
        </p:txBody>
      </p:sp>
      <p:pic>
        <p:nvPicPr>
          <p:cNvPr id="146" name="Google Shape;14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86202" y="186958"/>
            <a:ext cx="2838653" cy="68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9"/>
          <p:cNvSpPr txBox="1"/>
          <p:nvPr/>
        </p:nvSpPr>
        <p:spPr>
          <a:xfrm>
            <a:off x="667325" y="1580125"/>
            <a:ext cx="10706700" cy="4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lang="en-US" sz="2800" b="1">
                <a:latin typeface="Calibri"/>
                <a:ea typeface="Calibri"/>
                <a:cs typeface="Calibri"/>
                <a:sym typeface="Calibri"/>
              </a:rPr>
              <a:t>Teacher and Student Login</a:t>
            </a:r>
            <a:endParaRPr sz="2800" b="1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○"/>
            </a:pPr>
            <a:r>
              <a:rPr lang="en-US" sz="2800" b="1">
                <a:latin typeface="Calibri"/>
                <a:ea typeface="Calibri"/>
                <a:cs typeface="Calibri"/>
                <a:sym typeface="Calibri"/>
              </a:rPr>
              <a:t>T - Classlink SSO</a:t>
            </a:r>
            <a:endParaRPr sz="2800" b="1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○"/>
            </a:pPr>
            <a:r>
              <a:rPr lang="en-US" sz="2800" b="1">
                <a:latin typeface="Calibri"/>
                <a:ea typeface="Calibri"/>
                <a:cs typeface="Calibri"/>
                <a:sym typeface="Calibri"/>
              </a:rPr>
              <a:t>S - UN/PW</a:t>
            </a:r>
            <a:endParaRPr sz="28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lang="en-US" sz="2800" b="1">
                <a:latin typeface="Calibri"/>
                <a:ea typeface="Calibri"/>
                <a:cs typeface="Calibri"/>
                <a:sym typeface="Calibri"/>
              </a:rPr>
              <a:t>Class Rosters</a:t>
            </a:r>
            <a:endParaRPr sz="2800" b="1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○"/>
            </a:pPr>
            <a:r>
              <a:rPr lang="en-US" sz="2800" b="1">
                <a:latin typeface="Calibri"/>
                <a:ea typeface="Calibri"/>
                <a:cs typeface="Calibri"/>
                <a:sym typeface="Calibri"/>
              </a:rPr>
              <a:t>State SIS</a:t>
            </a:r>
            <a:endParaRPr sz="28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lang="en-US" sz="2800" b="1">
                <a:latin typeface="Calibri"/>
                <a:ea typeface="Calibri"/>
                <a:cs typeface="Calibri"/>
                <a:sym typeface="Calibri"/>
              </a:rPr>
              <a:t>Support</a:t>
            </a:r>
            <a:endParaRPr sz="2800" b="1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○"/>
            </a:pPr>
            <a:r>
              <a:rPr lang="en-US" sz="2800" b="1">
                <a:latin typeface="Calibri"/>
                <a:ea typeface="Calibri"/>
                <a:cs typeface="Calibri"/>
                <a:sym typeface="Calibri"/>
              </a:rPr>
              <a:t>Chat, Email and Phone</a:t>
            </a:r>
            <a:endParaRPr sz="28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lang="en-US" sz="2800" b="1">
                <a:latin typeface="Calibri"/>
                <a:ea typeface="Calibri"/>
                <a:cs typeface="Calibri"/>
                <a:sym typeface="Calibri"/>
              </a:rPr>
              <a:t>Enhancements</a:t>
            </a:r>
            <a:endParaRPr sz="28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lang="en-US" sz="2800" b="1">
                <a:latin typeface="Calibri"/>
                <a:ea typeface="Calibri"/>
                <a:cs typeface="Calibri"/>
                <a:sym typeface="Calibri"/>
              </a:rPr>
              <a:t>Other</a:t>
            </a:r>
            <a:endParaRPr sz="28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/>
          <p:nvPr/>
        </p:nvSpPr>
        <p:spPr>
          <a:xfrm>
            <a:off x="0" y="0"/>
            <a:ext cx="12192000" cy="1105500"/>
          </a:xfrm>
          <a:prstGeom prst="rect">
            <a:avLst/>
          </a:prstGeom>
          <a:gradFill>
            <a:gsLst>
              <a:gs pos="0">
                <a:srgbClr val="92D050"/>
              </a:gs>
              <a:gs pos="23000">
                <a:srgbClr val="92D050"/>
              </a:gs>
              <a:gs pos="42500">
                <a:srgbClr val="B0D9A1"/>
              </a:gs>
              <a:gs pos="74000">
                <a:schemeClr val="lt1"/>
              </a:gs>
              <a:gs pos="100000">
                <a:schemeClr val="lt1"/>
              </a:gs>
            </a:gsLst>
            <a:lin ang="300012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</a:rPr>
              <a:t>FREE </a:t>
            </a:r>
            <a:r>
              <a:rPr lang="en-US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WELNET®</a:t>
            </a:r>
            <a:r>
              <a:rPr lang="en-US" sz="4400" b="1" i="0" u="none" strike="noStrike" cap="none">
                <a:solidFill>
                  <a:schemeClr val="dk1"/>
                </a:solidFill>
              </a:rPr>
              <a:t> D</a:t>
            </a:r>
            <a:r>
              <a:rPr lang="en-US" sz="4400" b="1">
                <a:solidFill>
                  <a:schemeClr val="dk1"/>
                </a:solidFill>
              </a:rPr>
              <a:t>emo</a:t>
            </a:r>
            <a:r>
              <a:rPr lang="en-US" sz="4400" b="1" i="0" u="none" strike="noStrike" cap="none">
                <a:solidFill>
                  <a:schemeClr val="dk1"/>
                </a:solidFill>
              </a:rPr>
              <a:t> S</a:t>
            </a:r>
            <a:r>
              <a:rPr lang="en-US" sz="4400" b="1">
                <a:solidFill>
                  <a:schemeClr val="dk1"/>
                </a:solidFill>
              </a:rPr>
              <a:t>ite</a:t>
            </a:r>
            <a:r>
              <a:rPr lang="en-US" sz="4400" b="1" i="0" u="none" strike="noStrike" cap="none">
                <a:solidFill>
                  <a:schemeClr val="dk1"/>
                </a:solidFill>
              </a:rPr>
              <a:t>:</a:t>
            </a:r>
            <a:endParaRPr sz="4400" b="1" i="0" u="none" strike="noStrike" cap="none">
              <a:solidFill>
                <a:schemeClr val="dk1"/>
              </a:solidFill>
            </a:endParaRPr>
          </a:p>
        </p:txBody>
      </p:sp>
      <p:pic>
        <p:nvPicPr>
          <p:cNvPr id="153" name="Google Shape;15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86202" y="186958"/>
            <a:ext cx="2838653" cy="68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0"/>
          <p:cNvSpPr txBox="1"/>
          <p:nvPr/>
        </p:nvSpPr>
        <p:spPr>
          <a:xfrm>
            <a:off x="4633100" y="4893150"/>
            <a:ext cx="6775500" cy="738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000" b="1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https://bit.ly/FreeWelnet</a:t>
            </a:r>
            <a:r>
              <a:rPr lang="en-US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43651" y="1241650"/>
            <a:ext cx="2542876" cy="430394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0"/>
          <p:cNvSpPr txBox="1"/>
          <p:nvPr/>
        </p:nvSpPr>
        <p:spPr>
          <a:xfrm>
            <a:off x="4633100" y="1241650"/>
            <a:ext cx="6148500" cy="41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Jamie Wright</a:t>
            </a:r>
            <a:endParaRPr sz="3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1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JWright@schoolhealth.com</a:t>
            </a:r>
            <a:endParaRPr sz="3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@mrjdub23</a:t>
            </a:r>
            <a:endParaRPr sz="3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Lei Dunn</a:t>
            </a:r>
            <a:endParaRPr sz="3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1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LDunn@Schoolhealth.com</a:t>
            </a:r>
            <a:r>
              <a:rPr lang="en-US" sz="3100" b="1">
                <a:solidFill>
                  <a:schemeClr val="dk1"/>
                </a:solidFill>
              </a:rPr>
              <a:t> </a:t>
            </a:r>
            <a:endParaRPr sz="3100" b="1">
              <a:solidFill>
                <a:schemeClr val="dk1"/>
              </a:solidFill>
            </a:endParaRPr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100" b="1">
                <a:solidFill>
                  <a:schemeClr val="dk1"/>
                </a:solidFill>
              </a:rPr>
              <a:t>@leidunn_vb</a:t>
            </a:r>
            <a:endParaRPr sz="3100"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/>
              <a:t> </a:t>
            </a:r>
            <a:endParaRPr sz="4000" b="1"/>
          </a:p>
        </p:txBody>
      </p:sp>
      <p:pic>
        <p:nvPicPr>
          <p:cNvPr id="157" name="Google Shape;157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42225" y="2002625"/>
            <a:ext cx="2358350" cy="2358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/>
        </p:nvSpPr>
        <p:spPr>
          <a:xfrm>
            <a:off x="0" y="0"/>
            <a:ext cx="12192000" cy="1105500"/>
          </a:xfrm>
          <a:prstGeom prst="rect">
            <a:avLst/>
          </a:prstGeom>
          <a:gradFill>
            <a:gsLst>
              <a:gs pos="0">
                <a:srgbClr val="92D050"/>
              </a:gs>
              <a:gs pos="23000">
                <a:srgbClr val="92D050"/>
              </a:gs>
              <a:gs pos="42500">
                <a:srgbClr val="B0D9A1"/>
              </a:gs>
              <a:gs pos="74000">
                <a:schemeClr val="lt1"/>
              </a:gs>
              <a:gs pos="100000">
                <a:schemeClr val="lt1"/>
              </a:gs>
            </a:gsLst>
            <a:lin ang="300012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" name="Google Shape;3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86202" y="186958"/>
            <a:ext cx="2838653" cy="6847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6"/>
          <p:cNvSpPr/>
          <p:nvPr/>
        </p:nvSpPr>
        <p:spPr>
          <a:xfrm>
            <a:off x="511475" y="1761550"/>
            <a:ext cx="7087500" cy="22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What is </a:t>
            </a:r>
            <a:r>
              <a:rPr lang="en-US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WELNET®</a:t>
            </a:r>
            <a:r>
              <a:rPr lang="en-US" sz="4400" b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4400" b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What modules are available to me on </a:t>
            </a:r>
            <a:r>
              <a:rPr lang="en-US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WELNET®</a:t>
            </a:r>
            <a:r>
              <a:rPr lang="en-US" sz="4000" b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4000" b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How to use </a:t>
            </a:r>
            <a:r>
              <a:rPr lang="en-US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WELNET®</a:t>
            </a:r>
            <a:r>
              <a:rPr lang="en-US" sz="4000" b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 </a:t>
            </a:r>
            <a:endParaRPr sz="3200" b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1" u="none" strike="noStrike" cap="non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" name="Google Shape;39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95450" y="1908750"/>
            <a:ext cx="5396551" cy="3040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/>
          <p:nvPr/>
        </p:nvSpPr>
        <p:spPr>
          <a:xfrm>
            <a:off x="0" y="0"/>
            <a:ext cx="12192000" cy="1105468"/>
          </a:xfrm>
          <a:prstGeom prst="rect">
            <a:avLst/>
          </a:prstGeom>
          <a:gradFill>
            <a:gsLst>
              <a:gs pos="0">
                <a:srgbClr val="92D050"/>
              </a:gs>
              <a:gs pos="23000">
                <a:srgbClr val="92D050"/>
              </a:gs>
              <a:gs pos="42500">
                <a:srgbClr val="B0D9A1"/>
              </a:gs>
              <a:gs pos="74000">
                <a:schemeClr val="lt1"/>
              </a:gs>
              <a:gs pos="100000">
                <a:schemeClr val="lt1"/>
              </a:gs>
            </a:gsLst>
            <a:lin ang="3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About WELNET®</a:t>
            </a:r>
            <a:r>
              <a:rPr lang="en-US" sz="4400" b="1" i="0" u="none" strike="noStrike" cap="non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7"/>
          <p:cNvSpPr txBox="1"/>
          <p:nvPr/>
        </p:nvSpPr>
        <p:spPr>
          <a:xfrm>
            <a:off x="5461366" y="1600733"/>
            <a:ext cx="5894363" cy="1892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WELNET® is a web-based software program used to assess health &amp; fitness, as well as motor skills, through a collection of modules.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" name="Google Shape;4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86202" y="186958"/>
            <a:ext cx="2838653" cy="6847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7"/>
          <p:cNvSpPr/>
          <p:nvPr/>
        </p:nvSpPr>
        <p:spPr>
          <a:xfrm>
            <a:off x="2138806" y="3988824"/>
            <a:ext cx="8572187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1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Elevates</a:t>
            </a:r>
            <a:r>
              <a:rPr lang="en-US" sz="3200" b="1" i="1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current program…</a:t>
            </a:r>
            <a:endParaRPr sz="2400" b="1" i="1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1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Exceeds</a:t>
            </a:r>
            <a:r>
              <a:rPr lang="en-US" sz="3200" b="1" i="1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minimum state requirements, goals &amp; objectives…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1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Engages</a:t>
            </a:r>
            <a:r>
              <a:rPr lang="en-US" sz="3200" b="1" i="1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and stakeholders…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1" u="none" strike="noStrike" cap="non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" name="Google Shape;48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5800" y="1334068"/>
            <a:ext cx="4696757" cy="2578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/>
          <p:nvPr/>
        </p:nvSpPr>
        <p:spPr>
          <a:xfrm>
            <a:off x="0" y="-62150"/>
            <a:ext cx="12192000" cy="1105500"/>
          </a:xfrm>
          <a:prstGeom prst="rect">
            <a:avLst/>
          </a:prstGeom>
          <a:gradFill>
            <a:gsLst>
              <a:gs pos="0">
                <a:srgbClr val="92D050"/>
              </a:gs>
              <a:gs pos="23000">
                <a:srgbClr val="92D050"/>
              </a:gs>
              <a:gs pos="42500">
                <a:srgbClr val="B0D9A1"/>
              </a:gs>
              <a:gs pos="74000">
                <a:schemeClr val="lt1"/>
              </a:gs>
              <a:gs pos="100000">
                <a:schemeClr val="lt1"/>
              </a:gs>
            </a:gsLst>
            <a:lin ang="300012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WELNET®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8"/>
          <p:cNvSpPr txBox="1"/>
          <p:nvPr/>
        </p:nvSpPr>
        <p:spPr>
          <a:xfrm>
            <a:off x="535071" y="1315243"/>
            <a:ext cx="11290800" cy="50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❏"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Record and report the state mandated fitness measurements (</a:t>
            </a:r>
            <a:r>
              <a:rPr lang="en-US" sz="28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Fitness</a:t>
            </a: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❏"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cognitive assessments with question bank (</a:t>
            </a:r>
            <a:r>
              <a:rPr lang="en-US" sz="28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Assessment</a:t>
            </a: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❏"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Assess student’s mastery of motor skills (</a:t>
            </a:r>
            <a:r>
              <a:rPr lang="en-US" sz="28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Rubrics</a:t>
            </a: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❏"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Record student behaviors with HPE content (</a:t>
            </a:r>
            <a:r>
              <a:rPr lang="en-US" sz="2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Behavior Logs</a:t>
            </a: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❏"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Access to a video library of over 500 instructional videos to supplement teaching content (</a:t>
            </a:r>
            <a:r>
              <a:rPr lang="en-US" sz="2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Video Library</a:t>
            </a: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" name="Google Shape;55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900" y="1372775"/>
            <a:ext cx="1030250" cy="103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900" y="2252550"/>
            <a:ext cx="1030250" cy="103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900" y="3094325"/>
            <a:ext cx="1030250" cy="103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900" y="3952600"/>
            <a:ext cx="1030250" cy="103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900" y="4815875"/>
            <a:ext cx="1030250" cy="103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/>
          <p:nvPr/>
        </p:nvSpPr>
        <p:spPr>
          <a:xfrm>
            <a:off x="4403188" y="1254468"/>
            <a:ext cx="6583800" cy="47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Fitness Module</a:t>
            </a: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Preloaded with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fitness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measurements (ie. FG/PYFP) plus additional if desired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Easy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use with First class </a:t>
            </a:r>
            <a:r>
              <a:rPr lang="en-US" sz="24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support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(minutes vs. days or weeks) with continual auto roster </a:t>
            </a:r>
            <a:r>
              <a:rPr lang="en-US" sz="24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updates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Teachers have the </a:t>
            </a:r>
            <a:r>
              <a:rPr lang="en-US" sz="2400" b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flexibility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create additional phases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9"/>
          <p:cNvSpPr txBox="1"/>
          <p:nvPr/>
        </p:nvSpPr>
        <p:spPr>
          <a:xfrm>
            <a:off x="0" y="0"/>
            <a:ext cx="12192000" cy="1105468"/>
          </a:xfrm>
          <a:prstGeom prst="rect">
            <a:avLst/>
          </a:prstGeom>
          <a:gradFill>
            <a:gsLst>
              <a:gs pos="0">
                <a:srgbClr val="92D050"/>
              </a:gs>
              <a:gs pos="23000">
                <a:srgbClr val="92D050"/>
              </a:gs>
              <a:gs pos="42500">
                <a:srgbClr val="B0D9A1"/>
              </a:gs>
              <a:gs pos="74000">
                <a:schemeClr val="lt1"/>
              </a:gs>
              <a:gs pos="100000">
                <a:schemeClr val="lt1"/>
              </a:gs>
            </a:gsLst>
            <a:lin ang="3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Fitness Module</a:t>
            </a:r>
            <a:r>
              <a:rPr lang="en-US" sz="4400" b="1" i="0" u="none" strike="noStrike" cap="non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" name="Google Shape;6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86202" y="186958"/>
            <a:ext cx="2838653" cy="68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63040" y="1890506"/>
            <a:ext cx="2758733" cy="32402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/>
          <p:nvPr/>
        </p:nvSpPr>
        <p:spPr>
          <a:xfrm>
            <a:off x="0" y="0"/>
            <a:ext cx="12192000" cy="1105500"/>
          </a:xfrm>
          <a:prstGeom prst="rect">
            <a:avLst/>
          </a:prstGeom>
          <a:gradFill>
            <a:gsLst>
              <a:gs pos="0">
                <a:srgbClr val="92D050"/>
              </a:gs>
              <a:gs pos="23000">
                <a:srgbClr val="92D050"/>
              </a:gs>
              <a:gs pos="42500">
                <a:srgbClr val="B0D9A1"/>
              </a:gs>
              <a:gs pos="74000">
                <a:schemeClr val="lt1"/>
              </a:gs>
              <a:gs pos="100000">
                <a:schemeClr val="lt1"/>
              </a:gs>
            </a:gsLst>
            <a:lin ang="300012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Analysis</a:t>
            </a: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3" name="Google Shape;7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86202" y="186958"/>
            <a:ext cx="2838653" cy="68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4449" y="1230050"/>
            <a:ext cx="5836625" cy="4826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 txBox="1"/>
          <p:nvPr/>
        </p:nvSpPr>
        <p:spPr>
          <a:xfrm>
            <a:off x="0" y="0"/>
            <a:ext cx="12192000" cy="1105468"/>
          </a:xfrm>
          <a:prstGeom prst="rect">
            <a:avLst/>
          </a:prstGeom>
          <a:gradFill>
            <a:gsLst>
              <a:gs pos="0">
                <a:srgbClr val="92D050"/>
              </a:gs>
              <a:gs pos="23000">
                <a:srgbClr val="92D050"/>
              </a:gs>
              <a:gs pos="42500">
                <a:srgbClr val="B0D9A1"/>
              </a:gs>
              <a:gs pos="74000">
                <a:schemeClr val="lt1"/>
              </a:gs>
              <a:gs pos="100000">
                <a:schemeClr val="lt1"/>
              </a:gs>
            </a:gsLst>
            <a:lin ang="3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Assessment Module</a:t>
            </a:r>
            <a:r>
              <a:rPr lang="en-US" sz="4400" b="1" i="0" u="none" strike="noStrike" cap="non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1"/>
          <p:cNvSpPr txBox="1"/>
          <p:nvPr/>
        </p:nvSpPr>
        <p:spPr>
          <a:xfrm>
            <a:off x="4296875" y="1184951"/>
            <a:ext cx="7174500" cy="47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Assessment Module </a:t>
            </a: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bank of summative </a:t>
            </a:r>
            <a:r>
              <a:rPr lang="en-US" sz="24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cognitive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assessments that are </a:t>
            </a:r>
            <a:r>
              <a:rPr lang="en-US" sz="24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Fitness, Health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24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Nutrition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based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can log in and access from any device and immediately for the teacher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 bank with an additional 2,000 questions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Ability to create custom assessments</a:t>
            </a: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" name="Google Shape;8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86202" y="186958"/>
            <a:ext cx="2838653" cy="68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06771" y="1914974"/>
            <a:ext cx="2890104" cy="3459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2"/>
          <p:cNvSpPr txBox="1"/>
          <p:nvPr/>
        </p:nvSpPr>
        <p:spPr>
          <a:xfrm>
            <a:off x="0" y="0"/>
            <a:ext cx="12192000" cy="1105468"/>
          </a:xfrm>
          <a:prstGeom prst="rect">
            <a:avLst/>
          </a:prstGeom>
          <a:gradFill>
            <a:gsLst>
              <a:gs pos="0">
                <a:srgbClr val="92D050"/>
              </a:gs>
              <a:gs pos="23000">
                <a:srgbClr val="92D050"/>
              </a:gs>
              <a:gs pos="42500">
                <a:srgbClr val="B0D9A1"/>
              </a:gs>
              <a:gs pos="74000">
                <a:schemeClr val="lt1"/>
              </a:gs>
              <a:gs pos="100000">
                <a:schemeClr val="lt1"/>
              </a:gs>
            </a:gsLst>
            <a:lin ang="3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Rubrics Module</a:t>
            </a:r>
            <a:r>
              <a:rPr lang="en-US" sz="4400" b="1" i="0" u="none" strike="noStrike" cap="non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" name="Google Shape;8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86202" y="186958"/>
            <a:ext cx="2838653" cy="68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64864" y="2027799"/>
            <a:ext cx="2897644" cy="3303856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2"/>
          <p:cNvSpPr txBox="1"/>
          <p:nvPr/>
        </p:nvSpPr>
        <p:spPr>
          <a:xfrm>
            <a:off x="4389741" y="1449273"/>
            <a:ext cx="7174500" cy="48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Rubrics Module (aka Motor Skills Module)</a:t>
            </a: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different ways to quickly score: Checklist, Holistic and Analytic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Includes pre-loaded definitions, critical elements and descriptors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over 80+ motor skills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District can map skills so teachers can see what they are supposed to assess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Summary reports provide valuable info about progress students are making on mastering motor skills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 txBox="1"/>
          <p:nvPr/>
        </p:nvSpPr>
        <p:spPr>
          <a:xfrm>
            <a:off x="0" y="0"/>
            <a:ext cx="12192000" cy="1105500"/>
          </a:xfrm>
          <a:prstGeom prst="rect">
            <a:avLst/>
          </a:prstGeom>
          <a:gradFill>
            <a:gsLst>
              <a:gs pos="0">
                <a:srgbClr val="92D050"/>
              </a:gs>
              <a:gs pos="23000">
                <a:srgbClr val="92D050"/>
              </a:gs>
              <a:gs pos="42500">
                <a:srgbClr val="B0D9A1"/>
              </a:gs>
              <a:gs pos="74000">
                <a:schemeClr val="lt1"/>
              </a:gs>
              <a:gs pos="100000">
                <a:schemeClr val="lt1"/>
              </a:gs>
            </a:gsLst>
            <a:lin ang="300012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Behavior Logs Module</a:t>
            </a:r>
            <a:r>
              <a:rPr lang="en-US" sz="4400" b="1" i="0" u="none" strike="noStrike" cap="non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3"/>
          <p:cNvSpPr txBox="1"/>
          <p:nvPr/>
        </p:nvSpPr>
        <p:spPr>
          <a:xfrm>
            <a:off x="4403187" y="1522497"/>
            <a:ext cx="7174500" cy="51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Behavior Logs Module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Demonstrates how daily choices &amp; behavior affect fitness, nutrition, sleep and hydration.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Supports creation of individual fitness plans and student portfolios.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Teachers activate student access and length of availability for logs.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can access from any device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86202" y="186958"/>
            <a:ext cx="2838653" cy="68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8368" y="1828800"/>
            <a:ext cx="3154819" cy="37311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School Health Slide Master">
  <a:themeElements>
    <a:clrScheme name="Custom 1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79F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620</Words>
  <Application>Microsoft Office PowerPoint</Application>
  <PresentationFormat>Widescreen</PresentationFormat>
  <Paragraphs>148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Garamond</vt:lpstr>
      <vt:lpstr>Arial Black</vt:lpstr>
      <vt:lpstr>Calibri</vt:lpstr>
      <vt:lpstr>1_School Health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Professional Development</vt:lpstr>
      <vt:lpstr> Curriculum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Berndsen, Rebecca - berndsrx</dc:creator>
  <cp:lastModifiedBy>Berndsen, Rebecca - berndsrx</cp:lastModifiedBy>
  <cp:revision>1</cp:revision>
  <dcterms:modified xsi:type="dcterms:W3CDTF">2024-03-06T18:53:06Z</dcterms:modified>
</cp:coreProperties>
</file>