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0" r:id="rId8"/>
    <p:sldId id="257" r:id="rId9"/>
    <p:sldId id="258" r:id="rId10"/>
    <p:sldId id="259" r:id="rId11"/>
    <p:sldId id="260" r:id="rId12"/>
    <p:sldId id="261" r:id="rId13"/>
    <p:sldId id="262"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7138-2005-1B69-ABFD-9C5972317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09175-4857-A73C-0A63-A164031F77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A0189-6EAF-E16F-A9A5-6723A806C59B}"/>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5" name="Footer Placeholder 4">
            <a:extLst>
              <a:ext uri="{FF2B5EF4-FFF2-40B4-BE49-F238E27FC236}">
                <a16:creationId xmlns:a16="http://schemas.microsoft.com/office/drawing/2014/main" id="{D1E697AB-80DC-C3CB-7251-6C5ABFA46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3019F-4BCD-7091-A728-09F9CEC81B1C}"/>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67077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AFC0-2E13-50A6-6771-A263A12584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9C3528-E55B-6F13-C478-C9789618D6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0BCD1-B094-5205-FD3E-C6DC25604046}"/>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5" name="Footer Placeholder 4">
            <a:extLst>
              <a:ext uri="{FF2B5EF4-FFF2-40B4-BE49-F238E27FC236}">
                <a16:creationId xmlns:a16="http://schemas.microsoft.com/office/drawing/2014/main" id="{BD05141E-5423-78FA-53C6-37F3BCD19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8BC78-9565-337C-E321-2C2657DFE723}"/>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12446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E8B93-F2DF-A061-ADE5-5A3E328FFA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4BBF9-B30F-0233-3915-84251F531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38273-589C-E936-9BF3-63E11C7B2707}"/>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5" name="Footer Placeholder 4">
            <a:extLst>
              <a:ext uri="{FF2B5EF4-FFF2-40B4-BE49-F238E27FC236}">
                <a16:creationId xmlns:a16="http://schemas.microsoft.com/office/drawing/2014/main" id="{1D3F2753-775A-FA93-1B54-37C964B38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98257-B080-DE8E-C505-B947963F5BA2}"/>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59365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7E78-6ED3-D619-3C4C-5EBC80680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E4635-1E19-A228-84A7-3660FFC57E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71CD7-A8E1-4ABC-7622-74A6875DE2B6}"/>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5" name="Footer Placeholder 4">
            <a:extLst>
              <a:ext uri="{FF2B5EF4-FFF2-40B4-BE49-F238E27FC236}">
                <a16:creationId xmlns:a16="http://schemas.microsoft.com/office/drawing/2014/main" id="{39A0E127-A9C1-9AC0-95D1-513434002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A6A34-963C-DB67-7052-FEF49E9F8D52}"/>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19966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FCC4-58A8-4883-B674-B597E6766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DA538-42AD-EE03-C98F-75E52CCC3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FA068-C0DF-7B55-962D-D78B00D8AF83}"/>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5" name="Footer Placeholder 4">
            <a:extLst>
              <a:ext uri="{FF2B5EF4-FFF2-40B4-BE49-F238E27FC236}">
                <a16:creationId xmlns:a16="http://schemas.microsoft.com/office/drawing/2014/main" id="{2C5E4C4C-D899-A885-A096-994955F8A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891DF-9203-5510-7A9F-317E710C051E}"/>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52146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F56C-2825-EE65-3E6C-AADC58420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23970-7D3E-43A1-F51E-27BEC6B82C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03AAE7-9E69-EDD8-19A2-BAE9D0DA2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81338F-E59D-016F-7B2D-3082F2FAC206}"/>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6" name="Footer Placeholder 5">
            <a:extLst>
              <a:ext uri="{FF2B5EF4-FFF2-40B4-BE49-F238E27FC236}">
                <a16:creationId xmlns:a16="http://schemas.microsoft.com/office/drawing/2014/main" id="{46087DFD-50E2-3326-DC7B-8020809D3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19A62-E940-570B-5E87-B887E8890301}"/>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91494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C4EB-6E6C-2551-16C4-A1781F815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56DE9-3D3C-2FDD-3B1A-5ABDC2D40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7F122-F698-E569-2EA9-380350336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8989D-FD70-DD26-9E72-DE1209665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09EC2-563E-1260-F62A-966244463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106E39-294C-8250-C7EC-AE3BF3D6E87D}"/>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8" name="Footer Placeholder 7">
            <a:extLst>
              <a:ext uri="{FF2B5EF4-FFF2-40B4-BE49-F238E27FC236}">
                <a16:creationId xmlns:a16="http://schemas.microsoft.com/office/drawing/2014/main" id="{39FCFEC9-DF84-DC60-F443-6F14E0E13C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DC24F-151E-D69E-9D06-FBE9D606ECE7}"/>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193337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E1E2-6BAE-B35C-7DD3-475DA39AB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24911D-86D2-5895-4CEF-48708418FF27}"/>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4" name="Footer Placeholder 3">
            <a:extLst>
              <a:ext uri="{FF2B5EF4-FFF2-40B4-BE49-F238E27FC236}">
                <a16:creationId xmlns:a16="http://schemas.microsoft.com/office/drawing/2014/main" id="{8D7985A8-BBFA-A0FF-2C07-CB86A0B137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14C7C-C4E1-7A3A-ECFD-308E3D4BFDFA}"/>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02150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F2B87-AC4F-2E52-63F3-1651B7FA1036}"/>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3" name="Footer Placeholder 2">
            <a:extLst>
              <a:ext uri="{FF2B5EF4-FFF2-40B4-BE49-F238E27FC236}">
                <a16:creationId xmlns:a16="http://schemas.microsoft.com/office/drawing/2014/main" id="{7AAD7216-E742-E378-34A3-F852F1DA3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9358D-49DB-291C-FBD3-85B07A625157}"/>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82010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25BB-8CA9-6E22-6D7A-F19472E92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9602D-16FE-B961-5BDC-C28A70064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2CA9C-949A-2B22-D1B6-6ACA1DA1D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6F9DF-CEE7-0B0C-0D0D-C7CAE6BA5675}"/>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6" name="Footer Placeholder 5">
            <a:extLst>
              <a:ext uri="{FF2B5EF4-FFF2-40B4-BE49-F238E27FC236}">
                <a16:creationId xmlns:a16="http://schemas.microsoft.com/office/drawing/2014/main" id="{836E1BA5-0C82-031D-E9D2-B7DDD54DC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58556-BB30-4883-342A-80E8CEB62A62}"/>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28468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403D-6B77-8EEB-C4E9-48DAC4536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8A82A-9158-D60E-0392-8E5848A85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E4D7AA-A092-7367-198F-7B3336C9F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1E869-3480-9770-20CE-D6A52379C8E7}"/>
              </a:ext>
            </a:extLst>
          </p:cNvPr>
          <p:cNvSpPr>
            <a:spLocks noGrp="1"/>
          </p:cNvSpPr>
          <p:nvPr>
            <p:ph type="dt" sz="half" idx="10"/>
          </p:nvPr>
        </p:nvSpPr>
        <p:spPr/>
        <p:txBody>
          <a:bodyPr/>
          <a:lstStyle/>
          <a:p>
            <a:fld id="{2CEF4421-E7E1-4C57-BC05-8B3A121ED837}" type="datetimeFigureOut">
              <a:rPr lang="en-US" smtClean="0"/>
              <a:t>3/6/2024</a:t>
            </a:fld>
            <a:endParaRPr lang="en-US"/>
          </a:p>
        </p:txBody>
      </p:sp>
      <p:sp>
        <p:nvSpPr>
          <p:cNvPr id="6" name="Footer Placeholder 5">
            <a:extLst>
              <a:ext uri="{FF2B5EF4-FFF2-40B4-BE49-F238E27FC236}">
                <a16:creationId xmlns:a16="http://schemas.microsoft.com/office/drawing/2014/main" id="{3D15D4C7-0362-81F1-DF50-F461384AE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F757D-93FD-CC05-E01B-BB755B4FE11A}"/>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7213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B84CE-24F1-BA32-983A-92D3CB6B9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938C55-1CEF-28BB-5D04-5EF6903C7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3CA5D-2F1B-F9FF-DDBB-AD0C9E1D4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F4421-E7E1-4C57-BC05-8B3A121ED837}" type="datetimeFigureOut">
              <a:rPr lang="en-US" smtClean="0"/>
              <a:t>3/6/2024</a:t>
            </a:fld>
            <a:endParaRPr lang="en-US"/>
          </a:p>
        </p:txBody>
      </p:sp>
      <p:sp>
        <p:nvSpPr>
          <p:cNvPr id="5" name="Footer Placeholder 4">
            <a:extLst>
              <a:ext uri="{FF2B5EF4-FFF2-40B4-BE49-F238E27FC236}">
                <a16:creationId xmlns:a16="http://schemas.microsoft.com/office/drawing/2014/main" id="{016C2652-FEFA-D561-2165-8BDBC54CF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484C38-71AE-99F8-A4BB-C912DA7C8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B7C57-6B86-4C7E-8247-D8D5A7E5BB66}" type="slidenum">
              <a:rPr lang="en-US" smtClean="0"/>
              <a:t>‹#›</a:t>
            </a:fld>
            <a:endParaRPr lang="en-US"/>
          </a:p>
        </p:txBody>
      </p:sp>
    </p:spTree>
    <p:extLst>
      <p:ext uri="{BB962C8B-B14F-4D97-AF65-F5344CB8AC3E}">
        <p14:creationId xmlns:p14="http://schemas.microsoft.com/office/powerpoint/2010/main" val="367196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onald.Trainum@wjccschool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bilesport.ch/street-racket/coole-ballspiele-schlaegis-street-racket/"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ckwinkel.de/street-racket-set.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salsport.com/fr/cas/street-racket-set"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reetracket.net/permanentcourt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kzotY3ca8eA?start=45&amp;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YB258uojoHw?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treetracket.net/single-post/2019/02/08/Street-Racket-bewegt-die-Welt-Das-sagen-die-Spezialiste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etzold.at/prod/E_75680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hulsportmaterial.ch/racket-sport/street-racket/street-racket-schul-set.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hulsportmaterial.ch/racket-sport/street-racket/mts-pr-street-racket.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IyJTUkFw4A"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streetracket.co/" TargetMode="External"/><Relationship Id="rId1" Type="http://schemas.openxmlformats.org/officeDocument/2006/relationships/slideLayout" Target="../slideLayouts/slideLayout2.xml"/><Relationship Id="rId4" Type="http://schemas.openxmlformats.org/officeDocument/2006/relationships/hyperlink" Target="https://www.streetracket.net/product-page/komplettes-street-racket-set-black-full-street-racket-set-bla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ackwinkel.de/street-racket-set.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7495E-E5CF-9B6F-1F9C-0A75A50F5728}"/>
              </a:ext>
            </a:extLst>
          </p:cNvPr>
          <p:cNvSpPr>
            <a:spLocks noGrp="1"/>
          </p:cNvSpPr>
          <p:nvPr>
            <p:ph type="ctrTitle"/>
          </p:nvPr>
        </p:nvSpPr>
        <p:spPr>
          <a:xfrm>
            <a:off x="1303850" y="891541"/>
            <a:ext cx="5866189" cy="4074074"/>
          </a:xfrm>
        </p:spPr>
        <p:txBody>
          <a:bodyPr>
            <a:normAutofit/>
          </a:bodyPr>
          <a:lstStyle/>
          <a:p>
            <a:pPr algn="l"/>
            <a:r>
              <a:rPr lang="en-US" sz="7400">
                <a:latin typeface="Haettenschweiler" panose="020B0706040902060204" pitchFamily="34" charset="0"/>
              </a:rPr>
              <a:t>Street Racket: Anytime, Anywhere, Anyone!</a:t>
            </a:r>
          </a:p>
        </p:txBody>
      </p:sp>
      <p:sp>
        <p:nvSpPr>
          <p:cNvPr id="3" name="Subtitle 2">
            <a:extLst>
              <a:ext uri="{FF2B5EF4-FFF2-40B4-BE49-F238E27FC236}">
                <a16:creationId xmlns:a16="http://schemas.microsoft.com/office/drawing/2014/main" id="{D07C275E-55FA-D258-5890-0827BDF24E89}"/>
              </a:ext>
            </a:extLst>
          </p:cNvPr>
          <p:cNvSpPr>
            <a:spLocks noGrp="1"/>
          </p:cNvSpPr>
          <p:nvPr>
            <p:ph type="subTitle" idx="1"/>
          </p:nvPr>
        </p:nvSpPr>
        <p:spPr>
          <a:xfrm>
            <a:off x="1303850" y="4965614"/>
            <a:ext cx="5866189" cy="891542"/>
          </a:xfrm>
        </p:spPr>
        <p:txBody>
          <a:bodyPr>
            <a:normAutofit/>
          </a:bodyPr>
          <a:lstStyle/>
          <a:p>
            <a:pPr algn="l"/>
            <a:r>
              <a:rPr lang="en-US" b="1" dirty="0"/>
              <a:t>Ron Trainum, Toano Middle School</a:t>
            </a:r>
          </a:p>
          <a:p>
            <a:pPr algn="l"/>
            <a:r>
              <a:rPr lang="en-US" b="1" dirty="0">
                <a:hlinkClick r:id="rId2"/>
              </a:rPr>
              <a:t>ronald.Trainum@wjccschools.org</a:t>
            </a:r>
            <a:r>
              <a:rPr lang="en-US" b="1" dirty="0"/>
              <a:t>	</a:t>
            </a:r>
          </a:p>
        </p:txBody>
      </p:sp>
      <p:sp>
        <p:nvSpPr>
          <p:cNvPr id="30" name="Rectangle 11">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ign with a black outline&#10;&#10;Description automatically generated with low confidence">
            <a:extLst>
              <a:ext uri="{FF2B5EF4-FFF2-40B4-BE49-F238E27FC236}">
                <a16:creationId xmlns:a16="http://schemas.microsoft.com/office/drawing/2014/main" id="{56FDFEB7-16AD-8B19-030D-FB5E9EABC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815" y="1427017"/>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8469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3624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Jumble" panose="02000503000000020004" pitchFamily="2" charset="0"/>
              </a:rPr>
              <a:t>What You Need to Know to Play – Positioning:</a:t>
            </a:r>
          </a:p>
        </p:txBody>
      </p:sp>
      <p:pic>
        <p:nvPicPr>
          <p:cNvPr id="14" name="Picture 13" descr="A picture containing athletic game, sport, road, outdoor&#10;&#10;Description automatically generated">
            <a:extLst>
              <a:ext uri="{FF2B5EF4-FFF2-40B4-BE49-F238E27FC236}">
                <a16:creationId xmlns:a16="http://schemas.microsoft.com/office/drawing/2014/main" id="{20BCE65A-CF71-49EA-B324-A0CDD3899F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84" r="1" b="20128"/>
          <a:stretch/>
        </p:blipFill>
        <p:spPr>
          <a:xfrm>
            <a:off x="327547" y="321733"/>
            <a:ext cx="7058306" cy="4107392"/>
          </a:xfrm>
          <a:prstGeom prst="rect">
            <a:avLst/>
          </a:prstGeom>
        </p:spPr>
      </p:pic>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8029319" y="917725"/>
            <a:ext cx="3424739" cy="4852362"/>
          </a:xfrm>
        </p:spPr>
        <p:txBody>
          <a:bodyPr anchor="ctr">
            <a:normAutofit/>
          </a:bodyPr>
          <a:lstStyle/>
          <a:p>
            <a:pPr marL="0" indent="0">
              <a:buNone/>
            </a:pPr>
            <a:r>
              <a:rPr lang="en-US" sz="1900" b="1" i="0" dirty="0">
                <a:solidFill>
                  <a:srgbClr val="FFFFFF"/>
                </a:solidFill>
                <a:effectLst/>
                <a:latin typeface="Lato Extended"/>
              </a:rPr>
              <a:t>Positioning:</a:t>
            </a:r>
            <a:endParaRPr lang="en-US" sz="1900" b="0" i="0" dirty="0">
              <a:solidFill>
                <a:srgbClr val="FFFFFF"/>
              </a:solidFill>
              <a:effectLst/>
              <a:latin typeface="Lato Extended"/>
            </a:endParaRPr>
          </a:p>
          <a:p>
            <a:r>
              <a:rPr lang="en-US" sz="1900" b="0" i="0" dirty="0">
                <a:solidFill>
                  <a:srgbClr val="FFFFFF"/>
                </a:solidFill>
                <a:effectLst/>
              </a:rPr>
              <a:t>Street Racket wants to make racket sports accessible for all with as little complications as possible, and therefore the least possible amount of set rules. This is also the case with footwork/positioning. </a:t>
            </a:r>
            <a:br>
              <a:rPr lang="en-US" sz="1900" b="0" i="0" dirty="0">
                <a:solidFill>
                  <a:srgbClr val="FFFFFF"/>
                </a:solidFill>
                <a:effectLst/>
              </a:rPr>
            </a:br>
            <a:r>
              <a:rPr lang="en-US" sz="1900" b="0" i="0" dirty="0">
                <a:solidFill>
                  <a:srgbClr val="FFFFFF"/>
                </a:solidFill>
                <a:effectLst/>
              </a:rPr>
              <a:t>A player can stand wherever he likes during the rallies. There is only one exception: When serving (first shot of each rally) the player mustn't touch the middle section / middle square or the line thereof. </a:t>
            </a:r>
          </a:p>
          <a:p>
            <a:pPr marL="0" indent="0">
              <a:buNone/>
            </a:pPr>
            <a:r>
              <a:rPr lang="en-US" sz="1800" b="1" i="1" dirty="0">
                <a:solidFill>
                  <a:schemeClr val="bg1"/>
                </a:solidFill>
                <a:latin typeface="Lato Extended"/>
              </a:rPr>
              <a:t>*Source: Street Racket</a:t>
            </a:r>
            <a:endParaRPr lang="en-US" sz="1800" b="0" i="0" dirty="0">
              <a:solidFill>
                <a:schemeClr val="bg1"/>
              </a:solidFill>
              <a:effectLst/>
            </a:endParaRPr>
          </a:p>
          <a:p>
            <a:endParaRPr lang="en-US" sz="1900" dirty="0">
              <a:solidFill>
                <a:srgbClr val="FFFFFF"/>
              </a:solidFill>
            </a:endParaRPr>
          </a:p>
        </p:txBody>
      </p:sp>
    </p:spTree>
    <p:extLst>
      <p:ext uri="{BB962C8B-B14F-4D97-AF65-F5344CB8AC3E}">
        <p14:creationId xmlns:p14="http://schemas.microsoft.com/office/powerpoint/2010/main" val="49841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572493" y="238539"/>
            <a:ext cx="11018520" cy="1434415"/>
          </a:xfrm>
        </p:spPr>
        <p:txBody>
          <a:bodyPr anchor="b">
            <a:normAutofit/>
          </a:bodyPr>
          <a:lstStyle/>
          <a:p>
            <a:r>
              <a:rPr lang="en-US" dirty="0">
                <a:latin typeface="Jumble" panose="02000503000000020004" pitchFamily="2" charset="0"/>
              </a:rPr>
              <a:t>What You Need to Know to Play – Scoring </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572493" y="1819275"/>
            <a:ext cx="6713552" cy="4479799"/>
          </a:xfrm>
        </p:spPr>
        <p:txBody>
          <a:bodyPr anchor="t">
            <a:normAutofit/>
          </a:bodyPr>
          <a:lstStyle/>
          <a:p>
            <a:pPr marL="0" indent="0">
              <a:buNone/>
            </a:pPr>
            <a:r>
              <a:rPr lang="en-US" sz="1200" b="1" i="0" dirty="0">
                <a:effectLst/>
              </a:rPr>
              <a:t>Valid point:</a:t>
            </a:r>
            <a:endParaRPr lang="en-US" sz="1200" b="0" i="0" dirty="0">
              <a:effectLst/>
            </a:endParaRPr>
          </a:p>
          <a:p>
            <a:r>
              <a:rPr lang="en-US" sz="1200" b="0" i="0" dirty="0">
                <a:effectLst/>
              </a:rPr>
              <a:t>A valid point is described below as an example for a single game (1 player per side). Player A tries to score in the square of player B and vice versa. If the ball played by player A lands outside the target area /square of player B (and thus, for example, also in the middle zone), player B wins the point.</a:t>
            </a:r>
          </a:p>
          <a:p>
            <a:r>
              <a:rPr lang="en-US" sz="1200" b="0" i="0" dirty="0">
                <a:effectLst/>
              </a:rPr>
              <a:t>The ball must bounce on the floor / in the opponents' square once (and only once!) before it is played back (no direct hitting / volley!). The ball can only bounce once, two consecutive bounces off the ground result in a mistake. If the ball touches the lines of a target zone, the ball is valid and the game continues (as in tennis, table tennis and badminton but not as in squash). For all shots / hits, the ball must first move upwards or horizontally after contact with the racket (no downplay / no smashing!). If the ball moves in a downward motion when changing directions (upon contact with the racket), the point is awarded to the opponent.</a:t>
            </a:r>
          </a:p>
          <a:p>
            <a:pPr marL="0" indent="0">
              <a:buNone/>
            </a:pPr>
            <a:r>
              <a:rPr lang="en-US" sz="1200" b="1" i="0" dirty="0">
                <a:effectLst/>
              </a:rPr>
              <a:t>Important: </a:t>
            </a:r>
            <a:r>
              <a:rPr lang="en-US" sz="1200" b="0" i="0" dirty="0">
                <a:effectLst/>
              </a:rPr>
              <a:t>The two rules "no downplay" and "no volley" are the heart  of the Street Racket concept. These rules ensure that the game becomes more  controlled, and the actions become more successful. The focus of Street Racket is set on ball control, long rallies and the promoting of motor skills (hand eye coordination foremost) and successful racket sports in general. A player should be able to place the ball the way he wants at any given moment or the way the situation requires him to act. The basic rules ensure that there is enough time to do so, and that no player can dominate a game or a rally (for example with force / power and hard hitting) and ALL can play. Street Racket is a game for everyone, including beginners WITH professionals, young WITH old, women WITH men. The Street Racket rules ensure a very social, benevolent and motivating atmosphere and do not exclude anyone! The concept therefore also promotes INCLUSION and INTEGRATION. It's suited for all playing levels and age groups. </a:t>
            </a:r>
          </a:p>
          <a:p>
            <a:pPr marL="0" indent="0">
              <a:buNone/>
            </a:pPr>
            <a:r>
              <a:rPr lang="en-US" sz="1200" b="1" i="1" dirty="0">
                <a:latin typeface="Lato Extended"/>
              </a:rPr>
              <a:t>*Source: Street Racket</a:t>
            </a:r>
            <a:endParaRPr lang="en-US" sz="1200" b="1" i="1" dirty="0">
              <a:effectLst/>
              <a:latin typeface="Lato Extended"/>
            </a:endParaRPr>
          </a:p>
        </p:txBody>
      </p:sp>
      <p:pic>
        <p:nvPicPr>
          <p:cNvPr id="5" name="Picture 4" descr="A group of people play tennis&#10;&#10;Description automatically generated with medium confidence">
            <a:extLst>
              <a:ext uri="{FF2B5EF4-FFF2-40B4-BE49-F238E27FC236}">
                <a16:creationId xmlns:a16="http://schemas.microsoft.com/office/drawing/2014/main" id="{A9750592-8EE7-BA7D-2AE2-E951477C50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8084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4965430" y="629268"/>
            <a:ext cx="6586491" cy="1286160"/>
          </a:xfrm>
        </p:spPr>
        <p:txBody>
          <a:bodyPr anchor="b">
            <a:normAutofit/>
          </a:bodyPr>
          <a:lstStyle/>
          <a:p>
            <a:r>
              <a:rPr lang="en-US" sz="4100" dirty="0">
                <a:latin typeface="Jumble" panose="02000503000000020004" pitchFamily="2" charset="0"/>
              </a:rPr>
              <a:t>What You Need to Know to Play – Counting </a:t>
            </a:r>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4965431" y="2438400"/>
            <a:ext cx="6586489" cy="3785419"/>
          </a:xfrm>
        </p:spPr>
        <p:txBody>
          <a:bodyPr>
            <a:normAutofit/>
          </a:bodyPr>
          <a:lstStyle/>
          <a:p>
            <a:pPr marL="0" indent="0">
              <a:buNone/>
            </a:pPr>
            <a:r>
              <a:rPr lang="en-US" sz="1900" b="1" i="0" dirty="0">
                <a:effectLst/>
                <a:latin typeface="Lato Extended"/>
              </a:rPr>
              <a:t>Counting:</a:t>
            </a:r>
            <a:endParaRPr lang="en-US" sz="1900" b="0" i="0" dirty="0">
              <a:effectLst/>
              <a:latin typeface="Lato Extended"/>
            </a:endParaRPr>
          </a:p>
          <a:p>
            <a:r>
              <a:rPr lang="en-US" sz="1900" b="0" i="0" dirty="0">
                <a:effectLst/>
                <a:latin typeface="Lato Extended"/>
              </a:rPr>
              <a:t>The winner of a rally gets one point. The player who wins 11 points first wins the set. There is no extension at 10:10, each set ends at 11 points. Normally the game is played  "best of five", until one player has won three sets. </a:t>
            </a:r>
          </a:p>
          <a:p>
            <a:pPr marL="0" indent="0">
              <a:buNone/>
            </a:pPr>
            <a:r>
              <a:rPr lang="en-US" sz="1900" b="1" i="0" dirty="0">
                <a:effectLst/>
                <a:latin typeface="Lato Extended"/>
              </a:rPr>
              <a:t>NOTE:</a:t>
            </a:r>
            <a:r>
              <a:rPr lang="en-US" sz="1900" b="0" i="0" dirty="0">
                <a:effectLst/>
                <a:latin typeface="Lato Extended"/>
              </a:rPr>
              <a:t> Street Racket puts the focus mainly on cooperation before competition - and when played in groups the competition takes places as a team-challenge. Whichever team (or single player or pair) gets the longest rally / the most consecutive shots for any given exercises in a certain time frame wins  the challenge. </a:t>
            </a:r>
          </a:p>
          <a:p>
            <a:pPr marL="0" indent="0">
              <a:buNone/>
            </a:pPr>
            <a:r>
              <a:rPr lang="en-US" sz="2000" b="1" i="1" dirty="0">
                <a:latin typeface="Lato Extended"/>
              </a:rPr>
              <a:t>*Source: Street Racket</a:t>
            </a:r>
            <a:endParaRPr lang="en-US" sz="2000" b="1" i="1" dirty="0">
              <a:effectLst/>
              <a:latin typeface="Lato Extended"/>
            </a:endParaRPr>
          </a:p>
          <a:p>
            <a:pPr marL="0" indent="0">
              <a:buNone/>
            </a:pPr>
            <a:endParaRPr lang="en-US" sz="1900" b="0" i="0" dirty="0">
              <a:effectLst/>
              <a:latin typeface="Lato Extended"/>
            </a:endParaRPr>
          </a:p>
          <a:p>
            <a:pPr marL="0" indent="0">
              <a:buNone/>
            </a:pPr>
            <a:endParaRPr lang="en-US" sz="1900" b="0" i="0" dirty="0">
              <a:effectLst/>
            </a:endParaRPr>
          </a:p>
        </p:txBody>
      </p:sp>
      <p:pic>
        <p:nvPicPr>
          <p:cNvPr id="7" name="Picture 6" descr="A picture containing outdoor, ground, tennis, sky&#10;&#10;Description automatically generated">
            <a:extLst>
              <a:ext uri="{FF2B5EF4-FFF2-40B4-BE49-F238E27FC236}">
                <a16:creationId xmlns:a16="http://schemas.microsoft.com/office/drawing/2014/main" id="{5BFD3E7C-AB37-409B-38C4-B29BBD09A2E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75" r="1973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E91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612648" y="1078992"/>
            <a:ext cx="6268770" cy="1536192"/>
          </a:xfrm>
        </p:spPr>
        <p:txBody>
          <a:bodyPr anchor="b">
            <a:normAutofit/>
          </a:bodyPr>
          <a:lstStyle/>
          <a:p>
            <a:r>
              <a:rPr lang="en-US" sz="4000" dirty="0">
                <a:latin typeface="Jumble" panose="02000503000000020004" pitchFamily="2" charset="0"/>
              </a:rPr>
              <a:t>What You Need to Know to Play – The Court</a:t>
            </a:r>
          </a:p>
        </p:txBody>
      </p:sp>
      <p:sp>
        <p:nvSpPr>
          <p:cNvPr id="12"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615458" y="3038179"/>
            <a:ext cx="6268770" cy="3427645"/>
          </a:xfrm>
        </p:spPr>
        <p:txBody>
          <a:bodyPr>
            <a:normAutofit fontScale="92500"/>
          </a:bodyPr>
          <a:lstStyle/>
          <a:p>
            <a:pPr marL="0" indent="0">
              <a:buNone/>
            </a:pPr>
            <a:r>
              <a:rPr lang="en-US" sz="1200" b="1" i="0" dirty="0">
                <a:effectLst/>
                <a:latin typeface="Lato Extended"/>
              </a:rPr>
              <a:t>Court(s):</a:t>
            </a:r>
            <a:endParaRPr lang="en-US" sz="1200" b="0" i="0" dirty="0">
              <a:effectLst/>
              <a:latin typeface="Lato Extended"/>
            </a:endParaRPr>
          </a:p>
          <a:p>
            <a:r>
              <a:rPr lang="en-US" sz="1400" b="0" i="0" dirty="0">
                <a:effectLst/>
              </a:rPr>
              <a:t>The characteristic court (consisting of squares) can either be drawn on the floor (for example with chalk or paint) or marked in another way on the surface (for example with adhesive tape, masking tape or sports markers). Alternatively, the court can also be marked with flat objects.</a:t>
            </a:r>
          </a:p>
          <a:p>
            <a:r>
              <a:rPr lang="en-US" sz="1400" b="0" i="0" dirty="0">
                <a:effectLst/>
              </a:rPr>
              <a:t>A street racket court consists of three squares of the same size arranged in a row and can be scaled (basic recommendation and tournament size: 2m per square - overall size 2x6m for a single court). Thus, the movement game adapts flexibly to any available space and makes ideal use of the respective setting. The courts can really be used anywhere! Larger courts mean more and bigger movement / intensity, smaller courts increasingly train fine motor skills and ball control. Ideally players use different sizes to promote their motor skills even more and work on their differentiation skills. </a:t>
            </a:r>
          </a:p>
          <a:p>
            <a:r>
              <a:rPr lang="en-US" sz="1400" b="0" i="0" dirty="0">
                <a:effectLst/>
              </a:rPr>
              <a:t>The middle squares replaces the net, which separates the parties in most racket sports. This also means: No purchase of a net, no setting up of a net, no maintenance, no poles, no holes. Just draw the court and play!</a:t>
            </a:r>
          </a:p>
          <a:p>
            <a:pPr marL="0" indent="0">
              <a:buNone/>
            </a:pPr>
            <a:r>
              <a:rPr lang="en-US" sz="1000" b="1" i="1" dirty="0">
                <a:latin typeface="Lato Extended"/>
              </a:rPr>
              <a:t>*Source: Street Racket</a:t>
            </a:r>
            <a:endParaRPr lang="en-US" sz="1000" b="0" i="0" dirty="0">
              <a:effectLst/>
            </a:endParaRPr>
          </a:p>
          <a:p>
            <a:pPr marL="0" indent="0">
              <a:buNone/>
            </a:pPr>
            <a:endParaRPr lang="en-US" sz="1000" b="0" i="0" dirty="0">
              <a:effectLst/>
            </a:endParaRPr>
          </a:p>
        </p:txBody>
      </p:sp>
      <p:pic>
        <p:nvPicPr>
          <p:cNvPr id="5" name="Picture 4" descr="A picture containing building, tennis, ground, outdoor&#10;&#10;Description automatically generated">
            <a:extLst>
              <a:ext uri="{FF2B5EF4-FFF2-40B4-BE49-F238E27FC236}">
                <a16:creationId xmlns:a16="http://schemas.microsoft.com/office/drawing/2014/main" id="{B343C917-F575-6DCB-EDFE-0E71E0AA678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938" r="8613"/>
          <a:stretch/>
        </p:blipFill>
        <p:spPr>
          <a:xfrm>
            <a:off x="7684006" y="10"/>
            <a:ext cx="4507993" cy="6857990"/>
          </a:xfrm>
          <a:prstGeom prst="rect">
            <a:avLst/>
          </a:prstGeom>
        </p:spPr>
      </p:pic>
    </p:spTree>
    <p:extLst>
      <p:ext uri="{BB962C8B-B14F-4D97-AF65-F5344CB8AC3E}">
        <p14:creationId xmlns:p14="http://schemas.microsoft.com/office/powerpoint/2010/main" val="87306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66D0-E9E2-8D17-F640-18D53AB8BC2F}"/>
              </a:ext>
            </a:extLst>
          </p:cNvPr>
          <p:cNvSpPr>
            <a:spLocks noGrp="1"/>
          </p:cNvSpPr>
          <p:nvPr>
            <p:ph type="title"/>
          </p:nvPr>
        </p:nvSpPr>
        <p:spPr>
          <a:xfrm>
            <a:off x="614680" y="182245"/>
            <a:ext cx="10515600" cy="813435"/>
          </a:xfrm>
        </p:spPr>
        <p:txBody>
          <a:bodyPr/>
          <a:lstStyle/>
          <a:p>
            <a:r>
              <a:rPr lang="en-US" dirty="0">
                <a:latin typeface="Jumble" panose="02000503000000020004" pitchFamily="2" charset="0"/>
              </a:rPr>
              <a:t>Singles Play: Multiple Versions</a:t>
            </a:r>
          </a:p>
        </p:txBody>
      </p:sp>
      <p:pic>
        <p:nvPicPr>
          <p:cNvPr id="4" name="Online Media 3" title="Street Racket (Single Court)">
            <a:hlinkClick r:id="" action="ppaction://media"/>
            <a:extLst>
              <a:ext uri="{FF2B5EF4-FFF2-40B4-BE49-F238E27FC236}">
                <a16:creationId xmlns:a16="http://schemas.microsoft.com/office/drawing/2014/main" id="{FA9008D9-F07B-227E-8BC1-71748B8B6077}"/>
              </a:ext>
            </a:extLst>
          </p:cNvPr>
          <p:cNvPicPr>
            <a:picLocks noGrp="1" noRot="1" noChangeAspect="1"/>
          </p:cNvPicPr>
          <p:nvPr>
            <p:ph idx="1"/>
            <a:videoFile r:link="rId1"/>
          </p:nvPr>
        </p:nvPicPr>
        <p:blipFill>
          <a:blip r:embed="rId3"/>
          <a:stretch>
            <a:fillRect/>
          </a:stretch>
        </p:blipFill>
        <p:spPr>
          <a:xfrm>
            <a:off x="1128713" y="1199581"/>
            <a:ext cx="9691687" cy="5476174"/>
          </a:xfrm>
          <a:prstGeom prst="rect">
            <a:avLst/>
          </a:prstGeom>
        </p:spPr>
      </p:pic>
    </p:spTree>
    <p:extLst>
      <p:ext uri="{BB962C8B-B14F-4D97-AF65-F5344CB8AC3E}">
        <p14:creationId xmlns:p14="http://schemas.microsoft.com/office/powerpoint/2010/main" val="28043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C330-80D8-16A8-9A71-963CD866BCBC}"/>
              </a:ext>
            </a:extLst>
          </p:cNvPr>
          <p:cNvSpPr>
            <a:spLocks noGrp="1"/>
          </p:cNvSpPr>
          <p:nvPr>
            <p:ph type="title"/>
          </p:nvPr>
        </p:nvSpPr>
        <p:spPr>
          <a:xfrm>
            <a:off x="147320" y="111125"/>
            <a:ext cx="10515600" cy="1325563"/>
          </a:xfrm>
        </p:spPr>
        <p:txBody>
          <a:bodyPr/>
          <a:lstStyle/>
          <a:p>
            <a:r>
              <a:rPr lang="en-US" dirty="0">
                <a:latin typeface="Jumble" panose="02000503000000020004" pitchFamily="2" charset="0"/>
              </a:rPr>
              <a:t>Cross Court: The sky is the limit!</a:t>
            </a:r>
          </a:p>
        </p:txBody>
      </p:sp>
      <p:pic>
        <p:nvPicPr>
          <p:cNvPr id="4" name="Online Media 3" title="Street Racket (cross court)">
            <a:hlinkClick r:id="" action="ppaction://media"/>
            <a:extLst>
              <a:ext uri="{FF2B5EF4-FFF2-40B4-BE49-F238E27FC236}">
                <a16:creationId xmlns:a16="http://schemas.microsoft.com/office/drawing/2014/main" id="{EE29BDDE-60EB-9ECC-C65B-4738BCC5D411}"/>
              </a:ext>
            </a:extLst>
          </p:cNvPr>
          <p:cNvPicPr>
            <a:picLocks noGrp="1" noRot="1" noChangeAspect="1"/>
          </p:cNvPicPr>
          <p:nvPr>
            <p:ph idx="1"/>
            <a:videoFile r:link="rId1"/>
          </p:nvPr>
        </p:nvPicPr>
        <p:blipFill>
          <a:blip r:embed="rId3"/>
          <a:stretch>
            <a:fillRect/>
          </a:stretch>
        </p:blipFill>
        <p:spPr>
          <a:xfrm>
            <a:off x="1219200" y="1114216"/>
            <a:ext cx="9968633" cy="5632659"/>
          </a:xfrm>
          <a:prstGeom prst="rect">
            <a:avLst/>
          </a:prstGeom>
        </p:spPr>
      </p:pic>
    </p:spTree>
    <p:extLst>
      <p:ext uri="{BB962C8B-B14F-4D97-AF65-F5344CB8AC3E}">
        <p14:creationId xmlns:p14="http://schemas.microsoft.com/office/powerpoint/2010/main" val="3055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running on a track&#10;&#10;Description automatically generated with medium confidence">
            <a:extLst>
              <a:ext uri="{FF2B5EF4-FFF2-40B4-BE49-F238E27FC236}">
                <a16:creationId xmlns:a16="http://schemas.microsoft.com/office/drawing/2014/main" id="{C5EA1F57-76CC-DB6D-A88D-4EC6B10A9F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131" r="9091" b="25099"/>
          <a:stretch/>
        </p:blipFill>
        <p:spPr>
          <a:xfrm>
            <a:off x="20" y="10"/>
            <a:ext cx="12191980" cy="6857990"/>
          </a:xfrm>
          <a:prstGeom prst="rect">
            <a:avLst/>
          </a:prstGeom>
        </p:spPr>
      </p:pic>
      <p:sp>
        <p:nvSpPr>
          <p:cNvPr id="18" name="Rectangle 11">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91CCE-F017-75BB-B1B5-FDA5D9401E1D}"/>
              </a:ext>
            </a:extLst>
          </p:cNvPr>
          <p:cNvSpPr>
            <a:spLocks noGrp="1"/>
          </p:cNvSpPr>
          <p:nvPr>
            <p:ph type="title"/>
          </p:nvPr>
        </p:nvSpPr>
        <p:spPr>
          <a:xfrm>
            <a:off x="594805" y="640263"/>
            <a:ext cx="5221266" cy="1344975"/>
          </a:xfrm>
        </p:spPr>
        <p:txBody>
          <a:bodyPr>
            <a:normAutofit/>
          </a:bodyPr>
          <a:lstStyle/>
          <a:p>
            <a:r>
              <a:rPr lang="en-US" sz="4000">
                <a:latin typeface="Jumble" panose="02000503000000020004" pitchFamily="2" charset="0"/>
              </a:rPr>
              <a:t>Skill Progressions (Individual)</a:t>
            </a:r>
          </a:p>
        </p:txBody>
      </p:sp>
      <p:sp>
        <p:nvSpPr>
          <p:cNvPr id="3" name="Content Placeholder 2">
            <a:extLst>
              <a:ext uri="{FF2B5EF4-FFF2-40B4-BE49-F238E27FC236}">
                <a16:creationId xmlns:a16="http://schemas.microsoft.com/office/drawing/2014/main" id="{ED929620-E098-79B7-B7F7-D391B7ED45BF}"/>
              </a:ext>
            </a:extLst>
          </p:cNvPr>
          <p:cNvSpPr>
            <a:spLocks noGrp="1"/>
          </p:cNvSpPr>
          <p:nvPr>
            <p:ph idx="1"/>
          </p:nvPr>
        </p:nvSpPr>
        <p:spPr>
          <a:xfrm>
            <a:off x="594110" y="2121763"/>
            <a:ext cx="5235490" cy="3773010"/>
          </a:xfrm>
        </p:spPr>
        <p:txBody>
          <a:bodyPr>
            <a:normAutofit/>
          </a:bodyPr>
          <a:lstStyle/>
          <a:p>
            <a:r>
              <a:rPr lang="en-US" sz="1900">
                <a:latin typeface="Ink Free" panose="03080402000500000000" pitchFamily="66" charset="0"/>
              </a:rPr>
              <a:t>Grip and Grip Check</a:t>
            </a:r>
          </a:p>
          <a:p>
            <a:r>
              <a:rPr lang="en-US" sz="1900">
                <a:latin typeface="Ink Free" panose="03080402000500000000" pitchFamily="66" charset="0"/>
              </a:rPr>
              <a:t>Forehand Self-Volley (dominant and non-dominant)</a:t>
            </a:r>
          </a:p>
          <a:p>
            <a:r>
              <a:rPr lang="en-US" sz="1900">
                <a:latin typeface="Ink Free" panose="03080402000500000000" pitchFamily="66" charset="0"/>
              </a:rPr>
              <a:t>Backhand Self-Volley (dominant and non-dominant)</a:t>
            </a:r>
          </a:p>
          <a:p>
            <a:r>
              <a:rPr lang="en-US" sz="1900">
                <a:latin typeface="Ink Free" panose="03080402000500000000" pitchFamily="66" charset="0"/>
              </a:rPr>
              <a:t>Pancake Flip (dominant and non-dominant)</a:t>
            </a:r>
          </a:p>
          <a:p>
            <a:r>
              <a:rPr lang="en-US" sz="1900">
                <a:latin typeface="Ink Free" panose="03080402000500000000" pitchFamily="66" charset="0"/>
              </a:rPr>
              <a:t>Double Paddle Self-volley</a:t>
            </a:r>
          </a:p>
          <a:p>
            <a:r>
              <a:rPr lang="en-US" sz="1900">
                <a:latin typeface="Ink Free" panose="03080402000500000000" pitchFamily="66" charset="0"/>
              </a:rPr>
              <a:t>Forehand Single Bounce underhand (individual)</a:t>
            </a:r>
          </a:p>
          <a:p>
            <a:r>
              <a:rPr lang="en-US" sz="1900">
                <a:latin typeface="Ink Free" panose="03080402000500000000" pitchFamily="66" charset="0"/>
              </a:rPr>
              <a:t>Backhand Single Bound underhand (individual)</a:t>
            </a:r>
          </a:p>
          <a:p>
            <a:r>
              <a:rPr lang="en-US" sz="1900">
                <a:latin typeface="Ink Free" panose="03080402000500000000" pitchFamily="66" charset="0"/>
              </a:rPr>
              <a:t>Self-Rally over a line (single and double racket)</a:t>
            </a:r>
          </a:p>
        </p:txBody>
      </p:sp>
    </p:spTree>
    <p:extLst>
      <p:ext uri="{BB962C8B-B14F-4D97-AF65-F5344CB8AC3E}">
        <p14:creationId xmlns:p14="http://schemas.microsoft.com/office/powerpoint/2010/main" val="285370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859BB-9CBA-2012-E3C3-5B3900DAA334}"/>
              </a:ext>
            </a:extLst>
          </p:cNvPr>
          <p:cNvSpPr>
            <a:spLocks noGrp="1"/>
          </p:cNvSpPr>
          <p:nvPr>
            <p:ph type="title"/>
          </p:nvPr>
        </p:nvSpPr>
        <p:spPr>
          <a:xfrm>
            <a:off x="8643193" y="489507"/>
            <a:ext cx="3091607" cy="1655483"/>
          </a:xfrm>
        </p:spPr>
        <p:txBody>
          <a:bodyPr anchor="b">
            <a:normAutofit/>
          </a:bodyPr>
          <a:lstStyle/>
          <a:p>
            <a:r>
              <a:rPr lang="en-US" sz="2800">
                <a:latin typeface="Jumble" panose="02000503000000020004" pitchFamily="2" charset="0"/>
              </a:rPr>
              <a:t>Skill Progressions (Partner) – Singles Court</a:t>
            </a:r>
          </a:p>
        </p:txBody>
      </p:sp>
      <p:pic>
        <p:nvPicPr>
          <p:cNvPr id="5" name="Picture 4" descr="A picture containing child, road, sport, outdoor&#10;&#10;Description automatically generated">
            <a:extLst>
              <a:ext uri="{FF2B5EF4-FFF2-40B4-BE49-F238E27FC236}">
                <a16:creationId xmlns:a16="http://schemas.microsoft.com/office/drawing/2014/main" id="{2E95C01E-3D82-7A0D-4339-9BCBF6D56F5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405"/>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8F34C8A-22DE-E024-0630-C7C6A9DDDBC7}"/>
              </a:ext>
            </a:extLst>
          </p:cNvPr>
          <p:cNvSpPr>
            <a:spLocks noGrp="1"/>
          </p:cNvSpPr>
          <p:nvPr>
            <p:ph idx="1"/>
          </p:nvPr>
        </p:nvSpPr>
        <p:spPr>
          <a:xfrm>
            <a:off x="8643193" y="2418408"/>
            <a:ext cx="2942813" cy="3734742"/>
          </a:xfrm>
        </p:spPr>
        <p:txBody>
          <a:bodyPr>
            <a:normAutofit/>
          </a:bodyPr>
          <a:lstStyle/>
          <a:p>
            <a:r>
              <a:rPr lang="en-US" sz="1300" dirty="0">
                <a:latin typeface="Ink Free" panose="03080402000500000000" pitchFamily="66" charset="0"/>
              </a:rPr>
              <a:t>Rally – Underhand with single bounce</a:t>
            </a:r>
          </a:p>
          <a:p>
            <a:r>
              <a:rPr lang="en-US" sz="1300" dirty="0">
                <a:latin typeface="Ink Free" panose="03080402000500000000" pitchFamily="66" charset="0"/>
              </a:rPr>
              <a:t>Rally – Underhand single bounce over a line</a:t>
            </a:r>
          </a:p>
          <a:p>
            <a:r>
              <a:rPr lang="en-US" sz="1300" dirty="0">
                <a:latin typeface="Ink Free" panose="03080402000500000000" pitchFamily="66" charset="0"/>
              </a:rPr>
              <a:t>Rally – Underhand single bounce on singles court</a:t>
            </a:r>
          </a:p>
          <a:p>
            <a:r>
              <a:rPr lang="en-US" sz="1300" dirty="0">
                <a:latin typeface="Ink Free" panose="03080402000500000000" pitchFamily="66" charset="0"/>
              </a:rPr>
              <a:t>Challenges</a:t>
            </a:r>
          </a:p>
          <a:p>
            <a:pPr lvl="1"/>
            <a:r>
              <a:rPr lang="en-US" sz="1300" dirty="0">
                <a:latin typeface="Ink Free" panose="03080402000500000000" pitchFamily="66" charset="0"/>
              </a:rPr>
              <a:t>Successful hits in 2 minutes</a:t>
            </a:r>
          </a:p>
          <a:p>
            <a:pPr lvl="1"/>
            <a:r>
              <a:rPr lang="en-US" sz="1300" dirty="0">
                <a:latin typeface="Ink Free" panose="03080402000500000000" pitchFamily="66" charset="0"/>
              </a:rPr>
              <a:t>Consecutive hits in 2 minutes</a:t>
            </a:r>
          </a:p>
          <a:p>
            <a:r>
              <a:rPr lang="en-US" sz="1300" dirty="0">
                <a:latin typeface="Ink Free" panose="03080402000500000000" pitchFamily="66" charset="0"/>
              </a:rPr>
              <a:t>4-Person</a:t>
            </a:r>
          </a:p>
          <a:p>
            <a:pPr lvl="1"/>
            <a:r>
              <a:rPr lang="en-US" sz="1300" dirty="0">
                <a:latin typeface="Ink Free" panose="03080402000500000000" pitchFamily="66" charset="0"/>
              </a:rPr>
              <a:t>Partners alternate hits</a:t>
            </a:r>
          </a:p>
          <a:p>
            <a:pPr lvl="1"/>
            <a:r>
              <a:rPr lang="en-US" sz="1300" dirty="0">
                <a:latin typeface="Ink Free" panose="03080402000500000000" pitchFamily="66" charset="0"/>
              </a:rPr>
              <a:t>On the Run Cross the Center</a:t>
            </a:r>
          </a:p>
          <a:p>
            <a:pPr lvl="1"/>
            <a:r>
              <a:rPr lang="en-US" sz="1300" dirty="0">
                <a:latin typeface="Ink Free" panose="03080402000500000000" pitchFamily="66" charset="0"/>
              </a:rPr>
              <a:t>Around the World</a:t>
            </a: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47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uple of boys playing tennis&#10;&#10;Description automatically generated with medium confidence">
            <a:extLst>
              <a:ext uri="{FF2B5EF4-FFF2-40B4-BE49-F238E27FC236}">
                <a16:creationId xmlns:a16="http://schemas.microsoft.com/office/drawing/2014/main" id="{4AB97D21-E3D6-D353-EDB3-81AD815F3C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311" r="16868"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48" name="Freeform: Shape 4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90F37C-1D88-51E1-464F-2288E47E8BB9}"/>
              </a:ext>
            </a:extLst>
          </p:cNvPr>
          <p:cNvSpPr>
            <a:spLocks noGrp="1"/>
          </p:cNvSpPr>
          <p:nvPr>
            <p:ph type="title"/>
          </p:nvPr>
        </p:nvSpPr>
        <p:spPr>
          <a:xfrm>
            <a:off x="7255564" y="914400"/>
            <a:ext cx="4485861" cy="1106556"/>
          </a:xfrm>
        </p:spPr>
        <p:txBody>
          <a:bodyPr anchor="b">
            <a:normAutofit/>
          </a:bodyPr>
          <a:lstStyle/>
          <a:p>
            <a:r>
              <a:rPr lang="en-US" sz="3200">
                <a:latin typeface="Jumble" panose="02000503000000020004" pitchFamily="2" charset="0"/>
              </a:rPr>
              <a:t>Skills Progressions – Wall Activities</a:t>
            </a:r>
          </a:p>
        </p:txBody>
      </p:sp>
      <p:sp>
        <p:nvSpPr>
          <p:cNvPr id="52" name="Rectangle 5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CCC2760-8B5E-16E5-2F7A-8702F01A08EB}"/>
              </a:ext>
            </a:extLst>
          </p:cNvPr>
          <p:cNvSpPr>
            <a:spLocks noGrp="1"/>
          </p:cNvSpPr>
          <p:nvPr>
            <p:ph idx="1"/>
          </p:nvPr>
        </p:nvSpPr>
        <p:spPr>
          <a:xfrm>
            <a:off x="7255563" y="2440100"/>
            <a:ext cx="4485861" cy="3834804"/>
          </a:xfrm>
        </p:spPr>
        <p:txBody>
          <a:bodyPr anchor="t">
            <a:normAutofit/>
          </a:bodyPr>
          <a:lstStyle/>
          <a:p>
            <a:r>
              <a:rPr lang="en-US" sz="1800">
                <a:latin typeface="Ink Free" panose="03080402000500000000" pitchFamily="66" charset="0"/>
              </a:rPr>
              <a:t>Individual Self-Rally</a:t>
            </a:r>
          </a:p>
          <a:p>
            <a:pPr lvl="1"/>
            <a:r>
              <a:rPr lang="en-US" sz="1800">
                <a:latin typeface="Ink Free" panose="03080402000500000000" pitchFamily="66" charset="0"/>
              </a:rPr>
              <a:t>Forehand</a:t>
            </a:r>
          </a:p>
          <a:p>
            <a:pPr lvl="1"/>
            <a:r>
              <a:rPr lang="en-US" sz="1800">
                <a:latin typeface="Ink Free" panose="03080402000500000000" pitchFamily="66" charset="0"/>
              </a:rPr>
              <a:t>Backhand</a:t>
            </a:r>
          </a:p>
          <a:p>
            <a:pPr lvl="1"/>
            <a:r>
              <a:rPr lang="en-US" sz="1800">
                <a:latin typeface="Ink Free" panose="03080402000500000000" pitchFamily="66" charset="0"/>
              </a:rPr>
              <a:t>Alternating</a:t>
            </a:r>
          </a:p>
          <a:p>
            <a:r>
              <a:rPr lang="en-US" sz="1800">
                <a:latin typeface="Ink Free" panose="03080402000500000000" pitchFamily="66" charset="0"/>
              </a:rPr>
              <a:t>Partner Rally Alternating Hit</a:t>
            </a:r>
          </a:p>
          <a:p>
            <a:pPr lvl="1"/>
            <a:r>
              <a:rPr lang="en-US" sz="1800">
                <a:latin typeface="Ink Free" panose="03080402000500000000" pitchFamily="66" charset="0"/>
              </a:rPr>
              <a:t>Challenges</a:t>
            </a:r>
          </a:p>
          <a:p>
            <a:pPr lvl="2"/>
            <a:r>
              <a:rPr lang="en-US" sz="1800">
                <a:latin typeface="Ink Free" panose="03080402000500000000" pitchFamily="66" charset="0"/>
              </a:rPr>
              <a:t>Successes in 2 minutes</a:t>
            </a:r>
          </a:p>
          <a:p>
            <a:pPr lvl="2"/>
            <a:r>
              <a:rPr lang="en-US" sz="1800">
                <a:latin typeface="Ink Free" panose="03080402000500000000" pitchFamily="66" charset="0"/>
              </a:rPr>
              <a:t>Consecutive in 2 minutes</a:t>
            </a:r>
          </a:p>
          <a:p>
            <a:r>
              <a:rPr lang="en-US" sz="1800">
                <a:latin typeface="Ink Free" panose="03080402000500000000" pitchFamily="66" charset="0"/>
              </a:rPr>
              <a:t>Game Action</a:t>
            </a:r>
          </a:p>
        </p:txBody>
      </p:sp>
    </p:spTree>
    <p:extLst>
      <p:ext uri="{BB962C8B-B14F-4D97-AF65-F5344CB8AC3E}">
        <p14:creationId xmlns:p14="http://schemas.microsoft.com/office/powerpoint/2010/main" val="152220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6">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outdoor, road, sport&#10;&#10;Description automatically generated">
            <a:extLst>
              <a:ext uri="{FF2B5EF4-FFF2-40B4-BE49-F238E27FC236}">
                <a16:creationId xmlns:a16="http://schemas.microsoft.com/office/drawing/2014/main" id="{EC053BA8-8D59-880E-824D-0242E89462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9756"/>
          <a:stretch/>
        </p:blipFill>
        <p:spPr>
          <a:xfrm>
            <a:off x="603671" y="-1"/>
            <a:ext cx="11588329" cy="6857999"/>
          </a:xfrm>
          <a:prstGeom prst="rect">
            <a:avLst/>
          </a:prstGeom>
        </p:spPr>
      </p:pic>
      <p:sp>
        <p:nvSpPr>
          <p:cNvPr id="46"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86E72-6758-9B04-4CB5-F6437DABF561}"/>
              </a:ext>
            </a:extLst>
          </p:cNvPr>
          <p:cNvSpPr>
            <a:spLocks noGrp="1"/>
          </p:cNvSpPr>
          <p:nvPr>
            <p:ph type="title"/>
          </p:nvPr>
        </p:nvSpPr>
        <p:spPr>
          <a:xfrm>
            <a:off x="1166649" y="721805"/>
            <a:ext cx="3874686" cy="2147520"/>
          </a:xfrm>
        </p:spPr>
        <p:txBody>
          <a:bodyPr>
            <a:normAutofit/>
          </a:bodyPr>
          <a:lstStyle/>
          <a:p>
            <a:r>
              <a:rPr lang="en-US" sz="3700">
                <a:solidFill>
                  <a:schemeClr val="bg1"/>
                </a:solidFill>
                <a:latin typeface="Jumble" panose="02000503000000020004" pitchFamily="2" charset="0"/>
              </a:rPr>
              <a:t>Skills Progression: 4-Player – Cross Court</a:t>
            </a:r>
          </a:p>
        </p:txBody>
      </p:sp>
      <p:sp>
        <p:nvSpPr>
          <p:cNvPr id="47"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4"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D14CB3-B7EC-0161-DE7D-942B721178D6}"/>
              </a:ext>
            </a:extLst>
          </p:cNvPr>
          <p:cNvSpPr>
            <a:spLocks noGrp="1"/>
          </p:cNvSpPr>
          <p:nvPr>
            <p:ph idx="1"/>
          </p:nvPr>
        </p:nvSpPr>
        <p:spPr>
          <a:xfrm>
            <a:off x="1166649" y="3379979"/>
            <a:ext cx="3874685" cy="3186359"/>
          </a:xfrm>
        </p:spPr>
        <p:txBody>
          <a:bodyPr anchor="ctr">
            <a:normAutofit/>
          </a:bodyPr>
          <a:lstStyle/>
          <a:p>
            <a:r>
              <a:rPr lang="en-US" dirty="0">
                <a:solidFill>
                  <a:schemeClr val="bg1"/>
                </a:solidFill>
                <a:latin typeface="Ink Free" panose="03080402000500000000" pitchFamily="66" charset="0"/>
              </a:rPr>
              <a:t>4-player Around the World</a:t>
            </a:r>
          </a:p>
          <a:p>
            <a:r>
              <a:rPr lang="en-US" dirty="0">
                <a:solidFill>
                  <a:schemeClr val="bg1"/>
                </a:solidFill>
                <a:latin typeface="Ink Free" panose="03080402000500000000" pitchFamily="66" charset="0"/>
              </a:rPr>
              <a:t>4-Player Single Hit Rotate</a:t>
            </a:r>
          </a:p>
          <a:p>
            <a:r>
              <a:rPr lang="en-US" dirty="0">
                <a:solidFill>
                  <a:schemeClr val="bg1"/>
                </a:solidFill>
                <a:latin typeface="Ink Free" panose="03080402000500000000" pitchFamily="66" charset="0"/>
              </a:rPr>
              <a:t>4 Square</a:t>
            </a:r>
          </a:p>
          <a:p>
            <a:pPr marL="0" indent="0">
              <a:buNone/>
            </a:pPr>
            <a:endParaRPr lang="en-US" sz="1800" dirty="0">
              <a:solidFill>
                <a:schemeClr val="bg1"/>
              </a:solidFill>
            </a:endParaRP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260968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in wheelchairs on a track&#10;&#10;Description automatically generated with medium confidence">
            <a:extLst>
              <a:ext uri="{FF2B5EF4-FFF2-40B4-BE49-F238E27FC236}">
                <a16:creationId xmlns:a16="http://schemas.microsoft.com/office/drawing/2014/main" id="{B3FC797A-DBB9-71CB-2304-184880680A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3646BB4-FF3E-4826-D2BA-17953D1F9BAD}"/>
              </a:ext>
            </a:extLst>
          </p:cNvPr>
          <p:cNvSpPr>
            <a:spLocks noGrp="1"/>
          </p:cNvSpPr>
          <p:nvPr>
            <p:ph type="title"/>
          </p:nvPr>
        </p:nvSpPr>
        <p:spPr>
          <a:xfrm>
            <a:off x="709448" y="1913950"/>
            <a:ext cx="4204137" cy="1342754"/>
          </a:xfrm>
        </p:spPr>
        <p:txBody>
          <a:bodyPr>
            <a:normAutofit/>
          </a:bodyPr>
          <a:lstStyle/>
          <a:p>
            <a:pPr algn="ctr"/>
            <a:r>
              <a:rPr lang="en-US" sz="3300" dirty="0">
                <a:latin typeface="Jumble" panose="02000503000000020004" pitchFamily="2" charset="0"/>
              </a:rPr>
              <a:t>Game Play – 11 Points (Straight Up)</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DB5F76-3A5B-4757-36EB-C62FF3B3D228}"/>
              </a:ext>
            </a:extLst>
          </p:cNvPr>
          <p:cNvSpPr>
            <a:spLocks noGrp="1"/>
          </p:cNvSpPr>
          <p:nvPr>
            <p:ph idx="1"/>
          </p:nvPr>
        </p:nvSpPr>
        <p:spPr>
          <a:xfrm>
            <a:off x="525516" y="3417573"/>
            <a:ext cx="4593021" cy="3592826"/>
          </a:xfrm>
        </p:spPr>
        <p:txBody>
          <a:bodyPr anchor="ctr">
            <a:normAutofit/>
          </a:bodyPr>
          <a:lstStyle/>
          <a:p>
            <a:r>
              <a:rPr lang="en-US" dirty="0">
                <a:latin typeface="Ink Free" panose="03080402000500000000" pitchFamily="66" charset="0"/>
              </a:rPr>
              <a:t>Singles Court</a:t>
            </a:r>
          </a:p>
          <a:p>
            <a:pPr lvl="1"/>
            <a:r>
              <a:rPr lang="en-US" sz="2800" dirty="0">
                <a:latin typeface="Ink Free" panose="03080402000500000000" pitchFamily="66" charset="0"/>
              </a:rPr>
              <a:t>Singles</a:t>
            </a:r>
          </a:p>
          <a:p>
            <a:pPr lvl="1"/>
            <a:r>
              <a:rPr lang="en-US" sz="2800" dirty="0">
                <a:latin typeface="Ink Free" panose="03080402000500000000" pitchFamily="66" charset="0"/>
              </a:rPr>
              <a:t>Doubles Alternate Hit</a:t>
            </a:r>
          </a:p>
          <a:p>
            <a:r>
              <a:rPr lang="en-US" dirty="0">
                <a:latin typeface="Ink Free" panose="03080402000500000000" pitchFamily="66" charset="0"/>
              </a:rPr>
              <a:t>Cross Court</a:t>
            </a:r>
          </a:p>
          <a:p>
            <a:pPr lvl="1"/>
            <a:r>
              <a:rPr lang="en-US" sz="2800" dirty="0">
                <a:latin typeface="Ink Free" panose="03080402000500000000" pitchFamily="66" charset="0"/>
              </a:rPr>
              <a:t>Singles 2 ball</a:t>
            </a:r>
          </a:p>
          <a:p>
            <a:pPr lvl="1"/>
            <a:r>
              <a:rPr lang="en-US" sz="2800" dirty="0">
                <a:latin typeface="Ink Free" panose="03080402000500000000" pitchFamily="66" charset="0"/>
              </a:rPr>
              <a:t>Singles 1 ball</a:t>
            </a:r>
          </a:p>
          <a:p>
            <a:pPr lvl="1"/>
            <a:r>
              <a:rPr lang="en-US" sz="2800" dirty="0">
                <a:latin typeface="Ink Free" panose="03080402000500000000" pitchFamily="66" charset="0"/>
              </a:rPr>
              <a:t>Doubles 1 Ball</a:t>
            </a:r>
          </a:p>
          <a:p>
            <a:endParaRPr lang="en-US" sz="1800" dirty="0"/>
          </a:p>
        </p:txBody>
      </p:sp>
    </p:spTree>
    <p:extLst>
      <p:ext uri="{BB962C8B-B14F-4D97-AF65-F5344CB8AC3E}">
        <p14:creationId xmlns:p14="http://schemas.microsoft.com/office/powerpoint/2010/main" val="13998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8E45-0BCA-D981-401D-494F3FE0C7BF}"/>
              </a:ext>
            </a:extLst>
          </p:cNvPr>
          <p:cNvSpPr>
            <a:spLocks noGrp="1"/>
          </p:cNvSpPr>
          <p:nvPr>
            <p:ph type="title"/>
          </p:nvPr>
        </p:nvSpPr>
        <p:spPr>
          <a:xfrm>
            <a:off x="640080" y="325369"/>
            <a:ext cx="4368602" cy="1956841"/>
          </a:xfrm>
        </p:spPr>
        <p:txBody>
          <a:bodyPr anchor="b">
            <a:normAutofit/>
          </a:bodyPr>
          <a:lstStyle/>
          <a:p>
            <a:r>
              <a:rPr lang="en-US" sz="5400">
                <a:latin typeface="Jumble" panose="02000503000000020004" pitchFamily="2" charset="0"/>
              </a:rPr>
              <a:t>Ordering Your Gear</a:t>
            </a:r>
          </a:p>
        </p:txBody>
      </p:sp>
      <p:sp>
        <p:nvSpPr>
          <p:cNvPr id="3" name="Content Placeholder 2">
            <a:extLst>
              <a:ext uri="{FF2B5EF4-FFF2-40B4-BE49-F238E27FC236}">
                <a16:creationId xmlns:a16="http://schemas.microsoft.com/office/drawing/2014/main" id="{2878E064-CE9B-8F03-379F-DF9AD3A210ED}"/>
              </a:ext>
            </a:extLst>
          </p:cNvPr>
          <p:cNvSpPr>
            <a:spLocks noGrp="1"/>
          </p:cNvSpPr>
          <p:nvPr>
            <p:ph idx="1"/>
          </p:nvPr>
        </p:nvSpPr>
        <p:spPr>
          <a:xfrm>
            <a:off x="640080" y="2872899"/>
            <a:ext cx="4243589" cy="3320668"/>
          </a:xfrm>
        </p:spPr>
        <p:txBody>
          <a:bodyPr>
            <a:normAutofit/>
          </a:bodyPr>
          <a:lstStyle/>
          <a:p>
            <a:pPr marL="0" indent="0">
              <a:buNone/>
            </a:pPr>
            <a:r>
              <a:rPr lang="en-US" sz="2200" b="1" dirty="0"/>
              <a:t>Order Link: </a:t>
            </a:r>
            <a:r>
              <a:rPr lang="en-US" sz="2200" dirty="0">
                <a:hlinkClick r:id="rId2"/>
              </a:rPr>
              <a:t>https://streetracket.co/</a:t>
            </a:r>
            <a:endParaRPr lang="en-US" sz="2200" dirty="0"/>
          </a:p>
          <a:p>
            <a:pPr marL="0" indent="0">
              <a:buNone/>
            </a:pPr>
            <a:endParaRPr lang="en-US" sz="2200" dirty="0"/>
          </a:p>
          <a:p>
            <a:pPr marL="0" indent="0">
              <a:buNone/>
            </a:pPr>
            <a:r>
              <a:rPr lang="en-US" sz="2200" b="1" dirty="0"/>
              <a:t>Promo Code: </a:t>
            </a:r>
            <a:r>
              <a:rPr lang="en-US" sz="2200" i="1" dirty="0"/>
              <a:t>Parker25</a:t>
            </a:r>
          </a:p>
        </p:txBody>
      </p:sp>
      <p:pic>
        <p:nvPicPr>
          <p:cNvPr id="5" name="Picture 4" descr="Calendar&#10;&#10;Description automatically generated">
            <a:extLst>
              <a:ext uri="{FF2B5EF4-FFF2-40B4-BE49-F238E27FC236}">
                <a16:creationId xmlns:a16="http://schemas.microsoft.com/office/drawing/2014/main" id="{A56FCA5D-0B4B-5741-B30A-C5D39B095AE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149" r="-1" b="210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3245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4652-DC06-39A7-DCCF-A7C17D0FAA25}"/>
              </a:ext>
            </a:extLst>
          </p:cNvPr>
          <p:cNvSpPr>
            <a:spLocks noGrp="1"/>
          </p:cNvSpPr>
          <p:nvPr>
            <p:ph type="title"/>
          </p:nvPr>
        </p:nvSpPr>
        <p:spPr>
          <a:xfrm>
            <a:off x="7464614" y="1783959"/>
            <a:ext cx="4493706" cy="2889114"/>
          </a:xfrm>
        </p:spPr>
        <p:txBody>
          <a:bodyPr vert="horz" lIns="91440" tIns="45720" rIns="91440" bIns="45720" rtlCol="0" anchor="b">
            <a:normAutofit/>
          </a:bodyPr>
          <a:lstStyle/>
          <a:p>
            <a:r>
              <a:rPr lang="en-US" sz="5400" dirty="0">
                <a:latin typeface="Jumble" panose="02000503000000020004" pitchFamily="2" charset="0"/>
              </a:rPr>
              <a:t>Background Information</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sport&#10;&#10;Description automatically generated">
            <a:extLst>
              <a:ext uri="{FF2B5EF4-FFF2-40B4-BE49-F238E27FC236}">
                <a16:creationId xmlns:a16="http://schemas.microsoft.com/office/drawing/2014/main" id="{788D3B81-4C79-FC13-E106-76CCE67A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188789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572493" y="238539"/>
            <a:ext cx="11018520" cy="1434415"/>
          </a:xfrm>
        </p:spPr>
        <p:txBody>
          <a:bodyPr anchor="b">
            <a:normAutofit/>
          </a:bodyPr>
          <a:lstStyle/>
          <a:p>
            <a:r>
              <a:rPr lang="en-US" sz="4600" dirty="0">
                <a:latin typeface="Jumble" panose="02000503000000020004" pitchFamily="2" charset="0"/>
              </a:rPr>
              <a:t>What You Need to Know to Play – Serve and Return: </a:t>
            </a:r>
          </a:p>
        </p:txBody>
      </p:sp>
      <p:sp>
        <p:nvSpPr>
          <p:cNvPr id="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572493" y="2071316"/>
            <a:ext cx="6713552" cy="4119172"/>
          </a:xfrm>
        </p:spPr>
        <p:txBody>
          <a:bodyPr anchor="t">
            <a:normAutofit/>
          </a:bodyPr>
          <a:lstStyle/>
          <a:p>
            <a:pPr marL="0" indent="0">
              <a:buNone/>
            </a:pPr>
            <a:r>
              <a:rPr lang="en-US" sz="1400" b="1" i="0" dirty="0">
                <a:effectLst/>
                <a:latin typeface="Lato Extended"/>
              </a:rPr>
              <a:t>Serve &amp; return:</a:t>
            </a:r>
            <a:endParaRPr lang="en-US" sz="1400" b="0" i="0" dirty="0">
              <a:effectLst/>
              <a:latin typeface="Lato Extended"/>
            </a:endParaRPr>
          </a:p>
          <a:p>
            <a:r>
              <a:rPr lang="en-US" sz="1400" b="0" i="0" dirty="0">
                <a:effectLst/>
              </a:rPr>
              <a:t>You can play the ball directly out of your hand or after one bounce on the ground (this option also helps to create good rallies from the start as the personal preference on how to start a rally changes from player to player). The ball is then hit with the racket from the first square to the opposite side (over the middle zone into the third square). After leaving the racket, the ball must move in an upward motion or horizontally at least briefly  (no downplay / no smashing!).</a:t>
            </a:r>
            <a:br>
              <a:rPr lang="en-US" sz="1400" b="0" i="0" dirty="0">
                <a:effectLst/>
              </a:rPr>
            </a:br>
            <a:r>
              <a:rPr lang="en-US" sz="1400" b="0" i="0" dirty="0">
                <a:effectLst/>
              </a:rPr>
              <a:t>The faceoff is determined by lottery and the server can choose the desired side of the game. The winner of a rally has the right to serve in the subsequent rally. The winner of a set opens the following set. After each set played, the sides are changed.</a:t>
            </a:r>
          </a:p>
          <a:p>
            <a:pPr marL="0" indent="0">
              <a:buNone/>
            </a:pPr>
            <a:r>
              <a:rPr lang="en-US" sz="1400" b="1" i="0" dirty="0">
                <a:effectLst/>
                <a:latin typeface="Lato Extended"/>
              </a:rPr>
              <a:t>Positioning:</a:t>
            </a:r>
            <a:endParaRPr lang="en-US" sz="1400" b="0" i="0" dirty="0">
              <a:effectLst/>
              <a:latin typeface="Lato Extended"/>
            </a:endParaRPr>
          </a:p>
          <a:p>
            <a:r>
              <a:rPr lang="en-US" sz="1400" b="0" i="0" dirty="0">
                <a:effectLst/>
                <a:latin typeface="Lato Extended"/>
              </a:rPr>
              <a:t>Street Racket wants to make racket sports accessible for all with as little complications as possible, and therefore the least possible amount of set rules. This is also the case with footwork/positioning. </a:t>
            </a:r>
            <a:br>
              <a:rPr lang="en-US" sz="1400" b="0" i="0" dirty="0">
                <a:effectLst/>
                <a:latin typeface="Lato Extended"/>
              </a:rPr>
            </a:br>
            <a:r>
              <a:rPr lang="en-US" sz="1400" b="0" i="0" dirty="0">
                <a:effectLst/>
                <a:latin typeface="Lato Extended"/>
              </a:rPr>
              <a:t>A player can stand wherever he likes during the rallies. There is only one exception: When serving (first shot of each rally) the player mustn't touch the middle section / middle square or the line thereof. </a:t>
            </a:r>
          </a:p>
          <a:p>
            <a:pPr marL="0" indent="0">
              <a:buNone/>
            </a:pPr>
            <a:r>
              <a:rPr lang="en-US" sz="1400" b="1" i="1" dirty="0">
                <a:latin typeface="Lato Extended"/>
              </a:rPr>
              <a:t>*Source: Street Racket</a:t>
            </a:r>
            <a:endParaRPr lang="en-US" sz="1400" b="1" i="1" dirty="0">
              <a:effectLst/>
              <a:latin typeface="Lato Extended"/>
            </a:endParaRPr>
          </a:p>
          <a:p>
            <a:pPr marL="0" indent="0">
              <a:buNone/>
            </a:pPr>
            <a:endParaRPr lang="en-US" sz="1400" b="0" i="0" dirty="0">
              <a:effectLst/>
            </a:endParaRPr>
          </a:p>
          <a:p>
            <a:endParaRPr lang="en-US" sz="1400" dirty="0"/>
          </a:p>
        </p:txBody>
      </p:sp>
      <p:pic>
        <p:nvPicPr>
          <p:cNvPr id="7" name="Picture 6" descr="A picture containing outdoor, ground, grass, sport&#10;&#10;Description automatically generated">
            <a:extLst>
              <a:ext uri="{FF2B5EF4-FFF2-40B4-BE49-F238E27FC236}">
                <a16:creationId xmlns:a16="http://schemas.microsoft.com/office/drawing/2014/main" id="{40E44BD8-CE8C-8C58-3EEB-8104CBF9C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937" y="2404188"/>
            <a:ext cx="4343806" cy="3253662"/>
          </a:xfrm>
          <a:prstGeom prst="rect">
            <a:avLst/>
          </a:prstGeom>
        </p:spPr>
      </p:pic>
    </p:spTree>
    <p:extLst>
      <p:ext uri="{BB962C8B-B14F-4D97-AF65-F5344CB8AC3E}">
        <p14:creationId xmlns:p14="http://schemas.microsoft.com/office/powerpoint/2010/main" val="428481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1358</Words>
  <Application>Microsoft Office PowerPoint</Application>
  <PresentationFormat>Widescreen</PresentationFormat>
  <Paragraphs>80</Paragraphs>
  <Slides>15</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Haettenschweiler</vt:lpstr>
      <vt:lpstr>Ink Free</vt:lpstr>
      <vt:lpstr>Jumble</vt:lpstr>
      <vt:lpstr>Lato Extended</vt:lpstr>
      <vt:lpstr>Office Theme</vt:lpstr>
      <vt:lpstr>Street Racket: Anytime, Anywhere, Anyone!</vt:lpstr>
      <vt:lpstr>Skill Progressions (Individual)</vt:lpstr>
      <vt:lpstr>Skill Progressions (Partner) – Singles Court</vt:lpstr>
      <vt:lpstr>Skills Progressions – Wall Activities</vt:lpstr>
      <vt:lpstr>Skills Progression: 4-Player – Cross Court</vt:lpstr>
      <vt:lpstr>Game Play – 11 Points (Straight Up)</vt:lpstr>
      <vt:lpstr>Ordering Your Gear</vt:lpstr>
      <vt:lpstr>Background Information</vt:lpstr>
      <vt:lpstr>What You Need to Know to Play – Serve and Return: </vt:lpstr>
      <vt:lpstr>What You Need to Know to Play – Positioning:</vt:lpstr>
      <vt:lpstr>What You Need to Know to Play – Scoring </vt:lpstr>
      <vt:lpstr>What You Need to Know to Play – Counting </vt:lpstr>
      <vt:lpstr>What You Need to Know to Play – The Court</vt:lpstr>
      <vt:lpstr>Singles Play: Multiple Versions</vt:lpstr>
      <vt:lpstr>Cross Court: The sky is the limit!</vt:lpstr>
    </vt:vector>
  </TitlesOfParts>
  <Company>WJCC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Racket: Anytime, Anywhere, Anyone!</dc:title>
  <dc:creator>Trainum, Ronald</dc:creator>
  <cp:lastModifiedBy>Berndsen, Rebecca - berndsrx</cp:lastModifiedBy>
  <cp:revision>4</cp:revision>
  <dcterms:created xsi:type="dcterms:W3CDTF">2022-06-16T13:36:00Z</dcterms:created>
  <dcterms:modified xsi:type="dcterms:W3CDTF">2024-03-06T18:54:51Z</dcterms:modified>
</cp:coreProperties>
</file>